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7"/>
  </p:notesMasterIdLst>
  <p:handoutMasterIdLst>
    <p:handoutMasterId r:id="rId28"/>
  </p:handoutMasterIdLst>
  <p:sldIdLst>
    <p:sldId id="2076138194" r:id="rId2"/>
    <p:sldId id="258" r:id="rId3"/>
    <p:sldId id="263" r:id="rId4"/>
    <p:sldId id="264" r:id="rId5"/>
    <p:sldId id="265" r:id="rId6"/>
    <p:sldId id="266" r:id="rId7"/>
    <p:sldId id="268" r:id="rId8"/>
    <p:sldId id="267" r:id="rId9"/>
    <p:sldId id="269" r:id="rId10"/>
    <p:sldId id="270" r:id="rId11"/>
    <p:sldId id="271" r:id="rId12"/>
    <p:sldId id="274" r:id="rId13"/>
    <p:sldId id="259" r:id="rId14"/>
    <p:sldId id="260" r:id="rId15"/>
    <p:sldId id="2076138195" r:id="rId16"/>
    <p:sldId id="276" r:id="rId17"/>
    <p:sldId id="277" r:id="rId18"/>
    <p:sldId id="278" r:id="rId19"/>
    <p:sldId id="294" r:id="rId20"/>
    <p:sldId id="279" r:id="rId21"/>
    <p:sldId id="257" r:id="rId22"/>
    <p:sldId id="289" r:id="rId23"/>
    <p:sldId id="290" r:id="rId24"/>
    <p:sldId id="291" r:id="rId25"/>
    <p:sldId id="262" r:id="rId26"/>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0000"/>
    <a:srgbClr val="FFFFFF"/>
    <a:srgbClr val="8661C5"/>
    <a:srgbClr val="D59DFF"/>
    <a:srgbClr val="50E6FF"/>
    <a:srgbClr val="0069BA"/>
    <a:srgbClr val="9BF00B"/>
    <a:srgbClr val="0F780F"/>
    <a:srgbClr val="107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5D09E-C149-4533-B797-8E72E24849F1}" v="341" dt="2021-09-15T09:22:5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6201" autoAdjust="0"/>
  </p:normalViewPr>
  <p:slideViewPr>
    <p:cSldViewPr snapToGrid="0">
      <p:cViewPr varScale="1">
        <p:scale>
          <a:sx n="65" d="100"/>
          <a:sy n="65" d="100"/>
        </p:scale>
        <p:origin x="852" y="78"/>
      </p:cViewPr>
      <p:guideLst/>
    </p:cSldViewPr>
  </p:slideViewPr>
  <p:outlineViewPr>
    <p:cViewPr>
      <p:scale>
        <a:sx n="33" d="100"/>
        <a:sy n="33" d="100"/>
      </p:scale>
      <p:origin x="0" y="-9612"/>
    </p:cViewPr>
  </p:outlineViewPr>
  <p:notesTextViewPr>
    <p:cViewPr>
      <p:scale>
        <a:sx n="125" d="100"/>
        <a:sy n="125" d="100"/>
      </p:scale>
      <p:origin x="0" y="0"/>
    </p:cViewPr>
  </p:notesTextViewPr>
  <p:sorterViewPr>
    <p:cViewPr>
      <p:scale>
        <a:sx n="75" d="100"/>
        <a:sy n="75" d="100"/>
      </p:scale>
      <p:origin x="0" y="0"/>
    </p:cViewPr>
  </p:sorterViewPr>
  <p:notesViewPr>
    <p:cSldViewPr snapToGrid="0" showGuides="1">
      <p:cViewPr varScale="1">
        <p:scale>
          <a:sx n="83" d="100"/>
          <a:sy n="83" d="100"/>
        </p:scale>
        <p:origin x="2955" y="3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1/4/2022 11:45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1/4/2022 11:44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1/4/2022 11:44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81725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EACC9-0122-4AF5-AC1C-FEFB252D4121}" type="slidenum">
              <a:rPr lang="en-US" smtClean="0"/>
              <a:t>4</a:t>
            </a:fld>
            <a:endParaRPr lang="en-US"/>
          </a:p>
        </p:txBody>
      </p:sp>
    </p:spTree>
    <p:extLst>
      <p:ext uri="{BB962C8B-B14F-4D97-AF65-F5344CB8AC3E}">
        <p14:creationId xmlns:p14="http://schemas.microsoft.com/office/powerpoint/2010/main" val="215442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5.jpg"/><Relationship Id="rId4" Type="http://schemas.openxmlformats.org/officeDocument/2006/relationships/image" Target="../media/image8.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24.jpg"/><Relationship Id="rId4" Type="http://schemas.openxmlformats.org/officeDocument/2006/relationships/image" Target="../media/image23.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15.jpg"/><Relationship Id="rId4" Type="http://schemas.openxmlformats.org/officeDocument/2006/relationships/image" Target="../media/image8.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5.jpg"/><Relationship Id="rId4" Type="http://schemas.openxmlformats.org/officeDocument/2006/relationships/image" Target="../media/image8.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15.jpg"/><Relationship Id="rId4" Type="http://schemas.openxmlformats.org/officeDocument/2006/relationships/image" Target="../media/image8.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CBBA3-7137-4F1B-81DC-8C2123C56DC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Microsoft Research Summit 2021 logo">
            <a:extLst>
              <a:ext uri="{FF2B5EF4-FFF2-40B4-BE49-F238E27FC236}">
                <a16:creationId xmlns:a16="http://schemas.microsoft.com/office/drawing/2014/main" id="{55BF4684-7F5D-46F2-AE11-56ED349F2C1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2042" y="2836194"/>
            <a:ext cx="6121070" cy="1185612"/>
          </a:xfrm>
          <a:prstGeom prst="rect">
            <a:avLst/>
          </a:prstGeom>
        </p:spPr>
      </p:pic>
      <p:pic>
        <p:nvPicPr>
          <p:cNvPr id="10" name="MS logo gray - EMF" descr="Microsoft logo, gray text version">
            <a:extLst>
              <a:ext uri="{FF2B5EF4-FFF2-40B4-BE49-F238E27FC236}">
                <a16:creationId xmlns:a16="http://schemas.microsoft.com/office/drawing/2014/main" id="{3716177E-DB97-466D-AB7A-B82BBBC0F47D}"/>
              </a:ext>
            </a:extLst>
          </p:cNvPr>
          <p:cNvPicPr>
            <a:picLocks noChangeAspect="1"/>
          </p:cNvPicPr>
          <p:nvPr userDrawn="1"/>
        </p:nvPicPr>
        <p:blipFill>
          <a:blip r:embed="rId4"/>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accent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accent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accent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accent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accent2"/>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accent2"/>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accent2"/>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accent4"/>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accent4"/>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accent4"/>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accent4"/>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accent1"/>
                </a:solidFill>
                <a:latin typeface="+mj-lt"/>
              </a:defRPr>
            </a:lvl1pPr>
          </a:lstStyle>
          <a:p>
            <a:pPr lvl="0"/>
            <a:r>
              <a:rPr lang="en-US" dirty="0"/>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accent1"/>
                </a:solidFill>
                <a:latin typeface="+mj-lt"/>
              </a:defRPr>
            </a:lvl1pPr>
          </a:lstStyle>
          <a:p>
            <a:pPr lvl="0"/>
            <a:r>
              <a:rPr lang="en-US" dirty="0"/>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accent1"/>
                </a:solidFill>
                <a:latin typeface="+mj-lt"/>
              </a:defRPr>
            </a:lvl1pPr>
          </a:lstStyle>
          <a:p>
            <a:pPr lvl="0"/>
            <a:r>
              <a:rPr lang="en-US" dirty="0"/>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accent1"/>
                </a:solidFill>
                <a:latin typeface="+mj-lt"/>
              </a:defRPr>
            </a:lvl1pPr>
          </a:lstStyle>
          <a:p>
            <a:pPr lvl="0"/>
            <a:r>
              <a:rPr lang="en-US" dirty="0"/>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accent1"/>
                </a:solidFill>
                <a:latin typeface="+mj-lt"/>
              </a:defRPr>
            </a:lvl1pPr>
          </a:lstStyle>
          <a:p>
            <a:pPr lvl="0"/>
            <a:r>
              <a:rPr lang="en-US" dirty="0"/>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00B659-5523-4D63-B6EA-341774EB8C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descr="Microsoft Research Summit 2021 logo">
            <a:extLst>
              <a:ext uri="{FF2B5EF4-FFF2-40B4-BE49-F238E27FC236}">
                <a16:creationId xmlns:a16="http://schemas.microsoft.com/office/drawing/2014/main" id="{BDB55414-7967-4D05-9D24-FD3A8A28F81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2042" y="1744401"/>
            <a:ext cx="4174108" cy="808498"/>
          </a:xfrm>
          <a:prstGeom prst="rect">
            <a:avLst/>
          </a:prstGeom>
        </p:spPr>
      </p:pic>
      <p:pic>
        <p:nvPicPr>
          <p:cNvPr id="13" name="MS logo gray - EMF" descr="Microsoft logo, gray text version">
            <a:extLst>
              <a:ext uri="{FF2B5EF4-FFF2-40B4-BE49-F238E27FC236}">
                <a16:creationId xmlns:a16="http://schemas.microsoft.com/office/drawing/2014/main" id="{E902BAE3-F27D-4DFC-BE76-47546A62419D}"/>
              </a:ext>
            </a:extLst>
          </p:cNvPr>
          <p:cNvPicPr>
            <a:picLocks noChangeAspect="1"/>
          </p:cNvPicPr>
          <p:nvPr userDrawn="1"/>
        </p:nvPicPr>
        <p:blipFill>
          <a:blip r:embed="rId4"/>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6769100" cy="1755648"/>
          </a:xfrm>
          <a:noFill/>
        </p:spPr>
        <p:txBody>
          <a:bodyPr wrap="square" lIns="0" tIns="0" rIns="0" bIns="0" anchor="t" anchorCtr="0">
            <a:noAutofit/>
          </a:bodyPr>
          <a:lstStyle>
            <a:lvl1pPr>
              <a:defRPr sz="3600" spc="-50" baseline="0">
                <a:solidFill>
                  <a:schemeClr val="tx1"/>
                </a:solidFill>
                <a:latin typeface="+mj-lt"/>
                <a:cs typeface="Segoe UI" panose="020B0502040204020203" pitchFamily="34" charset="0"/>
              </a:defRPr>
            </a:lvl1pPr>
          </a:lstStyle>
          <a:p>
            <a:r>
              <a:rPr lang="en-US" dirty="0"/>
              <a:t>Presentation title</a:t>
            </a:r>
          </a:p>
        </p:txBody>
      </p:sp>
      <p:sp>
        <p:nvSpPr>
          <p:cNvPr id="5" name="Text Placeholder 4"/>
          <p:cNvSpPr>
            <a:spLocks noGrp="1"/>
          </p:cNvSpPr>
          <p:nvPr>
            <p:ph type="body" sz="quarter" idx="12" hasCustomPrompt="1"/>
          </p:nvPr>
        </p:nvSpPr>
        <p:spPr>
          <a:xfrm>
            <a:off x="584200" y="4876800"/>
            <a:ext cx="6769100" cy="369332"/>
          </a:xfrm>
          <a:noFill/>
        </p:spPr>
        <p:txBody>
          <a:bodyPr wrap="square" lIns="0" tIns="0" rIns="0" bIns="0">
            <a:spAutoFit/>
          </a:bodyPr>
          <a:lstStyle>
            <a:lvl1pPr marL="0" indent="0">
              <a:spcBef>
                <a:spcPts val="0"/>
              </a:spcBef>
              <a:buNone/>
              <a:defRPr lang="en-US" sz="2400" kern="1200" spc="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Speaker name or subtitle text</a:t>
            </a:r>
          </a:p>
        </p:txBody>
      </p:sp>
    </p:spTree>
    <p:extLst>
      <p:ext uri="{BB962C8B-B14F-4D97-AF65-F5344CB8AC3E}">
        <p14:creationId xmlns:p14="http://schemas.microsoft.com/office/powerpoint/2010/main" val="2748902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5ACBF0"/>
          </p15:clr>
        </p15:guide>
        <p15:guide id="2" orient="horz" pos="2496">
          <p15:clr>
            <a:srgbClr val="5ACBF0"/>
          </p15:clr>
        </p15:guide>
        <p15:guide id="3" pos="6132">
          <p15:clr>
            <a:srgbClr val="5ACBF0"/>
          </p15:clr>
        </p15:guide>
        <p15:guide id="4" orient="horz" pos="2160">
          <p15:clr>
            <a:srgbClr val="FBAE40"/>
          </p15:clr>
        </p15:guide>
        <p15:guide id="5" orient="horz" pos="22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5BE4E-7E9D-4420-BAEA-60559ACA539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MS logo gray - EMF" descr="Microsoft logo, gray text version">
            <a:extLst>
              <a:ext uri="{FF2B5EF4-FFF2-40B4-BE49-F238E27FC236}">
                <a16:creationId xmlns:a16="http://schemas.microsoft.com/office/drawing/2014/main" id="{E902BAE3-F27D-4DFC-BE76-47546A62419D}"/>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3587750"/>
            <a:ext cx="5511800" cy="1755648"/>
          </a:xfrm>
          <a:noFill/>
        </p:spPr>
        <p:txBody>
          <a:bodyPr wrap="square" lIns="0" tIns="0" rIns="0" bIns="0" anchor="t" anchorCtr="0">
            <a:noAutofit/>
          </a:bodyPr>
          <a:lstStyle>
            <a:lvl1pPr>
              <a:defRPr sz="3600" spc="-50" baseline="0">
                <a:solidFill>
                  <a:schemeClr val="tx1"/>
                </a:solidFill>
                <a:latin typeface="+mj-lt"/>
                <a:cs typeface="Segoe UI" panose="020B0502040204020203" pitchFamily="34" charset="0"/>
              </a:defRPr>
            </a:lvl1pPr>
          </a:lstStyle>
          <a:p>
            <a:r>
              <a:rPr lang="en-US" dirty="0"/>
              <a:t>Presentation title</a:t>
            </a:r>
          </a:p>
        </p:txBody>
      </p:sp>
      <p:sp>
        <p:nvSpPr>
          <p:cNvPr id="5" name="Text Placeholder 4"/>
          <p:cNvSpPr>
            <a:spLocks noGrp="1"/>
          </p:cNvSpPr>
          <p:nvPr>
            <p:ph type="body" sz="quarter" idx="12" hasCustomPrompt="1"/>
          </p:nvPr>
        </p:nvSpPr>
        <p:spPr>
          <a:xfrm>
            <a:off x="584200" y="5483201"/>
            <a:ext cx="5511800" cy="369332"/>
          </a:xfrm>
          <a:noFill/>
        </p:spPr>
        <p:txBody>
          <a:bodyPr wrap="square" lIns="0" tIns="0" rIns="0" bIns="0">
            <a:spAutoFit/>
          </a:bodyPr>
          <a:lstStyle>
            <a:lvl1pPr marL="0" indent="0">
              <a:spcBef>
                <a:spcPts val="0"/>
              </a:spcBef>
              <a:buNone/>
              <a:defRPr lang="en-US" sz="2400" kern="1200" spc="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Speaker name or subtitle text</a:t>
            </a:r>
          </a:p>
        </p:txBody>
      </p:sp>
      <p:pic>
        <p:nvPicPr>
          <p:cNvPr id="8" name="Picture 7" descr="Microsoft Research Summit 2021 logo">
            <a:extLst>
              <a:ext uri="{FF2B5EF4-FFF2-40B4-BE49-F238E27FC236}">
                <a16:creationId xmlns:a16="http://schemas.microsoft.com/office/drawing/2014/main" id="{4C2E6C32-E556-4A6C-BDD4-48E9C45FA7E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2042" y="2558868"/>
            <a:ext cx="4174108" cy="808498"/>
          </a:xfrm>
          <a:prstGeom prst="rect">
            <a:avLst/>
          </a:prstGeom>
        </p:spPr>
      </p:pic>
    </p:spTree>
    <p:extLst>
      <p:ext uri="{BB962C8B-B14F-4D97-AF65-F5344CB8AC3E}">
        <p14:creationId xmlns:p14="http://schemas.microsoft.com/office/powerpoint/2010/main" val="2402915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5ACBF0"/>
          </p15:clr>
        </p15:guide>
        <p15:guide id="2" orient="horz" pos="2496">
          <p15:clr>
            <a:srgbClr val="5ACBF0"/>
          </p15:clr>
        </p15:guide>
        <p15:guide id="3" pos="6132">
          <p15:clr>
            <a:srgbClr val="5ACBF0"/>
          </p15:clr>
        </p15:guide>
        <p15:guide id="4" orient="horz" pos="2160">
          <p15:clr>
            <a:srgbClr val="FBAE40"/>
          </p15:clr>
        </p15:guide>
        <p15:guide id="5" orient="horz" pos="22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42540-9B56-4A9A-BF2D-839A57A499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descr="Microsoft Research Summit 2021 logo">
            <a:extLst>
              <a:ext uri="{FF2B5EF4-FFF2-40B4-BE49-F238E27FC236}">
                <a16:creationId xmlns:a16="http://schemas.microsoft.com/office/drawing/2014/main" id="{BDB55414-7967-4D05-9D24-FD3A8A28F81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2042" y="1744401"/>
            <a:ext cx="4174108" cy="808498"/>
          </a:xfrm>
          <a:prstGeom prst="rect">
            <a:avLst/>
          </a:prstGeom>
        </p:spPr>
      </p:pic>
      <p:pic>
        <p:nvPicPr>
          <p:cNvPr id="13" name="MS logo gray - EMF" descr="Microsoft logo, gray text version">
            <a:extLst>
              <a:ext uri="{FF2B5EF4-FFF2-40B4-BE49-F238E27FC236}">
                <a16:creationId xmlns:a16="http://schemas.microsoft.com/office/drawing/2014/main" id="{E902BAE3-F27D-4DFC-BE76-47546A62419D}"/>
              </a:ext>
            </a:extLst>
          </p:cNvPr>
          <p:cNvPicPr>
            <a:picLocks noChangeAspect="1"/>
          </p:cNvPicPr>
          <p:nvPr userDrawn="1"/>
        </p:nvPicPr>
        <p:blipFill>
          <a:blip r:embed="rId4"/>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6769100" cy="1755648"/>
          </a:xfrm>
          <a:noFill/>
        </p:spPr>
        <p:txBody>
          <a:bodyPr wrap="square" lIns="0" tIns="0" rIns="0" bIns="0" anchor="t" anchorCtr="0">
            <a:noAutofit/>
          </a:bodyPr>
          <a:lstStyle>
            <a:lvl1pPr>
              <a:defRPr sz="3600" spc="-50" baseline="0">
                <a:solidFill>
                  <a:schemeClr val="tx1"/>
                </a:solidFill>
                <a:latin typeface="+mj-lt"/>
                <a:cs typeface="Segoe UI" panose="020B0502040204020203" pitchFamily="34" charset="0"/>
              </a:defRPr>
            </a:lvl1pPr>
          </a:lstStyle>
          <a:p>
            <a:r>
              <a:rPr lang="en-US" dirty="0"/>
              <a:t>Presentation title</a:t>
            </a:r>
          </a:p>
        </p:txBody>
      </p:sp>
      <p:sp>
        <p:nvSpPr>
          <p:cNvPr id="5" name="Text Placeholder 4"/>
          <p:cNvSpPr>
            <a:spLocks noGrp="1"/>
          </p:cNvSpPr>
          <p:nvPr>
            <p:ph type="body" sz="quarter" idx="12" hasCustomPrompt="1"/>
          </p:nvPr>
        </p:nvSpPr>
        <p:spPr>
          <a:xfrm>
            <a:off x="584200" y="4876800"/>
            <a:ext cx="6769100" cy="369332"/>
          </a:xfrm>
          <a:noFill/>
        </p:spPr>
        <p:txBody>
          <a:bodyPr wrap="square" lIns="0" tIns="0" rIns="0" bIns="0">
            <a:spAutoFit/>
          </a:bodyPr>
          <a:lstStyle>
            <a:lvl1pPr marL="0" indent="0">
              <a:spcBef>
                <a:spcPts val="0"/>
              </a:spcBef>
              <a:buNone/>
              <a:defRPr lang="en-US" sz="2400" kern="1200" spc="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Speaker name or subtitle text</a:t>
            </a:r>
          </a:p>
        </p:txBody>
      </p:sp>
    </p:spTree>
    <p:extLst>
      <p:ext uri="{BB962C8B-B14F-4D97-AF65-F5344CB8AC3E}">
        <p14:creationId xmlns:p14="http://schemas.microsoft.com/office/powerpoint/2010/main" val="656132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5ACBF0"/>
          </p15:clr>
        </p15:guide>
        <p15:guide id="2" orient="horz" pos="2496">
          <p15:clr>
            <a:srgbClr val="5ACBF0"/>
          </p15:clr>
        </p15:guide>
        <p15:guide id="3" pos="6132">
          <p15:clr>
            <a:srgbClr val="5ACBF0"/>
          </p15:clr>
        </p15:guide>
        <p15:guide id="4" orient="horz" pos="2160">
          <p15:clr>
            <a:srgbClr val="FBAE40"/>
          </p15:clr>
        </p15:guide>
        <p15:guide id="5" orient="horz" pos="22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pic>
        <p:nvPicPr>
          <p:cNvPr id="4" name="Picture 3" descr="Geometric shapes">
            <a:extLst>
              <a:ext uri="{FF2B5EF4-FFF2-40B4-BE49-F238E27FC236}">
                <a16:creationId xmlns:a16="http://schemas.microsoft.com/office/drawing/2014/main" id="{A7A8FB90-C2A5-4505-8DC3-1E9C0EE4F0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pic>
        <p:nvPicPr>
          <p:cNvPr id="3" name="Picture 2" descr="Geometric shapes">
            <a:extLst>
              <a:ext uri="{FF2B5EF4-FFF2-40B4-BE49-F238E27FC236}">
                <a16:creationId xmlns:a16="http://schemas.microsoft.com/office/drawing/2014/main" id="{59BC9354-578C-43A5-A37A-D08B72AE9F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71130-59A1-402B-80FD-B68AB23AEDF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MS logo gray - EMF" descr="Microsoft logo, gray text version">
            <a:extLst>
              <a:ext uri="{FF2B5EF4-FFF2-40B4-BE49-F238E27FC236}">
                <a16:creationId xmlns:a16="http://schemas.microsoft.com/office/drawing/2014/main" id="{E902BAE3-F27D-4DFC-BE76-47546A62419D}"/>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3587750"/>
            <a:ext cx="5511800" cy="1755648"/>
          </a:xfrm>
          <a:noFill/>
        </p:spPr>
        <p:txBody>
          <a:bodyPr wrap="square" lIns="0" tIns="0" rIns="0" bIns="0" anchor="t" anchorCtr="0">
            <a:noAutofit/>
          </a:bodyPr>
          <a:lstStyle>
            <a:lvl1pPr>
              <a:defRPr sz="3600" spc="-50" baseline="0">
                <a:solidFill>
                  <a:schemeClr val="tx1"/>
                </a:solidFill>
                <a:latin typeface="+mj-lt"/>
                <a:cs typeface="Segoe UI" panose="020B0502040204020203" pitchFamily="34" charset="0"/>
              </a:defRPr>
            </a:lvl1pPr>
          </a:lstStyle>
          <a:p>
            <a:r>
              <a:rPr lang="en-US" dirty="0"/>
              <a:t>Presentation title</a:t>
            </a:r>
          </a:p>
        </p:txBody>
      </p:sp>
      <p:sp>
        <p:nvSpPr>
          <p:cNvPr id="5" name="Text Placeholder 4"/>
          <p:cNvSpPr>
            <a:spLocks noGrp="1"/>
          </p:cNvSpPr>
          <p:nvPr>
            <p:ph type="body" sz="quarter" idx="12" hasCustomPrompt="1"/>
          </p:nvPr>
        </p:nvSpPr>
        <p:spPr>
          <a:xfrm>
            <a:off x="584200" y="5484772"/>
            <a:ext cx="5511800" cy="369332"/>
          </a:xfrm>
          <a:noFill/>
        </p:spPr>
        <p:txBody>
          <a:bodyPr wrap="square" lIns="0" tIns="0" rIns="0" bIns="0">
            <a:spAutoFit/>
          </a:bodyPr>
          <a:lstStyle>
            <a:lvl1pPr marL="0" indent="0">
              <a:spcBef>
                <a:spcPts val="0"/>
              </a:spcBef>
              <a:buNone/>
              <a:defRPr lang="en-US" sz="2400" kern="1200" spc="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Speaker name or subtitle text</a:t>
            </a:r>
          </a:p>
        </p:txBody>
      </p:sp>
      <p:pic>
        <p:nvPicPr>
          <p:cNvPr id="10" name="Picture 9" descr="Microsoft Research Summit 2021 logo">
            <a:extLst>
              <a:ext uri="{FF2B5EF4-FFF2-40B4-BE49-F238E27FC236}">
                <a16:creationId xmlns:a16="http://schemas.microsoft.com/office/drawing/2014/main" id="{CFB8A077-0900-4DDF-9E0C-FE89ED16696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2042" y="2558868"/>
            <a:ext cx="4174108" cy="808498"/>
          </a:xfrm>
          <a:prstGeom prst="rect">
            <a:avLst/>
          </a:prstGeom>
        </p:spPr>
      </p:pic>
    </p:spTree>
    <p:extLst>
      <p:ext uri="{BB962C8B-B14F-4D97-AF65-F5344CB8AC3E}">
        <p14:creationId xmlns:p14="http://schemas.microsoft.com/office/powerpoint/2010/main" val="2599804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5ACBF0"/>
          </p15:clr>
        </p15:guide>
        <p15:guide id="2" orient="horz" pos="2496">
          <p15:clr>
            <a:srgbClr val="5ACBF0"/>
          </p15:clr>
        </p15:guide>
        <p15:guide id="3" pos="6132">
          <p15:clr>
            <a:srgbClr val="5ACBF0"/>
          </p15:clr>
        </p15:guide>
        <p15:guide id="4" orient="horz" pos="2160">
          <p15:clr>
            <a:srgbClr val="FBAE40"/>
          </p15:clr>
        </p15:guide>
        <p15:guide id="5" orient="horz" pos="22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24000" indent="-144000">
              <a:buFont typeface="Arial" panose="020B0604020202020204" pitchFamily="34" charset="0"/>
              <a:buChar char="•"/>
              <a:defRPr/>
            </a:lvl1pPr>
            <a:lvl2pPr marL="384048" indent="-18288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7E83B44-6159-44D6-9F38-15F6A5DB98D5}" type="datetimeFigureOut">
              <a:rPr lang="en-US" smtClean="0"/>
              <a:t>1/4/2022</a:t>
            </a:fld>
            <a:endParaRPr lang="en-US"/>
          </a:p>
        </p:txBody>
      </p:sp>
      <p:sp>
        <p:nvSpPr>
          <p:cNvPr id="6" name="Slide Number Placeholder 5"/>
          <p:cNvSpPr>
            <a:spLocks noGrp="1"/>
          </p:cNvSpPr>
          <p:nvPr>
            <p:ph type="sldNum" sz="quarter" idx="12"/>
          </p:nvPr>
        </p:nvSpPr>
        <p:spPr/>
        <p:txBody>
          <a:bodyPr/>
          <a:lstStyle/>
          <a:p>
            <a:fld id="{38BE85C1-3325-4735-922C-B51D8237A733}" type="slidenum">
              <a:rPr lang="en-US" smtClean="0"/>
              <a:t>‹#›</a:t>
            </a:fld>
            <a:endParaRPr lang="en-US"/>
          </a:p>
        </p:txBody>
      </p:sp>
      <p:sp>
        <p:nvSpPr>
          <p:cNvPr id="7" name="TextBox 6">
            <a:extLst>
              <a:ext uri="{FF2B5EF4-FFF2-40B4-BE49-F238E27FC236}">
                <a16:creationId xmlns:a16="http://schemas.microsoft.com/office/drawing/2014/main" id="{7ABA11B7-B435-4EA3-85BA-EC138AD5D189}"/>
              </a:ext>
            </a:extLst>
          </p:cNvPr>
          <p:cNvSpPr txBox="1"/>
          <p:nvPr userDrawn="1"/>
        </p:nvSpPr>
        <p:spPr>
          <a:xfrm>
            <a:off x="5305559" y="6503847"/>
            <a:ext cx="1580882" cy="276999"/>
          </a:xfrm>
          <a:prstGeom prst="rect">
            <a:avLst/>
          </a:prstGeom>
          <a:noFill/>
        </p:spPr>
        <p:txBody>
          <a:bodyPr wrap="none" rtlCol="0">
            <a:spAutoFit/>
          </a:bodyPr>
          <a:lstStyle/>
          <a:p>
            <a:r>
              <a:rPr lang="en-US" sz="1200" dirty="0">
                <a:solidFill>
                  <a:schemeClr val="bg1"/>
                </a:solidFill>
              </a:rPr>
              <a:t>Microsoft Confidential</a:t>
            </a:r>
          </a:p>
        </p:txBody>
      </p:sp>
    </p:spTree>
    <p:extLst>
      <p:ext uri="{BB962C8B-B14F-4D97-AF65-F5344CB8AC3E}">
        <p14:creationId xmlns:p14="http://schemas.microsoft.com/office/powerpoint/2010/main" val="39926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gradFill flip="none" rotWithShape="1">
              <a:gsLst>
                <a:gs pos="53000">
                  <a:schemeClr val="accent2"/>
                </a:gs>
                <a:gs pos="100000">
                  <a:schemeClr val="accent3"/>
                </a:gs>
                <a:gs pos="0">
                  <a:schemeClr val="accent1"/>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4356100" y="1836357"/>
            <a:ext cx="0" cy="3182112"/>
          </a:xfrm>
          <a:prstGeom prst="line">
            <a:avLst/>
          </a:prstGeom>
          <a:ln w="28575">
            <a:gradFill flip="none" rotWithShape="1">
              <a:gsLst>
                <a:gs pos="53000">
                  <a:schemeClr val="accent2"/>
                </a:gs>
                <a:gs pos="100000">
                  <a:schemeClr val="accent3"/>
                </a:gs>
                <a:gs pos="0">
                  <a:schemeClr val="accent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2"/>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10" r:id="rId1"/>
    <p:sldLayoutId id="2147485166" r:id="rId2"/>
    <p:sldLayoutId id="2147485167" r:id="rId3"/>
    <p:sldLayoutId id="2147485168" r:id="rId4"/>
    <p:sldLayoutId id="2147485169" r:id="rId5"/>
    <p:sldLayoutId id="2147484944" r:id="rId6"/>
    <p:sldLayoutId id="2147484945" r:id="rId7"/>
    <p:sldLayoutId id="2147484710" r:id="rId8"/>
    <p:sldLayoutId id="2147484240" r:id="rId9"/>
    <p:sldLayoutId id="2147484910" r:id="rId10"/>
    <p:sldLayoutId id="2147484911" r:id="rId11"/>
    <p:sldLayoutId id="2147485050" r:id="rId12"/>
    <p:sldLayoutId id="2147485165" r:id="rId13"/>
    <p:sldLayoutId id="2147484941" r:id="rId14"/>
    <p:sldLayoutId id="2147484942" r:id="rId15"/>
    <p:sldLayoutId id="2147485162" r:id="rId16"/>
    <p:sldLayoutId id="2147484639" r:id="rId17"/>
    <p:sldLayoutId id="2147484943" r:id="rId18"/>
    <p:sldLayoutId id="2147484603" r:id="rId19"/>
    <p:sldLayoutId id="2147484833" r:id="rId20"/>
    <p:sldLayoutId id="2147484834" r:id="rId21"/>
    <p:sldLayoutId id="2147484835" r:id="rId22"/>
    <p:sldLayoutId id="2147484922" r:id="rId23"/>
    <p:sldLayoutId id="2147484923" r:id="rId24"/>
    <p:sldLayoutId id="2147484924" r:id="rId25"/>
    <p:sldLayoutId id="2147484839" r:id="rId26"/>
    <p:sldLayoutId id="2147484840" r:id="rId27"/>
    <p:sldLayoutId id="2147484841" r:id="rId28"/>
    <p:sldLayoutId id="2147484842" r:id="rId29"/>
    <p:sldLayoutId id="2147484843" r:id="rId30"/>
    <p:sldLayoutId id="2147484938" r:id="rId31"/>
    <p:sldLayoutId id="2147484939" r:id="rId32"/>
    <p:sldLayoutId id="2147484940" r:id="rId33"/>
    <p:sldLayoutId id="2147485161" r:id="rId34"/>
    <p:sldLayoutId id="2147485152" r:id="rId35"/>
    <p:sldLayoutId id="2147485153" r:id="rId36"/>
    <p:sldLayoutId id="2147485154" r:id="rId37"/>
    <p:sldLayoutId id="2147485137" r:id="rId38"/>
    <p:sldLayoutId id="2147485138" r:id="rId39"/>
    <p:sldLayoutId id="2147485139" r:id="rId40"/>
    <p:sldLayoutId id="2147485140" r:id="rId41"/>
    <p:sldLayoutId id="2147485141" r:id="rId42"/>
    <p:sldLayoutId id="2147485142" r:id="rId43"/>
    <p:sldLayoutId id="2147484640" r:id="rId44"/>
    <p:sldLayoutId id="2147484583" r:id="rId45"/>
    <p:sldLayoutId id="2147484671" r:id="rId46"/>
    <p:sldLayoutId id="2147484673" r:id="rId47"/>
    <p:sldLayoutId id="2147484299" r:id="rId48"/>
    <p:sldLayoutId id="2147484263" r:id="rId49"/>
    <p:sldLayoutId id="2147485170" r:id="rId5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PyTorch"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red.it/play/cinema/2020/08/27/macaulay-culkin-40-anni/" TargetMode="External"/><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flickr.com/photos/gbpublic/8178512552" TargetMode="External"/><Relationship Id="rId2" Type="http://schemas.openxmlformats.org/officeDocument/2006/relationships/image" Target="../media/image32.jp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hyperlink" Target="https://askleo.com/why_wont_my_program_use_more_than_25_of_the_cpu/" TargetMode="External"/><Relationship Id="rId5" Type="http://schemas.openxmlformats.org/officeDocument/2006/relationships/image" Target="../media/image31.jpg"/><Relationship Id="rId4" Type="http://schemas.openxmlformats.org/officeDocument/2006/relationships/hyperlink" Target="http://flickr.com/photos/gbpublic/817851255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hyperlink" Target="https://askleo.com/whats_the_difference_between_i3_i5_and_i7_processors/" TargetMode="External"/><Relationship Id="rId2" Type="http://schemas.openxmlformats.org/officeDocument/2006/relationships/image" Target="../media/image31.jpg"/><Relationship Id="rId1" Type="http://schemas.openxmlformats.org/officeDocument/2006/relationships/slideLayout" Target="../slideLayouts/slideLayout50.xml"/><Relationship Id="rId5" Type="http://schemas.openxmlformats.org/officeDocument/2006/relationships/hyperlink" Target="http://flickr.com/photos/gbpublic/8178512552" TargetMode="External"/><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8E9B-EEBE-43C6-9304-58D5A25E3D74}"/>
              </a:ext>
            </a:extLst>
          </p:cNvPr>
          <p:cNvSpPr>
            <a:spLocks noGrp="1"/>
          </p:cNvSpPr>
          <p:nvPr>
            <p:ph type="title"/>
          </p:nvPr>
        </p:nvSpPr>
        <p:spPr>
          <a:xfrm>
            <a:off x="584199" y="2979778"/>
            <a:ext cx="6993393" cy="1755648"/>
          </a:xfrm>
        </p:spPr>
        <p:txBody>
          <a:bodyPr/>
          <a:lstStyle/>
          <a:p>
            <a:r>
              <a:rPr lang="en-US" dirty="0"/>
              <a:t>Accelerating</a:t>
            </a:r>
            <a:br>
              <a:rPr lang="en-US" dirty="0"/>
            </a:br>
            <a:br>
              <a:rPr lang="en-US" sz="1050" dirty="0"/>
            </a:br>
            <a:r>
              <a:rPr lang="en-US" dirty="0"/>
              <a:t>with Torchy, a tracing JIT compiler</a:t>
            </a:r>
          </a:p>
        </p:txBody>
      </p:sp>
      <p:sp>
        <p:nvSpPr>
          <p:cNvPr id="3" name="Text Placeholder 2">
            <a:extLst>
              <a:ext uri="{FF2B5EF4-FFF2-40B4-BE49-F238E27FC236}">
                <a16:creationId xmlns:a16="http://schemas.microsoft.com/office/drawing/2014/main" id="{B6FE7DDF-36EB-461A-81AF-2475B6A5FA7C}"/>
              </a:ext>
            </a:extLst>
          </p:cNvPr>
          <p:cNvSpPr>
            <a:spLocks noGrp="1"/>
          </p:cNvSpPr>
          <p:nvPr>
            <p:ph type="body" sz="quarter" idx="12"/>
          </p:nvPr>
        </p:nvSpPr>
        <p:spPr>
          <a:xfrm>
            <a:off x="584200" y="4876800"/>
            <a:ext cx="6769100" cy="738664"/>
          </a:xfrm>
        </p:spPr>
        <p:txBody>
          <a:bodyPr/>
          <a:lstStyle/>
          <a:p>
            <a:r>
              <a:rPr lang="en-US" dirty="0"/>
              <a:t>Nuno Lopes</a:t>
            </a:r>
          </a:p>
          <a:p>
            <a:r>
              <a:rPr lang="en-US" dirty="0"/>
              <a:t>MSR Cambridge</a:t>
            </a:r>
          </a:p>
        </p:txBody>
      </p:sp>
      <p:pic>
        <p:nvPicPr>
          <p:cNvPr id="4" name="Picture 3">
            <a:extLst>
              <a:ext uri="{FF2B5EF4-FFF2-40B4-BE49-F238E27FC236}">
                <a16:creationId xmlns:a16="http://schemas.microsoft.com/office/drawing/2014/main" id="{83F2306E-FBBE-48FA-920E-BE68F2728D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35325" y="3011582"/>
            <a:ext cx="2214685" cy="548638"/>
          </a:xfrm>
          <a:prstGeom prst="rect">
            <a:avLst/>
          </a:prstGeom>
        </p:spPr>
      </p:pic>
    </p:spTree>
    <p:extLst>
      <p:ext uri="{BB962C8B-B14F-4D97-AF65-F5344CB8AC3E}">
        <p14:creationId xmlns:p14="http://schemas.microsoft.com/office/powerpoint/2010/main" val="128719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7AF1-C9ED-4DD3-9988-516E733667CA}"/>
              </a:ext>
            </a:extLst>
          </p:cNvPr>
          <p:cNvSpPr>
            <a:spLocks noGrp="1"/>
          </p:cNvSpPr>
          <p:nvPr>
            <p:ph type="title"/>
          </p:nvPr>
        </p:nvSpPr>
        <p:spPr/>
        <p:txBody>
          <a:bodyPr/>
          <a:lstStyle/>
          <a:p>
            <a:r>
              <a:rPr lang="en-US" dirty="0"/>
              <a:t>Tracing input-dependent code</a:t>
            </a:r>
          </a:p>
        </p:txBody>
      </p:sp>
      <p:sp>
        <p:nvSpPr>
          <p:cNvPr id="4" name="Content Placeholder 2">
            <a:extLst>
              <a:ext uri="{FF2B5EF4-FFF2-40B4-BE49-F238E27FC236}">
                <a16:creationId xmlns:a16="http://schemas.microsoft.com/office/drawing/2014/main" id="{CFDB8DD9-1E2D-47F0-A6E1-D87AF5F299AF}"/>
              </a:ext>
            </a:extLst>
          </p:cNvPr>
          <p:cNvSpPr txBox="1">
            <a:spLocks/>
          </p:cNvSpPr>
          <p:nvPr/>
        </p:nvSpPr>
        <p:spPr>
          <a:xfrm>
            <a:off x="1097280" y="2164081"/>
            <a:ext cx="7794859" cy="2956560"/>
          </a:xfrm>
          <a:prstGeom prst="rect">
            <a:avLst/>
          </a:prstGeom>
          <a:ln>
            <a:solidFill>
              <a:srgbClr val="0070C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800" b="0" dirty="0">
                <a:solidFill>
                  <a:srgbClr val="0000FF"/>
                </a:solidFill>
                <a:effectLst/>
                <a:latin typeface="Consolas" panose="020B0609020204030204" pitchFamily="49" charset="0"/>
              </a:rPr>
              <a:t>def</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RAdam</a:t>
            </a:r>
            <a:r>
              <a:rPr lang="en-US" sz="1800" b="0" dirty="0">
                <a:solidFill>
                  <a:srgbClr val="000000"/>
                </a:solidFill>
                <a:effectLst/>
                <a:latin typeface="Consolas" panose="020B0609020204030204" pitchFamily="49" charset="0"/>
              </a:rPr>
              <a:t>(wd, </a:t>
            </a:r>
            <a:r>
              <a:rPr lang="en-US" sz="1800" b="0" dirty="0" err="1">
                <a:solidFill>
                  <a:srgbClr val="000000"/>
                </a:solidFill>
                <a:effectLst/>
                <a:latin typeface="Consolas" panose="020B0609020204030204" pitchFamily="49" charset="0"/>
              </a:rPr>
              <a:t>N_sma</a:t>
            </a:r>
            <a:r>
              <a:rPr lang="en-US" sz="1800" b="0" dirty="0">
                <a:solidFill>
                  <a:srgbClr val="000000"/>
                </a:solidFill>
                <a:effectLst/>
                <a:latin typeface="Consolas" panose="020B0609020204030204" pitchFamily="49" charset="0"/>
              </a:rPr>
              <a:t>, …):</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wd != </a:t>
            </a:r>
            <a:r>
              <a:rPr lang="en-US" sz="1800" b="0" dirty="0">
                <a:solidFill>
                  <a:srgbClr val="098658"/>
                </a:solidFill>
                <a:effectLst/>
                <a:latin typeface="Consolas" panose="020B0609020204030204" pitchFamily="49" charset="0"/>
              </a:rPr>
              <a:t>0</a:t>
            </a:r>
            <a:r>
              <a:rPr lang="en-US" sz="1800" b="0" dirty="0">
                <a:solidFill>
                  <a:srgbClr val="000000"/>
                </a:solidFill>
                <a:effectLst/>
                <a:latin typeface="Consolas" panose="020B0609020204030204" pitchFamily="49" charset="0"/>
              </a:rPr>
              <a:t>:</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p_data_fp32.add_(p_data_fp32, alpha=-wd * </a:t>
            </a:r>
            <a:r>
              <a:rPr lang="en-US" sz="1800" b="0" dirty="0" err="1">
                <a:solidFill>
                  <a:srgbClr val="000000"/>
                </a:solidFill>
                <a:effectLst/>
                <a:latin typeface="Consolas" panose="020B0609020204030204" pitchFamily="49" charset="0"/>
              </a:rPr>
              <a:t>lr</a:t>
            </a:r>
            <a:r>
              <a:rPr lang="en-US" sz="1800" b="0" dirty="0">
                <a:solidFill>
                  <a:srgbClr val="000000"/>
                </a:solidFill>
                <a:effectLst/>
                <a:latin typeface="Consolas" panose="020B0609020204030204" pitchFamily="49" charset="0"/>
              </a:rPr>
              <a:t>)</a:t>
            </a:r>
          </a:p>
          <a:p>
            <a:pPr>
              <a:lnSpc>
                <a:spcPct val="100000"/>
              </a:lnSpc>
              <a:spcBef>
                <a:spcPts val="0"/>
              </a:spcBef>
              <a:spcAft>
                <a:spcPts val="0"/>
              </a:spcAft>
            </a:pPr>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more conservative since it's an approximated value</a:t>
            </a:r>
            <a:endParaRPr lang="en-US" sz="1800" b="0" dirty="0">
              <a:solidFill>
                <a:srgbClr val="000000"/>
              </a:solidFill>
              <a:effectLst/>
              <a:latin typeface="Consolas" panose="020B0609020204030204" pitchFamily="49" charset="0"/>
            </a:endParaRPr>
          </a:p>
          <a:p>
            <a:pPr>
              <a:lnSpc>
                <a:spcPct val="100000"/>
              </a:lnSpc>
              <a:spcBef>
                <a:spcPts val="0"/>
              </a:spcBef>
              <a:spcAft>
                <a:spcPts val="0"/>
              </a:spcAft>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N_sma</a:t>
            </a:r>
            <a:r>
              <a:rPr lang="en-US" sz="1800" b="0" dirty="0">
                <a:solidFill>
                  <a:srgbClr val="000000"/>
                </a:solidFill>
                <a:effectLst/>
                <a:latin typeface="Consolas" panose="020B0609020204030204" pitchFamily="49" charset="0"/>
              </a:rPr>
              <a:t> &gt;= </a:t>
            </a:r>
            <a:r>
              <a:rPr lang="en-US" sz="1800" b="0" dirty="0">
                <a:solidFill>
                  <a:srgbClr val="098658"/>
                </a:solidFill>
                <a:effectLst/>
                <a:latin typeface="Consolas" panose="020B0609020204030204" pitchFamily="49" charset="0"/>
              </a:rPr>
              <a:t>5</a:t>
            </a:r>
            <a:r>
              <a:rPr lang="en-US" sz="1800" b="0" dirty="0">
                <a:solidFill>
                  <a:srgbClr val="000000"/>
                </a:solidFill>
                <a:effectLst/>
                <a:latin typeface="Consolas" panose="020B0609020204030204" pitchFamily="49" charset="0"/>
              </a:rPr>
              <a:t>:</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denom</a:t>
            </a:r>
            <a:r>
              <a:rPr lang="en-US" sz="1800" b="0" dirty="0">
                <a:solidFill>
                  <a:srgbClr val="000000"/>
                </a:solidFill>
                <a:effectLst/>
                <a:latin typeface="Consolas" panose="020B0609020204030204" pitchFamily="49" charset="0"/>
              </a:rPr>
              <a:t> = </a:t>
            </a:r>
            <a:r>
              <a:rPr lang="en-US" sz="1800" b="0" dirty="0" err="1">
                <a:solidFill>
                  <a:srgbClr val="000000"/>
                </a:solidFill>
                <a:effectLst/>
                <a:latin typeface="Consolas" panose="020B0609020204030204" pitchFamily="49" charset="0"/>
              </a:rPr>
              <a:t>exp_avg_sq.sqrt</a:t>
            </a:r>
            <a:r>
              <a:rPr lang="en-US" sz="1800" b="0" dirty="0">
                <a:solidFill>
                  <a:srgbClr val="000000"/>
                </a:solidFill>
                <a:effectLst/>
                <a:latin typeface="Consolas" panose="020B0609020204030204" pitchFamily="49" charset="0"/>
              </a:rPr>
              <a:t>().add_(eps)</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p_data_fp32.addcdiv_(</a:t>
            </a:r>
            <a:r>
              <a:rPr lang="en-US" sz="1800" b="0" dirty="0" err="1">
                <a:solidFill>
                  <a:srgbClr val="000000"/>
                </a:solidFill>
                <a:effectLst/>
                <a:latin typeface="Consolas" panose="020B0609020204030204" pitchFamily="49" charset="0"/>
              </a:rPr>
              <a:t>exp_avg</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denom</a:t>
            </a:r>
            <a:r>
              <a:rPr lang="en-US" sz="1800" b="0" dirty="0">
                <a:solidFill>
                  <a:srgbClr val="000000"/>
                </a:solidFill>
                <a:effectLst/>
                <a:latin typeface="Consolas" panose="020B0609020204030204" pitchFamily="49" charset="0"/>
              </a:rPr>
              <a:t>, value=-</a:t>
            </a:r>
            <a:r>
              <a:rPr lang="en-US" sz="1800" b="0" dirty="0" err="1">
                <a:solidFill>
                  <a:srgbClr val="000000"/>
                </a:solidFill>
                <a:effectLst/>
                <a:latin typeface="Consolas" panose="020B0609020204030204" pitchFamily="49" charset="0"/>
              </a:rPr>
              <a:t>step_size</a:t>
            </a:r>
            <a:r>
              <a:rPr lang="en-US" sz="1800" b="0" dirty="0">
                <a:solidFill>
                  <a:srgbClr val="000000"/>
                </a:solidFill>
                <a:effectLst/>
                <a:latin typeface="Consolas" panose="020B0609020204030204" pitchFamily="49" charset="0"/>
              </a:rPr>
              <a:t>)</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else</a:t>
            </a:r>
            <a:r>
              <a:rPr lang="en-US" sz="1800" b="0" dirty="0">
                <a:solidFill>
                  <a:srgbClr val="000000"/>
                </a:solidFill>
                <a:effectLst/>
                <a:latin typeface="Consolas" panose="020B0609020204030204" pitchFamily="49" charset="0"/>
              </a:rPr>
              <a:t>:</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p_data_fp32.add_(</a:t>
            </a:r>
            <a:r>
              <a:rPr lang="en-US" sz="1800" b="0" dirty="0" err="1">
                <a:solidFill>
                  <a:srgbClr val="000000"/>
                </a:solidFill>
                <a:effectLst/>
                <a:latin typeface="Consolas" panose="020B0609020204030204" pitchFamily="49" charset="0"/>
              </a:rPr>
              <a:t>exp_avg</a:t>
            </a:r>
            <a:r>
              <a:rPr lang="en-US" sz="1800" b="0" dirty="0">
                <a:solidFill>
                  <a:srgbClr val="000000"/>
                </a:solidFill>
                <a:effectLst/>
                <a:latin typeface="Consolas" panose="020B0609020204030204" pitchFamily="49" charset="0"/>
              </a:rPr>
              <a:t>, alpha=-</a:t>
            </a:r>
            <a:r>
              <a:rPr lang="en-US" sz="1800" b="0" dirty="0" err="1">
                <a:solidFill>
                  <a:srgbClr val="000000"/>
                </a:solidFill>
                <a:effectLst/>
                <a:latin typeface="Consolas" panose="020B0609020204030204" pitchFamily="49" charset="0"/>
              </a:rPr>
              <a:t>step_size</a:t>
            </a:r>
            <a:r>
              <a:rPr lang="en-US" sz="1800" b="0" dirty="0">
                <a:solidFill>
                  <a:srgbClr val="000000"/>
                </a:solidFill>
                <a:effectLst/>
                <a:latin typeface="Consolas" panose="020B0609020204030204" pitchFamily="49" charset="0"/>
              </a:rPr>
              <a:t>)</a:t>
            </a:r>
          </a:p>
        </p:txBody>
      </p:sp>
      <p:sp>
        <p:nvSpPr>
          <p:cNvPr id="7" name="TextBox 6">
            <a:extLst>
              <a:ext uri="{FF2B5EF4-FFF2-40B4-BE49-F238E27FC236}">
                <a16:creationId xmlns:a16="http://schemas.microsoft.com/office/drawing/2014/main" id="{7C01BA41-9D74-419B-B11D-1F3C1A4F7304}"/>
              </a:ext>
            </a:extLst>
          </p:cNvPr>
          <p:cNvSpPr txBox="1"/>
          <p:nvPr/>
        </p:nvSpPr>
        <p:spPr>
          <a:xfrm>
            <a:off x="1097280" y="5547362"/>
            <a:ext cx="6186437" cy="646331"/>
          </a:xfrm>
          <a:prstGeom prst="rect">
            <a:avLst/>
          </a:prstGeom>
          <a:noFill/>
        </p:spPr>
        <p:txBody>
          <a:bodyPr wrap="none" rtlCol="0">
            <a:spAutoFit/>
          </a:bodyPr>
          <a:lstStyle/>
          <a:p>
            <a:pPr marL="285750" indent="-285750">
              <a:buFont typeface="Arial" panose="020B0604020202020204" pitchFamily="34" charset="0"/>
              <a:buChar char="•"/>
            </a:pPr>
            <a:r>
              <a:rPr lang="en-US" dirty="0"/>
              <a:t>There are 4 possible different traces depending on the input!</a:t>
            </a:r>
          </a:p>
          <a:p>
            <a:pPr marL="285750" indent="-285750">
              <a:buFont typeface="Arial" panose="020B0604020202020204" pitchFamily="34" charset="0"/>
              <a:buChar char="•"/>
            </a:pPr>
            <a:r>
              <a:rPr lang="en-US" dirty="0"/>
              <a:t>But </a:t>
            </a:r>
            <a:r>
              <a:rPr lang="en-US" dirty="0" err="1"/>
              <a:t>TorchScript</a:t>
            </a:r>
            <a:r>
              <a:rPr lang="en-US" dirty="0"/>
              <a:t> Tracing only supports single-trace functions.</a:t>
            </a:r>
          </a:p>
        </p:txBody>
      </p:sp>
    </p:spTree>
    <p:extLst>
      <p:ext uri="{BB962C8B-B14F-4D97-AF65-F5344CB8AC3E}">
        <p14:creationId xmlns:p14="http://schemas.microsoft.com/office/powerpoint/2010/main" val="31976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484B-3A5F-47A1-B39B-A5338C1A3FF4}"/>
              </a:ext>
            </a:extLst>
          </p:cNvPr>
          <p:cNvSpPr>
            <a:spLocks noGrp="1"/>
          </p:cNvSpPr>
          <p:nvPr>
            <p:ph type="title"/>
          </p:nvPr>
        </p:nvSpPr>
        <p:spPr/>
        <p:txBody>
          <a:bodyPr/>
          <a:lstStyle/>
          <a:p>
            <a:r>
              <a:rPr lang="en-US" dirty="0" err="1"/>
              <a:t>TorchScript</a:t>
            </a:r>
            <a:r>
              <a:rPr lang="en-US" dirty="0"/>
              <a:t> Compilation</a:t>
            </a:r>
          </a:p>
        </p:txBody>
      </p:sp>
      <p:sp>
        <p:nvSpPr>
          <p:cNvPr id="3" name="Content Placeholder 2">
            <a:extLst>
              <a:ext uri="{FF2B5EF4-FFF2-40B4-BE49-F238E27FC236}">
                <a16:creationId xmlns:a16="http://schemas.microsoft.com/office/drawing/2014/main" id="{FC88F280-3930-4507-B8DB-B1C3F318F9B6}"/>
              </a:ext>
            </a:extLst>
          </p:cNvPr>
          <p:cNvSpPr>
            <a:spLocks noGrp="1"/>
          </p:cNvSpPr>
          <p:nvPr>
            <p:ph idx="1"/>
          </p:nvPr>
        </p:nvSpPr>
        <p:spPr>
          <a:xfrm>
            <a:off x="584200" y="1435503"/>
            <a:ext cx="11018520" cy="3791807"/>
          </a:xfrm>
        </p:spPr>
        <p:txBody>
          <a:bodyPr/>
          <a:lstStyle/>
          <a:p>
            <a:pPr marL="144000" indent="-180000">
              <a:buFont typeface="Arial" panose="020B0604020202020204" pitchFamily="34" charset="0"/>
              <a:buChar char="•"/>
            </a:pPr>
            <a:r>
              <a:rPr lang="en-US" dirty="0"/>
              <a:t>Compiler from Python AST to an SSA-based IR (the same used by tracing)</a:t>
            </a:r>
          </a:p>
          <a:p>
            <a:pPr marL="144000" indent="-180000">
              <a:buFont typeface="Arial" panose="020B0604020202020204" pitchFamily="34" charset="0"/>
              <a:buChar char="•"/>
            </a:pPr>
            <a:r>
              <a:rPr lang="en-US" dirty="0"/>
              <a:t>Supports functions with control-flow</a:t>
            </a:r>
          </a:p>
          <a:p>
            <a:pPr marL="144000" indent="-180000">
              <a:buFont typeface="Arial" panose="020B0604020202020204" pitchFamily="34" charset="0"/>
              <a:buChar char="•"/>
            </a:pPr>
            <a:r>
              <a:rPr lang="en-US" dirty="0"/>
              <a:t>But no support for too many Python features (only tensor inputs, no lambdas, no union types, </a:t>
            </a:r>
            <a:r>
              <a:rPr lang="en-US" dirty="0" err="1"/>
              <a:t>etc</a:t>
            </a:r>
            <a:r>
              <a:rPr lang="en-US" dirty="0"/>
              <a:t>, </a:t>
            </a:r>
            <a:r>
              <a:rPr lang="en-US" dirty="0" err="1"/>
              <a:t>etc</a:t>
            </a:r>
            <a:r>
              <a:rPr lang="en-US" dirty="0"/>
              <a:t>)</a:t>
            </a:r>
          </a:p>
          <a:p>
            <a:pPr marL="144000" indent="-180000">
              <a:buFont typeface="Arial" panose="020B0604020202020204" pitchFamily="34" charset="0"/>
              <a:buChar char="•"/>
            </a:pPr>
            <a:endParaRPr lang="en-US" dirty="0"/>
          </a:p>
          <a:p>
            <a:pPr marL="144000" indent="-180000">
              <a:buFont typeface="Arial" panose="020B0604020202020204" pitchFamily="34" charset="0"/>
              <a:buChar char="•"/>
            </a:pPr>
            <a:r>
              <a:rPr lang="en-US" dirty="0"/>
              <a:t>Many real-world codebases are too pythonic. Will never work with </a:t>
            </a:r>
            <a:r>
              <a:rPr lang="en-US" dirty="0" err="1"/>
              <a:t>TorchScript</a:t>
            </a:r>
            <a:r>
              <a:rPr lang="en-US" dirty="0"/>
              <a:t>!</a:t>
            </a:r>
          </a:p>
        </p:txBody>
      </p:sp>
    </p:spTree>
    <p:extLst>
      <p:ext uri="{BB962C8B-B14F-4D97-AF65-F5344CB8AC3E}">
        <p14:creationId xmlns:p14="http://schemas.microsoft.com/office/powerpoint/2010/main" val="13465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wall, indoor, eating&#10;&#10;Description automatically generated">
            <a:extLst>
              <a:ext uri="{FF2B5EF4-FFF2-40B4-BE49-F238E27FC236}">
                <a16:creationId xmlns:a16="http://schemas.microsoft.com/office/drawing/2014/main" id="{C78F52BB-77A7-4F33-8CE5-CF2ED6762F5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 y="10"/>
            <a:ext cx="12192031" cy="4915066"/>
          </a:xfrm>
          <a:prstGeom prst="rect">
            <a:avLst/>
          </a:prstGeom>
        </p:spPr>
      </p:pic>
      <p:sp>
        <p:nvSpPr>
          <p:cNvPr id="2" name="Title 1">
            <a:extLst>
              <a:ext uri="{FF2B5EF4-FFF2-40B4-BE49-F238E27FC236}">
                <a16:creationId xmlns:a16="http://schemas.microsoft.com/office/drawing/2014/main" id="{8B29E356-DD40-4AD6-BC98-33113A3294B0}"/>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chemeClr val="accent1"/>
                </a:solidFill>
              </a:rPr>
              <a:t>Is PyTorch inherently inefficient?</a:t>
            </a:r>
          </a:p>
        </p:txBody>
      </p:sp>
    </p:spTree>
    <p:extLst>
      <p:ext uri="{BB962C8B-B14F-4D97-AF65-F5344CB8AC3E}">
        <p14:creationId xmlns:p14="http://schemas.microsoft.com/office/powerpoint/2010/main" val="199663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7BB2-C3A5-4332-BA1A-947A9DEBDB86}"/>
              </a:ext>
            </a:extLst>
          </p:cNvPr>
          <p:cNvSpPr>
            <a:spLocks noGrp="1"/>
          </p:cNvSpPr>
          <p:nvPr>
            <p:ph type="title" idx="4294967295"/>
          </p:nvPr>
        </p:nvSpPr>
        <p:spPr>
          <a:xfrm>
            <a:off x="4380588" y="965199"/>
            <a:ext cx="6766078" cy="4927601"/>
          </a:xfrm>
        </p:spPr>
        <p:txBody>
          <a:bodyPr vert="horz" lIns="91440" tIns="45720" rIns="91440" bIns="45720" rtlCol="0" anchor="ctr">
            <a:normAutofit/>
          </a:bodyPr>
          <a:lstStyle/>
          <a:p>
            <a:r>
              <a:rPr lang="en-US" sz="4000" dirty="0">
                <a:solidFill>
                  <a:schemeClr val="tx1">
                    <a:lumMod val="85000"/>
                    <a:lumOff val="15000"/>
                  </a:schemeClr>
                </a:solidFill>
              </a:rPr>
              <a:t>All problems in computer science can be solved by another level of indirection, except performance.</a:t>
            </a:r>
          </a:p>
        </p:txBody>
      </p:sp>
    </p:spTree>
    <p:extLst>
      <p:ext uri="{BB962C8B-B14F-4D97-AF65-F5344CB8AC3E}">
        <p14:creationId xmlns:p14="http://schemas.microsoft.com/office/powerpoint/2010/main" val="36986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7BB2-C3A5-4332-BA1A-947A9DEBDB86}"/>
              </a:ext>
            </a:extLst>
          </p:cNvPr>
          <p:cNvSpPr>
            <a:spLocks noGrp="1"/>
          </p:cNvSpPr>
          <p:nvPr>
            <p:ph type="title" idx="4294967295"/>
          </p:nvPr>
        </p:nvSpPr>
        <p:spPr>
          <a:xfrm>
            <a:off x="4380588" y="965199"/>
            <a:ext cx="6766078" cy="4927601"/>
          </a:xfrm>
        </p:spPr>
        <p:txBody>
          <a:bodyPr vert="horz" lIns="91440" tIns="45720" rIns="91440" bIns="45720" rtlCol="0" anchor="ctr">
            <a:normAutofit/>
          </a:bodyPr>
          <a:lstStyle/>
          <a:p>
            <a:r>
              <a:rPr lang="en-US" sz="4000" dirty="0">
                <a:solidFill>
                  <a:schemeClr val="tx1">
                    <a:lumMod val="85000"/>
                    <a:lumOff val="15000"/>
                  </a:schemeClr>
                </a:solidFill>
              </a:rPr>
              <a:t>All problems in computer science can be solved by another level of indirection, </a:t>
            </a:r>
            <a:r>
              <a:rPr lang="en-US" sz="4000" strike="sngStrike" dirty="0">
                <a:solidFill>
                  <a:schemeClr val="tx1">
                    <a:lumMod val="85000"/>
                    <a:lumOff val="15000"/>
                  </a:schemeClr>
                </a:solidFill>
              </a:rPr>
              <a:t>except</a:t>
            </a:r>
            <a:r>
              <a:rPr lang="en-US" sz="4000" dirty="0">
                <a:solidFill>
                  <a:schemeClr val="tx1">
                    <a:lumMod val="85000"/>
                    <a:lumOff val="15000"/>
                  </a:schemeClr>
                </a:solidFill>
              </a:rPr>
              <a:t> performance.</a:t>
            </a:r>
          </a:p>
        </p:txBody>
      </p:sp>
      <p:sp>
        <p:nvSpPr>
          <p:cNvPr id="3" name="TextBox 2">
            <a:extLst>
              <a:ext uri="{FF2B5EF4-FFF2-40B4-BE49-F238E27FC236}">
                <a16:creationId xmlns:a16="http://schemas.microsoft.com/office/drawing/2014/main" id="{157E0631-7DA1-412D-8AE6-820B0F9AE0A4}"/>
              </a:ext>
            </a:extLst>
          </p:cNvPr>
          <p:cNvSpPr txBox="1"/>
          <p:nvPr/>
        </p:nvSpPr>
        <p:spPr>
          <a:xfrm>
            <a:off x="4507943" y="3874189"/>
            <a:ext cx="1458821"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latin typeface="Harlow Solid Italic" panose="04030604020F02020D02" pitchFamily="82" charset="0"/>
              </a:rPr>
              <a:t>including</a:t>
            </a:r>
          </a:p>
        </p:txBody>
      </p:sp>
    </p:spTree>
    <p:extLst>
      <p:ext uri="{BB962C8B-B14F-4D97-AF65-F5344CB8AC3E}">
        <p14:creationId xmlns:p14="http://schemas.microsoft.com/office/powerpoint/2010/main" val="264446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86AE-A0B5-4A3F-8E5F-AB3F91841D21}"/>
              </a:ext>
            </a:extLst>
          </p:cNvPr>
          <p:cNvSpPr>
            <a:spLocks noGrp="1"/>
          </p:cNvSpPr>
          <p:nvPr>
            <p:ph type="title"/>
          </p:nvPr>
        </p:nvSpPr>
        <p:spPr>
          <a:xfrm>
            <a:off x="545459" y="3097379"/>
            <a:ext cx="9144000" cy="997196"/>
          </a:xfrm>
        </p:spPr>
        <p:txBody>
          <a:bodyPr/>
          <a:lstStyle/>
          <a:p>
            <a:r>
              <a:rPr lang="en-US" dirty="0"/>
              <a:t>Torchy</a:t>
            </a:r>
            <a:br>
              <a:rPr lang="en-US" dirty="0"/>
            </a:br>
            <a:r>
              <a:rPr lang="en-US" dirty="0"/>
              <a:t>A tracing JIT compiler for PyTorch</a:t>
            </a:r>
          </a:p>
        </p:txBody>
      </p:sp>
    </p:spTree>
    <p:extLst>
      <p:ext uri="{BB962C8B-B14F-4D97-AF65-F5344CB8AC3E}">
        <p14:creationId xmlns:p14="http://schemas.microsoft.com/office/powerpoint/2010/main" val="275127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9942-79C3-4238-BD2B-74A8BD1A5674}"/>
              </a:ext>
            </a:extLst>
          </p:cNvPr>
          <p:cNvSpPr>
            <a:spLocks noGrp="1"/>
          </p:cNvSpPr>
          <p:nvPr>
            <p:ph type="title"/>
          </p:nvPr>
        </p:nvSpPr>
        <p:spPr/>
        <p:txBody>
          <a:bodyPr/>
          <a:lstStyle/>
          <a:p>
            <a:r>
              <a:rPr lang="en-US" dirty="0"/>
              <a:t>Most Tensors are not observed</a:t>
            </a:r>
          </a:p>
        </p:txBody>
      </p:sp>
      <p:sp>
        <p:nvSpPr>
          <p:cNvPr id="4" name="Content Placeholder 2">
            <a:extLst>
              <a:ext uri="{FF2B5EF4-FFF2-40B4-BE49-F238E27FC236}">
                <a16:creationId xmlns:a16="http://schemas.microsoft.com/office/drawing/2014/main" id="{3D9324B4-3073-4D32-AAE0-29966434B6E9}"/>
              </a:ext>
            </a:extLst>
          </p:cNvPr>
          <p:cNvSpPr>
            <a:spLocks noGrp="1"/>
          </p:cNvSpPr>
          <p:nvPr>
            <p:ph idx="1"/>
          </p:nvPr>
        </p:nvSpPr>
        <p:spPr>
          <a:xfrm>
            <a:off x="1097280" y="2046261"/>
            <a:ext cx="2632509" cy="1538883"/>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marL="144000" indent="0">
              <a:spcBef>
                <a:spcPts val="0"/>
              </a:spcBef>
              <a:buNone/>
            </a:pPr>
            <a:r>
              <a:rPr lang="en-US" sz="2000" b="0" dirty="0">
                <a:solidFill>
                  <a:srgbClr val="000000"/>
                </a:solidFill>
                <a:effectLst/>
                <a:latin typeface="Consolas" panose="020B0609020204030204" pitchFamily="49" charset="0"/>
              </a:rPr>
              <a:t>w = </a:t>
            </a:r>
            <a:r>
              <a:rPr lang="en-US" sz="2000" b="0" dirty="0" err="1">
                <a:solidFill>
                  <a:srgbClr val="000000"/>
                </a:solidFill>
                <a:effectLst/>
                <a:latin typeface="Consolas" panose="020B0609020204030204" pitchFamily="49" charset="0"/>
              </a:rPr>
              <a:t>x.mul</a:t>
            </a:r>
            <a:r>
              <a:rPr lang="en-US" sz="2000" b="0" dirty="0">
                <a:solidFill>
                  <a:srgbClr val="000000"/>
                </a:solidFill>
                <a:effectLst/>
                <a:latin typeface="Consolas" panose="020B0609020204030204" pitchFamily="49" charset="0"/>
              </a:rPr>
              <a:t>(y)</a:t>
            </a: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w = </a:t>
            </a:r>
            <a:r>
              <a:rPr lang="en-US" sz="2000" b="0" dirty="0" err="1">
                <a:solidFill>
                  <a:srgbClr val="000000"/>
                </a:solidFill>
                <a:effectLst/>
                <a:latin typeface="Consolas" panose="020B0609020204030204" pitchFamily="49" charset="0"/>
              </a:rPr>
              <a:t>w.add</a:t>
            </a:r>
            <a:r>
              <a:rPr lang="en-US" sz="2000" b="0" dirty="0">
                <a:solidFill>
                  <a:srgbClr val="000000"/>
                </a:solidFill>
                <a:effectLst/>
                <a:latin typeface="Consolas" panose="020B0609020204030204" pitchFamily="49" charset="0"/>
              </a:rPr>
              <a:t>(y)</a:t>
            </a: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w.add</a:t>
            </a:r>
            <a:r>
              <a:rPr lang="en-US" sz="2000" b="0" dirty="0">
                <a:solidFill>
                  <a:srgbClr val="000000"/>
                </a:solidFill>
                <a:effectLst/>
                <a:latin typeface="Consolas" panose="020B0609020204030204" pitchFamily="49" charset="0"/>
              </a:rPr>
              <a:t>_(x)</a:t>
            </a:r>
          </a:p>
          <a:p>
            <a:pPr marL="144000" indent="0">
              <a:spcBef>
                <a:spcPts val="0"/>
              </a:spcBef>
              <a:buNone/>
            </a:pP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print(w)</a:t>
            </a:r>
          </a:p>
        </p:txBody>
      </p:sp>
      <p:sp>
        <p:nvSpPr>
          <p:cNvPr id="5" name="TextBox 4">
            <a:extLst>
              <a:ext uri="{FF2B5EF4-FFF2-40B4-BE49-F238E27FC236}">
                <a16:creationId xmlns:a16="http://schemas.microsoft.com/office/drawing/2014/main" id="{66BC5991-45E7-4DC5-87CD-A374DF91BBBC}"/>
              </a:ext>
            </a:extLst>
          </p:cNvPr>
          <p:cNvSpPr txBox="1"/>
          <p:nvPr/>
        </p:nvSpPr>
        <p:spPr>
          <a:xfrm>
            <a:off x="1097280" y="4394100"/>
            <a:ext cx="4419287" cy="646331"/>
          </a:xfrm>
          <a:prstGeom prst="rect">
            <a:avLst/>
          </a:prstGeom>
          <a:noFill/>
        </p:spPr>
        <p:txBody>
          <a:bodyPr wrap="none" rtlCol="0">
            <a:spAutoFit/>
          </a:bodyPr>
          <a:lstStyle/>
          <a:p>
            <a:pPr marL="285750" indent="-285750">
              <a:buFont typeface="Arial" panose="020B0604020202020204" pitchFamily="34" charset="0"/>
              <a:buChar char="•"/>
            </a:pPr>
            <a:r>
              <a:rPr lang="en-US" dirty="0"/>
              <a:t>Function from 2 tensors to another tensor</a:t>
            </a:r>
          </a:p>
          <a:p>
            <a:pPr marL="285750" indent="-285750">
              <a:buFont typeface="Arial" panose="020B0604020202020204" pitchFamily="34" charset="0"/>
              <a:buChar char="•"/>
            </a:pPr>
            <a:r>
              <a:rPr lang="en-US" dirty="0"/>
              <a:t>Intermediate values of w not observed</a:t>
            </a:r>
          </a:p>
        </p:txBody>
      </p:sp>
      <p:sp>
        <p:nvSpPr>
          <p:cNvPr id="6" name="TextBox 5">
            <a:extLst>
              <a:ext uri="{FF2B5EF4-FFF2-40B4-BE49-F238E27FC236}">
                <a16:creationId xmlns:a16="http://schemas.microsoft.com/office/drawing/2014/main" id="{6466F16B-5E40-4A9C-BBC3-A9217C94440C}"/>
              </a:ext>
            </a:extLst>
          </p:cNvPr>
          <p:cNvSpPr txBox="1"/>
          <p:nvPr/>
        </p:nvSpPr>
        <p:spPr>
          <a:xfrm>
            <a:off x="6741854" y="1967443"/>
            <a:ext cx="5049930" cy="19082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u="sng" dirty="0"/>
              <a:t>Tensors are only observed:</a:t>
            </a:r>
          </a:p>
          <a:p>
            <a:pPr marL="285750" indent="-285750">
              <a:spcAft>
                <a:spcPts val="600"/>
              </a:spcAft>
              <a:buFont typeface="Arial" panose="020B0604020202020204" pitchFamily="34" charset="0"/>
              <a:buChar char="•"/>
            </a:pPr>
            <a:r>
              <a:rPr lang="en-US" dirty="0"/>
              <a:t>Data access, e.g., for branching on</a:t>
            </a:r>
            <a:br>
              <a:rPr lang="en-US" dirty="0"/>
            </a:br>
            <a:r>
              <a:rPr lang="en-US" dirty="0"/>
              <a:t>data-dependent models</a:t>
            </a:r>
          </a:p>
          <a:p>
            <a:pPr marL="285750" indent="-285750">
              <a:spcAft>
                <a:spcPts val="600"/>
              </a:spcAft>
              <a:buFont typeface="Arial" panose="020B0604020202020204" pitchFamily="34" charset="0"/>
              <a:buChar char="•"/>
            </a:pPr>
            <a:r>
              <a:rPr lang="en-US" dirty="0"/>
              <a:t>Printing</a:t>
            </a:r>
          </a:p>
          <a:p>
            <a:pPr marL="285750" indent="-285750">
              <a:spcAft>
                <a:spcPts val="600"/>
              </a:spcAft>
              <a:buFont typeface="Arial" panose="020B0604020202020204" pitchFamily="34" charset="0"/>
              <a:buChar char="•"/>
            </a:pPr>
            <a:r>
              <a:rPr lang="en-US" dirty="0"/>
              <a:t>Some PyTorch functions query layout, size, </a:t>
            </a:r>
            <a:r>
              <a:rPr lang="en-US" dirty="0" err="1"/>
              <a:t>etc</a:t>
            </a:r>
            <a:br>
              <a:rPr lang="en-US" dirty="0"/>
            </a:br>
            <a:r>
              <a:rPr lang="en-US" dirty="0"/>
              <a:t>for pre-dispatch optimization (a hack)</a:t>
            </a:r>
          </a:p>
        </p:txBody>
      </p:sp>
    </p:spTree>
    <p:extLst>
      <p:ext uri="{BB962C8B-B14F-4D97-AF65-F5344CB8AC3E}">
        <p14:creationId xmlns:p14="http://schemas.microsoft.com/office/powerpoint/2010/main" val="21695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4904-732C-40EB-97B0-F5E62C00B9FB}"/>
              </a:ext>
            </a:extLst>
          </p:cNvPr>
          <p:cNvSpPr>
            <a:spLocks noGrp="1"/>
          </p:cNvSpPr>
          <p:nvPr>
            <p:ph type="title"/>
          </p:nvPr>
        </p:nvSpPr>
        <p:spPr/>
        <p:txBody>
          <a:bodyPr/>
          <a:lstStyle/>
          <a:p>
            <a:r>
              <a:rPr lang="en-US" dirty="0"/>
              <a:t>Idea: delay execution until observation</a:t>
            </a:r>
          </a:p>
        </p:txBody>
      </p:sp>
      <p:pic>
        <p:nvPicPr>
          <p:cNvPr id="5" name="Picture 4" descr="A close-up of a circuit board&#10;&#10;Description automatically generated with low confidence">
            <a:extLst>
              <a:ext uri="{FF2B5EF4-FFF2-40B4-BE49-F238E27FC236}">
                <a16:creationId xmlns:a16="http://schemas.microsoft.com/office/drawing/2014/main" id="{45473CEF-8B02-4807-8383-7E34EB7CE1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49493" y="2280604"/>
            <a:ext cx="2200843" cy="1766874"/>
          </a:xfrm>
          <a:prstGeom prst="rect">
            <a:avLst/>
          </a:prstGeom>
        </p:spPr>
      </p:pic>
      <p:sp>
        <p:nvSpPr>
          <p:cNvPr id="6" name="Content Placeholder 2">
            <a:extLst>
              <a:ext uri="{FF2B5EF4-FFF2-40B4-BE49-F238E27FC236}">
                <a16:creationId xmlns:a16="http://schemas.microsoft.com/office/drawing/2014/main" id="{E37310C8-1A11-419C-A08A-3DE4C434E026}"/>
              </a:ext>
            </a:extLst>
          </p:cNvPr>
          <p:cNvSpPr>
            <a:spLocks noGrp="1"/>
          </p:cNvSpPr>
          <p:nvPr>
            <p:ph idx="1"/>
          </p:nvPr>
        </p:nvSpPr>
        <p:spPr>
          <a:xfrm>
            <a:off x="571605" y="1845734"/>
            <a:ext cx="5351646" cy="2462213"/>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marL="144000" indent="0">
              <a:spcBef>
                <a:spcPts val="0"/>
              </a:spcBef>
              <a:buNone/>
            </a:pPr>
            <a:r>
              <a:rPr lang="en-US" sz="2000" b="0" dirty="0">
                <a:solidFill>
                  <a:srgbClr val="000000"/>
                </a:solidFill>
                <a:effectLst/>
                <a:latin typeface="Consolas" panose="020B0609020204030204" pitchFamily="49" charset="0"/>
              </a:rPr>
              <a:t>x = </a:t>
            </a:r>
            <a:r>
              <a:rPr lang="en-US" sz="2000" b="0" dirty="0" err="1">
                <a:solidFill>
                  <a:srgbClr val="000000"/>
                </a:solidFill>
                <a:effectLst/>
                <a:latin typeface="Consolas" panose="020B0609020204030204" pitchFamily="49" charset="0"/>
              </a:rPr>
              <a:t>torch.tensor</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4</a:t>
            </a:r>
            <a:r>
              <a:rPr lang="en-US" sz="2000" b="0" dirty="0">
                <a:solidFill>
                  <a:srgbClr val="000000"/>
                </a:solidFill>
                <a:effectLst/>
                <a:latin typeface="Consolas" panose="020B0609020204030204" pitchFamily="49" charset="0"/>
              </a:rPr>
              <a:t>.)))</a:t>
            </a:r>
            <a:br>
              <a:rPr lang="en-US" sz="2000" dirty="0">
                <a:solidFill>
                  <a:srgbClr val="000000"/>
                </a:solidFill>
                <a:latin typeface="Consolas" panose="020B0609020204030204" pitchFamily="49" charset="0"/>
              </a:rPr>
            </a:br>
            <a:r>
              <a:rPr lang="en-US" sz="2000" b="0" dirty="0">
                <a:solidFill>
                  <a:srgbClr val="000000"/>
                </a:solidFill>
                <a:effectLst/>
                <a:latin typeface="Consolas" panose="020B0609020204030204" pitchFamily="49" charset="0"/>
              </a:rPr>
              <a:t>y = </a:t>
            </a:r>
            <a:r>
              <a:rPr lang="en-US" sz="2000" b="0" dirty="0" err="1">
                <a:solidFill>
                  <a:srgbClr val="000000"/>
                </a:solidFill>
                <a:effectLst/>
                <a:latin typeface="Consolas" panose="020B0609020204030204" pitchFamily="49" charset="0"/>
              </a:rPr>
              <a:t>torch.tensor</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5</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6</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7</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8</a:t>
            </a:r>
            <a:r>
              <a:rPr lang="en-US" sz="2000" b="0" dirty="0">
                <a:solidFill>
                  <a:srgbClr val="000000"/>
                </a:solidFill>
                <a:effectLst/>
                <a:latin typeface="Consolas" panose="020B0609020204030204" pitchFamily="49" charset="0"/>
              </a:rPr>
              <a:t>.)))</a:t>
            </a:r>
          </a:p>
          <a:p>
            <a:pPr marL="144000" indent="0">
              <a:spcBef>
                <a:spcPts val="0"/>
              </a:spcBef>
              <a:buNone/>
            </a:pP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w = </a:t>
            </a:r>
            <a:r>
              <a:rPr lang="en-US" sz="2000" b="0" dirty="0" err="1">
                <a:solidFill>
                  <a:srgbClr val="000000"/>
                </a:solidFill>
                <a:effectLst/>
                <a:latin typeface="Consolas" panose="020B0609020204030204" pitchFamily="49" charset="0"/>
              </a:rPr>
              <a:t>x.mul</a:t>
            </a:r>
            <a:r>
              <a:rPr lang="en-US" sz="2000" b="0" dirty="0">
                <a:solidFill>
                  <a:srgbClr val="000000"/>
                </a:solidFill>
                <a:effectLst/>
                <a:latin typeface="Consolas" panose="020B0609020204030204" pitchFamily="49" charset="0"/>
              </a:rPr>
              <a:t>(y)</a:t>
            </a: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w = </a:t>
            </a:r>
            <a:r>
              <a:rPr lang="en-US" sz="2000" dirty="0" err="1">
                <a:solidFill>
                  <a:srgbClr val="000000"/>
                </a:solidFill>
                <a:latin typeface="Consolas" panose="020B0609020204030204" pitchFamily="49" charset="0"/>
              </a:rPr>
              <a:t>w</a:t>
            </a:r>
            <a:r>
              <a:rPr lang="en-US" sz="2000" b="0" dirty="0" err="1">
                <a:solidFill>
                  <a:srgbClr val="000000"/>
                </a:solidFill>
                <a:effectLst/>
                <a:latin typeface="Consolas" panose="020B0609020204030204" pitchFamily="49" charset="0"/>
              </a:rPr>
              <a:t>.add</a:t>
            </a:r>
            <a:r>
              <a:rPr lang="en-US" sz="2000" b="0" dirty="0">
                <a:solidFill>
                  <a:srgbClr val="000000"/>
                </a:solidFill>
                <a:effectLst/>
                <a:latin typeface="Consolas" panose="020B0609020204030204" pitchFamily="49" charset="0"/>
              </a:rPr>
              <a:t>(y)</a:t>
            </a: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x.add</a:t>
            </a:r>
            <a:r>
              <a:rPr lang="en-US" sz="2000" b="0" dirty="0">
                <a:solidFill>
                  <a:srgbClr val="000000"/>
                </a:solidFill>
                <a:effectLst/>
                <a:latin typeface="Consolas" panose="020B0609020204030204" pitchFamily="49" charset="0"/>
              </a:rPr>
              <a:t>_(w)</a:t>
            </a:r>
          </a:p>
          <a:p>
            <a:pPr marL="144000" indent="0">
              <a:spcBef>
                <a:spcPts val="0"/>
              </a:spcBef>
              <a:buNone/>
            </a:pP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print(x)</a:t>
            </a:r>
          </a:p>
        </p:txBody>
      </p:sp>
      <p:sp>
        <p:nvSpPr>
          <p:cNvPr id="7" name="TextBox 6">
            <a:extLst>
              <a:ext uri="{FF2B5EF4-FFF2-40B4-BE49-F238E27FC236}">
                <a16:creationId xmlns:a16="http://schemas.microsoft.com/office/drawing/2014/main" id="{9D872B7E-466A-4DAA-9520-CBCE31D40BB1}"/>
              </a:ext>
            </a:extLst>
          </p:cNvPr>
          <p:cNvSpPr txBox="1"/>
          <p:nvPr/>
        </p:nvSpPr>
        <p:spPr>
          <a:xfrm>
            <a:off x="9183381" y="4588551"/>
            <a:ext cx="2768922"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onsolas" panose="020B0609020204030204" pitchFamily="49" charset="0"/>
              </a:rPr>
              <a:t>tensor([[11., 20.],</a:t>
            </a:r>
          </a:p>
          <a:p>
            <a:r>
              <a:rPr lang="en-US" dirty="0">
                <a:latin typeface="Consolas" panose="020B0609020204030204" pitchFamily="49" charset="0"/>
              </a:rPr>
              <a:t>        [31., 44.]])</a:t>
            </a:r>
          </a:p>
        </p:txBody>
      </p:sp>
      <p:cxnSp>
        <p:nvCxnSpPr>
          <p:cNvPr id="8" name="Straight Arrow Connector 7">
            <a:extLst>
              <a:ext uri="{FF2B5EF4-FFF2-40B4-BE49-F238E27FC236}">
                <a16:creationId xmlns:a16="http://schemas.microsoft.com/office/drawing/2014/main" id="{666F5125-3D91-4648-BA06-B63CB944D71F}"/>
              </a:ext>
            </a:extLst>
          </p:cNvPr>
          <p:cNvCxnSpPr>
            <a:cxnSpLocks/>
          </p:cNvCxnSpPr>
          <p:nvPr/>
        </p:nvCxnSpPr>
        <p:spPr>
          <a:xfrm>
            <a:off x="8982547" y="3267701"/>
            <a:ext cx="682821"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C205E3-D26C-4E24-B0AE-12E63D7EA07E}"/>
              </a:ext>
            </a:extLst>
          </p:cNvPr>
          <p:cNvSpPr txBox="1"/>
          <p:nvPr/>
        </p:nvSpPr>
        <p:spPr>
          <a:xfrm>
            <a:off x="6930189" y="3001289"/>
            <a:ext cx="1963734" cy="830997"/>
          </a:xfrm>
          <a:prstGeom prst="rect">
            <a:avLst/>
          </a:prstGeom>
          <a:noFill/>
        </p:spPr>
        <p:txBody>
          <a:bodyPr wrap="square" rtlCol="0">
            <a:spAutoFit/>
          </a:bodyPr>
          <a:lstStyle/>
          <a:p>
            <a:r>
              <a:rPr lang="en-US" sz="1600" dirty="0">
                <a:latin typeface="Consolas" panose="020B0609020204030204" pitchFamily="49" charset="0"/>
              </a:rPr>
              <a:t>w0 = </a:t>
            </a:r>
            <a:r>
              <a:rPr lang="en-US" sz="1600" dirty="0" err="1">
                <a:latin typeface="Consolas" panose="020B0609020204030204" pitchFamily="49" charset="0"/>
              </a:rPr>
              <a:t>x.mul</a:t>
            </a:r>
            <a:r>
              <a:rPr lang="en-US" sz="1600" dirty="0">
                <a:latin typeface="Consolas" panose="020B0609020204030204" pitchFamily="49" charset="0"/>
              </a:rPr>
              <a:t>(y)</a:t>
            </a:r>
          </a:p>
          <a:p>
            <a:r>
              <a:rPr lang="en-US" sz="1600" dirty="0">
                <a:latin typeface="Consolas" panose="020B0609020204030204" pitchFamily="49" charset="0"/>
              </a:rPr>
              <a:t>w1 = w0.add(y)</a:t>
            </a:r>
          </a:p>
          <a:p>
            <a:r>
              <a:rPr lang="en-US" sz="1600" dirty="0">
                <a:latin typeface="Consolas" panose="020B0609020204030204" pitchFamily="49" charset="0"/>
              </a:rPr>
              <a:t>x1 = </a:t>
            </a:r>
            <a:r>
              <a:rPr lang="en-US" sz="1600" dirty="0" err="1">
                <a:latin typeface="Consolas" panose="020B0609020204030204" pitchFamily="49" charset="0"/>
              </a:rPr>
              <a:t>x.add</a:t>
            </a:r>
            <a:r>
              <a:rPr lang="en-US" sz="1600" dirty="0">
                <a:latin typeface="Consolas" panose="020B0609020204030204" pitchFamily="49" charset="0"/>
              </a:rPr>
              <a:t>_(w1)</a:t>
            </a:r>
          </a:p>
        </p:txBody>
      </p:sp>
      <p:sp>
        <p:nvSpPr>
          <p:cNvPr id="10" name="TextBox 9">
            <a:extLst>
              <a:ext uri="{FF2B5EF4-FFF2-40B4-BE49-F238E27FC236}">
                <a16:creationId xmlns:a16="http://schemas.microsoft.com/office/drawing/2014/main" id="{461B9D06-2743-4ED3-B2C3-8A157CB609D0}"/>
              </a:ext>
            </a:extLst>
          </p:cNvPr>
          <p:cNvSpPr txBox="1"/>
          <p:nvPr/>
        </p:nvSpPr>
        <p:spPr>
          <a:xfrm>
            <a:off x="6930190" y="2631957"/>
            <a:ext cx="2052357" cy="369332"/>
          </a:xfrm>
          <a:prstGeom prst="rect">
            <a:avLst/>
          </a:prstGeom>
          <a:noFill/>
        </p:spPr>
        <p:txBody>
          <a:bodyPr wrap="none" rtlCol="0">
            <a:spAutoFit/>
          </a:bodyPr>
          <a:lstStyle/>
          <a:p>
            <a:r>
              <a:rPr lang="en-US" u="sng" dirty="0"/>
              <a:t>Tracing JIT Compiler</a:t>
            </a:r>
          </a:p>
        </p:txBody>
      </p:sp>
      <p:cxnSp>
        <p:nvCxnSpPr>
          <p:cNvPr id="12" name="Straight Arrow Connector 11">
            <a:extLst>
              <a:ext uri="{FF2B5EF4-FFF2-40B4-BE49-F238E27FC236}">
                <a16:creationId xmlns:a16="http://schemas.microsoft.com/office/drawing/2014/main" id="{28BF4662-EF8C-4795-B37B-CDC5E85560D8}"/>
              </a:ext>
            </a:extLst>
          </p:cNvPr>
          <p:cNvCxnSpPr>
            <a:cxnSpLocks/>
          </p:cNvCxnSpPr>
          <p:nvPr/>
        </p:nvCxnSpPr>
        <p:spPr>
          <a:xfrm>
            <a:off x="10688461" y="3924619"/>
            <a:ext cx="0" cy="47893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842BC7-3A60-4CF8-84AA-6D8F4DBE6A60}"/>
              </a:ext>
            </a:extLst>
          </p:cNvPr>
          <p:cNvCxnSpPr>
            <a:cxnSpLocks/>
          </p:cNvCxnSpPr>
          <p:nvPr/>
        </p:nvCxnSpPr>
        <p:spPr>
          <a:xfrm>
            <a:off x="6096000" y="3159153"/>
            <a:ext cx="682821"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2690A2-BEF0-4A6B-BF88-DDCF7BB521B9}"/>
              </a:ext>
            </a:extLst>
          </p:cNvPr>
          <p:cNvSpPr txBox="1"/>
          <p:nvPr/>
        </p:nvSpPr>
        <p:spPr>
          <a:xfrm>
            <a:off x="865239" y="4729316"/>
            <a:ext cx="2781852" cy="635559"/>
          </a:xfrm>
          <a:prstGeom prst="rect">
            <a:avLst/>
          </a:prstGeom>
          <a:noFill/>
        </p:spPr>
        <p:txBody>
          <a:bodyPr wrap="none" rtlCol="0">
            <a:spAutoFit/>
          </a:bodyPr>
          <a:lstStyle/>
          <a:p>
            <a:r>
              <a:rPr lang="en-US" dirty="0"/>
              <a:t>Observation event!</a:t>
            </a:r>
            <a:br>
              <a:rPr lang="en-US" dirty="0"/>
            </a:br>
            <a:r>
              <a:rPr lang="en-US" dirty="0"/>
              <a:t>Stop tracing and compute</a:t>
            </a:r>
          </a:p>
        </p:txBody>
      </p:sp>
      <p:cxnSp>
        <p:nvCxnSpPr>
          <p:cNvPr id="16" name="Straight Arrow Connector 15">
            <a:extLst>
              <a:ext uri="{FF2B5EF4-FFF2-40B4-BE49-F238E27FC236}">
                <a16:creationId xmlns:a16="http://schemas.microsoft.com/office/drawing/2014/main" id="{80EA6D15-0A3C-42CA-9F3C-635BDA319EC0}"/>
              </a:ext>
            </a:extLst>
          </p:cNvPr>
          <p:cNvCxnSpPr>
            <a:cxnSpLocks/>
          </p:cNvCxnSpPr>
          <p:nvPr/>
        </p:nvCxnSpPr>
        <p:spPr>
          <a:xfrm>
            <a:off x="1248697" y="4164088"/>
            <a:ext cx="363793" cy="580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6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8969-5B09-489E-83CB-9906525FF8AB}"/>
              </a:ext>
            </a:extLst>
          </p:cNvPr>
          <p:cNvSpPr>
            <a:spLocks noGrp="1"/>
          </p:cNvSpPr>
          <p:nvPr>
            <p:ph type="title"/>
          </p:nvPr>
        </p:nvSpPr>
        <p:spPr/>
        <p:txBody>
          <a:bodyPr/>
          <a:lstStyle/>
          <a:p>
            <a:r>
              <a:rPr lang="en-US" dirty="0"/>
              <a:t>Tracing JIT compilers</a:t>
            </a:r>
          </a:p>
        </p:txBody>
      </p:sp>
      <p:sp>
        <p:nvSpPr>
          <p:cNvPr id="3" name="Content Placeholder 2">
            <a:extLst>
              <a:ext uri="{FF2B5EF4-FFF2-40B4-BE49-F238E27FC236}">
                <a16:creationId xmlns:a16="http://schemas.microsoft.com/office/drawing/2014/main" id="{2606BA97-96A6-4CC8-B14C-56EAC59D2D2D}"/>
              </a:ext>
            </a:extLst>
          </p:cNvPr>
          <p:cNvSpPr>
            <a:spLocks noGrp="1"/>
          </p:cNvSpPr>
          <p:nvPr>
            <p:ph idx="1"/>
          </p:nvPr>
        </p:nvSpPr>
        <p:spPr>
          <a:xfrm>
            <a:off x="584200" y="1435503"/>
            <a:ext cx="11018520" cy="4050340"/>
          </a:xfrm>
        </p:spPr>
        <p:txBody>
          <a:bodyPr/>
          <a:lstStyle/>
          <a:p>
            <a:pPr marL="252000" indent="-180000">
              <a:buFont typeface="Arial" panose="020B0604020202020204" pitchFamily="34" charset="0"/>
              <a:buChar char="•"/>
            </a:pPr>
            <a:r>
              <a:rPr lang="en-US" dirty="0"/>
              <a:t>A tremendous success for JavaScript in the past decade</a:t>
            </a:r>
          </a:p>
          <a:p>
            <a:pPr marL="252000" indent="-180000">
              <a:buFont typeface="Arial" panose="020B0604020202020204" pitchFamily="34" charset="0"/>
              <a:buChar char="•"/>
            </a:pPr>
            <a:r>
              <a:rPr lang="en-US" dirty="0"/>
              <a:t>Batch operations as execution is delayed</a:t>
            </a:r>
          </a:p>
          <a:p>
            <a:pPr marL="252000" indent="-180000">
              <a:buFont typeface="Arial" panose="020B0604020202020204" pitchFamily="34" charset="0"/>
              <a:buChar char="•"/>
            </a:pPr>
            <a:r>
              <a:rPr lang="en-US" dirty="0"/>
              <a:t>Detect which tensors are temporaries to help optimization</a:t>
            </a:r>
          </a:p>
          <a:p>
            <a:pPr marL="252000" indent="-180000">
              <a:buFont typeface="Arial" panose="020B0604020202020204" pitchFamily="34" charset="0"/>
              <a:buChar char="•"/>
            </a:pPr>
            <a:endParaRPr lang="en-US" dirty="0"/>
          </a:p>
          <a:p>
            <a:pPr marL="252000" indent="-180000">
              <a:buFont typeface="Arial" panose="020B0604020202020204" pitchFamily="34" charset="0"/>
              <a:buChar char="•"/>
            </a:pPr>
            <a:r>
              <a:rPr lang="en-US" dirty="0"/>
              <a:t>Traces can be optimized before execution, or in background</a:t>
            </a:r>
          </a:p>
          <a:p>
            <a:pPr marL="252000" indent="-180000">
              <a:buFont typeface="Arial" panose="020B0604020202020204" pitchFamily="34" charset="0"/>
              <a:buChar char="•"/>
            </a:pPr>
            <a:r>
              <a:rPr lang="en-US" dirty="0"/>
              <a:t>Traces repeat; optimization cost amortized</a:t>
            </a:r>
          </a:p>
          <a:p>
            <a:pPr marL="252000" indent="-180000">
              <a:buFont typeface="Arial" panose="020B0604020202020204" pitchFamily="34" charset="0"/>
              <a:buChar char="•"/>
            </a:pPr>
            <a:endParaRPr lang="en-US" dirty="0"/>
          </a:p>
          <a:p>
            <a:pPr marL="252000" indent="-180000">
              <a:buFont typeface="Arial" panose="020B0604020202020204" pitchFamily="34" charset="0"/>
              <a:buChar char="•"/>
            </a:pPr>
            <a:r>
              <a:rPr lang="en-US" dirty="0"/>
              <a:t>Work with any codebase unmodified!</a:t>
            </a:r>
          </a:p>
        </p:txBody>
      </p:sp>
    </p:spTree>
    <p:extLst>
      <p:ext uri="{BB962C8B-B14F-4D97-AF65-F5344CB8AC3E}">
        <p14:creationId xmlns:p14="http://schemas.microsoft.com/office/powerpoint/2010/main" val="5408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52F2-0E6D-4725-9FBF-0EFAD6D72534}"/>
              </a:ext>
            </a:extLst>
          </p:cNvPr>
          <p:cNvSpPr>
            <a:spLocks noGrp="1"/>
          </p:cNvSpPr>
          <p:nvPr>
            <p:ph type="title"/>
          </p:nvPr>
        </p:nvSpPr>
        <p:spPr/>
        <p:txBody>
          <a:bodyPr/>
          <a:lstStyle/>
          <a:p>
            <a:r>
              <a:rPr lang="en-US" dirty="0"/>
              <a:t>Intercepting PyTorch function calls</a:t>
            </a:r>
          </a:p>
        </p:txBody>
      </p:sp>
      <p:sp>
        <p:nvSpPr>
          <p:cNvPr id="3" name="TextBox 2">
            <a:extLst>
              <a:ext uri="{FF2B5EF4-FFF2-40B4-BE49-F238E27FC236}">
                <a16:creationId xmlns:a16="http://schemas.microsoft.com/office/drawing/2014/main" id="{63376E9B-CC30-4635-A9ED-5190D1C25BF2}"/>
              </a:ext>
            </a:extLst>
          </p:cNvPr>
          <p:cNvSpPr txBox="1"/>
          <p:nvPr/>
        </p:nvSpPr>
        <p:spPr>
          <a:xfrm>
            <a:off x="318988" y="2662387"/>
            <a:ext cx="2960234" cy="2585323"/>
          </a:xfrm>
          <a:prstGeom prst="rect">
            <a:avLst/>
          </a:prstGeom>
          <a:noFill/>
        </p:spPr>
        <p:txBody>
          <a:bodyPr wrap="none" rtlCol="0">
            <a:spAutoFit/>
          </a:bodyPr>
          <a:lstStyle/>
          <a:p>
            <a:r>
              <a:rPr lang="en-US" u="sng" dirty="0"/>
              <a:t>Dispatch:</a:t>
            </a:r>
          </a:p>
          <a:p>
            <a:r>
              <a:rPr lang="en-US" dirty="0"/>
              <a:t>Operation = </a:t>
            </a:r>
            <a:r>
              <a:rPr lang="en-US" dirty="0" err="1"/>
              <a:t>Add.Tensor</a:t>
            </a:r>
            <a:endParaRPr lang="en-US" dirty="0"/>
          </a:p>
          <a:p>
            <a:r>
              <a:rPr lang="en-US" dirty="0"/>
              <a:t>Op0 = Tensor, CPU, Float</a:t>
            </a:r>
          </a:p>
          <a:p>
            <a:r>
              <a:rPr lang="en-US" dirty="0"/>
              <a:t>Op1 = Tensor, CPU, Float</a:t>
            </a:r>
          </a:p>
          <a:p>
            <a:endParaRPr lang="en-US" dirty="0"/>
          </a:p>
          <a:p>
            <a:r>
              <a:rPr lang="en-US" u="sng" dirty="0"/>
              <a:t>Global dispatcher state:</a:t>
            </a:r>
            <a:endParaRPr lang="en-US" dirty="0"/>
          </a:p>
          <a:p>
            <a:r>
              <a:rPr lang="en-US" dirty="0"/>
              <a:t>Default device = CPU</a:t>
            </a:r>
          </a:p>
          <a:p>
            <a:r>
              <a:rPr lang="en-US" dirty="0"/>
              <a:t>Default type = Float</a:t>
            </a:r>
          </a:p>
          <a:p>
            <a:r>
              <a:rPr lang="en-US" b="1" dirty="0"/>
              <a:t>Include dispatch key = Torchy</a:t>
            </a:r>
          </a:p>
        </p:txBody>
      </p:sp>
      <p:cxnSp>
        <p:nvCxnSpPr>
          <p:cNvPr id="5" name="Straight Arrow Connector 4">
            <a:extLst>
              <a:ext uri="{FF2B5EF4-FFF2-40B4-BE49-F238E27FC236}">
                <a16:creationId xmlns:a16="http://schemas.microsoft.com/office/drawing/2014/main" id="{FD66D9BE-EA12-440D-9963-F34E196A3375}"/>
              </a:ext>
            </a:extLst>
          </p:cNvPr>
          <p:cNvCxnSpPr>
            <a:cxnSpLocks/>
          </p:cNvCxnSpPr>
          <p:nvPr/>
        </p:nvCxnSpPr>
        <p:spPr>
          <a:xfrm>
            <a:off x="2792560" y="2831978"/>
            <a:ext cx="67253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D005FD-9C56-4632-848C-0074A555AB90}"/>
              </a:ext>
            </a:extLst>
          </p:cNvPr>
          <p:cNvSpPr txBox="1"/>
          <p:nvPr/>
        </p:nvSpPr>
        <p:spPr>
          <a:xfrm>
            <a:off x="4112580" y="2077151"/>
            <a:ext cx="2079800" cy="369332"/>
          </a:xfrm>
          <a:prstGeom prst="rect">
            <a:avLst/>
          </a:prstGeom>
          <a:noFill/>
        </p:spPr>
        <p:txBody>
          <a:bodyPr wrap="none" rtlCol="0">
            <a:spAutoFit/>
          </a:bodyPr>
          <a:lstStyle/>
          <a:p>
            <a:r>
              <a:rPr lang="en-US" dirty="0"/>
              <a:t>Waterfall dispatcher</a:t>
            </a:r>
          </a:p>
        </p:txBody>
      </p:sp>
      <p:sp>
        <p:nvSpPr>
          <p:cNvPr id="4" name="TextBox 3">
            <a:extLst>
              <a:ext uri="{FF2B5EF4-FFF2-40B4-BE49-F238E27FC236}">
                <a16:creationId xmlns:a16="http://schemas.microsoft.com/office/drawing/2014/main" id="{1134F524-0740-4E4F-ABC7-D257EBC3AA1F}"/>
              </a:ext>
            </a:extLst>
          </p:cNvPr>
          <p:cNvSpPr txBox="1"/>
          <p:nvPr/>
        </p:nvSpPr>
        <p:spPr>
          <a:xfrm>
            <a:off x="4130838" y="2567101"/>
            <a:ext cx="745717" cy="369332"/>
          </a:xfrm>
          <a:prstGeom prst="rect">
            <a:avLst/>
          </a:prstGeom>
          <a:noFill/>
        </p:spPr>
        <p:txBody>
          <a:bodyPr wrap="none" rtlCol="0">
            <a:spAutoFit/>
          </a:bodyPr>
          <a:lstStyle/>
          <a:p>
            <a:r>
              <a:rPr lang="en-US" dirty="0" err="1"/>
              <a:t>VMap</a:t>
            </a:r>
            <a:endParaRPr lang="en-US" dirty="0"/>
          </a:p>
        </p:txBody>
      </p:sp>
      <p:sp>
        <p:nvSpPr>
          <p:cNvPr id="7" name="TextBox 6">
            <a:extLst>
              <a:ext uri="{FF2B5EF4-FFF2-40B4-BE49-F238E27FC236}">
                <a16:creationId xmlns:a16="http://schemas.microsoft.com/office/drawing/2014/main" id="{852F03EF-D979-40D5-BFEF-B9E94D81F809}"/>
              </a:ext>
            </a:extLst>
          </p:cNvPr>
          <p:cNvSpPr txBox="1"/>
          <p:nvPr/>
        </p:nvSpPr>
        <p:spPr>
          <a:xfrm>
            <a:off x="4936134" y="3625501"/>
            <a:ext cx="761940" cy="369332"/>
          </a:xfrm>
          <a:prstGeom prst="rect">
            <a:avLst/>
          </a:prstGeom>
          <a:noFill/>
        </p:spPr>
        <p:txBody>
          <a:bodyPr wrap="none" rtlCol="0">
            <a:spAutoFit/>
          </a:bodyPr>
          <a:lstStyle/>
          <a:p>
            <a:r>
              <a:rPr lang="en-US" dirty="0"/>
              <a:t>Tracer</a:t>
            </a:r>
          </a:p>
        </p:txBody>
      </p:sp>
      <p:sp>
        <p:nvSpPr>
          <p:cNvPr id="8" name="TextBox 7">
            <a:extLst>
              <a:ext uri="{FF2B5EF4-FFF2-40B4-BE49-F238E27FC236}">
                <a16:creationId xmlns:a16="http://schemas.microsoft.com/office/drawing/2014/main" id="{26718904-B46C-45E1-BD36-CA31B31558F7}"/>
              </a:ext>
            </a:extLst>
          </p:cNvPr>
          <p:cNvSpPr txBox="1"/>
          <p:nvPr/>
        </p:nvSpPr>
        <p:spPr>
          <a:xfrm>
            <a:off x="4724545" y="3262552"/>
            <a:ext cx="1006686" cy="369332"/>
          </a:xfrm>
          <a:prstGeom prst="rect">
            <a:avLst/>
          </a:prstGeom>
          <a:noFill/>
        </p:spPr>
        <p:txBody>
          <a:bodyPr wrap="none" rtlCol="0">
            <a:spAutoFit/>
          </a:bodyPr>
          <a:lstStyle/>
          <a:p>
            <a:r>
              <a:rPr lang="en-US" dirty="0" err="1"/>
              <a:t>Autocast</a:t>
            </a:r>
            <a:endParaRPr lang="en-US" dirty="0"/>
          </a:p>
        </p:txBody>
      </p:sp>
      <p:sp>
        <p:nvSpPr>
          <p:cNvPr id="9" name="TextBox 8">
            <a:extLst>
              <a:ext uri="{FF2B5EF4-FFF2-40B4-BE49-F238E27FC236}">
                <a16:creationId xmlns:a16="http://schemas.microsoft.com/office/drawing/2014/main" id="{5894DF24-96EA-4069-9C59-E49B40789B8D}"/>
              </a:ext>
            </a:extLst>
          </p:cNvPr>
          <p:cNvSpPr txBox="1"/>
          <p:nvPr/>
        </p:nvSpPr>
        <p:spPr>
          <a:xfrm>
            <a:off x="4401969" y="2930050"/>
            <a:ext cx="949171" cy="369332"/>
          </a:xfrm>
          <a:prstGeom prst="rect">
            <a:avLst/>
          </a:prstGeom>
          <a:noFill/>
        </p:spPr>
        <p:txBody>
          <a:bodyPr wrap="none" rtlCol="0">
            <a:spAutoFit/>
          </a:bodyPr>
          <a:lstStyle/>
          <a:p>
            <a:r>
              <a:rPr lang="en-US" dirty="0"/>
              <a:t>Batched</a:t>
            </a:r>
          </a:p>
        </p:txBody>
      </p:sp>
      <p:sp>
        <p:nvSpPr>
          <p:cNvPr id="10" name="TextBox 9">
            <a:extLst>
              <a:ext uri="{FF2B5EF4-FFF2-40B4-BE49-F238E27FC236}">
                <a16:creationId xmlns:a16="http://schemas.microsoft.com/office/drawing/2014/main" id="{6802F35D-4BEC-4667-B6AA-F1BF1E3EDAC2}"/>
              </a:ext>
            </a:extLst>
          </p:cNvPr>
          <p:cNvSpPr txBox="1"/>
          <p:nvPr/>
        </p:nvSpPr>
        <p:spPr>
          <a:xfrm>
            <a:off x="5204772" y="3997198"/>
            <a:ext cx="1052917" cy="369332"/>
          </a:xfrm>
          <a:prstGeom prst="rect">
            <a:avLst/>
          </a:prstGeom>
          <a:noFill/>
        </p:spPr>
        <p:txBody>
          <a:bodyPr wrap="none" rtlCol="0">
            <a:spAutoFit/>
          </a:bodyPr>
          <a:lstStyle/>
          <a:p>
            <a:r>
              <a:rPr lang="en-US" dirty="0" err="1"/>
              <a:t>Autograd</a:t>
            </a:r>
            <a:endParaRPr lang="en-US" dirty="0"/>
          </a:p>
        </p:txBody>
      </p:sp>
      <p:sp>
        <p:nvSpPr>
          <p:cNvPr id="11" name="TextBox 10">
            <a:extLst>
              <a:ext uri="{FF2B5EF4-FFF2-40B4-BE49-F238E27FC236}">
                <a16:creationId xmlns:a16="http://schemas.microsoft.com/office/drawing/2014/main" id="{32CC0ECE-B4A4-45AA-ACA3-8419A1C16C1A}"/>
              </a:ext>
            </a:extLst>
          </p:cNvPr>
          <p:cNvSpPr txBox="1"/>
          <p:nvPr/>
        </p:nvSpPr>
        <p:spPr>
          <a:xfrm>
            <a:off x="5467919" y="4401595"/>
            <a:ext cx="1591077" cy="369332"/>
          </a:xfrm>
          <a:prstGeom prst="rect">
            <a:avLst/>
          </a:prstGeom>
          <a:noFill/>
        </p:spPr>
        <p:txBody>
          <a:bodyPr wrap="none" rtlCol="0">
            <a:spAutoFit/>
          </a:bodyPr>
          <a:lstStyle/>
          <a:p>
            <a:r>
              <a:rPr lang="en-US" dirty="0"/>
              <a:t>Backend Select</a:t>
            </a:r>
          </a:p>
        </p:txBody>
      </p:sp>
      <p:sp>
        <p:nvSpPr>
          <p:cNvPr id="12" name="TextBox 11">
            <a:extLst>
              <a:ext uri="{FF2B5EF4-FFF2-40B4-BE49-F238E27FC236}">
                <a16:creationId xmlns:a16="http://schemas.microsoft.com/office/drawing/2014/main" id="{AB40C54A-CDD0-4C46-9CF5-75F6C628D01A}"/>
              </a:ext>
            </a:extLst>
          </p:cNvPr>
          <p:cNvSpPr txBox="1"/>
          <p:nvPr/>
        </p:nvSpPr>
        <p:spPr>
          <a:xfrm>
            <a:off x="5745668" y="4761307"/>
            <a:ext cx="2534220" cy="369332"/>
          </a:xfrm>
          <a:prstGeom prst="rect">
            <a:avLst/>
          </a:prstGeom>
          <a:noFill/>
        </p:spPr>
        <p:txBody>
          <a:bodyPr wrap="none" rtlCol="0">
            <a:spAutoFit/>
          </a:bodyPr>
          <a:lstStyle/>
          <a:p>
            <a:r>
              <a:rPr lang="en-US" dirty="0"/>
              <a:t>Devices (CPU, CUDA, </a:t>
            </a:r>
            <a:r>
              <a:rPr lang="en-US" dirty="0" err="1"/>
              <a:t>etc</a:t>
            </a:r>
            <a:r>
              <a:rPr lang="en-US" dirty="0"/>
              <a:t>)</a:t>
            </a:r>
          </a:p>
        </p:txBody>
      </p:sp>
      <p:sp>
        <p:nvSpPr>
          <p:cNvPr id="14" name="Arrow: Bent-Up 13">
            <a:extLst>
              <a:ext uri="{FF2B5EF4-FFF2-40B4-BE49-F238E27FC236}">
                <a16:creationId xmlns:a16="http://schemas.microsoft.com/office/drawing/2014/main" id="{F9030D5C-6536-4CDC-BD74-C6261241FB7E}"/>
              </a:ext>
            </a:extLst>
          </p:cNvPr>
          <p:cNvSpPr/>
          <p:nvPr/>
        </p:nvSpPr>
        <p:spPr>
          <a:xfrm rot="5400000">
            <a:off x="4235955" y="2954176"/>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4492DA6F-F18E-4645-B125-E856F16D85A4}"/>
              </a:ext>
            </a:extLst>
          </p:cNvPr>
          <p:cNvSpPr/>
          <p:nvPr/>
        </p:nvSpPr>
        <p:spPr>
          <a:xfrm rot="5400000">
            <a:off x="4522435" y="3305825"/>
            <a:ext cx="245382" cy="158837"/>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DAA3DAE2-AD5A-4D62-A2B7-CAAAD9741A4B}"/>
              </a:ext>
            </a:extLst>
          </p:cNvPr>
          <p:cNvSpPr/>
          <p:nvPr/>
        </p:nvSpPr>
        <p:spPr>
          <a:xfrm rot="5400000">
            <a:off x="4783120" y="3660751"/>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390FED10-584D-446A-97C8-991BBF0A4807}"/>
              </a:ext>
            </a:extLst>
          </p:cNvPr>
          <p:cNvSpPr/>
          <p:nvPr/>
        </p:nvSpPr>
        <p:spPr>
          <a:xfrm rot="5400000">
            <a:off x="5029789" y="4011670"/>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AE3C14E8-A301-4268-8C62-A4D98F536A64}"/>
              </a:ext>
            </a:extLst>
          </p:cNvPr>
          <p:cNvSpPr/>
          <p:nvPr/>
        </p:nvSpPr>
        <p:spPr>
          <a:xfrm rot="5400000">
            <a:off x="5269820" y="4407431"/>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892BABA5-51E7-417E-8481-FE12216019C8}"/>
              </a:ext>
            </a:extLst>
          </p:cNvPr>
          <p:cNvSpPr/>
          <p:nvPr/>
        </p:nvSpPr>
        <p:spPr>
          <a:xfrm rot="5400000">
            <a:off x="5575382" y="4779128"/>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DA8987E-8D58-4215-95EE-8830A8397FB4}"/>
              </a:ext>
            </a:extLst>
          </p:cNvPr>
          <p:cNvSpPr/>
          <p:nvPr/>
        </p:nvSpPr>
        <p:spPr>
          <a:xfrm>
            <a:off x="3994480" y="2567100"/>
            <a:ext cx="4363457" cy="2593001"/>
          </a:xfrm>
          <a:prstGeom prst="roundRect">
            <a:avLst>
              <a:gd name="adj" fmla="val 97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874BF16-2679-4DDA-ABB7-905674BA8E99}"/>
              </a:ext>
            </a:extLst>
          </p:cNvPr>
          <p:cNvSpPr>
            <a:spLocks noGrp="1"/>
          </p:cNvSpPr>
          <p:nvPr>
            <p:ph idx="1"/>
          </p:nvPr>
        </p:nvSpPr>
        <p:spPr>
          <a:xfrm>
            <a:off x="398706" y="1911958"/>
            <a:ext cx="1999589" cy="307777"/>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marL="144000" indent="0">
              <a:spcBef>
                <a:spcPts val="0"/>
              </a:spcBef>
              <a:buNone/>
            </a:pPr>
            <a:r>
              <a:rPr lang="en-US" sz="2000" b="0" dirty="0">
                <a:solidFill>
                  <a:srgbClr val="000000"/>
                </a:solidFill>
                <a:effectLst/>
                <a:latin typeface="Consolas" panose="020B0609020204030204" pitchFamily="49" charset="0"/>
              </a:rPr>
              <a:t>z = </a:t>
            </a:r>
            <a:r>
              <a:rPr lang="en-US" sz="2000" b="0" dirty="0" err="1">
                <a:solidFill>
                  <a:srgbClr val="000000"/>
                </a:solidFill>
                <a:effectLst/>
                <a:latin typeface="Consolas" panose="020B0609020204030204" pitchFamily="49" charset="0"/>
              </a:rPr>
              <a:t>x.add</a:t>
            </a:r>
            <a:r>
              <a:rPr lang="en-US" sz="2000" b="0" dirty="0">
                <a:solidFill>
                  <a:srgbClr val="000000"/>
                </a:solidFill>
                <a:effectLst/>
                <a:latin typeface="Consolas" panose="020B0609020204030204" pitchFamily="49" charset="0"/>
              </a:rPr>
              <a:t>(y)</a:t>
            </a:r>
          </a:p>
        </p:txBody>
      </p:sp>
      <p:sp>
        <p:nvSpPr>
          <p:cNvPr id="26" name="TextBox 25">
            <a:extLst>
              <a:ext uri="{FF2B5EF4-FFF2-40B4-BE49-F238E27FC236}">
                <a16:creationId xmlns:a16="http://schemas.microsoft.com/office/drawing/2014/main" id="{AFF5A14F-9D9A-41B0-BB60-1FB77F8C991E}"/>
              </a:ext>
            </a:extLst>
          </p:cNvPr>
          <p:cNvSpPr txBox="1"/>
          <p:nvPr/>
        </p:nvSpPr>
        <p:spPr>
          <a:xfrm>
            <a:off x="6096000" y="3637038"/>
            <a:ext cx="804900" cy="369332"/>
          </a:xfrm>
          <a:prstGeom prst="rect">
            <a:avLst/>
          </a:prstGeom>
          <a:noFill/>
        </p:spPr>
        <p:txBody>
          <a:bodyPr wrap="none" rtlCol="0">
            <a:spAutoFit/>
          </a:bodyPr>
          <a:lstStyle/>
          <a:p>
            <a:r>
              <a:rPr lang="en-US" b="1" dirty="0">
                <a:solidFill>
                  <a:srgbClr val="00B050"/>
                </a:solidFill>
              </a:rPr>
              <a:t>Torchy</a:t>
            </a:r>
          </a:p>
        </p:txBody>
      </p:sp>
      <p:sp>
        <p:nvSpPr>
          <p:cNvPr id="13" name="TextBox 12">
            <a:extLst>
              <a:ext uri="{FF2B5EF4-FFF2-40B4-BE49-F238E27FC236}">
                <a16:creationId xmlns:a16="http://schemas.microsoft.com/office/drawing/2014/main" id="{4D5E3AB5-68EA-4C2C-A4F9-EE34881C8F30}"/>
              </a:ext>
            </a:extLst>
          </p:cNvPr>
          <p:cNvSpPr txBox="1"/>
          <p:nvPr/>
        </p:nvSpPr>
        <p:spPr>
          <a:xfrm>
            <a:off x="398706" y="5540576"/>
            <a:ext cx="1675459"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1400" dirty="0">
                <a:latin typeface="Consolas" panose="020B0609020204030204" pitchFamily="49" charset="0"/>
              </a:rPr>
              <a:t>import torchy</a:t>
            </a:r>
          </a:p>
          <a:p>
            <a:r>
              <a:rPr lang="en-US" sz="1400" dirty="0" err="1">
                <a:latin typeface="Consolas" panose="020B0609020204030204" pitchFamily="49" charset="0"/>
              </a:rPr>
              <a:t>torchy.enable</a:t>
            </a:r>
            <a:r>
              <a:rPr lang="en-US" sz="1400" dirty="0">
                <a:latin typeface="Consolas" panose="020B0609020204030204" pitchFamily="49" charset="0"/>
              </a:rPr>
              <a:t>()</a:t>
            </a:r>
          </a:p>
        </p:txBody>
      </p:sp>
      <p:sp>
        <p:nvSpPr>
          <p:cNvPr id="28" name="Arrow: Bent-Up 27">
            <a:extLst>
              <a:ext uri="{FF2B5EF4-FFF2-40B4-BE49-F238E27FC236}">
                <a16:creationId xmlns:a16="http://schemas.microsoft.com/office/drawing/2014/main" id="{2EA3A323-EA01-48B8-AD4C-2883B5D15B7E}"/>
              </a:ext>
            </a:extLst>
          </p:cNvPr>
          <p:cNvSpPr/>
          <p:nvPr/>
        </p:nvSpPr>
        <p:spPr>
          <a:xfrm rot="5400000" flipV="1">
            <a:off x="6295179" y="4036944"/>
            <a:ext cx="245382" cy="161160"/>
          </a:xfrm>
          <a:prstGeom prst="bentUpArrow">
            <a:avLst>
              <a:gd name="adj1" fmla="val 12169"/>
              <a:gd name="adj2" fmla="val 14002"/>
              <a:gd name="adj3" fmla="val 25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22D6704-DCE7-4369-9FD9-17BEF1346C1A}"/>
              </a:ext>
            </a:extLst>
          </p:cNvPr>
          <p:cNvCxnSpPr>
            <a:cxnSpLocks/>
          </p:cNvCxnSpPr>
          <p:nvPr/>
        </p:nvCxnSpPr>
        <p:spPr>
          <a:xfrm>
            <a:off x="5731231" y="3829354"/>
            <a:ext cx="355904" cy="0"/>
          </a:xfrm>
          <a:prstGeom prst="straightConnector1">
            <a:avLst/>
          </a:prstGeom>
          <a:ln w="38100">
            <a:solidFill>
              <a:srgbClr val="A75F0A"/>
            </a:solidFill>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E0C05D23-BD77-419D-AE44-BF07156C6394}"/>
              </a:ext>
            </a:extLst>
          </p:cNvPr>
          <p:cNvSpPr txBox="1"/>
          <p:nvPr/>
        </p:nvSpPr>
        <p:spPr>
          <a:xfrm>
            <a:off x="9317367" y="2831978"/>
            <a:ext cx="2633028" cy="1993623"/>
          </a:xfrm>
          <a:prstGeom prst="rect">
            <a:avLst/>
          </a:prstGeom>
          <a:noFill/>
        </p:spPr>
        <p:txBody>
          <a:bodyPr wrap="none" rtlCol="0">
            <a:spAutoFit/>
          </a:bodyPr>
          <a:lstStyle/>
          <a:p>
            <a:r>
              <a:rPr lang="en-US" u="sng" dirty="0"/>
              <a:t>Alternative backends:</a:t>
            </a:r>
          </a:p>
          <a:p>
            <a:pPr marL="285750" indent="-285750">
              <a:buFont typeface="Arial" panose="020B0604020202020204" pitchFamily="34" charset="0"/>
              <a:buChar char="•"/>
            </a:pPr>
            <a:r>
              <a:rPr lang="en-US" dirty="0"/>
              <a:t>Glow</a:t>
            </a:r>
          </a:p>
          <a:p>
            <a:pPr marL="285750" indent="-285750">
              <a:buFont typeface="Arial" panose="020B0604020202020204" pitchFamily="34" charset="0"/>
              <a:buChar char="•"/>
            </a:pPr>
            <a:r>
              <a:rPr lang="en-US" dirty="0"/>
              <a:t>LLVM/MLIR</a:t>
            </a:r>
          </a:p>
          <a:p>
            <a:pPr marL="285750" indent="-285750">
              <a:buFont typeface="Arial" panose="020B0604020202020204" pitchFamily="34" charset="0"/>
              <a:buChar char="•"/>
            </a:pPr>
            <a:r>
              <a:rPr lang="en-US" dirty="0"/>
              <a:t>ONNX Runtime (ORT)</a:t>
            </a:r>
          </a:p>
          <a:p>
            <a:pPr marL="285750" indent="-285750">
              <a:buFont typeface="Arial" panose="020B0604020202020204" pitchFamily="34" charset="0"/>
              <a:buChar char="•"/>
            </a:pPr>
            <a:r>
              <a:rPr lang="en-US" dirty="0" err="1"/>
              <a:t>TorchScript</a:t>
            </a:r>
            <a:endParaRPr lang="en-US" dirty="0"/>
          </a:p>
          <a:p>
            <a:pPr marL="285750" indent="-285750">
              <a:buFont typeface="Arial" panose="020B0604020202020204" pitchFamily="34" charset="0"/>
              <a:buChar char="•"/>
            </a:pPr>
            <a:r>
              <a:rPr lang="en-US" dirty="0"/>
              <a:t>XLA</a:t>
            </a:r>
          </a:p>
          <a:p>
            <a:pPr marL="285750" indent="-285750">
              <a:buFont typeface="Arial" panose="020B0604020202020204" pitchFamily="34" charset="0"/>
              <a:buChar char="•"/>
            </a:pPr>
            <a:r>
              <a:rPr lang="en-US" dirty="0"/>
              <a:t>…</a:t>
            </a:r>
          </a:p>
        </p:txBody>
      </p:sp>
      <p:sp>
        <p:nvSpPr>
          <p:cNvPr id="27" name="TextBox 26">
            <a:extLst>
              <a:ext uri="{FF2B5EF4-FFF2-40B4-BE49-F238E27FC236}">
                <a16:creationId xmlns:a16="http://schemas.microsoft.com/office/drawing/2014/main" id="{8805E0C0-1DBF-4671-8FE8-B96959AEB925}"/>
              </a:ext>
            </a:extLst>
          </p:cNvPr>
          <p:cNvSpPr txBox="1"/>
          <p:nvPr/>
        </p:nvSpPr>
        <p:spPr>
          <a:xfrm>
            <a:off x="6547025" y="4736943"/>
            <a:ext cx="1496527" cy="1477328"/>
          </a:xfrm>
          <a:prstGeom prst="rect">
            <a:avLst/>
          </a:prstGeom>
          <a:solidFill>
            <a:schemeClr val="bg2"/>
          </a:solidFill>
        </p:spPr>
        <p:txBody>
          <a:bodyPr wrap="square" rtlCol="0">
            <a:spAutoFit/>
          </a:bodyPr>
          <a:lstStyle/>
          <a:p>
            <a:r>
              <a:rPr lang="en-US" u="sng" dirty="0"/>
              <a:t>Trace</a:t>
            </a:r>
            <a:endParaRPr lang="en-US" dirty="0"/>
          </a:p>
          <a:p>
            <a:r>
              <a:rPr lang="en-US" dirty="0"/>
              <a:t>z = add(x, y)</a:t>
            </a:r>
          </a:p>
          <a:p>
            <a:endParaRPr lang="en-US" dirty="0"/>
          </a:p>
          <a:p>
            <a:endParaRPr lang="en-US" dirty="0"/>
          </a:p>
          <a:p>
            <a:endParaRPr lang="en-US" dirty="0"/>
          </a:p>
        </p:txBody>
      </p:sp>
      <p:cxnSp>
        <p:nvCxnSpPr>
          <p:cNvPr id="29" name="Straight Arrow Connector 28">
            <a:extLst>
              <a:ext uri="{FF2B5EF4-FFF2-40B4-BE49-F238E27FC236}">
                <a16:creationId xmlns:a16="http://schemas.microsoft.com/office/drawing/2014/main" id="{DE19CC8E-EBAE-4A5C-9FA8-75F80595F119}"/>
              </a:ext>
            </a:extLst>
          </p:cNvPr>
          <p:cNvCxnSpPr>
            <a:cxnSpLocks/>
          </p:cNvCxnSpPr>
          <p:nvPr/>
        </p:nvCxnSpPr>
        <p:spPr>
          <a:xfrm>
            <a:off x="6790448" y="4041435"/>
            <a:ext cx="525205" cy="53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bg/>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4" grpId="0"/>
      <p:bldP spid="7" grpId="0"/>
      <p:bldP spid="8" grpId="0"/>
      <p:bldP spid="9" grpId="0"/>
      <p:bldP spid="10" grpId="0"/>
      <p:bldP spid="11" grpId="0"/>
      <p:bldP spid="12" grpId="0"/>
      <p:bldP spid="14" grpId="0" animBg="1"/>
      <p:bldP spid="15" grpId="0" animBg="1"/>
      <p:bldP spid="16" grpId="0" animBg="1"/>
      <p:bldP spid="17" grpId="0" animBg="1"/>
      <p:bldP spid="17" grpId="1" animBg="1"/>
      <p:bldP spid="18" grpId="0" animBg="1"/>
      <p:bldP spid="19" grpId="0" animBg="1"/>
      <p:bldP spid="20" grpId="0" animBg="1"/>
      <p:bldP spid="26" grpId="0"/>
      <p:bldP spid="13" grpId="0" animBg="1"/>
      <p:bldP spid="28" grpId="0" animBg="1"/>
      <p:bldP spid="33" grpId="0"/>
      <p:bldP spid="2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1A7C-D07E-4C30-8872-4DE542D00EEC}"/>
              </a:ext>
            </a:extLst>
          </p:cNvPr>
          <p:cNvSpPr>
            <a:spLocks noGrp="1"/>
          </p:cNvSpPr>
          <p:nvPr>
            <p:ph type="title"/>
          </p:nvPr>
        </p:nvSpPr>
        <p:spPr/>
        <p:txBody>
          <a:bodyPr/>
          <a:lstStyle/>
          <a:p>
            <a:r>
              <a:rPr lang="en-US" dirty="0"/>
              <a:t>Eager-mode frameworks are amazing!</a:t>
            </a:r>
          </a:p>
        </p:txBody>
      </p:sp>
      <p:sp>
        <p:nvSpPr>
          <p:cNvPr id="3" name="Content Placeholder 2">
            <a:extLst>
              <a:ext uri="{FF2B5EF4-FFF2-40B4-BE49-F238E27FC236}">
                <a16:creationId xmlns:a16="http://schemas.microsoft.com/office/drawing/2014/main" id="{CD668E27-E84F-456E-884E-50A02A8783BB}"/>
              </a:ext>
            </a:extLst>
          </p:cNvPr>
          <p:cNvSpPr>
            <a:spLocks noGrp="1"/>
          </p:cNvSpPr>
          <p:nvPr>
            <p:ph idx="1"/>
          </p:nvPr>
        </p:nvSpPr>
        <p:spPr>
          <a:xfrm>
            <a:off x="1097280" y="1845734"/>
            <a:ext cx="5247861" cy="2527483"/>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marL="144000" indent="0">
              <a:spcBef>
                <a:spcPts val="0"/>
              </a:spcBef>
              <a:buNone/>
            </a:pPr>
            <a:r>
              <a:rPr lang="en-US" sz="2000" b="0" dirty="0">
                <a:solidFill>
                  <a:srgbClr val="000000"/>
                </a:solidFill>
                <a:effectLst/>
                <a:latin typeface="Consolas" panose="020B0609020204030204" pitchFamily="49" charset="0"/>
              </a:rPr>
              <a:t>x = </a:t>
            </a:r>
            <a:r>
              <a:rPr lang="en-US" sz="2000" b="0" dirty="0" err="1">
                <a:solidFill>
                  <a:srgbClr val="000000"/>
                </a:solidFill>
                <a:effectLst/>
                <a:latin typeface="Consolas" panose="020B0609020204030204" pitchFamily="49" charset="0"/>
              </a:rPr>
              <a:t>torch.tensor</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4</a:t>
            </a:r>
            <a:r>
              <a:rPr lang="en-US" sz="2000" b="0" dirty="0">
                <a:solidFill>
                  <a:srgbClr val="000000"/>
                </a:solidFill>
                <a:effectLst/>
                <a:latin typeface="Consolas" panose="020B0609020204030204" pitchFamily="49" charset="0"/>
              </a:rPr>
              <a:t>.)))</a:t>
            </a:r>
            <a:br>
              <a:rPr lang="en-US" sz="2000" dirty="0">
                <a:solidFill>
                  <a:srgbClr val="000000"/>
                </a:solidFill>
                <a:latin typeface="Consolas" panose="020B0609020204030204" pitchFamily="49" charset="0"/>
              </a:rPr>
            </a:br>
            <a:r>
              <a:rPr lang="en-US" sz="2000" b="0" dirty="0">
                <a:solidFill>
                  <a:srgbClr val="000000"/>
                </a:solidFill>
                <a:effectLst/>
                <a:latin typeface="Consolas" panose="020B0609020204030204" pitchFamily="49" charset="0"/>
              </a:rPr>
              <a:t>y = </a:t>
            </a:r>
            <a:r>
              <a:rPr lang="en-US" sz="2000" b="0" dirty="0" err="1">
                <a:solidFill>
                  <a:srgbClr val="000000"/>
                </a:solidFill>
                <a:effectLst/>
                <a:latin typeface="Consolas" panose="020B0609020204030204" pitchFamily="49" charset="0"/>
              </a:rPr>
              <a:t>torch.tensor</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5</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6</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7</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8</a:t>
            </a:r>
            <a:r>
              <a:rPr lang="en-US" sz="2000" b="0" dirty="0">
                <a:solidFill>
                  <a:srgbClr val="000000"/>
                </a:solidFill>
                <a:effectLst/>
                <a:latin typeface="Consolas" panose="020B0609020204030204" pitchFamily="49" charset="0"/>
              </a:rPr>
              <a:t>.)))</a:t>
            </a:r>
          </a:p>
          <a:p>
            <a:pPr marL="144000" indent="0">
              <a:spcBef>
                <a:spcPts val="0"/>
              </a:spcBef>
              <a:buNone/>
            </a:pP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z = </a:t>
            </a:r>
            <a:r>
              <a:rPr lang="en-US" sz="2000" b="0" dirty="0" err="1">
                <a:solidFill>
                  <a:srgbClr val="000000"/>
                </a:solidFill>
                <a:effectLst/>
                <a:latin typeface="Consolas" panose="020B0609020204030204" pitchFamily="49" charset="0"/>
              </a:rPr>
              <a:t>x.mul</a:t>
            </a:r>
            <a:r>
              <a:rPr lang="en-US" sz="2000" b="0" dirty="0">
                <a:solidFill>
                  <a:srgbClr val="000000"/>
                </a:solidFill>
                <a:effectLst/>
                <a:latin typeface="Consolas" panose="020B0609020204030204" pitchFamily="49" charset="0"/>
              </a:rPr>
              <a:t>(y)</a:t>
            </a: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z = </a:t>
            </a:r>
            <a:r>
              <a:rPr lang="en-US" sz="2000" b="0" dirty="0" err="1">
                <a:solidFill>
                  <a:srgbClr val="000000"/>
                </a:solidFill>
                <a:effectLst/>
                <a:latin typeface="Consolas" panose="020B0609020204030204" pitchFamily="49" charset="0"/>
              </a:rPr>
              <a:t>z.add</a:t>
            </a:r>
            <a:r>
              <a:rPr lang="en-US" sz="2000" b="0" dirty="0">
                <a:solidFill>
                  <a:srgbClr val="000000"/>
                </a:solidFill>
                <a:effectLst/>
                <a:latin typeface="Consolas" panose="020B0609020204030204" pitchFamily="49" charset="0"/>
              </a:rPr>
              <a:t>(y)</a:t>
            </a: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x.add</a:t>
            </a:r>
            <a:r>
              <a:rPr lang="en-US" sz="2000" b="0" dirty="0">
                <a:solidFill>
                  <a:srgbClr val="000000"/>
                </a:solidFill>
                <a:effectLst/>
                <a:latin typeface="Consolas" panose="020B0609020204030204" pitchFamily="49" charset="0"/>
              </a:rPr>
              <a:t>_(z)</a:t>
            </a:r>
          </a:p>
          <a:p>
            <a:pPr marL="144000" indent="0">
              <a:spcBef>
                <a:spcPts val="0"/>
              </a:spcBef>
              <a:buNone/>
            </a:pP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print(x)</a:t>
            </a:r>
          </a:p>
        </p:txBody>
      </p:sp>
      <p:sp>
        <p:nvSpPr>
          <p:cNvPr id="10" name="TextBox 9">
            <a:extLst>
              <a:ext uri="{FF2B5EF4-FFF2-40B4-BE49-F238E27FC236}">
                <a16:creationId xmlns:a16="http://schemas.microsoft.com/office/drawing/2014/main" id="{593A257A-9A0F-47FD-BDAE-F1CCA64A194F}"/>
              </a:ext>
            </a:extLst>
          </p:cNvPr>
          <p:cNvSpPr txBox="1"/>
          <p:nvPr/>
        </p:nvSpPr>
        <p:spPr>
          <a:xfrm>
            <a:off x="1097280" y="4696595"/>
            <a:ext cx="2967789"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a:latin typeface="Consolas" panose="020B0609020204030204" pitchFamily="49" charset="0"/>
              </a:rPr>
              <a:t>tensor([[11., 20.],</a:t>
            </a:r>
          </a:p>
          <a:p>
            <a:r>
              <a:rPr lang="en-US" dirty="0">
                <a:latin typeface="Consolas" panose="020B0609020204030204" pitchFamily="49" charset="0"/>
              </a:rPr>
              <a:t>        [31., 44.]])</a:t>
            </a:r>
          </a:p>
        </p:txBody>
      </p:sp>
    </p:spTree>
    <p:extLst>
      <p:ext uri="{BB962C8B-B14F-4D97-AF65-F5344CB8AC3E}">
        <p14:creationId xmlns:p14="http://schemas.microsoft.com/office/powerpoint/2010/main" val="182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EDA-43FA-440E-B479-AFDDFDF05F80}"/>
              </a:ext>
            </a:extLst>
          </p:cNvPr>
          <p:cNvSpPr>
            <a:spLocks noGrp="1"/>
          </p:cNvSpPr>
          <p:nvPr>
            <p:ph type="title"/>
          </p:nvPr>
        </p:nvSpPr>
        <p:spPr/>
        <p:txBody>
          <a:bodyPr/>
          <a:lstStyle/>
          <a:p>
            <a:r>
              <a:rPr lang="en-US" dirty="0"/>
              <a:t>Intercepting non-dispatched events</a:t>
            </a:r>
          </a:p>
        </p:txBody>
      </p:sp>
      <p:sp>
        <p:nvSpPr>
          <p:cNvPr id="4" name="TextBox 3">
            <a:extLst>
              <a:ext uri="{FF2B5EF4-FFF2-40B4-BE49-F238E27FC236}">
                <a16:creationId xmlns:a16="http://schemas.microsoft.com/office/drawing/2014/main" id="{BA41261E-3E07-4C68-98B9-E726E3879513}"/>
              </a:ext>
            </a:extLst>
          </p:cNvPr>
          <p:cNvSpPr txBox="1"/>
          <p:nvPr/>
        </p:nvSpPr>
        <p:spPr>
          <a:xfrm>
            <a:off x="770021" y="2614863"/>
            <a:ext cx="1010653"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Python Tensor</a:t>
            </a:r>
          </a:p>
        </p:txBody>
      </p:sp>
      <p:sp>
        <p:nvSpPr>
          <p:cNvPr id="5" name="TextBox 4">
            <a:extLst>
              <a:ext uri="{FF2B5EF4-FFF2-40B4-BE49-F238E27FC236}">
                <a16:creationId xmlns:a16="http://schemas.microsoft.com/office/drawing/2014/main" id="{245DD44D-A01D-43EE-A56D-38F114DC95B4}"/>
              </a:ext>
            </a:extLst>
          </p:cNvPr>
          <p:cNvSpPr txBox="1"/>
          <p:nvPr/>
        </p:nvSpPr>
        <p:spPr>
          <a:xfrm>
            <a:off x="2839828" y="2614862"/>
            <a:ext cx="101065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PyTorch Tensor</a:t>
            </a:r>
          </a:p>
        </p:txBody>
      </p:sp>
      <p:sp>
        <p:nvSpPr>
          <p:cNvPr id="6" name="TextBox 5">
            <a:extLst>
              <a:ext uri="{FF2B5EF4-FFF2-40B4-BE49-F238E27FC236}">
                <a16:creationId xmlns:a16="http://schemas.microsoft.com/office/drawing/2014/main" id="{41E834EB-0393-4801-8CF6-CF099CC956C6}"/>
              </a:ext>
            </a:extLst>
          </p:cNvPr>
          <p:cNvSpPr txBox="1"/>
          <p:nvPr/>
        </p:nvSpPr>
        <p:spPr>
          <a:xfrm>
            <a:off x="5037675" y="2707195"/>
            <a:ext cx="122212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a:t>TensorImpl</a:t>
            </a:r>
            <a:endParaRPr lang="en-US" dirty="0"/>
          </a:p>
        </p:txBody>
      </p:sp>
      <p:sp>
        <p:nvSpPr>
          <p:cNvPr id="7" name="TextBox 6">
            <a:extLst>
              <a:ext uri="{FF2B5EF4-FFF2-40B4-BE49-F238E27FC236}">
                <a16:creationId xmlns:a16="http://schemas.microsoft.com/office/drawing/2014/main" id="{08A4E3A9-03B4-4454-94D7-FFF0F1DD0532}"/>
              </a:ext>
            </a:extLst>
          </p:cNvPr>
          <p:cNvSpPr txBox="1"/>
          <p:nvPr/>
        </p:nvSpPr>
        <p:spPr>
          <a:xfrm>
            <a:off x="7446997" y="2707195"/>
            <a:ext cx="89550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t>Storage</a:t>
            </a:r>
          </a:p>
        </p:txBody>
      </p:sp>
      <p:sp>
        <p:nvSpPr>
          <p:cNvPr id="8" name="TextBox 7">
            <a:extLst>
              <a:ext uri="{FF2B5EF4-FFF2-40B4-BE49-F238E27FC236}">
                <a16:creationId xmlns:a16="http://schemas.microsoft.com/office/drawing/2014/main" id="{54E20947-9CBF-4421-B382-3719AB75B23E}"/>
              </a:ext>
            </a:extLst>
          </p:cNvPr>
          <p:cNvSpPr txBox="1"/>
          <p:nvPr/>
        </p:nvSpPr>
        <p:spPr>
          <a:xfrm>
            <a:off x="9550011" y="2715216"/>
            <a:ext cx="131228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err="1"/>
              <a:t>StorageImpl</a:t>
            </a:r>
            <a:endParaRPr lang="en-US" dirty="0"/>
          </a:p>
        </p:txBody>
      </p:sp>
      <p:cxnSp>
        <p:nvCxnSpPr>
          <p:cNvPr id="17" name="Straight Arrow Connector 16">
            <a:extLst>
              <a:ext uri="{FF2B5EF4-FFF2-40B4-BE49-F238E27FC236}">
                <a16:creationId xmlns:a16="http://schemas.microsoft.com/office/drawing/2014/main" id="{A5A5CE75-B901-4BCF-9ECE-5FDA3B68763E}"/>
              </a:ext>
            </a:extLst>
          </p:cNvPr>
          <p:cNvCxnSpPr>
            <a:cxnSpLocks/>
          </p:cNvCxnSpPr>
          <p:nvPr/>
        </p:nvCxnSpPr>
        <p:spPr>
          <a:xfrm>
            <a:off x="1854853" y="2938027"/>
            <a:ext cx="907397"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B72AE9-D720-4C30-A8F7-C9DE83AD780E}"/>
              </a:ext>
            </a:extLst>
          </p:cNvPr>
          <p:cNvCxnSpPr>
            <a:cxnSpLocks/>
          </p:cNvCxnSpPr>
          <p:nvPr/>
        </p:nvCxnSpPr>
        <p:spPr>
          <a:xfrm flipV="1">
            <a:off x="3980035" y="2938027"/>
            <a:ext cx="929601" cy="132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FB8E2C1-E57D-4292-B7D5-8E6F434C19CA}"/>
              </a:ext>
            </a:extLst>
          </p:cNvPr>
          <p:cNvCxnSpPr>
            <a:cxnSpLocks/>
          </p:cNvCxnSpPr>
          <p:nvPr/>
        </p:nvCxnSpPr>
        <p:spPr>
          <a:xfrm flipV="1">
            <a:off x="8482212" y="2929277"/>
            <a:ext cx="929601" cy="132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5B225F3-C684-4A9F-A91C-E49A07B6A5A1}"/>
              </a:ext>
            </a:extLst>
          </p:cNvPr>
          <p:cNvCxnSpPr>
            <a:cxnSpLocks/>
          </p:cNvCxnSpPr>
          <p:nvPr/>
        </p:nvCxnSpPr>
        <p:spPr>
          <a:xfrm flipV="1">
            <a:off x="6378441" y="2913903"/>
            <a:ext cx="929601" cy="132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3842FA-4804-4381-ADF2-E045F47B28CE}"/>
              </a:ext>
            </a:extLst>
          </p:cNvPr>
          <p:cNvSpPr txBox="1"/>
          <p:nvPr/>
        </p:nvSpPr>
        <p:spPr>
          <a:xfrm>
            <a:off x="5026611" y="2618186"/>
            <a:ext cx="12410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Torchy Tensor</a:t>
            </a:r>
          </a:p>
        </p:txBody>
      </p:sp>
      <p:cxnSp>
        <p:nvCxnSpPr>
          <p:cNvPr id="12" name="Straight Arrow Connector 11">
            <a:extLst>
              <a:ext uri="{FF2B5EF4-FFF2-40B4-BE49-F238E27FC236}">
                <a16:creationId xmlns:a16="http://schemas.microsoft.com/office/drawing/2014/main" id="{5FEB60BA-E7B1-46CE-9194-905E68D7CB5E}"/>
              </a:ext>
            </a:extLst>
          </p:cNvPr>
          <p:cNvCxnSpPr>
            <a:cxnSpLocks/>
          </p:cNvCxnSpPr>
          <p:nvPr/>
        </p:nvCxnSpPr>
        <p:spPr>
          <a:xfrm>
            <a:off x="1197543" y="2036732"/>
            <a:ext cx="1232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021150-478A-43C8-B0B1-55556B952706}"/>
              </a:ext>
            </a:extLst>
          </p:cNvPr>
          <p:cNvSpPr txBox="1"/>
          <p:nvPr/>
        </p:nvSpPr>
        <p:spPr>
          <a:xfrm>
            <a:off x="133598" y="1852066"/>
            <a:ext cx="876650" cy="369332"/>
          </a:xfrm>
          <a:prstGeom prst="rect">
            <a:avLst/>
          </a:prstGeom>
          <a:noFill/>
        </p:spPr>
        <p:txBody>
          <a:bodyPr wrap="none" rtlCol="0">
            <a:spAutoFit/>
          </a:bodyPr>
          <a:lstStyle/>
          <a:p>
            <a:r>
              <a:rPr lang="en-US" dirty="0"/>
              <a:t>print(x)</a:t>
            </a:r>
          </a:p>
        </p:txBody>
      </p:sp>
      <p:sp>
        <p:nvSpPr>
          <p:cNvPr id="33" name="TextBox 32">
            <a:extLst>
              <a:ext uri="{FF2B5EF4-FFF2-40B4-BE49-F238E27FC236}">
                <a16:creationId xmlns:a16="http://schemas.microsoft.com/office/drawing/2014/main" id="{C587FB3F-FC71-4D2B-B0B9-1D4C58989E67}"/>
              </a:ext>
            </a:extLst>
          </p:cNvPr>
          <p:cNvSpPr txBox="1"/>
          <p:nvPr/>
        </p:nvSpPr>
        <p:spPr>
          <a:xfrm>
            <a:off x="2804970" y="1852066"/>
            <a:ext cx="1175065" cy="369332"/>
          </a:xfrm>
          <a:prstGeom prst="rect">
            <a:avLst/>
          </a:prstGeom>
          <a:noFill/>
        </p:spPr>
        <p:txBody>
          <a:bodyPr wrap="none" rtlCol="0">
            <a:spAutoFit/>
          </a:bodyPr>
          <a:lstStyle/>
          <a:p>
            <a:r>
              <a:rPr lang="en-US" dirty="0" err="1"/>
              <a:t>x.storage</a:t>
            </a:r>
            <a:r>
              <a:rPr lang="en-US" dirty="0"/>
              <a:t>()</a:t>
            </a:r>
          </a:p>
        </p:txBody>
      </p:sp>
      <p:sp>
        <p:nvSpPr>
          <p:cNvPr id="37" name="TextBox 36">
            <a:extLst>
              <a:ext uri="{FF2B5EF4-FFF2-40B4-BE49-F238E27FC236}">
                <a16:creationId xmlns:a16="http://schemas.microsoft.com/office/drawing/2014/main" id="{02068BFC-BE19-40C2-8CEF-8D6F8027AC4A}"/>
              </a:ext>
            </a:extLst>
          </p:cNvPr>
          <p:cNvSpPr txBox="1"/>
          <p:nvPr/>
        </p:nvSpPr>
        <p:spPr>
          <a:xfrm>
            <a:off x="5154717" y="1852066"/>
            <a:ext cx="1175065" cy="369332"/>
          </a:xfrm>
          <a:prstGeom prst="rect">
            <a:avLst/>
          </a:prstGeom>
          <a:noFill/>
        </p:spPr>
        <p:txBody>
          <a:bodyPr wrap="none" rtlCol="0">
            <a:spAutoFit/>
          </a:bodyPr>
          <a:lstStyle/>
          <a:p>
            <a:r>
              <a:rPr lang="en-US" dirty="0" err="1"/>
              <a:t>x.storage</a:t>
            </a:r>
            <a:r>
              <a:rPr lang="en-US" dirty="0"/>
              <a:t>()</a:t>
            </a:r>
          </a:p>
        </p:txBody>
      </p:sp>
      <p:cxnSp>
        <p:nvCxnSpPr>
          <p:cNvPr id="39" name="Straight Arrow Connector 38">
            <a:extLst>
              <a:ext uri="{FF2B5EF4-FFF2-40B4-BE49-F238E27FC236}">
                <a16:creationId xmlns:a16="http://schemas.microsoft.com/office/drawing/2014/main" id="{9ADEB15D-B492-4C94-A4F5-A1DDDAA2C03B}"/>
              </a:ext>
            </a:extLst>
          </p:cNvPr>
          <p:cNvCxnSpPr>
            <a:cxnSpLocks/>
          </p:cNvCxnSpPr>
          <p:nvPr/>
        </p:nvCxnSpPr>
        <p:spPr>
          <a:xfrm>
            <a:off x="4090219" y="2068201"/>
            <a:ext cx="9474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827F37-81FB-42B5-94DA-0FCFFB8A77CE}"/>
              </a:ext>
            </a:extLst>
          </p:cNvPr>
          <p:cNvSpPr txBox="1"/>
          <p:nvPr/>
        </p:nvSpPr>
        <p:spPr>
          <a:xfrm>
            <a:off x="4941807" y="3683678"/>
            <a:ext cx="3375732" cy="923330"/>
          </a:xfrm>
          <a:prstGeom prst="rect">
            <a:avLst/>
          </a:prstGeom>
          <a:noFill/>
        </p:spPr>
        <p:txBody>
          <a:bodyPr wrap="none" rtlCol="0">
            <a:spAutoFit/>
          </a:bodyPr>
          <a:lstStyle/>
          <a:p>
            <a:r>
              <a:rPr lang="en-US" dirty="0"/>
              <a:t>Is tensor materialized?</a:t>
            </a:r>
          </a:p>
          <a:p>
            <a:r>
              <a:rPr lang="en-US" dirty="0"/>
              <a:t> - Yes: behave like a normal tensor</a:t>
            </a:r>
          </a:p>
          <a:p>
            <a:r>
              <a:rPr lang="en-US" dirty="0"/>
              <a:t> - No: flush trace &amp; act normally</a:t>
            </a:r>
          </a:p>
        </p:txBody>
      </p:sp>
    </p:spTree>
    <p:extLst>
      <p:ext uri="{BB962C8B-B14F-4D97-AF65-F5344CB8AC3E}">
        <p14:creationId xmlns:p14="http://schemas.microsoft.com/office/powerpoint/2010/main" val="41087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p:bldP spid="33" grpId="0"/>
      <p:bldP spid="3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89EF-F6E0-4C2D-90EE-A91B3555AB02}"/>
              </a:ext>
            </a:extLst>
          </p:cNvPr>
          <p:cNvSpPr>
            <a:spLocks noGrp="1"/>
          </p:cNvSpPr>
          <p:nvPr>
            <p:ph type="title"/>
          </p:nvPr>
        </p:nvSpPr>
        <p:spPr/>
        <p:txBody>
          <a:bodyPr/>
          <a:lstStyle/>
          <a:p>
            <a:r>
              <a:rPr lang="en-US" dirty="0"/>
              <a:t>Early experiments</a:t>
            </a:r>
          </a:p>
        </p:txBody>
      </p:sp>
      <p:sp>
        <p:nvSpPr>
          <p:cNvPr id="3" name="Content Placeholder 2">
            <a:extLst>
              <a:ext uri="{FF2B5EF4-FFF2-40B4-BE49-F238E27FC236}">
                <a16:creationId xmlns:a16="http://schemas.microsoft.com/office/drawing/2014/main" id="{7F4C4684-427D-40AC-9F8A-966289B52AF5}"/>
              </a:ext>
            </a:extLst>
          </p:cNvPr>
          <p:cNvSpPr>
            <a:spLocks noGrp="1"/>
          </p:cNvSpPr>
          <p:nvPr>
            <p:ph idx="1"/>
          </p:nvPr>
        </p:nvSpPr>
        <p:spPr>
          <a:xfrm>
            <a:off x="584200" y="1435503"/>
            <a:ext cx="11018520" cy="2055947"/>
          </a:xfrm>
        </p:spPr>
        <p:txBody>
          <a:bodyPr/>
          <a:lstStyle/>
          <a:p>
            <a:pPr marL="288000" indent="-144000">
              <a:buFont typeface="Arial" panose="020B0604020202020204" pitchFamily="34" charset="0"/>
              <a:buChar char="•"/>
            </a:pPr>
            <a:r>
              <a:rPr lang="en-US" dirty="0"/>
              <a:t>Benchmarks:</a:t>
            </a:r>
          </a:p>
          <a:p>
            <a:pPr marL="580608" lvl="1" indent="-144000">
              <a:buFont typeface="Arial" panose="020B0604020202020204" pitchFamily="34" charset="0"/>
              <a:buChar char="•"/>
            </a:pPr>
            <a:r>
              <a:rPr lang="en-US" dirty="0" err="1"/>
              <a:t>TorchVision</a:t>
            </a:r>
            <a:r>
              <a:rPr lang="en-US" dirty="0"/>
              <a:t>: ResNet-18, </a:t>
            </a:r>
            <a:r>
              <a:rPr lang="en-US" dirty="0" err="1"/>
              <a:t>ResNeXt</a:t>
            </a:r>
            <a:r>
              <a:rPr lang="en-US" dirty="0"/>
              <a:t>, </a:t>
            </a:r>
            <a:r>
              <a:rPr lang="en-US" dirty="0" err="1"/>
              <a:t>MobileNet</a:t>
            </a:r>
            <a:r>
              <a:rPr lang="en-US" dirty="0"/>
              <a:t> v3 large</a:t>
            </a:r>
          </a:p>
          <a:p>
            <a:pPr marL="580608" lvl="1" indent="-144000">
              <a:buFont typeface="Arial" panose="020B0604020202020204" pitchFamily="34" charset="0"/>
              <a:buChar char="•"/>
            </a:pPr>
            <a:r>
              <a:rPr lang="en-US" dirty="0" err="1"/>
              <a:t>Hungging</a:t>
            </a:r>
            <a:r>
              <a:rPr lang="en-US" dirty="0"/>
              <a:t> Face: sentiment analysis (Bert)</a:t>
            </a:r>
          </a:p>
          <a:p>
            <a:pPr marL="580608" lvl="1" indent="-144000">
              <a:buFont typeface="Arial" panose="020B0604020202020204" pitchFamily="34" charset="0"/>
              <a:buChar char="•"/>
            </a:pPr>
            <a:endParaRPr lang="en-US" dirty="0"/>
          </a:p>
          <a:p>
            <a:pPr marL="288000" indent="-144000">
              <a:buFont typeface="Arial" panose="020B0604020202020204" pitchFamily="34" charset="0"/>
              <a:buChar char="•"/>
            </a:pPr>
            <a:r>
              <a:rPr lang="en-US" dirty="0"/>
              <a:t>PyTorch 1.9+</a:t>
            </a:r>
          </a:p>
        </p:txBody>
      </p:sp>
    </p:spTree>
    <p:extLst>
      <p:ext uri="{BB962C8B-B14F-4D97-AF65-F5344CB8AC3E}">
        <p14:creationId xmlns:p14="http://schemas.microsoft.com/office/powerpoint/2010/main" val="234890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38C4-BE3F-4E41-846A-347AC5B6CD98}"/>
              </a:ext>
            </a:extLst>
          </p:cNvPr>
          <p:cNvSpPr>
            <a:spLocks noGrp="1"/>
          </p:cNvSpPr>
          <p:nvPr>
            <p:ph type="title"/>
          </p:nvPr>
        </p:nvSpPr>
        <p:spPr/>
        <p:txBody>
          <a:bodyPr/>
          <a:lstStyle/>
          <a:p>
            <a:r>
              <a:rPr lang="en-US" dirty="0"/>
              <a:t>Bert from the compiler’s perspective</a:t>
            </a:r>
          </a:p>
        </p:txBody>
      </p:sp>
      <p:pic>
        <p:nvPicPr>
          <p:cNvPr id="5" name="Picture 4">
            <a:extLst>
              <a:ext uri="{FF2B5EF4-FFF2-40B4-BE49-F238E27FC236}">
                <a16:creationId xmlns:a16="http://schemas.microsoft.com/office/drawing/2014/main" id="{EAFACB68-A40C-4EFC-A0F6-3918DB08E8A1}"/>
              </a:ext>
            </a:extLst>
          </p:cNvPr>
          <p:cNvPicPr>
            <a:picLocks noChangeAspect="1"/>
          </p:cNvPicPr>
          <p:nvPr/>
        </p:nvPicPr>
        <p:blipFill rotWithShape="1">
          <a:blip r:embed="rId2"/>
          <a:srcRect l="-261" r="83073" b="6388"/>
          <a:stretch/>
        </p:blipFill>
        <p:spPr>
          <a:xfrm>
            <a:off x="2223102" y="1821586"/>
            <a:ext cx="1323975" cy="4506865"/>
          </a:xfrm>
          <a:prstGeom prst="rect">
            <a:avLst/>
          </a:prstGeom>
        </p:spPr>
      </p:pic>
      <p:pic>
        <p:nvPicPr>
          <p:cNvPr id="7" name="Picture 6">
            <a:extLst>
              <a:ext uri="{FF2B5EF4-FFF2-40B4-BE49-F238E27FC236}">
                <a16:creationId xmlns:a16="http://schemas.microsoft.com/office/drawing/2014/main" id="{E6C98124-487C-449B-B7F0-7EDF930AC07F}"/>
              </a:ext>
            </a:extLst>
          </p:cNvPr>
          <p:cNvPicPr>
            <a:picLocks noChangeAspect="1"/>
          </p:cNvPicPr>
          <p:nvPr/>
        </p:nvPicPr>
        <p:blipFill rotWithShape="1">
          <a:blip r:embed="rId3"/>
          <a:srcRect l="1042" t="11528" r="65017"/>
          <a:stretch/>
        </p:blipFill>
        <p:spPr>
          <a:xfrm>
            <a:off x="6924676" y="1913181"/>
            <a:ext cx="2552700" cy="4158747"/>
          </a:xfrm>
          <a:prstGeom prst="rect">
            <a:avLst/>
          </a:prstGeom>
        </p:spPr>
      </p:pic>
      <p:sp>
        <p:nvSpPr>
          <p:cNvPr id="8" name="TextBox 7">
            <a:extLst>
              <a:ext uri="{FF2B5EF4-FFF2-40B4-BE49-F238E27FC236}">
                <a16:creationId xmlns:a16="http://schemas.microsoft.com/office/drawing/2014/main" id="{5D2A0536-DFE6-44D7-98D8-D38D46740CDF}"/>
              </a:ext>
            </a:extLst>
          </p:cNvPr>
          <p:cNvSpPr txBox="1"/>
          <p:nvPr/>
        </p:nvSpPr>
        <p:spPr>
          <a:xfrm>
            <a:off x="171450" y="1913181"/>
            <a:ext cx="2051652" cy="369332"/>
          </a:xfrm>
          <a:prstGeom prst="rect">
            <a:avLst/>
          </a:prstGeom>
          <a:noFill/>
        </p:spPr>
        <p:txBody>
          <a:bodyPr wrap="none" rtlCol="0">
            <a:spAutoFit/>
          </a:bodyPr>
          <a:lstStyle/>
          <a:p>
            <a:r>
              <a:rPr lang="en-US" dirty="0"/>
              <a:t>Weight initialization</a:t>
            </a:r>
          </a:p>
        </p:txBody>
      </p:sp>
      <p:sp>
        <p:nvSpPr>
          <p:cNvPr id="9" name="TextBox 8">
            <a:extLst>
              <a:ext uri="{FF2B5EF4-FFF2-40B4-BE49-F238E27FC236}">
                <a16:creationId xmlns:a16="http://schemas.microsoft.com/office/drawing/2014/main" id="{6EE15377-1157-4E5E-9D42-D50D2818880A}"/>
              </a:ext>
            </a:extLst>
          </p:cNvPr>
          <p:cNvSpPr txBox="1"/>
          <p:nvPr/>
        </p:nvSpPr>
        <p:spPr>
          <a:xfrm>
            <a:off x="10137340" y="1997060"/>
            <a:ext cx="923691" cy="369332"/>
          </a:xfrm>
          <a:prstGeom prst="rect">
            <a:avLst/>
          </a:prstGeom>
          <a:noFill/>
        </p:spPr>
        <p:txBody>
          <a:bodyPr wrap="square" rtlCol="0">
            <a:spAutoFit/>
          </a:bodyPr>
          <a:lstStyle/>
          <a:p>
            <a:r>
              <a:rPr lang="en-US" dirty="0"/>
              <a:t>Model</a:t>
            </a:r>
          </a:p>
        </p:txBody>
      </p:sp>
    </p:spTree>
    <p:extLst>
      <p:ext uri="{BB962C8B-B14F-4D97-AF65-F5344CB8AC3E}">
        <p14:creationId xmlns:p14="http://schemas.microsoft.com/office/powerpoint/2010/main" val="85974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68D4DD-13A6-48D5-A2A0-548D85B4906F}"/>
              </a:ext>
            </a:extLst>
          </p:cNvPr>
          <p:cNvSpPr/>
          <p:nvPr/>
        </p:nvSpPr>
        <p:spPr>
          <a:xfrm>
            <a:off x="786063" y="689811"/>
            <a:ext cx="10804358" cy="1820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DDFBA-3E58-45FB-AA9F-7B2420369A3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A1A8BF9-EBCF-4FA9-8140-9210458BD820}"/>
              </a:ext>
            </a:extLst>
          </p:cNvPr>
          <p:cNvPicPr>
            <a:picLocks noChangeAspect="1"/>
          </p:cNvPicPr>
          <p:nvPr/>
        </p:nvPicPr>
        <p:blipFill rotWithShape="1">
          <a:blip r:embed="rId2"/>
          <a:srcRect l="10417" t="12361" r="8333"/>
          <a:stretch/>
        </p:blipFill>
        <p:spPr>
          <a:xfrm>
            <a:off x="2768566" y="195106"/>
            <a:ext cx="9039225" cy="6093751"/>
          </a:xfrm>
          <a:prstGeom prst="rect">
            <a:avLst/>
          </a:prstGeom>
        </p:spPr>
      </p:pic>
      <p:pic>
        <p:nvPicPr>
          <p:cNvPr id="4" name="Picture 3">
            <a:extLst>
              <a:ext uri="{FF2B5EF4-FFF2-40B4-BE49-F238E27FC236}">
                <a16:creationId xmlns:a16="http://schemas.microsoft.com/office/drawing/2014/main" id="{9F2D824D-C586-49C2-B215-14636E9D056B}"/>
              </a:ext>
            </a:extLst>
          </p:cNvPr>
          <p:cNvPicPr>
            <a:picLocks noChangeAspect="1"/>
          </p:cNvPicPr>
          <p:nvPr/>
        </p:nvPicPr>
        <p:blipFill>
          <a:blip r:embed="rId3"/>
          <a:stretch>
            <a:fillRect/>
          </a:stretch>
        </p:blipFill>
        <p:spPr>
          <a:xfrm>
            <a:off x="35844" y="0"/>
            <a:ext cx="2627421" cy="3824112"/>
          </a:xfrm>
          <a:prstGeom prst="rect">
            <a:avLst/>
          </a:prstGeom>
        </p:spPr>
      </p:pic>
      <p:pic>
        <p:nvPicPr>
          <p:cNvPr id="8" name="Picture 7">
            <a:extLst>
              <a:ext uri="{FF2B5EF4-FFF2-40B4-BE49-F238E27FC236}">
                <a16:creationId xmlns:a16="http://schemas.microsoft.com/office/drawing/2014/main" id="{36ABF163-DEE2-499B-BE85-F63E5B8D6F07}"/>
              </a:ext>
            </a:extLst>
          </p:cNvPr>
          <p:cNvPicPr>
            <a:picLocks noChangeAspect="1"/>
          </p:cNvPicPr>
          <p:nvPr/>
        </p:nvPicPr>
        <p:blipFill>
          <a:blip r:embed="rId4"/>
          <a:stretch>
            <a:fillRect/>
          </a:stretch>
        </p:blipFill>
        <p:spPr>
          <a:xfrm>
            <a:off x="117989" y="3927566"/>
            <a:ext cx="4532718" cy="2400603"/>
          </a:xfrm>
          <a:prstGeom prst="rect">
            <a:avLst/>
          </a:prstGeom>
        </p:spPr>
      </p:pic>
      <p:sp>
        <p:nvSpPr>
          <p:cNvPr id="11" name="TextBox 10">
            <a:extLst>
              <a:ext uri="{FF2B5EF4-FFF2-40B4-BE49-F238E27FC236}">
                <a16:creationId xmlns:a16="http://schemas.microsoft.com/office/drawing/2014/main" id="{CD24E9DF-9039-4F18-855E-D992F068F390}"/>
              </a:ext>
            </a:extLst>
          </p:cNvPr>
          <p:cNvSpPr txBox="1"/>
          <p:nvPr/>
        </p:nvSpPr>
        <p:spPr>
          <a:xfrm>
            <a:off x="8975558" y="1600200"/>
            <a:ext cx="1245854" cy="369332"/>
          </a:xfrm>
          <a:prstGeom prst="rect">
            <a:avLst/>
          </a:prstGeom>
          <a:noFill/>
        </p:spPr>
        <p:txBody>
          <a:bodyPr wrap="none" rtlCol="0">
            <a:spAutoFit/>
          </a:bodyPr>
          <a:lstStyle/>
          <a:p>
            <a:r>
              <a:rPr lang="en-US" dirty="0">
                <a:solidFill>
                  <a:srgbClr val="00B050"/>
                </a:solidFill>
              </a:rPr>
              <a:t>Embedding</a:t>
            </a:r>
          </a:p>
        </p:txBody>
      </p:sp>
      <p:sp>
        <p:nvSpPr>
          <p:cNvPr id="12" name="TextBox 11">
            <a:extLst>
              <a:ext uri="{FF2B5EF4-FFF2-40B4-BE49-F238E27FC236}">
                <a16:creationId xmlns:a16="http://schemas.microsoft.com/office/drawing/2014/main" id="{CE608F1B-532F-4845-8038-CC072686F813}"/>
              </a:ext>
            </a:extLst>
          </p:cNvPr>
          <p:cNvSpPr txBox="1"/>
          <p:nvPr/>
        </p:nvSpPr>
        <p:spPr>
          <a:xfrm>
            <a:off x="8791661" y="3277433"/>
            <a:ext cx="1613647" cy="369332"/>
          </a:xfrm>
          <a:prstGeom prst="rect">
            <a:avLst/>
          </a:prstGeom>
          <a:noFill/>
        </p:spPr>
        <p:txBody>
          <a:bodyPr wrap="none" rtlCol="0">
            <a:spAutoFit/>
          </a:bodyPr>
          <a:lstStyle/>
          <a:p>
            <a:r>
              <a:rPr lang="en-US" dirty="0">
                <a:solidFill>
                  <a:srgbClr val="00B050"/>
                </a:solidFill>
              </a:rPr>
              <a:t>Attention Head</a:t>
            </a:r>
          </a:p>
        </p:txBody>
      </p:sp>
      <p:sp>
        <p:nvSpPr>
          <p:cNvPr id="13" name="TextBox 12">
            <a:extLst>
              <a:ext uri="{FF2B5EF4-FFF2-40B4-BE49-F238E27FC236}">
                <a16:creationId xmlns:a16="http://schemas.microsoft.com/office/drawing/2014/main" id="{B9FB01A9-2B55-4F60-9EA4-608D3A05A0CA}"/>
              </a:ext>
            </a:extLst>
          </p:cNvPr>
          <p:cNvSpPr txBox="1"/>
          <p:nvPr/>
        </p:nvSpPr>
        <p:spPr>
          <a:xfrm>
            <a:off x="8975558" y="4981286"/>
            <a:ext cx="1505990" cy="369332"/>
          </a:xfrm>
          <a:prstGeom prst="rect">
            <a:avLst/>
          </a:prstGeom>
          <a:noFill/>
        </p:spPr>
        <p:txBody>
          <a:bodyPr wrap="none" rtlCol="0">
            <a:spAutoFit/>
          </a:bodyPr>
          <a:lstStyle/>
          <a:p>
            <a:r>
              <a:rPr lang="en-US" dirty="0">
                <a:solidFill>
                  <a:srgbClr val="00B050"/>
                </a:solidFill>
              </a:rPr>
              <a:t>Normalization</a:t>
            </a:r>
          </a:p>
        </p:txBody>
      </p:sp>
      <p:sp>
        <p:nvSpPr>
          <p:cNvPr id="14" name="TextBox 13">
            <a:extLst>
              <a:ext uri="{FF2B5EF4-FFF2-40B4-BE49-F238E27FC236}">
                <a16:creationId xmlns:a16="http://schemas.microsoft.com/office/drawing/2014/main" id="{3B0CE37C-868D-4CF8-824A-1C0DB5736E4E}"/>
              </a:ext>
            </a:extLst>
          </p:cNvPr>
          <p:cNvSpPr txBox="1"/>
          <p:nvPr/>
        </p:nvSpPr>
        <p:spPr>
          <a:xfrm>
            <a:off x="8975558" y="5939181"/>
            <a:ext cx="1470467" cy="369332"/>
          </a:xfrm>
          <a:prstGeom prst="rect">
            <a:avLst/>
          </a:prstGeom>
          <a:noFill/>
        </p:spPr>
        <p:txBody>
          <a:bodyPr wrap="none" rtlCol="0">
            <a:spAutoFit/>
          </a:bodyPr>
          <a:lstStyle/>
          <a:p>
            <a:r>
              <a:rPr lang="en-US" dirty="0">
                <a:solidFill>
                  <a:srgbClr val="00B050"/>
                </a:solidFill>
              </a:rPr>
              <a:t>Feed Forward</a:t>
            </a:r>
          </a:p>
        </p:txBody>
      </p:sp>
    </p:spTree>
    <p:extLst>
      <p:ext uri="{BB962C8B-B14F-4D97-AF65-F5344CB8AC3E}">
        <p14:creationId xmlns:p14="http://schemas.microsoft.com/office/powerpoint/2010/main" val="1508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68D4DD-13A6-48D5-A2A0-548D85B4906F}"/>
              </a:ext>
            </a:extLst>
          </p:cNvPr>
          <p:cNvSpPr/>
          <p:nvPr/>
        </p:nvSpPr>
        <p:spPr>
          <a:xfrm>
            <a:off x="786063" y="689811"/>
            <a:ext cx="10804358" cy="1820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DDFBA-3E58-45FB-AA9F-7B2420369A3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86F0455-D81D-42CE-A310-B531B6C56BF8}"/>
              </a:ext>
            </a:extLst>
          </p:cNvPr>
          <p:cNvPicPr>
            <a:picLocks noChangeAspect="1"/>
          </p:cNvPicPr>
          <p:nvPr/>
        </p:nvPicPr>
        <p:blipFill rotWithShape="1">
          <a:blip r:embed="rId2"/>
          <a:srcRect t="14737" r="8333"/>
          <a:stretch/>
        </p:blipFill>
        <p:spPr>
          <a:xfrm>
            <a:off x="1036320" y="417094"/>
            <a:ext cx="10058400" cy="5847347"/>
          </a:xfrm>
          <a:prstGeom prst="rect">
            <a:avLst/>
          </a:prstGeom>
        </p:spPr>
      </p:pic>
      <p:sp>
        <p:nvSpPr>
          <p:cNvPr id="5" name="TextBox 4">
            <a:extLst>
              <a:ext uri="{FF2B5EF4-FFF2-40B4-BE49-F238E27FC236}">
                <a16:creationId xmlns:a16="http://schemas.microsoft.com/office/drawing/2014/main" id="{FED44DE8-7886-4A51-82A7-1F3E04008355}"/>
              </a:ext>
            </a:extLst>
          </p:cNvPr>
          <p:cNvSpPr txBox="1"/>
          <p:nvPr/>
        </p:nvSpPr>
        <p:spPr>
          <a:xfrm>
            <a:off x="9641306" y="5798857"/>
            <a:ext cx="1443216" cy="369332"/>
          </a:xfrm>
          <a:prstGeom prst="rect">
            <a:avLst/>
          </a:prstGeom>
          <a:noFill/>
        </p:spPr>
        <p:txBody>
          <a:bodyPr wrap="none" rtlCol="0">
            <a:spAutoFit/>
          </a:bodyPr>
          <a:lstStyle/>
          <a:p>
            <a:r>
              <a:rPr lang="en-US" dirty="0">
                <a:solidFill>
                  <a:srgbClr val="00B050"/>
                </a:solidFill>
              </a:rPr>
              <a:t>Output result</a:t>
            </a:r>
          </a:p>
        </p:txBody>
      </p:sp>
      <p:sp>
        <p:nvSpPr>
          <p:cNvPr id="7" name="TextBox 6">
            <a:extLst>
              <a:ext uri="{FF2B5EF4-FFF2-40B4-BE49-F238E27FC236}">
                <a16:creationId xmlns:a16="http://schemas.microsoft.com/office/drawing/2014/main" id="{E23E93E3-8090-4740-996A-1C7E10A225BD}"/>
              </a:ext>
            </a:extLst>
          </p:cNvPr>
          <p:cNvSpPr txBox="1"/>
          <p:nvPr/>
        </p:nvSpPr>
        <p:spPr>
          <a:xfrm>
            <a:off x="8309811" y="689811"/>
            <a:ext cx="1505990" cy="369332"/>
          </a:xfrm>
          <a:prstGeom prst="rect">
            <a:avLst/>
          </a:prstGeom>
          <a:noFill/>
        </p:spPr>
        <p:txBody>
          <a:bodyPr wrap="none" rtlCol="0">
            <a:spAutoFit/>
          </a:bodyPr>
          <a:lstStyle/>
          <a:p>
            <a:r>
              <a:rPr lang="en-US" dirty="0">
                <a:solidFill>
                  <a:srgbClr val="00B050"/>
                </a:solidFill>
              </a:rPr>
              <a:t>Normalization</a:t>
            </a:r>
          </a:p>
        </p:txBody>
      </p:sp>
      <p:sp>
        <p:nvSpPr>
          <p:cNvPr id="8" name="TextBox 7">
            <a:extLst>
              <a:ext uri="{FF2B5EF4-FFF2-40B4-BE49-F238E27FC236}">
                <a16:creationId xmlns:a16="http://schemas.microsoft.com/office/drawing/2014/main" id="{F0276F86-057A-444D-8267-83C3330628F2}"/>
              </a:ext>
            </a:extLst>
          </p:cNvPr>
          <p:cNvSpPr txBox="1"/>
          <p:nvPr/>
        </p:nvSpPr>
        <p:spPr>
          <a:xfrm>
            <a:off x="8309811" y="1617940"/>
            <a:ext cx="1380571" cy="369332"/>
          </a:xfrm>
          <a:prstGeom prst="rect">
            <a:avLst/>
          </a:prstGeom>
          <a:noFill/>
        </p:spPr>
        <p:txBody>
          <a:bodyPr wrap="none" rtlCol="0">
            <a:spAutoFit/>
          </a:bodyPr>
          <a:lstStyle/>
          <a:p>
            <a:r>
              <a:rPr lang="en-US" dirty="0">
                <a:solidFill>
                  <a:srgbClr val="00B050"/>
                </a:solidFill>
              </a:rPr>
              <a:t>Feedforward</a:t>
            </a:r>
          </a:p>
        </p:txBody>
      </p:sp>
      <p:sp>
        <p:nvSpPr>
          <p:cNvPr id="10" name="TextBox 9">
            <a:extLst>
              <a:ext uri="{FF2B5EF4-FFF2-40B4-BE49-F238E27FC236}">
                <a16:creationId xmlns:a16="http://schemas.microsoft.com/office/drawing/2014/main" id="{93ADA910-E8B8-490B-9626-7BEACB5E8AE3}"/>
              </a:ext>
            </a:extLst>
          </p:cNvPr>
          <p:cNvSpPr txBox="1"/>
          <p:nvPr/>
        </p:nvSpPr>
        <p:spPr>
          <a:xfrm>
            <a:off x="5981928" y="2641080"/>
            <a:ext cx="1068626" cy="369332"/>
          </a:xfrm>
          <a:prstGeom prst="rect">
            <a:avLst/>
          </a:prstGeom>
          <a:noFill/>
        </p:spPr>
        <p:txBody>
          <a:bodyPr wrap="none" rtlCol="0">
            <a:spAutoFit/>
          </a:bodyPr>
          <a:lstStyle/>
          <a:p>
            <a:r>
              <a:rPr lang="en-US" dirty="0">
                <a:solidFill>
                  <a:srgbClr val="00B050"/>
                </a:solidFill>
              </a:rPr>
              <a:t>Attention</a:t>
            </a:r>
          </a:p>
        </p:txBody>
      </p:sp>
    </p:spTree>
    <p:extLst>
      <p:ext uri="{BB962C8B-B14F-4D97-AF65-F5344CB8AC3E}">
        <p14:creationId xmlns:p14="http://schemas.microsoft.com/office/powerpoint/2010/main" val="5113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1EF9-E954-4308-AED0-89D760FC22A4}"/>
              </a:ext>
            </a:extLst>
          </p:cNvPr>
          <p:cNvSpPr>
            <a:spLocks noGrp="1"/>
          </p:cNvSpPr>
          <p:nvPr>
            <p:ph type="title"/>
          </p:nvPr>
        </p:nvSpPr>
        <p:spPr/>
        <p:txBody>
          <a:bodyPr/>
          <a:lstStyle/>
          <a:p>
            <a:r>
              <a:rPr lang="en-US" dirty="0"/>
              <a:t>Summary: Torchy</a:t>
            </a:r>
          </a:p>
        </p:txBody>
      </p:sp>
      <p:sp>
        <p:nvSpPr>
          <p:cNvPr id="3" name="Content Placeholder 2">
            <a:extLst>
              <a:ext uri="{FF2B5EF4-FFF2-40B4-BE49-F238E27FC236}">
                <a16:creationId xmlns:a16="http://schemas.microsoft.com/office/drawing/2014/main" id="{6445D268-799E-4702-A7B5-47C282148C9D}"/>
              </a:ext>
            </a:extLst>
          </p:cNvPr>
          <p:cNvSpPr>
            <a:spLocks noGrp="1"/>
          </p:cNvSpPr>
          <p:nvPr>
            <p:ph idx="1"/>
          </p:nvPr>
        </p:nvSpPr>
        <p:spPr>
          <a:xfrm>
            <a:off x="584200" y="1435503"/>
            <a:ext cx="11018520" cy="2763577"/>
          </a:xfrm>
        </p:spPr>
        <p:txBody>
          <a:bodyPr/>
          <a:lstStyle/>
          <a:p>
            <a:pPr indent="-180000">
              <a:lnSpc>
                <a:spcPct val="150000"/>
              </a:lnSpc>
              <a:buFont typeface="Arial" panose="020B0604020202020204" pitchFamily="34" charset="0"/>
              <a:buChar char="•"/>
            </a:pPr>
            <a:r>
              <a:rPr lang="en-US" dirty="0"/>
              <a:t>Acceleration for dynamic PyTorch programs</a:t>
            </a:r>
          </a:p>
          <a:p>
            <a:pPr indent="-180000">
              <a:lnSpc>
                <a:spcPct val="150000"/>
              </a:lnSpc>
              <a:buFont typeface="Arial" panose="020B0604020202020204" pitchFamily="34" charset="0"/>
              <a:buChar char="•"/>
            </a:pPr>
            <a:r>
              <a:rPr lang="en-US" dirty="0"/>
              <a:t>Converts programs into small-</a:t>
            </a:r>
            <a:r>
              <a:rPr lang="en-US" dirty="0" err="1"/>
              <a:t>ish</a:t>
            </a:r>
            <a:r>
              <a:rPr lang="en-US" dirty="0"/>
              <a:t> straight-line programs (traces)</a:t>
            </a:r>
          </a:p>
          <a:p>
            <a:pPr indent="-180000">
              <a:lnSpc>
                <a:spcPct val="150000"/>
              </a:lnSpc>
              <a:buFont typeface="Arial" panose="020B0604020202020204" pitchFamily="34" charset="0"/>
              <a:buChar char="•"/>
            </a:pPr>
            <a:r>
              <a:rPr lang="en-US" dirty="0"/>
              <a:t>Optimizes and </a:t>
            </a:r>
            <a:r>
              <a:rPr lang="en-US"/>
              <a:t>runs each trace </a:t>
            </a:r>
            <a:r>
              <a:rPr lang="en-US" dirty="0"/>
              <a:t>with the best backend</a:t>
            </a:r>
          </a:p>
          <a:p>
            <a:pPr indent="-180000">
              <a:lnSpc>
                <a:spcPct val="150000"/>
              </a:lnSpc>
              <a:buFont typeface="Arial" panose="020B0604020202020204" pitchFamily="34" charset="0"/>
              <a:buChar char="•"/>
            </a:pPr>
            <a:r>
              <a:rPr lang="en-US" dirty="0"/>
              <a:t>Zero code changes! Just ‘pip install torchy’</a:t>
            </a:r>
          </a:p>
        </p:txBody>
      </p:sp>
    </p:spTree>
    <p:extLst>
      <p:ext uri="{BB962C8B-B14F-4D97-AF65-F5344CB8AC3E}">
        <p14:creationId xmlns:p14="http://schemas.microsoft.com/office/powerpoint/2010/main" val="16535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07D4D6A7-49F4-4CB5-8791-CBF51626A3D3}"/>
              </a:ext>
            </a:extLst>
          </p:cNvPr>
          <p:cNvSpPr txBox="1">
            <a:spLocks/>
          </p:cNvSpPr>
          <p:nvPr/>
        </p:nvSpPr>
        <p:spPr>
          <a:xfrm>
            <a:off x="1097280" y="1845734"/>
            <a:ext cx="5247861" cy="252748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wrap="square" lIns="0" tIns="0" rIns="0" bIns="0" rtlCol="0">
            <a:spAutoFit/>
          </a:bodyPr>
          <a:lstStyle>
            <a:lvl1pPr marL="324000" marR="0" indent="-14400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2800" kern="1200" spc="0" baseline="0">
                <a:solidFill>
                  <a:schemeClr val="dk1"/>
                </a:solidFill>
                <a:latin typeface="+mn-lt"/>
                <a:ea typeface="+mn-ea"/>
                <a:cs typeface="+mn-cs"/>
              </a:defRPr>
            </a:lvl1pPr>
            <a:lvl2pPr marL="384048" marR="0" indent="-182880" algn="l" defTabSz="932742" rtl="0" eaLnBrk="1" fontAlgn="auto" latinLnBrk="0" hangingPunct="1">
              <a:lnSpc>
                <a:spcPct val="100000"/>
              </a:lnSpc>
              <a:spcBef>
                <a:spcPct val="20000"/>
              </a:spcBef>
              <a:spcAft>
                <a:spcPts val="0"/>
              </a:spcAft>
              <a:buClrTx/>
              <a:buSzPct val="90000"/>
              <a:buFont typeface="Courier New" panose="02070309020205020404" pitchFamily="49" charset="0"/>
              <a:buChar char="o"/>
              <a:tabLst/>
              <a:defRPr sz="2000" kern="1200" spc="0" baseline="0">
                <a:solidFill>
                  <a:schemeClr val="dk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dk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dk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dk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44000" indent="0">
              <a:spcBef>
                <a:spcPts val="0"/>
              </a:spcBef>
              <a:buFont typeface="Arial" panose="020B0604020202020204" pitchFamily="34" charset="0"/>
              <a:buNone/>
            </a:pPr>
            <a:r>
              <a:rPr lang="en-US" sz="2000" dirty="0">
                <a:solidFill>
                  <a:srgbClr val="000000"/>
                </a:solidFill>
                <a:latin typeface="Consolas" panose="020B0609020204030204" pitchFamily="49" charset="0"/>
              </a:rPr>
              <a:t>x = </a:t>
            </a:r>
            <a:r>
              <a:rPr lang="en-US" sz="2000" dirty="0" err="1">
                <a:solidFill>
                  <a:srgbClr val="000000"/>
                </a:solidFill>
                <a:latin typeface="Consolas" panose="020B0609020204030204" pitchFamily="49" charset="0"/>
              </a:rPr>
              <a:t>torch.tensor</a:t>
            </a:r>
            <a:r>
              <a:rPr lang="en-US" sz="2000" dirty="0">
                <a:solidFill>
                  <a:srgbClr val="000000"/>
                </a:solidFill>
                <a:latin typeface="Consolas" panose="020B0609020204030204" pitchFamily="49" charset="0"/>
              </a:rPr>
              <a:t>(((</a:t>
            </a:r>
            <a:r>
              <a:rPr lang="en-US" sz="2000" dirty="0">
                <a:solidFill>
                  <a:srgbClr val="098658"/>
                </a:solidFill>
                <a:latin typeface="Consolas" panose="020B0609020204030204" pitchFamily="49" charset="0"/>
              </a:rPr>
              <a:t>1</a:t>
            </a:r>
            <a:r>
              <a:rPr lang="en-US" sz="2000" dirty="0">
                <a:solidFill>
                  <a:srgbClr val="000000"/>
                </a:solidFill>
                <a:latin typeface="Consolas" panose="020B0609020204030204" pitchFamily="49" charset="0"/>
              </a:rPr>
              <a:t>.,</a:t>
            </a:r>
            <a:r>
              <a:rPr lang="en-US" sz="2000" dirty="0">
                <a:solidFill>
                  <a:srgbClr val="098658"/>
                </a:solidFill>
                <a:latin typeface="Consolas" panose="020B0609020204030204" pitchFamily="49" charset="0"/>
              </a:rPr>
              <a:t>2</a:t>
            </a:r>
            <a:r>
              <a:rPr lang="en-US" sz="2000" dirty="0">
                <a:solidFill>
                  <a:srgbClr val="000000"/>
                </a:solidFill>
                <a:latin typeface="Consolas" panose="020B0609020204030204" pitchFamily="49" charset="0"/>
              </a:rPr>
              <a:t>.), (</a:t>
            </a:r>
            <a:r>
              <a:rPr lang="en-US" sz="2000" dirty="0">
                <a:solidFill>
                  <a:srgbClr val="098658"/>
                </a:solidFill>
                <a:latin typeface="Consolas" panose="020B0609020204030204" pitchFamily="49" charset="0"/>
              </a:rPr>
              <a:t>3</a:t>
            </a:r>
            <a:r>
              <a:rPr lang="en-US" sz="2000" dirty="0">
                <a:solidFill>
                  <a:srgbClr val="000000"/>
                </a:solidFill>
                <a:latin typeface="Consolas" panose="020B0609020204030204" pitchFamily="49" charset="0"/>
              </a:rPr>
              <a:t>.,</a:t>
            </a:r>
            <a:r>
              <a:rPr lang="en-US" sz="2000" dirty="0">
                <a:solidFill>
                  <a:srgbClr val="098658"/>
                </a:solidFill>
                <a:latin typeface="Consolas" panose="020B0609020204030204" pitchFamily="49" charset="0"/>
              </a:rPr>
              <a:t>4</a:t>
            </a:r>
            <a:r>
              <a:rPr lang="en-US" sz="2000" dirty="0">
                <a:solidFill>
                  <a:srgbClr val="000000"/>
                </a:solidFill>
                <a:latin typeface="Consolas" panose="020B0609020204030204" pitchFamily="49" charset="0"/>
              </a:rPr>
              <a:t>.)))</a:t>
            </a:r>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y = </a:t>
            </a:r>
            <a:r>
              <a:rPr lang="en-US" sz="2000" dirty="0" err="1">
                <a:solidFill>
                  <a:srgbClr val="000000"/>
                </a:solidFill>
                <a:latin typeface="Consolas" panose="020B0609020204030204" pitchFamily="49" charset="0"/>
              </a:rPr>
              <a:t>torch.tensor</a:t>
            </a:r>
            <a:r>
              <a:rPr lang="en-US" sz="2000" dirty="0">
                <a:solidFill>
                  <a:srgbClr val="000000"/>
                </a:solidFill>
                <a:latin typeface="Consolas" panose="020B0609020204030204" pitchFamily="49" charset="0"/>
              </a:rPr>
              <a:t>(((</a:t>
            </a:r>
            <a:r>
              <a:rPr lang="en-US" sz="2000" dirty="0">
                <a:solidFill>
                  <a:srgbClr val="098658"/>
                </a:solidFill>
                <a:latin typeface="Consolas" panose="020B0609020204030204" pitchFamily="49" charset="0"/>
              </a:rPr>
              <a:t>5</a:t>
            </a:r>
            <a:r>
              <a:rPr lang="en-US" sz="2000" dirty="0">
                <a:solidFill>
                  <a:srgbClr val="000000"/>
                </a:solidFill>
                <a:latin typeface="Consolas" panose="020B0609020204030204" pitchFamily="49" charset="0"/>
              </a:rPr>
              <a:t>.,</a:t>
            </a:r>
            <a:r>
              <a:rPr lang="en-US" sz="2000" dirty="0">
                <a:solidFill>
                  <a:srgbClr val="098658"/>
                </a:solidFill>
                <a:latin typeface="Consolas" panose="020B0609020204030204" pitchFamily="49" charset="0"/>
              </a:rPr>
              <a:t>6</a:t>
            </a:r>
            <a:r>
              <a:rPr lang="en-US" sz="2000" dirty="0">
                <a:solidFill>
                  <a:srgbClr val="000000"/>
                </a:solidFill>
                <a:latin typeface="Consolas" panose="020B0609020204030204" pitchFamily="49" charset="0"/>
              </a:rPr>
              <a:t>.), (</a:t>
            </a:r>
            <a:r>
              <a:rPr lang="en-US" sz="2000" dirty="0">
                <a:solidFill>
                  <a:srgbClr val="098658"/>
                </a:solidFill>
                <a:latin typeface="Consolas" panose="020B0609020204030204" pitchFamily="49" charset="0"/>
              </a:rPr>
              <a:t>7</a:t>
            </a:r>
            <a:r>
              <a:rPr lang="en-US" sz="2000" dirty="0">
                <a:solidFill>
                  <a:srgbClr val="000000"/>
                </a:solidFill>
                <a:latin typeface="Consolas" panose="020B0609020204030204" pitchFamily="49" charset="0"/>
              </a:rPr>
              <a:t>.,</a:t>
            </a:r>
            <a:r>
              <a:rPr lang="en-US" sz="2000" dirty="0">
                <a:solidFill>
                  <a:srgbClr val="098658"/>
                </a:solidFill>
                <a:latin typeface="Consolas" panose="020B0609020204030204" pitchFamily="49" charset="0"/>
              </a:rPr>
              <a:t>8</a:t>
            </a:r>
            <a:r>
              <a:rPr lang="en-US" sz="2000" dirty="0">
                <a:solidFill>
                  <a:srgbClr val="000000"/>
                </a:solidFill>
                <a:latin typeface="Consolas" panose="020B0609020204030204" pitchFamily="49" charset="0"/>
              </a:rPr>
              <a:t>.)))</a:t>
            </a:r>
          </a:p>
          <a:p>
            <a:pPr marL="144000" indent="0">
              <a:spcBef>
                <a:spcPts val="0"/>
              </a:spcBef>
              <a:buFont typeface="Arial" panose="020B0604020202020204" pitchFamily="34" charset="0"/>
              <a:buNone/>
            </a:pPr>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z = </a:t>
            </a:r>
            <a:r>
              <a:rPr lang="en-US" sz="2000" dirty="0" err="1">
                <a:solidFill>
                  <a:srgbClr val="000000"/>
                </a:solidFill>
                <a:latin typeface="Consolas" panose="020B0609020204030204" pitchFamily="49" charset="0"/>
              </a:rPr>
              <a:t>x.mul</a:t>
            </a:r>
            <a:r>
              <a:rPr lang="en-US" sz="2000" dirty="0">
                <a:solidFill>
                  <a:srgbClr val="000000"/>
                </a:solidFill>
                <a:latin typeface="Consolas" panose="020B0609020204030204" pitchFamily="49" charset="0"/>
              </a:rPr>
              <a:t>(y)</a:t>
            </a:r>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z = </a:t>
            </a:r>
            <a:r>
              <a:rPr lang="en-US" sz="2000" dirty="0" err="1">
                <a:solidFill>
                  <a:srgbClr val="000000"/>
                </a:solidFill>
                <a:latin typeface="Consolas" panose="020B0609020204030204" pitchFamily="49" charset="0"/>
              </a:rPr>
              <a:t>z.add</a:t>
            </a:r>
            <a:r>
              <a:rPr lang="en-US" sz="2000" dirty="0">
                <a:solidFill>
                  <a:srgbClr val="000000"/>
                </a:solidFill>
                <a:latin typeface="Consolas" panose="020B0609020204030204" pitchFamily="49" charset="0"/>
              </a:rPr>
              <a:t>(y)</a:t>
            </a:r>
            <a:br>
              <a:rPr lang="en-US" sz="2000" dirty="0">
                <a:solidFill>
                  <a:srgbClr val="000000"/>
                </a:solidFill>
                <a:latin typeface="Consolas" panose="020B0609020204030204" pitchFamily="49" charset="0"/>
              </a:rPr>
            </a:br>
            <a:r>
              <a:rPr lang="en-US" sz="2000" dirty="0" err="1">
                <a:solidFill>
                  <a:srgbClr val="000000"/>
                </a:solidFill>
                <a:latin typeface="Consolas" panose="020B0609020204030204" pitchFamily="49" charset="0"/>
              </a:rPr>
              <a:t>x.add</a:t>
            </a:r>
            <a:r>
              <a:rPr lang="en-US" sz="2000" dirty="0">
                <a:solidFill>
                  <a:srgbClr val="000000"/>
                </a:solidFill>
                <a:latin typeface="Consolas" panose="020B0609020204030204" pitchFamily="49" charset="0"/>
              </a:rPr>
              <a:t>_(z)</a:t>
            </a:r>
          </a:p>
          <a:p>
            <a:pPr marL="144000" indent="0">
              <a:spcBef>
                <a:spcPts val="0"/>
              </a:spcBef>
              <a:buFont typeface="Arial" panose="020B0604020202020204" pitchFamily="34" charset="0"/>
              <a:buNone/>
            </a:pPr>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print(x)</a:t>
            </a:r>
          </a:p>
        </p:txBody>
      </p:sp>
      <p:pic>
        <p:nvPicPr>
          <p:cNvPr id="11" name="Picture 10" descr="A close-up of a circuit board&#10;&#10;Description automatically generated with low confidence">
            <a:extLst>
              <a:ext uri="{FF2B5EF4-FFF2-40B4-BE49-F238E27FC236}">
                <a16:creationId xmlns:a16="http://schemas.microsoft.com/office/drawing/2014/main" id="{B6CBD7F4-2A13-48D6-8042-AE5D9C9C428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701588" y="2507530"/>
            <a:ext cx="2084194" cy="1663479"/>
          </a:xfrm>
          <a:prstGeom prst="rect">
            <a:avLst/>
          </a:prstGeom>
        </p:spPr>
      </p:pic>
      <p:sp>
        <p:nvSpPr>
          <p:cNvPr id="2" name="Title 1">
            <a:extLst>
              <a:ext uri="{FF2B5EF4-FFF2-40B4-BE49-F238E27FC236}">
                <a16:creationId xmlns:a16="http://schemas.microsoft.com/office/drawing/2014/main" id="{CA021A7C-D07E-4C30-8872-4DE542D00EEC}"/>
              </a:ext>
            </a:extLst>
          </p:cNvPr>
          <p:cNvSpPr>
            <a:spLocks noGrp="1"/>
          </p:cNvSpPr>
          <p:nvPr>
            <p:ph type="title"/>
          </p:nvPr>
        </p:nvSpPr>
        <p:spPr/>
        <p:txBody>
          <a:bodyPr/>
          <a:lstStyle/>
          <a:p>
            <a:r>
              <a:rPr lang="en-US" dirty="0"/>
              <a:t>Eager-mode frameworks are slow! 🙄</a:t>
            </a:r>
          </a:p>
        </p:txBody>
      </p:sp>
      <p:sp>
        <p:nvSpPr>
          <p:cNvPr id="6" name="TextBox 5">
            <a:extLst>
              <a:ext uri="{FF2B5EF4-FFF2-40B4-BE49-F238E27FC236}">
                <a16:creationId xmlns:a16="http://schemas.microsoft.com/office/drawing/2014/main" id="{2BB2AE93-187A-4EA7-8C6D-964388077486}"/>
              </a:ext>
            </a:extLst>
          </p:cNvPr>
          <p:cNvSpPr txBox="1"/>
          <p:nvPr/>
        </p:nvSpPr>
        <p:spPr>
          <a:xfrm>
            <a:off x="9105361" y="4131845"/>
            <a:ext cx="2967789"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onsolas" panose="020B0609020204030204" pitchFamily="49" charset="0"/>
              </a:rPr>
              <a:t>tensor([[11., 20.],</a:t>
            </a:r>
          </a:p>
          <a:p>
            <a:r>
              <a:rPr lang="en-US" dirty="0">
                <a:latin typeface="Consolas" panose="020B0609020204030204" pitchFamily="49" charset="0"/>
              </a:rPr>
              <a:t>        [31., 44.]])</a:t>
            </a:r>
          </a:p>
        </p:txBody>
      </p:sp>
      <p:sp>
        <p:nvSpPr>
          <p:cNvPr id="7" name="TextBox 6">
            <a:extLst>
              <a:ext uri="{FF2B5EF4-FFF2-40B4-BE49-F238E27FC236}">
                <a16:creationId xmlns:a16="http://schemas.microsoft.com/office/drawing/2014/main" id="{1F42E28A-B2F2-40AE-99E1-3CFBD763AB0B}"/>
              </a:ext>
            </a:extLst>
          </p:cNvPr>
          <p:cNvSpPr txBox="1"/>
          <p:nvPr/>
        </p:nvSpPr>
        <p:spPr>
          <a:xfrm>
            <a:off x="9105362" y="2101405"/>
            <a:ext cx="2967789"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onsolas" panose="020B0609020204030204" pitchFamily="49" charset="0"/>
              </a:rPr>
              <a:t>tensor([[ 5., 12.],</a:t>
            </a:r>
          </a:p>
          <a:p>
            <a:r>
              <a:rPr lang="en-US" dirty="0">
                <a:latin typeface="Consolas" panose="020B0609020204030204" pitchFamily="49" charset="0"/>
              </a:rPr>
              <a:t>        [21., 32.]])</a:t>
            </a:r>
          </a:p>
        </p:txBody>
      </p:sp>
      <p:sp>
        <p:nvSpPr>
          <p:cNvPr id="8" name="TextBox 7">
            <a:extLst>
              <a:ext uri="{FF2B5EF4-FFF2-40B4-BE49-F238E27FC236}">
                <a16:creationId xmlns:a16="http://schemas.microsoft.com/office/drawing/2014/main" id="{AB7F80AD-A9C2-4980-988E-A43B5D0A636E}"/>
              </a:ext>
            </a:extLst>
          </p:cNvPr>
          <p:cNvSpPr txBox="1"/>
          <p:nvPr/>
        </p:nvSpPr>
        <p:spPr>
          <a:xfrm>
            <a:off x="9105362" y="3124646"/>
            <a:ext cx="2967789"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onsolas" panose="020B0609020204030204" pitchFamily="49" charset="0"/>
              </a:rPr>
              <a:t>tensor([[10., 18.],</a:t>
            </a:r>
          </a:p>
          <a:p>
            <a:r>
              <a:rPr lang="en-US" dirty="0">
                <a:latin typeface="Consolas" panose="020B0609020204030204" pitchFamily="49" charset="0"/>
              </a:rPr>
              <a:t>        [28., 40.]])</a:t>
            </a:r>
          </a:p>
        </p:txBody>
      </p:sp>
      <p:cxnSp>
        <p:nvCxnSpPr>
          <p:cNvPr id="9" name="Straight Arrow Connector 8">
            <a:extLst>
              <a:ext uri="{FF2B5EF4-FFF2-40B4-BE49-F238E27FC236}">
                <a16:creationId xmlns:a16="http://schemas.microsoft.com/office/drawing/2014/main" id="{9F292F89-D7A0-44DA-B55D-BA77412BA086}"/>
              </a:ext>
            </a:extLst>
          </p:cNvPr>
          <p:cNvCxnSpPr>
            <a:cxnSpLocks/>
          </p:cNvCxnSpPr>
          <p:nvPr/>
        </p:nvCxnSpPr>
        <p:spPr>
          <a:xfrm>
            <a:off x="2943726" y="2863517"/>
            <a:ext cx="3761874" cy="34428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5B324C-3F9F-41F5-B7D7-8FF953DC0AD1}"/>
              </a:ext>
            </a:extLst>
          </p:cNvPr>
          <p:cNvCxnSpPr>
            <a:cxnSpLocks/>
          </p:cNvCxnSpPr>
          <p:nvPr/>
        </p:nvCxnSpPr>
        <p:spPr>
          <a:xfrm>
            <a:off x="2943726" y="3207801"/>
            <a:ext cx="3761874" cy="20238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21EFCD-B20E-4772-9C28-237A70572D24}"/>
              </a:ext>
            </a:extLst>
          </p:cNvPr>
          <p:cNvCxnSpPr>
            <a:cxnSpLocks/>
          </p:cNvCxnSpPr>
          <p:nvPr/>
        </p:nvCxnSpPr>
        <p:spPr>
          <a:xfrm>
            <a:off x="2943726" y="3595026"/>
            <a:ext cx="3721769" cy="11951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03011F-3DF2-4FAF-87DE-A1A90EB35886}"/>
              </a:ext>
            </a:extLst>
          </p:cNvPr>
          <p:cNvCxnSpPr>
            <a:cxnSpLocks/>
          </p:cNvCxnSpPr>
          <p:nvPr/>
        </p:nvCxnSpPr>
        <p:spPr>
          <a:xfrm flipV="1">
            <a:off x="8614611" y="2424570"/>
            <a:ext cx="432996" cy="15119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4A94944-6C43-450C-9DD0-ADECEF934CE6}"/>
              </a:ext>
            </a:extLst>
          </p:cNvPr>
          <p:cNvCxnSpPr>
            <a:cxnSpLocks/>
          </p:cNvCxnSpPr>
          <p:nvPr/>
        </p:nvCxnSpPr>
        <p:spPr>
          <a:xfrm flipH="1" flipV="1">
            <a:off x="2943726" y="3124646"/>
            <a:ext cx="3704119" cy="13832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03E4AD-810A-46DD-9EC5-0139669B3118}"/>
              </a:ext>
            </a:extLst>
          </p:cNvPr>
          <p:cNvCxnSpPr>
            <a:cxnSpLocks/>
          </p:cNvCxnSpPr>
          <p:nvPr/>
        </p:nvCxnSpPr>
        <p:spPr>
          <a:xfrm flipH="1" flipV="1">
            <a:off x="2943726" y="3410189"/>
            <a:ext cx="3700108" cy="12437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0E7691-A5F5-445B-B597-C8F12E906269}"/>
              </a:ext>
            </a:extLst>
          </p:cNvPr>
          <p:cNvCxnSpPr>
            <a:cxnSpLocks/>
          </p:cNvCxnSpPr>
          <p:nvPr/>
        </p:nvCxnSpPr>
        <p:spPr>
          <a:xfrm flipH="1">
            <a:off x="2552369" y="3824203"/>
            <a:ext cx="4113127" cy="2150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E34A59-1E87-424A-BF15-24620A86132F}"/>
              </a:ext>
            </a:extLst>
          </p:cNvPr>
          <p:cNvCxnSpPr>
            <a:cxnSpLocks/>
          </p:cNvCxnSpPr>
          <p:nvPr/>
        </p:nvCxnSpPr>
        <p:spPr>
          <a:xfrm flipV="1">
            <a:off x="2552369" y="3948573"/>
            <a:ext cx="4113126" cy="2894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A81F558-BD57-4021-8B58-ACA4E508A6E6}"/>
              </a:ext>
            </a:extLst>
          </p:cNvPr>
          <p:cNvCxnSpPr>
            <a:cxnSpLocks/>
          </p:cNvCxnSpPr>
          <p:nvPr/>
        </p:nvCxnSpPr>
        <p:spPr>
          <a:xfrm>
            <a:off x="7266039" y="4138732"/>
            <a:ext cx="0" cy="37049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D986C4-C49F-4E31-97B8-0E1586A6E819}"/>
              </a:ext>
            </a:extLst>
          </p:cNvPr>
          <p:cNvCxnSpPr>
            <a:cxnSpLocks/>
          </p:cNvCxnSpPr>
          <p:nvPr/>
        </p:nvCxnSpPr>
        <p:spPr>
          <a:xfrm>
            <a:off x="8710863" y="3149317"/>
            <a:ext cx="336744" cy="21487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2FEDAAE-93AD-40DD-8774-335F1BC09BDC}"/>
              </a:ext>
            </a:extLst>
          </p:cNvPr>
          <p:cNvCxnSpPr>
            <a:cxnSpLocks/>
          </p:cNvCxnSpPr>
          <p:nvPr/>
        </p:nvCxnSpPr>
        <p:spPr>
          <a:xfrm>
            <a:off x="8490279" y="3770977"/>
            <a:ext cx="557328" cy="55300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34A09B5-CB48-4EC4-A238-9678921FA469}"/>
              </a:ext>
            </a:extLst>
          </p:cNvPr>
          <p:cNvCxnSpPr>
            <a:cxnSpLocks/>
          </p:cNvCxnSpPr>
          <p:nvPr/>
        </p:nvCxnSpPr>
        <p:spPr>
          <a:xfrm flipH="1">
            <a:off x="4277033" y="5016367"/>
            <a:ext cx="236680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CB84947-C1CB-4B2B-B1D7-DBAE9D5EB729}"/>
              </a:ext>
            </a:extLst>
          </p:cNvPr>
          <p:cNvSpPr txBox="1"/>
          <p:nvPr/>
        </p:nvSpPr>
        <p:spPr>
          <a:xfrm>
            <a:off x="1097280" y="4696595"/>
            <a:ext cx="2967789"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a:latin typeface="Consolas" panose="020B0609020204030204" pitchFamily="49" charset="0"/>
              </a:rPr>
              <a:t>tensor([[11., 20.],</a:t>
            </a:r>
          </a:p>
          <a:p>
            <a:r>
              <a:rPr lang="en-US" dirty="0">
                <a:latin typeface="Consolas" panose="020B0609020204030204" pitchFamily="49" charset="0"/>
              </a:rPr>
              <a:t>        [31., 44.]])</a:t>
            </a:r>
          </a:p>
        </p:txBody>
      </p:sp>
      <p:pic>
        <p:nvPicPr>
          <p:cNvPr id="17" name="Picture 16" descr="A picture containing text, electronics, circuit&#10;&#10;Description automatically generated">
            <a:extLst>
              <a:ext uri="{FF2B5EF4-FFF2-40B4-BE49-F238E27FC236}">
                <a16:creationId xmlns:a16="http://schemas.microsoft.com/office/drawing/2014/main" id="{E862154D-51F1-48E8-9054-0CB940E0565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01587" y="4585023"/>
            <a:ext cx="1349489" cy="1102708"/>
          </a:xfrm>
          <a:prstGeom prst="rect">
            <a:avLst/>
          </a:prstGeom>
        </p:spPr>
      </p:pic>
    </p:spTree>
    <p:extLst>
      <p:ext uri="{BB962C8B-B14F-4D97-AF65-F5344CB8AC3E}">
        <p14:creationId xmlns:p14="http://schemas.microsoft.com/office/powerpoint/2010/main" val="17457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9C60-AB17-428E-BBE7-11E528871C94}"/>
              </a:ext>
            </a:extLst>
          </p:cNvPr>
          <p:cNvSpPr>
            <a:spLocks noGrp="1"/>
          </p:cNvSpPr>
          <p:nvPr>
            <p:ph type="title"/>
          </p:nvPr>
        </p:nvSpPr>
        <p:spPr/>
        <p:txBody>
          <a:bodyPr/>
          <a:lstStyle/>
          <a:p>
            <a:r>
              <a:rPr lang="en-US" dirty="0"/>
              <a:t>Eager-frameworks “hacks”</a:t>
            </a:r>
          </a:p>
        </p:txBody>
      </p:sp>
      <p:sp>
        <p:nvSpPr>
          <p:cNvPr id="4" name="Content Placeholder 2">
            <a:extLst>
              <a:ext uri="{FF2B5EF4-FFF2-40B4-BE49-F238E27FC236}">
                <a16:creationId xmlns:a16="http://schemas.microsoft.com/office/drawing/2014/main" id="{C3470A96-60C5-40BC-BA01-F09AD266F2E0}"/>
              </a:ext>
            </a:extLst>
          </p:cNvPr>
          <p:cNvSpPr txBox="1">
            <a:spLocks/>
          </p:cNvSpPr>
          <p:nvPr/>
        </p:nvSpPr>
        <p:spPr>
          <a:xfrm>
            <a:off x="1097280" y="1845734"/>
            <a:ext cx="5351646" cy="255782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144000" indent="0">
              <a:buNone/>
            </a:pPr>
            <a:r>
              <a:rPr lang="pl-PL" b="0" dirty="0">
                <a:solidFill>
                  <a:srgbClr val="000000"/>
                </a:solidFill>
                <a:effectLst/>
                <a:latin typeface="Consolas" panose="020B0609020204030204" pitchFamily="49" charset="0"/>
              </a:rPr>
              <a:t>x = torch.tensor(((</a:t>
            </a:r>
            <a:r>
              <a:rPr lang="pl-PL" b="0" dirty="0">
                <a:solidFill>
                  <a:srgbClr val="098658"/>
                </a:solidFill>
                <a:effectLst/>
                <a:latin typeface="Consolas" panose="020B0609020204030204" pitchFamily="49" charset="0"/>
              </a:rPr>
              <a:t>1</a:t>
            </a:r>
            <a:r>
              <a:rPr lang="pl-PL" b="0" dirty="0">
                <a:solidFill>
                  <a:srgbClr val="000000"/>
                </a:solidFill>
                <a:effectLst/>
                <a:latin typeface="Consolas" panose="020B0609020204030204" pitchFamily="49" charset="0"/>
              </a:rPr>
              <a:t>.,</a:t>
            </a:r>
            <a:r>
              <a:rPr lang="pl-PL" b="0" dirty="0">
                <a:solidFill>
                  <a:srgbClr val="098658"/>
                </a:solidFill>
                <a:effectLst/>
                <a:latin typeface="Consolas" panose="020B0609020204030204" pitchFamily="49" charset="0"/>
              </a:rPr>
              <a:t>2</a:t>
            </a:r>
            <a:r>
              <a:rPr lang="pl-PL" b="0" dirty="0">
                <a:solidFill>
                  <a:srgbClr val="000000"/>
                </a:solidFill>
                <a:effectLst/>
                <a:latin typeface="Consolas" panose="020B0609020204030204" pitchFamily="49" charset="0"/>
              </a:rPr>
              <a:t>.), (</a:t>
            </a:r>
            <a:r>
              <a:rPr lang="pl-PL" b="0" dirty="0">
                <a:solidFill>
                  <a:srgbClr val="098658"/>
                </a:solidFill>
                <a:effectLst/>
                <a:latin typeface="Consolas" panose="020B0609020204030204" pitchFamily="49" charset="0"/>
              </a:rPr>
              <a:t>3</a:t>
            </a:r>
            <a:r>
              <a:rPr lang="pl-PL" b="0" dirty="0">
                <a:solidFill>
                  <a:srgbClr val="000000"/>
                </a:solidFill>
                <a:effectLst/>
                <a:latin typeface="Consolas" panose="020B0609020204030204" pitchFamily="49" charset="0"/>
              </a:rPr>
              <a:t>.,</a:t>
            </a:r>
            <a:r>
              <a:rPr lang="pl-PL" b="0" dirty="0">
                <a:solidFill>
                  <a:srgbClr val="098658"/>
                </a:solidFill>
                <a:effectLst/>
                <a:latin typeface="Consolas" panose="020B0609020204030204" pitchFamily="49" charset="0"/>
              </a:rPr>
              <a:t>4</a:t>
            </a:r>
            <a:r>
              <a:rPr lang="pl-PL" b="0" dirty="0">
                <a:solidFill>
                  <a:srgbClr val="000000"/>
                </a:solidFill>
                <a:effectLst/>
                <a:latin typeface="Consolas" panose="020B0609020204030204" pitchFamily="49" charset="0"/>
              </a:rPr>
              <a:t>.)))</a:t>
            </a:r>
            <a:endParaRPr lang="en-US" dirty="0">
              <a:solidFill>
                <a:srgbClr val="000000"/>
              </a:solidFill>
              <a:latin typeface="Consolas" panose="020B0609020204030204" pitchFamily="49" charset="0"/>
            </a:endParaRPr>
          </a:p>
          <a:p>
            <a:pPr marL="144000" indent="0">
              <a:buNone/>
            </a:pPr>
            <a:r>
              <a:rPr lang="en-US" b="0" dirty="0">
                <a:solidFill>
                  <a:srgbClr val="000000"/>
                </a:solidFill>
                <a:effectLst/>
                <a:latin typeface="Consolas" panose="020B0609020204030204" pitchFamily="49" charset="0"/>
              </a:rPr>
              <a:t>y</a:t>
            </a:r>
            <a:r>
              <a:rPr lang="pl-PL" b="0" dirty="0">
                <a:solidFill>
                  <a:srgbClr val="000000"/>
                </a:solidFill>
                <a:effectLst/>
                <a:latin typeface="Consolas" panose="020B0609020204030204" pitchFamily="49" charset="0"/>
              </a:rPr>
              <a:t> = x.transpose(</a:t>
            </a:r>
            <a:r>
              <a:rPr lang="pl-PL" b="0" dirty="0">
                <a:solidFill>
                  <a:srgbClr val="098658"/>
                </a:solidFill>
                <a:effectLst/>
                <a:latin typeface="Consolas" panose="020B0609020204030204" pitchFamily="49" charset="0"/>
              </a:rPr>
              <a:t>0</a:t>
            </a:r>
            <a:r>
              <a:rPr lang="pl-PL" b="0" dirty="0">
                <a:solidFill>
                  <a:srgbClr val="000000"/>
                </a:solidFill>
                <a:effectLst/>
                <a:latin typeface="Consolas" panose="020B0609020204030204" pitchFamily="49" charset="0"/>
              </a:rPr>
              <a:t>, </a:t>
            </a:r>
            <a:r>
              <a:rPr lang="pl-PL" b="0" dirty="0">
                <a:solidFill>
                  <a:srgbClr val="098658"/>
                </a:solidFill>
                <a:effectLst/>
                <a:latin typeface="Consolas" panose="020B0609020204030204" pitchFamily="49" charset="0"/>
              </a:rPr>
              <a:t>1</a:t>
            </a:r>
            <a:r>
              <a:rPr lang="pl-PL" b="0" dirty="0">
                <a:solidFill>
                  <a:srgbClr val="000000"/>
                </a:solidFill>
                <a:effectLst/>
                <a:latin typeface="Consolas" panose="020B0609020204030204" pitchFamily="49" charset="0"/>
              </a:rPr>
              <a:t>)</a:t>
            </a:r>
            <a:endParaRPr lang="en-US" dirty="0">
              <a:solidFill>
                <a:srgbClr val="000000"/>
              </a:solidFill>
              <a:latin typeface="Consolas" panose="020B0609020204030204" pitchFamily="49" charset="0"/>
            </a:endParaRPr>
          </a:p>
          <a:p>
            <a:pPr marL="144000" indent="0">
              <a:buNone/>
            </a:pPr>
            <a:r>
              <a:rPr lang="en-US" b="0" dirty="0">
                <a:solidFill>
                  <a:srgbClr val="000000"/>
                </a:solidFill>
                <a:effectLst/>
                <a:latin typeface="Consolas" panose="020B0609020204030204" pitchFamily="49" charset="0"/>
              </a:rPr>
              <a:t>y</a:t>
            </a:r>
            <a:r>
              <a:rPr lang="pl-PL" b="0" dirty="0">
                <a:solidFill>
                  <a:srgbClr val="000000"/>
                </a:solidFill>
                <a:effectLst/>
                <a:latin typeface="Consolas" panose="020B0609020204030204" pitchFamily="49" charset="0"/>
              </a:rPr>
              <a:t>[</a:t>
            </a:r>
            <a:r>
              <a:rPr lang="pl-PL" b="0" dirty="0">
                <a:solidFill>
                  <a:srgbClr val="098658"/>
                </a:solidFill>
                <a:effectLst/>
                <a:latin typeface="Consolas" panose="020B0609020204030204" pitchFamily="49" charset="0"/>
              </a:rPr>
              <a:t>0</a:t>
            </a:r>
            <a:r>
              <a:rPr lang="pl-PL" b="0" dirty="0">
                <a:solidFill>
                  <a:srgbClr val="000000"/>
                </a:solidFill>
                <a:effectLst/>
                <a:latin typeface="Consolas" panose="020B0609020204030204" pitchFamily="49" charset="0"/>
              </a:rPr>
              <a:t>,</a:t>
            </a:r>
            <a:r>
              <a:rPr lang="pl-PL" b="0" dirty="0">
                <a:solidFill>
                  <a:srgbClr val="098658"/>
                </a:solidFill>
                <a:effectLst/>
                <a:latin typeface="Consolas" panose="020B0609020204030204" pitchFamily="49" charset="0"/>
              </a:rPr>
              <a:t>0</a:t>
            </a:r>
            <a:r>
              <a:rPr lang="pl-PL" b="0" dirty="0">
                <a:solidFill>
                  <a:srgbClr val="000000"/>
                </a:solidFill>
                <a:effectLst/>
                <a:latin typeface="Consolas" panose="020B0609020204030204" pitchFamily="49" charset="0"/>
              </a:rPr>
              <a:t>] = </a:t>
            </a:r>
            <a:r>
              <a:rPr lang="pl-PL" b="0" dirty="0">
                <a:solidFill>
                  <a:srgbClr val="098658"/>
                </a:solidFill>
                <a:effectLst/>
                <a:latin typeface="Consolas" panose="020B0609020204030204" pitchFamily="49" charset="0"/>
              </a:rPr>
              <a:t>42</a:t>
            </a:r>
            <a:endParaRPr lang="pl-PL" b="0" dirty="0">
              <a:solidFill>
                <a:srgbClr val="000000"/>
              </a:solidFill>
              <a:effectLst/>
              <a:latin typeface="Consolas" panose="020B0609020204030204" pitchFamily="49" charset="0"/>
            </a:endParaRPr>
          </a:p>
          <a:p>
            <a:pPr marL="144000" indent="0">
              <a:buNone/>
            </a:pPr>
            <a:r>
              <a:rPr lang="pl-PL" b="0" dirty="0">
                <a:solidFill>
                  <a:srgbClr val="000000"/>
                </a:solidFill>
                <a:effectLst/>
                <a:latin typeface="Consolas" panose="020B0609020204030204" pitchFamily="49" charset="0"/>
              </a:rPr>
              <a:t>print(</a:t>
            </a:r>
            <a:r>
              <a:rPr lang="en-US" b="0" dirty="0">
                <a:solidFill>
                  <a:srgbClr val="000000"/>
                </a:solidFill>
                <a:effectLst/>
                <a:latin typeface="Consolas" panose="020B0609020204030204" pitchFamily="49" charset="0"/>
              </a:rPr>
              <a:t>y</a:t>
            </a:r>
            <a:r>
              <a:rPr lang="pl-PL" b="0" dirty="0">
                <a:solidFill>
                  <a:srgbClr val="000000"/>
                </a:solidFill>
                <a:effectLst/>
                <a:latin typeface="Consolas" panose="020B0609020204030204" pitchFamily="49" charset="0"/>
              </a:rPr>
              <a:t>)</a:t>
            </a:r>
            <a:br>
              <a:rPr lang="pl-PL" b="0" dirty="0">
                <a:solidFill>
                  <a:srgbClr val="000000"/>
                </a:solidFill>
                <a:effectLst/>
                <a:latin typeface="Consolas" panose="020B0609020204030204" pitchFamily="49" charset="0"/>
              </a:rPr>
            </a:br>
            <a:r>
              <a:rPr lang="pl-PL" b="0" dirty="0">
                <a:solidFill>
                  <a:srgbClr val="000000"/>
                </a:solidFill>
                <a:effectLst/>
                <a:latin typeface="Consolas" panose="020B0609020204030204" pitchFamily="49" charset="0"/>
              </a:rPr>
              <a:t>print(x)</a:t>
            </a:r>
          </a:p>
        </p:txBody>
      </p:sp>
      <p:sp>
        <p:nvSpPr>
          <p:cNvPr id="5" name="TextBox 4">
            <a:extLst>
              <a:ext uri="{FF2B5EF4-FFF2-40B4-BE49-F238E27FC236}">
                <a16:creationId xmlns:a16="http://schemas.microsoft.com/office/drawing/2014/main" id="{FA5A2E5C-8AFF-45E9-AC2C-04EABA356A7B}"/>
              </a:ext>
            </a:extLst>
          </p:cNvPr>
          <p:cNvSpPr txBox="1"/>
          <p:nvPr/>
        </p:nvSpPr>
        <p:spPr>
          <a:xfrm>
            <a:off x="7345680" y="3124646"/>
            <a:ext cx="2967789"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a:latin typeface="Consolas" panose="020B0609020204030204" pitchFamily="49" charset="0"/>
              </a:rPr>
              <a:t>tensor([[42.,  3.],</a:t>
            </a:r>
          </a:p>
          <a:p>
            <a:r>
              <a:rPr lang="en-US" dirty="0">
                <a:latin typeface="Consolas" panose="020B0609020204030204" pitchFamily="49" charset="0"/>
              </a:rPr>
              <a:t>        [ 2.,  4.]])</a:t>
            </a:r>
          </a:p>
        </p:txBody>
      </p:sp>
      <p:sp>
        <p:nvSpPr>
          <p:cNvPr id="6" name="TextBox 5">
            <a:extLst>
              <a:ext uri="{FF2B5EF4-FFF2-40B4-BE49-F238E27FC236}">
                <a16:creationId xmlns:a16="http://schemas.microsoft.com/office/drawing/2014/main" id="{69FDEB05-55E2-4E53-8AA8-DAD11ACA533F}"/>
              </a:ext>
            </a:extLst>
          </p:cNvPr>
          <p:cNvSpPr txBox="1"/>
          <p:nvPr/>
        </p:nvSpPr>
        <p:spPr>
          <a:xfrm>
            <a:off x="7345680" y="3902688"/>
            <a:ext cx="2967789"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a:latin typeface="Consolas" panose="020B0609020204030204" pitchFamily="49" charset="0"/>
              </a:rPr>
              <a:t>tensor([[42.,  2.],</a:t>
            </a:r>
          </a:p>
          <a:p>
            <a:r>
              <a:rPr lang="en-US" dirty="0">
                <a:latin typeface="Consolas" panose="020B0609020204030204" pitchFamily="49" charset="0"/>
              </a:rPr>
              <a:t>        [ 3.,  4.]])</a:t>
            </a:r>
          </a:p>
        </p:txBody>
      </p:sp>
      <p:cxnSp>
        <p:nvCxnSpPr>
          <p:cNvPr id="7" name="Straight Arrow Connector 6">
            <a:extLst>
              <a:ext uri="{FF2B5EF4-FFF2-40B4-BE49-F238E27FC236}">
                <a16:creationId xmlns:a16="http://schemas.microsoft.com/office/drawing/2014/main" id="{5B42759C-0B7D-46D5-AAE5-D91DE28538B9}"/>
              </a:ext>
            </a:extLst>
          </p:cNvPr>
          <p:cNvCxnSpPr>
            <a:cxnSpLocks/>
          </p:cNvCxnSpPr>
          <p:nvPr/>
        </p:nvCxnSpPr>
        <p:spPr>
          <a:xfrm>
            <a:off x="2598821" y="3352800"/>
            <a:ext cx="4652211" cy="762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CA16D4-1D5F-45E8-B77D-B724C0ECFFF7}"/>
              </a:ext>
            </a:extLst>
          </p:cNvPr>
          <p:cNvCxnSpPr>
            <a:cxnSpLocks/>
          </p:cNvCxnSpPr>
          <p:nvPr/>
        </p:nvCxnSpPr>
        <p:spPr>
          <a:xfrm>
            <a:off x="2598821" y="3681664"/>
            <a:ext cx="4652211" cy="38501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DBEBE6-CCB4-4C1B-A04A-68112F3B6705}"/>
              </a:ext>
            </a:extLst>
          </p:cNvPr>
          <p:cNvSpPr txBox="1"/>
          <p:nvPr/>
        </p:nvSpPr>
        <p:spPr>
          <a:xfrm>
            <a:off x="1097280" y="5834332"/>
            <a:ext cx="4186915" cy="369332"/>
          </a:xfrm>
          <a:prstGeom prst="rect">
            <a:avLst/>
          </a:prstGeom>
          <a:noFill/>
        </p:spPr>
        <p:txBody>
          <a:bodyPr wrap="none" rtlCol="0">
            <a:spAutoFit/>
          </a:bodyPr>
          <a:lstStyle/>
          <a:p>
            <a:r>
              <a:rPr lang="en-US" dirty="0"/>
              <a:t>Transpose fuses marvelously with </a:t>
            </a:r>
            <a:r>
              <a:rPr lang="en-US" dirty="0" err="1"/>
              <a:t>matmul</a:t>
            </a:r>
            <a:r>
              <a:rPr lang="en-US" dirty="0"/>
              <a:t>!</a:t>
            </a:r>
          </a:p>
        </p:txBody>
      </p:sp>
      <p:sp>
        <p:nvSpPr>
          <p:cNvPr id="8" name="TextBox 7">
            <a:extLst>
              <a:ext uri="{FF2B5EF4-FFF2-40B4-BE49-F238E27FC236}">
                <a16:creationId xmlns:a16="http://schemas.microsoft.com/office/drawing/2014/main" id="{A5862FF8-F5C3-43EA-80C7-09EBA87FDFFA}"/>
              </a:ext>
            </a:extLst>
          </p:cNvPr>
          <p:cNvSpPr txBox="1"/>
          <p:nvPr/>
        </p:nvSpPr>
        <p:spPr>
          <a:xfrm>
            <a:off x="7251031" y="5278043"/>
            <a:ext cx="459641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 ever-increasing list of fused ops that users</a:t>
            </a:r>
            <a:br>
              <a:rPr lang="en-US" dirty="0"/>
            </a:br>
            <a:r>
              <a:rPr lang="en-US" dirty="0"/>
              <a:t>need to call manually</a:t>
            </a:r>
          </a:p>
        </p:txBody>
      </p:sp>
    </p:spTree>
    <p:extLst>
      <p:ext uri="{BB962C8B-B14F-4D97-AF65-F5344CB8AC3E}">
        <p14:creationId xmlns:p14="http://schemas.microsoft.com/office/powerpoint/2010/main" val="40437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EDA-43FA-440E-B479-AFDDFDF05F80}"/>
              </a:ext>
            </a:extLst>
          </p:cNvPr>
          <p:cNvSpPr>
            <a:spLocks noGrp="1"/>
          </p:cNvSpPr>
          <p:nvPr>
            <p:ph type="title"/>
          </p:nvPr>
        </p:nvSpPr>
        <p:spPr/>
        <p:txBody>
          <a:bodyPr/>
          <a:lstStyle/>
          <a:p>
            <a:r>
              <a:rPr lang="en-US" dirty="0"/>
              <a:t>What’s a Tensor?</a:t>
            </a:r>
          </a:p>
        </p:txBody>
      </p:sp>
      <p:sp>
        <p:nvSpPr>
          <p:cNvPr id="4" name="TextBox 3">
            <a:extLst>
              <a:ext uri="{FF2B5EF4-FFF2-40B4-BE49-F238E27FC236}">
                <a16:creationId xmlns:a16="http://schemas.microsoft.com/office/drawing/2014/main" id="{BA41261E-3E07-4C68-98B9-E726E3879513}"/>
              </a:ext>
            </a:extLst>
          </p:cNvPr>
          <p:cNvSpPr txBox="1"/>
          <p:nvPr/>
        </p:nvSpPr>
        <p:spPr>
          <a:xfrm>
            <a:off x="765849" y="2614863"/>
            <a:ext cx="1014825"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Python Tensor</a:t>
            </a:r>
          </a:p>
        </p:txBody>
      </p:sp>
      <p:sp>
        <p:nvSpPr>
          <p:cNvPr id="5" name="TextBox 4">
            <a:extLst>
              <a:ext uri="{FF2B5EF4-FFF2-40B4-BE49-F238E27FC236}">
                <a16:creationId xmlns:a16="http://schemas.microsoft.com/office/drawing/2014/main" id="{245DD44D-A01D-43EE-A56D-38F114DC95B4}"/>
              </a:ext>
            </a:extLst>
          </p:cNvPr>
          <p:cNvSpPr txBox="1"/>
          <p:nvPr/>
        </p:nvSpPr>
        <p:spPr>
          <a:xfrm>
            <a:off x="2839828" y="2614862"/>
            <a:ext cx="101065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PyTorch Tensor</a:t>
            </a:r>
          </a:p>
        </p:txBody>
      </p:sp>
      <p:sp>
        <p:nvSpPr>
          <p:cNvPr id="6" name="TextBox 5">
            <a:extLst>
              <a:ext uri="{FF2B5EF4-FFF2-40B4-BE49-F238E27FC236}">
                <a16:creationId xmlns:a16="http://schemas.microsoft.com/office/drawing/2014/main" id="{41E834EB-0393-4801-8CF6-CF099CC956C6}"/>
              </a:ext>
            </a:extLst>
          </p:cNvPr>
          <p:cNvSpPr txBox="1"/>
          <p:nvPr/>
        </p:nvSpPr>
        <p:spPr>
          <a:xfrm>
            <a:off x="5037675" y="2707195"/>
            <a:ext cx="122212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a:t>TensorImpl</a:t>
            </a:r>
            <a:endParaRPr lang="en-US" dirty="0"/>
          </a:p>
        </p:txBody>
      </p:sp>
      <p:sp>
        <p:nvSpPr>
          <p:cNvPr id="7" name="TextBox 6">
            <a:extLst>
              <a:ext uri="{FF2B5EF4-FFF2-40B4-BE49-F238E27FC236}">
                <a16:creationId xmlns:a16="http://schemas.microsoft.com/office/drawing/2014/main" id="{08A4E3A9-03B4-4454-94D7-FFF0F1DD0532}"/>
              </a:ext>
            </a:extLst>
          </p:cNvPr>
          <p:cNvSpPr txBox="1"/>
          <p:nvPr/>
        </p:nvSpPr>
        <p:spPr>
          <a:xfrm>
            <a:off x="7446997" y="2707195"/>
            <a:ext cx="89550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t>Storage</a:t>
            </a:r>
          </a:p>
        </p:txBody>
      </p:sp>
      <p:sp>
        <p:nvSpPr>
          <p:cNvPr id="8" name="TextBox 7">
            <a:extLst>
              <a:ext uri="{FF2B5EF4-FFF2-40B4-BE49-F238E27FC236}">
                <a16:creationId xmlns:a16="http://schemas.microsoft.com/office/drawing/2014/main" id="{54E20947-9CBF-4421-B382-3719AB75B23E}"/>
              </a:ext>
            </a:extLst>
          </p:cNvPr>
          <p:cNvSpPr txBox="1"/>
          <p:nvPr/>
        </p:nvSpPr>
        <p:spPr>
          <a:xfrm>
            <a:off x="9550010" y="2715216"/>
            <a:ext cx="1398936" cy="36394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err="1"/>
              <a:t>StorageImpl</a:t>
            </a:r>
            <a:endParaRPr lang="en-US" dirty="0"/>
          </a:p>
        </p:txBody>
      </p:sp>
      <p:cxnSp>
        <p:nvCxnSpPr>
          <p:cNvPr id="10" name="Straight Arrow Connector 9">
            <a:extLst>
              <a:ext uri="{FF2B5EF4-FFF2-40B4-BE49-F238E27FC236}">
                <a16:creationId xmlns:a16="http://schemas.microsoft.com/office/drawing/2014/main" id="{6BB1FB24-78E6-491C-A3F4-598F60AA5021}"/>
              </a:ext>
            </a:extLst>
          </p:cNvPr>
          <p:cNvCxnSpPr>
            <a:cxnSpLocks/>
          </p:cNvCxnSpPr>
          <p:nvPr/>
        </p:nvCxnSpPr>
        <p:spPr>
          <a:xfrm flipV="1">
            <a:off x="2428875" y="5366084"/>
            <a:ext cx="7886199" cy="80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9B3EA67-198C-42DF-8E6A-E4BAABCEAD4D}"/>
              </a:ext>
            </a:extLst>
          </p:cNvPr>
          <p:cNvSpPr txBox="1"/>
          <p:nvPr/>
        </p:nvSpPr>
        <p:spPr>
          <a:xfrm>
            <a:off x="5062919" y="5374105"/>
            <a:ext cx="2127121" cy="369332"/>
          </a:xfrm>
          <a:prstGeom prst="rect">
            <a:avLst/>
          </a:prstGeom>
          <a:noFill/>
        </p:spPr>
        <p:txBody>
          <a:bodyPr wrap="none" rtlCol="0">
            <a:spAutoFit/>
          </a:bodyPr>
          <a:lstStyle/>
          <a:p>
            <a:r>
              <a:rPr lang="en-US" dirty="0"/>
              <a:t>PyTorch C++’14 code</a:t>
            </a:r>
          </a:p>
        </p:txBody>
      </p:sp>
      <p:sp>
        <p:nvSpPr>
          <p:cNvPr id="13" name="TextBox 12">
            <a:extLst>
              <a:ext uri="{FF2B5EF4-FFF2-40B4-BE49-F238E27FC236}">
                <a16:creationId xmlns:a16="http://schemas.microsoft.com/office/drawing/2014/main" id="{8423E72B-49CC-4FBD-8372-DD4A50B01FF9}"/>
              </a:ext>
            </a:extLst>
          </p:cNvPr>
          <p:cNvSpPr txBox="1"/>
          <p:nvPr/>
        </p:nvSpPr>
        <p:spPr>
          <a:xfrm>
            <a:off x="228605" y="5504584"/>
            <a:ext cx="2229841" cy="369332"/>
          </a:xfrm>
          <a:prstGeom prst="rect">
            <a:avLst/>
          </a:prstGeom>
          <a:noFill/>
        </p:spPr>
        <p:txBody>
          <a:bodyPr wrap="none" rtlCol="0">
            <a:spAutoFit/>
          </a:bodyPr>
          <a:lstStyle/>
          <a:p>
            <a:r>
              <a:rPr lang="en-US" dirty="0" err="1"/>
              <a:t>pybind</a:t>
            </a:r>
            <a:r>
              <a:rPr lang="en-US" dirty="0"/>
              <a:t> / C Python API</a:t>
            </a:r>
          </a:p>
        </p:txBody>
      </p:sp>
      <p:cxnSp>
        <p:nvCxnSpPr>
          <p:cNvPr id="14" name="Straight Arrow Connector 13">
            <a:extLst>
              <a:ext uri="{FF2B5EF4-FFF2-40B4-BE49-F238E27FC236}">
                <a16:creationId xmlns:a16="http://schemas.microsoft.com/office/drawing/2014/main" id="{7D8D1955-7187-49F8-A618-2E71E15133C2}"/>
              </a:ext>
            </a:extLst>
          </p:cNvPr>
          <p:cNvCxnSpPr>
            <a:cxnSpLocks/>
          </p:cNvCxnSpPr>
          <p:nvPr/>
        </p:nvCxnSpPr>
        <p:spPr>
          <a:xfrm flipV="1">
            <a:off x="715984" y="5366083"/>
            <a:ext cx="1255084" cy="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5A5CE75-B901-4BCF-9ECE-5FDA3B68763E}"/>
              </a:ext>
            </a:extLst>
          </p:cNvPr>
          <p:cNvCxnSpPr>
            <a:cxnSpLocks/>
          </p:cNvCxnSpPr>
          <p:nvPr/>
        </p:nvCxnSpPr>
        <p:spPr>
          <a:xfrm>
            <a:off x="1854853" y="2938027"/>
            <a:ext cx="907397"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B72AE9-D720-4C30-A8F7-C9DE83AD780E}"/>
              </a:ext>
            </a:extLst>
          </p:cNvPr>
          <p:cNvCxnSpPr>
            <a:cxnSpLocks/>
          </p:cNvCxnSpPr>
          <p:nvPr/>
        </p:nvCxnSpPr>
        <p:spPr>
          <a:xfrm flipV="1">
            <a:off x="3980035" y="2938027"/>
            <a:ext cx="929601" cy="132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74FD97-F978-4D08-BE20-9992223C2033}"/>
              </a:ext>
            </a:extLst>
          </p:cNvPr>
          <p:cNvSpPr txBox="1"/>
          <p:nvPr/>
        </p:nvSpPr>
        <p:spPr>
          <a:xfrm>
            <a:off x="3913420" y="2607494"/>
            <a:ext cx="1061316" cy="307777"/>
          </a:xfrm>
          <a:prstGeom prst="rect">
            <a:avLst/>
          </a:prstGeom>
          <a:noFill/>
        </p:spPr>
        <p:txBody>
          <a:bodyPr wrap="none" rtlCol="0">
            <a:spAutoFit/>
          </a:bodyPr>
          <a:lstStyle/>
          <a:p>
            <a:r>
              <a:rPr lang="en-US" sz="1400" dirty="0"/>
              <a:t>Ref counted</a:t>
            </a:r>
          </a:p>
        </p:txBody>
      </p:sp>
      <p:cxnSp>
        <p:nvCxnSpPr>
          <p:cNvPr id="27" name="Straight Arrow Connector 26">
            <a:extLst>
              <a:ext uri="{FF2B5EF4-FFF2-40B4-BE49-F238E27FC236}">
                <a16:creationId xmlns:a16="http://schemas.microsoft.com/office/drawing/2014/main" id="{8FB8E2C1-E57D-4292-B7D5-8E6F434C19CA}"/>
              </a:ext>
            </a:extLst>
          </p:cNvPr>
          <p:cNvCxnSpPr>
            <a:cxnSpLocks/>
          </p:cNvCxnSpPr>
          <p:nvPr/>
        </p:nvCxnSpPr>
        <p:spPr>
          <a:xfrm flipV="1">
            <a:off x="8482212" y="2929277"/>
            <a:ext cx="929601" cy="132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DCC686-D99B-4897-B8BB-BF023EBD61B0}"/>
              </a:ext>
            </a:extLst>
          </p:cNvPr>
          <p:cNvSpPr txBox="1"/>
          <p:nvPr/>
        </p:nvSpPr>
        <p:spPr>
          <a:xfrm>
            <a:off x="8415597" y="2598744"/>
            <a:ext cx="1061316" cy="307777"/>
          </a:xfrm>
          <a:prstGeom prst="rect">
            <a:avLst/>
          </a:prstGeom>
          <a:noFill/>
        </p:spPr>
        <p:txBody>
          <a:bodyPr wrap="none" rtlCol="0">
            <a:spAutoFit/>
          </a:bodyPr>
          <a:lstStyle/>
          <a:p>
            <a:r>
              <a:rPr lang="en-US" sz="1400" dirty="0"/>
              <a:t>Ref counted</a:t>
            </a:r>
          </a:p>
        </p:txBody>
      </p:sp>
      <p:cxnSp>
        <p:nvCxnSpPr>
          <p:cNvPr id="29" name="Straight Arrow Connector 28">
            <a:extLst>
              <a:ext uri="{FF2B5EF4-FFF2-40B4-BE49-F238E27FC236}">
                <a16:creationId xmlns:a16="http://schemas.microsoft.com/office/drawing/2014/main" id="{F5B225F3-C684-4A9F-A91C-E49A07B6A5A1}"/>
              </a:ext>
            </a:extLst>
          </p:cNvPr>
          <p:cNvCxnSpPr>
            <a:cxnSpLocks/>
          </p:cNvCxnSpPr>
          <p:nvPr/>
        </p:nvCxnSpPr>
        <p:spPr>
          <a:xfrm flipV="1">
            <a:off x="6378441" y="2913903"/>
            <a:ext cx="929601" cy="132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16AAF6F-C9B9-4E61-86D4-90936E4B20E6}"/>
              </a:ext>
            </a:extLst>
          </p:cNvPr>
          <p:cNvCxnSpPr>
            <a:cxnSpLocks/>
          </p:cNvCxnSpPr>
          <p:nvPr/>
        </p:nvCxnSpPr>
        <p:spPr>
          <a:xfrm flipV="1">
            <a:off x="1695450" y="3203041"/>
            <a:ext cx="1014825" cy="816510"/>
          </a:xfrm>
          <a:prstGeom prst="straightConnector1">
            <a:avLst/>
          </a:prstGeom>
          <a:ln w="2222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A88573A-4345-4167-9418-E645F7408769}"/>
              </a:ext>
            </a:extLst>
          </p:cNvPr>
          <p:cNvSpPr txBox="1"/>
          <p:nvPr/>
        </p:nvSpPr>
        <p:spPr>
          <a:xfrm>
            <a:off x="660761" y="4053730"/>
            <a:ext cx="1907509" cy="36394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Other Languages</a:t>
            </a:r>
          </a:p>
        </p:txBody>
      </p:sp>
      <p:sp>
        <p:nvSpPr>
          <p:cNvPr id="34" name="TextBox 33">
            <a:extLst>
              <a:ext uri="{FF2B5EF4-FFF2-40B4-BE49-F238E27FC236}">
                <a16:creationId xmlns:a16="http://schemas.microsoft.com/office/drawing/2014/main" id="{31A18BE5-44F6-419D-A9B0-229AC6B0DD3D}"/>
              </a:ext>
            </a:extLst>
          </p:cNvPr>
          <p:cNvSpPr txBox="1"/>
          <p:nvPr/>
        </p:nvSpPr>
        <p:spPr>
          <a:xfrm>
            <a:off x="2839828" y="3461109"/>
            <a:ext cx="3586431" cy="369332"/>
          </a:xfrm>
          <a:prstGeom prst="rect">
            <a:avLst/>
          </a:prstGeom>
          <a:noFill/>
        </p:spPr>
        <p:txBody>
          <a:bodyPr wrap="none" rtlCol="0">
            <a:spAutoFit/>
          </a:bodyPr>
          <a:lstStyle/>
          <a:p>
            <a:r>
              <a:rPr lang="en-US" dirty="0"/>
              <a:t>Interpretation of the data (aka view)</a:t>
            </a:r>
          </a:p>
        </p:txBody>
      </p:sp>
      <p:sp>
        <p:nvSpPr>
          <p:cNvPr id="35" name="TextBox 34">
            <a:extLst>
              <a:ext uri="{FF2B5EF4-FFF2-40B4-BE49-F238E27FC236}">
                <a16:creationId xmlns:a16="http://schemas.microsoft.com/office/drawing/2014/main" id="{8B1A235B-537E-4ACC-88AC-EC1DF7D097BE}"/>
              </a:ext>
            </a:extLst>
          </p:cNvPr>
          <p:cNvSpPr txBox="1"/>
          <p:nvPr/>
        </p:nvSpPr>
        <p:spPr>
          <a:xfrm>
            <a:off x="8409744" y="3461109"/>
            <a:ext cx="1002069" cy="369332"/>
          </a:xfrm>
          <a:prstGeom prst="rect">
            <a:avLst/>
          </a:prstGeom>
          <a:noFill/>
        </p:spPr>
        <p:txBody>
          <a:bodyPr wrap="none" rtlCol="0">
            <a:spAutoFit/>
          </a:bodyPr>
          <a:lstStyle/>
          <a:p>
            <a:r>
              <a:rPr lang="en-US" dirty="0"/>
              <a:t>The data</a:t>
            </a:r>
          </a:p>
        </p:txBody>
      </p:sp>
      <p:sp>
        <p:nvSpPr>
          <p:cNvPr id="36" name="TextBox 35">
            <a:extLst>
              <a:ext uri="{FF2B5EF4-FFF2-40B4-BE49-F238E27FC236}">
                <a16:creationId xmlns:a16="http://schemas.microsoft.com/office/drawing/2014/main" id="{689BBC4B-4DBA-4169-B095-212D7C320232}"/>
              </a:ext>
            </a:extLst>
          </p:cNvPr>
          <p:cNvSpPr txBox="1"/>
          <p:nvPr/>
        </p:nvSpPr>
        <p:spPr>
          <a:xfrm>
            <a:off x="6503644" y="848304"/>
            <a:ext cx="3341043" cy="1477328"/>
          </a:xfrm>
          <a:prstGeom prst="rect">
            <a:avLst/>
          </a:prstGeom>
          <a:solidFill>
            <a:schemeClr val="bg1"/>
          </a:solidFill>
        </p:spPr>
        <p:txBody>
          <a:bodyPr wrap="none" rtlCol="0">
            <a:spAutoFit/>
          </a:bodyPr>
          <a:lstStyle/>
          <a:p>
            <a:r>
              <a:rPr lang="en-US" dirty="0"/>
              <a:t>Multiple tensor implementations:</a:t>
            </a:r>
          </a:p>
          <a:p>
            <a:pPr marL="285750" indent="-285750">
              <a:buFont typeface="Arial" panose="020B0604020202020204" pitchFamily="34" charset="0"/>
              <a:buChar char="•"/>
            </a:pPr>
            <a:r>
              <a:rPr lang="en-US" dirty="0"/>
              <a:t>Dense</a:t>
            </a:r>
          </a:p>
          <a:p>
            <a:pPr marL="285750" indent="-285750">
              <a:buFont typeface="Arial" panose="020B0604020202020204" pitchFamily="34" charset="0"/>
              <a:buChar char="•"/>
            </a:pPr>
            <a:r>
              <a:rPr lang="en-US" dirty="0"/>
              <a:t>Sparse</a:t>
            </a:r>
          </a:p>
          <a:p>
            <a:pPr marL="285750" indent="-285750">
              <a:buFont typeface="Arial" panose="020B0604020202020204" pitchFamily="34" charset="0"/>
              <a:buChar char="•"/>
            </a:pPr>
            <a:r>
              <a:rPr lang="en-US" dirty="0"/>
              <a:t>Batched</a:t>
            </a:r>
          </a:p>
          <a:p>
            <a:pPr marL="285750" indent="-285750">
              <a:buFont typeface="Arial" panose="020B0604020202020204" pitchFamily="34" charset="0"/>
              <a:buChar char="•"/>
            </a:pPr>
            <a:r>
              <a:rPr lang="en-US" dirty="0"/>
              <a:t>…</a:t>
            </a:r>
          </a:p>
        </p:txBody>
      </p:sp>
      <p:cxnSp>
        <p:nvCxnSpPr>
          <p:cNvPr id="38" name="Straight Arrow Connector 37">
            <a:extLst>
              <a:ext uri="{FF2B5EF4-FFF2-40B4-BE49-F238E27FC236}">
                <a16:creationId xmlns:a16="http://schemas.microsoft.com/office/drawing/2014/main" id="{4FCE18F6-1C0C-49D6-9B33-46090FED2F8B}"/>
              </a:ext>
            </a:extLst>
          </p:cNvPr>
          <p:cNvCxnSpPr>
            <a:cxnSpLocks/>
          </p:cNvCxnSpPr>
          <p:nvPr/>
        </p:nvCxnSpPr>
        <p:spPr>
          <a:xfrm flipV="1">
            <a:off x="5648739" y="1597379"/>
            <a:ext cx="723235" cy="8137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3" grpId="0"/>
      <p:bldP spid="25" grpId="0"/>
      <p:bldP spid="28" grpId="0"/>
      <p:bldP spid="32" grpId="0" animBg="1"/>
      <p:bldP spid="34" grpId="0"/>
      <p:bldP spid="3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EDA-43FA-440E-B479-AFDDFDF05F80}"/>
              </a:ext>
            </a:extLst>
          </p:cNvPr>
          <p:cNvSpPr>
            <a:spLocks noGrp="1"/>
          </p:cNvSpPr>
          <p:nvPr>
            <p:ph type="title"/>
          </p:nvPr>
        </p:nvSpPr>
        <p:spPr/>
        <p:txBody>
          <a:bodyPr/>
          <a:lstStyle/>
          <a:p>
            <a:r>
              <a:rPr lang="en-US" dirty="0"/>
              <a:t>Tensor creation</a:t>
            </a:r>
          </a:p>
        </p:txBody>
      </p:sp>
      <p:sp>
        <p:nvSpPr>
          <p:cNvPr id="4" name="TextBox 3">
            <a:extLst>
              <a:ext uri="{FF2B5EF4-FFF2-40B4-BE49-F238E27FC236}">
                <a16:creationId xmlns:a16="http://schemas.microsoft.com/office/drawing/2014/main" id="{BA41261E-3E07-4C68-98B9-E726E3879513}"/>
              </a:ext>
            </a:extLst>
          </p:cNvPr>
          <p:cNvSpPr txBox="1"/>
          <p:nvPr/>
        </p:nvSpPr>
        <p:spPr>
          <a:xfrm>
            <a:off x="2133400" y="2076200"/>
            <a:ext cx="692963"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100" dirty="0"/>
              <a:t>Python Tensor</a:t>
            </a:r>
          </a:p>
        </p:txBody>
      </p:sp>
      <p:sp>
        <p:nvSpPr>
          <p:cNvPr id="5" name="TextBox 4">
            <a:extLst>
              <a:ext uri="{FF2B5EF4-FFF2-40B4-BE49-F238E27FC236}">
                <a16:creationId xmlns:a16="http://schemas.microsoft.com/office/drawing/2014/main" id="{245DD44D-A01D-43EE-A56D-38F114DC95B4}"/>
              </a:ext>
            </a:extLst>
          </p:cNvPr>
          <p:cNvSpPr txBox="1"/>
          <p:nvPr/>
        </p:nvSpPr>
        <p:spPr>
          <a:xfrm>
            <a:off x="3671359" y="2085570"/>
            <a:ext cx="801040" cy="39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dirty="0"/>
              <a:t>PyTorch Tensor</a:t>
            </a:r>
          </a:p>
        </p:txBody>
      </p:sp>
      <p:sp>
        <p:nvSpPr>
          <p:cNvPr id="6" name="TextBox 5">
            <a:extLst>
              <a:ext uri="{FF2B5EF4-FFF2-40B4-BE49-F238E27FC236}">
                <a16:creationId xmlns:a16="http://schemas.microsoft.com/office/drawing/2014/main" id="{41E834EB-0393-4801-8CF6-CF099CC956C6}"/>
              </a:ext>
            </a:extLst>
          </p:cNvPr>
          <p:cNvSpPr txBox="1"/>
          <p:nvPr/>
        </p:nvSpPr>
        <p:spPr>
          <a:xfrm>
            <a:off x="5402644" y="2129924"/>
            <a:ext cx="938796" cy="2616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100" dirty="0" err="1"/>
              <a:t>TensorImpl</a:t>
            </a:r>
            <a:endParaRPr lang="en-US" sz="1100" dirty="0"/>
          </a:p>
        </p:txBody>
      </p:sp>
      <p:sp>
        <p:nvSpPr>
          <p:cNvPr id="7" name="TextBox 6">
            <a:extLst>
              <a:ext uri="{FF2B5EF4-FFF2-40B4-BE49-F238E27FC236}">
                <a16:creationId xmlns:a16="http://schemas.microsoft.com/office/drawing/2014/main" id="{08A4E3A9-03B4-4454-94D7-FFF0F1DD0532}"/>
              </a:ext>
            </a:extLst>
          </p:cNvPr>
          <p:cNvSpPr txBox="1"/>
          <p:nvPr/>
        </p:nvSpPr>
        <p:spPr>
          <a:xfrm>
            <a:off x="7288101" y="2127053"/>
            <a:ext cx="757399" cy="2371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1100" dirty="0"/>
              <a:t>Storage</a:t>
            </a:r>
          </a:p>
        </p:txBody>
      </p:sp>
      <p:sp>
        <p:nvSpPr>
          <p:cNvPr id="8" name="TextBox 7">
            <a:extLst>
              <a:ext uri="{FF2B5EF4-FFF2-40B4-BE49-F238E27FC236}">
                <a16:creationId xmlns:a16="http://schemas.microsoft.com/office/drawing/2014/main" id="{54E20947-9CBF-4421-B382-3719AB75B23E}"/>
              </a:ext>
            </a:extLst>
          </p:cNvPr>
          <p:cNvSpPr txBox="1"/>
          <p:nvPr/>
        </p:nvSpPr>
        <p:spPr>
          <a:xfrm>
            <a:off x="8992161" y="2138883"/>
            <a:ext cx="938797"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err="1"/>
              <a:t>StorageImpl</a:t>
            </a:r>
            <a:endParaRPr lang="en-US" sz="1100" dirty="0"/>
          </a:p>
        </p:txBody>
      </p:sp>
      <p:cxnSp>
        <p:nvCxnSpPr>
          <p:cNvPr id="17" name="Straight Arrow Connector 16">
            <a:extLst>
              <a:ext uri="{FF2B5EF4-FFF2-40B4-BE49-F238E27FC236}">
                <a16:creationId xmlns:a16="http://schemas.microsoft.com/office/drawing/2014/main" id="{A5A5CE75-B901-4BCF-9ECE-5FDA3B68763E}"/>
              </a:ext>
            </a:extLst>
          </p:cNvPr>
          <p:cNvCxnSpPr>
            <a:cxnSpLocks/>
          </p:cNvCxnSpPr>
          <p:nvPr/>
        </p:nvCxnSpPr>
        <p:spPr>
          <a:xfrm>
            <a:off x="2889471" y="2304743"/>
            <a:ext cx="719199"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B72AE9-D720-4C30-A8F7-C9DE83AD780E}"/>
              </a:ext>
            </a:extLst>
          </p:cNvPr>
          <p:cNvCxnSpPr>
            <a:cxnSpLocks/>
          </p:cNvCxnSpPr>
          <p:nvPr/>
        </p:nvCxnSpPr>
        <p:spPr>
          <a:xfrm flipV="1">
            <a:off x="4573881" y="2304743"/>
            <a:ext cx="736798" cy="130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74FD97-F978-4D08-BE20-9992223C2033}"/>
              </a:ext>
            </a:extLst>
          </p:cNvPr>
          <p:cNvSpPr txBox="1"/>
          <p:nvPr/>
        </p:nvSpPr>
        <p:spPr>
          <a:xfrm>
            <a:off x="4527601" y="2057671"/>
            <a:ext cx="993475" cy="223186"/>
          </a:xfrm>
          <a:prstGeom prst="rect">
            <a:avLst/>
          </a:prstGeom>
          <a:noFill/>
        </p:spPr>
        <p:txBody>
          <a:bodyPr wrap="none" rtlCol="0">
            <a:spAutoFit/>
          </a:bodyPr>
          <a:lstStyle/>
          <a:p>
            <a:r>
              <a:rPr lang="en-US" sz="1000" dirty="0"/>
              <a:t>Ref counted</a:t>
            </a:r>
          </a:p>
        </p:txBody>
      </p:sp>
      <p:cxnSp>
        <p:nvCxnSpPr>
          <p:cNvPr id="27" name="Straight Arrow Connector 26">
            <a:extLst>
              <a:ext uri="{FF2B5EF4-FFF2-40B4-BE49-F238E27FC236}">
                <a16:creationId xmlns:a16="http://schemas.microsoft.com/office/drawing/2014/main" id="{8FB8E2C1-E57D-4292-B7D5-8E6F434C19CA}"/>
              </a:ext>
            </a:extLst>
          </p:cNvPr>
          <p:cNvCxnSpPr>
            <a:cxnSpLocks/>
          </p:cNvCxnSpPr>
          <p:nvPr/>
        </p:nvCxnSpPr>
        <p:spPr>
          <a:xfrm flipV="1">
            <a:off x="8142287" y="2296080"/>
            <a:ext cx="736798" cy="130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DCC686-D99B-4897-B8BB-BF023EBD61B0}"/>
              </a:ext>
            </a:extLst>
          </p:cNvPr>
          <p:cNvSpPr txBox="1"/>
          <p:nvPr/>
        </p:nvSpPr>
        <p:spPr>
          <a:xfrm>
            <a:off x="8120510" y="2034264"/>
            <a:ext cx="993475" cy="223186"/>
          </a:xfrm>
          <a:prstGeom prst="rect">
            <a:avLst/>
          </a:prstGeom>
          <a:noFill/>
        </p:spPr>
        <p:txBody>
          <a:bodyPr wrap="none" rtlCol="0">
            <a:spAutoFit/>
          </a:bodyPr>
          <a:lstStyle/>
          <a:p>
            <a:r>
              <a:rPr lang="en-US" sz="1000" dirty="0"/>
              <a:t>Ref counted</a:t>
            </a:r>
          </a:p>
        </p:txBody>
      </p:sp>
      <p:cxnSp>
        <p:nvCxnSpPr>
          <p:cNvPr id="29" name="Straight Arrow Connector 28">
            <a:extLst>
              <a:ext uri="{FF2B5EF4-FFF2-40B4-BE49-F238E27FC236}">
                <a16:creationId xmlns:a16="http://schemas.microsoft.com/office/drawing/2014/main" id="{F5B225F3-C684-4A9F-A91C-E49A07B6A5A1}"/>
              </a:ext>
            </a:extLst>
          </p:cNvPr>
          <p:cNvCxnSpPr>
            <a:cxnSpLocks/>
          </p:cNvCxnSpPr>
          <p:nvPr/>
        </p:nvCxnSpPr>
        <p:spPr>
          <a:xfrm flipV="1">
            <a:off x="6474847" y="2280858"/>
            <a:ext cx="736798" cy="130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43E72802-901B-45C8-AE89-3A086ECD024E}"/>
              </a:ext>
            </a:extLst>
          </p:cNvPr>
          <p:cNvSpPr>
            <a:spLocks noGrp="1"/>
          </p:cNvSpPr>
          <p:nvPr>
            <p:ph idx="1"/>
          </p:nvPr>
        </p:nvSpPr>
        <p:spPr>
          <a:xfrm>
            <a:off x="995536" y="3331963"/>
            <a:ext cx="5351646" cy="2424592"/>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a:normAutofit fontScale="62500" lnSpcReduction="20000"/>
          </a:bodyPr>
          <a:lstStyle/>
          <a:p>
            <a:pPr marL="144000" indent="0">
              <a:spcBef>
                <a:spcPts val="0"/>
              </a:spcBef>
              <a:buNone/>
            </a:pPr>
            <a:r>
              <a:rPr lang="en-US" b="0" dirty="0">
                <a:solidFill>
                  <a:srgbClr val="000000"/>
                </a:solidFill>
                <a:effectLst/>
                <a:latin typeface="Consolas" panose="020B0609020204030204" pitchFamily="49" charset="0"/>
              </a:rPr>
              <a:t>x = </a:t>
            </a:r>
            <a:r>
              <a:rPr lang="en-US" b="0" dirty="0" err="1">
                <a:solidFill>
                  <a:srgbClr val="000000"/>
                </a:solidFill>
                <a:effectLst/>
                <a:latin typeface="Consolas" panose="020B0609020204030204" pitchFamily="49" charset="0"/>
              </a:rPr>
              <a:t>torch.tensor</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4</a:t>
            </a:r>
            <a:r>
              <a:rPr lang="en-US" b="0" dirty="0">
                <a:solidFill>
                  <a:srgbClr val="000000"/>
                </a:solidFill>
                <a:effectLst/>
                <a:latin typeface="Consolas" panose="020B0609020204030204" pitchFamily="49" charset="0"/>
              </a:rPr>
              <a:t>.)))</a:t>
            </a:r>
            <a:br>
              <a:rPr lang="en-US" dirty="0">
                <a:solidFill>
                  <a:srgbClr val="000000"/>
                </a:solidFill>
                <a:latin typeface="Consolas" panose="020B0609020204030204" pitchFamily="49" charset="0"/>
              </a:rPr>
            </a:br>
            <a:r>
              <a:rPr lang="en-US" b="0" dirty="0">
                <a:solidFill>
                  <a:srgbClr val="000000"/>
                </a:solidFill>
                <a:effectLst/>
                <a:latin typeface="Consolas" panose="020B0609020204030204" pitchFamily="49" charset="0"/>
              </a:rPr>
              <a:t>y = </a:t>
            </a:r>
            <a:r>
              <a:rPr lang="en-US" b="0" dirty="0" err="1">
                <a:solidFill>
                  <a:srgbClr val="000000"/>
                </a:solidFill>
                <a:effectLst/>
                <a:latin typeface="Consolas" panose="020B0609020204030204" pitchFamily="49" charset="0"/>
              </a:rPr>
              <a:t>torch.tensor</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5</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6</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7</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8</a:t>
            </a:r>
            <a:r>
              <a:rPr lang="en-US" b="0" dirty="0">
                <a:solidFill>
                  <a:srgbClr val="000000"/>
                </a:solidFill>
                <a:effectLst/>
                <a:latin typeface="Consolas" panose="020B0609020204030204" pitchFamily="49" charset="0"/>
              </a:rPr>
              <a:t>.)))</a:t>
            </a:r>
          </a:p>
          <a:p>
            <a:pPr marL="144000" indent="0">
              <a:spcBef>
                <a:spcPts val="0"/>
              </a:spcBef>
              <a:buNone/>
            </a:pP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z = </a:t>
            </a:r>
            <a:r>
              <a:rPr lang="en-US" b="0" dirty="0" err="1">
                <a:solidFill>
                  <a:srgbClr val="000000"/>
                </a:solidFill>
                <a:effectLst/>
                <a:latin typeface="Consolas" panose="020B0609020204030204" pitchFamily="49" charset="0"/>
              </a:rPr>
              <a:t>x.mul</a:t>
            </a:r>
            <a:r>
              <a:rPr lang="en-US" b="0" dirty="0">
                <a:solidFill>
                  <a:srgbClr val="000000"/>
                </a:solidFill>
                <a:effectLst/>
                <a:latin typeface="Consolas" panose="020B0609020204030204" pitchFamily="49" charset="0"/>
              </a:rPr>
              <a:t>(y)</a:t>
            </a:r>
            <a:br>
              <a:rPr lang="en-US" b="0" dirty="0">
                <a:solidFill>
                  <a:srgbClr val="000000"/>
                </a:solidFill>
                <a:effectLst/>
                <a:latin typeface="Consolas" panose="020B0609020204030204" pitchFamily="49" charset="0"/>
              </a:rPr>
            </a:br>
            <a:br>
              <a:rPr lang="en-US" b="0" dirty="0">
                <a:solidFill>
                  <a:srgbClr val="000000"/>
                </a:solidFill>
                <a:effectLst/>
                <a:latin typeface="Consolas" panose="020B0609020204030204" pitchFamily="49" charset="0"/>
              </a:rPr>
            </a:br>
            <a:r>
              <a:rPr lang="en-US" b="0" dirty="0" err="1">
                <a:solidFill>
                  <a:srgbClr val="000000"/>
                </a:solidFill>
                <a:effectLst/>
                <a:latin typeface="Consolas" panose="020B0609020204030204" pitchFamily="49" charset="0"/>
              </a:rPr>
              <a:t>x.add</a:t>
            </a:r>
            <a:r>
              <a:rPr lang="en-US" b="0" dirty="0">
                <a:solidFill>
                  <a:srgbClr val="000000"/>
                </a:solidFill>
                <a:effectLst/>
                <a:latin typeface="Consolas" panose="020B0609020204030204" pitchFamily="49" charset="0"/>
              </a:rPr>
              <a:t>_(z)</a:t>
            </a:r>
          </a:p>
          <a:p>
            <a:pPr marL="144000" indent="0">
              <a:spcBef>
                <a:spcPts val="0"/>
              </a:spcBef>
              <a:buNone/>
            </a:pPr>
            <a:endParaRPr lang="en-US" b="0" dirty="0">
              <a:solidFill>
                <a:srgbClr val="000000"/>
              </a:solidFill>
              <a:effectLst/>
              <a:latin typeface="Consolas" panose="020B0609020204030204" pitchFamily="49" charset="0"/>
            </a:endParaRPr>
          </a:p>
          <a:p>
            <a:pPr marL="144000" indent="0">
              <a:spcBef>
                <a:spcPts val="0"/>
              </a:spcBef>
              <a:buNone/>
            </a:pPr>
            <a:r>
              <a:rPr lang="en-US" b="0" dirty="0">
                <a:solidFill>
                  <a:srgbClr val="000000"/>
                </a:solidFill>
                <a:effectLst/>
                <a:latin typeface="Consolas" panose="020B0609020204030204" pitchFamily="49" charset="0"/>
              </a:rPr>
              <a:t>w = x.</a:t>
            </a:r>
            <a:r>
              <a:rPr lang="en-US" dirty="0">
                <a:solidFill>
                  <a:srgbClr val="000000"/>
                </a:solidFill>
                <a:latin typeface="Consolas" panose="020B0609020204030204" pitchFamily="49" charset="0"/>
              </a:rPr>
              <a:t>to(</a:t>
            </a:r>
            <a:r>
              <a:rPr lang="en-US" dirty="0" err="1">
                <a:solidFill>
                  <a:srgbClr val="000000"/>
                </a:solidFill>
                <a:latin typeface="Consolas" panose="020B0609020204030204" pitchFamily="49" charset="0"/>
              </a:rPr>
              <a:t>torch.float</a:t>
            </a:r>
            <a:r>
              <a:rPr lang="en-US" dirty="0">
                <a:solidFill>
                  <a:srgbClr val="000000"/>
                </a:solidFill>
                <a:latin typeface="Consolas" panose="020B0609020204030204" pitchFamily="49" charset="0"/>
              </a:rPr>
              <a:t>, copy=False)</a:t>
            </a: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pPr marL="144000" indent="0">
              <a:spcBef>
                <a:spcPts val="0"/>
              </a:spcBef>
              <a:buNone/>
            </a:pPr>
            <a:r>
              <a:rPr lang="pl-PL" b="0" dirty="0">
                <a:solidFill>
                  <a:srgbClr val="000000"/>
                </a:solidFill>
                <a:effectLst/>
                <a:latin typeface="Consolas" panose="020B0609020204030204" pitchFamily="49" charset="0"/>
              </a:rPr>
              <a:t>z = x.transpose(</a:t>
            </a:r>
            <a:r>
              <a:rPr lang="pl-PL" b="0" dirty="0">
                <a:solidFill>
                  <a:srgbClr val="098658"/>
                </a:solidFill>
                <a:effectLst/>
                <a:latin typeface="Consolas" panose="020B0609020204030204" pitchFamily="49" charset="0"/>
              </a:rPr>
              <a:t>0</a:t>
            </a:r>
            <a:r>
              <a:rPr lang="pl-PL" b="0" dirty="0">
                <a:solidFill>
                  <a:srgbClr val="000000"/>
                </a:solidFill>
                <a:effectLst/>
                <a:latin typeface="Consolas" panose="020B0609020204030204" pitchFamily="49" charset="0"/>
              </a:rPr>
              <a:t>, </a:t>
            </a:r>
            <a:r>
              <a:rPr lang="pl-PL" b="0" dirty="0">
                <a:solidFill>
                  <a:srgbClr val="098658"/>
                </a:solidFill>
                <a:effectLst/>
                <a:latin typeface="Consolas" panose="020B0609020204030204" pitchFamily="49" charset="0"/>
              </a:rPr>
              <a:t>1</a:t>
            </a:r>
            <a:r>
              <a:rPr lang="pl-PL" b="0" dirty="0">
                <a:solidFill>
                  <a:srgbClr val="000000"/>
                </a:solidFill>
                <a:effectLst/>
                <a:latin typeface="Consolas" panose="020B0609020204030204" pitchFamily="49" charset="0"/>
              </a:rPr>
              <a:t>)</a:t>
            </a:r>
            <a:endParaRPr lang="en-US" dirty="0">
              <a:solidFill>
                <a:srgbClr val="000000"/>
              </a:solidFill>
              <a:latin typeface="Consolas" panose="020B0609020204030204" pitchFamily="49" charset="0"/>
            </a:endParaRPr>
          </a:p>
        </p:txBody>
      </p:sp>
      <p:cxnSp>
        <p:nvCxnSpPr>
          <p:cNvPr id="12" name="Straight Arrow Connector 11">
            <a:extLst>
              <a:ext uri="{FF2B5EF4-FFF2-40B4-BE49-F238E27FC236}">
                <a16:creationId xmlns:a16="http://schemas.microsoft.com/office/drawing/2014/main" id="{BA923F85-9ED6-4909-99CA-E06B91FCBC59}"/>
              </a:ext>
            </a:extLst>
          </p:cNvPr>
          <p:cNvCxnSpPr>
            <a:cxnSpLocks/>
            <a:endCxn id="15" idx="1"/>
          </p:cNvCxnSpPr>
          <p:nvPr/>
        </p:nvCxnSpPr>
        <p:spPr>
          <a:xfrm flipV="1">
            <a:off x="6233823" y="3247291"/>
            <a:ext cx="1239343" cy="3478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93304C2-1651-4F6D-9300-82BF47C17045}"/>
              </a:ext>
            </a:extLst>
          </p:cNvPr>
          <p:cNvSpPr txBox="1"/>
          <p:nvPr/>
        </p:nvSpPr>
        <p:spPr>
          <a:xfrm>
            <a:off x="7473166" y="2924125"/>
            <a:ext cx="4431919" cy="646331"/>
          </a:xfrm>
          <a:prstGeom prst="rect">
            <a:avLst/>
          </a:prstGeom>
          <a:noFill/>
        </p:spPr>
        <p:txBody>
          <a:bodyPr wrap="none" rtlCol="0">
            <a:spAutoFit/>
          </a:bodyPr>
          <a:lstStyle/>
          <a:p>
            <a:r>
              <a:rPr lang="en-US" dirty="0"/>
              <a:t>New Tensor/</a:t>
            </a:r>
            <a:r>
              <a:rPr lang="en-US" dirty="0" err="1"/>
              <a:t>TensorImpl</a:t>
            </a:r>
            <a:r>
              <a:rPr lang="en-US" dirty="0"/>
              <a:t>/Storage/</a:t>
            </a:r>
            <a:r>
              <a:rPr lang="en-US" dirty="0" err="1"/>
              <a:t>StorageImpl</a:t>
            </a:r>
            <a:br>
              <a:rPr lang="en-US" dirty="0"/>
            </a:br>
            <a:r>
              <a:rPr lang="en-US" dirty="0"/>
              <a:t>w/ default type &amp; placed on default device</a:t>
            </a:r>
          </a:p>
        </p:txBody>
      </p:sp>
      <p:sp>
        <p:nvSpPr>
          <p:cNvPr id="30" name="TextBox 29">
            <a:extLst>
              <a:ext uri="{FF2B5EF4-FFF2-40B4-BE49-F238E27FC236}">
                <a16:creationId xmlns:a16="http://schemas.microsoft.com/office/drawing/2014/main" id="{E8FC07B3-0965-4B89-9D75-E9DEA3590DCC}"/>
              </a:ext>
            </a:extLst>
          </p:cNvPr>
          <p:cNvSpPr txBox="1"/>
          <p:nvPr/>
        </p:nvSpPr>
        <p:spPr>
          <a:xfrm>
            <a:off x="7473165" y="3839236"/>
            <a:ext cx="4431919" cy="646331"/>
          </a:xfrm>
          <a:prstGeom prst="rect">
            <a:avLst/>
          </a:prstGeom>
          <a:noFill/>
        </p:spPr>
        <p:txBody>
          <a:bodyPr wrap="none" rtlCol="0">
            <a:spAutoFit/>
          </a:bodyPr>
          <a:lstStyle/>
          <a:p>
            <a:r>
              <a:rPr lang="en-US" dirty="0"/>
              <a:t>New Tensor/</a:t>
            </a:r>
            <a:r>
              <a:rPr lang="en-US" dirty="0" err="1"/>
              <a:t>TensorImpl</a:t>
            </a:r>
            <a:r>
              <a:rPr lang="en-US" dirty="0"/>
              <a:t>/Storage/</a:t>
            </a:r>
            <a:r>
              <a:rPr lang="en-US" dirty="0" err="1"/>
              <a:t>StorageImpl</a:t>
            </a:r>
            <a:br>
              <a:rPr lang="en-US" dirty="0"/>
            </a:br>
            <a:r>
              <a:rPr lang="en-US" dirty="0"/>
              <a:t>w/ same type &amp; device as inputs</a:t>
            </a:r>
          </a:p>
        </p:txBody>
      </p:sp>
      <p:cxnSp>
        <p:nvCxnSpPr>
          <p:cNvPr id="33" name="Straight Arrow Connector 32">
            <a:extLst>
              <a:ext uri="{FF2B5EF4-FFF2-40B4-BE49-F238E27FC236}">
                <a16:creationId xmlns:a16="http://schemas.microsoft.com/office/drawing/2014/main" id="{43AD3412-9FDB-4CE9-9FA4-485487413E9C}"/>
              </a:ext>
            </a:extLst>
          </p:cNvPr>
          <p:cNvCxnSpPr>
            <a:cxnSpLocks/>
          </p:cNvCxnSpPr>
          <p:nvPr/>
        </p:nvCxnSpPr>
        <p:spPr>
          <a:xfrm flipV="1">
            <a:off x="2826363" y="4034158"/>
            <a:ext cx="4646802" cy="183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29AD91-E2A0-4D75-B8DB-D020FC05C6EE}"/>
              </a:ext>
            </a:extLst>
          </p:cNvPr>
          <p:cNvCxnSpPr>
            <a:cxnSpLocks/>
            <a:endCxn id="39" idx="1"/>
          </p:cNvCxnSpPr>
          <p:nvPr/>
        </p:nvCxnSpPr>
        <p:spPr>
          <a:xfrm>
            <a:off x="2826363" y="4636725"/>
            <a:ext cx="4646802" cy="159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8CFD7B5-0297-44CA-BF53-9532C678B80B}"/>
              </a:ext>
            </a:extLst>
          </p:cNvPr>
          <p:cNvSpPr txBox="1"/>
          <p:nvPr/>
        </p:nvSpPr>
        <p:spPr>
          <a:xfrm>
            <a:off x="7473165" y="4611986"/>
            <a:ext cx="4078039" cy="369332"/>
          </a:xfrm>
          <a:prstGeom prst="rect">
            <a:avLst/>
          </a:prstGeom>
          <a:noFill/>
        </p:spPr>
        <p:txBody>
          <a:bodyPr wrap="none" rtlCol="0">
            <a:spAutoFit/>
          </a:bodyPr>
          <a:lstStyle/>
          <a:p>
            <a:r>
              <a:rPr lang="en-US" dirty="0"/>
              <a:t>Nothing new; override </a:t>
            </a:r>
            <a:r>
              <a:rPr lang="en-US" dirty="0" err="1"/>
              <a:t>StorageImpl’s</a:t>
            </a:r>
            <a:r>
              <a:rPr lang="en-US" dirty="0"/>
              <a:t> data</a:t>
            </a:r>
          </a:p>
        </p:txBody>
      </p:sp>
      <p:sp>
        <p:nvSpPr>
          <p:cNvPr id="40" name="TextBox 39">
            <a:extLst>
              <a:ext uri="{FF2B5EF4-FFF2-40B4-BE49-F238E27FC236}">
                <a16:creationId xmlns:a16="http://schemas.microsoft.com/office/drawing/2014/main" id="{BCBD967C-E1F1-4047-9221-BCF363B319BD}"/>
              </a:ext>
            </a:extLst>
          </p:cNvPr>
          <p:cNvSpPr txBox="1"/>
          <p:nvPr/>
        </p:nvSpPr>
        <p:spPr>
          <a:xfrm>
            <a:off x="3723042" y="5945989"/>
            <a:ext cx="4745915" cy="369332"/>
          </a:xfrm>
          <a:prstGeom prst="rect">
            <a:avLst/>
          </a:prstGeom>
          <a:noFill/>
        </p:spPr>
        <p:txBody>
          <a:bodyPr wrap="none" rtlCol="0">
            <a:spAutoFit/>
          </a:bodyPr>
          <a:lstStyle/>
          <a:p>
            <a:r>
              <a:rPr lang="en-US" dirty="0"/>
              <a:t>New Tensor/</a:t>
            </a:r>
            <a:r>
              <a:rPr lang="en-US" dirty="0" err="1"/>
              <a:t>TensorImpl</a:t>
            </a:r>
            <a:r>
              <a:rPr lang="en-US" dirty="0"/>
              <a:t>; bump Storage ref count</a:t>
            </a:r>
          </a:p>
        </p:txBody>
      </p:sp>
      <p:cxnSp>
        <p:nvCxnSpPr>
          <p:cNvPr id="41" name="Straight Arrow Connector 40">
            <a:extLst>
              <a:ext uri="{FF2B5EF4-FFF2-40B4-BE49-F238E27FC236}">
                <a16:creationId xmlns:a16="http://schemas.microsoft.com/office/drawing/2014/main" id="{DCAD77B8-AB5C-41D1-A4D3-979D1B1BB2DF}"/>
              </a:ext>
            </a:extLst>
          </p:cNvPr>
          <p:cNvCxnSpPr>
            <a:cxnSpLocks/>
          </p:cNvCxnSpPr>
          <p:nvPr/>
        </p:nvCxnSpPr>
        <p:spPr>
          <a:xfrm>
            <a:off x="3013544" y="5677231"/>
            <a:ext cx="657815" cy="4404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DA2AEF9-C25E-4507-8325-5D3AC17D98EF}"/>
              </a:ext>
            </a:extLst>
          </p:cNvPr>
          <p:cNvSpPr txBox="1"/>
          <p:nvPr/>
        </p:nvSpPr>
        <p:spPr>
          <a:xfrm>
            <a:off x="7464695" y="5170752"/>
            <a:ext cx="3753656" cy="646331"/>
          </a:xfrm>
          <a:prstGeom prst="rect">
            <a:avLst/>
          </a:prstGeom>
          <a:noFill/>
        </p:spPr>
        <p:txBody>
          <a:bodyPr wrap="none" rtlCol="0">
            <a:spAutoFit/>
          </a:bodyPr>
          <a:lstStyle/>
          <a:p>
            <a:r>
              <a:rPr lang="en-US" dirty="0"/>
              <a:t>Bump Tensor ref count if types match;</a:t>
            </a:r>
            <a:br>
              <a:rPr lang="en-US" dirty="0"/>
            </a:br>
            <a:r>
              <a:rPr lang="en-US" dirty="0"/>
              <a:t>new Tensor/Storage otherwise</a:t>
            </a:r>
          </a:p>
        </p:txBody>
      </p:sp>
      <p:cxnSp>
        <p:nvCxnSpPr>
          <p:cNvPr id="53" name="Straight Arrow Connector 52">
            <a:extLst>
              <a:ext uri="{FF2B5EF4-FFF2-40B4-BE49-F238E27FC236}">
                <a16:creationId xmlns:a16="http://schemas.microsoft.com/office/drawing/2014/main" id="{0F2A2C5E-CA62-4AF9-B37C-ADAC9327EC74}"/>
              </a:ext>
            </a:extLst>
          </p:cNvPr>
          <p:cNvCxnSpPr>
            <a:cxnSpLocks/>
          </p:cNvCxnSpPr>
          <p:nvPr/>
        </p:nvCxnSpPr>
        <p:spPr>
          <a:xfrm>
            <a:off x="5521076" y="5041846"/>
            <a:ext cx="1943619" cy="2995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2D24CEE4-B953-4936-AB0A-A8712A33B9A8}"/>
              </a:ext>
            </a:extLst>
          </p:cNvPr>
          <p:cNvSpPr/>
          <p:nvPr/>
        </p:nvSpPr>
        <p:spPr>
          <a:xfrm>
            <a:off x="1879600" y="1910230"/>
            <a:ext cx="8341360" cy="73525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3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P spid="39" grpId="0"/>
      <p:bldP spid="40"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52F2-0E6D-4725-9FBF-0EFAD6D72534}"/>
              </a:ext>
            </a:extLst>
          </p:cNvPr>
          <p:cNvSpPr>
            <a:spLocks noGrp="1"/>
          </p:cNvSpPr>
          <p:nvPr>
            <p:ph type="title"/>
          </p:nvPr>
        </p:nvSpPr>
        <p:spPr/>
        <p:txBody>
          <a:bodyPr/>
          <a:lstStyle/>
          <a:p>
            <a:r>
              <a:rPr lang="en-US" dirty="0"/>
              <a:t>Life of a PyTorch function call</a:t>
            </a:r>
          </a:p>
        </p:txBody>
      </p:sp>
      <p:sp>
        <p:nvSpPr>
          <p:cNvPr id="3" name="TextBox 2">
            <a:extLst>
              <a:ext uri="{FF2B5EF4-FFF2-40B4-BE49-F238E27FC236}">
                <a16:creationId xmlns:a16="http://schemas.microsoft.com/office/drawing/2014/main" id="{63376E9B-CC30-4635-A9ED-5190D1C25BF2}"/>
              </a:ext>
            </a:extLst>
          </p:cNvPr>
          <p:cNvSpPr txBox="1"/>
          <p:nvPr/>
        </p:nvSpPr>
        <p:spPr>
          <a:xfrm>
            <a:off x="318988" y="2662387"/>
            <a:ext cx="2812565" cy="2585323"/>
          </a:xfrm>
          <a:prstGeom prst="rect">
            <a:avLst/>
          </a:prstGeom>
          <a:noFill/>
        </p:spPr>
        <p:txBody>
          <a:bodyPr wrap="none" rtlCol="0">
            <a:spAutoFit/>
          </a:bodyPr>
          <a:lstStyle/>
          <a:p>
            <a:r>
              <a:rPr lang="en-US" u="sng" dirty="0"/>
              <a:t>Dispatch:</a:t>
            </a:r>
          </a:p>
          <a:p>
            <a:r>
              <a:rPr lang="en-US" dirty="0"/>
              <a:t>Operation = </a:t>
            </a:r>
            <a:r>
              <a:rPr lang="en-US" dirty="0" err="1"/>
              <a:t>Add.Tensor</a:t>
            </a:r>
            <a:endParaRPr lang="en-US" dirty="0"/>
          </a:p>
          <a:p>
            <a:r>
              <a:rPr lang="en-US" dirty="0"/>
              <a:t>Op0 = Tensor, CPU, Float</a:t>
            </a:r>
          </a:p>
          <a:p>
            <a:r>
              <a:rPr lang="en-US" dirty="0"/>
              <a:t>Op1 = Tensor, CPU, Float</a:t>
            </a:r>
          </a:p>
          <a:p>
            <a:endParaRPr lang="en-US" dirty="0"/>
          </a:p>
          <a:p>
            <a:r>
              <a:rPr lang="en-US" u="sng" dirty="0"/>
              <a:t>Global dispatcher state:</a:t>
            </a:r>
            <a:endParaRPr lang="en-US" dirty="0"/>
          </a:p>
          <a:p>
            <a:r>
              <a:rPr lang="en-US" dirty="0"/>
              <a:t>Default device = CPU</a:t>
            </a:r>
          </a:p>
          <a:p>
            <a:r>
              <a:rPr lang="en-US" dirty="0"/>
              <a:t>Default type = Float</a:t>
            </a:r>
          </a:p>
          <a:p>
            <a:r>
              <a:rPr lang="en-US" dirty="0"/>
              <a:t>Include dispatch key = None</a:t>
            </a:r>
          </a:p>
        </p:txBody>
      </p:sp>
      <p:cxnSp>
        <p:nvCxnSpPr>
          <p:cNvPr id="5" name="Straight Arrow Connector 4">
            <a:extLst>
              <a:ext uri="{FF2B5EF4-FFF2-40B4-BE49-F238E27FC236}">
                <a16:creationId xmlns:a16="http://schemas.microsoft.com/office/drawing/2014/main" id="{FD66D9BE-EA12-440D-9963-F34E196A3375}"/>
              </a:ext>
            </a:extLst>
          </p:cNvPr>
          <p:cNvCxnSpPr>
            <a:cxnSpLocks/>
          </p:cNvCxnSpPr>
          <p:nvPr/>
        </p:nvCxnSpPr>
        <p:spPr>
          <a:xfrm>
            <a:off x="2792560" y="2831978"/>
            <a:ext cx="67253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D005FD-9C56-4632-848C-0074A555AB90}"/>
              </a:ext>
            </a:extLst>
          </p:cNvPr>
          <p:cNvSpPr txBox="1"/>
          <p:nvPr/>
        </p:nvSpPr>
        <p:spPr>
          <a:xfrm>
            <a:off x="4112580" y="2077151"/>
            <a:ext cx="2079800" cy="369332"/>
          </a:xfrm>
          <a:prstGeom prst="rect">
            <a:avLst/>
          </a:prstGeom>
          <a:noFill/>
        </p:spPr>
        <p:txBody>
          <a:bodyPr wrap="none" rtlCol="0">
            <a:spAutoFit/>
          </a:bodyPr>
          <a:lstStyle/>
          <a:p>
            <a:r>
              <a:rPr lang="en-US" dirty="0"/>
              <a:t>Waterfall dispatcher</a:t>
            </a:r>
          </a:p>
        </p:txBody>
      </p:sp>
      <p:sp>
        <p:nvSpPr>
          <p:cNvPr id="4" name="TextBox 3">
            <a:extLst>
              <a:ext uri="{FF2B5EF4-FFF2-40B4-BE49-F238E27FC236}">
                <a16:creationId xmlns:a16="http://schemas.microsoft.com/office/drawing/2014/main" id="{1134F524-0740-4E4F-ABC7-D257EBC3AA1F}"/>
              </a:ext>
            </a:extLst>
          </p:cNvPr>
          <p:cNvSpPr txBox="1"/>
          <p:nvPr/>
        </p:nvSpPr>
        <p:spPr>
          <a:xfrm>
            <a:off x="4130838" y="2567101"/>
            <a:ext cx="745717" cy="369332"/>
          </a:xfrm>
          <a:prstGeom prst="rect">
            <a:avLst/>
          </a:prstGeom>
          <a:noFill/>
        </p:spPr>
        <p:txBody>
          <a:bodyPr wrap="none" rtlCol="0">
            <a:spAutoFit/>
          </a:bodyPr>
          <a:lstStyle/>
          <a:p>
            <a:r>
              <a:rPr lang="en-US" dirty="0" err="1"/>
              <a:t>VMap</a:t>
            </a:r>
            <a:endParaRPr lang="en-US" dirty="0"/>
          </a:p>
        </p:txBody>
      </p:sp>
      <p:sp>
        <p:nvSpPr>
          <p:cNvPr id="7" name="TextBox 6">
            <a:extLst>
              <a:ext uri="{FF2B5EF4-FFF2-40B4-BE49-F238E27FC236}">
                <a16:creationId xmlns:a16="http://schemas.microsoft.com/office/drawing/2014/main" id="{852F03EF-D979-40D5-BFEF-B9E94D81F809}"/>
              </a:ext>
            </a:extLst>
          </p:cNvPr>
          <p:cNvSpPr txBox="1"/>
          <p:nvPr/>
        </p:nvSpPr>
        <p:spPr>
          <a:xfrm>
            <a:off x="4936134" y="3625501"/>
            <a:ext cx="761940" cy="369332"/>
          </a:xfrm>
          <a:prstGeom prst="rect">
            <a:avLst/>
          </a:prstGeom>
          <a:noFill/>
        </p:spPr>
        <p:txBody>
          <a:bodyPr wrap="none" rtlCol="0">
            <a:spAutoFit/>
          </a:bodyPr>
          <a:lstStyle/>
          <a:p>
            <a:r>
              <a:rPr lang="en-US" dirty="0"/>
              <a:t>Tracer</a:t>
            </a:r>
          </a:p>
        </p:txBody>
      </p:sp>
      <p:sp>
        <p:nvSpPr>
          <p:cNvPr id="8" name="TextBox 7">
            <a:extLst>
              <a:ext uri="{FF2B5EF4-FFF2-40B4-BE49-F238E27FC236}">
                <a16:creationId xmlns:a16="http://schemas.microsoft.com/office/drawing/2014/main" id="{26718904-B46C-45E1-BD36-CA31B31558F7}"/>
              </a:ext>
            </a:extLst>
          </p:cNvPr>
          <p:cNvSpPr txBox="1"/>
          <p:nvPr/>
        </p:nvSpPr>
        <p:spPr>
          <a:xfrm>
            <a:off x="4724545" y="3262552"/>
            <a:ext cx="1006686" cy="369332"/>
          </a:xfrm>
          <a:prstGeom prst="rect">
            <a:avLst/>
          </a:prstGeom>
          <a:noFill/>
        </p:spPr>
        <p:txBody>
          <a:bodyPr wrap="none" rtlCol="0">
            <a:spAutoFit/>
          </a:bodyPr>
          <a:lstStyle/>
          <a:p>
            <a:r>
              <a:rPr lang="en-US" dirty="0" err="1"/>
              <a:t>Autocast</a:t>
            </a:r>
            <a:endParaRPr lang="en-US" dirty="0"/>
          </a:p>
        </p:txBody>
      </p:sp>
      <p:sp>
        <p:nvSpPr>
          <p:cNvPr id="9" name="TextBox 8">
            <a:extLst>
              <a:ext uri="{FF2B5EF4-FFF2-40B4-BE49-F238E27FC236}">
                <a16:creationId xmlns:a16="http://schemas.microsoft.com/office/drawing/2014/main" id="{5894DF24-96EA-4069-9C59-E49B40789B8D}"/>
              </a:ext>
            </a:extLst>
          </p:cNvPr>
          <p:cNvSpPr txBox="1"/>
          <p:nvPr/>
        </p:nvSpPr>
        <p:spPr>
          <a:xfrm>
            <a:off x="4401969" y="2930050"/>
            <a:ext cx="949171" cy="369332"/>
          </a:xfrm>
          <a:prstGeom prst="rect">
            <a:avLst/>
          </a:prstGeom>
          <a:noFill/>
        </p:spPr>
        <p:txBody>
          <a:bodyPr wrap="none" rtlCol="0">
            <a:spAutoFit/>
          </a:bodyPr>
          <a:lstStyle/>
          <a:p>
            <a:r>
              <a:rPr lang="en-US" dirty="0"/>
              <a:t>Batched</a:t>
            </a:r>
          </a:p>
        </p:txBody>
      </p:sp>
      <p:sp>
        <p:nvSpPr>
          <p:cNvPr id="10" name="TextBox 9">
            <a:extLst>
              <a:ext uri="{FF2B5EF4-FFF2-40B4-BE49-F238E27FC236}">
                <a16:creationId xmlns:a16="http://schemas.microsoft.com/office/drawing/2014/main" id="{6802F35D-4BEC-4667-B6AA-F1BF1E3EDAC2}"/>
              </a:ext>
            </a:extLst>
          </p:cNvPr>
          <p:cNvSpPr txBox="1"/>
          <p:nvPr/>
        </p:nvSpPr>
        <p:spPr>
          <a:xfrm>
            <a:off x="5204772" y="3997198"/>
            <a:ext cx="1052917" cy="369332"/>
          </a:xfrm>
          <a:prstGeom prst="rect">
            <a:avLst/>
          </a:prstGeom>
          <a:noFill/>
        </p:spPr>
        <p:txBody>
          <a:bodyPr wrap="none" rtlCol="0">
            <a:spAutoFit/>
          </a:bodyPr>
          <a:lstStyle/>
          <a:p>
            <a:r>
              <a:rPr lang="en-US" dirty="0" err="1"/>
              <a:t>Autograd</a:t>
            </a:r>
            <a:endParaRPr lang="en-US" dirty="0"/>
          </a:p>
        </p:txBody>
      </p:sp>
      <p:sp>
        <p:nvSpPr>
          <p:cNvPr id="11" name="TextBox 10">
            <a:extLst>
              <a:ext uri="{FF2B5EF4-FFF2-40B4-BE49-F238E27FC236}">
                <a16:creationId xmlns:a16="http://schemas.microsoft.com/office/drawing/2014/main" id="{32CC0ECE-B4A4-45AA-ACA3-8419A1C16C1A}"/>
              </a:ext>
            </a:extLst>
          </p:cNvPr>
          <p:cNvSpPr txBox="1"/>
          <p:nvPr/>
        </p:nvSpPr>
        <p:spPr>
          <a:xfrm>
            <a:off x="5467919" y="4401595"/>
            <a:ext cx="1591077" cy="369332"/>
          </a:xfrm>
          <a:prstGeom prst="rect">
            <a:avLst/>
          </a:prstGeom>
          <a:noFill/>
        </p:spPr>
        <p:txBody>
          <a:bodyPr wrap="none" rtlCol="0">
            <a:spAutoFit/>
          </a:bodyPr>
          <a:lstStyle/>
          <a:p>
            <a:r>
              <a:rPr lang="en-US" dirty="0"/>
              <a:t>Backend Select</a:t>
            </a:r>
          </a:p>
        </p:txBody>
      </p:sp>
      <p:sp>
        <p:nvSpPr>
          <p:cNvPr id="12" name="TextBox 11">
            <a:extLst>
              <a:ext uri="{FF2B5EF4-FFF2-40B4-BE49-F238E27FC236}">
                <a16:creationId xmlns:a16="http://schemas.microsoft.com/office/drawing/2014/main" id="{AB40C54A-CDD0-4C46-9CF5-75F6C628D01A}"/>
              </a:ext>
            </a:extLst>
          </p:cNvPr>
          <p:cNvSpPr txBox="1"/>
          <p:nvPr/>
        </p:nvSpPr>
        <p:spPr>
          <a:xfrm>
            <a:off x="5745668" y="4761307"/>
            <a:ext cx="2534220" cy="369332"/>
          </a:xfrm>
          <a:prstGeom prst="rect">
            <a:avLst/>
          </a:prstGeom>
          <a:noFill/>
        </p:spPr>
        <p:txBody>
          <a:bodyPr wrap="none" rtlCol="0">
            <a:spAutoFit/>
          </a:bodyPr>
          <a:lstStyle/>
          <a:p>
            <a:r>
              <a:rPr lang="en-US" dirty="0"/>
              <a:t>Devices (CPU, CUDA, </a:t>
            </a:r>
            <a:r>
              <a:rPr lang="en-US" dirty="0" err="1"/>
              <a:t>etc</a:t>
            </a:r>
            <a:r>
              <a:rPr lang="en-US" dirty="0"/>
              <a:t>)</a:t>
            </a:r>
          </a:p>
        </p:txBody>
      </p:sp>
      <p:sp>
        <p:nvSpPr>
          <p:cNvPr id="14" name="Arrow: Bent-Up 13">
            <a:extLst>
              <a:ext uri="{FF2B5EF4-FFF2-40B4-BE49-F238E27FC236}">
                <a16:creationId xmlns:a16="http://schemas.microsoft.com/office/drawing/2014/main" id="{F9030D5C-6536-4CDC-BD74-C6261241FB7E}"/>
              </a:ext>
            </a:extLst>
          </p:cNvPr>
          <p:cNvSpPr/>
          <p:nvPr/>
        </p:nvSpPr>
        <p:spPr>
          <a:xfrm rot="5400000">
            <a:off x="4235955" y="2954176"/>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4492DA6F-F18E-4645-B125-E856F16D85A4}"/>
              </a:ext>
            </a:extLst>
          </p:cNvPr>
          <p:cNvSpPr/>
          <p:nvPr/>
        </p:nvSpPr>
        <p:spPr>
          <a:xfrm rot="5400000">
            <a:off x="4522435" y="3305825"/>
            <a:ext cx="245382" cy="158837"/>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DAA3DAE2-AD5A-4D62-A2B7-CAAAD9741A4B}"/>
              </a:ext>
            </a:extLst>
          </p:cNvPr>
          <p:cNvSpPr/>
          <p:nvPr/>
        </p:nvSpPr>
        <p:spPr>
          <a:xfrm rot="5400000">
            <a:off x="4783120" y="3660751"/>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390FED10-584D-446A-97C8-991BBF0A4807}"/>
              </a:ext>
            </a:extLst>
          </p:cNvPr>
          <p:cNvSpPr/>
          <p:nvPr/>
        </p:nvSpPr>
        <p:spPr>
          <a:xfrm rot="5400000">
            <a:off x="5029789" y="4011670"/>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AE3C14E8-A301-4268-8C62-A4D98F536A64}"/>
              </a:ext>
            </a:extLst>
          </p:cNvPr>
          <p:cNvSpPr/>
          <p:nvPr/>
        </p:nvSpPr>
        <p:spPr>
          <a:xfrm rot="5400000">
            <a:off x="5269820" y="4407431"/>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892BABA5-51E7-417E-8481-FE12216019C8}"/>
              </a:ext>
            </a:extLst>
          </p:cNvPr>
          <p:cNvSpPr/>
          <p:nvPr/>
        </p:nvSpPr>
        <p:spPr>
          <a:xfrm rot="5400000">
            <a:off x="5575382" y="4779128"/>
            <a:ext cx="245382" cy="150815"/>
          </a:xfrm>
          <a:prstGeom prst="bentUpArrow">
            <a:avLst>
              <a:gd name="adj1" fmla="val 12169"/>
              <a:gd name="adj2" fmla="val 140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DA8987E-8D58-4215-95EE-8830A8397FB4}"/>
              </a:ext>
            </a:extLst>
          </p:cNvPr>
          <p:cNvSpPr/>
          <p:nvPr/>
        </p:nvSpPr>
        <p:spPr>
          <a:xfrm>
            <a:off x="3994480" y="2567100"/>
            <a:ext cx="4363457" cy="2593001"/>
          </a:xfrm>
          <a:prstGeom prst="roundRect">
            <a:avLst>
              <a:gd name="adj" fmla="val 97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874BF16-2679-4DDA-ABB7-905674BA8E99}"/>
              </a:ext>
            </a:extLst>
          </p:cNvPr>
          <p:cNvSpPr>
            <a:spLocks noGrp="1"/>
          </p:cNvSpPr>
          <p:nvPr>
            <p:ph idx="1"/>
          </p:nvPr>
        </p:nvSpPr>
        <p:spPr>
          <a:xfrm>
            <a:off x="398706" y="1911958"/>
            <a:ext cx="1999589" cy="307777"/>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marL="144000" indent="0">
              <a:spcBef>
                <a:spcPts val="0"/>
              </a:spcBef>
              <a:buNone/>
            </a:pPr>
            <a:r>
              <a:rPr lang="en-US" sz="2000" b="0" dirty="0">
                <a:solidFill>
                  <a:srgbClr val="000000"/>
                </a:solidFill>
                <a:effectLst/>
                <a:latin typeface="Consolas" panose="020B0609020204030204" pitchFamily="49" charset="0"/>
              </a:rPr>
              <a:t>z = </a:t>
            </a:r>
            <a:r>
              <a:rPr lang="en-US" sz="2000" b="0" dirty="0" err="1">
                <a:solidFill>
                  <a:srgbClr val="000000"/>
                </a:solidFill>
                <a:effectLst/>
                <a:latin typeface="Consolas" panose="020B0609020204030204" pitchFamily="49" charset="0"/>
              </a:rPr>
              <a:t>x.add</a:t>
            </a:r>
            <a:r>
              <a:rPr lang="en-US" sz="2000" b="0" dirty="0">
                <a:solidFill>
                  <a:srgbClr val="000000"/>
                </a:solidFill>
                <a:effectLst/>
                <a:latin typeface="Consolas" panose="020B0609020204030204" pitchFamily="49" charset="0"/>
              </a:rPr>
              <a:t>(y)</a:t>
            </a:r>
          </a:p>
        </p:txBody>
      </p:sp>
      <p:pic>
        <p:nvPicPr>
          <p:cNvPr id="24" name="Picture 23">
            <a:extLst>
              <a:ext uri="{FF2B5EF4-FFF2-40B4-BE49-F238E27FC236}">
                <a16:creationId xmlns:a16="http://schemas.microsoft.com/office/drawing/2014/main" id="{5F1BAED2-2408-4101-A40D-25317B95CA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30472" y="4965811"/>
            <a:ext cx="1040088" cy="849887"/>
          </a:xfrm>
          <a:prstGeom prst="rect">
            <a:avLst/>
          </a:prstGeom>
        </p:spPr>
      </p:pic>
      <p:pic>
        <p:nvPicPr>
          <p:cNvPr id="25" name="Picture 24" descr="A close-up of a circuit board&#10;&#10;Description automatically generated with low confidence">
            <a:extLst>
              <a:ext uri="{FF2B5EF4-FFF2-40B4-BE49-F238E27FC236}">
                <a16:creationId xmlns:a16="http://schemas.microsoft.com/office/drawing/2014/main" id="{1A942516-AEE6-4335-A3CB-7E522C7547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33760" y="3906452"/>
            <a:ext cx="1233513" cy="990285"/>
          </a:xfrm>
          <a:prstGeom prst="rect">
            <a:avLst/>
          </a:prstGeom>
        </p:spPr>
      </p:pic>
      <p:cxnSp>
        <p:nvCxnSpPr>
          <p:cNvPr id="27" name="Straight Arrow Connector 26">
            <a:extLst>
              <a:ext uri="{FF2B5EF4-FFF2-40B4-BE49-F238E27FC236}">
                <a16:creationId xmlns:a16="http://schemas.microsoft.com/office/drawing/2014/main" id="{6E1733B1-A14D-4EED-BE70-B1D5425282F7}"/>
              </a:ext>
            </a:extLst>
          </p:cNvPr>
          <p:cNvCxnSpPr>
            <a:cxnSpLocks/>
          </p:cNvCxnSpPr>
          <p:nvPr/>
        </p:nvCxnSpPr>
        <p:spPr>
          <a:xfrm flipV="1">
            <a:off x="8357937" y="4670286"/>
            <a:ext cx="575823" cy="2264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D563D42-1790-46C4-8BFC-DBD4D072D419}"/>
              </a:ext>
            </a:extLst>
          </p:cNvPr>
          <p:cNvCxnSpPr>
            <a:cxnSpLocks/>
          </p:cNvCxnSpPr>
          <p:nvPr/>
        </p:nvCxnSpPr>
        <p:spPr>
          <a:xfrm>
            <a:off x="8357937" y="4996971"/>
            <a:ext cx="575823" cy="241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4" grpId="0"/>
      <p:bldP spid="7" grpId="0"/>
      <p:bldP spid="8" grpId="0"/>
      <p:bldP spid="9" grpId="0"/>
      <p:bldP spid="10" grpId="0"/>
      <p:bldP spid="11" grpId="0"/>
      <p:bldP spid="12" grpId="0"/>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16B2-EA0D-4E61-A74C-0ECD070525BA}"/>
              </a:ext>
            </a:extLst>
          </p:cNvPr>
          <p:cNvSpPr>
            <a:spLocks noGrp="1"/>
          </p:cNvSpPr>
          <p:nvPr>
            <p:ph type="title"/>
          </p:nvPr>
        </p:nvSpPr>
        <p:spPr/>
        <p:txBody>
          <a:bodyPr/>
          <a:lstStyle/>
          <a:p>
            <a:r>
              <a:rPr lang="en-US" dirty="0"/>
              <a:t>Speeding up PyTorch today (single device)</a:t>
            </a:r>
          </a:p>
        </p:txBody>
      </p:sp>
      <p:sp>
        <p:nvSpPr>
          <p:cNvPr id="3" name="Content Placeholder 2">
            <a:extLst>
              <a:ext uri="{FF2B5EF4-FFF2-40B4-BE49-F238E27FC236}">
                <a16:creationId xmlns:a16="http://schemas.microsoft.com/office/drawing/2014/main" id="{589D404F-BD98-4BD2-8425-643221A598A2}"/>
              </a:ext>
            </a:extLst>
          </p:cNvPr>
          <p:cNvSpPr>
            <a:spLocks noGrp="1"/>
          </p:cNvSpPr>
          <p:nvPr>
            <p:ph idx="1"/>
          </p:nvPr>
        </p:nvSpPr>
        <p:spPr>
          <a:xfrm>
            <a:off x="1097279" y="1845734"/>
            <a:ext cx="6885831" cy="4328924"/>
          </a:xfrm>
        </p:spPr>
        <p:txBody>
          <a:bodyPr>
            <a:normAutofit/>
          </a:bodyPr>
          <a:lstStyle/>
          <a:p>
            <a:pPr marL="395460" indent="-180000">
              <a:buFont typeface="Arial" panose="020B0604020202020204" pitchFamily="34" charset="0"/>
              <a:buChar char="•"/>
            </a:pPr>
            <a:r>
              <a:rPr lang="en-US" dirty="0"/>
              <a:t>TorchScript Tracing (</a:t>
            </a:r>
            <a:r>
              <a:rPr lang="en-US" sz="1800" dirty="0" err="1">
                <a:latin typeface="Consolas" panose="020B0609020204030204" pitchFamily="49" charset="0"/>
              </a:rPr>
              <a:t>torch.jit.trace</a:t>
            </a:r>
            <a:r>
              <a:rPr lang="en-US" dirty="0"/>
              <a:t>)</a:t>
            </a:r>
          </a:p>
          <a:p>
            <a:pPr marL="395460" indent="-180000">
              <a:buFont typeface="Arial" panose="020B0604020202020204" pitchFamily="34" charset="0"/>
              <a:buChar char="•"/>
            </a:pPr>
            <a:r>
              <a:rPr lang="en-US" dirty="0" err="1"/>
              <a:t>TorchScript</a:t>
            </a:r>
            <a:r>
              <a:rPr lang="en-US" dirty="0"/>
              <a:t> Compilation (</a:t>
            </a:r>
            <a:r>
              <a:rPr lang="en-US" sz="1800" dirty="0" err="1">
                <a:latin typeface="Consolas" panose="020B0609020204030204" pitchFamily="49" charset="0"/>
              </a:rPr>
              <a:t>torch.jit.script</a:t>
            </a:r>
            <a:r>
              <a:rPr lang="en-US" dirty="0"/>
              <a:t>)</a:t>
            </a:r>
          </a:p>
          <a:p>
            <a:pPr marL="395460" indent="-180000">
              <a:buFont typeface="Arial" panose="020B0604020202020204" pitchFamily="34" charset="0"/>
              <a:buChar char="•"/>
            </a:pPr>
            <a:r>
              <a:rPr lang="en-US" dirty="0"/>
              <a:t>ORT Module</a:t>
            </a:r>
          </a:p>
          <a:p>
            <a:pPr marL="395460" indent="-180000">
              <a:buFont typeface="Arial" panose="020B0604020202020204" pitchFamily="34" charset="0"/>
              <a:buChar char="•"/>
            </a:pPr>
            <a:endParaRPr lang="en-US" dirty="0"/>
          </a:p>
          <a:p>
            <a:pPr marL="395460" indent="-180000">
              <a:buFont typeface="Arial" panose="020B0604020202020204" pitchFamily="34" charset="0"/>
              <a:buChar char="•"/>
            </a:pPr>
            <a:r>
              <a:rPr lang="en-US" dirty="0" err="1"/>
              <a:t>Autocast</a:t>
            </a:r>
            <a:r>
              <a:rPr lang="en-US" dirty="0"/>
              <a:t> / apex (fp32 -&gt; fp16)</a:t>
            </a:r>
          </a:p>
        </p:txBody>
      </p:sp>
    </p:spTree>
    <p:extLst>
      <p:ext uri="{BB962C8B-B14F-4D97-AF65-F5344CB8AC3E}">
        <p14:creationId xmlns:p14="http://schemas.microsoft.com/office/powerpoint/2010/main" val="23784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7AF1-C9ED-4DD3-9988-516E733667CA}"/>
              </a:ext>
            </a:extLst>
          </p:cNvPr>
          <p:cNvSpPr>
            <a:spLocks noGrp="1"/>
          </p:cNvSpPr>
          <p:nvPr>
            <p:ph type="title"/>
          </p:nvPr>
        </p:nvSpPr>
        <p:spPr/>
        <p:txBody>
          <a:bodyPr/>
          <a:lstStyle/>
          <a:p>
            <a:r>
              <a:rPr lang="en-US" dirty="0" err="1"/>
              <a:t>TorchScript</a:t>
            </a:r>
            <a:r>
              <a:rPr lang="en-US" dirty="0"/>
              <a:t> Tracing</a:t>
            </a:r>
          </a:p>
        </p:txBody>
      </p:sp>
      <p:sp>
        <p:nvSpPr>
          <p:cNvPr id="3" name="Content Placeholder 2">
            <a:extLst>
              <a:ext uri="{FF2B5EF4-FFF2-40B4-BE49-F238E27FC236}">
                <a16:creationId xmlns:a16="http://schemas.microsoft.com/office/drawing/2014/main" id="{3CC90E00-872F-44C8-BA1D-06FFE6853974}"/>
              </a:ext>
            </a:extLst>
          </p:cNvPr>
          <p:cNvSpPr>
            <a:spLocks noGrp="1"/>
          </p:cNvSpPr>
          <p:nvPr>
            <p:ph idx="1"/>
          </p:nvPr>
        </p:nvSpPr>
        <p:spPr>
          <a:xfrm>
            <a:off x="1097280" y="1845734"/>
            <a:ext cx="10058400" cy="747380"/>
          </a:xfrm>
        </p:spPr>
        <p:txBody>
          <a:bodyPr/>
          <a:lstStyle/>
          <a:p>
            <a:r>
              <a:rPr lang="en-US" dirty="0"/>
              <a:t>Function/module is executed (twice) with concrete inputs &amp; operations recorded</a:t>
            </a:r>
          </a:p>
        </p:txBody>
      </p:sp>
      <p:sp>
        <p:nvSpPr>
          <p:cNvPr id="4" name="Content Placeholder 2">
            <a:extLst>
              <a:ext uri="{FF2B5EF4-FFF2-40B4-BE49-F238E27FC236}">
                <a16:creationId xmlns:a16="http://schemas.microsoft.com/office/drawing/2014/main" id="{CFDB8DD9-1E2D-47F0-A6E1-D87AF5F299AF}"/>
              </a:ext>
            </a:extLst>
          </p:cNvPr>
          <p:cNvSpPr txBox="1">
            <a:spLocks/>
          </p:cNvSpPr>
          <p:nvPr/>
        </p:nvSpPr>
        <p:spPr>
          <a:xfrm>
            <a:off x="1528114" y="2908178"/>
            <a:ext cx="2504173" cy="1302439"/>
          </a:xfrm>
          <a:prstGeom prst="rect">
            <a:avLst/>
          </a:prstGeom>
          <a:ln>
            <a:solidFill>
              <a:srgbClr val="0070C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800" b="0" dirty="0">
                <a:solidFill>
                  <a:srgbClr val="0000FF"/>
                </a:solidFill>
                <a:effectLst/>
                <a:latin typeface="Consolas" panose="020B0609020204030204" pitchFamily="49" charset="0"/>
              </a:rPr>
              <a:t>def</a:t>
            </a:r>
            <a:r>
              <a:rPr lang="en-US" sz="1800" b="0" dirty="0">
                <a:solidFill>
                  <a:srgbClr val="000000"/>
                </a:solidFill>
                <a:effectLst/>
                <a:latin typeface="Consolas" panose="020B0609020204030204" pitchFamily="49" charset="0"/>
              </a:rPr>
              <a:t> f(x, y):</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z = </a:t>
            </a:r>
            <a:r>
              <a:rPr lang="en-US" sz="1800" b="0" dirty="0" err="1">
                <a:solidFill>
                  <a:srgbClr val="000000"/>
                </a:solidFill>
                <a:effectLst/>
                <a:latin typeface="Consolas" panose="020B0609020204030204" pitchFamily="49" charset="0"/>
              </a:rPr>
              <a:t>x.add</a:t>
            </a:r>
            <a:r>
              <a:rPr lang="en-US" sz="1800" b="0" dirty="0">
                <a:solidFill>
                  <a:srgbClr val="000000"/>
                </a:solidFill>
                <a:effectLst/>
                <a:latin typeface="Consolas" panose="020B0609020204030204" pitchFamily="49" charset="0"/>
              </a:rPr>
              <a:t>(y)</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z.add</a:t>
            </a:r>
            <a:r>
              <a:rPr lang="en-US" sz="1800" b="0" dirty="0">
                <a:solidFill>
                  <a:srgbClr val="000000"/>
                </a:solidFill>
                <a:effectLst/>
                <a:latin typeface="Consolas" panose="020B0609020204030204" pitchFamily="49" charset="0"/>
              </a:rPr>
              <a:t>_(x)</a:t>
            </a:r>
          </a:p>
          <a:p>
            <a:pPr>
              <a:lnSpc>
                <a:spcPct val="100000"/>
              </a:lnSpc>
              <a:spcBef>
                <a:spcPts val="0"/>
              </a:spcBef>
              <a:spcAft>
                <a:spcPts val="0"/>
              </a:spcAft>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x.mul</a:t>
            </a:r>
            <a:r>
              <a:rPr lang="en-US" sz="1800" b="0" dirty="0">
                <a:solidFill>
                  <a:srgbClr val="000000"/>
                </a:solidFill>
                <a:effectLst/>
                <a:latin typeface="Consolas" panose="020B0609020204030204" pitchFamily="49" charset="0"/>
              </a:rPr>
              <a:t>(z)</a:t>
            </a:r>
          </a:p>
        </p:txBody>
      </p:sp>
      <p:sp>
        <p:nvSpPr>
          <p:cNvPr id="6" name="TextBox 5">
            <a:extLst>
              <a:ext uri="{FF2B5EF4-FFF2-40B4-BE49-F238E27FC236}">
                <a16:creationId xmlns:a16="http://schemas.microsoft.com/office/drawing/2014/main" id="{789F81A8-B647-4B68-AE5A-E992E6157B54}"/>
              </a:ext>
            </a:extLst>
          </p:cNvPr>
          <p:cNvSpPr txBox="1"/>
          <p:nvPr/>
        </p:nvSpPr>
        <p:spPr>
          <a:xfrm>
            <a:off x="6186536" y="2917912"/>
            <a:ext cx="3946358" cy="923330"/>
          </a:xfrm>
          <a:prstGeom prst="rect">
            <a:avLst/>
          </a:prstGeom>
          <a:noFill/>
          <a:ln>
            <a:solidFill>
              <a:srgbClr val="00B050"/>
            </a:solidFill>
          </a:ln>
        </p:spPr>
        <p:txBody>
          <a:bodyPr wrap="square">
            <a:spAutoFit/>
          </a:bodyPr>
          <a:lstStyle/>
          <a:p>
            <a:r>
              <a:rPr lang="en-US" b="0" dirty="0">
                <a:solidFill>
                  <a:srgbClr val="000000"/>
                </a:solidFill>
                <a:effectLst/>
                <a:latin typeface="Consolas" panose="020B0609020204030204" pitchFamily="49" charset="0"/>
              </a:rPr>
              <a:t>w = </a:t>
            </a:r>
            <a:r>
              <a:rPr lang="en-US" b="0" dirty="0" err="1">
                <a:solidFill>
                  <a:srgbClr val="000000"/>
                </a:solidFill>
                <a:effectLst/>
                <a:latin typeface="Consolas" panose="020B0609020204030204" pitchFamily="49" charset="0"/>
              </a:rPr>
              <a:t>torch.tensor</a:t>
            </a:r>
            <a:r>
              <a:rPr lang="en-US" b="0" dirty="0">
                <a:solidFill>
                  <a:srgbClr val="000000"/>
                </a:solidFill>
                <a:effectLst/>
                <a:latin typeface="Consolas" panose="020B0609020204030204" pitchFamily="49" charset="0"/>
              </a:rPr>
              <a:t>(…)</a:t>
            </a:r>
          </a:p>
          <a:p>
            <a:r>
              <a:rPr lang="en-US" dirty="0">
                <a:solidFill>
                  <a:srgbClr val="000000"/>
                </a:solidFill>
                <a:latin typeface="Consolas" panose="020B0609020204030204" pitchFamily="49" charset="0"/>
              </a:rPr>
              <a:t>z = </a:t>
            </a:r>
            <a:r>
              <a:rPr lang="en-US" dirty="0" err="1">
                <a:solidFill>
                  <a:srgbClr val="000000"/>
                </a:solidFill>
                <a:latin typeface="Consolas" panose="020B0609020204030204" pitchFamily="49" charset="0"/>
              </a:rPr>
              <a:t>torch.tensor</a:t>
            </a:r>
            <a:r>
              <a:rPr lang="en-US" dirty="0">
                <a:solidFill>
                  <a:srgbClr val="000000"/>
                </a:solidFill>
                <a:latin typeface="Consolas" panose="020B0609020204030204" pitchFamily="49" charset="0"/>
              </a:rPr>
              <a:t>(…)</a:t>
            </a:r>
          </a:p>
          <a:p>
            <a:r>
              <a:rPr lang="pl-PL" b="0" dirty="0">
                <a:solidFill>
                  <a:srgbClr val="000000"/>
                </a:solidFill>
                <a:effectLst/>
                <a:latin typeface="Consolas" panose="020B0609020204030204" pitchFamily="49" charset="0"/>
              </a:rPr>
              <a:t>torch.jit.trace(f, (w, z))</a:t>
            </a:r>
          </a:p>
        </p:txBody>
      </p:sp>
      <p:sp>
        <p:nvSpPr>
          <p:cNvPr id="8" name="TextBox 7">
            <a:extLst>
              <a:ext uri="{FF2B5EF4-FFF2-40B4-BE49-F238E27FC236}">
                <a16:creationId xmlns:a16="http://schemas.microsoft.com/office/drawing/2014/main" id="{934F01C1-7611-4F89-AE99-485C681A09D6}"/>
              </a:ext>
            </a:extLst>
          </p:cNvPr>
          <p:cNvSpPr txBox="1"/>
          <p:nvPr/>
        </p:nvSpPr>
        <p:spPr>
          <a:xfrm>
            <a:off x="6121667" y="4525681"/>
            <a:ext cx="4973053" cy="1585049"/>
          </a:xfrm>
          <a:prstGeom prst="rect">
            <a:avLst/>
          </a:prstGeom>
          <a:noFill/>
          <a:ln w="12700">
            <a:solidFill>
              <a:schemeClr val="accent2"/>
            </a:solidFill>
          </a:ln>
        </p:spPr>
        <p:txBody>
          <a:bodyPr wrap="square">
            <a:spAutoFit/>
          </a:bodyPr>
          <a:lstStyle/>
          <a:p>
            <a:r>
              <a:rPr lang="en-US" u="sng" dirty="0"/>
              <a:t>SSA-based IR:</a:t>
            </a:r>
          </a:p>
          <a:p>
            <a:endParaRPr lang="en-US" sz="700" u="sng" dirty="0"/>
          </a:p>
          <a:p>
            <a:r>
              <a:rPr lang="en-US" dirty="0">
                <a:latin typeface="Consolas" panose="020B0609020204030204" pitchFamily="49" charset="0"/>
              </a:rPr>
              <a:t>def f(x: Tensor, y: Tensor) -&gt; Tensor:</a:t>
            </a:r>
          </a:p>
          <a:p>
            <a:r>
              <a:rPr lang="en-US" dirty="0">
                <a:latin typeface="Consolas" panose="020B0609020204030204" pitchFamily="49" charset="0"/>
              </a:rPr>
              <a:t>  z = </a:t>
            </a:r>
            <a:r>
              <a:rPr lang="en-US" dirty="0" err="1">
                <a:latin typeface="Consolas" panose="020B0609020204030204" pitchFamily="49" charset="0"/>
              </a:rPr>
              <a:t>torch.add</a:t>
            </a:r>
            <a:r>
              <a:rPr lang="en-US" dirty="0">
                <a:latin typeface="Consolas" panose="020B0609020204030204" pitchFamily="49" charset="0"/>
              </a:rPr>
              <a:t>(x, y, alpha=1)</a:t>
            </a:r>
          </a:p>
          <a:p>
            <a:r>
              <a:rPr lang="en-US" dirty="0">
                <a:latin typeface="Consolas" panose="020B0609020204030204" pitchFamily="49" charset="0"/>
              </a:rPr>
              <a:t>  z0 = </a:t>
            </a:r>
            <a:r>
              <a:rPr lang="en-US" dirty="0" err="1">
                <a:latin typeface="Consolas" panose="020B0609020204030204" pitchFamily="49" charset="0"/>
              </a:rPr>
              <a:t>torch.add</a:t>
            </a:r>
            <a:r>
              <a:rPr lang="en-US" dirty="0">
                <a:latin typeface="Consolas" panose="020B0609020204030204" pitchFamily="49" charset="0"/>
              </a:rPr>
              <a:t>_(z, x, alpha=1)</a:t>
            </a:r>
          </a:p>
          <a:p>
            <a:r>
              <a:rPr lang="en-US" dirty="0">
                <a:latin typeface="Consolas" panose="020B0609020204030204" pitchFamily="49" charset="0"/>
              </a:rPr>
              <a:t>  return </a:t>
            </a:r>
            <a:r>
              <a:rPr lang="en-US" dirty="0" err="1">
                <a:latin typeface="Consolas" panose="020B0609020204030204" pitchFamily="49" charset="0"/>
              </a:rPr>
              <a:t>torch.mul</a:t>
            </a:r>
            <a:r>
              <a:rPr lang="en-US" dirty="0">
                <a:latin typeface="Consolas" panose="020B0609020204030204" pitchFamily="49" charset="0"/>
              </a:rPr>
              <a:t>(x, z0)</a:t>
            </a:r>
          </a:p>
        </p:txBody>
      </p:sp>
    </p:spTree>
    <p:extLst>
      <p:ext uri="{BB962C8B-B14F-4D97-AF65-F5344CB8AC3E}">
        <p14:creationId xmlns:p14="http://schemas.microsoft.com/office/powerpoint/2010/main" val="14675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Microsoft Research Summit 2021">
  <a:themeElements>
    <a:clrScheme name="Custom 25">
      <a:dk1>
        <a:srgbClr val="000000"/>
      </a:dk1>
      <a:lt1>
        <a:srgbClr val="FFFFFF"/>
      </a:lt1>
      <a:dk2>
        <a:srgbClr val="3B2E58"/>
      </a:dk2>
      <a:lt2>
        <a:srgbClr val="E6E6E6"/>
      </a:lt2>
      <a:accent1>
        <a:srgbClr val="0078D4"/>
      </a:accent1>
      <a:accent2>
        <a:srgbClr val="8661C5"/>
      </a:accent2>
      <a:accent3>
        <a:srgbClr val="FF9349"/>
      </a:accent3>
      <a:accent4>
        <a:srgbClr val="008575"/>
      </a:accent4>
      <a:accent5>
        <a:srgbClr val="D59DFF"/>
      </a:accent5>
      <a:accent6>
        <a:srgbClr val="737373"/>
      </a:accent6>
      <a:hlink>
        <a:srgbClr val="7B51BF"/>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 Research Summit 2021_v02.potx" id="{C2B6F541-E576-43E5-B21C-F875A26F6BF3}" vid="{B1A2A7B9-22B4-48CA-8770-F74FFC39E3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 Research Summit 2021_v02</Template>
  <TotalTime>0</TotalTime>
  <Words>1462</Words>
  <Application>Microsoft Office PowerPoint</Application>
  <PresentationFormat>Widescreen</PresentationFormat>
  <Paragraphs>231</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Consolas</vt:lpstr>
      <vt:lpstr>Courier New</vt:lpstr>
      <vt:lpstr>Harlow Solid Italic</vt:lpstr>
      <vt:lpstr>Segoe UI</vt:lpstr>
      <vt:lpstr>Segoe UI Semibold</vt:lpstr>
      <vt:lpstr>Wingdings</vt:lpstr>
      <vt:lpstr>Microsoft Research Summit 2021</vt:lpstr>
      <vt:lpstr>Accelerating  with Torchy, a tracing JIT compiler</vt:lpstr>
      <vt:lpstr>Eager-mode frameworks are amazing!</vt:lpstr>
      <vt:lpstr>Eager-mode frameworks are slow! 🙄</vt:lpstr>
      <vt:lpstr>Eager-frameworks “hacks”</vt:lpstr>
      <vt:lpstr>What’s a Tensor?</vt:lpstr>
      <vt:lpstr>Tensor creation</vt:lpstr>
      <vt:lpstr>Life of a PyTorch function call</vt:lpstr>
      <vt:lpstr>Speeding up PyTorch today (single device)</vt:lpstr>
      <vt:lpstr>TorchScript Tracing</vt:lpstr>
      <vt:lpstr>Tracing input-dependent code</vt:lpstr>
      <vt:lpstr>TorchScript Compilation</vt:lpstr>
      <vt:lpstr>Is PyTorch inherently inefficient?</vt:lpstr>
      <vt:lpstr>All problems in computer science can be solved by another level of indirection, except performance.</vt:lpstr>
      <vt:lpstr>All problems in computer science can be solved by another level of indirection, except performance.</vt:lpstr>
      <vt:lpstr>Torchy A tracing JIT compiler for PyTorch</vt:lpstr>
      <vt:lpstr>Most Tensors are not observed</vt:lpstr>
      <vt:lpstr>Idea: delay execution until observation</vt:lpstr>
      <vt:lpstr>Tracing JIT compilers</vt:lpstr>
      <vt:lpstr>Intercepting PyTorch function calls</vt:lpstr>
      <vt:lpstr>Intercepting non-dispatched events</vt:lpstr>
      <vt:lpstr>Early experiments</vt:lpstr>
      <vt:lpstr>Bert from the compiler’s perspective</vt:lpstr>
      <vt:lpstr>PowerPoint Presentation</vt:lpstr>
      <vt:lpstr>PowerPoint Presentation</vt:lpstr>
      <vt:lpstr>Summary: Torchy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2021-09-13T10:13:52Z</dcterms:created>
  <dcterms:modified xsi:type="dcterms:W3CDTF">2022-01-04T11:45:50Z</dcterms:modified>
</cp:coreProperties>
</file>