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7"/>
  </p:notesMasterIdLst>
  <p:sldIdLst>
    <p:sldId id="256" r:id="rId2"/>
    <p:sldId id="257" r:id="rId3"/>
    <p:sldId id="262" r:id="rId4"/>
    <p:sldId id="322" r:id="rId5"/>
    <p:sldId id="266" r:id="rId6"/>
    <p:sldId id="267" r:id="rId7"/>
    <p:sldId id="264" r:id="rId8"/>
    <p:sldId id="265" r:id="rId9"/>
    <p:sldId id="271" r:id="rId10"/>
    <p:sldId id="270" r:id="rId11"/>
    <p:sldId id="268" r:id="rId12"/>
    <p:sldId id="287" r:id="rId13"/>
    <p:sldId id="272" r:id="rId14"/>
    <p:sldId id="274" r:id="rId15"/>
    <p:sldId id="276" r:id="rId16"/>
    <p:sldId id="275" r:id="rId17"/>
    <p:sldId id="277" r:id="rId18"/>
    <p:sldId id="282" r:id="rId19"/>
    <p:sldId id="279" r:id="rId20"/>
    <p:sldId id="280" r:id="rId21"/>
    <p:sldId id="283" r:id="rId22"/>
    <p:sldId id="284" r:id="rId23"/>
    <p:sldId id="285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8" r:id="rId34"/>
    <p:sldId id="300" r:id="rId35"/>
    <p:sldId id="301" r:id="rId36"/>
    <p:sldId id="302" r:id="rId37"/>
    <p:sldId id="303" r:id="rId38"/>
    <p:sldId id="304" r:id="rId39"/>
    <p:sldId id="305" r:id="rId40"/>
    <p:sldId id="296" r:id="rId41"/>
    <p:sldId id="299" r:id="rId42"/>
    <p:sldId id="306" r:id="rId43"/>
    <p:sldId id="308" r:id="rId44"/>
    <p:sldId id="309" r:id="rId45"/>
    <p:sldId id="307" r:id="rId46"/>
    <p:sldId id="310" r:id="rId47"/>
    <p:sldId id="313" r:id="rId48"/>
    <p:sldId id="317" r:id="rId49"/>
    <p:sldId id="312" r:id="rId50"/>
    <p:sldId id="319" r:id="rId51"/>
    <p:sldId id="320" r:id="rId52"/>
    <p:sldId id="321" r:id="rId53"/>
    <p:sldId id="323" r:id="rId54"/>
    <p:sldId id="314" r:id="rId55"/>
    <p:sldId id="327" r:id="rId56"/>
    <p:sldId id="328" r:id="rId57"/>
    <p:sldId id="316" r:id="rId58"/>
    <p:sldId id="326" r:id="rId59"/>
    <p:sldId id="311" r:id="rId60"/>
    <p:sldId id="324" r:id="rId61"/>
    <p:sldId id="325" r:id="rId62"/>
    <p:sldId id="315" r:id="rId63"/>
    <p:sldId id="260" r:id="rId64"/>
    <p:sldId id="261" r:id="rId65"/>
    <p:sldId id="297" r:id="rId66"/>
  </p:sldIdLst>
  <p:sldSz cx="9144000" cy="6858000" type="screen4x3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4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51C6B-677D-4690-A29F-43891865ACBB}" type="datetimeFigureOut">
              <a:rPr lang="pt-PT" smtClean="0"/>
              <a:t>25/06/2016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CB3C1-8DFE-47C7-BC64-19B9A9B5867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19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B3C1-8DFE-47C7-BC64-19B9A9B58679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978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State: valuation</a:t>
            </a:r>
            <a:r>
              <a:rPr lang="en-US" baseline="0" dirty="0"/>
              <a:t> of program variables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B3C1-8DFE-47C7-BC64-19B9A9B58679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836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30" y="0"/>
            <a:ext cx="915023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51" y="2353149"/>
            <a:ext cx="4661644" cy="460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7261473" y="6080674"/>
            <a:ext cx="1434276" cy="30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62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62" y="1190768"/>
            <a:ext cx="8605476" cy="1997712"/>
          </a:xfrm>
        </p:spPr>
        <p:txBody>
          <a:bodyPr wrap="square"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6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61" y="1189177"/>
            <a:ext cx="4123905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170401" indent="0">
              <a:buNone/>
              <a:tabLst/>
              <a:defRPr sz="1961"/>
            </a:lvl3pPr>
            <a:lvl4pPr marL="338468" indent="0">
              <a:buNone/>
              <a:defRPr sz="1765"/>
            </a:lvl4pPr>
            <a:lvl5pPr marL="504201" indent="0">
              <a:buNone/>
              <a:tabLst/>
              <a:defRPr sz="17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1767" y="1189177"/>
            <a:ext cx="4123905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170401" indent="0">
              <a:buNone/>
              <a:tabLst/>
              <a:defRPr sz="1961"/>
            </a:lvl3pPr>
            <a:lvl4pPr marL="338468" indent="0">
              <a:buNone/>
              <a:defRPr sz="1765"/>
            </a:lvl4pPr>
            <a:lvl5pPr marL="504201" indent="0">
              <a:buNone/>
              <a:tabLst/>
              <a:defRPr sz="17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61" y="1189176"/>
            <a:ext cx="4123905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170401" indent="0">
              <a:buNone/>
              <a:tabLst/>
              <a:defRPr sz="1961"/>
            </a:lvl3pPr>
            <a:lvl4pPr marL="338468" indent="0">
              <a:buNone/>
              <a:defRPr sz="1765"/>
            </a:lvl4pPr>
            <a:lvl5pPr marL="504201" indent="0">
              <a:buNone/>
              <a:tabLst/>
              <a:defRPr sz="17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0833" y="1187644"/>
            <a:ext cx="4123905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170401" indent="0">
              <a:buNone/>
              <a:tabLst/>
              <a:defRPr sz="1961"/>
            </a:lvl3pPr>
            <a:lvl4pPr marL="338468" indent="0">
              <a:buNone/>
              <a:defRPr sz="1765"/>
            </a:lvl4pPr>
            <a:lvl5pPr marL="504201" indent="0">
              <a:buNone/>
              <a:tabLst/>
              <a:defRPr sz="17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1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61" y="1189177"/>
            <a:ext cx="4123905" cy="2420188"/>
          </a:xfrm>
        </p:spPr>
        <p:txBody>
          <a:bodyPr wrap="square">
            <a:spAutoFit/>
          </a:bodyPr>
          <a:lstStyle>
            <a:lvl1pPr marL="211252" indent="-211252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3529"/>
            </a:lvl1pPr>
            <a:lvl2pPr marL="390514" indent="-171445">
              <a:defRPr sz="1961"/>
            </a:lvl2pPr>
            <a:lvl3pPr marL="514336" indent="-123822">
              <a:tabLst/>
              <a:defRPr sz="1961"/>
            </a:lvl3pPr>
            <a:lvl4pPr marL="647682" indent="-133346">
              <a:defRPr sz="1765"/>
            </a:lvl4pPr>
            <a:lvl5pPr marL="771504" indent="-123822">
              <a:tabLst/>
              <a:defRPr sz="17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0833" y="1189177"/>
            <a:ext cx="4123905" cy="2420188"/>
          </a:xfrm>
        </p:spPr>
        <p:txBody>
          <a:bodyPr wrap="square">
            <a:spAutoFit/>
          </a:bodyPr>
          <a:lstStyle>
            <a:lvl1pPr marL="211252" indent="-211252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3529"/>
            </a:lvl1pPr>
            <a:lvl2pPr marL="390514" indent="-171445">
              <a:defRPr sz="1961"/>
            </a:lvl2pPr>
            <a:lvl3pPr marL="514336" indent="-123822">
              <a:tabLst/>
              <a:defRPr sz="1961"/>
            </a:lvl3pPr>
            <a:lvl4pPr marL="647682" indent="-133346">
              <a:defRPr sz="1765"/>
            </a:lvl4pPr>
            <a:lvl5pPr marL="771504" indent="-123822">
              <a:tabLst/>
              <a:defRPr sz="17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61" y="1189177"/>
            <a:ext cx="4123905" cy="2420188"/>
          </a:xfrm>
        </p:spPr>
        <p:txBody>
          <a:bodyPr wrap="square">
            <a:spAutoFit/>
          </a:bodyPr>
          <a:lstStyle>
            <a:lvl1pPr marL="211252" indent="-211252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14" indent="-171445">
              <a:defRPr sz="1961"/>
            </a:lvl2pPr>
            <a:lvl3pPr marL="514336" indent="-123822">
              <a:tabLst/>
              <a:defRPr sz="1961"/>
            </a:lvl3pPr>
            <a:lvl4pPr marL="647682" indent="-133346">
              <a:defRPr/>
            </a:lvl4pPr>
            <a:lvl5pPr marL="771504" indent="-123822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1767" y="1189177"/>
            <a:ext cx="4123905" cy="2420188"/>
          </a:xfrm>
        </p:spPr>
        <p:txBody>
          <a:bodyPr wrap="square">
            <a:spAutoFit/>
          </a:bodyPr>
          <a:lstStyle>
            <a:lvl1pPr marL="211252" indent="-211252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14" indent="-171445">
              <a:defRPr sz="1961"/>
            </a:lvl2pPr>
            <a:lvl3pPr marL="514336" indent="-123822">
              <a:tabLst/>
              <a:defRPr sz="1961"/>
            </a:lvl3pPr>
            <a:lvl4pPr marL="647682" indent="-133346">
              <a:defRPr/>
            </a:lvl4pPr>
            <a:lvl5pPr marL="771504" indent="-123822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46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283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02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1" tIns="34291" rIns="34291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55" fontAlgn="base">
              <a:spcBef>
                <a:spcPct val="0"/>
              </a:spcBef>
              <a:spcAft>
                <a:spcPct val="0"/>
              </a:spcAft>
            </a:pPr>
            <a:endParaRPr lang="en-US" sz="13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62" y="1192415"/>
            <a:ext cx="8605476" cy="2088243"/>
          </a:xfrm>
        </p:spPr>
        <p:txBody>
          <a:bodyPr/>
          <a:lstStyle>
            <a:lvl1pPr marL="0" indent="0">
              <a:buNone/>
              <a:defRPr sz="274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786" indent="0">
              <a:buNone/>
              <a:defRPr sz="274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04" indent="0">
              <a:buNone/>
              <a:defRPr sz="2353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869" indent="0">
              <a:buNone/>
              <a:defRPr sz="1961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695" indent="0">
              <a:buNone/>
              <a:defRPr sz="1961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3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Wal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 rot="20468000">
            <a:off x="1315189" y="6314244"/>
            <a:ext cx="57839" cy="568377"/>
          </a:xfrm>
          <a:custGeom>
            <a:avLst/>
            <a:gdLst>
              <a:gd name="connsiteX0" fmla="*/ 58994 w 58994"/>
              <a:gd name="connsiteY0" fmla="*/ 0 h 579692"/>
              <a:gd name="connsiteX1" fmla="*/ 58994 w 58994"/>
              <a:gd name="connsiteY1" fmla="*/ 579692 h 579692"/>
              <a:gd name="connsiteX2" fmla="*/ 0 w 58994"/>
              <a:gd name="connsiteY2" fmla="*/ 559532 h 579692"/>
              <a:gd name="connsiteX3" fmla="*/ 0 w 58994"/>
              <a:gd name="connsiteY3" fmla="*/ 10005 h 57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94" h="579692">
                <a:moveTo>
                  <a:pt x="58994" y="0"/>
                </a:moveTo>
                <a:lnTo>
                  <a:pt x="58994" y="579692"/>
                </a:lnTo>
                <a:lnTo>
                  <a:pt x="0" y="559532"/>
                </a:lnTo>
                <a:lnTo>
                  <a:pt x="0" y="10005"/>
                </a:lnTo>
                <a:close/>
              </a:path>
            </a:pathLst>
          </a:custGeom>
          <a:solidFill>
            <a:srgbClr val="2C69B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555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5833">
                    <a:schemeClr val="tx1">
                      <a:lumMod val="50000"/>
                    </a:schemeClr>
                  </a:gs>
                  <a:gs pos="100000">
                    <a:schemeClr val="tx1">
                      <a:lumMod val="50000"/>
                    </a:schemeClr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64992" cy="6387933"/>
          </a:xfrm>
          <a:custGeom>
            <a:avLst/>
            <a:gdLst>
              <a:gd name="connsiteX0" fmla="*/ 0 w 4656134"/>
              <a:gd name="connsiteY0" fmla="*/ 0 h 6515100"/>
              <a:gd name="connsiteX1" fmla="*/ 4656134 w 4656134"/>
              <a:gd name="connsiteY1" fmla="*/ 0 h 6515100"/>
              <a:gd name="connsiteX2" fmla="*/ 4656134 w 4656134"/>
              <a:gd name="connsiteY2" fmla="*/ 6515100 h 6515100"/>
              <a:gd name="connsiteX3" fmla="*/ 0 w 4656134"/>
              <a:gd name="connsiteY3" fmla="*/ 6515100 h 6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6134" h="6515100">
                <a:moveTo>
                  <a:pt x="0" y="0"/>
                </a:moveTo>
                <a:lnTo>
                  <a:pt x="4656134" y="0"/>
                </a:lnTo>
                <a:lnTo>
                  <a:pt x="4656134" y="6515100"/>
                </a:lnTo>
                <a:lnTo>
                  <a:pt x="0" y="6515100"/>
                </a:lnTo>
                <a:close/>
              </a:path>
            </a:pathLst>
          </a:cu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273945" y="459898"/>
            <a:ext cx="1434275" cy="307259"/>
          </a:xfrm>
          <a:prstGeom prst="rect">
            <a:avLst/>
          </a:prstGeom>
        </p:spPr>
      </p:pic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855266" y="2622728"/>
            <a:ext cx="4840483" cy="475504"/>
          </a:xfrm>
          <a:custGeom>
            <a:avLst/>
            <a:gdLst>
              <a:gd name="T0" fmla="*/ 67 w 1484"/>
              <a:gd name="T1" fmla="*/ 117 h 143"/>
              <a:gd name="T2" fmla="*/ 15 w 1484"/>
              <a:gd name="T3" fmla="*/ 141 h 143"/>
              <a:gd name="T4" fmla="*/ 63 w 1484"/>
              <a:gd name="T5" fmla="*/ 141 h 143"/>
              <a:gd name="T6" fmla="*/ 119 w 1484"/>
              <a:gd name="T7" fmla="*/ 53 h 143"/>
              <a:gd name="T8" fmla="*/ 173 w 1484"/>
              <a:gd name="T9" fmla="*/ 4 h 143"/>
              <a:gd name="T10" fmla="*/ 180 w 1484"/>
              <a:gd name="T11" fmla="*/ 21 h 143"/>
              <a:gd name="T12" fmla="*/ 165 w 1484"/>
              <a:gd name="T13" fmla="*/ 141 h 143"/>
              <a:gd name="T14" fmla="*/ 226 w 1484"/>
              <a:gd name="T15" fmla="*/ 121 h 143"/>
              <a:gd name="T16" fmla="*/ 272 w 1484"/>
              <a:gd name="T17" fmla="*/ 50 h 143"/>
              <a:gd name="T18" fmla="*/ 223 w 1484"/>
              <a:gd name="T19" fmla="*/ 138 h 143"/>
              <a:gd name="T20" fmla="*/ 333 w 1484"/>
              <a:gd name="T21" fmla="*/ 46 h 143"/>
              <a:gd name="T22" fmla="*/ 293 w 1484"/>
              <a:gd name="T23" fmla="*/ 47 h 143"/>
              <a:gd name="T24" fmla="*/ 330 w 1484"/>
              <a:gd name="T25" fmla="*/ 59 h 143"/>
              <a:gd name="T26" fmla="*/ 359 w 1484"/>
              <a:gd name="T27" fmla="*/ 58 h 143"/>
              <a:gd name="T28" fmla="*/ 439 w 1484"/>
              <a:gd name="T29" fmla="*/ 94 h 143"/>
              <a:gd name="T30" fmla="*/ 362 w 1484"/>
              <a:gd name="T31" fmla="*/ 95 h 143"/>
              <a:gd name="T32" fmla="*/ 416 w 1484"/>
              <a:gd name="T33" fmla="*/ 121 h 143"/>
              <a:gd name="T34" fmla="*/ 474 w 1484"/>
              <a:gd name="T35" fmla="*/ 61 h 143"/>
              <a:gd name="T36" fmla="*/ 464 w 1484"/>
              <a:gd name="T37" fmla="*/ 53 h 143"/>
              <a:gd name="T38" fmla="*/ 497 w 1484"/>
              <a:gd name="T39" fmla="*/ 117 h 143"/>
              <a:gd name="T40" fmla="*/ 503 w 1484"/>
              <a:gd name="T41" fmla="*/ 136 h 143"/>
              <a:gd name="T42" fmla="*/ 538 w 1484"/>
              <a:gd name="T43" fmla="*/ 58 h 143"/>
              <a:gd name="T44" fmla="*/ 618 w 1484"/>
              <a:gd name="T45" fmla="*/ 94 h 143"/>
              <a:gd name="T46" fmla="*/ 540 w 1484"/>
              <a:gd name="T47" fmla="*/ 95 h 143"/>
              <a:gd name="T48" fmla="*/ 594 w 1484"/>
              <a:gd name="T49" fmla="*/ 121 h 143"/>
              <a:gd name="T50" fmla="*/ 641 w 1484"/>
              <a:gd name="T51" fmla="*/ 47 h 143"/>
              <a:gd name="T52" fmla="*/ 656 w 1484"/>
              <a:gd name="T53" fmla="*/ 141 h 143"/>
              <a:gd name="T54" fmla="*/ 656 w 1484"/>
              <a:gd name="T55" fmla="*/ 33 h 143"/>
              <a:gd name="T56" fmla="*/ 730 w 1484"/>
              <a:gd name="T57" fmla="*/ 130 h 143"/>
              <a:gd name="T58" fmla="*/ 740 w 1484"/>
              <a:gd name="T59" fmla="*/ 47 h 143"/>
              <a:gd name="T60" fmla="*/ 685 w 1484"/>
              <a:gd name="T61" fmla="*/ 47 h 143"/>
              <a:gd name="T62" fmla="*/ 740 w 1484"/>
              <a:gd name="T63" fmla="*/ 140 h 143"/>
              <a:gd name="T64" fmla="*/ 873 w 1484"/>
              <a:gd name="T65" fmla="*/ 68 h 143"/>
              <a:gd name="T66" fmla="*/ 802 w 1484"/>
              <a:gd name="T67" fmla="*/ 141 h 143"/>
              <a:gd name="T68" fmla="*/ 868 w 1484"/>
              <a:gd name="T69" fmla="*/ 141 h 143"/>
              <a:gd name="T70" fmla="*/ 817 w 1484"/>
              <a:gd name="T71" fmla="*/ 71 h 143"/>
              <a:gd name="T72" fmla="*/ 857 w 1484"/>
              <a:gd name="T73" fmla="*/ 64 h 143"/>
              <a:gd name="T74" fmla="*/ 904 w 1484"/>
              <a:gd name="T75" fmla="*/ 69 h 143"/>
              <a:gd name="T76" fmla="*/ 974 w 1484"/>
              <a:gd name="T77" fmla="*/ 120 h 143"/>
              <a:gd name="T78" fmla="*/ 981 w 1484"/>
              <a:gd name="T79" fmla="*/ 90 h 143"/>
              <a:gd name="T80" fmla="*/ 965 w 1484"/>
              <a:gd name="T81" fmla="*/ 85 h 143"/>
              <a:gd name="T82" fmla="*/ 1010 w 1484"/>
              <a:gd name="T83" fmla="*/ 71 h 143"/>
              <a:gd name="T84" fmla="*/ 1028 w 1484"/>
              <a:gd name="T85" fmla="*/ 45 h 143"/>
              <a:gd name="T86" fmla="*/ 1033 w 1484"/>
              <a:gd name="T87" fmla="*/ 109 h 143"/>
              <a:gd name="T88" fmla="*/ 1018 w 1484"/>
              <a:gd name="T89" fmla="*/ 143 h 143"/>
              <a:gd name="T90" fmla="*/ 1137 w 1484"/>
              <a:gd name="T91" fmla="*/ 57 h 143"/>
              <a:gd name="T92" fmla="*/ 1076 w 1484"/>
              <a:gd name="T93" fmla="*/ 130 h 143"/>
              <a:gd name="T94" fmla="*/ 1089 w 1484"/>
              <a:gd name="T95" fmla="*/ 122 h 143"/>
              <a:gd name="T96" fmla="*/ 1090 w 1484"/>
              <a:gd name="T97" fmla="*/ 65 h 143"/>
              <a:gd name="T98" fmla="*/ 1234 w 1484"/>
              <a:gd name="T99" fmla="*/ 80 h 143"/>
              <a:gd name="T100" fmla="*/ 1199 w 1484"/>
              <a:gd name="T101" fmla="*/ 58 h 143"/>
              <a:gd name="T102" fmla="*/ 1190 w 1484"/>
              <a:gd name="T103" fmla="*/ 143 h 143"/>
              <a:gd name="T104" fmla="*/ 1234 w 1484"/>
              <a:gd name="T105" fmla="*/ 80 h 143"/>
              <a:gd name="T106" fmla="*/ 1175 w 1484"/>
              <a:gd name="T107" fmla="*/ 115 h 143"/>
              <a:gd name="T108" fmla="*/ 1309 w 1484"/>
              <a:gd name="T109" fmla="*/ 47 h 143"/>
              <a:gd name="T110" fmla="*/ 1275 w 1484"/>
              <a:gd name="T111" fmla="*/ 47 h 143"/>
              <a:gd name="T112" fmla="*/ 1282 w 1484"/>
              <a:gd name="T113" fmla="*/ 69 h 143"/>
              <a:gd name="T114" fmla="*/ 1362 w 1484"/>
              <a:gd name="T115" fmla="*/ 131 h 143"/>
              <a:gd name="T116" fmla="*/ 1385 w 1484"/>
              <a:gd name="T117" fmla="*/ 65 h 143"/>
              <a:gd name="T118" fmla="*/ 1320 w 1484"/>
              <a:gd name="T119" fmla="*/ 121 h 143"/>
              <a:gd name="T120" fmla="*/ 1484 w 1484"/>
              <a:gd name="T121" fmla="*/ 83 h 143"/>
              <a:gd name="T122" fmla="*/ 1406 w 1484"/>
              <a:gd name="T123" fmla="*/ 2 h 143"/>
              <a:gd name="T124" fmla="*/ 1447 w 1484"/>
              <a:gd name="T125" fmla="*/ 58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84" h="143">
                <a:moveTo>
                  <a:pt x="134" y="10"/>
                </a:moveTo>
                <a:cubicBezTo>
                  <a:pt x="115" y="10"/>
                  <a:pt x="115" y="10"/>
                  <a:pt x="115" y="10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3" y="103"/>
                  <a:pt x="70" y="109"/>
                  <a:pt x="67" y="117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66" y="114"/>
                  <a:pt x="64" y="108"/>
                  <a:pt x="61" y="101"/>
                </a:cubicBezTo>
                <a:cubicBezTo>
                  <a:pt x="20" y="10"/>
                  <a:pt x="20" y="10"/>
                  <a:pt x="2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41"/>
                  <a:pt x="0" y="141"/>
                  <a:pt x="0" y="141"/>
                </a:cubicBezTo>
                <a:cubicBezTo>
                  <a:pt x="15" y="141"/>
                  <a:pt x="15" y="141"/>
                  <a:pt x="15" y="141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41"/>
                  <a:pt x="15" y="33"/>
                  <a:pt x="14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6" y="34"/>
                  <a:pt x="17" y="38"/>
                  <a:pt x="18" y="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7" y="37"/>
                  <a:pt x="118" y="33"/>
                  <a:pt x="120" y="27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9" y="37"/>
                  <a:pt x="119" y="46"/>
                  <a:pt x="119" y="53"/>
                </a:cubicBezTo>
                <a:cubicBezTo>
                  <a:pt x="119" y="141"/>
                  <a:pt x="119" y="141"/>
                  <a:pt x="119" y="141"/>
                </a:cubicBezTo>
                <a:cubicBezTo>
                  <a:pt x="134" y="141"/>
                  <a:pt x="134" y="141"/>
                  <a:pt x="134" y="141"/>
                </a:cubicBezTo>
                <a:cubicBezTo>
                  <a:pt x="134" y="10"/>
                  <a:pt x="134" y="10"/>
                  <a:pt x="134" y="10"/>
                </a:cubicBezTo>
                <a:close/>
                <a:moveTo>
                  <a:pt x="180" y="7"/>
                </a:moveTo>
                <a:cubicBezTo>
                  <a:pt x="178" y="5"/>
                  <a:pt x="175" y="4"/>
                  <a:pt x="173" y="4"/>
                </a:cubicBezTo>
                <a:cubicBezTo>
                  <a:pt x="170" y="4"/>
                  <a:pt x="167" y="5"/>
                  <a:pt x="166" y="7"/>
                </a:cubicBezTo>
                <a:cubicBezTo>
                  <a:pt x="164" y="9"/>
                  <a:pt x="163" y="11"/>
                  <a:pt x="163" y="13"/>
                </a:cubicBezTo>
                <a:cubicBezTo>
                  <a:pt x="163" y="16"/>
                  <a:pt x="164" y="19"/>
                  <a:pt x="166" y="21"/>
                </a:cubicBezTo>
                <a:cubicBezTo>
                  <a:pt x="168" y="22"/>
                  <a:pt x="170" y="23"/>
                  <a:pt x="173" y="23"/>
                </a:cubicBezTo>
                <a:cubicBezTo>
                  <a:pt x="175" y="23"/>
                  <a:pt x="178" y="22"/>
                  <a:pt x="180" y="21"/>
                </a:cubicBezTo>
                <a:cubicBezTo>
                  <a:pt x="182" y="19"/>
                  <a:pt x="183" y="16"/>
                  <a:pt x="183" y="13"/>
                </a:cubicBezTo>
                <a:cubicBezTo>
                  <a:pt x="183" y="11"/>
                  <a:pt x="182" y="9"/>
                  <a:pt x="180" y="7"/>
                </a:cubicBezTo>
                <a:close/>
                <a:moveTo>
                  <a:pt x="180" y="47"/>
                </a:moveTo>
                <a:cubicBezTo>
                  <a:pt x="165" y="47"/>
                  <a:pt x="165" y="47"/>
                  <a:pt x="165" y="47"/>
                </a:cubicBezTo>
                <a:cubicBezTo>
                  <a:pt x="165" y="141"/>
                  <a:pt x="165" y="141"/>
                  <a:pt x="165" y="141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47"/>
                  <a:pt x="180" y="47"/>
                  <a:pt x="180" y="47"/>
                </a:cubicBezTo>
                <a:close/>
                <a:moveTo>
                  <a:pt x="272" y="123"/>
                </a:moveTo>
                <a:cubicBezTo>
                  <a:pt x="265" y="128"/>
                  <a:pt x="257" y="131"/>
                  <a:pt x="249" y="131"/>
                </a:cubicBezTo>
                <a:cubicBezTo>
                  <a:pt x="239" y="131"/>
                  <a:pt x="231" y="127"/>
                  <a:pt x="226" y="121"/>
                </a:cubicBezTo>
                <a:cubicBezTo>
                  <a:pt x="220" y="115"/>
                  <a:pt x="217" y="106"/>
                  <a:pt x="217" y="95"/>
                </a:cubicBezTo>
                <a:cubicBezTo>
                  <a:pt x="217" y="84"/>
                  <a:pt x="220" y="75"/>
                  <a:pt x="226" y="68"/>
                </a:cubicBezTo>
                <a:cubicBezTo>
                  <a:pt x="232" y="61"/>
                  <a:pt x="240" y="58"/>
                  <a:pt x="250" y="58"/>
                </a:cubicBezTo>
                <a:cubicBezTo>
                  <a:pt x="258" y="58"/>
                  <a:pt x="265" y="60"/>
                  <a:pt x="272" y="65"/>
                </a:cubicBezTo>
                <a:cubicBezTo>
                  <a:pt x="272" y="50"/>
                  <a:pt x="272" y="50"/>
                  <a:pt x="272" y="50"/>
                </a:cubicBezTo>
                <a:cubicBezTo>
                  <a:pt x="266" y="46"/>
                  <a:pt x="259" y="45"/>
                  <a:pt x="250" y="45"/>
                </a:cubicBezTo>
                <a:cubicBezTo>
                  <a:pt x="236" y="45"/>
                  <a:pt x="224" y="50"/>
                  <a:pt x="215" y="59"/>
                </a:cubicBezTo>
                <a:cubicBezTo>
                  <a:pt x="206" y="68"/>
                  <a:pt x="201" y="81"/>
                  <a:pt x="201" y="96"/>
                </a:cubicBezTo>
                <a:cubicBezTo>
                  <a:pt x="201" y="105"/>
                  <a:pt x="203" y="114"/>
                  <a:pt x="207" y="121"/>
                </a:cubicBezTo>
                <a:cubicBezTo>
                  <a:pt x="211" y="128"/>
                  <a:pt x="216" y="134"/>
                  <a:pt x="223" y="138"/>
                </a:cubicBezTo>
                <a:cubicBezTo>
                  <a:pt x="230" y="142"/>
                  <a:pt x="238" y="143"/>
                  <a:pt x="246" y="143"/>
                </a:cubicBezTo>
                <a:cubicBezTo>
                  <a:pt x="256" y="143"/>
                  <a:pt x="265" y="141"/>
                  <a:pt x="272" y="137"/>
                </a:cubicBezTo>
                <a:cubicBezTo>
                  <a:pt x="272" y="123"/>
                  <a:pt x="272" y="123"/>
                  <a:pt x="272" y="123"/>
                </a:cubicBezTo>
                <a:close/>
                <a:moveTo>
                  <a:pt x="342" y="47"/>
                </a:moveTo>
                <a:cubicBezTo>
                  <a:pt x="340" y="46"/>
                  <a:pt x="337" y="46"/>
                  <a:pt x="333" y="46"/>
                </a:cubicBezTo>
                <a:cubicBezTo>
                  <a:pt x="327" y="46"/>
                  <a:pt x="322" y="47"/>
                  <a:pt x="318" y="51"/>
                </a:cubicBezTo>
                <a:cubicBezTo>
                  <a:pt x="314" y="55"/>
                  <a:pt x="310" y="60"/>
                  <a:pt x="308" y="67"/>
                </a:cubicBezTo>
                <a:cubicBezTo>
                  <a:pt x="308" y="67"/>
                  <a:pt x="308" y="67"/>
                  <a:pt x="308" y="6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293" y="47"/>
                  <a:pt x="293" y="47"/>
                  <a:pt x="293" y="47"/>
                </a:cubicBezTo>
                <a:cubicBezTo>
                  <a:pt x="293" y="141"/>
                  <a:pt x="293" y="141"/>
                  <a:pt x="293" y="141"/>
                </a:cubicBezTo>
                <a:cubicBezTo>
                  <a:pt x="308" y="141"/>
                  <a:pt x="308" y="141"/>
                  <a:pt x="308" y="141"/>
                </a:cubicBezTo>
                <a:cubicBezTo>
                  <a:pt x="308" y="93"/>
                  <a:pt x="308" y="93"/>
                  <a:pt x="308" y="93"/>
                </a:cubicBezTo>
                <a:cubicBezTo>
                  <a:pt x="308" y="83"/>
                  <a:pt x="310" y="75"/>
                  <a:pt x="314" y="69"/>
                </a:cubicBezTo>
                <a:cubicBezTo>
                  <a:pt x="318" y="63"/>
                  <a:pt x="324" y="59"/>
                  <a:pt x="330" y="59"/>
                </a:cubicBezTo>
                <a:cubicBezTo>
                  <a:pt x="335" y="59"/>
                  <a:pt x="339" y="60"/>
                  <a:pt x="342" y="62"/>
                </a:cubicBezTo>
                <a:cubicBezTo>
                  <a:pt x="342" y="47"/>
                  <a:pt x="342" y="47"/>
                  <a:pt x="342" y="47"/>
                </a:cubicBezTo>
                <a:close/>
                <a:moveTo>
                  <a:pt x="427" y="58"/>
                </a:moveTo>
                <a:cubicBezTo>
                  <a:pt x="420" y="49"/>
                  <a:pt x="409" y="45"/>
                  <a:pt x="395" y="45"/>
                </a:cubicBezTo>
                <a:cubicBezTo>
                  <a:pt x="380" y="45"/>
                  <a:pt x="368" y="49"/>
                  <a:pt x="359" y="58"/>
                </a:cubicBezTo>
                <a:cubicBezTo>
                  <a:pt x="351" y="67"/>
                  <a:pt x="347" y="80"/>
                  <a:pt x="347" y="95"/>
                </a:cubicBezTo>
                <a:cubicBezTo>
                  <a:pt x="347" y="110"/>
                  <a:pt x="351" y="121"/>
                  <a:pt x="359" y="130"/>
                </a:cubicBezTo>
                <a:cubicBezTo>
                  <a:pt x="367" y="139"/>
                  <a:pt x="379" y="143"/>
                  <a:pt x="392" y="143"/>
                </a:cubicBezTo>
                <a:cubicBezTo>
                  <a:pt x="407" y="143"/>
                  <a:pt x="418" y="139"/>
                  <a:pt x="427" y="130"/>
                </a:cubicBezTo>
                <a:cubicBezTo>
                  <a:pt x="435" y="121"/>
                  <a:pt x="439" y="109"/>
                  <a:pt x="439" y="94"/>
                </a:cubicBezTo>
                <a:cubicBezTo>
                  <a:pt x="439" y="79"/>
                  <a:pt x="435" y="67"/>
                  <a:pt x="427" y="58"/>
                </a:cubicBezTo>
                <a:close/>
                <a:moveTo>
                  <a:pt x="416" y="121"/>
                </a:moveTo>
                <a:cubicBezTo>
                  <a:pt x="411" y="128"/>
                  <a:pt x="403" y="131"/>
                  <a:pt x="394" y="131"/>
                </a:cubicBezTo>
                <a:cubicBezTo>
                  <a:pt x="384" y="131"/>
                  <a:pt x="376" y="127"/>
                  <a:pt x="371" y="121"/>
                </a:cubicBezTo>
                <a:cubicBezTo>
                  <a:pt x="365" y="115"/>
                  <a:pt x="362" y="106"/>
                  <a:pt x="362" y="95"/>
                </a:cubicBezTo>
                <a:cubicBezTo>
                  <a:pt x="362" y="83"/>
                  <a:pt x="365" y="74"/>
                  <a:pt x="371" y="67"/>
                </a:cubicBezTo>
                <a:cubicBezTo>
                  <a:pt x="376" y="61"/>
                  <a:pt x="384" y="58"/>
                  <a:pt x="394" y="58"/>
                </a:cubicBezTo>
                <a:cubicBezTo>
                  <a:pt x="403" y="58"/>
                  <a:pt x="411" y="61"/>
                  <a:pt x="416" y="67"/>
                </a:cubicBezTo>
                <a:cubicBezTo>
                  <a:pt x="421" y="73"/>
                  <a:pt x="424" y="83"/>
                  <a:pt x="424" y="94"/>
                </a:cubicBezTo>
                <a:cubicBezTo>
                  <a:pt x="424" y="106"/>
                  <a:pt x="421" y="115"/>
                  <a:pt x="416" y="121"/>
                </a:cubicBezTo>
                <a:close/>
                <a:moveTo>
                  <a:pt x="507" y="100"/>
                </a:moveTo>
                <a:cubicBezTo>
                  <a:pt x="503" y="96"/>
                  <a:pt x="497" y="92"/>
                  <a:pt x="488" y="88"/>
                </a:cubicBezTo>
                <a:cubicBezTo>
                  <a:pt x="480" y="85"/>
                  <a:pt x="476" y="83"/>
                  <a:pt x="473" y="80"/>
                </a:cubicBezTo>
                <a:cubicBezTo>
                  <a:pt x="471" y="78"/>
                  <a:pt x="470" y="75"/>
                  <a:pt x="470" y="71"/>
                </a:cubicBezTo>
                <a:cubicBezTo>
                  <a:pt x="470" y="67"/>
                  <a:pt x="471" y="64"/>
                  <a:pt x="474" y="61"/>
                </a:cubicBezTo>
                <a:cubicBezTo>
                  <a:pt x="477" y="59"/>
                  <a:pt x="481" y="58"/>
                  <a:pt x="486" y="58"/>
                </a:cubicBezTo>
                <a:cubicBezTo>
                  <a:pt x="494" y="58"/>
                  <a:pt x="502" y="60"/>
                  <a:pt x="508" y="64"/>
                </a:cubicBezTo>
                <a:cubicBezTo>
                  <a:pt x="508" y="49"/>
                  <a:pt x="508" y="49"/>
                  <a:pt x="508" y="49"/>
                </a:cubicBezTo>
                <a:cubicBezTo>
                  <a:pt x="502" y="46"/>
                  <a:pt x="495" y="45"/>
                  <a:pt x="488" y="45"/>
                </a:cubicBezTo>
                <a:cubicBezTo>
                  <a:pt x="478" y="45"/>
                  <a:pt x="470" y="47"/>
                  <a:pt x="464" y="53"/>
                </a:cubicBezTo>
                <a:cubicBezTo>
                  <a:pt x="458" y="58"/>
                  <a:pt x="454" y="64"/>
                  <a:pt x="454" y="72"/>
                </a:cubicBezTo>
                <a:cubicBezTo>
                  <a:pt x="454" y="79"/>
                  <a:pt x="456" y="84"/>
                  <a:pt x="460" y="88"/>
                </a:cubicBezTo>
                <a:cubicBezTo>
                  <a:pt x="463" y="92"/>
                  <a:pt x="469" y="96"/>
                  <a:pt x="477" y="100"/>
                </a:cubicBezTo>
                <a:cubicBezTo>
                  <a:pt x="485" y="104"/>
                  <a:pt x="491" y="107"/>
                  <a:pt x="493" y="109"/>
                </a:cubicBezTo>
                <a:cubicBezTo>
                  <a:pt x="495" y="111"/>
                  <a:pt x="497" y="114"/>
                  <a:pt x="497" y="117"/>
                </a:cubicBezTo>
                <a:cubicBezTo>
                  <a:pt x="497" y="126"/>
                  <a:pt x="491" y="131"/>
                  <a:pt x="479" y="131"/>
                </a:cubicBezTo>
                <a:cubicBezTo>
                  <a:pt x="470" y="131"/>
                  <a:pt x="462" y="128"/>
                  <a:pt x="454" y="122"/>
                </a:cubicBezTo>
                <a:cubicBezTo>
                  <a:pt x="454" y="138"/>
                  <a:pt x="454" y="138"/>
                  <a:pt x="454" y="138"/>
                </a:cubicBezTo>
                <a:cubicBezTo>
                  <a:pt x="461" y="142"/>
                  <a:pt x="469" y="143"/>
                  <a:pt x="478" y="143"/>
                </a:cubicBezTo>
                <a:cubicBezTo>
                  <a:pt x="488" y="143"/>
                  <a:pt x="496" y="141"/>
                  <a:pt x="503" y="136"/>
                </a:cubicBezTo>
                <a:cubicBezTo>
                  <a:pt x="509" y="131"/>
                  <a:pt x="512" y="124"/>
                  <a:pt x="512" y="116"/>
                </a:cubicBezTo>
                <a:cubicBezTo>
                  <a:pt x="512" y="110"/>
                  <a:pt x="510" y="104"/>
                  <a:pt x="507" y="100"/>
                </a:cubicBezTo>
                <a:close/>
                <a:moveTo>
                  <a:pt x="606" y="58"/>
                </a:moveTo>
                <a:cubicBezTo>
                  <a:pt x="598" y="49"/>
                  <a:pt x="587" y="45"/>
                  <a:pt x="573" y="45"/>
                </a:cubicBezTo>
                <a:cubicBezTo>
                  <a:pt x="558" y="45"/>
                  <a:pt x="546" y="49"/>
                  <a:pt x="538" y="58"/>
                </a:cubicBezTo>
                <a:cubicBezTo>
                  <a:pt x="529" y="67"/>
                  <a:pt x="525" y="80"/>
                  <a:pt x="525" y="95"/>
                </a:cubicBezTo>
                <a:cubicBezTo>
                  <a:pt x="525" y="110"/>
                  <a:pt x="529" y="121"/>
                  <a:pt x="537" y="130"/>
                </a:cubicBezTo>
                <a:cubicBezTo>
                  <a:pt x="546" y="139"/>
                  <a:pt x="557" y="143"/>
                  <a:pt x="571" y="143"/>
                </a:cubicBezTo>
                <a:cubicBezTo>
                  <a:pt x="585" y="143"/>
                  <a:pt x="596" y="139"/>
                  <a:pt x="605" y="130"/>
                </a:cubicBezTo>
                <a:cubicBezTo>
                  <a:pt x="613" y="121"/>
                  <a:pt x="618" y="109"/>
                  <a:pt x="618" y="94"/>
                </a:cubicBezTo>
                <a:cubicBezTo>
                  <a:pt x="618" y="79"/>
                  <a:pt x="614" y="67"/>
                  <a:pt x="606" y="58"/>
                </a:cubicBezTo>
                <a:close/>
                <a:moveTo>
                  <a:pt x="594" y="121"/>
                </a:moveTo>
                <a:cubicBezTo>
                  <a:pt x="589" y="128"/>
                  <a:pt x="582" y="131"/>
                  <a:pt x="572" y="131"/>
                </a:cubicBezTo>
                <a:cubicBezTo>
                  <a:pt x="562" y="131"/>
                  <a:pt x="555" y="127"/>
                  <a:pt x="549" y="121"/>
                </a:cubicBezTo>
                <a:cubicBezTo>
                  <a:pt x="543" y="115"/>
                  <a:pt x="540" y="106"/>
                  <a:pt x="540" y="95"/>
                </a:cubicBezTo>
                <a:cubicBezTo>
                  <a:pt x="540" y="83"/>
                  <a:pt x="543" y="74"/>
                  <a:pt x="549" y="67"/>
                </a:cubicBezTo>
                <a:cubicBezTo>
                  <a:pt x="554" y="61"/>
                  <a:pt x="562" y="58"/>
                  <a:pt x="572" y="58"/>
                </a:cubicBezTo>
                <a:cubicBezTo>
                  <a:pt x="582" y="58"/>
                  <a:pt x="589" y="61"/>
                  <a:pt x="594" y="67"/>
                </a:cubicBezTo>
                <a:cubicBezTo>
                  <a:pt x="599" y="73"/>
                  <a:pt x="602" y="83"/>
                  <a:pt x="602" y="94"/>
                </a:cubicBezTo>
                <a:cubicBezTo>
                  <a:pt x="602" y="106"/>
                  <a:pt x="600" y="115"/>
                  <a:pt x="594" y="121"/>
                </a:cubicBezTo>
                <a:close/>
                <a:moveTo>
                  <a:pt x="682" y="2"/>
                </a:moveTo>
                <a:cubicBezTo>
                  <a:pt x="679" y="1"/>
                  <a:pt x="676" y="0"/>
                  <a:pt x="671" y="0"/>
                </a:cubicBezTo>
                <a:cubicBezTo>
                  <a:pt x="662" y="0"/>
                  <a:pt x="655" y="3"/>
                  <a:pt x="650" y="9"/>
                </a:cubicBezTo>
                <a:cubicBezTo>
                  <a:pt x="644" y="15"/>
                  <a:pt x="641" y="22"/>
                  <a:pt x="641" y="32"/>
                </a:cubicBezTo>
                <a:cubicBezTo>
                  <a:pt x="641" y="47"/>
                  <a:pt x="641" y="47"/>
                  <a:pt x="641" y="47"/>
                </a:cubicBezTo>
                <a:cubicBezTo>
                  <a:pt x="625" y="47"/>
                  <a:pt x="625" y="47"/>
                  <a:pt x="625" y="47"/>
                </a:cubicBezTo>
                <a:cubicBezTo>
                  <a:pt x="625" y="60"/>
                  <a:pt x="625" y="60"/>
                  <a:pt x="625" y="60"/>
                </a:cubicBezTo>
                <a:cubicBezTo>
                  <a:pt x="641" y="60"/>
                  <a:pt x="641" y="60"/>
                  <a:pt x="641" y="60"/>
                </a:cubicBezTo>
                <a:cubicBezTo>
                  <a:pt x="641" y="141"/>
                  <a:pt x="641" y="141"/>
                  <a:pt x="641" y="141"/>
                </a:cubicBezTo>
                <a:cubicBezTo>
                  <a:pt x="656" y="141"/>
                  <a:pt x="656" y="141"/>
                  <a:pt x="656" y="141"/>
                </a:cubicBezTo>
                <a:cubicBezTo>
                  <a:pt x="656" y="60"/>
                  <a:pt x="656" y="60"/>
                  <a:pt x="656" y="60"/>
                </a:cubicBezTo>
                <a:cubicBezTo>
                  <a:pt x="678" y="60"/>
                  <a:pt x="678" y="60"/>
                  <a:pt x="678" y="60"/>
                </a:cubicBezTo>
                <a:cubicBezTo>
                  <a:pt x="678" y="47"/>
                  <a:pt x="678" y="47"/>
                  <a:pt x="678" y="47"/>
                </a:cubicBezTo>
                <a:cubicBezTo>
                  <a:pt x="656" y="47"/>
                  <a:pt x="656" y="47"/>
                  <a:pt x="656" y="47"/>
                </a:cubicBezTo>
                <a:cubicBezTo>
                  <a:pt x="656" y="33"/>
                  <a:pt x="656" y="33"/>
                  <a:pt x="656" y="33"/>
                </a:cubicBezTo>
                <a:cubicBezTo>
                  <a:pt x="656" y="19"/>
                  <a:pt x="661" y="13"/>
                  <a:pt x="672" y="13"/>
                </a:cubicBezTo>
                <a:cubicBezTo>
                  <a:pt x="676" y="13"/>
                  <a:pt x="679" y="14"/>
                  <a:pt x="682" y="15"/>
                </a:cubicBezTo>
                <a:cubicBezTo>
                  <a:pt x="682" y="2"/>
                  <a:pt x="682" y="2"/>
                  <a:pt x="682" y="2"/>
                </a:cubicBezTo>
                <a:close/>
                <a:moveTo>
                  <a:pt x="740" y="127"/>
                </a:moveTo>
                <a:cubicBezTo>
                  <a:pt x="737" y="129"/>
                  <a:pt x="734" y="130"/>
                  <a:pt x="730" y="130"/>
                </a:cubicBezTo>
                <a:cubicBezTo>
                  <a:pt x="725" y="130"/>
                  <a:pt x="721" y="129"/>
                  <a:pt x="719" y="126"/>
                </a:cubicBezTo>
                <a:cubicBezTo>
                  <a:pt x="717" y="124"/>
                  <a:pt x="716" y="119"/>
                  <a:pt x="716" y="113"/>
                </a:cubicBezTo>
                <a:cubicBezTo>
                  <a:pt x="716" y="60"/>
                  <a:pt x="716" y="60"/>
                  <a:pt x="716" y="60"/>
                </a:cubicBezTo>
                <a:cubicBezTo>
                  <a:pt x="740" y="60"/>
                  <a:pt x="740" y="60"/>
                  <a:pt x="740" y="60"/>
                </a:cubicBezTo>
                <a:cubicBezTo>
                  <a:pt x="740" y="47"/>
                  <a:pt x="740" y="47"/>
                  <a:pt x="740" y="47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16" y="19"/>
                  <a:pt x="716" y="19"/>
                  <a:pt x="716" y="19"/>
                </a:cubicBezTo>
                <a:cubicBezTo>
                  <a:pt x="701" y="24"/>
                  <a:pt x="701" y="24"/>
                  <a:pt x="701" y="24"/>
                </a:cubicBezTo>
                <a:cubicBezTo>
                  <a:pt x="701" y="47"/>
                  <a:pt x="701" y="47"/>
                  <a:pt x="701" y="47"/>
                </a:cubicBezTo>
                <a:cubicBezTo>
                  <a:pt x="685" y="47"/>
                  <a:pt x="685" y="47"/>
                  <a:pt x="685" y="47"/>
                </a:cubicBezTo>
                <a:cubicBezTo>
                  <a:pt x="685" y="60"/>
                  <a:pt x="685" y="60"/>
                  <a:pt x="685" y="60"/>
                </a:cubicBezTo>
                <a:cubicBezTo>
                  <a:pt x="701" y="60"/>
                  <a:pt x="701" y="60"/>
                  <a:pt x="701" y="60"/>
                </a:cubicBezTo>
                <a:cubicBezTo>
                  <a:pt x="701" y="116"/>
                  <a:pt x="701" y="116"/>
                  <a:pt x="701" y="116"/>
                </a:cubicBezTo>
                <a:cubicBezTo>
                  <a:pt x="701" y="134"/>
                  <a:pt x="709" y="143"/>
                  <a:pt x="725" y="143"/>
                </a:cubicBezTo>
                <a:cubicBezTo>
                  <a:pt x="731" y="143"/>
                  <a:pt x="736" y="142"/>
                  <a:pt x="740" y="140"/>
                </a:cubicBezTo>
                <a:cubicBezTo>
                  <a:pt x="740" y="127"/>
                  <a:pt x="740" y="127"/>
                  <a:pt x="740" y="127"/>
                </a:cubicBezTo>
                <a:close/>
                <a:moveTo>
                  <a:pt x="865" y="97"/>
                </a:moveTo>
                <a:cubicBezTo>
                  <a:pt x="861" y="88"/>
                  <a:pt x="857" y="83"/>
                  <a:pt x="852" y="81"/>
                </a:cubicBezTo>
                <a:cubicBezTo>
                  <a:pt x="852" y="81"/>
                  <a:pt x="852" y="81"/>
                  <a:pt x="852" y="81"/>
                </a:cubicBezTo>
                <a:cubicBezTo>
                  <a:pt x="861" y="79"/>
                  <a:pt x="868" y="75"/>
                  <a:pt x="873" y="68"/>
                </a:cubicBezTo>
                <a:cubicBezTo>
                  <a:pt x="878" y="62"/>
                  <a:pt x="881" y="54"/>
                  <a:pt x="881" y="45"/>
                </a:cubicBezTo>
                <a:cubicBezTo>
                  <a:pt x="881" y="34"/>
                  <a:pt x="878" y="25"/>
                  <a:pt x="870" y="19"/>
                </a:cubicBezTo>
                <a:cubicBezTo>
                  <a:pt x="863" y="13"/>
                  <a:pt x="854" y="10"/>
                  <a:pt x="841" y="10"/>
                </a:cubicBezTo>
                <a:cubicBezTo>
                  <a:pt x="802" y="10"/>
                  <a:pt x="802" y="10"/>
                  <a:pt x="802" y="10"/>
                </a:cubicBezTo>
                <a:cubicBezTo>
                  <a:pt x="802" y="141"/>
                  <a:pt x="802" y="141"/>
                  <a:pt x="802" y="141"/>
                </a:cubicBezTo>
                <a:cubicBezTo>
                  <a:pt x="817" y="141"/>
                  <a:pt x="817" y="141"/>
                  <a:pt x="817" y="141"/>
                </a:cubicBezTo>
                <a:cubicBezTo>
                  <a:pt x="817" y="85"/>
                  <a:pt x="817" y="85"/>
                  <a:pt x="817" y="85"/>
                </a:cubicBezTo>
                <a:cubicBezTo>
                  <a:pt x="831" y="85"/>
                  <a:pt x="831" y="85"/>
                  <a:pt x="831" y="85"/>
                </a:cubicBezTo>
                <a:cubicBezTo>
                  <a:pt x="839" y="85"/>
                  <a:pt x="846" y="91"/>
                  <a:pt x="851" y="102"/>
                </a:cubicBezTo>
                <a:cubicBezTo>
                  <a:pt x="868" y="141"/>
                  <a:pt x="868" y="141"/>
                  <a:pt x="868" y="141"/>
                </a:cubicBezTo>
                <a:cubicBezTo>
                  <a:pt x="886" y="141"/>
                  <a:pt x="886" y="141"/>
                  <a:pt x="886" y="141"/>
                </a:cubicBezTo>
                <a:cubicBezTo>
                  <a:pt x="865" y="97"/>
                  <a:pt x="865" y="97"/>
                  <a:pt x="865" y="97"/>
                </a:cubicBezTo>
                <a:close/>
                <a:moveTo>
                  <a:pt x="857" y="64"/>
                </a:moveTo>
                <a:cubicBezTo>
                  <a:pt x="852" y="69"/>
                  <a:pt x="846" y="71"/>
                  <a:pt x="837" y="71"/>
                </a:cubicBezTo>
                <a:cubicBezTo>
                  <a:pt x="817" y="71"/>
                  <a:pt x="817" y="71"/>
                  <a:pt x="817" y="71"/>
                </a:cubicBezTo>
                <a:cubicBezTo>
                  <a:pt x="817" y="23"/>
                  <a:pt x="817" y="23"/>
                  <a:pt x="817" y="23"/>
                </a:cubicBezTo>
                <a:cubicBezTo>
                  <a:pt x="838" y="23"/>
                  <a:pt x="838" y="23"/>
                  <a:pt x="838" y="23"/>
                </a:cubicBezTo>
                <a:cubicBezTo>
                  <a:pt x="847" y="23"/>
                  <a:pt x="854" y="25"/>
                  <a:pt x="858" y="29"/>
                </a:cubicBezTo>
                <a:cubicBezTo>
                  <a:pt x="863" y="33"/>
                  <a:pt x="865" y="39"/>
                  <a:pt x="865" y="46"/>
                </a:cubicBezTo>
                <a:cubicBezTo>
                  <a:pt x="865" y="53"/>
                  <a:pt x="862" y="59"/>
                  <a:pt x="857" y="64"/>
                </a:cubicBezTo>
                <a:close/>
                <a:moveTo>
                  <a:pt x="981" y="90"/>
                </a:moveTo>
                <a:cubicBezTo>
                  <a:pt x="981" y="76"/>
                  <a:pt x="977" y="65"/>
                  <a:pt x="971" y="57"/>
                </a:cubicBezTo>
                <a:cubicBezTo>
                  <a:pt x="964" y="49"/>
                  <a:pt x="954" y="45"/>
                  <a:pt x="942" y="45"/>
                </a:cubicBezTo>
                <a:cubicBezTo>
                  <a:pt x="934" y="45"/>
                  <a:pt x="927" y="47"/>
                  <a:pt x="920" y="51"/>
                </a:cubicBezTo>
                <a:cubicBezTo>
                  <a:pt x="913" y="55"/>
                  <a:pt x="908" y="61"/>
                  <a:pt x="904" y="69"/>
                </a:cubicBezTo>
                <a:cubicBezTo>
                  <a:pt x="901" y="77"/>
                  <a:pt x="899" y="85"/>
                  <a:pt x="899" y="95"/>
                </a:cubicBezTo>
                <a:cubicBezTo>
                  <a:pt x="899" y="110"/>
                  <a:pt x="903" y="122"/>
                  <a:pt x="910" y="130"/>
                </a:cubicBezTo>
                <a:cubicBezTo>
                  <a:pt x="918" y="139"/>
                  <a:pt x="928" y="143"/>
                  <a:pt x="941" y="143"/>
                </a:cubicBezTo>
                <a:cubicBezTo>
                  <a:pt x="955" y="143"/>
                  <a:pt x="966" y="140"/>
                  <a:pt x="974" y="134"/>
                </a:cubicBezTo>
                <a:cubicBezTo>
                  <a:pt x="974" y="120"/>
                  <a:pt x="974" y="120"/>
                  <a:pt x="974" y="120"/>
                </a:cubicBezTo>
                <a:cubicBezTo>
                  <a:pt x="965" y="127"/>
                  <a:pt x="956" y="131"/>
                  <a:pt x="945" y="131"/>
                </a:cubicBezTo>
                <a:cubicBezTo>
                  <a:pt x="936" y="131"/>
                  <a:pt x="928" y="128"/>
                  <a:pt x="923" y="122"/>
                </a:cubicBezTo>
                <a:cubicBezTo>
                  <a:pt x="917" y="117"/>
                  <a:pt x="915" y="109"/>
                  <a:pt x="914" y="98"/>
                </a:cubicBezTo>
                <a:cubicBezTo>
                  <a:pt x="981" y="98"/>
                  <a:pt x="981" y="98"/>
                  <a:pt x="981" y="98"/>
                </a:cubicBezTo>
                <a:cubicBezTo>
                  <a:pt x="981" y="90"/>
                  <a:pt x="981" y="90"/>
                  <a:pt x="981" y="90"/>
                </a:cubicBezTo>
                <a:close/>
                <a:moveTo>
                  <a:pt x="915" y="85"/>
                </a:moveTo>
                <a:cubicBezTo>
                  <a:pt x="916" y="77"/>
                  <a:pt x="919" y="70"/>
                  <a:pt x="924" y="65"/>
                </a:cubicBezTo>
                <a:cubicBezTo>
                  <a:pt x="929" y="60"/>
                  <a:pt x="935" y="58"/>
                  <a:pt x="942" y="58"/>
                </a:cubicBezTo>
                <a:cubicBezTo>
                  <a:pt x="949" y="58"/>
                  <a:pt x="955" y="60"/>
                  <a:pt x="959" y="65"/>
                </a:cubicBezTo>
                <a:cubicBezTo>
                  <a:pt x="963" y="70"/>
                  <a:pt x="965" y="76"/>
                  <a:pt x="965" y="85"/>
                </a:cubicBezTo>
                <a:cubicBezTo>
                  <a:pt x="915" y="85"/>
                  <a:pt x="915" y="85"/>
                  <a:pt x="915" y="85"/>
                </a:cubicBezTo>
                <a:close/>
                <a:moveTo>
                  <a:pt x="1047" y="100"/>
                </a:moveTo>
                <a:cubicBezTo>
                  <a:pt x="1043" y="96"/>
                  <a:pt x="1037" y="92"/>
                  <a:pt x="1028" y="88"/>
                </a:cubicBezTo>
                <a:cubicBezTo>
                  <a:pt x="1021" y="85"/>
                  <a:pt x="1016" y="83"/>
                  <a:pt x="1014" y="80"/>
                </a:cubicBezTo>
                <a:cubicBezTo>
                  <a:pt x="1011" y="78"/>
                  <a:pt x="1010" y="75"/>
                  <a:pt x="1010" y="71"/>
                </a:cubicBezTo>
                <a:cubicBezTo>
                  <a:pt x="1010" y="67"/>
                  <a:pt x="1012" y="64"/>
                  <a:pt x="1015" y="61"/>
                </a:cubicBezTo>
                <a:cubicBezTo>
                  <a:pt x="1018" y="59"/>
                  <a:pt x="1022" y="58"/>
                  <a:pt x="1027" y="58"/>
                </a:cubicBezTo>
                <a:cubicBezTo>
                  <a:pt x="1035" y="58"/>
                  <a:pt x="1042" y="60"/>
                  <a:pt x="1048" y="64"/>
                </a:cubicBezTo>
                <a:cubicBezTo>
                  <a:pt x="1048" y="49"/>
                  <a:pt x="1048" y="49"/>
                  <a:pt x="1048" y="49"/>
                </a:cubicBezTo>
                <a:cubicBezTo>
                  <a:pt x="1042" y="46"/>
                  <a:pt x="1035" y="45"/>
                  <a:pt x="1028" y="45"/>
                </a:cubicBezTo>
                <a:cubicBezTo>
                  <a:pt x="1018" y="45"/>
                  <a:pt x="1010" y="47"/>
                  <a:pt x="1004" y="53"/>
                </a:cubicBezTo>
                <a:cubicBezTo>
                  <a:pt x="998" y="58"/>
                  <a:pt x="995" y="64"/>
                  <a:pt x="995" y="72"/>
                </a:cubicBezTo>
                <a:cubicBezTo>
                  <a:pt x="995" y="79"/>
                  <a:pt x="996" y="84"/>
                  <a:pt x="1000" y="88"/>
                </a:cubicBezTo>
                <a:cubicBezTo>
                  <a:pt x="1003" y="92"/>
                  <a:pt x="1009" y="96"/>
                  <a:pt x="1017" y="100"/>
                </a:cubicBezTo>
                <a:cubicBezTo>
                  <a:pt x="1026" y="104"/>
                  <a:pt x="1031" y="107"/>
                  <a:pt x="1033" y="109"/>
                </a:cubicBezTo>
                <a:cubicBezTo>
                  <a:pt x="1036" y="111"/>
                  <a:pt x="1037" y="114"/>
                  <a:pt x="1037" y="117"/>
                </a:cubicBezTo>
                <a:cubicBezTo>
                  <a:pt x="1037" y="126"/>
                  <a:pt x="1031" y="131"/>
                  <a:pt x="1019" y="131"/>
                </a:cubicBezTo>
                <a:cubicBezTo>
                  <a:pt x="1010" y="131"/>
                  <a:pt x="1002" y="128"/>
                  <a:pt x="994" y="122"/>
                </a:cubicBezTo>
                <a:cubicBezTo>
                  <a:pt x="994" y="138"/>
                  <a:pt x="994" y="138"/>
                  <a:pt x="994" y="138"/>
                </a:cubicBezTo>
                <a:cubicBezTo>
                  <a:pt x="1001" y="142"/>
                  <a:pt x="1009" y="143"/>
                  <a:pt x="1018" y="143"/>
                </a:cubicBezTo>
                <a:cubicBezTo>
                  <a:pt x="1028" y="143"/>
                  <a:pt x="1037" y="141"/>
                  <a:pt x="1043" y="136"/>
                </a:cubicBezTo>
                <a:cubicBezTo>
                  <a:pt x="1049" y="131"/>
                  <a:pt x="1052" y="124"/>
                  <a:pt x="1052" y="116"/>
                </a:cubicBezTo>
                <a:cubicBezTo>
                  <a:pt x="1052" y="110"/>
                  <a:pt x="1050" y="104"/>
                  <a:pt x="1047" y="100"/>
                </a:cubicBezTo>
                <a:close/>
                <a:moveTo>
                  <a:pt x="1147" y="90"/>
                </a:moveTo>
                <a:cubicBezTo>
                  <a:pt x="1147" y="76"/>
                  <a:pt x="1144" y="65"/>
                  <a:pt x="1137" y="57"/>
                </a:cubicBezTo>
                <a:cubicBezTo>
                  <a:pt x="1130" y="49"/>
                  <a:pt x="1121" y="45"/>
                  <a:pt x="1108" y="45"/>
                </a:cubicBezTo>
                <a:cubicBezTo>
                  <a:pt x="1100" y="45"/>
                  <a:pt x="1093" y="47"/>
                  <a:pt x="1086" y="51"/>
                </a:cubicBezTo>
                <a:cubicBezTo>
                  <a:pt x="1080" y="55"/>
                  <a:pt x="1075" y="61"/>
                  <a:pt x="1071" y="69"/>
                </a:cubicBezTo>
                <a:cubicBezTo>
                  <a:pt x="1067" y="77"/>
                  <a:pt x="1065" y="85"/>
                  <a:pt x="1065" y="95"/>
                </a:cubicBezTo>
                <a:cubicBezTo>
                  <a:pt x="1065" y="110"/>
                  <a:pt x="1069" y="122"/>
                  <a:pt x="1076" y="130"/>
                </a:cubicBezTo>
                <a:cubicBezTo>
                  <a:pt x="1084" y="139"/>
                  <a:pt x="1094" y="143"/>
                  <a:pt x="1108" y="143"/>
                </a:cubicBezTo>
                <a:cubicBezTo>
                  <a:pt x="1121" y="143"/>
                  <a:pt x="1132" y="140"/>
                  <a:pt x="1141" y="134"/>
                </a:cubicBezTo>
                <a:cubicBezTo>
                  <a:pt x="1141" y="120"/>
                  <a:pt x="1141" y="120"/>
                  <a:pt x="1141" y="120"/>
                </a:cubicBezTo>
                <a:cubicBezTo>
                  <a:pt x="1132" y="127"/>
                  <a:pt x="1122" y="131"/>
                  <a:pt x="1111" y="131"/>
                </a:cubicBezTo>
                <a:cubicBezTo>
                  <a:pt x="1102" y="131"/>
                  <a:pt x="1095" y="128"/>
                  <a:pt x="1089" y="122"/>
                </a:cubicBezTo>
                <a:cubicBezTo>
                  <a:pt x="1084" y="117"/>
                  <a:pt x="1081" y="109"/>
                  <a:pt x="1081" y="98"/>
                </a:cubicBezTo>
                <a:cubicBezTo>
                  <a:pt x="1147" y="98"/>
                  <a:pt x="1147" y="98"/>
                  <a:pt x="1147" y="98"/>
                </a:cubicBezTo>
                <a:cubicBezTo>
                  <a:pt x="1147" y="90"/>
                  <a:pt x="1147" y="90"/>
                  <a:pt x="1147" y="90"/>
                </a:cubicBezTo>
                <a:close/>
                <a:moveTo>
                  <a:pt x="1081" y="85"/>
                </a:moveTo>
                <a:cubicBezTo>
                  <a:pt x="1082" y="77"/>
                  <a:pt x="1085" y="70"/>
                  <a:pt x="1090" y="65"/>
                </a:cubicBezTo>
                <a:cubicBezTo>
                  <a:pt x="1095" y="60"/>
                  <a:pt x="1101" y="58"/>
                  <a:pt x="1108" y="58"/>
                </a:cubicBezTo>
                <a:cubicBezTo>
                  <a:pt x="1116" y="58"/>
                  <a:pt x="1121" y="60"/>
                  <a:pt x="1125" y="65"/>
                </a:cubicBezTo>
                <a:cubicBezTo>
                  <a:pt x="1130" y="70"/>
                  <a:pt x="1132" y="76"/>
                  <a:pt x="1132" y="85"/>
                </a:cubicBezTo>
                <a:cubicBezTo>
                  <a:pt x="1081" y="85"/>
                  <a:pt x="1081" y="85"/>
                  <a:pt x="1081" y="85"/>
                </a:cubicBezTo>
                <a:close/>
                <a:moveTo>
                  <a:pt x="1234" y="80"/>
                </a:moveTo>
                <a:cubicBezTo>
                  <a:pt x="1234" y="57"/>
                  <a:pt x="1223" y="45"/>
                  <a:pt x="1201" y="45"/>
                </a:cubicBezTo>
                <a:cubicBezTo>
                  <a:pt x="1196" y="45"/>
                  <a:pt x="1190" y="46"/>
                  <a:pt x="1183" y="48"/>
                </a:cubicBezTo>
                <a:cubicBezTo>
                  <a:pt x="1176" y="50"/>
                  <a:pt x="1172" y="52"/>
                  <a:pt x="1169" y="54"/>
                </a:cubicBezTo>
                <a:cubicBezTo>
                  <a:pt x="1169" y="69"/>
                  <a:pt x="1169" y="69"/>
                  <a:pt x="1169" y="69"/>
                </a:cubicBezTo>
                <a:cubicBezTo>
                  <a:pt x="1178" y="62"/>
                  <a:pt x="1188" y="58"/>
                  <a:pt x="1199" y="58"/>
                </a:cubicBezTo>
                <a:cubicBezTo>
                  <a:pt x="1212" y="58"/>
                  <a:pt x="1219" y="66"/>
                  <a:pt x="1219" y="82"/>
                </a:cubicBezTo>
                <a:cubicBezTo>
                  <a:pt x="1191" y="86"/>
                  <a:pt x="1191" y="86"/>
                  <a:pt x="1191" y="86"/>
                </a:cubicBezTo>
                <a:cubicBezTo>
                  <a:pt x="1170" y="88"/>
                  <a:pt x="1160" y="99"/>
                  <a:pt x="1160" y="116"/>
                </a:cubicBezTo>
                <a:cubicBezTo>
                  <a:pt x="1160" y="125"/>
                  <a:pt x="1162" y="131"/>
                  <a:pt x="1168" y="136"/>
                </a:cubicBezTo>
                <a:cubicBezTo>
                  <a:pt x="1173" y="141"/>
                  <a:pt x="1180" y="143"/>
                  <a:pt x="1190" y="143"/>
                </a:cubicBezTo>
                <a:cubicBezTo>
                  <a:pt x="1202" y="143"/>
                  <a:pt x="1212" y="138"/>
                  <a:pt x="1218" y="126"/>
                </a:cubicBezTo>
                <a:cubicBezTo>
                  <a:pt x="1219" y="126"/>
                  <a:pt x="1219" y="126"/>
                  <a:pt x="1219" y="126"/>
                </a:cubicBezTo>
                <a:cubicBezTo>
                  <a:pt x="1219" y="141"/>
                  <a:pt x="1219" y="141"/>
                  <a:pt x="1219" y="141"/>
                </a:cubicBezTo>
                <a:cubicBezTo>
                  <a:pt x="1234" y="141"/>
                  <a:pt x="1234" y="141"/>
                  <a:pt x="1234" y="141"/>
                </a:cubicBezTo>
                <a:cubicBezTo>
                  <a:pt x="1234" y="80"/>
                  <a:pt x="1234" y="80"/>
                  <a:pt x="1234" y="80"/>
                </a:cubicBezTo>
                <a:close/>
                <a:moveTo>
                  <a:pt x="1219" y="103"/>
                </a:moveTo>
                <a:cubicBezTo>
                  <a:pt x="1219" y="111"/>
                  <a:pt x="1216" y="117"/>
                  <a:pt x="1212" y="123"/>
                </a:cubicBezTo>
                <a:cubicBezTo>
                  <a:pt x="1207" y="128"/>
                  <a:pt x="1200" y="131"/>
                  <a:pt x="1193" y="131"/>
                </a:cubicBezTo>
                <a:cubicBezTo>
                  <a:pt x="1188" y="131"/>
                  <a:pt x="1183" y="129"/>
                  <a:pt x="1180" y="126"/>
                </a:cubicBezTo>
                <a:cubicBezTo>
                  <a:pt x="1177" y="124"/>
                  <a:pt x="1175" y="120"/>
                  <a:pt x="1175" y="115"/>
                </a:cubicBezTo>
                <a:cubicBezTo>
                  <a:pt x="1175" y="109"/>
                  <a:pt x="1177" y="105"/>
                  <a:pt x="1180" y="102"/>
                </a:cubicBezTo>
                <a:cubicBezTo>
                  <a:pt x="1183" y="100"/>
                  <a:pt x="1188" y="98"/>
                  <a:pt x="1196" y="97"/>
                </a:cubicBezTo>
                <a:cubicBezTo>
                  <a:pt x="1219" y="94"/>
                  <a:pt x="1219" y="94"/>
                  <a:pt x="1219" y="94"/>
                </a:cubicBezTo>
                <a:cubicBezTo>
                  <a:pt x="1219" y="103"/>
                  <a:pt x="1219" y="103"/>
                  <a:pt x="1219" y="103"/>
                </a:cubicBezTo>
                <a:close/>
                <a:moveTo>
                  <a:pt x="1309" y="47"/>
                </a:moveTo>
                <a:cubicBezTo>
                  <a:pt x="1307" y="46"/>
                  <a:pt x="1304" y="46"/>
                  <a:pt x="1300" y="46"/>
                </a:cubicBezTo>
                <a:cubicBezTo>
                  <a:pt x="1295" y="46"/>
                  <a:pt x="1290" y="47"/>
                  <a:pt x="1285" y="51"/>
                </a:cubicBezTo>
                <a:cubicBezTo>
                  <a:pt x="1281" y="55"/>
                  <a:pt x="1278" y="60"/>
                  <a:pt x="1276" y="67"/>
                </a:cubicBezTo>
                <a:cubicBezTo>
                  <a:pt x="1275" y="67"/>
                  <a:pt x="1275" y="67"/>
                  <a:pt x="1275" y="67"/>
                </a:cubicBezTo>
                <a:cubicBezTo>
                  <a:pt x="1275" y="47"/>
                  <a:pt x="1275" y="47"/>
                  <a:pt x="1275" y="47"/>
                </a:cubicBezTo>
                <a:cubicBezTo>
                  <a:pt x="1260" y="47"/>
                  <a:pt x="1260" y="47"/>
                  <a:pt x="1260" y="47"/>
                </a:cubicBezTo>
                <a:cubicBezTo>
                  <a:pt x="1260" y="141"/>
                  <a:pt x="1260" y="141"/>
                  <a:pt x="1260" y="141"/>
                </a:cubicBezTo>
                <a:cubicBezTo>
                  <a:pt x="1275" y="141"/>
                  <a:pt x="1275" y="141"/>
                  <a:pt x="1275" y="141"/>
                </a:cubicBezTo>
                <a:cubicBezTo>
                  <a:pt x="1275" y="93"/>
                  <a:pt x="1275" y="93"/>
                  <a:pt x="1275" y="93"/>
                </a:cubicBezTo>
                <a:cubicBezTo>
                  <a:pt x="1275" y="83"/>
                  <a:pt x="1277" y="75"/>
                  <a:pt x="1282" y="69"/>
                </a:cubicBezTo>
                <a:cubicBezTo>
                  <a:pt x="1286" y="63"/>
                  <a:pt x="1291" y="59"/>
                  <a:pt x="1298" y="59"/>
                </a:cubicBezTo>
                <a:cubicBezTo>
                  <a:pt x="1303" y="59"/>
                  <a:pt x="1307" y="60"/>
                  <a:pt x="1309" y="62"/>
                </a:cubicBezTo>
                <a:cubicBezTo>
                  <a:pt x="1309" y="47"/>
                  <a:pt x="1309" y="47"/>
                  <a:pt x="1309" y="47"/>
                </a:cubicBezTo>
                <a:close/>
                <a:moveTo>
                  <a:pt x="1385" y="123"/>
                </a:moveTo>
                <a:cubicBezTo>
                  <a:pt x="1378" y="128"/>
                  <a:pt x="1370" y="131"/>
                  <a:pt x="1362" y="131"/>
                </a:cubicBezTo>
                <a:cubicBezTo>
                  <a:pt x="1352" y="131"/>
                  <a:pt x="1344" y="127"/>
                  <a:pt x="1338" y="121"/>
                </a:cubicBezTo>
                <a:cubicBezTo>
                  <a:pt x="1333" y="115"/>
                  <a:pt x="1330" y="106"/>
                  <a:pt x="1330" y="95"/>
                </a:cubicBezTo>
                <a:cubicBezTo>
                  <a:pt x="1330" y="84"/>
                  <a:pt x="1333" y="75"/>
                  <a:pt x="1339" y="68"/>
                </a:cubicBezTo>
                <a:cubicBezTo>
                  <a:pt x="1345" y="61"/>
                  <a:pt x="1353" y="58"/>
                  <a:pt x="1363" y="58"/>
                </a:cubicBezTo>
                <a:cubicBezTo>
                  <a:pt x="1370" y="58"/>
                  <a:pt x="1378" y="60"/>
                  <a:pt x="1385" y="65"/>
                </a:cubicBezTo>
                <a:cubicBezTo>
                  <a:pt x="1385" y="50"/>
                  <a:pt x="1385" y="50"/>
                  <a:pt x="1385" y="50"/>
                </a:cubicBezTo>
                <a:cubicBezTo>
                  <a:pt x="1379" y="46"/>
                  <a:pt x="1371" y="45"/>
                  <a:pt x="1363" y="45"/>
                </a:cubicBezTo>
                <a:cubicBezTo>
                  <a:pt x="1348" y="45"/>
                  <a:pt x="1337" y="50"/>
                  <a:pt x="1328" y="59"/>
                </a:cubicBezTo>
                <a:cubicBezTo>
                  <a:pt x="1319" y="68"/>
                  <a:pt x="1314" y="81"/>
                  <a:pt x="1314" y="96"/>
                </a:cubicBezTo>
                <a:cubicBezTo>
                  <a:pt x="1314" y="105"/>
                  <a:pt x="1316" y="114"/>
                  <a:pt x="1320" y="121"/>
                </a:cubicBezTo>
                <a:cubicBezTo>
                  <a:pt x="1324" y="128"/>
                  <a:pt x="1329" y="134"/>
                  <a:pt x="1336" y="138"/>
                </a:cubicBezTo>
                <a:cubicBezTo>
                  <a:pt x="1343" y="142"/>
                  <a:pt x="1350" y="143"/>
                  <a:pt x="1359" y="143"/>
                </a:cubicBezTo>
                <a:cubicBezTo>
                  <a:pt x="1369" y="143"/>
                  <a:pt x="1378" y="141"/>
                  <a:pt x="1385" y="137"/>
                </a:cubicBezTo>
                <a:cubicBezTo>
                  <a:pt x="1385" y="123"/>
                  <a:pt x="1385" y="123"/>
                  <a:pt x="1385" y="123"/>
                </a:cubicBezTo>
                <a:close/>
                <a:moveTo>
                  <a:pt x="1484" y="83"/>
                </a:moveTo>
                <a:cubicBezTo>
                  <a:pt x="1484" y="58"/>
                  <a:pt x="1473" y="45"/>
                  <a:pt x="1452" y="45"/>
                </a:cubicBezTo>
                <a:cubicBezTo>
                  <a:pt x="1439" y="45"/>
                  <a:pt x="1428" y="51"/>
                  <a:pt x="1421" y="63"/>
                </a:cubicBezTo>
                <a:cubicBezTo>
                  <a:pt x="1421" y="63"/>
                  <a:pt x="1421" y="63"/>
                  <a:pt x="1421" y="63"/>
                </a:cubicBezTo>
                <a:cubicBezTo>
                  <a:pt x="1421" y="2"/>
                  <a:pt x="1421" y="2"/>
                  <a:pt x="1421" y="2"/>
                </a:cubicBezTo>
                <a:cubicBezTo>
                  <a:pt x="1406" y="2"/>
                  <a:pt x="1406" y="2"/>
                  <a:pt x="1406" y="2"/>
                </a:cubicBezTo>
                <a:cubicBezTo>
                  <a:pt x="1406" y="141"/>
                  <a:pt x="1406" y="141"/>
                  <a:pt x="1406" y="141"/>
                </a:cubicBezTo>
                <a:cubicBezTo>
                  <a:pt x="1421" y="141"/>
                  <a:pt x="1421" y="141"/>
                  <a:pt x="1421" y="141"/>
                </a:cubicBezTo>
                <a:cubicBezTo>
                  <a:pt x="1421" y="88"/>
                  <a:pt x="1421" y="88"/>
                  <a:pt x="1421" y="88"/>
                </a:cubicBezTo>
                <a:cubicBezTo>
                  <a:pt x="1421" y="79"/>
                  <a:pt x="1423" y="72"/>
                  <a:pt x="1428" y="66"/>
                </a:cubicBezTo>
                <a:cubicBezTo>
                  <a:pt x="1433" y="61"/>
                  <a:pt x="1439" y="58"/>
                  <a:pt x="1447" y="58"/>
                </a:cubicBezTo>
                <a:cubicBezTo>
                  <a:pt x="1461" y="58"/>
                  <a:pt x="1469" y="68"/>
                  <a:pt x="1469" y="87"/>
                </a:cubicBezTo>
                <a:cubicBezTo>
                  <a:pt x="1469" y="141"/>
                  <a:pt x="1469" y="141"/>
                  <a:pt x="1469" y="141"/>
                </a:cubicBezTo>
                <a:cubicBezTo>
                  <a:pt x="1484" y="141"/>
                  <a:pt x="1484" y="141"/>
                  <a:pt x="1484" y="141"/>
                </a:cubicBezTo>
                <a:cubicBezTo>
                  <a:pt x="1484" y="83"/>
                  <a:pt x="1484" y="83"/>
                  <a:pt x="1484" y="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650" tIns="44825" rIns="89650" bIns="44825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</p:spTree>
    <p:extLst>
      <p:ext uri="{BB962C8B-B14F-4D97-AF65-F5344CB8AC3E}">
        <p14:creationId xmlns:p14="http://schemas.microsoft.com/office/powerpoint/2010/main" val="39298072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6526">
            <a:off x="2024004" y="-801242"/>
            <a:ext cx="5100011" cy="65720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585093" flipH="1">
            <a:off x="5469377" y="2806491"/>
            <a:ext cx="3327972" cy="6595650"/>
          </a:xfrm>
          <a:custGeom>
            <a:avLst/>
            <a:gdLst>
              <a:gd name="connsiteX0" fmla="*/ 3394223 w 3394223"/>
              <a:gd name="connsiteY0" fmla="*/ 0 h 6727334"/>
              <a:gd name="connsiteX1" fmla="*/ 0 w 3394223"/>
              <a:gd name="connsiteY1" fmla="*/ 1979329 h 6727334"/>
              <a:gd name="connsiteX2" fmla="*/ 2768783 w 3394223"/>
              <a:gd name="connsiteY2" fmla="*/ 6727334 h 6727334"/>
              <a:gd name="connsiteX3" fmla="*/ 3394223 w 3394223"/>
              <a:gd name="connsiteY3" fmla="*/ 6727334 h 672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4223" h="6727334">
                <a:moveTo>
                  <a:pt x="3394223" y="0"/>
                </a:moveTo>
                <a:lnTo>
                  <a:pt x="0" y="1979329"/>
                </a:lnTo>
                <a:lnTo>
                  <a:pt x="2768783" y="6727334"/>
                </a:lnTo>
                <a:lnTo>
                  <a:pt x="3394223" y="6727334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 bwMode="auto">
          <a:xfrm>
            <a:off x="269262" y="2084173"/>
            <a:ext cx="7172008" cy="3587759"/>
          </a:xfrm>
          <a:prstGeom prst="rect">
            <a:avLst/>
          </a:prstGeom>
          <a:solidFill>
            <a:srgbClr val="00188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55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5833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62" y="3877271"/>
            <a:ext cx="7172008" cy="179466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62" y="2084186"/>
            <a:ext cx="7172008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273945" y="459898"/>
            <a:ext cx="1434275" cy="307259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 bwMode="black">
          <a:xfrm rot="20468000">
            <a:off x="1452074" y="-18069"/>
            <a:ext cx="57839" cy="324492"/>
          </a:xfrm>
          <a:custGeom>
            <a:avLst/>
            <a:gdLst>
              <a:gd name="connsiteX0" fmla="*/ 0 w 58994"/>
              <a:gd name="connsiteY0" fmla="*/ 0 h 330952"/>
              <a:gd name="connsiteX1" fmla="*/ 58994 w 58994"/>
              <a:gd name="connsiteY1" fmla="*/ 20160 h 330952"/>
              <a:gd name="connsiteX2" fmla="*/ 58994 w 58994"/>
              <a:gd name="connsiteY2" fmla="*/ 330952 h 330952"/>
              <a:gd name="connsiteX3" fmla="*/ 0 w 58994"/>
              <a:gd name="connsiteY3" fmla="*/ 310792 h 3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94" h="330952">
                <a:moveTo>
                  <a:pt x="0" y="0"/>
                </a:moveTo>
                <a:lnTo>
                  <a:pt x="58994" y="20160"/>
                </a:lnTo>
                <a:lnTo>
                  <a:pt x="58994" y="330952"/>
                </a:lnTo>
                <a:lnTo>
                  <a:pt x="0" y="310792"/>
                </a:lnTo>
                <a:close/>
              </a:path>
            </a:pathLst>
          </a:custGeom>
          <a:solidFill>
            <a:srgbClr val="2C69B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555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5833">
                    <a:schemeClr val="tx1">
                      <a:lumMod val="50000"/>
                    </a:schemeClr>
                  </a:gs>
                  <a:gs pos="100000">
                    <a:schemeClr val="tx1">
                      <a:lumMod val="5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18" name="Freeform 17"/>
          <p:cNvSpPr/>
          <p:nvPr/>
        </p:nvSpPr>
        <p:spPr bwMode="black">
          <a:xfrm rot="20543801">
            <a:off x="1489596" y="139057"/>
            <a:ext cx="58403" cy="236446"/>
          </a:xfrm>
          <a:custGeom>
            <a:avLst/>
            <a:gdLst>
              <a:gd name="connsiteX0" fmla="*/ 59569 w 59569"/>
              <a:gd name="connsiteY0" fmla="*/ 0 h 241153"/>
              <a:gd name="connsiteX1" fmla="*/ 59569 w 59569"/>
              <a:gd name="connsiteY1" fmla="*/ 241153 h 241153"/>
              <a:gd name="connsiteX2" fmla="*/ 0 w 59569"/>
              <a:gd name="connsiteY2" fmla="*/ 241153 h 241153"/>
              <a:gd name="connsiteX3" fmla="*/ 0 w 59569"/>
              <a:gd name="connsiteY3" fmla="*/ 29341 h 241153"/>
              <a:gd name="connsiteX4" fmla="*/ 23325 w 59569"/>
              <a:gd name="connsiteY4" fmla="*/ 14268 h 241153"/>
              <a:gd name="connsiteX5" fmla="*/ 58779 w 59569"/>
              <a:gd name="connsiteY5" fmla="*/ 0 h 2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69" h="241153">
                <a:moveTo>
                  <a:pt x="59569" y="0"/>
                </a:moveTo>
                <a:lnTo>
                  <a:pt x="59569" y="241153"/>
                </a:lnTo>
                <a:lnTo>
                  <a:pt x="0" y="241153"/>
                </a:lnTo>
                <a:lnTo>
                  <a:pt x="0" y="29341"/>
                </a:lnTo>
                <a:lnTo>
                  <a:pt x="23325" y="14268"/>
                </a:lnTo>
                <a:lnTo>
                  <a:pt x="58779" y="0"/>
                </a:lnTo>
                <a:close/>
              </a:path>
            </a:pathLst>
          </a:custGeom>
          <a:solidFill>
            <a:srgbClr val="1555A4">
              <a:alpha val="92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55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5833">
                    <a:schemeClr val="tx1">
                      <a:lumMod val="50000"/>
                    </a:schemeClr>
                  </a:gs>
                  <a:gs pos="100000">
                    <a:schemeClr val="tx1">
                      <a:lumMod val="50000"/>
                    </a:schemeClr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62" y="288354"/>
            <a:ext cx="1798431" cy="17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36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4817594" y="3970953"/>
            <a:ext cx="4326406" cy="2887046"/>
          </a:xfrm>
          <a:custGeom>
            <a:avLst/>
            <a:gdLst>
              <a:gd name="connsiteX0" fmla="*/ 4412784 w 4412784"/>
              <a:gd name="connsiteY0" fmla="*/ 2944520 h 2944520"/>
              <a:gd name="connsiteX1" fmla="*/ 0 w 4412784"/>
              <a:gd name="connsiteY1" fmla="*/ 2944520 h 2944520"/>
              <a:gd name="connsiteX2" fmla="*/ 0 w 4412784"/>
              <a:gd name="connsiteY2" fmla="*/ 0 h 2944520"/>
              <a:gd name="connsiteX3" fmla="*/ 4412784 w 4412784"/>
              <a:gd name="connsiteY3" fmla="*/ 0 h 294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2784" h="2944520">
                <a:moveTo>
                  <a:pt x="4412784" y="2944520"/>
                </a:moveTo>
                <a:lnTo>
                  <a:pt x="0" y="2944520"/>
                </a:lnTo>
                <a:lnTo>
                  <a:pt x="0" y="0"/>
                </a:lnTo>
                <a:lnTo>
                  <a:pt x="4412784" y="0"/>
                </a:lnTo>
                <a:close/>
              </a:path>
            </a:pathLst>
          </a:cu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6526">
            <a:off x="2024004" y="-801242"/>
            <a:ext cx="5100011" cy="65720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273945" y="459898"/>
            <a:ext cx="1434275" cy="307259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 bwMode="black">
          <a:xfrm rot="20468000">
            <a:off x="1396523" y="-352441"/>
            <a:ext cx="57839" cy="668094"/>
          </a:xfrm>
          <a:custGeom>
            <a:avLst/>
            <a:gdLst>
              <a:gd name="connsiteX0" fmla="*/ 58994 w 58994"/>
              <a:gd name="connsiteY0" fmla="*/ 0 h 681394"/>
              <a:gd name="connsiteX1" fmla="*/ 58994 w 58994"/>
              <a:gd name="connsiteY1" fmla="*/ 681394 h 681394"/>
              <a:gd name="connsiteX2" fmla="*/ 0 w 58994"/>
              <a:gd name="connsiteY2" fmla="*/ 661234 h 681394"/>
              <a:gd name="connsiteX3" fmla="*/ 0 w 58994"/>
              <a:gd name="connsiteY3" fmla="*/ 0 h 68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94" h="681394">
                <a:moveTo>
                  <a:pt x="58994" y="0"/>
                </a:moveTo>
                <a:lnTo>
                  <a:pt x="58994" y="681394"/>
                </a:lnTo>
                <a:lnTo>
                  <a:pt x="0" y="661234"/>
                </a:lnTo>
                <a:lnTo>
                  <a:pt x="0" y="0"/>
                </a:lnTo>
                <a:close/>
              </a:path>
            </a:pathLst>
          </a:custGeom>
          <a:solidFill>
            <a:srgbClr val="2C69B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555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5833">
                    <a:schemeClr val="tx1">
                      <a:lumMod val="50000"/>
                    </a:schemeClr>
                  </a:gs>
                  <a:gs pos="100000">
                    <a:schemeClr val="tx1">
                      <a:lumMod val="5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17" name="Freeform 16"/>
          <p:cNvSpPr/>
          <p:nvPr/>
        </p:nvSpPr>
        <p:spPr bwMode="black">
          <a:xfrm rot="20543801">
            <a:off x="1489596" y="139057"/>
            <a:ext cx="58403" cy="236446"/>
          </a:xfrm>
          <a:custGeom>
            <a:avLst/>
            <a:gdLst>
              <a:gd name="connsiteX0" fmla="*/ 59569 w 59569"/>
              <a:gd name="connsiteY0" fmla="*/ 0 h 241153"/>
              <a:gd name="connsiteX1" fmla="*/ 59569 w 59569"/>
              <a:gd name="connsiteY1" fmla="*/ 241153 h 241153"/>
              <a:gd name="connsiteX2" fmla="*/ 0 w 59569"/>
              <a:gd name="connsiteY2" fmla="*/ 241153 h 241153"/>
              <a:gd name="connsiteX3" fmla="*/ 0 w 59569"/>
              <a:gd name="connsiteY3" fmla="*/ 29341 h 241153"/>
              <a:gd name="connsiteX4" fmla="*/ 23325 w 59569"/>
              <a:gd name="connsiteY4" fmla="*/ 14268 h 241153"/>
              <a:gd name="connsiteX5" fmla="*/ 58779 w 59569"/>
              <a:gd name="connsiteY5" fmla="*/ 0 h 2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69" h="241153">
                <a:moveTo>
                  <a:pt x="59569" y="0"/>
                </a:moveTo>
                <a:lnTo>
                  <a:pt x="59569" y="241153"/>
                </a:lnTo>
                <a:lnTo>
                  <a:pt x="0" y="241153"/>
                </a:lnTo>
                <a:lnTo>
                  <a:pt x="0" y="29341"/>
                </a:lnTo>
                <a:lnTo>
                  <a:pt x="23325" y="14268"/>
                </a:lnTo>
                <a:lnTo>
                  <a:pt x="58779" y="0"/>
                </a:lnTo>
                <a:close/>
              </a:path>
            </a:pathLst>
          </a:custGeom>
          <a:solidFill>
            <a:srgbClr val="1555A4">
              <a:alpha val="92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55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5833">
                    <a:schemeClr val="tx1">
                      <a:lumMod val="50000"/>
                    </a:schemeClr>
                  </a:gs>
                  <a:gs pos="100000">
                    <a:schemeClr val="tx1">
                      <a:lumMod val="50000"/>
                    </a:schemeClr>
                  </a:gs>
                </a:gsLst>
                <a:lin ang="5400000" scaled="0"/>
              </a:gra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62" y="288354"/>
            <a:ext cx="1798431" cy="179853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269262" y="2084173"/>
            <a:ext cx="7172008" cy="3587759"/>
          </a:xfrm>
          <a:prstGeom prst="rect">
            <a:avLst/>
          </a:prstGeom>
          <a:solidFill>
            <a:srgbClr val="00188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55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5833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62" y="3877271"/>
            <a:ext cx="7172008" cy="179466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69262" y="2084186"/>
            <a:ext cx="7172008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21922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2600000" flipH="1" flipV="1">
            <a:off x="4638596" y="2333818"/>
            <a:ext cx="5161924" cy="7799726"/>
          </a:xfrm>
          <a:custGeom>
            <a:avLst/>
            <a:gdLst>
              <a:gd name="connsiteX0" fmla="*/ 4678340 w 5264984"/>
              <a:gd name="connsiteY0" fmla="*/ 7954998 h 7954998"/>
              <a:gd name="connsiteX1" fmla="*/ 5264984 w 5264984"/>
              <a:gd name="connsiteY1" fmla="*/ 7616299 h 7954998"/>
              <a:gd name="connsiteX2" fmla="*/ 5264984 w 5264984"/>
              <a:gd name="connsiteY2" fmla="*/ 7954998 h 7954998"/>
              <a:gd name="connsiteX3" fmla="*/ 0 w 5264984"/>
              <a:gd name="connsiteY3" fmla="*/ 0 h 7954998"/>
              <a:gd name="connsiteX4" fmla="*/ 2602602 w 5264984"/>
              <a:gd name="connsiteY4" fmla="*/ 0 h 7954998"/>
              <a:gd name="connsiteX5" fmla="*/ 4650756 w 5264984"/>
              <a:gd name="connsiteY5" fmla="*/ 3547507 h 7954998"/>
              <a:gd name="connsiteX6" fmla="*/ 0 w 5264984"/>
              <a:gd name="connsiteY6" fmla="*/ 6232622 h 795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4984" h="7954998">
                <a:moveTo>
                  <a:pt x="4678340" y="7954998"/>
                </a:moveTo>
                <a:lnTo>
                  <a:pt x="5264984" y="7616299"/>
                </a:lnTo>
                <a:lnTo>
                  <a:pt x="5264984" y="7954998"/>
                </a:lnTo>
                <a:close/>
                <a:moveTo>
                  <a:pt x="0" y="0"/>
                </a:moveTo>
                <a:lnTo>
                  <a:pt x="2602602" y="0"/>
                </a:lnTo>
                <a:lnTo>
                  <a:pt x="4650756" y="3547507"/>
                </a:lnTo>
                <a:lnTo>
                  <a:pt x="0" y="6232622"/>
                </a:lnTo>
                <a:close/>
              </a:path>
            </a:pathLst>
          </a:cu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800000" flipH="1" flipV="1">
            <a:off x="537874" y="-1346381"/>
            <a:ext cx="5161924" cy="5874339"/>
          </a:xfrm>
          <a:custGeom>
            <a:avLst/>
            <a:gdLst>
              <a:gd name="connsiteX0" fmla="*/ 4576182 w 5264984"/>
              <a:gd name="connsiteY0" fmla="*/ 5991282 h 5991282"/>
              <a:gd name="connsiteX1" fmla="*/ 0 w 5264984"/>
              <a:gd name="connsiteY1" fmla="*/ 3349222 h 5991282"/>
              <a:gd name="connsiteX2" fmla="*/ 0 w 5264984"/>
              <a:gd name="connsiteY2" fmla="*/ 0 h 5991282"/>
              <a:gd name="connsiteX3" fmla="*/ 5264984 w 5264984"/>
              <a:gd name="connsiteY3" fmla="*/ 0 h 5991282"/>
              <a:gd name="connsiteX4" fmla="*/ 5264984 w 5264984"/>
              <a:gd name="connsiteY4" fmla="*/ 4798241 h 599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984" h="5991282">
                <a:moveTo>
                  <a:pt x="4576182" y="5991282"/>
                </a:moveTo>
                <a:lnTo>
                  <a:pt x="0" y="3349222"/>
                </a:lnTo>
                <a:lnTo>
                  <a:pt x="0" y="0"/>
                </a:lnTo>
                <a:lnTo>
                  <a:pt x="5264984" y="0"/>
                </a:lnTo>
                <a:lnTo>
                  <a:pt x="5264984" y="4798241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 bwMode="auto">
          <a:xfrm>
            <a:off x="269262" y="1187621"/>
            <a:ext cx="6275507" cy="3586208"/>
          </a:xfrm>
          <a:prstGeom prst="rect">
            <a:avLst/>
          </a:prstGeom>
          <a:solidFill>
            <a:srgbClr val="006EB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55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5833">
                    <a:schemeClr val="tx1">
                      <a:lumMod val="50000"/>
                    </a:schemeClr>
                  </a:gs>
                  <a:gs pos="100000">
                    <a:schemeClr val="tx1">
                      <a:lumMod val="5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62" y="1187645"/>
            <a:ext cx="6275507" cy="2264518"/>
          </a:xfrm>
          <a:noFill/>
        </p:spPr>
        <p:txBody>
          <a:bodyPr tIns="91440" bIns="91440" anchor="t" anchorCtr="0"/>
          <a:lstStyle>
            <a:lvl1pPr>
              <a:defRPr sz="5293" spc="-74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62" y="3452163"/>
            <a:ext cx="6275508" cy="1321666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23189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ideo slide">
    <p:bg>
      <p:bgPr>
        <a:solidFill>
          <a:srgbClr val="006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4565697" y="0"/>
            <a:ext cx="4578304" cy="6858000"/>
          </a:xfrm>
          <a:custGeom>
            <a:avLst/>
            <a:gdLst>
              <a:gd name="connsiteX0" fmla="*/ 0 w 4669711"/>
              <a:gd name="connsiteY0" fmla="*/ 0 h 6994525"/>
              <a:gd name="connsiteX1" fmla="*/ 4669711 w 4669711"/>
              <a:gd name="connsiteY1" fmla="*/ 0 h 6994525"/>
              <a:gd name="connsiteX2" fmla="*/ 4669711 w 4669711"/>
              <a:gd name="connsiteY2" fmla="*/ 6994525 h 6994525"/>
              <a:gd name="connsiteX3" fmla="*/ 0 w 4669711"/>
              <a:gd name="connsiteY3" fmla="*/ 6994525 h 69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9711" h="6994525">
                <a:moveTo>
                  <a:pt x="0" y="0"/>
                </a:moveTo>
                <a:lnTo>
                  <a:pt x="4669711" y="0"/>
                </a:lnTo>
                <a:lnTo>
                  <a:pt x="4669711" y="6994525"/>
                </a:lnTo>
                <a:lnTo>
                  <a:pt x="0" y="6994525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 bwMode="ltGray">
          <a:xfrm>
            <a:off x="269261" y="2084172"/>
            <a:ext cx="5379009" cy="2689656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3" tIns="107571" rIns="134463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60" y="2084172"/>
            <a:ext cx="5379009" cy="2689656"/>
          </a:xfrm>
          <a:solidFill>
            <a:schemeClr val="tx2"/>
          </a:solidFill>
        </p:spPr>
        <p:txBody>
          <a:bodyPr tIns="91440" bIns="91440" anchor="t" anchorCtr="0"/>
          <a:lstStyle>
            <a:lvl1pPr>
              <a:defRPr sz="5293" spc="-74" baseline="0">
                <a:gradFill>
                  <a:gsLst>
                    <a:gs pos="5833">
                      <a:schemeClr val="tx1">
                        <a:lumMod val="50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14150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178"/>
            <a:ext cx="8605477" cy="193132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168067" indent="0">
              <a:buNone/>
              <a:defRPr sz="1961"/>
            </a:lvl3pPr>
            <a:lvl4pPr marL="336134" indent="0">
              <a:buNone/>
              <a:defRPr sz="1765"/>
            </a:lvl4pPr>
            <a:lvl5pPr marL="504201" indent="0">
              <a:buNone/>
              <a:defRPr sz="17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1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178"/>
            <a:ext cx="8605477" cy="193132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168067" indent="0">
              <a:buNone/>
              <a:defRPr sz="1961"/>
            </a:lvl3pPr>
            <a:lvl4pPr marL="336134" indent="0">
              <a:buNone/>
              <a:defRPr sz="1765"/>
            </a:lvl4pPr>
            <a:lvl5pPr marL="504201" indent="0">
              <a:buNone/>
              <a:defRPr sz="17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5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20010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6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62" y="291103"/>
            <a:ext cx="8605476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62" y="1190768"/>
            <a:ext cx="8605477" cy="19977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5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5" r:id="rId17"/>
  </p:sldLayoutIdLst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lang="en-US" sz="4706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01" marR="0" indent="-252101" algn="l" defTabSz="6857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05" marR="0" indent="-177404" algn="l" defTabSz="6857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35" marR="0" indent="-168067" algn="l" defTabSz="6857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02" marR="0" indent="-168067" algn="l" defTabSz="6857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369" marR="0" indent="-168067" algn="l" defTabSz="6857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22" indent="-171439" algn="l" defTabSz="685754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0" indent="-171439" algn="l" defTabSz="685754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6" indent="-171439" algn="l" defTabSz="685754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5" indent="-171439" algn="l" defTabSz="685754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7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5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138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6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6">
          <p15:clr>
            <a:srgbClr val="5ACBF0"/>
          </p15:clr>
        </p15:guide>
        <p15:guide id="2" pos="173">
          <p15:clr>
            <a:srgbClr val="5ACBF0"/>
          </p15:clr>
        </p15:guide>
        <p15:guide id="3" orient="horz" pos="763">
          <p15:clr>
            <a:srgbClr val="A4A3A4"/>
          </p15:clr>
        </p15:guide>
        <p15:guide id="4" orient="horz" pos="1339">
          <p15:clr>
            <a:srgbClr val="A4A3A4"/>
          </p15:clr>
        </p15:guide>
        <p15:guide id="5" orient="horz" pos="1915">
          <p15:clr>
            <a:srgbClr val="A4A3A4"/>
          </p15:clr>
        </p15:guide>
        <p15:guide id="6" orient="horz" pos="2491">
          <p15:clr>
            <a:srgbClr val="A4A3A4"/>
          </p15:clr>
        </p15:guide>
        <p15:guide id="7" orient="horz" pos="3067">
          <p15:clr>
            <a:srgbClr val="A4A3A4"/>
          </p15:clr>
        </p15:guide>
        <p15:guide id="8" orient="horz" pos="3643">
          <p15:clr>
            <a:srgbClr val="A4A3A4"/>
          </p15:clr>
        </p15:guide>
        <p15:guide id="9" orient="horz" pos="4219">
          <p15:clr>
            <a:srgbClr val="5ACBF0"/>
          </p15:clr>
        </p15:guide>
        <p15:guide id="10" pos="749">
          <p15:clr>
            <a:srgbClr val="A4A3A4"/>
          </p15:clr>
        </p15:guide>
        <p15:guide id="11" pos="1325">
          <p15:clr>
            <a:srgbClr val="A4A3A4"/>
          </p15:clr>
        </p15:guide>
        <p15:guide id="13" pos="1906">
          <p15:clr>
            <a:srgbClr val="A4A3A4"/>
          </p15:clr>
        </p15:guide>
        <p15:guide id="14" pos="2477">
          <p15:clr>
            <a:srgbClr val="A4A3A4"/>
          </p15:clr>
        </p15:guide>
        <p15:guide id="15" pos="3053">
          <p15:clr>
            <a:srgbClr val="A4A3A4"/>
          </p15:clr>
        </p15:guide>
        <p15:guide id="17" pos="3629">
          <p15:clr>
            <a:srgbClr val="A4A3A4"/>
          </p15:clr>
        </p15:guide>
        <p15:guide id="18" pos="4205">
          <p15:clr>
            <a:srgbClr val="A4A3A4"/>
          </p15:clr>
        </p15:guide>
        <p15:guide id="19" pos="4781">
          <p15:clr>
            <a:srgbClr val="A4A3A4"/>
          </p15:clr>
        </p15:guide>
        <p15:guide id="21" pos="5357">
          <p15:clr>
            <a:srgbClr val="A4A3A4"/>
          </p15:clr>
        </p15:guide>
        <p15:guide id="22" pos="5702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hyperlink" Target="https://www.google.pt/url?sa=i&amp;rct=j&amp;q=&amp;esrc=s&amp;source=images&amp;cd=&amp;cad=rja&amp;uact=8&amp;ved=0ahUKEwiO1KOf9LjNAhVPahoKHSq6CuIQjRwIBw&amp;url=http://hackaday.com/2015/10/26/killed-by-a-machine-the-therac-25/&amp;bvm=bv.124817099,d.d2s&amp;psig=AFQjCNGWiIajM6X3sFcKbERViyliS6TbWQ&amp;ust=1466591235426628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86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1868268"/>
          </a:xfrm>
        </p:spPr>
        <p:txBody>
          <a:bodyPr/>
          <a:lstStyle/>
          <a:p>
            <a:r>
              <a:rPr lang="en-US" dirty="0"/>
              <a:t>Applying SMT to software verification</a:t>
            </a:r>
          </a:p>
          <a:p>
            <a:endParaRPr lang="en-US" dirty="0"/>
          </a:p>
          <a:p>
            <a:r>
              <a:rPr lang="en-US" dirty="0"/>
              <a:t>SMT: learning from program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84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4638065"/>
          </a:xfrm>
        </p:spPr>
        <p:txBody>
          <a:bodyPr/>
          <a:lstStyle/>
          <a:p>
            <a:r>
              <a:rPr lang="en-US" dirty="0"/>
              <a:t>Abstract interpretation / static analysis</a:t>
            </a:r>
          </a:p>
          <a:p>
            <a:r>
              <a:rPr lang="en-US" dirty="0"/>
              <a:t>Symbolic execution</a:t>
            </a:r>
          </a:p>
          <a:p>
            <a:r>
              <a:rPr lang="en-US" dirty="0"/>
              <a:t>Bounded model checking (BMC)</a:t>
            </a:r>
          </a:p>
          <a:p>
            <a:r>
              <a:rPr lang="en-US" dirty="0"/>
              <a:t>Model checking</a:t>
            </a:r>
          </a:p>
          <a:p>
            <a:endParaRPr lang="en-US" dirty="0"/>
          </a:p>
          <a:p>
            <a:r>
              <a:rPr lang="en-US" dirty="0"/>
              <a:t>Different clients: program verification, bug finding, compiler optimization, refactoring, code metrics, …</a:t>
            </a:r>
          </a:p>
        </p:txBody>
      </p:sp>
    </p:spTree>
    <p:extLst>
      <p:ext uri="{BB962C8B-B14F-4D97-AF65-F5344CB8AC3E}">
        <p14:creationId xmlns:p14="http://schemas.microsoft.com/office/powerpoint/2010/main" val="72772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/>
          <p:cNvSpPr/>
          <p:nvPr/>
        </p:nvSpPr>
        <p:spPr bwMode="auto">
          <a:xfrm>
            <a:off x="1317812" y="2514600"/>
            <a:ext cx="5035923" cy="3186953"/>
          </a:xfrm>
          <a:prstGeom prst="hexag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975" rIns="0" bIns="34975" numCol="1" rtlCol="0" anchor="ctr" anchorCtr="0" compatLnSpc="1">
            <a:prstTxWarp prst="textNoShape">
              <a:avLst/>
            </a:prstTxWarp>
          </a:bodyPr>
          <a:lstStyle/>
          <a:p>
            <a:pPr algn="ctr" defTabSz="699261" fontAlgn="base">
              <a:spcBef>
                <a:spcPct val="0"/>
              </a:spcBef>
              <a:spcAft>
                <a:spcPct val="0"/>
              </a:spcAft>
            </a:pPr>
            <a:endParaRPr lang="en-GB" sz="1500" dirty="0">
              <a:gradFill>
                <a:gsLst>
                  <a:gs pos="5833">
                    <a:schemeClr val="tx1">
                      <a:lumMod val="50000"/>
                    </a:schemeClr>
                  </a:gs>
                  <a:gs pos="100000">
                    <a:schemeClr val="tx1">
                      <a:lumMod val="5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</a:t>
            </a:r>
            <a:endParaRPr lang="en-GB" dirty="0"/>
          </a:p>
        </p:txBody>
      </p:sp>
      <p:sp>
        <p:nvSpPr>
          <p:cNvPr id="3" name="Freeform 2"/>
          <p:cNvSpPr/>
          <p:nvPr/>
        </p:nvSpPr>
        <p:spPr bwMode="auto">
          <a:xfrm>
            <a:off x="2091018" y="2924732"/>
            <a:ext cx="3571509" cy="2433921"/>
          </a:xfrm>
          <a:custGeom>
            <a:avLst/>
            <a:gdLst>
              <a:gd name="connsiteX0" fmla="*/ 282388 w 3571509"/>
              <a:gd name="connsiteY0" fmla="*/ 282391 h 2433921"/>
              <a:gd name="connsiteX1" fmla="*/ 221876 w 3571509"/>
              <a:gd name="connsiteY1" fmla="*/ 342903 h 2433921"/>
              <a:gd name="connsiteX2" fmla="*/ 201706 w 3571509"/>
              <a:gd name="connsiteY2" fmla="*/ 356350 h 2433921"/>
              <a:gd name="connsiteX3" fmla="*/ 168088 w 3571509"/>
              <a:gd name="connsiteY3" fmla="*/ 383244 h 2433921"/>
              <a:gd name="connsiteX4" fmla="*/ 121023 w 3571509"/>
              <a:gd name="connsiteY4" fmla="*/ 410138 h 2433921"/>
              <a:gd name="connsiteX5" fmla="*/ 87406 w 3571509"/>
              <a:gd name="connsiteY5" fmla="*/ 450480 h 2433921"/>
              <a:gd name="connsiteX6" fmla="*/ 80682 w 3571509"/>
              <a:gd name="connsiteY6" fmla="*/ 470650 h 2433921"/>
              <a:gd name="connsiteX7" fmla="*/ 107576 w 3571509"/>
              <a:gd name="connsiteY7" fmla="*/ 591674 h 2433921"/>
              <a:gd name="connsiteX8" fmla="*/ 141194 w 3571509"/>
              <a:gd name="connsiteY8" fmla="*/ 645462 h 2433921"/>
              <a:gd name="connsiteX9" fmla="*/ 168088 w 3571509"/>
              <a:gd name="connsiteY9" fmla="*/ 692527 h 2433921"/>
              <a:gd name="connsiteX10" fmla="*/ 161364 w 3571509"/>
              <a:gd name="connsiteY10" fmla="*/ 806827 h 2433921"/>
              <a:gd name="connsiteX11" fmla="*/ 147917 w 3571509"/>
              <a:gd name="connsiteY11" fmla="*/ 833721 h 2433921"/>
              <a:gd name="connsiteX12" fmla="*/ 141194 w 3571509"/>
              <a:gd name="connsiteY12" fmla="*/ 853891 h 2433921"/>
              <a:gd name="connsiteX13" fmla="*/ 107576 w 3571509"/>
              <a:gd name="connsiteY13" fmla="*/ 900956 h 2433921"/>
              <a:gd name="connsiteX14" fmla="*/ 87406 w 3571509"/>
              <a:gd name="connsiteY14" fmla="*/ 921127 h 2433921"/>
              <a:gd name="connsiteX15" fmla="*/ 40341 w 3571509"/>
              <a:gd name="connsiteY15" fmla="*/ 981638 h 2433921"/>
              <a:gd name="connsiteX16" fmla="*/ 26894 w 3571509"/>
              <a:gd name="connsiteY16" fmla="*/ 1021980 h 2433921"/>
              <a:gd name="connsiteX17" fmla="*/ 13447 w 3571509"/>
              <a:gd name="connsiteY17" fmla="*/ 1082491 h 2433921"/>
              <a:gd name="connsiteX18" fmla="*/ 6723 w 3571509"/>
              <a:gd name="connsiteY18" fmla="*/ 1102662 h 2433921"/>
              <a:gd name="connsiteX19" fmla="*/ 0 w 3571509"/>
              <a:gd name="connsiteY19" fmla="*/ 1136280 h 2433921"/>
              <a:gd name="connsiteX20" fmla="*/ 13447 w 3571509"/>
              <a:gd name="connsiteY20" fmla="*/ 1311091 h 2433921"/>
              <a:gd name="connsiteX21" fmla="*/ 26894 w 3571509"/>
              <a:gd name="connsiteY21" fmla="*/ 1331262 h 2433921"/>
              <a:gd name="connsiteX22" fmla="*/ 87406 w 3571509"/>
              <a:gd name="connsiteY22" fmla="*/ 1391774 h 2433921"/>
              <a:gd name="connsiteX23" fmla="*/ 107576 w 3571509"/>
              <a:gd name="connsiteY23" fmla="*/ 1411944 h 2433921"/>
              <a:gd name="connsiteX24" fmla="*/ 134470 w 3571509"/>
              <a:gd name="connsiteY24" fmla="*/ 1445562 h 2433921"/>
              <a:gd name="connsiteX25" fmla="*/ 147917 w 3571509"/>
              <a:gd name="connsiteY25" fmla="*/ 1647268 h 2433921"/>
              <a:gd name="connsiteX26" fmla="*/ 154641 w 3571509"/>
              <a:gd name="connsiteY26" fmla="*/ 1694333 h 2433921"/>
              <a:gd name="connsiteX27" fmla="*/ 174811 w 3571509"/>
              <a:gd name="connsiteY27" fmla="*/ 1761568 h 2433921"/>
              <a:gd name="connsiteX28" fmla="*/ 188259 w 3571509"/>
              <a:gd name="connsiteY28" fmla="*/ 1788462 h 2433921"/>
              <a:gd name="connsiteX29" fmla="*/ 235323 w 3571509"/>
              <a:gd name="connsiteY29" fmla="*/ 1815356 h 2433921"/>
              <a:gd name="connsiteX30" fmla="*/ 329453 w 3571509"/>
              <a:gd name="connsiteY30" fmla="*/ 1842250 h 2433921"/>
              <a:gd name="connsiteX31" fmla="*/ 376517 w 3571509"/>
              <a:gd name="connsiteY31" fmla="*/ 1855697 h 2433921"/>
              <a:gd name="connsiteX32" fmla="*/ 457200 w 3571509"/>
              <a:gd name="connsiteY32" fmla="*/ 1869144 h 2433921"/>
              <a:gd name="connsiteX33" fmla="*/ 517711 w 3571509"/>
              <a:gd name="connsiteY33" fmla="*/ 1889315 h 2433921"/>
              <a:gd name="connsiteX34" fmla="*/ 551329 w 3571509"/>
              <a:gd name="connsiteY34" fmla="*/ 1896038 h 2433921"/>
              <a:gd name="connsiteX35" fmla="*/ 605117 w 3571509"/>
              <a:gd name="connsiteY35" fmla="*/ 1916209 h 2433921"/>
              <a:gd name="connsiteX36" fmla="*/ 672353 w 3571509"/>
              <a:gd name="connsiteY36" fmla="*/ 1936380 h 2433921"/>
              <a:gd name="connsiteX37" fmla="*/ 746311 w 3571509"/>
              <a:gd name="connsiteY37" fmla="*/ 1956550 h 2433921"/>
              <a:gd name="connsiteX38" fmla="*/ 779929 w 3571509"/>
              <a:gd name="connsiteY38" fmla="*/ 1976721 h 2433921"/>
              <a:gd name="connsiteX39" fmla="*/ 800100 w 3571509"/>
              <a:gd name="connsiteY39" fmla="*/ 1990168 h 2433921"/>
              <a:gd name="connsiteX40" fmla="*/ 833717 w 3571509"/>
              <a:gd name="connsiteY40" fmla="*/ 2003615 h 2433921"/>
              <a:gd name="connsiteX41" fmla="*/ 860611 w 3571509"/>
              <a:gd name="connsiteY41" fmla="*/ 2023785 h 2433921"/>
              <a:gd name="connsiteX42" fmla="*/ 988359 w 3571509"/>
              <a:gd name="connsiteY42" fmla="*/ 2104468 h 2433921"/>
              <a:gd name="connsiteX43" fmla="*/ 1089211 w 3571509"/>
              <a:gd name="connsiteY43" fmla="*/ 2191874 h 2433921"/>
              <a:gd name="connsiteX44" fmla="*/ 1136276 w 3571509"/>
              <a:gd name="connsiteY44" fmla="*/ 2218768 h 2433921"/>
              <a:gd name="connsiteX45" fmla="*/ 1169894 w 3571509"/>
              <a:gd name="connsiteY45" fmla="*/ 2232215 h 2433921"/>
              <a:gd name="connsiteX46" fmla="*/ 1196788 w 3571509"/>
              <a:gd name="connsiteY46" fmla="*/ 2252385 h 2433921"/>
              <a:gd name="connsiteX47" fmla="*/ 1277470 w 3571509"/>
              <a:gd name="connsiteY47" fmla="*/ 2299450 h 2433921"/>
              <a:gd name="connsiteX48" fmla="*/ 1317811 w 3571509"/>
              <a:gd name="connsiteY48" fmla="*/ 2353238 h 2433921"/>
              <a:gd name="connsiteX49" fmla="*/ 1385047 w 3571509"/>
              <a:gd name="connsiteY49" fmla="*/ 2413750 h 2433921"/>
              <a:gd name="connsiteX50" fmla="*/ 1445559 w 3571509"/>
              <a:gd name="connsiteY50" fmla="*/ 2433921 h 2433921"/>
              <a:gd name="connsiteX51" fmla="*/ 1875864 w 3571509"/>
              <a:gd name="connsiteY51" fmla="*/ 2420474 h 2433921"/>
              <a:gd name="connsiteX52" fmla="*/ 1976717 w 3571509"/>
              <a:gd name="connsiteY52" fmla="*/ 2386856 h 2433921"/>
              <a:gd name="connsiteX53" fmla="*/ 2205317 w 3571509"/>
              <a:gd name="connsiteY53" fmla="*/ 2299450 h 2433921"/>
              <a:gd name="connsiteX54" fmla="*/ 2306170 w 3571509"/>
              <a:gd name="connsiteY54" fmla="*/ 2238938 h 2433921"/>
              <a:gd name="connsiteX55" fmla="*/ 2480982 w 3571509"/>
              <a:gd name="connsiteY55" fmla="*/ 2164980 h 2433921"/>
              <a:gd name="connsiteX56" fmla="*/ 2581835 w 3571509"/>
              <a:gd name="connsiteY56" fmla="*/ 2117915 h 2433921"/>
              <a:gd name="connsiteX57" fmla="*/ 2655794 w 3571509"/>
              <a:gd name="connsiteY57" fmla="*/ 2084297 h 2433921"/>
              <a:gd name="connsiteX58" fmla="*/ 2709582 w 3571509"/>
              <a:gd name="connsiteY58" fmla="*/ 2057403 h 2433921"/>
              <a:gd name="connsiteX59" fmla="*/ 2776817 w 3571509"/>
              <a:gd name="connsiteY59" fmla="*/ 2037233 h 2433921"/>
              <a:gd name="connsiteX60" fmla="*/ 2850776 w 3571509"/>
              <a:gd name="connsiteY60" fmla="*/ 1996891 h 2433921"/>
              <a:gd name="connsiteX61" fmla="*/ 2958353 w 3571509"/>
              <a:gd name="connsiteY61" fmla="*/ 1990168 h 2433921"/>
              <a:gd name="connsiteX62" fmla="*/ 3260911 w 3571509"/>
              <a:gd name="connsiteY62" fmla="*/ 1990168 h 2433921"/>
              <a:gd name="connsiteX63" fmla="*/ 3281082 w 3571509"/>
              <a:gd name="connsiteY63" fmla="*/ 1983444 h 2433921"/>
              <a:gd name="connsiteX64" fmla="*/ 3388659 w 3571509"/>
              <a:gd name="connsiteY64" fmla="*/ 1889315 h 2433921"/>
              <a:gd name="connsiteX65" fmla="*/ 3415553 w 3571509"/>
              <a:gd name="connsiteY65" fmla="*/ 1855697 h 2433921"/>
              <a:gd name="connsiteX66" fmla="*/ 3509682 w 3571509"/>
              <a:gd name="connsiteY66" fmla="*/ 1660715 h 2433921"/>
              <a:gd name="connsiteX67" fmla="*/ 3563470 w 3571509"/>
              <a:gd name="connsiteY67" fmla="*/ 1532968 h 2433921"/>
              <a:gd name="connsiteX68" fmla="*/ 3550023 w 3571509"/>
              <a:gd name="connsiteY68" fmla="*/ 1257303 h 2433921"/>
              <a:gd name="connsiteX69" fmla="*/ 3529853 w 3571509"/>
              <a:gd name="connsiteY69" fmla="*/ 1210238 h 2433921"/>
              <a:gd name="connsiteX70" fmla="*/ 3502959 w 3571509"/>
              <a:gd name="connsiteY70" fmla="*/ 1183344 h 2433921"/>
              <a:gd name="connsiteX71" fmla="*/ 3422276 w 3571509"/>
              <a:gd name="connsiteY71" fmla="*/ 1055597 h 2433921"/>
              <a:gd name="connsiteX72" fmla="*/ 3429000 w 3571509"/>
              <a:gd name="connsiteY72" fmla="*/ 753038 h 2433921"/>
              <a:gd name="connsiteX73" fmla="*/ 3442447 w 3571509"/>
              <a:gd name="connsiteY73" fmla="*/ 705974 h 2433921"/>
              <a:gd name="connsiteX74" fmla="*/ 3482788 w 3571509"/>
              <a:gd name="connsiteY74" fmla="*/ 618568 h 2433921"/>
              <a:gd name="connsiteX75" fmla="*/ 3502959 w 3571509"/>
              <a:gd name="connsiteY75" fmla="*/ 551333 h 2433921"/>
              <a:gd name="connsiteX76" fmla="*/ 3482788 w 3571509"/>
              <a:gd name="connsiteY76" fmla="*/ 336180 h 2433921"/>
              <a:gd name="connsiteX77" fmla="*/ 3449170 w 3571509"/>
              <a:gd name="connsiteY77" fmla="*/ 322733 h 2433921"/>
              <a:gd name="connsiteX78" fmla="*/ 3381935 w 3571509"/>
              <a:gd name="connsiteY78" fmla="*/ 309285 h 2433921"/>
              <a:gd name="connsiteX79" fmla="*/ 3106270 w 3571509"/>
              <a:gd name="connsiteY79" fmla="*/ 242050 h 2433921"/>
              <a:gd name="connsiteX80" fmla="*/ 2770094 w 3571509"/>
              <a:gd name="connsiteY80" fmla="*/ 248774 h 2433921"/>
              <a:gd name="connsiteX81" fmla="*/ 2669241 w 3571509"/>
              <a:gd name="connsiteY81" fmla="*/ 282391 h 2433921"/>
              <a:gd name="connsiteX82" fmla="*/ 2622176 w 3571509"/>
              <a:gd name="connsiteY82" fmla="*/ 309285 h 2433921"/>
              <a:gd name="connsiteX83" fmla="*/ 2541494 w 3571509"/>
              <a:gd name="connsiteY83" fmla="*/ 329456 h 2433921"/>
              <a:gd name="connsiteX84" fmla="*/ 2171700 w 3571509"/>
              <a:gd name="connsiteY84" fmla="*/ 295838 h 2433921"/>
              <a:gd name="connsiteX85" fmla="*/ 2104464 w 3571509"/>
              <a:gd name="connsiteY85" fmla="*/ 275668 h 2433921"/>
              <a:gd name="connsiteX86" fmla="*/ 2064123 w 3571509"/>
              <a:gd name="connsiteY86" fmla="*/ 262221 h 2433921"/>
              <a:gd name="connsiteX87" fmla="*/ 2010335 w 3571509"/>
              <a:gd name="connsiteY87" fmla="*/ 235327 h 2433921"/>
              <a:gd name="connsiteX88" fmla="*/ 1969994 w 3571509"/>
              <a:gd name="connsiteY88" fmla="*/ 188262 h 2433921"/>
              <a:gd name="connsiteX89" fmla="*/ 1875864 w 3571509"/>
              <a:gd name="connsiteY89" fmla="*/ 107580 h 2433921"/>
              <a:gd name="connsiteX90" fmla="*/ 1761564 w 3571509"/>
              <a:gd name="connsiteY90" fmla="*/ 47068 h 2433921"/>
              <a:gd name="connsiteX91" fmla="*/ 1660711 w 3571509"/>
              <a:gd name="connsiteY91" fmla="*/ 33621 h 2433921"/>
              <a:gd name="connsiteX92" fmla="*/ 1499347 w 3571509"/>
              <a:gd name="connsiteY92" fmla="*/ 6727 h 2433921"/>
              <a:gd name="connsiteX93" fmla="*/ 1479176 w 3571509"/>
              <a:gd name="connsiteY93" fmla="*/ 3 h 2433921"/>
              <a:gd name="connsiteX94" fmla="*/ 1196788 w 3571509"/>
              <a:gd name="connsiteY94" fmla="*/ 13450 h 2433921"/>
              <a:gd name="connsiteX95" fmla="*/ 1149723 w 3571509"/>
              <a:gd name="connsiteY95" fmla="*/ 33621 h 2433921"/>
              <a:gd name="connsiteX96" fmla="*/ 1095935 w 3571509"/>
              <a:gd name="connsiteY96" fmla="*/ 53791 h 2433921"/>
              <a:gd name="connsiteX97" fmla="*/ 1035423 w 3571509"/>
              <a:gd name="connsiteY97" fmla="*/ 80685 h 2433921"/>
              <a:gd name="connsiteX98" fmla="*/ 934570 w 3571509"/>
              <a:gd name="connsiteY98" fmla="*/ 107580 h 2433921"/>
              <a:gd name="connsiteX99" fmla="*/ 887506 w 3571509"/>
              <a:gd name="connsiteY99" fmla="*/ 121027 h 2433921"/>
              <a:gd name="connsiteX100" fmla="*/ 806823 w 3571509"/>
              <a:gd name="connsiteY100" fmla="*/ 147921 h 2433921"/>
              <a:gd name="connsiteX101" fmla="*/ 746311 w 3571509"/>
              <a:gd name="connsiteY101" fmla="*/ 154644 h 2433921"/>
              <a:gd name="connsiteX102" fmla="*/ 672353 w 3571509"/>
              <a:gd name="connsiteY102" fmla="*/ 188262 h 2433921"/>
              <a:gd name="connsiteX103" fmla="*/ 611841 w 3571509"/>
              <a:gd name="connsiteY103" fmla="*/ 228603 h 2433921"/>
              <a:gd name="connsiteX104" fmla="*/ 531159 w 3571509"/>
              <a:gd name="connsiteY104" fmla="*/ 215156 h 2433921"/>
              <a:gd name="connsiteX105" fmla="*/ 443753 w 3571509"/>
              <a:gd name="connsiteY105" fmla="*/ 174815 h 2433921"/>
              <a:gd name="connsiteX106" fmla="*/ 423582 w 3571509"/>
              <a:gd name="connsiteY106" fmla="*/ 168091 h 2433921"/>
              <a:gd name="connsiteX107" fmla="*/ 295835 w 3571509"/>
              <a:gd name="connsiteY107" fmla="*/ 174815 h 2433921"/>
              <a:gd name="connsiteX108" fmla="*/ 275664 w 3571509"/>
              <a:gd name="connsiteY108" fmla="*/ 188262 h 2433921"/>
              <a:gd name="connsiteX109" fmla="*/ 262217 w 3571509"/>
              <a:gd name="connsiteY109" fmla="*/ 215156 h 2433921"/>
              <a:gd name="connsiteX110" fmla="*/ 248770 w 3571509"/>
              <a:gd name="connsiteY110" fmla="*/ 235327 h 2433921"/>
              <a:gd name="connsiteX111" fmla="*/ 235323 w 3571509"/>
              <a:gd name="connsiteY111" fmla="*/ 275668 h 2433921"/>
              <a:gd name="connsiteX112" fmla="*/ 228600 w 3571509"/>
              <a:gd name="connsiteY112" fmla="*/ 302562 h 243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571509" h="2433921">
                <a:moveTo>
                  <a:pt x="282388" y="282391"/>
                </a:moveTo>
                <a:cubicBezTo>
                  <a:pt x="207086" y="320043"/>
                  <a:pt x="270285" y="278358"/>
                  <a:pt x="221876" y="342903"/>
                </a:cubicBezTo>
                <a:cubicBezTo>
                  <a:pt x="217028" y="349367"/>
                  <a:pt x="208170" y="351502"/>
                  <a:pt x="201706" y="356350"/>
                </a:cubicBezTo>
                <a:cubicBezTo>
                  <a:pt x="190226" y="364960"/>
                  <a:pt x="179569" y="374634"/>
                  <a:pt x="168088" y="383244"/>
                </a:cubicBezTo>
                <a:cubicBezTo>
                  <a:pt x="149082" y="397498"/>
                  <a:pt x="143356" y="398971"/>
                  <a:pt x="121023" y="410138"/>
                </a:cubicBezTo>
                <a:cubicBezTo>
                  <a:pt x="106153" y="425009"/>
                  <a:pt x="96767" y="431758"/>
                  <a:pt x="87406" y="450480"/>
                </a:cubicBezTo>
                <a:cubicBezTo>
                  <a:pt x="84236" y="456819"/>
                  <a:pt x="82923" y="463927"/>
                  <a:pt x="80682" y="470650"/>
                </a:cubicBezTo>
                <a:cubicBezTo>
                  <a:pt x="89647" y="510991"/>
                  <a:pt x="94058" y="552622"/>
                  <a:pt x="107576" y="591674"/>
                </a:cubicBezTo>
                <a:cubicBezTo>
                  <a:pt x="114492" y="611654"/>
                  <a:pt x="131738" y="626551"/>
                  <a:pt x="141194" y="645462"/>
                </a:cubicBezTo>
                <a:cubicBezTo>
                  <a:pt x="158255" y="679584"/>
                  <a:pt x="149081" y="664016"/>
                  <a:pt x="168088" y="692527"/>
                </a:cubicBezTo>
                <a:cubicBezTo>
                  <a:pt x="165847" y="730627"/>
                  <a:pt x="166762" y="769045"/>
                  <a:pt x="161364" y="806827"/>
                </a:cubicBezTo>
                <a:cubicBezTo>
                  <a:pt x="159947" y="816749"/>
                  <a:pt x="151865" y="824509"/>
                  <a:pt x="147917" y="833721"/>
                </a:cubicBezTo>
                <a:cubicBezTo>
                  <a:pt x="145125" y="840235"/>
                  <a:pt x="144363" y="847552"/>
                  <a:pt x="141194" y="853891"/>
                </a:cubicBezTo>
                <a:cubicBezTo>
                  <a:pt x="136936" y="862407"/>
                  <a:pt x="111233" y="896689"/>
                  <a:pt x="107576" y="900956"/>
                </a:cubicBezTo>
                <a:cubicBezTo>
                  <a:pt x="101388" y="908175"/>
                  <a:pt x="93493" y="913822"/>
                  <a:pt x="87406" y="921127"/>
                </a:cubicBezTo>
                <a:cubicBezTo>
                  <a:pt x="71047" y="940758"/>
                  <a:pt x="40341" y="981638"/>
                  <a:pt x="40341" y="981638"/>
                </a:cubicBezTo>
                <a:cubicBezTo>
                  <a:pt x="35859" y="995085"/>
                  <a:pt x="30967" y="1008403"/>
                  <a:pt x="26894" y="1021980"/>
                </a:cubicBezTo>
                <a:cubicBezTo>
                  <a:pt x="16535" y="1056511"/>
                  <a:pt x="23050" y="1044079"/>
                  <a:pt x="13447" y="1082491"/>
                </a:cubicBezTo>
                <a:cubicBezTo>
                  <a:pt x="11728" y="1089367"/>
                  <a:pt x="8442" y="1095786"/>
                  <a:pt x="6723" y="1102662"/>
                </a:cubicBezTo>
                <a:cubicBezTo>
                  <a:pt x="3951" y="1113749"/>
                  <a:pt x="2241" y="1125074"/>
                  <a:pt x="0" y="1136280"/>
                </a:cubicBezTo>
                <a:cubicBezTo>
                  <a:pt x="4482" y="1194550"/>
                  <a:pt x="5462" y="1253197"/>
                  <a:pt x="13447" y="1311091"/>
                </a:cubicBezTo>
                <a:cubicBezTo>
                  <a:pt x="14551" y="1319096"/>
                  <a:pt x="21434" y="1325305"/>
                  <a:pt x="26894" y="1331262"/>
                </a:cubicBezTo>
                <a:cubicBezTo>
                  <a:pt x="46169" y="1352290"/>
                  <a:pt x="67235" y="1371603"/>
                  <a:pt x="87406" y="1391774"/>
                </a:cubicBezTo>
                <a:cubicBezTo>
                  <a:pt x="94129" y="1398497"/>
                  <a:pt x="101636" y="1404519"/>
                  <a:pt x="107576" y="1411944"/>
                </a:cubicBezTo>
                <a:lnTo>
                  <a:pt x="134470" y="1445562"/>
                </a:lnTo>
                <a:cubicBezTo>
                  <a:pt x="160928" y="1524931"/>
                  <a:pt x="135941" y="1443680"/>
                  <a:pt x="147917" y="1647268"/>
                </a:cubicBezTo>
                <a:cubicBezTo>
                  <a:pt x="148848" y="1663088"/>
                  <a:pt x="152036" y="1678701"/>
                  <a:pt x="154641" y="1694333"/>
                </a:cubicBezTo>
                <a:cubicBezTo>
                  <a:pt x="160191" y="1727630"/>
                  <a:pt x="160859" y="1730177"/>
                  <a:pt x="174811" y="1761568"/>
                </a:cubicBezTo>
                <a:cubicBezTo>
                  <a:pt x="178882" y="1770727"/>
                  <a:pt x="181842" y="1780762"/>
                  <a:pt x="188259" y="1788462"/>
                </a:cubicBezTo>
                <a:cubicBezTo>
                  <a:pt x="194622" y="1796098"/>
                  <a:pt x="228671" y="1812400"/>
                  <a:pt x="235323" y="1815356"/>
                </a:cubicBezTo>
                <a:cubicBezTo>
                  <a:pt x="282090" y="1836141"/>
                  <a:pt x="267493" y="1826760"/>
                  <a:pt x="329453" y="1842250"/>
                </a:cubicBezTo>
                <a:cubicBezTo>
                  <a:pt x="371086" y="1852659"/>
                  <a:pt x="326193" y="1846262"/>
                  <a:pt x="376517" y="1855697"/>
                </a:cubicBezTo>
                <a:cubicBezTo>
                  <a:pt x="403315" y="1860722"/>
                  <a:pt x="457200" y="1869144"/>
                  <a:pt x="457200" y="1869144"/>
                </a:cubicBezTo>
                <a:cubicBezTo>
                  <a:pt x="477370" y="1875868"/>
                  <a:pt x="497268" y="1883474"/>
                  <a:pt x="517711" y="1889315"/>
                </a:cubicBezTo>
                <a:cubicBezTo>
                  <a:pt x="528699" y="1892454"/>
                  <a:pt x="540406" y="1892677"/>
                  <a:pt x="551329" y="1896038"/>
                </a:cubicBezTo>
                <a:cubicBezTo>
                  <a:pt x="569631" y="1901669"/>
                  <a:pt x="586951" y="1910154"/>
                  <a:pt x="605117" y="1916209"/>
                </a:cubicBezTo>
                <a:cubicBezTo>
                  <a:pt x="627315" y="1923608"/>
                  <a:pt x="650019" y="1929401"/>
                  <a:pt x="672353" y="1936380"/>
                </a:cubicBezTo>
                <a:cubicBezTo>
                  <a:pt x="733011" y="1955336"/>
                  <a:pt x="691155" y="1945519"/>
                  <a:pt x="746311" y="1956550"/>
                </a:cubicBezTo>
                <a:cubicBezTo>
                  <a:pt x="757517" y="1963274"/>
                  <a:pt x="768847" y="1969795"/>
                  <a:pt x="779929" y="1976721"/>
                </a:cubicBezTo>
                <a:cubicBezTo>
                  <a:pt x="786781" y="1981004"/>
                  <a:pt x="792872" y="1986554"/>
                  <a:pt x="800100" y="1990168"/>
                </a:cubicBezTo>
                <a:cubicBezTo>
                  <a:pt x="810895" y="1995565"/>
                  <a:pt x="823167" y="1997754"/>
                  <a:pt x="833717" y="2003615"/>
                </a:cubicBezTo>
                <a:cubicBezTo>
                  <a:pt x="843513" y="2009057"/>
                  <a:pt x="851109" y="2017846"/>
                  <a:pt x="860611" y="2023785"/>
                </a:cubicBezTo>
                <a:cubicBezTo>
                  <a:pt x="920572" y="2061260"/>
                  <a:pt x="891548" y="2007657"/>
                  <a:pt x="988359" y="2104468"/>
                </a:cubicBezTo>
                <a:cubicBezTo>
                  <a:pt x="1018679" y="2134788"/>
                  <a:pt x="1054997" y="2172323"/>
                  <a:pt x="1089211" y="2191874"/>
                </a:cubicBezTo>
                <a:cubicBezTo>
                  <a:pt x="1104899" y="2200839"/>
                  <a:pt x="1120115" y="2210687"/>
                  <a:pt x="1136276" y="2218768"/>
                </a:cubicBezTo>
                <a:cubicBezTo>
                  <a:pt x="1147071" y="2224165"/>
                  <a:pt x="1159344" y="2226354"/>
                  <a:pt x="1169894" y="2232215"/>
                </a:cubicBezTo>
                <a:cubicBezTo>
                  <a:pt x="1179690" y="2237657"/>
                  <a:pt x="1187179" y="2246620"/>
                  <a:pt x="1196788" y="2252385"/>
                </a:cubicBezTo>
                <a:cubicBezTo>
                  <a:pt x="1224311" y="2268899"/>
                  <a:pt x="1253938" y="2275918"/>
                  <a:pt x="1277470" y="2299450"/>
                </a:cubicBezTo>
                <a:cubicBezTo>
                  <a:pt x="1383996" y="2405976"/>
                  <a:pt x="1241343" y="2257653"/>
                  <a:pt x="1317811" y="2353238"/>
                </a:cubicBezTo>
                <a:cubicBezTo>
                  <a:pt x="1328693" y="2366841"/>
                  <a:pt x="1364966" y="2402594"/>
                  <a:pt x="1385047" y="2413750"/>
                </a:cubicBezTo>
                <a:cubicBezTo>
                  <a:pt x="1405762" y="2425258"/>
                  <a:pt x="1423404" y="2428382"/>
                  <a:pt x="1445559" y="2433921"/>
                </a:cubicBezTo>
                <a:cubicBezTo>
                  <a:pt x="1588994" y="2429439"/>
                  <a:pt x="1732919" y="2433140"/>
                  <a:pt x="1875864" y="2420474"/>
                </a:cubicBezTo>
                <a:cubicBezTo>
                  <a:pt x="1911162" y="2417346"/>
                  <a:pt x="1943454" y="2399075"/>
                  <a:pt x="1976717" y="2386856"/>
                </a:cubicBezTo>
                <a:cubicBezTo>
                  <a:pt x="2053294" y="2358726"/>
                  <a:pt x="2130894" y="2332864"/>
                  <a:pt x="2205317" y="2299450"/>
                </a:cubicBezTo>
                <a:cubicBezTo>
                  <a:pt x="2241082" y="2283392"/>
                  <a:pt x="2270064" y="2254214"/>
                  <a:pt x="2306170" y="2238938"/>
                </a:cubicBezTo>
                <a:lnTo>
                  <a:pt x="2480982" y="2164980"/>
                </a:lnTo>
                <a:cubicBezTo>
                  <a:pt x="2514951" y="2150067"/>
                  <a:pt x="2548151" y="2133461"/>
                  <a:pt x="2581835" y="2117915"/>
                </a:cubicBezTo>
                <a:lnTo>
                  <a:pt x="2655794" y="2084297"/>
                </a:lnTo>
                <a:cubicBezTo>
                  <a:pt x="2673910" y="2075716"/>
                  <a:pt x="2690382" y="2063163"/>
                  <a:pt x="2709582" y="2057403"/>
                </a:cubicBezTo>
                <a:cubicBezTo>
                  <a:pt x="2731994" y="2050680"/>
                  <a:pt x="2755310" y="2046450"/>
                  <a:pt x="2776817" y="2037233"/>
                </a:cubicBezTo>
                <a:cubicBezTo>
                  <a:pt x="2802628" y="2026171"/>
                  <a:pt x="2823593" y="2003939"/>
                  <a:pt x="2850776" y="1996891"/>
                </a:cubicBezTo>
                <a:cubicBezTo>
                  <a:pt x="2885555" y="1987874"/>
                  <a:pt x="2922494" y="1992409"/>
                  <a:pt x="2958353" y="1990168"/>
                </a:cubicBezTo>
                <a:cubicBezTo>
                  <a:pt x="3065250" y="1992840"/>
                  <a:pt x="3161466" y="2015029"/>
                  <a:pt x="3260911" y="1990168"/>
                </a:cubicBezTo>
                <a:cubicBezTo>
                  <a:pt x="3267787" y="1988449"/>
                  <a:pt x="3274358" y="1985685"/>
                  <a:pt x="3281082" y="1983444"/>
                </a:cubicBezTo>
                <a:cubicBezTo>
                  <a:pt x="3310366" y="1959041"/>
                  <a:pt x="3359150" y="1922512"/>
                  <a:pt x="3388659" y="1889315"/>
                </a:cubicBezTo>
                <a:cubicBezTo>
                  <a:pt x="3398193" y="1878589"/>
                  <a:pt x="3408382" y="1868127"/>
                  <a:pt x="3415553" y="1855697"/>
                </a:cubicBezTo>
                <a:cubicBezTo>
                  <a:pt x="3546329" y="1629016"/>
                  <a:pt x="3453580" y="1788947"/>
                  <a:pt x="3509682" y="1660715"/>
                </a:cubicBezTo>
                <a:cubicBezTo>
                  <a:pt x="3572073" y="1518109"/>
                  <a:pt x="3498626" y="1711291"/>
                  <a:pt x="3563470" y="1532968"/>
                </a:cubicBezTo>
                <a:cubicBezTo>
                  <a:pt x="3574460" y="1412082"/>
                  <a:pt x="3577711" y="1428049"/>
                  <a:pt x="3550023" y="1257303"/>
                </a:cubicBezTo>
                <a:cubicBezTo>
                  <a:pt x="3547291" y="1240455"/>
                  <a:pt x="3539016" y="1224638"/>
                  <a:pt x="3529853" y="1210238"/>
                </a:cubicBezTo>
                <a:cubicBezTo>
                  <a:pt x="3523047" y="1199542"/>
                  <a:pt x="3510879" y="1193244"/>
                  <a:pt x="3502959" y="1183344"/>
                </a:cubicBezTo>
                <a:cubicBezTo>
                  <a:pt x="3448309" y="1115032"/>
                  <a:pt x="3455616" y="1122276"/>
                  <a:pt x="3422276" y="1055597"/>
                </a:cubicBezTo>
                <a:cubicBezTo>
                  <a:pt x="3424517" y="954744"/>
                  <a:pt x="3423190" y="853748"/>
                  <a:pt x="3429000" y="753038"/>
                </a:cubicBezTo>
                <a:cubicBezTo>
                  <a:pt x="3429940" y="736749"/>
                  <a:pt x="3437287" y="721453"/>
                  <a:pt x="3442447" y="705974"/>
                </a:cubicBezTo>
                <a:cubicBezTo>
                  <a:pt x="3457392" y="661138"/>
                  <a:pt x="3460373" y="670870"/>
                  <a:pt x="3482788" y="618568"/>
                </a:cubicBezTo>
                <a:cubicBezTo>
                  <a:pt x="3492608" y="595654"/>
                  <a:pt x="3497066" y="574902"/>
                  <a:pt x="3502959" y="551333"/>
                </a:cubicBezTo>
                <a:cubicBezTo>
                  <a:pt x="3510782" y="465276"/>
                  <a:pt x="3520580" y="432759"/>
                  <a:pt x="3482788" y="336180"/>
                </a:cubicBezTo>
                <a:cubicBezTo>
                  <a:pt x="3478390" y="324941"/>
                  <a:pt x="3460832" y="325843"/>
                  <a:pt x="3449170" y="322733"/>
                </a:cubicBezTo>
                <a:cubicBezTo>
                  <a:pt x="3427086" y="316844"/>
                  <a:pt x="3404183" y="314520"/>
                  <a:pt x="3381935" y="309285"/>
                </a:cubicBezTo>
                <a:lnTo>
                  <a:pt x="3106270" y="242050"/>
                </a:lnTo>
                <a:cubicBezTo>
                  <a:pt x="2994211" y="244291"/>
                  <a:pt x="2881927" y="241318"/>
                  <a:pt x="2770094" y="248774"/>
                </a:cubicBezTo>
                <a:cubicBezTo>
                  <a:pt x="2758486" y="249548"/>
                  <a:pt x="2689928" y="272048"/>
                  <a:pt x="2669241" y="282391"/>
                </a:cubicBezTo>
                <a:cubicBezTo>
                  <a:pt x="2653080" y="290472"/>
                  <a:pt x="2639131" y="303038"/>
                  <a:pt x="2622176" y="309285"/>
                </a:cubicBezTo>
                <a:cubicBezTo>
                  <a:pt x="2596164" y="318869"/>
                  <a:pt x="2568388" y="322732"/>
                  <a:pt x="2541494" y="329456"/>
                </a:cubicBezTo>
                <a:cubicBezTo>
                  <a:pt x="2418229" y="318250"/>
                  <a:pt x="2294546" y="310957"/>
                  <a:pt x="2171700" y="295838"/>
                </a:cubicBezTo>
                <a:cubicBezTo>
                  <a:pt x="2148476" y="292980"/>
                  <a:pt x="2126798" y="282647"/>
                  <a:pt x="2104464" y="275668"/>
                </a:cubicBezTo>
                <a:cubicBezTo>
                  <a:pt x="2090935" y="271440"/>
                  <a:pt x="2076801" y="268560"/>
                  <a:pt x="2064123" y="262221"/>
                </a:cubicBezTo>
                <a:lnTo>
                  <a:pt x="2010335" y="235327"/>
                </a:lnTo>
                <a:cubicBezTo>
                  <a:pt x="1996888" y="219639"/>
                  <a:pt x="1984009" y="203445"/>
                  <a:pt x="1969994" y="188262"/>
                </a:cubicBezTo>
                <a:cubicBezTo>
                  <a:pt x="1941663" y="157569"/>
                  <a:pt x="1912036" y="129283"/>
                  <a:pt x="1875864" y="107580"/>
                </a:cubicBezTo>
                <a:cubicBezTo>
                  <a:pt x="1838898" y="85400"/>
                  <a:pt x="1800486" y="65603"/>
                  <a:pt x="1761564" y="47068"/>
                </a:cubicBezTo>
                <a:cubicBezTo>
                  <a:pt x="1740359" y="36970"/>
                  <a:pt x="1664297" y="34133"/>
                  <a:pt x="1660711" y="33621"/>
                </a:cubicBezTo>
                <a:cubicBezTo>
                  <a:pt x="1606729" y="25909"/>
                  <a:pt x="1553135" y="15692"/>
                  <a:pt x="1499347" y="6727"/>
                </a:cubicBezTo>
                <a:cubicBezTo>
                  <a:pt x="1492623" y="4486"/>
                  <a:pt x="1486262" y="-154"/>
                  <a:pt x="1479176" y="3"/>
                </a:cubicBezTo>
                <a:cubicBezTo>
                  <a:pt x="1384963" y="2096"/>
                  <a:pt x="1290537" y="3884"/>
                  <a:pt x="1196788" y="13450"/>
                </a:cubicBezTo>
                <a:cubicBezTo>
                  <a:pt x="1179808" y="15183"/>
                  <a:pt x="1165571" y="27282"/>
                  <a:pt x="1149723" y="33621"/>
                </a:cubicBezTo>
                <a:cubicBezTo>
                  <a:pt x="1131944" y="40733"/>
                  <a:pt x="1113641" y="46500"/>
                  <a:pt x="1095935" y="53791"/>
                </a:cubicBezTo>
                <a:cubicBezTo>
                  <a:pt x="1075524" y="62195"/>
                  <a:pt x="1056135" y="73054"/>
                  <a:pt x="1035423" y="80685"/>
                </a:cubicBezTo>
                <a:cubicBezTo>
                  <a:pt x="953518" y="110861"/>
                  <a:pt x="992951" y="92984"/>
                  <a:pt x="934570" y="107580"/>
                </a:cubicBezTo>
                <a:cubicBezTo>
                  <a:pt x="918741" y="111537"/>
                  <a:pt x="902985" y="115867"/>
                  <a:pt x="887506" y="121027"/>
                </a:cubicBezTo>
                <a:cubicBezTo>
                  <a:pt x="845676" y="134970"/>
                  <a:pt x="856115" y="138679"/>
                  <a:pt x="806823" y="147921"/>
                </a:cubicBezTo>
                <a:cubicBezTo>
                  <a:pt x="786876" y="151661"/>
                  <a:pt x="766482" y="152403"/>
                  <a:pt x="746311" y="154644"/>
                </a:cubicBezTo>
                <a:cubicBezTo>
                  <a:pt x="680804" y="176480"/>
                  <a:pt x="729897" y="156874"/>
                  <a:pt x="672353" y="188262"/>
                </a:cubicBezTo>
                <a:cubicBezTo>
                  <a:pt x="618621" y="217571"/>
                  <a:pt x="645732" y="194712"/>
                  <a:pt x="611841" y="228603"/>
                </a:cubicBezTo>
                <a:cubicBezTo>
                  <a:pt x="584947" y="224121"/>
                  <a:pt x="557375" y="222646"/>
                  <a:pt x="531159" y="215156"/>
                </a:cubicBezTo>
                <a:cubicBezTo>
                  <a:pt x="487548" y="202696"/>
                  <a:pt x="478557" y="189731"/>
                  <a:pt x="443753" y="174815"/>
                </a:cubicBezTo>
                <a:cubicBezTo>
                  <a:pt x="437239" y="172023"/>
                  <a:pt x="430306" y="170332"/>
                  <a:pt x="423582" y="168091"/>
                </a:cubicBezTo>
                <a:cubicBezTo>
                  <a:pt x="381000" y="170332"/>
                  <a:pt x="338085" y="169053"/>
                  <a:pt x="295835" y="174815"/>
                </a:cubicBezTo>
                <a:cubicBezTo>
                  <a:pt x="287828" y="175907"/>
                  <a:pt x="280837" y="182054"/>
                  <a:pt x="275664" y="188262"/>
                </a:cubicBezTo>
                <a:cubicBezTo>
                  <a:pt x="269248" y="195962"/>
                  <a:pt x="267190" y="206454"/>
                  <a:pt x="262217" y="215156"/>
                </a:cubicBezTo>
                <a:cubicBezTo>
                  <a:pt x="258208" y="222172"/>
                  <a:pt x="253252" y="228603"/>
                  <a:pt x="248770" y="235327"/>
                </a:cubicBezTo>
                <a:lnTo>
                  <a:pt x="235323" y="275668"/>
                </a:lnTo>
                <a:cubicBezTo>
                  <a:pt x="227891" y="297964"/>
                  <a:pt x="228600" y="288751"/>
                  <a:pt x="228600" y="302562"/>
                </a:cubicBezTo>
              </a:path>
            </a:pathLst>
          </a:custGeom>
          <a:noFill/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674231" y="3691217"/>
            <a:ext cx="262174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Reachable states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38141" y="1355141"/>
            <a:ext cx="1929653" cy="1405218"/>
            <a:chOff x="5345206" y="853888"/>
            <a:chExt cx="1929653" cy="1405218"/>
          </a:xfrm>
        </p:grpSpPr>
        <p:sp>
          <p:nvSpPr>
            <p:cNvPr id="4" name="Freeform 3"/>
            <p:cNvSpPr/>
            <p:nvPr/>
          </p:nvSpPr>
          <p:spPr bwMode="auto">
            <a:xfrm>
              <a:off x="5345206" y="853888"/>
              <a:ext cx="1929653" cy="1405218"/>
            </a:xfrm>
            <a:custGeom>
              <a:avLst/>
              <a:gdLst>
                <a:gd name="connsiteX0" fmla="*/ 154641 w 1929653"/>
                <a:gd name="connsiteY0" fmla="*/ 255494 h 1405218"/>
                <a:gd name="connsiteX1" fmla="*/ 121023 w 1929653"/>
                <a:gd name="connsiteY1" fmla="*/ 275665 h 1405218"/>
                <a:gd name="connsiteX2" fmla="*/ 114300 w 1929653"/>
                <a:gd name="connsiteY2" fmla="*/ 295836 h 1405218"/>
                <a:gd name="connsiteX3" fmla="*/ 80682 w 1929653"/>
                <a:gd name="connsiteY3" fmla="*/ 329453 h 1405218"/>
                <a:gd name="connsiteX4" fmla="*/ 67235 w 1929653"/>
                <a:gd name="connsiteY4" fmla="*/ 457200 h 1405218"/>
                <a:gd name="connsiteX5" fmla="*/ 53788 w 1929653"/>
                <a:gd name="connsiteY5" fmla="*/ 531159 h 1405218"/>
                <a:gd name="connsiteX6" fmla="*/ 47065 w 1929653"/>
                <a:gd name="connsiteY6" fmla="*/ 551330 h 1405218"/>
                <a:gd name="connsiteX7" fmla="*/ 33618 w 1929653"/>
                <a:gd name="connsiteY7" fmla="*/ 598394 h 1405218"/>
                <a:gd name="connsiteX8" fmla="*/ 13447 w 1929653"/>
                <a:gd name="connsiteY8" fmla="*/ 699247 h 1405218"/>
                <a:gd name="connsiteX9" fmla="*/ 0 w 1929653"/>
                <a:gd name="connsiteY9" fmla="*/ 726141 h 1405218"/>
                <a:gd name="connsiteX10" fmla="*/ 40341 w 1929653"/>
                <a:gd name="connsiteY10" fmla="*/ 826994 h 1405218"/>
                <a:gd name="connsiteX11" fmla="*/ 73959 w 1929653"/>
                <a:gd name="connsiteY11" fmla="*/ 833718 h 1405218"/>
                <a:gd name="connsiteX12" fmla="*/ 107576 w 1929653"/>
                <a:gd name="connsiteY12" fmla="*/ 860612 h 1405218"/>
                <a:gd name="connsiteX13" fmla="*/ 127747 w 1929653"/>
                <a:gd name="connsiteY13" fmla="*/ 874059 h 1405218"/>
                <a:gd name="connsiteX14" fmla="*/ 147918 w 1929653"/>
                <a:gd name="connsiteY14" fmla="*/ 894230 h 1405218"/>
                <a:gd name="connsiteX15" fmla="*/ 168088 w 1929653"/>
                <a:gd name="connsiteY15" fmla="*/ 907677 h 1405218"/>
                <a:gd name="connsiteX16" fmla="*/ 208429 w 1929653"/>
                <a:gd name="connsiteY16" fmla="*/ 954741 h 1405218"/>
                <a:gd name="connsiteX17" fmla="*/ 215153 w 1929653"/>
                <a:gd name="connsiteY17" fmla="*/ 974912 h 1405218"/>
                <a:gd name="connsiteX18" fmla="*/ 228600 w 1929653"/>
                <a:gd name="connsiteY18" fmla="*/ 1129553 h 1405218"/>
                <a:gd name="connsiteX19" fmla="*/ 235323 w 1929653"/>
                <a:gd name="connsiteY19" fmla="*/ 1169894 h 1405218"/>
                <a:gd name="connsiteX20" fmla="*/ 242047 w 1929653"/>
                <a:gd name="connsiteY20" fmla="*/ 1250577 h 1405218"/>
                <a:gd name="connsiteX21" fmla="*/ 268941 w 1929653"/>
                <a:gd name="connsiteY21" fmla="*/ 1270747 h 1405218"/>
                <a:gd name="connsiteX22" fmla="*/ 295835 w 1929653"/>
                <a:gd name="connsiteY22" fmla="*/ 1284194 h 1405218"/>
                <a:gd name="connsiteX23" fmla="*/ 376518 w 1929653"/>
                <a:gd name="connsiteY23" fmla="*/ 1311088 h 1405218"/>
                <a:gd name="connsiteX24" fmla="*/ 705970 w 1929653"/>
                <a:gd name="connsiteY24" fmla="*/ 1317812 h 1405218"/>
                <a:gd name="connsiteX25" fmla="*/ 753035 w 1929653"/>
                <a:gd name="connsiteY25" fmla="*/ 1344706 h 1405218"/>
                <a:gd name="connsiteX26" fmla="*/ 773206 w 1929653"/>
                <a:gd name="connsiteY26" fmla="*/ 1351430 h 1405218"/>
                <a:gd name="connsiteX27" fmla="*/ 800100 w 1929653"/>
                <a:gd name="connsiteY27" fmla="*/ 1364877 h 1405218"/>
                <a:gd name="connsiteX28" fmla="*/ 847165 w 1929653"/>
                <a:gd name="connsiteY28" fmla="*/ 1378324 h 1405218"/>
                <a:gd name="connsiteX29" fmla="*/ 867335 w 1929653"/>
                <a:gd name="connsiteY29" fmla="*/ 1391771 h 1405218"/>
                <a:gd name="connsiteX30" fmla="*/ 900953 w 1929653"/>
                <a:gd name="connsiteY30" fmla="*/ 1398494 h 1405218"/>
                <a:gd name="connsiteX31" fmla="*/ 927847 w 1929653"/>
                <a:gd name="connsiteY31" fmla="*/ 1405218 h 1405218"/>
                <a:gd name="connsiteX32" fmla="*/ 1069041 w 1929653"/>
                <a:gd name="connsiteY32" fmla="*/ 1398494 h 1405218"/>
                <a:gd name="connsiteX33" fmla="*/ 1122829 w 1929653"/>
                <a:gd name="connsiteY33" fmla="*/ 1371600 h 1405218"/>
                <a:gd name="connsiteX34" fmla="*/ 1149723 w 1929653"/>
                <a:gd name="connsiteY34" fmla="*/ 1358153 h 1405218"/>
                <a:gd name="connsiteX35" fmla="*/ 1163170 w 1929653"/>
                <a:gd name="connsiteY35" fmla="*/ 1337983 h 1405218"/>
                <a:gd name="connsiteX36" fmla="*/ 1183341 w 1929653"/>
                <a:gd name="connsiteY36" fmla="*/ 1324536 h 1405218"/>
                <a:gd name="connsiteX37" fmla="*/ 1230406 w 1929653"/>
                <a:gd name="connsiteY37" fmla="*/ 1290918 h 1405218"/>
                <a:gd name="connsiteX38" fmla="*/ 1243853 w 1929653"/>
                <a:gd name="connsiteY38" fmla="*/ 1270747 h 1405218"/>
                <a:gd name="connsiteX39" fmla="*/ 1264023 w 1929653"/>
                <a:gd name="connsiteY39" fmla="*/ 1243853 h 1405218"/>
                <a:gd name="connsiteX40" fmla="*/ 1270747 w 1929653"/>
                <a:gd name="connsiteY40" fmla="*/ 1223683 h 1405218"/>
                <a:gd name="connsiteX41" fmla="*/ 1290918 w 1929653"/>
                <a:gd name="connsiteY41" fmla="*/ 1210236 h 1405218"/>
                <a:gd name="connsiteX42" fmla="*/ 1317812 w 1929653"/>
                <a:gd name="connsiteY42" fmla="*/ 1176618 h 1405218"/>
                <a:gd name="connsiteX43" fmla="*/ 1331259 w 1929653"/>
                <a:gd name="connsiteY43" fmla="*/ 1156447 h 1405218"/>
                <a:gd name="connsiteX44" fmla="*/ 1358153 w 1929653"/>
                <a:gd name="connsiteY44" fmla="*/ 1143000 h 1405218"/>
                <a:gd name="connsiteX45" fmla="*/ 1411941 w 1929653"/>
                <a:gd name="connsiteY45" fmla="*/ 1089212 h 1405218"/>
                <a:gd name="connsiteX46" fmla="*/ 1411941 w 1929653"/>
                <a:gd name="connsiteY46" fmla="*/ 1089212 h 1405218"/>
                <a:gd name="connsiteX47" fmla="*/ 1472453 w 1929653"/>
                <a:gd name="connsiteY47" fmla="*/ 1035424 h 1405218"/>
                <a:gd name="connsiteX48" fmla="*/ 1526241 w 1929653"/>
                <a:gd name="connsiteY48" fmla="*/ 1001806 h 1405218"/>
                <a:gd name="connsiteX49" fmla="*/ 1613647 w 1929653"/>
                <a:gd name="connsiteY49" fmla="*/ 974912 h 1405218"/>
                <a:gd name="connsiteX50" fmla="*/ 1748118 w 1929653"/>
                <a:gd name="connsiteY50" fmla="*/ 948018 h 1405218"/>
                <a:gd name="connsiteX51" fmla="*/ 1801906 w 1929653"/>
                <a:gd name="connsiteY51" fmla="*/ 934571 h 1405218"/>
                <a:gd name="connsiteX52" fmla="*/ 1828800 w 1929653"/>
                <a:gd name="connsiteY52" fmla="*/ 907677 h 1405218"/>
                <a:gd name="connsiteX53" fmla="*/ 1842247 w 1929653"/>
                <a:gd name="connsiteY53" fmla="*/ 874059 h 1405218"/>
                <a:gd name="connsiteX54" fmla="*/ 1862418 w 1929653"/>
                <a:gd name="connsiteY54" fmla="*/ 813547 h 1405218"/>
                <a:gd name="connsiteX55" fmla="*/ 1916206 w 1929653"/>
                <a:gd name="connsiteY55" fmla="*/ 645459 h 1405218"/>
                <a:gd name="connsiteX56" fmla="*/ 1929653 w 1929653"/>
                <a:gd name="connsiteY56" fmla="*/ 591671 h 1405218"/>
                <a:gd name="connsiteX57" fmla="*/ 1922929 w 1929653"/>
                <a:gd name="connsiteY57" fmla="*/ 497541 h 1405218"/>
                <a:gd name="connsiteX58" fmla="*/ 1875865 w 1929653"/>
                <a:gd name="connsiteY58" fmla="*/ 443753 h 1405218"/>
                <a:gd name="connsiteX59" fmla="*/ 1855694 w 1929653"/>
                <a:gd name="connsiteY59" fmla="*/ 423583 h 1405218"/>
                <a:gd name="connsiteX60" fmla="*/ 1801906 w 1929653"/>
                <a:gd name="connsiteY60" fmla="*/ 363071 h 1405218"/>
                <a:gd name="connsiteX61" fmla="*/ 1748118 w 1929653"/>
                <a:gd name="connsiteY61" fmla="*/ 342900 h 1405218"/>
                <a:gd name="connsiteX62" fmla="*/ 1721223 w 1929653"/>
                <a:gd name="connsiteY62" fmla="*/ 329453 h 1405218"/>
                <a:gd name="connsiteX63" fmla="*/ 1680882 w 1929653"/>
                <a:gd name="connsiteY63" fmla="*/ 322730 h 1405218"/>
                <a:gd name="connsiteX64" fmla="*/ 1633818 w 1929653"/>
                <a:gd name="connsiteY64" fmla="*/ 309283 h 1405218"/>
                <a:gd name="connsiteX65" fmla="*/ 1600200 w 1929653"/>
                <a:gd name="connsiteY65" fmla="*/ 289112 h 1405218"/>
                <a:gd name="connsiteX66" fmla="*/ 1580029 w 1929653"/>
                <a:gd name="connsiteY66" fmla="*/ 275665 h 1405218"/>
                <a:gd name="connsiteX67" fmla="*/ 1539688 w 1929653"/>
                <a:gd name="connsiteY67" fmla="*/ 268941 h 1405218"/>
                <a:gd name="connsiteX68" fmla="*/ 1358153 w 1929653"/>
                <a:gd name="connsiteY68" fmla="*/ 188259 h 1405218"/>
                <a:gd name="connsiteX69" fmla="*/ 1331259 w 1929653"/>
                <a:gd name="connsiteY69" fmla="*/ 181536 h 1405218"/>
                <a:gd name="connsiteX70" fmla="*/ 1311088 w 1929653"/>
                <a:gd name="connsiteY70" fmla="*/ 168088 h 1405218"/>
                <a:gd name="connsiteX71" fmla="*/ 1277470 w 1929653"/>
                <a:gd name="connsiteY71" fmla="*/ 161365 h 1405218"/>
                <a:gd name="connsiteX72" fmla="*/ 1264023 w 1929653"/>
                <a:gd name="connsiteY72" fmla="*/ 141194 h 1405218"/>
                <a:gd name="connsiteX73" fmla="*/ 1243853 w 1929653"/>
                <a:gd name="connsiteY73" fmla="*/ 127747 h 1405218"/>
                <a:gd name="connsiteX74" fmla="*/ 1196788 w 1929653"/>
                <a:gd name="connsiteY74" fmla="*/ 87406 h 1405218"/>
                <a:gd name="connsiteX75" fmla="*/ 1176618 w 1929653"/>
                <a:gd name="connsiteY75" fmla="*/ 80683 h 1405218"/>
                <a:gd name="connsiteX76" fmla="*/ 1149723 w 1929653"/>
                <a:gd name="connsiteY76" fmla="*/ 60512 h 1405218"/>
                <a:gd name="connsiteX77" fmla="*/ 1069041 w 1929653"/>
                <a:gd name="connsiteY77" fmla="*/ 33618 h 1405218"/>
                <a:gd name="connsiteX78" fmla="*/ 1042147 w 1929653"/>
                <a:gd name="connsiteY78" fmla="*/ 26894 h 1405218"/>
                <a:gd name="connsiteX79" fmla="*/ 948018 w 1929653"/>
                <a:gd name="connsiteY79" fmla="*/ 0 h 1405218"/>
                <a:gd name="connsiteX80" fmla="*/ 766482 w 1929653"/>
                <a:gd name="connsiteY80" fmla="*/ 6724 h 1405218"/>
                <a:gd name="connsiteX81" fmla="*/ 746312 w 1929653"/>
                <a:gd name="connsiteY81" fmla="*/ 26894 h 1405218"/>
                <a:gd name="connsiteX82" fmla="*/ 719418 w 1929653"/>
                <a:gd name="connsiteY82" fmla="*/ 40341 h 1405218"/>
                <a:gd name="connsiteX83" fmla="*/ 679076 w 1929653"/>
                <a:gd name="connsiteY83" fmla="*/ 67236 h 1405218"/>
                <a:gd name="connsiteX84" fmla="*/ 652182 w 1929653"/>
                <a:gd name="connsiteY84" fmla="*/ 87406 h 1405218"/>
                <a:gd name="connsiteX85" fmla="*/ 632012 w 1929653"/>
                <a:gd name="connsiteY85" fmla="*/ 94130 h 1405218"/>
                <a:gd name="connsiteX86" fmla="*/ 611841 w 1929653"/>
                <a:gd name="connsiteY86" fmla="*/ 114300 h 1405218"/>
                <a:gd name="connsiteX87" fmla="*/ 564776 w 1929653"/>
                <a:gd name="connsiteY87" fmla="*/ 134471 h 1405218"/>
                <a:gd name="connsiteX88" fmla="*/ 531159 w 1929653"/>
                <a:gd name="connsiteY88" fmla="*/ 161365 h 1405218"/>
                <a:gd name="connsiteX89" fmla="*/ 490818 w 1929653"/>
                <a:gd name="connsiteY89" fmla="*/ 194983 h 1405218"/>
                <a:gd name="connsiteX90" fmla="*/ 443753 w 1929653"/>
                <a:gd name="connsiteY90" fmla="*/ 208430 h 1405218"/>
                <a:gd name="connsiteX91" fmla="*/ 161365 w 1929653"/>
                <a:gd name="connsiteY91" fmla="*/ 221877 h 1405218"/>
                <a:gd name="connsiteX92" fmla="*/ 141194 w 1929653"/>
                <a:gd name="connsiteY92" fmla="*/ 235324 h 1405218"/>
                <a:gd name="connsiteX93" fmla="*/ 121023 w 1929653"/>
                <a:gd name="connsiteY93" fmla="*/ 242047 h 1405218"/>
                <a:gd name="connsiteX94" fmla="*/ 107576 w 1929653"/>
                <a:gd name="connsiteY94" fmla="*/ 262218 h 1405218"/>
                <a:gd name="connsiteX95" fmla="*/ 100853 w 1929653"/>
                <a:gd name="connsiteY95" fmla="*/ 289112 h 140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929653" h="1405218">
                  <a:moveTo>
                    <a:pt x="154641" y="255494"/>
                  </a:moveTo>
                  <a:cubicBezTo>
                    <a:pt x="143435" y="262218"/>
                    <a:pt x="130264" y="266424"/>
                    <a:pt x="121023" y="275665"/>
                  </a:cubicBezTo>
                  <a:cubicBezTo>
                    <a:pt x="116012" y="280677"/>
                    <a:pt x="117469" y="289497"/>
                    <a:pt x="114300" y="295836"/>
                  </a:cubicBezTo>
                  <a:cubicBezTo>
                    <a:pt x="103095" y="318247"/>
                    <a:pt x="100852" y="316007"/>
                    <a:pt x="80682" y="329453"/>
                  </a:cubicBezTo>
                  <a:cubicBezTo>
                    <a:pt x="61850" y="385954"/>
                    <a:pt x="78194" y="331171"/>
                    <a:pt x="67235" y="457200"/>
                  </a:cubicBezTo>
                  <a:cubicBezTo>
                    <a:pt x="64853" y="484588"/>
                    <a:pt x="61062" y="505698"/>
                    <a:pt x="53788" y="531159"/>
                  </a:cubicBezTo>
                  <a:cubicBezTo>
                    <a:pt x="51841" y="537974"/>
                    <a:pt x="49012" y="544515"/>
                    <a:pt x="47065" y="551330"/>
                  </a:cubicBezTo>
                  <a:cubicBezTo>
                    <a:pt x="30183" y="610418"/>
                    <a:pt x="49735" y="550040"/>
                    <a:pt x="33618" y="598394"/>
                  </a:cubicBezTo>
                  <a:cubicBezTo>
                    <a:pt x="30211" y="622238"/>
                    <a:pt x="23821" y="678499"/>
                    <a:pt x="13447" y="699247"/>
                  </a:cubicBezTo>
                  <a:lnTo>
                    <a:pt x="0" y="726141"/>
                  </a:lnTo>
                  <a:cubicBezTo>
                    <a:pt x="7789" y="768983"/>
                    <a:pt x="-261" y="804437"/>
                    <a:pt x="40341" y="826994"/>
                  </a:cubicBezTo>
                  <a:cubicBezTo>
                    <a:pt x="50331" y="832544"/>
                    <a:pt x="62753" y="831477"/>
                    <a:pt x="73959" y="833718"/>
                  </a:cubicBezTo>
                  <a:cubicBezTo>
                    <a:pt x="85165" y="842683"/>
                    <a:pt x="96096" y="852002"/>
                    <a:pt x="107576" y="860612"/>
                  </a:cubicBezTo>
                  <a:cubicBezTo>
                    <a:pt x="114041" y="865460"/>
                    <a:pt x="121539" y="868886"/>
                    <a:pt x="127747" y="874059"/>
                  </a:cubicBezTo>
                  <a:cubicBezTo>
                    <a:pt x="135052" y="880146"/>
                    <a:pt x="140613" y="888143"/>
                    <a:pt x="147918" y="894230"/>
                  </a:cubicBezTo>
                  <a:cubicBezTo>
                    <a:pt x="154126" y="899403"/>
                    <a:pt x="161953" y="902418"/>
                    <a:pt x="168088" y="907677"/>
                  </a:cubicBezTo>
                  <a:cubicBezTo>
                    <a:pt x="182562" y="920083"/>
                    <a:pt x="199507" y="936898"/>
                    <a:pt x="208429" y="954741"/>
                  </a:cubicBezTo>
                  <a:cubicBezTo>
                    <a:pt x="211599" y="961080"/>
                    <a:pt x="212912" y="968188"/>
                    <a:pt x="215153" y="974912"/>
                  </a:cubicBezTo>
                  <a:cubicBezTo>
                    <a:pt x="219676" y="1038243"/>
                    <a:pt x="220754" y="1070708"/>
                    <a:pt x="228600" y="1129553"/>
                  </a:cubicBezTo>
                  <a:cubicBezTo>
                    <a:pt x="230402" y="1143066"/>
                    <a:pt x="233818" y="1156345"/>
                    <a:pt x="235323" y="1169894"/>
                  </a:cubicBezTo>
                  <a:cubicBezTo>
                    <a:pt x="238303" y="1196717"/>
                    <a:pt x="233513" y="1224974"/>
                    <a:pt x="242047" y="1250577"/>
                  </a:cubicBezTo>
                  <a:cubicBezTo>
                    <a:pt x="245591" y="1261208"/>
                    <a:pt x="259439" y="1264808"/>
                    <a:pt x="268941" y="1270747"/>
                  </a:cubicBezTo>
                  <a:cubicBezTo>
                    <a:pt x="277440" y="1276059"/>
                    <a:pt x="287074" y="1279326"/>
                    <a:pt x="295835" y="1284194"/>
                  </a:cubicBezTo>
                  <a:cubicBezTo>
                    <a:pt x="336882" y="1306998"/>
                    <a:pt x="323987" y="1309212"/>
                    <a:pt x="376518" y="1311088"/>
                  </a:cubicBezTo>
                  <a:cubicBezTo>
                    <a:pt x="486288" y="1315008"/>
                    <a:pt x="596153" y="1315571"/>
                    <a:pt x="705970" y="1317812"/>
                  </a:cubicBezTo>
                  <a:cubicBezTo>
                    <a:pt x="752219" y="1333229"/>
                    <a:pt x="696047" y="1312142"/>
                    <a:pt x="753035" y="1344706"/>
                  </a:cubicBezTo>
                  <a:cubicBezTo>
                    <a:pt x="759189" y="1348222"/>
                    <a:pt x="766692" y="1348638"/>
                    <a:pt x="773206" y="1351430"/>
                  </a:cubicBezTo>
                  <a:cubicBezTo>
                    <a:pt x="782418" y="1355378"/>
                    <a:pt x="790888" y="1360929"/>
                    <a:pt x="800100" y="1364877"/>
                  </a:cubicBezTo>
                  <a:cubicBezTo>
                    <a:pt x="813601" y="1370663"/>
                    <a:pt x="833522" y="1374913"/>
                    <a:pt x="847165" y="1378324"/>
                  </a:cubicBezTo>
                  <a:cubicBezTo>
                    <a:pt x="853888" y="1382806"/>
                    <a:pt x="859769" y="1388934"/>
                    <a:pt x="867335" y="1391771"/>
                  </a:cubicBezTo>
                  <a:cubicBezTo>
                    <a:pt x="878035" y="1395784"/>
                    <a:pt x="889797" y="1396015"/>
                    <a:pt x="900953" y="1398494"/>
                  </a:cubicBezTo>
                  <a:cubicBezTo>
                    <a:pt x="909974" y="1400499"/>
                    <a:pt x="918882" y="1402977"/>
                    <a:pt x="927847" y="1405218"/>
                  </a:cubicBezTo>
                  <a:cubicBezTo>
                    <a:pt x="974912" y="1402977"/>
                    <a:pt x="1022234" y="1403895"/>
                    <a:pt x="1069041" y="1398494"/>
                  </a:cubicBezTo>
                  <a:cubicBezTo>
                    <a:pt x="1093924" y="1395623"/>
                    <a:pt x="1103488" y="1382652"/>
                    <a:pt x="1122829" y="1371600"/>
                  </a:cubicBezTo>
                  <a:cubicBezTo>
                    <a:pt x="1131531" y="1366627"/>
                    <a:pt x="1140758" y="1362635"/>
                    <a:pt x="1149723" y="1358153"/>
                  </a:cubicBezTo>
                  <a:cubicBezTo>
                    <a:pt x="1154205" y="1351430"/>
                    <a:pt x="1157456" y="1343697"/>
                    <a:pt x="1163170" y="1337983"/>
                  </a:cubicBezTo>
                  <a:cubicBezTo>
                    <a:pt x="1168884" y="1332269"/>
                    <a:pt x="1176765" y="1329233"/>
                    <a:pt x="1183341" y="1324536"/>
                  </a:cubicBezTo>
                  <a:cubicBezTo>
                    <a:pt x="1241719" y="1282837"/>
                    <a:pt x="1182869" y="1322609"/>
                    <a:pt x="1230406" y="1290918"/>
                  </a:cubicBezTo>
                  <a:cubicBezTo>
                    <a:pt x="1234888" y="1284194"/>
                    <a:pt x="1239156" y="1277323"/>
                    <a:pt x="1243853" y="1270747"/>
                  </a:cubicBezTo>
                  <a:cubicBezTo>
                    <a:pt x="1250366" y="1261628"/>
                    <a:pt x="1258463" y="1253582"/>
                    <a:pt x="1264023" y="1243853"/>
                  </a:cubicBezTo>
                  <a:cubicBezTo>
                    <a:pt x="1267539" y="1237700"/>
                    <a:pt x="1266320" y="1229217"/>
                    <a:pt x="1270747" y="1223683"/>
                  </a:cubicBezTo>
                  <a:cubicBezTo>
                    <a:pt x="1275795" y="1217373"/>
                    <a:pt x="1285204" y="1215950"/>
                    <a:pt x="1290918" y="1210236"/>
                  </a:cubicBezTo>
                  <a:cubicBezTo>
                    <a:pt x="1301065" y="1200089"/>
                    <a:pt x="1309202" y="1188099"/>
                    <a:pt x="1317812" y="1176618"/>
                  </a:cubicBezTo>
                  <a:cubicBezTo>
                    <a:pt x="1322660" y="1170153"/>
                    <a:pt x="1325051" y="1161620"/>
                    <a:pt x="1331259" y="1156447"/>
                  </a:cubicBezTo>
                  <a:cubicBezTo>
                    <a:pt x="1338959" y="1150031"/>
                    <a:pt x="1350453" y="1149416"/>
                    <a:pt x="1358153" y="1143000"/>
                  </a:cubicBezTo>
                  <a:cubicBezTo>
                    <a:pt x="1377632" y="1126768"/>
                    <a:pt x="1394012" y="1107141"/>
                    <a:pt x="1411941" y="1089212"/>
                  </a:cubicBezTo>
                  <a:lnTo>
                    <a:pt x="1411941" y="1089212"/>
                  </a:lnTo>
                  <a:cubicBezTo>
                    <a:pt x="1452763" y="1038183"/>
                    <a:pt x="1421280" y="1069539"/>
                    <a:pt x="1472453" y="1035424"/>
                  </a:cubicBezTo>
                  <a:cubicBezTo>
                    <a:pt x="1497294" y="1018864"/>
                    <a:pt x="1498332" y="1011656"/>
                    <a:pt x="1526241" y="1001806"/>
                  </a:cubicBezTo>
                  <a:cubicBezTo>
                    <a:pt x="1554986" y="991661"/>
                    <a:pt x="1583756" y="980890"/>
                    <a:pt x="1613647" y="974912"/>
                  </a:cubicBezTo>
                  <a:lnTo>
                    <a:pt x="1748118" y="948018"/>
                  </a:lnTo>
                  <a:cubicBezTo>
                    <a:pt x="1788680" y="939906"/>
                    <a:pt x="1770897" y="944906"/>
                    <a:pt x="1801906" y="934571"/>
                  </a:cubicBezTo>
                  <a:cubicBezTo>
                    <a:pt x="1810871" y="925606"/>
                    <a:pt x="1821768" y="918226"/>
                    <a:pt x="1828800" y="907677"/>
                  </a:cubicBezTo>
                  <a:cubicBezTo>
                    <a:pt x="1835495" y="897635"/>
                    <a:pt x="1838122" y="885402"/>
                    <a:pt x="1842247" y="874059"/>
                  </a:cubicBezTo>
                  <a:cubicBezTo>
                    <a:pt x="1849513" y="854077"/>
                    <a:pt x="1855694" y="833718"/>
                    <a:pt x="1862418" y="813547"/>
                  </a:cubicBezTo>
                  <a:cubicBezTo>
                    <a:pt x="1877006" y="769784"/>
                    <a:pt x="1912490" y="664039"/>
                    <a:pt x="1916206" y="645459"/>
                  </a:cubicBezTo>
                  <a:cubicBezTo>
                    <a:pt x="1924319" y="604892"/>
                    <a:pt x="1919315" y="622682"/>
                    <a:pt x="1929653" y="591671"/>
                  </a:cubicBezTo>
                  <a:cubicBezTo>
                    <a:pt x="1927412" y="560294"/>
                    <a:pt x="1929409" y="528323"/>
                    <a:pt x="1922929" y="497541"/>
                  </a:cubicBezTo>
                  <a:cubicBezTo>
                    <a:pt x="1916337" y="466230"/>
                    <a:pt x="1896626" y="461548"/>
                    <a:pt x="1875865" y="443753"/>
                  </a:cubicBezTo>
                  <a:cubicBezTo>
                    <a:pt x="1868646" y="437565"/>
                    <a:pt x="1861781" y="430888"/>
                    <a:pt x="1855694" y="423583"/>
                  </a:cubicBezTo>
                  <a:cubicBezTo>
                    <a:pt x="1838445" y="402884"/>
                    <a:pt x="1832085" y="373131"/>
                    <a:pt x="1801906" y="363071"/>
                  </a:cubicBezTo>
                  <a:cubicBezTo>
                    <a:pt x="1779727" y="355678"/>
                    <a:pt x="1772237" y="353619"/>
                    <a:pt x="1748118" y="342900"/>
                  </a:cubicBezTo>
                  <a:cubicBezTo>
                    <a:pt x="1738959" y="338829"/>
                    <a:pt x="1730823" y="332333"/>
                    <a:pt x="1721223" y="329453"/>
                  </a:cubicBezTo>
                  <a:cubicBezTo>
                    <a:pt x="1708165" y="325536"/>
                    <a:pt x="1694250" y="325404"/>
                    <a:pt x="1680882" y="322730"/>
                  </a:cubicBezTo>
                  <a:cubicBezTo>
                    <a:pt x="1673706" y="321295"/>
                    <a:pt x="1642359" y="313553"/>
                    <a:pt x="1633818" y="309283"/>
                  </a:cubicBezTo>
                  <a:cubicBezTo>
                    <a:pt x="1622129" y="303439"/>
                    <a:pt x="1611282" y="296038"/>
                    <a:pt x="1600200" y="289112"/>
                  </a:cubicBezTo>
                  <a:cubicBezTo>
                    <a:pt x="1593348" y="284829"/>
                    <a:pt x="1587695" y="278220"/>
                    <a:pt x="1580029" y="275665"/>
                  </a:cubicBezTo>
                  <a:cubicBezTo>
                    <a:pt x="1567096" y="271354"/>
                    <a:pt x="1553135" y="271182"/>
                    <a:pt x="1539688" y="268941"/>
                  </a:cubicBezTo>
                  <a:cubicBezTo>
                    <a:pt x="1529687" y="264235"/>
                    <a:pt x="1392175" y="196764"/>
                    <a:pt x="1358153" y="188259"/>
                  </a:cubicBezTo>
                  <a:lnTo>
                    <a:pt x="1331259" y="181536"/>
                  </a:lnTo>
                  <a:cubicBezTo>
                    <a:pt x="1324535" y="177053"/>
                    <a:pt x="1318654" y="170925"/>
                    <a:pt x="1311088" y="168088"/>
                  </a:cubicBezTo>
                  <a:cubicBezTo>
                    <a:pt x="1300388" y="164075"/>
                    <a:pt x="1287392" y="167035"/>
                    <a:pt x="1277470" y="161365"/>
                  </a:cubicBezTo>
                  <a:cubicBezTo>
                    <a:pt x="1270454" y="157356"/>
                    <a:pt x="1269737" y="146908"/>
                    <a:pt x="1264023" y="141194"/>
                  </a:cubicBezTo>
                  <a:cubicBezTo>
                    <a:pt x="1258309" y="135480"/>
                    <a:pt x="1250061" y="132920"/>
                    <a:pt x="1243853" y="127747"/>
                  </a:cubicBezTo>
                  <a:cubicBezTo>
                    <a:pt x="1217845" y="106074"/>
                    <a:pt x="1228829" y="105716"/>
                    <a:pt x="1196788" y="87406"/>
                  </a:cubicBezTo>
                  <a:cubicBezTo>
                    <a:pt x="1190635" y="83890"/>
                    <a:pt x="1183341" y="82924"/>
                    <a:pt x="1176618" y="80683"/>
                  </a:cubicBezTo>
                  <a:cubicBezTo>
                    <a:pt x="1167653" y="73959"/>
                    <a:pt x="1159519" y="65954"/>
                    <a:pt x="1149723" y="60512"/>
                  </a:cubicBezTo>
                  <a:cubicBezTo>
                    <a:pt x="1129770" y="49427"/>
                    <a:pt x="1088758" y="38996"/>
                    <a:pt x="1069041" y="33618"/>
                  </a:cubicBezTo>
                  <a:cubicBezTo>
                    <a:pt x="1060126" y="31187"/>
                    <a:pt x="1050831" y="30052"/>
                    <a:pt x="1042147" y="26894"/>
                  </a:cubicBezTo>
                  <a:cubicBezTo>
                    <a:pt x="962392" y="-2108"/>
                    <a:pt x="1028807" y="11542"/>
                    <a:pt x="948018" y="0"/>
                  </a:cubicBezTo>
                  <a:cubicBezTo>
                    <a:pt x="887506" y="2241"/>
                    <a:pt x="826504" y="-1279"/>
                    <a:pt x="766482" y="6724"/>
                  </a:cubicBezTo>
                  <a:cubicBezTo>
                    <a:pt x="757057" y="7981"/>
                    <a:pt x="754049" y="21367"/>
                    <a:pt x="746312" y="26894"/>
                  </a:cubicBezTo>
                  <a:cubicBezTo>
                    <a:pt x="738156" y="32720"/>
                    <a:pt x="728012" y="35184"/>
                    <a:pt x="719418" y="40341"/>
                  </a:cubicBezTo>
                  <a:cubicBezTo>
                    <a:pt x="705559" y="48656"/>
                    <a:pt x="692006" y="57539"/>
                    <a:pt x="679076" y="67236"/>
                  </a:cubicBezTo>
                  <a:cubicBezTo>
                    <a:pt x="670111" y="73959"/>
                    <a:pt x="661911" y="81846"/>
                    <a:pt x="652182" y="87406"/>
                  </a:cubicBezTo>
                  <a:cubicBezTo>
                    <a:pt x="646029" y="90922"/>
                    <a:pt x="638735" y="91889"/>
                    <a:pt x="632012" y="94130"/>
                  </a:cubicBezTo>
                  <a:cubicBezTo>
                    <a:pt x="625288" y="100853"/>
                    <a:pt x="619578" y="108773"/>
                    <a:pt x="611841" y="114300"/>
                  </a:cubicBezTo>
                  <a:cubicBezTo>
                    <a:pt x="597302" y="124685"/>
                    <a:pt x="581237" y="128984"/>
                    <a:pt x="564776" y="134471"/>
                  </a:cubicBezTo>
                  <a:cubicBezTo>
                    <a:pt x="534702" y="179581"/>
                    <a:pt x="570130" y="135384"/>
                    <a:pt x="531159" y="161365"/>
                  </a:cubicBezTo>
                  <a:cubicBezTo>
                    <a:pt x="486563" y="191097"/>
                    <a:pt x="534800" y="172992"/>
                    <a:pt x="490818" y="194983"/>
                  </a:cubicBezTo>
                  <a:cubicBezTo>
                    <a:pt x="482593" y="199096"/>
                    <a:pt x="450518" y="207200"/>
                    <a:pt x="443753" y="208430"/>
                  </a:cubicBezTo>
                  <a:cubicBezTo>
                    <a:pt x="350729" y="225343"/>
                    <a:pt x="255433" y="219189"/>
                    <a:pt x="161365" y="221877"/>
                  </a:cubicBezTo>
                  <a:cubicBezTo>
                    <a:pt x="154641" y="226359"/>
                    <a:pt x="148422" y="231710"/>
                    <a:pt x="141194" y="235324"/>
                  </a:cubicBezTo>
                  <a:cubicBezTo>
                    <a:pt x="134855" y="238493"/>
                    <a:pt x="126557" y="237620"/>
                    <a:pt x="121023" y="242047"/>
                  </a:cubicBezTo>
                  <a:cubicBezTo>
                    <a:pt x="114713" y="247095"/>
                    <a:pt x="112058" y="255494"/>
                    <a:pt x="107576" y="262218"/>
                  </a:cubicBezTo>
                  <a:cubicBezTo>
                    <a:pt x="100144" y="284514"/>
                    <a:pt x="100853" y="275301"/>
                    <a:pt x="100853" y="28911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82738" y="1190768"/>
              <a:ext cx="1892121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Error states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81605" y="3687502"/>
            <a:ext cx="379033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Reachable abstract states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468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Interpretation (AI)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4529445"/>
          </a:xfrm>
        </p:spPr>
        <p:txBody>
          <a:bodyPr/>
          <a:lstStyle/>
          <a:p>
            <a:r>
              <a:rPr lang="en-US" dirty="0"/>
              <a:t>Execute program with abstract values (e.g., intervals)</a:t>
            </a:r>
          </a:p>
          <a:p>
            <a:r>
              <a:rPr lang="en-US" dirty="0"/>
              <a:t>Widening: converge faster (loses completeness)</a:t>
            </a:r>
          </a:p>
          <a:p>
            <a:endParaRPr lang="en-US" dirty="0"/>
          </a:p>
          <a:p>
            <a:r>
              <a:rPr lang="en-US" dirty="0"/>
              <a:t>Abstraction: forget (potentially) irrelevant information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8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AI: example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4343600" y="1181204"/>
            <a:ext cx="4788657" cy="4824163"/>
            <a:chOff x="4451192" y="1166514"/>
            <a:chExt cx="4788657" cy="4824163"/>
          </a:xfrm>
        </p:grpSpPr>
        <p:sp>
          <p:nvSpPr>
            <p:cNvPr id="6" name="TextBox 5"/>
            <p:cNvSpPr txBox="1"/>
            <p:nvPr/>
          </p:nvSpPr>
          <p:spPr>
            <a:xfrm>
              <a:off x="5933908" y="1166514"/>
              <a:ext cx="1101905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i</a:t>
              </a:r>
              <a:r>
                <a:rPr lang="en-US" baseline="-25000" dirty="0"/>
                <a:t>0</a:t>
              </a:r>
              <a:r>
                <a:rPr lang="en-US" dirty="0"/>
                <a:t> = 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51192" y="3965400"/>
              <a:ext cx="1601098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i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dirty="0" err="1"/>
                <a:t>i</a:t>
              </a:r>
              <a:r>
                <a:rPr lang="en-US" dirty="0"/>
                <a:t> + 1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50719" y="3965400"/>
              <a:ext cx="1010533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i</a:t>
              </a:r>
              <a:r>
                <a:rPr lang="en-US" baseline="-25000" dirty="0"/>
                <a:t>2</a:t>
              </a:r>
              <a:r>
                <a:rPr lang="en-US" dirty="0"/>
                <a:t> = </a:t>
              </a:r>
              <a:r>
                <a:rPr lang="en-US" dirty="0" err="1"/>
                <a:t>i</a:t>
              </a:r>
              <a:endParaRPr lang="en-GB" dirty="0" err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63840" y="5362813"/>
              <a:ext cx="1028936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error</a:t>
              </a:r>
              <a:endParaRPr lang="en-GB" dirty="0" err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15813" y="5362813"/>
              <a:ext cx="1193468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return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14" name="Straight Arrow Connector 13"/>
            <p:cNvCxnSpPr>
              <a:stCxn id="32" idx="2"/>
              <a:endCxn id="9" idx="0"/>
            </p:cNvCxnSpPr>
            <p:nvPr/>
          </p:nvCxnSpPr>
          <p:spPr>
            <a:xfrm flipH="1">
              <a:off x="5251741" y="3041637"/>
              <a:ext cx="1233119" cy="92376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32" idx="2"/>
              <a:endCxn id="10" idx="0"/>
            </p:cNvCxnSpPr>
            <p:nvPr/>
          </p:nvCxnSpPr>
          <p:spPr>
            <a:xfrm>
              <a:off x="6484860" y="3041637"/>
              <a:ext cx="971126" cy="92376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2"/>
              <a:endCxn id="11" idx="0"/>
            </p:cNvCxnSpPr>
            <p:nvPr/>
          </p:nvCxnSpPr>
          <p:spPr>
            <a:xfrm flipH="1">
              <a:off x="6778308" y="4593264"/>
              <a:ext cx="677678" cy="7695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2"/>
              <a:endCxn id="12" idx="0"/>
            </p:cNvCxnSpPr>
            <p:nvPr/>
          </p:nvCxnSpPr>
          <p:spPr>
            <a:xfrm>
              <a:off x="7455986" y="4593264"/>
              <a:ext cx="756561" cy="7695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619719" y="2413773"/>
              <a:ext cx="1730282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 err="1"/>
                <a:t>i</a:t>
              </a:r>
              <a:r>
                <a:rPr lang="en-US" dirty="0"/>
                <a:t> = </a:t>
              </a:r>
              <a:r>
                <a:rPr lang="el-GR" dirty="0"/>
                <a:t>ϕ</a:t>
              </a:r>
              <a:r>
                <a:rPr lang="en-US" dirty="0"/>
                <a:t>(i</a:t>
              </a:r>
              <a:r>
                <a:rPr lang="en-US" baseline="-25000" dirty="0"/>
                <a:t>0</a:t>
              </a:r>
              <a:r>
                <a:rPr lang="en-US" dirty="0"/>
                <a:t>, i</a:t>
              </a:r>
              <a:r>
                <a:rPr lang="en-US" baseline="-25000" dirty="0"/>
                <a:t>1</a:t>
              </a:r>
              <a:r>
                <a:rPr lang="en-US" dirty="0"/>
                <a:t>)</a:t>
              </a:r>
              <a:endParaRPr lang="en-GB" dirty="0" err="1"/>
            </a:p>
          </p:txBody>
        </p:sp>
        <p:cxnSp>
          <p:nvCxnSpPr>
            <p:cNvPr id="38" name="Straight Arrow Connector 37"/>
            <p:cNvCxnSpPr>
              <a:stCxn id="6" idx="2"/>
              <a:endCxn id="32" idx="0"/>
            </p:cNvCxnSpPr>
            <p:nvPr/>
          </p:nvCxnSpPr>
          <p:spPr>
            <a:xfrm flipH="1">
              <a:off x="6484860" y="1794378"/>
              <a:ext cx="1" cy="6193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9" idx="2"/>
              <a:endCxn id="32" idx="1"/>
            </p:cNvCxnSpPr>
            <p:nvPr/>
          </p:nvCxnSpPr>
          <p:spPr>
            <a:xfrm rot="5400000" flipH="1" flipV="1">
              <a:off x="4502950" y="3476496"/>
              <a:ext cx="1865559" cy="367978"/>
            </a:xfrm>
            <a:prstGeom prst="bentConnector4">
              <a:avLst>
                <a:gd name="adj1" fmla="val -12254"/>
                <a:gd name="adj2" fmla="val -279677"/>
              </a:avLst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889479" y="4625082"/>
              <a:ext cx="1350370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baseline="-25000" dirty="0"/>
                <a:t>2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=100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09904" y="3198979"/>
              <a:ext cx="1324722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&lt; 100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20100" y="3269007"/>
              <a:ext cx="1241365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≥100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98738" y="4661793"/>
              <a:ext cx="135197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baseline="-25000" dirty="0"/>
                <a:t>2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≠100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87710" y="129076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f() {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0;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100) {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++</a:t>
            </a:r>
            <a:r>
              <a:rPr lang="en-GB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assert(</a:t>
            </a:r>
            <a:r>
              <a:rPr lang="en-GB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== 100);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767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domain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69262" y="1189178"/>
                <a:ext cx="8746991" cy="5353902"/>
              </a:xfrm>
            </p:spPr>
            <p:txBody>
              <a:bodyPr/>
              <a:lstStyle/>
              <a:p>
                <a:r>
                  <a:rPr lang="en-US" dirty="0"/>
                  <a:t>Interval: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sz="3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{−∞}</m:t>
                      </m:r>
                      <m:r>
                        <a:rPr lang="en-US" sz="3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3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sz="3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∪{+∞}}</m:t>
                      </m:r>
                    </m:oMath>
                  </m:oMathPara>
                </a14:m>
                <a:endParaRPr lang="en-US" sz="3400" dirty="0"/>
              </a:p>
              <a:p>
                <a:endParaRPr lang="en-US" dirty="0"/>
              </a:p>
              <a:p>
                <a:r>
                  <a:rPr lang="en-US" dirty="0"/>
                  <a:t>Abstraction function </a:t>
                </a:r>
                <a:r>
                  <a:rPr lang="el-GR" dirty="0"/>
                  <a:t>α</a:t>
                </a:r>
                <a:r>
                  <a:rPr lang="en-US" dirty="0"/>
                  <a:t>:</a:t>
                </a:r>
              </a:p>
              <a:p>
                <a:r>
                  <a:rPr lang="el-GR" dirty="0"/>
                  <a:t>α</a:t>
                </a:r>
                <a:r>
                  <a:rPr lang="en-US" dirty="0"/>
                  <a:t>(s) = [min(s), max(s)]</a:t>
                </a:r>
              </a:p>
              <a:p>
                <a:endParaRPr lang="en-US" dirty="0"/>
              </a:p>
              <a:p>
                <a:r>
                  <a:rPr lang="en-US" dirty="0"/>
                  <a:t>Example:</a:t>
                </a:r>
                <a:endParaRPr lang="en-GB" dirty="0"/>
              </a:p>
              <a:p>
                <a:r>
                  <a:rPr lang="el-GR" dirty="0"/>
                  <a:t>α</a:t>
                </a:r>
                <a:r>
                  <a:rPr lang="en-US" dirty="0"/>
                  <a:t>({1, 3}) = [1, 3]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69262" y="1189178"/>
                <a:ext cx="8746991" cy="535390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1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with intervals 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672176" y="1190769"/>
            <a:ext cx="4063745" cy="3882082"/>
            <a:chOff x="4444076" y="1166514"/>
            <a:chExt cx="4969061" cy="4922132"/>
          </a:xfrm>
        </p:grpSpPr>
        <p:sp>
          <p:nvSpPr>
            <p:cNvPr id="6" name="TextBox 5"/>
            <p:cNvSpPr txBox="1"/>
            <p:nvPr/>
          </p:nvSpPr>
          <p:spPr>
            <a:xfrm>
              <a:off x="5933908" y="1166514"/>
              <a:ext cx="1196455" cy="7258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sz="2000" dirty="0"/>
                <a:t>i</a:t>
              </a:r>
              <a:r>
                <a:rPr lang="en-US" sz="2000" baseline="-25000" dirty="0"/>
                <a:t>0</a:t>
              </a:r>
              <a:r>
                <a:rPr lang="en-US" sz="2000" dirty="0"/>
                <a:t> = 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44076" y="4036297"/>
              <a:ext cx="1716999" cy="7258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sz="2000" dirty="0"/>
                <a:t>i</a:t>
              </a:r>
              <a:r>
                <a:rPr lang="en-US" sz="2000" baseline="-25000" dirty="0"/>
                <a:t>1</a:t>
              </a:r>
              <a:r>
                <a:rPr lang="en-US" sz="2000" dirty="0"/>
                <a:t> = </a:t>
              </a:r>
              <a:r>
                <a:rPr lang="en-US" sz="2000" dirty="0" err="1"/>
                <a:t>i</a:t>
              </a:r>
              <a:r>
                <a:rPr lang="en-US" sz="2000" dirty="0"/>
                <a:t> + 1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1985" y="4036297"/>
              <a:ext cx="1104330" cy="7258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sz="2000" dirty="0"/>
                <a:t>i</a:t>
              </a:r>
              <a:r>
                <a:rPr lang="en-US" sz="2000" baseline="-25000" dirty="0"/>
                <a:t>2</a:t>
              </a:r>
              <a:r>
                <a:rPr lang="en-US" sz="2000" dirty="0"/>
                <a:t> = </a:t>
              </a:r>
              <a:r>
                <a:rPr lang="en-US" sz="2000" dirty="0" err="1"/>
                <a:t>i</a:t>
              </a:r>
              <a:endParaRPr lang="en-GB" sz="2000" dirty="0" err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27068" y="5362813"/>
              <a:ext cx="1125657" cy="7258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sz="2000" dirty="0"/>
                <a:t>error</a:t>
              </a:r>
              <a:endParaRPr lang="en-GB" sz="2000" dirty="0" err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19262" y="5362813"/>
              <a:ext cx="1293599" cy="7258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return</a:t>
              </a:r>
              <a:endParaRPr lang="en-GB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14" name="Straight Arrow Connector 13"/>
            <p:cNvCxnSpPr>
              <a:stCxn id="32" idx="2"/>
              <a:endCxn id="9" idx="0"/>
            </p:cNvCxnSpPr>
            <p:nvPr/>
          </p:nvCxnSpPr>
          <p:spPr>
            <a:xfrm flipH="1">
              <a:off x="5302576" y="3136740"/>
              <a:ext cx="1237136" cy="89955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32" idx="2"/>
              <a:endCxn id="10" idx="0"/>
            </p:cNvCxnSpPr>
            <p:nvPr/>
          </p:nvCxnSpPr>
          <p:spPr>
            <a:xfrm>
              <a:off x="6539713" y="3136740"/>
              <a:ext cx="1064437" cy="89955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2"/>
              <a:endCxn id="11" idx="0"/>
            </p:cNvCxnSpPr>
            <p:nvPr/>
          </p:nvCxnSpPr>
          <p:spPr>
            <a:xfrm flipH="1">
              <a:off x="6989897" y="4762130"/>
              <a:ext cx="614253" cy="60068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2"/>
              <a:endCxn id="12" idx="0"/>
            </p:cNvCxnSpPr>
            <p:nvPr/>
          </p:nvCxnSpPr>
          <p:spPr>
            <a:xfrm>
              <a:off x="7604150" y="4762130"/>
              <a:ext cx="761912" cy="60068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534760" y="2410907"/>
              <a:ext cx="2009905" cy="7258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sz="2000" dirty="0" err="1"/>
                <a:t>i</a:t>
              </a:r>
              <a:r>
                <a:rPr lang="en-US" sz="2000" dirty="0"/>
                <a:t>   = </a:t>
              </a:r>
              <a:r>
                <a:rPr lang="el-GR" sz="2000" dirty="0"/>
                <a:t>ϕ</a:t>
              </a:r>
              <a:r>
                <a:rPr lang="en-US" sz="2000" dirty="0"/>
                <a:t>(i</a:t>
              </a:r>
              <a:r>
                <a:rPr lang="en-US" sz="2000" baseline="-25000" dirty="0"/>
                <a:t>0</a:t>
              </a:r>
              <a:r>
                <a:rPr lang="en-US" sz="2000" dirty="0"/>
                <a:t>, i</a:t>
              </a:r>
              <a:r>
                <a:rPr lang="en-US" sz="2000" baseline="-25000" dirty="0"/>
                <a:t>1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38" name="Straight Arrow Connector 37"/>
            <p:cNvCxnSpPr>
              <a:stCxn id="6" idx="2"/>
              <a:endCxn id="32" idx="0"/>
            </p:cNvCxnSpPr>
            <p:nvPr/>
          </p:nvCxnSpPr>
          <p:spPr>
            <a:xfrm>
              <a:off x="6532136" y="1892347"/>
              <a:ext cx="7576" cy="51856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9" idx="2"/>
              <a:endCxn id="32" idx="1"/>
            </p:cNvCxnSpPr>
            <p:nvPr/>
          </p:nvCxnSpPr>
          <p:spPr>
            <a:xfrm rot="5400000" flipH="1" flipV="1">
              <a:off x="4424515" y="3651885"/>
              <a:ext cx="1988307" cy="232184"/>
            </a:xfrm>
            <a:prstGeom prst="bentConnector4">
              <a:avLst>
                <a:gd name="adj1" fmla="val -14577"/>
                <a:gd name="adj2" fmla="val -490141"/>
              </a:avLst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965786" y="4698585"/>
              <a:ext cx="1447351" cy="72583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000" baseline="-25000" dirty="0"/>
                <a:t>2</a:t>
              </a:r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=100</a:t>
              </a:r>
              <a:endParaRPr lang="en-GB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77031" y="3223602"/>
              <a:ext cx="1419908" cy="72583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&lt; 100</a:t>
              </a:r>
              <a:endParaRPr lang="en-GB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20101" y="3269007"/>
              <a:ext cx="1335625" cy="72583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≥100</a:t>
              </a:r>
              <a:endParaRPr lang="en-GB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978667" y="4734949"/>
              <a:ext cx="1449312" cy="72583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000" baseline="-25000" dirty="0"/>
                <a:t>2</a:t>
              </a:r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≠100</a:t>
              </a:r>
              <a:endParaRPr lang="en-GB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0360" y="1261934"/>
                <a:ext cx="4470041" cy="1696665"/>
              </a:xfrm>
              <a:prstGeom prst="rect">
                <a:avLst/>
              </a:prstGeom>
              <a:ln w="28575" cap="rnd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80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−∞,99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100,+∞</m:t>
                          </m:r>
                        </m:e>
                      </m:d>
                    </m:oMath>
                  </m:oMathPara>
                </a14:m>
                <a:br>
                  <a:rPr lang="en-US" sz="28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8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360" y="1261934"/>
                <a:ext cx="4470041" cy="1696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rnd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60539" y="3469553"/>
                <a:ext cx="3437479" cy="1114151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4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Does this always hold?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∩(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≠100)=∅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539" y="3469553"/>
                <a:ext cx="3437479" cy="11141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2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AI: least fixed-point (</a:t>
            </a:r>
            <a:r>
              <a:rPr lang="en-US" dirty="0" err="1"/>
              <a:t>lfp</a:t>
            </a:r>
            <a:r>
              <a:rPr lang="en-US" dirty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0868" y="3163585"/>
                <a:ext cx="1635433" cy="1475066"/>
              </a:xfrm>
              <a:prstGeom prst="rect">
                <a:avLst/>
              </a:prstGeom>
              <a:ln w="28575" cap="rnd">
                <a:solidFill>
                  <a:schemeClr val="tx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br>
                  <a:rPr lang="en-US" sz="24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4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68" y="3163585"/>
                <a:ext cx="1635433" cy="14750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rnd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22753" y="3163585"/>
                <a:ext cx="1574336" cy="1475066"/>
              </a:xfrm>
              <a:prstGeom prst="rect">
                <a:avLst/>
              </a:prstGeom>
              <a:ln w="28575" cap="rnd">
                <a:solidFill>
                  <a:schemeClr val="tx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br>
                  <a:rPr lang="en-US" sz="24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4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753" y="3163585"/>
                <a:ext cx="1574336" cy="14750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rnd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554" y="4716301"/>
            <a:ext cx="1785810" cy="6001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</a:t>
            </a:r>
            <a:r>
              <a:rPr lang="en-US" sz="2200" baseline="30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</a:t>
            </a:r>
            <a:r>
              <a:rPr lang="en-US" sz="2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iteration</a:t>
            </a:r>
            <a:endParaRPr lang="en-GB" sz="22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28466" y="4744806"/>
            <a:ext cx="738023" cy="6001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</a:t>
            </a:r>
            <a:r>
              <a:rPr lang="en-US" sz="2200" baseline="30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nd</a:t>
            </a:r>
            <a:endParaRPr lang="en-GB" sz="22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824636" y="3163585"/>
                <a:ext cx="1635433" cy="1475066"/>
              </a:xfrm>
              <a:prstGeom prst="rect">
                <a:avLst/>
              </a:prstGeom>
              <a:ln w="28575" cap="rnd">
                <a:solidFill>
                  <a:schemeClr val="tx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[1,1]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br>
                  <a:rPr lang="en-US" sz="24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4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636" y="3163585"/>
                <a:ext cx="1635433" cy="14750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rnd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224276" y="4744806"/>
            <a:ext cx="695447" cy="6001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3</a:t>
            </a:r>
            <a:r>
              <a:rPr lang="en-US" sz="2200" baseline="30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rd</a:t>
            </a:r>
            <a:endParaRPr lang="en-GB" sz="22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26520" y="3163585"/>
                <a:ext cx="1635433" cy="1475066"/>
              </a:xfrm>
              <a:prstGeom prst="rect">
                <a:avLst/>
              </a:prstGeom>
              <a:ln w="28575" cap="rnd">
                <a:solidFill>
                  <a:schemeClr val="tx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[1,1]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br>
                  <a:rPr lang="en-US" sz="24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4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20" y="3163585"/>
                <a:ext cx="1635433" cy="14750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rnd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959379" y="4813128"/>
            <a:ext cx="691536" cy="6001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</a:t>
            </a:r>
            <a:r>
              <a:rPr lang="en-US" sz="2200" baseline="30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</a:t>
            </a:r>
            <a:endParaRPr lang="en-GB" sz="22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28405" y="3163585"/>
                <a:ext cx="1547508" cy="1475066"/>
              </a:xfrm>
              <a:prstGeom prst="rect">
                <a:avLst/>
              </a:prstGeom>
              <a:ln w="28575" cap="rnd">
                <a:solidFill>
                  <a:schemeClr val="tx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[1,2]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br>
                  <a:rPr lang="en-US" sz="24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4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405" y="3163585"/>
                <a:ext cx="1547508" cy="14750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rnd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731094" y="4813128"/>
            <a:ext cx="691536" cy="6001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5</a:t>
            </a:r>
            <a:r>
              <a:rPr lang="en-US" sz="2200" baseline="30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</a:t>
            </a:r>
            <a:endParaRPr lang="en-GB" sz="22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69262" y="1127463"/>
                <a:ext cx="4470041" cy="1696665"/>
              </a:xfrm>
              <a:prstGeom prst="rect">
                <a:avLst/>
              </a:prstGeom>
              <a:ln w="28575" cap="rnd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80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−∞,99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100,+∞</m:t>
                          </m:r>
                        </m:e>
                      </m:d>
                    </m:oMath>
                  </m:oMathPara>
                </a14:m>
                <a:br>
                  <a:rPr lang="en-US" sz="28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8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62" y="1127463"/>
                <a:ext cx="4470041" cy="1696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 cap="rnd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5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" grpId="0"/>
      <p:bldP spid="25" grpId="0"/>
      <p:bldP spid="26" grpId="0" animBg="1"/>
      <p:bldP spid="28" grpId="0"/>
      <p:bldP spid="29" grpId="0" animBg="1"/>
      <p:bldP spid="30" grpId="0"/>
      <p:bldP spid="31" grpId="0" animBg="1"/>
      <p:bldP spid="33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AI: least fixed-point (</a:t>
            </a:r>
            <a:r>
              <a:rPr lang="en-US" dirty="0" err="1"/>
              <a:t>lfp</a:t>
            </a:r>
            <a:r>
              <a:rPr lang="en-US" dirty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0868" y="3163585"/>
                <a:ext cx="1635433" cy="1475066"/>
              </a:xfrm>
              <a:prstGeom prst="rect">
                <a:avLst/>
              </a:prstGeom>
              <a:ln w="28575" cap="rnd">
                <a:solidFill>
                  <a:schemeClr val="tx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br>
                  <a:rPr lang="en-US" sz="24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4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68" y="3163585"/>
                <a:ext cx="1635433" cy="14750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rnd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554" y="4716301"/>
            <a:ext cx="1785810" cy="6001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</a:t>
            </a:r>
            <a:r>
              <a:rPr lang="en-US" sz="2200" baseline="30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</a:t>
            </a:r>
            <a:r>
              <a:rPr lang="en-US" sz="2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iteration</a:t>
            </a:r>
            <a:endParaRPr lang="en-GB" sz="22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69262" y="1127463"/>
                <a:ext cx="4470041" cy="1696665"/>
              </a:xfrm>
              <a:prstGeom prst="rect">
                <a:avLst/>
              </a:prstGeom>
              <a:ln w="28575" cap="rnd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80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−∞,99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100,+∞</m:t>
                          </m:r>
                        </m:e>
                      </m:d>
                    </m:oMath>
                  </m:oMathPara>
                </a14:m>
                <a:br>
                  <a:rPr lang="en-US" sz="28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8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62" y="1127463"/>
                <a:ext cx="4470041" cy="1696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rnd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96192" y="3251480"/>
                <a:ext cx="2119008" cy="1475066"/>
              </a:xfrm>
              <a:prstGeom prst="rect">
                <a:avLst/>
              </a:prstGeom>
              <a:ln w="28575" cap="rnd">
                <a:solidFill>
                  <a:schemeClr val="tx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99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[1,100]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=[100,100]</m:t>
                      </m:r>
                    </m:oMath>
                  </m:oMathPara>
                </a14:m>
                <a:br>
                  <a:rPr lang="en-US" sz="24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4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92" y="3251480"/>
                <a:ext cx="2119008" cy="14750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rnd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396341" y="4792958"/>
            <a:ext cx="1918859" cy="6001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last iteration</a:t>
            </a:r>
            <a:endParaRPr lang="en-GB" sz="22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2823" y="3587186"/>
            <a:ext cx="59535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5046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AI: least fixed-point (</a:t>
            </a:r>
            <a:r>
              <a:rPr lang="en-US" dirty="0" err="1"/>
              <a:t>lfp</a:t>
            </a:r>
            <a:r>
              <a:rPr lang="en-US" dirty="0"/>
              <a:t>)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672176" y="1190769"/>
            <a:ext cx="4091377" cy="3882082"/>
            <a:chOff x="4444076" y="1166514"/>
            <a:chExt cx="5002848" cy="4922132"/>
          </a:xfrm>
        </p:grpSpPr>
        <p:sp>
          <p:nvSpPr>
            <p:cNvPr id="6" name="TextBox 5"/>
            <p:cNvSpPr txBox="1"/>
            <p:nvPr/>
          </p:nvSpPr>
          <p:spPr>
            <a:xfrm>
              <a:off x="5933908" y="1166514"/>
              <a:ext cx="1196455" cy="7258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sz="2000" dirty="0"/>
                <a:t>i</a:t>
              </a:r>
              <a:r>
                <a:rPr lang="en-US" sz="2000" baseline="-25000" dirty="0"/>
                <a:t>0</a:t>
              </a:r>
              <a:r>
                <a:rPr lang="en-US" sz="2000" dirty="0"/>
                <a:t> = 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44076" y="4036297"/>
              <a:ext cx="1716999" cy="7258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sz="2000" dirty="0"/>
                <a:t>i</a:t>
              </a:r>
              <a:r>
                <a:rPr lang="en-US" sz="2000" baseline="-25000" dirty="0"/>
                <a:t>1</a:t>
              </a:r>
              <a:r>
                <a:rPr lang="en-US" sz="2000" dirty="0"/>
                <a:t> = </a:t>
              </a:r>
              <a:r>
                <a:rPr lang="en-US" sz="2000" dirty="0" err="1"/>
                <a:t>i</a:t>
              </a:r>
              <a:r>
                <a:rPr lang="en-US" sz="2000" dirty="0"/>
                <a:t> + 1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1985" y="4036297"/>
              <a:ext cx="1104330" cy="7258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sz="2000" dirty="0"/>
                <a:t>i</a:t>
              </a:r>
              <a:r>
                <a:rPr lang="en-US" sz="2000" baseline="-25000" dirty="0"/>
                <a:t>2</a:t>
              </a:r>
              <a:r>
                <a:rPr lang="en-US" sz="2000" dirty="0"/>
                <a:t> = </a:t>
              </a:r>
              <a:r>
                <a:rPr lang="en-US" sz="2000" dirty="0" err="1"/>
                <a:t>i</a:t>
              </a:r>
              <a:endParaRPr lang="en-GB" sz="2000" dirty="0" err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27068" y="5362813"/>
              <a:ext cx="1125657" cy="7258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sz="2000" dirty="0"/>
                <a:t>error</a:t>
              </a:r>
              <a:endParaRPr lang="en-GB" sz="2000" dirty="0" err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19262" y="5362813"/>
              <a:ext cx="1293599" cy="7258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return</a:t>
              </a:r>
              <a:endParaRPr lang="en-GB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14" name="Straight Arrow Connector 13"/>
            <p:cNvCxnSpPr>
              <a:stCxn id="32" idx="2"/>
              <a:endCxn id="9" idx="0"/>
            </p:cNvCxnSpPr>
            <p:nvPr/>
          </p:nvCxnSpPr>
          <p:spPr>
            <a:xfrm flipH="1">
              <a:off x="5302576" y="3136740"/>
              <a:ext cx="1237136" cy="89955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32" idx="2"/>
              <a:endCxn id="10" idx="0"/>
            </p:cNvCxnSpPr>
            <p:nvPr/>
          </p:nvCxnSpPr>
          <p:spPr>
            <a:xfrm>
              <a:off x="6539713" y="3136740"/>
              <a:ext cx="1064437" cy="89955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2"/>
              <a:endCxn id="11" idx="0"/>
            </p:cNvCxnSpPr>
            <p:nvPr/>
          </p:nvCxnSpPr>
          <p:spPr>
            <a:xfrm flipH="1">
              <a:off x="6989897" y="4762130"/>
              <a:ext cx="614253" cy="60068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2"/>
              <a:endCxn id="12" idx="0"/>
            </p:cNvCxnSpPr>
            <p:nvPr/>
          </p:nvCxnSpPr>
          <p:spPr>
            <a:xfrm>
              <a:off x="7604150" y="4762130"/>
              <a:ext cx="761912" cy="60068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534760" y="2410907"/>
              <a:ext cx="2009905" cy="7258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sz="2000" dirty="0" err="1"/>
                <a:t>i</a:t>
              </a:r>
              <a:r>
                <a:rPr lang="en-US" sz="2000" dirty="0"/>
                <a:t>   = </a:t>
              </a:r>
              <a:r>
                <a:rPr lang="el-GR" sz="2000" dirty="0"/>
                <a:t>ϕ</a:t>
              </a:r>
              <a:r>
                <a:rPr lang="en-US" sz="2000" dirty="0"/>
                <a:t>(i</a:t>
              </a:r>
              <a:r>
                <a:rPr lang="en-US" sz="2000" baseline="-25000" dirty="0"/>
                <a:t>0</a:t>
              </a:r>
              <a:r>
                <a:rPr lang="en-US" sz="2000" dirty="0"/>
                <a:t>, i</a:t>
              </a:r>
              <a:r>
                <a:rPr lang="en-US" sz="2000" baseline="-25000" dirty="0"/>
                <a:t>1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38" name="Straight Arrow Connector 37"/>
            <p:cNvCxnSpPr>
              <a:stCxn id="6" idx="2"/>
              <a:endCxn id="32" idx="0"/>
            </p:cNvCxnSpPr>
            <p:nvPr/>
          </p:nvCxnSpPr>
          <p:spPr>
            <a:xfrm>
              <a:off x="6532136" y="1892347"/>
              <a:ext cx="7576" cy="51856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9" idx="2"/>
              <a:endCxn id="32" idx="1"/>
            </p:cNvCxnSpPr>
            <p:nvPr/>
          </p:nvCxnSpPr>
          <p:spPr>
            <a:xfrm rot="5400000" flipH="1" flipV="1">
              <a:off x="4424515" y="3651885"/>
              <a:ext cx="1988307" cy="232184"/>
            </a:xfrm>
            <a:prstGeom prst="bentConnector4">
              <a:avLst>
                <a:gd name="adj1" fmla="val -14577"/>
                <a:gd name="adj2" fmla="val -490141"/>
              </a:avLst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999573" y="4699555"/>
              <a:ext cx="1447351" cy="72583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000" baseline="-25000" dirty="0"/>
                <a:t>2</a:t>
              </a:r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=100</a:t>
              </a:r>
              <a:endParaRPr lang="en-GB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77031" y="3223602"/>
              <a:ext cx="1419908" cy="72583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&lt; 100</a:t>
              </a:r>
              <a:endParaRPr lang="en-GB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20101" y="3269007"/>
              <a:ext cx="1335625" cy="72583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≥100</a:t>
              </a:r>
              <a:endParaRPr lang="en-GB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978667" y="4734949"/>
              <a:ext cx="1449312" cy="72583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000" baseline="-25000" dirty="0"/>
                <a:t>2</a:t>
              </a:r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≠100</a:t>
              </a:r>
              <a:endParaRPr lang="en-GB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59917" y="5308564"/>
                <a:ext cx="3437479" cy="1114151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4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Does this always hold?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≠100)=∅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917" y="5308564"/>
                <a:ext cx="3437479" cy="11141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26648" y="3359208"/>
                <a:ext cx="2504019" cy="1696665"/>
              </a:xfrm>
              <a:prstGeom prst="rect">
                <a:avLst/>
              </a:prstGeom>
              <a:ln w="28575" cap="rnd">
                <a:solidFill>
                  <a:schemeClr val="tx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99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[1,100]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=[100,100]</m:t>
                      </m:r>
                    </m:oMath>
                  </m:oMathPara>
                </a14:m>
                <a:br>
                  <a:rPr lang="en-US" sz="28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8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648" y="3359208"/>
                <a:ext cx="2504019" cy="1696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rnd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22832" y="1226953"/>
                <a:ext cx="3974564" cy="1585865"/>
              </a:xfrm>
              <a:prstGeom prst="rect">
                <a:avLst/>
              </a:prstGeom>
              <a:ln w="28575" cap="rnd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6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60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6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6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6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6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6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6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−∞,99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6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6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6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6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6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6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6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6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100,+∞</m:t>
                          </m:r>
                        </m:e>
                      </m:d>
                    </m:oMath>
                  </m:oMathPara>
                </a14:m>
                <a:br>
                  <a:rPr lang="en-US" sz="26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6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832" y="1226953"/>
                <a:ext cx="3974564" cy="1585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rnd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70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69262" y="4363571"/>
            <a:ext cx="7172008" cy="1308362"/>
          </a:xfrm>
        </p:spPr>
        <p:txBody>
          <a:bodyPr/>
          <a:lstStyle/>
          <a:p>
            <a:r>
              <a:rPr lang="en-US" sz="3500" dirty="0"/>
              <a:t>Nuno Lopes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262" y="2084186"/>
            <a:ext cx="7172008" cy="1689651"/>
          </a:xfrm>
        </p:spPr>
        <p:txBody>
          <a:bodyPr/>
          <a:lstStyle/>
          <a:p>
            <a:br>
              <a:rPr lang="en-US" sz="2400" dirty="0"/>
            </a:br>
            <a:r>
              <a:rPr lang="en-US" sz="5400" dirty="0"/>
              <a:t>Automatic Software Verification with SMT</a:t>
            </a:r>
            <a:endParaRPr lang="pt-PT" sz="5400" dirty="0"/>
          </a:p>
        </p:txBody>
      </p:sp>
    </p:spTree>
    <p:extLst>
      <p:ext uri="{BB962C8B-B14F-4D97-AF65-F5344CB8AC3E}">
        <p14:creationId xmlns:p14="http://schemas.microsoft.com/office/powerpoint/2010/main" val="165736930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AI: Widening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69262" y="1190735"/>
                <a:ext cx="8605477" cy="4047968"/>
              </a:xfrm>
            </p:spPr>
            <p:txBody>
              <a:bodyPr/>
              <a:lstStyle/>
              <a:p>
                <a:r>
                  <a:rPr lang="en-US" dirty="0"/>
                  <a:t>What we just did was super slow!</a:t>
                </a:r>
              </a:p>
              <a:p>
                <a:r>
                  <a:rPr lang="en-US" dirty="0"/>
                  <a:t>Faster to execute program</a:t>
                </a:r>
              </a:p>
              <a:p>
                <a:endParaRPr lang="en-US" dirty="0"/>
              </a:p>
              <a:p>
                <a:r>
                  <a:rPr lang="en-US" dirty="0"/>
                  <a:t>Widening: converge </a:t>
                </a:r>
                <a:r>
                  <a:rPr lang="en-US" dirty="0" err="1"/>
                  <a:t>lfp</a:t>
                </a:r>
                <a:r>
                  <a:rPr lang="en-US" dirty="0"/>
                  <a:t> faster: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else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br>
                  <a:rPr lang="en-US" sz="3200" b="0" i="0" dirty="0">
                    <a:latin typeface="Cambria Math" panose="02040503050406030204" pitchFamily="18" charset="0"/>
                  </a:rPr>
                </a:br>
                <a:r>
                  <a:rPr lang="en-US" sz="3200" b="0" i="0" dirty="0">
                    <a:latin typeface="Cambria Math" panose="020405030504060302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+∞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69262" y="1190735"/>
                <a:ext cx="8605477" cy="404796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05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AI: </a:t>
            </a:r>
            <a:r>
              <a:rPr lang="en-US" dirty="0" err="1"/>
              <a:t>lfp</a:t>
            </a:r>
            <a:r>
              <a:rPr lang="en-US" dirty="0"/>
              <a:t> with widening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0868" y="3163585"/>
                <a:ext cx="1635433" cy="1475066"/>
              </a:xfrm>
              <a:prstGeom prst="rect">
                <a:avLst/>
              </a:prstGeom>
              <a:ln w="28575" cap="rnd">
                <a:solidFill>
                  <a:schemeClr val="tx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br>
                  <a:rPr lang="en-US" sz="24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4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68" y="3163585"/>
                <a:ext cx="1635433" cy="14750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rnd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22753" y="3163585"/>
                <a:ext cx="1574336" cy="1475066"/>
              </a:xfrm>
              <a:prstGeom prst="rect">
                <a:avLst/>
              </a:prstGeom>
              <a:ln w="28575" cap="rnd">
                <a:solidFill>
                  <a:schemeClr val="tx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br>
                  <a:rPr lang="en-US" sz="24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4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753" y="3163585"/>
                <a:ext cx="1574336" cy="14750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rnd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554" y="4716301"/>
            <a:ext cx="1785810" cy="6001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</a:t>
            </a:r>
            <a:r>
              <a:rPr lang="en-US" sz="2200" baseline="30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</a:t>
            </a:r>
            <a:r>
              <a:rPr lang="en-US" sz="2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iteration</a:t>
            </a:r>
            <a:endParaRPr lang="en-GB" sz="22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28466" y="4744806"/>
            <a:ext cx="738023" cy="6001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</a:t>
            </a:r>
            <a:r>
              <a:rPr lang="en-US" sz="2200" baseline="30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nd</a:t>
            </a:r>
            <a:endParaRPr lang="en-GB" sz="22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46279" y="3163585"/>
                <a:ext cx="1635433" cy="1475066"/>
              </a:xfrm>
              <a:prstGeom prst="rect">
                <a:avLst/>
              </a:prstGeom>
              <a:ln w="28575" cap="rnd">
                <a:solidFill>
                  <a:schemeClr val="tx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[1,1]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br>
                  <a:rPr lang="en-US" sz="24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4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279" y="3163585"/>
                <a:ext cx="1635433" cy="14750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rnd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224276" y="4744806"/>
            <a:ext cx="695447" cy="6001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3</a:t>
            </a:r>
            <a:r>
              <a:rPr lang="en-US" sz="2200" baseline="30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rd</a:t>
            </a:r>
            <a:endParaRPr lang="en-GB" sz="22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30902" y="3163585"/>
                <a:ext cx="1635433" cy="1475066"/>
              </a:xfrm>
              <a:prstGeom prst="rect">
                <a:avLst/>
              </a:prstGeom>
              <a:ln w="28575" cap="rnd">
                <a:solidFill>
                  <a:schemeClr val="tx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99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[1,1]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br>
                  <a:rPr lang="en-US" sz="24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4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902" y="3163585"/>
                <a:ext cx="1635433" cy="14750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rnd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959379" y="4813128"/>
            <a:ext cx="691536" cy="6001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</a:t>
            </a:r>
            <a:r>
              <a:rPr lang="en-US" sz="2200" baseline="30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</a:t>
            </a:r>
            <a:endParaRPr lang="en-GB" sz="22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68136" y="3163585"/>
                <a:ext cx="1768287" cy="1475066"/>
              </a:xfrm>
              <a:prstGeom prst="rect">
                <a:avLst/>
              </a:prstGeom>
              <a:ln w="28575" cap="rnd">
                <a:solidFill>
                  <a:schemeClr val="tx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99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[1,100]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br>
                  <a:rPr lang="en-US" sz="24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4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136" y="3163585"/>
                <a:ext cx="1768287" cy="14750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rnd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731094" y="4813128"/>
            <a:ext cx="691536" cy="6001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5</a:t>
            </a:r>
            <a:r>
              <a:rPr lang="en-US" sz="2200" baseline="30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</a:t>
            </a:r>
            <a:endParaRPr lang="en-GB" sz="22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69262" y="1127463"/>
                <a:ext cx="4650461" cy="1696665"/>
              </a:xfrm>
              <a:prstGeom prst="rect">
                <a:avLst/>
              </a:prstGeom>
              <a:ln w="28575" cap="rnd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80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>
                          <a:latin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−∞,99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′+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100,+∞</m:t>
                          </m:r>
                        </m:e>
                      </m:d>
                    </m:oMath>
                  </m:oMathPara>
                </a14:m>
                <a:br>
                  <a:rPr lang="en-US" sz="28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8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62" y="1127463"/>
                <a:ext cx="4650461" cy="1696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 cap="rnd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10953" y="1128742"/>
                <a:ext cx="2114366" cy="1475066"/>
              </a:xfrm>
              <a:prstGeom prst="rect">
                <a:avLst/>
              </a:prstGeom>
              <a:ln w="28575" cap="rnd">
                <a:solidFill>
                  <a:schemeClr val="tx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,99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[1,100]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=[100,100]</m:t>
                      </m:r>
                    </m:oMath>
                  </m:oMathPara>
                </a14:m>
                <a:br>
                  <a:rPr lang="en-US" sz="24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endParaRPr lang="en-US" sz="24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953" y="1128742"/>
                <a:ext cx="2114366" cy="14750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 cap="rnd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7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" grpId="0"/>
      <p:bldP spid="25" grpId="0"/>
      <p:bldP spid="26" grpId="0" animBg="1"/>
      <p:bldP spid="28" grpId="0"/>
      <p:bldP spid="29" grpId="0" animBg="1"/>
      <p:bldP spid="30" grpId="0"/>
      <p:bldP spid="31" grpId="0" animBg="1"/>
      <p:bldP spid="33" grpId="0"/>
      <p:bldP spid="34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Interpretation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4040593"/>
          </a:xfrm>
        </p:spPr>
        <p:txBody>
          <a:bodyPr/>
          <a:lstStyle/>
          <a:p>
            <a:r>
              <a:rPr lang="en-US" dirty="0"/>
              <a:t>Least fixed-point over equations</a:t>
            </a:r>
          </a:p>
          <a:p>
            <a:r>
              <a:rPr lang="en-US" dirty="0"/>
              <a:t>Each iteration: multiple abstract domain operations</a:t>
            </a:r>
          </a:p>
          <a:p>
            <a:pPr lvl="1"/>
            <a:r>
              <a:rPr lang="en-US" dirty="0"/>
              <a:t>Arithmetic operations, union, conjunction,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Usually </a:t>
            </a:r>
            <a:r>
              <a:rPr lang="en-US" b="1" dirty="0"/>
              <a:t>not</a:t>
            </a:r>
            <a:r>
              <a:rPr lang="en-US" dirty="0"/>
              <a:t> implemented with SMT</a:t>
            </a:r>
          </a:p>
          <a:p>
            <a:pPr lvl="1"/>
            <a:endParaRPr lang="en-US" dirty="0"/>
          </a:p>
          <a:p>
            <a:r>
              <a:rPr lang="en-US" dirty="0"/>
              <a:t>SMT can be used to compute optimal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0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AI: Many domains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02" y="1279576"/>
            <a:ext cx="5793395" cy="5019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6434" y="6341015"/>
            <a:ext cx="4047566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Bertrand </a:t>
            </a:r>
            <a:r>
              <a:rPr lang="en-US" sz="16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Jeannet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, Antoine </a:t>
            </a:r>
            <a:r>
              <a:rPr lang="en-US" sz="16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Miné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[CAV’09]</a:t>
            </a:r>
            <a:endParaRPr lang="en-GB" sz="16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8579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AI: Many domains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62" y="1331934"/>
            <a:ext cx="6964075" cy="4914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6434" y="6341015"/>
            <a:ext cx="4047566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Bertrand </a:t>
            </a:r>
            <a:r>
              <a:rPr lang="en-US" sz="16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Jeannet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, Antoine </a:t>
            </a:r>
            <a:r>
              <a:rPr lang="en-US" sz="16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Miné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[CAV’09]</a:t>
            </a:r>
            <a:endParaRPr lang="en-GB" sz="16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43016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execution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2357056"/>
          </a:xfrm>
        </p:spPr>
        <p:txBody>
          <a:bodyPr/>
          <a:lstStyle/>
          <a:p>
            <a:r>
              <a:rPr lang="en-US" dirty="0"/>
              <a:t>Execute program with an SMT solver</a:t>
            </a:r>
          </a:p>
          <a:p>
            <a:r>
              <a:rPr lang="en-US" dirty="0"/>
              <a:t>Mostly for bug finding; usually doesn’t terminate</a:t>
            </a:r>
          </a:p>
          <a:p>
            <a:r>
              <a:rPr lang="en-US" dirty="0"/>
              <a:t>Usually 1 query per branch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6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SE: example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3199" y="1273537"/>
            <a:ext cx="50712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f(</a:t>
            </a:r>
            <a:r>
              <a:rPr lang="en-GB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 = 0;</a:t>
            </a:r>
          </a:p>
          <a:p>
            <a:r>
              <a: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nn-NO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nn-NO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 = 0; i &lt; </a:t>
            </a:r>
            <a:r>
              <a:rPr lang="nn-NO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++i) {</a:t>
            </a:r>
          </a:p>
          <a:p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j += 1;</a:t>
            </a:r>
          </a:p>
          <a:p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assert(j &gt;= </a:t>
            </a:r>
            <a:r>
              <a:rPr lang="en-GB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sz="22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3638007" y="1190768"/>
            <a:ext cx="5406183" cy="4426680"/>
            <a:chOff x="3638007" y="1190768"/>
            <a:chExt cx="5406183" cy="4426680"/>
          </a:xfrm>
        </p:grpSpPr>
        <p:sp>
          <p:nvSpPr>
            <p:cNvPr id="5" name="TextBox 4"/>
            <p:cNvSpPr txBox="1"/>
            <p:nvPr/>
          </p:nvSpPr>
          <p:spPr>
            <a:xfrm>
              <a:off x="6906183" y="1190768"/>
              <a:ext cx="1101905" cy="9602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j</a:t>
              </a:r>
              <a:r>
                <a:rPr lang="en-US" baseline="-25000" dirty="0"/>
                <a:t>0</a:t>
              </a:r>
              <a:r>
                <a:rPr lang="en-US" dirty="0"/>
                <a:t> = 0</a:t>
              </a:r>
              <a:br>
                <a:rPr lang="en-US" dirty="0"/>
              </a:br>
              <a:r>
                <a:rPr lang="en-US" dirty="0"/>
                <a:t>i</a:t>
              </a:r>
              <a:r>
                <a:rPr lang="en-US" baseline="-25000" dirty="0"/>
                <a:t>0</a:t>
              </a:r>
              <a:r>
                <a:rPr lang="en-US" dirty="0"/>
                <a:t> = 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0395" y="3028200"/>
              <a:ext cx="1716999" cy="10372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i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dirty="0" err="1"/>
                <a:t>i</a:t>
              </a:r>
              <a:r>
                <a:rPr lang="en-US" dirty="0"/>
                <a:t> + 1</a:t>
              </a:r>
            </a:p>
            <a:p>
              <a:r>
                <a:rPr lang="en-US" dirty="0"/>
                <a:t>j</a:t>
              </a:r>
              <a:r>
                <a:rPr lang="en-US" baseline="-25000" dirty="0"/>
                <a:t>1</a:t>
              </a:r>
              <a:r>
                <a:rPr lang="en-US" dirty="0"/>
                <a:t> = j + 1</a:t>
              </a:r>
              <a:endParaRPr lang="en-GB" dirty="0" err="1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42104" y="3065288"/>
              <a:ext cx="907941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skip</a:t>
              </a:r>
              <a:endParaRPr lang="en-GB" dirty="0" err="1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34307" y="4590996"/>
              <a:ext cx="1028936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error</a:t>
              </a:r>
              <a:endParaRPr lang="en-GB" dirty="0" err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50722" y="4590996"/>
              <a:ext cx="1193468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return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10" name="Straight Arrow Connector 9"/>
            <p:cNvCxnSpPr>
              <a:stCxn id="5" idx="2"/>
              <a:endCxn id="6" idx="0"/>
            </p:cNvCxnSpPr>
            <p:nvPr/>
          </p:nvCxnSpPr>
          <p:spPr>
            <a:xfrm flipH="1">
              <a:off x="5638895" y="2151031"/>
              <a:ext cx="1818241" cy="8771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  <a:endCxn id="7" idx="0"/>
            </p:cNvCxnSpPr>
            <p:nvPr/>
          </p:nvCxnSpPr>
          <p:spPr>
            <a:xfrm>
              <a:off x="7457136" y="2151031"/>
              <a:ext cx="338939" cy="91425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2"/>
              <a:endCxn id="8" idx="0"/>
            </p:cNvCxnSpPr>
            <p:nvPr/>
          </p:nvCxnSpPr>
          <p:spPr>
            <a:xfrm flipH="1">
              <a:off x="7148775" y="3693152"/>
              <a:ext cx="647300" cy="8978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2"/>
              <a:endCxn id="9" idx="0"/>
            </p:cNvCxnSpPr>
            <p:nvPr/>
          </p:nvCxnSpPr>
          <p:spPr>
            <a:xfrm>
              <a:off x="7796075" y="3693152"/>
              <a:ext cx="651381" cy="8978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121765" y="3735750"/>
              <a:ext cx="915956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j ≥n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72883" y="2091003"/>
              <a:ext cx="99931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&lt; 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04940" y="2371773"/>
              <a:ext cx="915956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≥n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94805" y="3675076"/>
              <a:ext cx="99931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j &lt; 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39" name="Straight Arrow Connector 38"/>
            <p:cNvCxnSpPr>
              <a:stCxn id="6" idx="2"/>
            </p:cNvCxnSpPr>
            <p:nvPr/>
          </p:nvCxnSpPr>
          <p:spPr>
            <a:xfrm flipH="1">
              <a:off x="3935685" y="4065407"/>
              <a:ext cx="1703210" cy="8002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935685" y="3989008"/>
              <a:ext cx="99931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&lt; 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44" name="Straight Arrow Connector 43"/>
            <p:cNvCxnSpPr>
              <a:stCxn id="6" idx="2"/>
            </p:cNvCxnSpPr>
            <p:nvPr/>
          </p:nvCxnSpPr>
          <p:spPr>
            <a:xfrm flipH="1">
              <a:off x="5609203" y="4065407"/>
              <a:ext cx="29692" cy="9772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534812" y="4326276"/>
              <a:ext cx="915956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≥n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38007" y="4772957"/>
              <a:ext cx="595356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…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64483" y="4989584"/>
              <a:ext cx="595356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…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38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SE: example</a:t>
            </a:r>
            <a:endParaRPr lang="en-GB" dirty="0"/>
          </a:p>
        </p:txBody>
      </p:sp>
      <p:grpSp>
        <p:nvGrpSpPr>
          <p:cNvPr id="53" name="Group 52"/>
          <p:cNvGrpSpPr/>
          <p:nvPr/>
        </p:nvGrpSpPr>
        <p:grpSpPr>
          <a:xfrm>
            <a:off x="0" y="1181199"/>
            <a:ext cx="5406183" cy="4436249"/>
            <a:chOff x="3638007" y="1181199"/>
            <a:chExt cx="5406183" cy="4436249"/>
          </a:xfrm>
        </p:grpSpPr>
        <p:sp>
          <p:nvSpPr>
            <p:cNvPr id="5" name="TextBox 4"/>
            <p:cNvSpPr txBox="1"/>
            <p:nvPr/>
          </p:nvSpPr>
          <p:spPr>
            <a:xfrm>
              <a:off x="6143852" y="1181199"/>
              <a:ext cx="1101905" cy="9602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j</a:t>
              </a:r>
              <a:r>
                <a:rPr lang="en-US" baseline="-25000" dirty="0"/>
                <a:t>0</a:t>
              </a:r>
              <a:r>
                <a:rPr lang="en-US" dirty="0"/>
                <a:t> = 0</a:t>
              </a:r>
              <a:br>
                <a:rPr lang="en-US" dirty="0"/>
              </a:br>
              <a:r>
                <a:rPr lang="en-US" dirty="0"/>
                <a:t>i</a:t>
              </a:r>
              <a:r>
                <a:rPr lang="en-US" baseline="-25000" dirty="0"/>
                <a:t>0</a:t>
              </a:r>
              <a:r>
                <a:rPr lang="en-US" dirty="0"/>
                <a:t> = 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0395" y="3028200"/>
              <a:ext cx="1716999" cy="10372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i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dirty="0" err="1"/>
                <a:t>i</a:t>
              </a:r>
              <a:r>
                <a:rPr lang="en-US" dirty="0"/>
                <a:t> + 1</a:t>
              </a:r>
            </a:p>
            <a:p>
              <a:r>
                <a:rPr lang="en-US" dirty="0"/>
                <a:t>j</a:t>
              </a:r>
              <a:r>
                <a:rPr lang="en-US" baseline="-25000" dirty="0"/>
                <a:t>1</a:t>
              </a:r>
              <a:r>
                <a:rPr lang="en-US" dirty="0"/>
                <a:t> = j + 1</a:t>
              </a:r>
              <a:endParaRPr lang="en-GB" dirty="0" err="1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42104" y="3065288"/>
              <a:ext cx="907941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skip</a:t>
              </a:r>
              <a:endParaRPr lang="en-GB" dirty="0" err="1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34307" y="4590996"/>
              <a:ext cx="1028936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error</a:t>
              </a:r>
              <a:endParaRPr lang="en-GB" dirty="0" err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50722" y="4590996"/>
              <a:ext cx="1193468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return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10" name="Straight Arrow Connector 9"/>
            <p:cNvCxnSpPr>
              <a:stCxn id="5" idx="2"/>
              <a:endCxn id="6" idx="0"/>
            </p:cNvCxnSpPr>
            <p:nvPr/>
          </p:nvCxnSpPr>
          <p:spPr>
            <a:xfrm flipH="1">
              <a:off x="5638895" y="2141462"/>
              <a:ext cx="1055910" cy="88673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  <a:endCxn id="7" idx="0"/>
            </p:cNvCxnSpPr>
            <p:nvPr/>
          </p:nvCxnSpPr>
          <p:spPr>
            <a:xfrm>
              <a:off x="6694805" y="2141462"/>
              <a:ext cx="1101270" cy="92382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2"/>
              <a:endCxn id="8" idx="0"/>
            </p:cNvCxnSpPr>
            <p:nvPr/>
          </p:nvCxnSpPr>
          <p:spPr>
            <a:xfrm flipH="1">
              <a:off x="7148775" y="3693152"/>
              <a:ext cx="647300" cy="8978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2"/>
              <a:endCxn id="9" idx="0"/>
            </p:cNvCxnSpPr>
            <p:nvPr/>
          </p:nvCxnSpPr>
          <p:spPr>
            <a:xfrm>
              <a:off x="7796075" y="3693152"/>
              <a:ext cx="651381" cy="8978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121765" y="3735750"/>
              <a:ext cx="915956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j ≥n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98311" y="2175656"/>
              <a:ext cx="99931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&lt; 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25950" y="2181332"/>
              <a:ext cx="915956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≥n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94805" y="3675076"/>
              <a:ext cx="99931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j &lt; 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39" name="Straight Arrow Connector 38"/>
            <p:cNvCxnSpPr>
              <a:stCxn id="6" idx="2"/>
            </p:cNvCxnSpPr>
            <p:nvPr/>
          </p:nvCxnSpPr>
          <p:spPr>
            <a:xfrm flipH="1">
              <a:off x="3935685" y="4065407"/>
              <a:ext cx="1703210" cy="8002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935685" y="3989008"/>
              <a:ext cx="99931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&lt; 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44" name="Straight Arrow Connector 43"/>
            <p:cNvCxnSpPr>
              <a:stCxn id="6" idx="2"/>
            </p:cNvCxnSpPr>
            <p:nvPr/>
          </p:nvCxnSpPr>
          <p:spPr>
            <a:xfrm flipH="1">
              <a:off x="5609203" y="4065407"/>
              <a:ext cx="29692" cy="9772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534812" y="4326276"/>
              <a:ext cx="915956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≥n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38007" y="4772957"/>
              <a:ext cx="595356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…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64483" y="4989584"/>
              <a:ext cx="595356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…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59506" y="1436214"/>
                <a:ext cx="3212290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506" y="1436214"/>
                <a:ext cx="3212290" cy="409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590390" y="775170"/>
            <a:ext cx="204447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SMT queries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09554" y="1904812"/>
                <a:ext cx="4534446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⋀</m:t>
                      </m:r>
                      <m:r>
                        <m:rPr>
                          <m:lit/>
                        </m:rP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554" y="1904812"/>
                <a:ext cx="4534446" cy="4093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5" idx="2"/>
          </p:cNvCxnSpPr>
          <p:nvPr/>
        </p:nvCxnSpPr>
        <p:spPr>
          <a:xfrm flipH="1">
            <a:off x="2000887" y="2141462"/>
            <a:ext cx="1055911" cy="8867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2"/>
            <a:endCxn id="7" idx="0"/>
          </p:cNvCxnSpPr>
          <p:nvPr/>
        </p:nvCxnSpPr>
        <p:spPr>
          <a:xfrm>
            <a:off x="3056798" y="2141462"/>
            <a:ext cx="1101270" cy="923826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8" idx="0"/>
          </p:cNvCxnSpPr>
          <p:nvPr/>
        </p:nvCxnSpPr>
        <p:spPr>
          <a:xfrm flipH="1">
            <a:off x="3510768" y="3693046"/>
            <a:ext cx="647299" cy="89795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21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SE: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2954463"/>
          </a:xfrm>
        </p:spPr>
        <p:txBody>
          <a:bodyPr/>
          <a:lstStyle/>
          <a:p>
            <a:r>
              <a:rPr lang="en-US" dirty="0"/>
              <a:t>Incremental queries along a path</a:t>
            </a:r>
          </a:p>
          <a:p>
            <a:r>
              <a:rPr lang="en-US" dirty="0"/>
              <a:t>fork() to copy SMT solver state (on branching)</a:t>
            </a:r>
          </a:p>
          <a:p>
            <a:r>
              <a:rPr lang="en-US" dirty="0"/>
              <a:t>Usually BFS, easily parallelizable</a:t>
            </a:r>
          </a:p>
          <a:p>
            <a:r>
              <a:rPr lang="en-US" dirty="0"/>
              <a:t>Mixed SAT/UNSAT queries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1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BMC: Bounded Model Checking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2357056"/>
          </a:xfrm>
        </p:spPr>
        <p:txBody>
          <a:bodyPr/>
          <a:lstStyle/>
          <a:p>
            <a:r>
              <a:rPr lang="en-US" dirty="0"/>
              <a:t>Similar to symbolic execution</a:t>
            </a:r>
          </a:p>
          <a:p>
            <a:r>
              <a:rPr lang="en-US" dirty="0"/>
              <a:t>But usually encodes whole program in single query</a:t>
            </a:r>
          </a:p>
          <a:p>
            <a:r>
              <a:rPr lang="en-US" dirty="0"/>
              <a:t>1 query per unfolding</a:t>
            </a:r>
          </a:p>
        </p:txBody>
      </p:sp>
    </p:spTree>
    <p:extLst>
      <p:ext uri="{BB962C8B-B14F-4D97-AF65-F5344CB8AC3E}">
        <p14:creationId xmlns:p14="http://schemas.microsoft.com/office/powerpoint/2010/main" val="243561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Deadly Software Bugs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8" y="1439537"/>
            <a:ext cx="2853054" cy="4285139"/>
          </a:xfrm>
        </p:spPr>
      </p:pic>
      <p:sp>
        <p:nvSpPr>
          <p:cNvPr id="5" name="TextBox 4"/>
          <p:cNvSpPr txBox="1"/>
          <p:nvPr/>
        </p:nvSpPr>
        <p:spPr>
          <a:xfrm>
            <a:off x="1054746" y="5822575"/>
            <a:ext cx="149464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Ariane 5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1028" name="Picture 4" descr="https://hackadaycom.files.wordpress.com/2015/10/therac-machine.jpg?w=400&amp;h=29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16" y="1952001"/>
            <a:ext cx="4405688" cy="326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8106" y="5410744"/>
            <a:ext cx="1730282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Therac-25</a:t>
            </a:r>
          </a:p>
        </p:txBody>
      </p:sp>
    </p:spTree>
    <p:extLst>
      <p:ext uri="{BB962C8B-B14F-4D97-AF65-F5344CB8AC3E}">
        <p14:creationId xmlns:p14="http://schemas.microsoft.com/office/powerpoint/2010/main" val="2390092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BMC: example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9922" y="1155251"/>
            <a:ext cx="50712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f(</a:t>
            </a:r>
            <a:r>
              <a:rPr lang="en-GB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 = 0;</a:t>
            </a:r>
          </a:p>
          <a:p>
            <a:r>
              <a: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nn-NO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nn-NO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 = 0; i &lt; </a:t>
            </a:r>
            <a:r>
              <a:rPr lang="nn-NO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++i) {</a:t>
            </a:r>
          </a:p>
          <a:p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j += 1;</a:t>
            </a:r>
          </a:p>
          <a:p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assert(j &gt;= </a:t>
            </a:r>
            <a:r>
              <a:rPr lang="en-GB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sz="2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69262" y="3784111"/>
            <a:ext cx="3361444" cy="2878907"/>
            <a:chOff x="269262" y="3784111"/>
            <a:chExt cx="3361444" cy="2878907"/>
          </a:xfrm>
        </p:grpSpPr>
        <p:sp>
          <p:nvSpPr>
            <p:cNvPr id="24" name="Rectangle 23"/>
            <p:cNvSpPr/>
            <p:nvPr/>
          </p:nvSpPr>
          <p:spPr>
            <a:xfrm>
              <a:off x="500241" y="4377566"/>
              <a:ext cx="280101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200" dirty="0">
                  <a:solidFill>
                    <a:srgbClr val="0000FF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void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f(</a:t>
              </a:r>
              <a:r>
                <a:rPr lang="en-GB" sz="2200" dirty="0" err="1">
                  <a:solidFill>
                    <a:srgbClr val="0000FF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GB" sz="2200" dirty="0">
                  <a:solidFill>
                    <a:srgbClr val="80808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n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</a:t>
              </a:r>
              <a:r>
                <a:rPr lang="en-GB" sz="2200" dirty="0" err="1">
                  <a:solidFill>
                    <a:srgbClr val="0000FF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j = 0;</a:t>
              </a:r>
            </a:p>
            <a:p>
              <a:r>
                <a:rPr lang="nn-NO" sz="2200" dirty="0">
                  <a:solidFill>
                    <a:srgbClr val="0000FF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int</a:t>
              </a:r>
              <a:r>
                <a:rPr lang="nn-NO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i = 0;</a:t>
              </a:r>
            </a:p>
            <a:p>
              <a:r>
                <a:rPr lang="nn-NO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assume(i &gt;= </a:t>
              </a:r>
              <a:r>
                <a:rPr lang="en-GB" sz="2200" dirty="0">
                  <a:solidFill>
                    <a:srgbClr val="80808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n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  <a:endPara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endParaRPr>
            </a:p>
            <a:p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assert(j &gt;= </a:t>
              </a:r>
              <a:r>
                <a:rPr lang="en-GB" sz="2200" dirty="0">
                  <a:solidFill>
                    <a:srgbClr val="80808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n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</a:p>
            <a:p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}</a:t>
              </a:r>
              <a:endParaRPr lang="en-GB" sz="22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2729" y="3784111"/>
              <a:ext cx="2065309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u="sng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0 </a:t>
              </a:r>
              <a:r>
                <a:rPr lang="en-US" sz="2400" u="sng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unfoldings</a:t>
              </a:r>
              <a:endParaRPr lang="en-GB" sz="2400" u="sng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69262" y="3818519"/>
              <a:ext cx="3361444" cy="2844499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975" rIns="0" bIns="3497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9261" fontAlgn="base">
                <a:spcBef>
                  <a:spcPct val="0"/>
                </a:spcBef>
                <a:spcAft>
                  <a:spcPct val="0"/>
                </a:spcAft>
              </a:pPr>
              <a:endParaRPr lang="en-GB" sz="1500" dirty="0">
                <a:gradFill>
                  <a:gsLst>
                    <a:gs pos="5833">
                      <a:schemeClr val="tx1">
                        <a:lumMod val="50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67921" y="2989600"/>
            <a:ext cx="3430784" cy="3731668"/>
            <a:chOff x="4967921" y="2989600"/>
            <a:chExt cx="3430784" cy="3731668"/>
          </a:xfrm>
        </p:grpSpPr>
        <p:sp>
          <p:nvSpPr>
            <p:cNvPr id="25" name="Rectangle 24"/>
            <p:cNvSpPr/>
            <p:nvPr/>
          </p:nvSpPr>
          <p:spPr>
            <a:xfrm>
              <a:off x="5063277" y="3581947"/>
              <a:ext cx="2937724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200" dirty="0">
                  <a:solidFill>
                    <a:srgbClr val="0000FF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void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f(</a:t>
              </a:r>
              <a:r>
                <a:rPr lang="en-GB" sz="2200" dirty="0" err="1">
                  <a:solidFill>
                    <a:srgbClr val="0000FF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GB" sz="2200" dirty="0">
                  <a:solidFill>
                    <a:srgbClr val="80808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n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</a:t>
              </a:r>
              <a:r>
                <a:rPr lang="en-GB" sz="2200" dirty="0" err="1">
                  <a:solidFill>
                    <a:srgbClr val="0000FF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j = 0;</a:t>
              </a:r>
            </a:p>
            <a:p>
              <a:r>
                <a:rPr lang="nn-NO" sz="2200" dirty="0">
                  <a:solidFill>
                    <a:srgbClr val="0000FF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int</a:t>
              </a:r>
              <a:r>
                <a:rPr lang="nn-NO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i = 0;</a:t>
              </a:r>
            </a:p>
            <a:p>
              <a:r>
                <a:rPr lang="nn-NO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assume(i &lt; </a:t>
              </a:r>
              <a:r>
                <a:rPr lang="en-GB" sz="2200" dirty="0">
                  <a:solidFill>
                    <a:srgbClr val="80808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n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</a:p>
            <a:p>
              <a:r>
                <a:rPr lang="en-US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j += 1;</a:t>
              </a:r>
            </a:p>
            <a:p>
              <a:r>
                <a:rPr lang="en-US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++</a:t>
              </a:r>
              <a:r>
                <a:rPr lang="en-US" sz="2200" dirty="0" err="1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i</a:t>
              </a:r>
              <a:r>
                <a:rPr lang="en-US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;</a:t>
              </a:r>
              <a:endPara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endParaRPr>
            </a:p>
            <a:p>
              <a:r>
                <a:rPr lang="nn-NO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assume(i &gt;= </a:t>
              </a:r>
              <a:r>
                <a:rPr lang="en-GB" sz="2200" dirty="0">
                  <a:solidFill>
                    <a:srgbClr val="80808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n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  <a:endPara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endParaRPr>
            </a:p>
            <a:p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assert(j &gt;= </a:t>
              </a:r>
              <a:r>
                <a:rPr lang="en-GB" sz="2200" dirty="0">
                  <a:solidFill>
                    <a:srgbClr val="80808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n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</a:p>
            <a:p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}</a:t>
              </a:r>
              <a:endParaRPr lang="en-GB" sz="2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67921" y="2989600"/>
              <a:ext cx="1935466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u="sng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1 unfolding</a:t>
              </a:r>
              <a:endParaRPr lang="en-GB" sz="2400" u="sng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037261" y="3059362"/>
              <a:ext cx="3361444" cy="3661906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975" rIns="0" bIns="3497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9261" fontAlgn="base">
                <a:spcBef>
                  <a:spcPct val="0"/>
                </a:spcBef>
                <a:spcAft>
                  <a:spcPct val="0"/>
                </a:spcAft>
              </a:pPr>
              <a:endParaRPr lang="en-GB" sz="1500" dirty="0">
                <a:gradFill>
                  <a:gsLst>
                    <a:gs pos="5833">
                      <a:schemeClr val="tx1">
                        <a:lumMod val="50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87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BMC: SMT queries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269262" y="1309852"/>
            <a:ext cx="3361444" cy="2878907"/>
            <a:chOff x="269262" y="3784111"/>
            <a:chExt cx="3361444" cy="2878907"/>
          </a:xfrm>
        </p:grpSpPr>
        <p:sp>
          <p:nvSpPr>
            <p:cNvPr id="24" name="Rectangle 23"/>
            <p:cNvSpPr/>
            <p:nvPr/>
          </p:nvSpPr>
          <p:spPr>
            <a:xfrm>
              <a:off x="500241" y="4377566"/>
              <a:ext cx="280101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200" dirty="0">
                  <a:solidFill>
                    <a:srgbClr val="0000FF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void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f(</a:t>
              </a:r>
              <a:r>
                <a:rPr lang="en-GB" sz="2200" dirty="0" err="1">
                  <a:solidFill>
                    <a:srgbClr val="0000FF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GB" sz="2200" dirty="0">
                  <a:solidFill>
                    <a:srgbClr val="80808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n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</a:t>
              </a:r>
              <a:r>
                <a:rPr lang="en-GB" sz="2200" dirty="0" err="1">
                  <a:solidFill>
                    <a:srgbClr val="0000FF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j = 0;</a:t>
              </a:r>
            </a:p>
            <a:p>
              <a:r>
                <a:rPr lang="nn-NO" sz="2200" dirty="0">
                  <a:solidFill>
                    <a:srgbClr val="0000FF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int</a:t>
              </a:r>
              <a:r>
                <a:rPr lang="nn-NO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i = 0;</a:t>
              </a:r>
            </a:p>
            <a:p>
              <a:r>
                <a:rPr lang="nn-NO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assume(i &gt;= </a:t>
              </a:r>
              <a:r>
                <a:rPr lang="en-GB" sz="2200" dirty="0">
                  <a:solidFill>
                    <a:srgbClr val="80808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n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  <a:endPara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endParaRPr>
            </a:p>
            <a:p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assert(j &gt;= </a:t>
              </a:r>
              <a:r>
                <a:rPr lang="en-GB" sz="2200" dirty="0">
                  <a:solidFill>
                    <a:srgbClr val="80808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n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</a:p>
            <a:p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}</a:t>
              </a:r>
              <a:endParaRPr lang="en-GB" sz="22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2729" y="3784111"/>
              <a:ext cx="2065309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u="sng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0 </a:t>
              </a:r>
              <a:r>
                <a:rPr lang="en-US" sz="2400" u="sng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unfoldings</a:t>
              </a:r>
              <a:endParaRPr lang="en-GB" sz="2400" u="sng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69262" y="3818519"/>
              <a:ext cx="3361444" cy="2844499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975" rIns="0" bIns="3497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9261" fontAlgn="base">
                <a:spcBef>
                  <a:spcPct val="0"/>
                </a:spcBef>
                <a:spcAft>
                  <a:spcPct val="0"/>
                </a:spcAft>
              </a:pPr>
              <a:endParaRPr lang="en-GB" sz="1500" dirty="0">
                <a:gradFill>
                  <a:gsLst>
                    <a:gs pos="5833">
                      <a:schemeClr val="tx1">
                        <a:lumMod val="50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2562" y="1190768"/>
            <a:ext cx="3430784" cy="3731668"/>
            <a:chOff x="4967921" y="2989600"/>
            <a:chExt cx="3430784" cy="3731668"/>
          </a:xfrm>
        </p:grpSpPr>
        <p:sp>
          <p:nvSpPr>
            <p:cNvPr id="25" name="Rectangle 24"/>
            <p:cNvSpPr/>
            <p:nvPr/>
          </p:nvSpPr>
          <p:spPr>
            <a:xfrm>
              <a:off x="5063277" y="3581947"/>
              <a:ext cx="2937724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200" dirty="0">
                  <a:solidFill>
                    <a:srgbClr val="0000FF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void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f(</a:t>
              </a:r>
              <a:r>
                <a:rPr lang="en-GB" sz="2200" dirty="0" err="1">
                  <a:solidFill>
                    <a:srgbClr val="0000FF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GB" sz="2200" dirty="0">
                  <a:solidFill>
                    <a:srgbClr val="80808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n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</a:t>
              </a:r>
              <a:r>
                <a:rPr lang="en-GB" sz="2200" dirty="0" err="1">
                  <a:solidFill>
                    <a:srgbClr val="0000FF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j = 0;</a:t>
              </a:r>
            </a:p>
            <a:p>
              <a:r>
                <a:rPr lang="nn-NO" sz="2200" dirty="0">
                  <a:solidFill>
                    <a:srgbClr val="0000FF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int</a:t>
              </a:r>
              <a:r>
                <a:rPr lang="nn-NO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i = 0;</a:t>
              </a:r>
            </a:p>
            <a:p>
              <a:r>
                <a:rPr lang="nn-NO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assume(i &lt; </a:t>
              </a:r>
              <a:r>
                <a:rPr lang="en-GB" sz="2200" dirty="0">
                  <a:solidFill>
                    <a:srgbClr val="80808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n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</a:p>
            <a:p>
              <a:r>
                <a:rPr lang="en-US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j += 1;</a:t>
              </a:r>
            </a:p>
            <a:p>
              <a:r>
                <a:rPr lang="en-US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++</a:t>
              </a:r>
              <a:r>
                <a:rPr lang="en-US" sz="2200" dirty="0" err="1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i</a:t>
              </a:r>
              <a:r>
                <a:rPr lang="en-US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;</a:t>
              </a:r>
              <a:endPara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endParaRPr>
            </a:p>
            <a:p>
              <a:r>
                <a:rPr lang="nn-NO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assume(i &gt;= </a:t>
              </a:r>
              <a:r>
                <a:rPr lang="en-GB" sz="2200" dirty="0">
                  <a:solidFill>
                    <a:srgbClr val="80808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n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  <a:endPara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endParaRPr>
            </a:p>
            <a:p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  assert(j &gt;= </a:t>
              </a:r>
              <a:r>
                <a:rPr lang="en-GB" sz="2200" dirty="0">
                  <a:solidFill>
                    <a:srgbClr val="80808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n</a:t>
              </a:r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</a:p>
            <a:p>
              <a:r>
                <a:rPr lang="en-GB" sz="2200" dirty="0">
                  <a:solidFill>
                    <a:srgbClr val="000000"/>
                  </a:solidFill>
                  <a:highlight>
                    <a:srgbClr val="FFFFFF"/>
                  </a:highlight>
                  <a:latin typeface="Consolas" panose="020B0609020204030204" pitchFamily="49" charset="0"/>
                </a:rPr>
                <a:t>}</a:t>
              </a:r>
              <a:endParaRPr lang="en-GB" sz="2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67921" y="2989600"/>
              <a:ext cx="1935466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u="sng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1 unfolding</a:t>
              </a:r>
              <a:endParaRPr lang="en-GB" sz="2400" u="sng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037261" y="3059362"/>
              <a:ext cx="3361444" cy="3661906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975" rIns="0" bIns="3497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9261" fontAlgn="base">
                <a:spcBef>
                  <a:spcPct val="0"/>
                </a:spcBef>
                <a:spcAft>
                  <a:spcPct val="0"/>
                </a:spcAft>
              </a:pPr>
              <a:endParaRPr lang="en-GB" sz="1500" dirty="0">
                <a:gradFill>
                  <a:gsLst>
                    <a:gs pos="5833">
                      <a:schemeClr val="tx1">
                        <a:lumMod val="50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6960" y="4586012"/>
                <a:ext cx="4513287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m:rPr>
                          <m:lit/>
                        </m:rP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=0∧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sz="2400" b="0" i="0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0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0" y="4586012"/>
                <a:ext cx="4513287" cy="409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2582" y="5392608"/>
                <a:ext cx="8858835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m:rPr>
                          <m:lit/>
                        </m:rP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=0∧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sz="2400" b="0" i="0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0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sz="2400" b="0" i="0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0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sz="2400" b="0" i="0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0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en-US" sz="2400" b="0" i="0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0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en-US" sz="2400" b="0" i="0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0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sz="2400" b="0" i="0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82" y="5392608"/>
                <a:ext cx="8858835" cy="4093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4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BMC: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3443250"/>
          </a:xfrm>
        </p:spPr>
        <p:txBody>
          <a:bodyPr/>
          <a:lstStyle/>
          <a:p>
            <a:r>
              <a:rPr lang="en-US" dirty="0"/>
              <a:t>Mostly UNSAT queries (SAT = bug in program)</a:t>
            </a:r>
          </a:p>
          <a:p>
            <a:r>
              <a:rPr lang="en-US" dirty="0"/>
              <a:t>Not incremental</a:t>
            </a:r>
          </a:p>
          <a:p>
            <a:endParaRPr lang="en-US" dirty="0"/>
          </a:p>
          <a:p>
            <a:r>
              <a:rPr lang="en-US" dirty="0"/>
              <a:t>Advanced: termination with k-induction (not covered)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565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Checking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3823419"/>
          </a:xfrm>
        </p:spPr>
        <p:txBody>
          <a:bodyPr/>
          <a:lstStyle/>
          <a:p>
            <a:r>
              <a:rPr lang="en-US" dirty="0"/>
              <a:t>Abstract Interpretation, but abstraction is built as needed</a:t>
            </a:r>
          </a:p>
          <a:p>
            <a:r>
              <a:rPr lang="en-US" dirty="0"/>
              <a:t>CEGAR loop to refine abstraction (counterexample-guided abstraction refinement)</a:t>
            </a:r>
          </a:p>
          <a:p>
            <a:r>
              <a:rPr lang="en-US" dirty="0"/>
              <a:t>Abstraction: as coarse as possible, precise when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1" y="291103"/>
            <a:ext cx="8713373" cy="899665"/>
          </a:xfrm>
        </p:spPr>
        <p:txBody>
          <a:bodyPr/>
          <a:lstStyle/>
          <a:p>
            <a:r>
              <a:rPr lang="en-US" sz="4400" dirty="0"/>
              <a:t>SMC: Cartesian predicate abstraction</a:t>
            </a:r>
            <a:endParaRPr lang="en-GB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69262" y="1190735"/>
                <a:ext cx="8605477" cy="4837158"/>
              </a:xfrm>
            </p:spPr>
            <p:txBody>
              <a:bodyPr/>
              <a:lstStyle/>
              <a:p>
                <a:r>
                  <a:rPr lang="en-US" dirty="0"/>
                  <a:t>Set of predicates, e.g.,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=3}</m:t>
                    </m:r>
                  </m:oMath>
                </a14:m>
                <a:endParaRPr lang="en-GB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1}</m:t>
                    </m:r>
                  </m:oMath>
                </a14:m>
                <a:endParaRPr lang="en-GB" dirty="0"/>
              </a:p>
              <a:p>
                <a:endParaRPr lang="en-US" dirty="0"/>
              </a:p>
              <a:p>
                <a:r>
                  <a:rPr lang="en-US" dirty="0"/>
                  <a:t>Entailment can be approximated syntactically: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{1,3} </m:t>
                    </m:r>
                  </m:oMath>
                </a14:m>
                <a:r>
                  <a:rPr lang="en-GB" dirty="0"/>
                  <a:t> so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≥0∧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&lt;2→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69262" y="1190735"/>
                <a:ext cx="8605477" cy="483715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5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90513"/>
            <a:ext cx="8604250" cy="9001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SMC: Example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3199" y="1273537"/>
            <a:ext cx="50712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f(</a:t>
            </a:r>
            <a:r>
              <a:rPr lang="en-GB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 = 0;</a:t>
            </a:r>
          </a:p>
          <a:p>
            <a:r>
              <a: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nn-NO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nn-NO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 = 0; i &lt; </a:t>
            </a:r>
            <a:r>
              <a:rPr lang="nn-NO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nn-NO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++i) {</a:t>
            </a:r>
          </a:p>
          <a:p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j += 1;</a:t>
            </a:r>
          </a:p>
          <a:p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assert(j &gt;= </a:t>
            </a:r>
            <a:r>
              <a:rPr lang="en-GB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GB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sz="22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4464623" y="1190625"/>
            <a:ext cx="4549810" cy="4824163"/>
            <a:chOff x="4451192" y="1166514"/>
            <a:chExt cx="4549810" cy="4824163"/>
          </a:xfrm>
        </p:grpSpPr>
        <p:sp>
          <p:nvSpPr>
            <p:cNvPr id="43" name="TextBox 42"/>
            <p:cNvSpPr txBox="1"/>
            <p:nvPr/>
          </p:nvSpPr>
          <p:spPr>
            <a:xfrm>
              <a:off x="5933908" y="1166514"/>
              <a:ext cx="1101905" cy="9602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j</a:t>
              </a:r>
              <a:r>
                <a:rPr lang="en-US" baseline="-25000" dirty="0"/>
                <a:t>0</a:t>
              </a:r>
              <a:r>
                <a:rPr lang="en-US" dirty="0"/>
                <a:t> = 0</a:t>
              </a:r>
              <a:br>
                <a:rPr lang="en-US" dirty="0"/>
              </a:br>
              <a:r>
                <a:rPr lang="en-US" dirty="0"/>
                <a:t>i</a:t>
              </a:r>
              <a:r>
                <a:rPr lang="en-US" baseline="-25000" dirty="0"/>
                <a:t>0</a:t>
              </a:r>
              <a:r>
                <a:rPr lang="en-US" dirty="0"/>
                <a:t> = 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51192" y="3965400"/>
              <a:ext cx="1601098" cy="9602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j</a:t>
              </a:r>
              <a:r>
                <a:rPr lang="en-US" baseline="-25000" dirty="0"/>
                <a:t>1</a:t>
              </a:r>
              <a:r>
                <a:rPr lang="en-US" dirty="0"/>
                <a:t> = j + 1</a:t>
              </a:r>
              <a:br>
                <a:rPr lang="en-US" dirty="0"/>
              </a:br>
              <a:r>
                <a:rPr lang="en-US" dirty="0"/>
                <a:t>i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dirty="0" err="1"/>
                <a:t>i</a:t>
              </a:r>
              <a:r>
                <a:rPr lang="en-US" dirty="0"/>
                <a:t> + 1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50719" y="3965400"/>
              <a:ext cx="1010533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i</a:t>
              </a:r>
              <a:r>
                <a:rPr lang="en-US" baseline="-25000" dirty="0"/>
                <a:t>2</a:t>
              </a:r>
              <a:r>
                <a:rPr lang="en-US" dirty="0"/>
                <a:t> = </a:t>
              </a:r>
              <a:r>
                <a:rPr lang="en-US" dirty="0" err="1"/>
                <a:t>i</a:t>
              </a:r>
              <a:endParaRPr lang="en-GB" dirty="0" err="1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63840" y="5362813"/>
              <a:ext cx="1028936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error</a:t>
              </a:r>
              <a:endParaRPr lang="en-GB" dirty="0" err="1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15813" y="5362813"/>
              <a:ext cx="1193468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return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48" name="Straight Arrow Connector 47"/>
            <p:cNvCxnSpPr>
              <a:stCxn id="52" idx="2"/>
              <a:endCxn id="44" idx="0"/>
            </p:cNvCxnSpPr>
            <p:nvPr/>
          </p:nvCxnSpPr>
          <p:spPr>
            <a:xfrm flipH="1">
              <a:off x="5251741" y="3374036"/>
              <a:ext cx="1233119" cy="59136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2" idx="2"/>
              <a:endCxn id="45" idx="0"/>
            </p:cNvCxnSpPr>
            <p:nvPr/>
          </p:nvCxnSpPr>
          <p:spPr>
            <a:xfrm>
              <a:off x="6484860" y="3374036"/>
              <a:ext cx="971126" cy="59136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5" idx="2"/>
              <a:endCxn id="46" idx="0"/>
            </p:cNvCxnSpPr>
            <p:nvPr/>
          </p:nvCxnSpPr>
          <p:spPr>
            <a:xfrm flipH="1">
              <a:off x="6778308" y="4593264"/>
              <a:ext cx="677678" cy="7695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5" idx="2"/>
              <a:endCxn id="47" idx="0"/>
            </p:cNvCxnSpPr>
            <p:nvPr/>
          </p:nvCxnSpPr>
          <p:spPr>
            <a:xfrm>
              <a:off x="7455986" y="4593264"/>
              <a:ext cx="756561" cy="7695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619719" y="2413773"/>
              <a:ext cx="1730282" cy="9602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j = </a:t>
              </a:r>
              <a:r>
                <a:rPr lang="el-GR" dirty="0"/>
                <a:t>ϕ</a:t>
              </a:r>
              <a:r>
                <a:rPr lang="en-US" dirty="0"/>
                <a:t>(j</a:t>
              </a:r>
              <a:r>
                <a:rPr lang="en-US" baseline="-25000" dirty="0"/>
                <a:t>0</a:t>
              </a:r>
              <a:r>
                <a:rPr lang="en-US" dirty="0"/>
                <a:t>, j</a:t>
              </a:r>
              <a:r>
                <a:rPr lang="en-US" baseline="-25000" dirty="0"/>
                <a:t>1</a:t>
              </a:r>
              <a:r>
                <a:rPr lang="en-US" dirty="0"/>
                <a:t>)</a:t>
              </a:r>
              <a:br>
                <a:rPr lang="en-US" dirty="0"/>
              </a:br>
              <a:r>
                <a:rPr lang="en-US" dirty="0" err="1"/>
                <a:t>i</a:t>
              </a:r>
              <a:r>
                <a:rPr lang="en-US" dirty="0"/>
                <a:t> = </a:t>
              </a:r>
              <a:r>
                <a:rPr lang="el-GR" dirty="0"/>
                <a:t>ϕ</a:t>
              </a:r>
              <a:r>
                <a:rPr lang="en-US" dirty="0"/>
                <a:t>(i</a:t>
              </a:r>
              <a:r>
                <a:rPr lang="en-US" baseline="-25000" dirty="0"/>
                <a:t>0</a:t>
              </a:r>
              <a:r>
                <a:rPr lang="en-US" dirty="0"/>
                <a:t>, i</a:t>
              </a:r>
              <a:r>
                <a:rPr lang="en-US" baseline="-25000" dirty="0"/>
                <a:t>1</a:t>
              </a:r>
              <a:r>
                <a:rPr lang="en-US" dirty="0"/>
                <a:t>)</a:t>
              </a:r>
              <a:endParaRPr lang="en-GB" dirty="0" err="1"/>
            </a:p>
          </p:txBody>
        </p:sp>
        <p:cxnSp>
          <p:nvCxnSpPr>
            <p:cNvPr id="53" name="Straight Arrow Connector 52"/>
            <p:cNvCxnSpPr>
              <a:stCxn id="43" idx="2"/>
              <a:endCxn id="52" idx="0"/>
            </p:cNvCxnSpPr>
            <p:nvPr/>
          </p:nvCxnSpPr>
          <p:spPr>
            <a:xfrm flipH="1">
              <a:off x="6484860" y="2126777"/>
              <a:ext cx="1" cy="2869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>
              <a:stCxn id="44" idx="2"/>
              <a:endCxn id="52" idx="1"/>
            </p:cNvCxnSpPr>
            <p:nvPr/>
          </p:nvCxnSpPr>
          <p:spPr>
            <a:xfrm rot="5400000" flipH="1" flipV="1">
              <a:off x="4419851" y="3725795"/>
              <a:ext cx="2031758" cy="367978"/>
            </a:xfrm>
            <a:prstGeom prst="bentConnector4">
              <a:avLst>
                <a:gd name="adj1" fmla="val -11251"/>
                <a:gd name="adj2" fmla="val -279677"/>
              </a:avLst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889479" y="4625082"/>
              <a:ext cx="111152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j</a:t>
              </a:r>
              <a:r>
                <a:rPr lang="en-US" sz="2400" baseline="-25000" dirty="0"/>
                <a:t>2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≥ 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756118" y="3321522"/>
              <a:ext cx="99931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&lt; 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237223" y="3359179"/>
              <a:ext cx="915956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≥n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83696" y="4661793"/>
              <a:ext cx="1109919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j</a:t>
              </a:r>
              <a:r>
                <a:rPr lang="en-US" sz="2400" baseline="-25000" dirty="0"/>
                <a:t>2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&lt; 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704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90513"/>
            <a:ext cx="8604250" cy="9001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SMC: Example</a:t>
            </a:r>
            <a:endParaRPr lang="en-GB" dirty="0"/>
          </a:p>
        </p:txBody>
      </p:sp>
      <p:grpSp>
        <p:nvGrpSpPr>
          <p:cNvPr id="42" name="Group 41"/>
          <p:cNvGrpSpPr/>
          <p:nvPr/>
        </p:nvGrpSpPr>
        <p:grpSpPr>
          <a:xfrm>
            <a:off x="827194" y="1218079"/>
            <a:ext cx="4549810" cy="4824163"/>
            <a:chOff x="4451192" y="1166514"/>
            <a:chExt cx="4549810" cy="4824163"/>
          </a:xfrm>
        </p:grpSpPr>
        <p:sp>
          <p:nvSpPr>
            <p:cNvPr id="43" name="TextBox 42"/>
            <p:cNvSpPr txBox="1"/>
            <p:nvPr/>
          </p:nvSpPr>
          <p:spPr>
            <a:xfrm>
              <a:off x="5933908" y="1166514"/>
              <a:ext cx="1101905" cy="9602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j</a:t>
              </a:r>
              <a:r>
                <a:rPr lang="en-US" baseline="-25000" dirty="0"/>
                <a:t>0</a:t>
              </a:r>
              <a:r>
                <a:rPr lang="en-US" dirty="0"/>
                <a:t> = 0</a:t>
              </a:r>
              <a:br>
                <a:rPr lang="en-US" dirty="0"/>
              </a:br>
              <a:r>
                <a:rPr lang="en-US" dirty="0"/>
                <a:t>i</a:t>
              </a:r>
              <a:r>
                <a:rPr lang="en-US" baseline="-25000" dirty="0"/>
                <a:t>0</a:t>
              </a:r>
              <a:r>
                <a:rPr lang="en-US" dirty="0"/>
                <a:t> = 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51192" y="3965400"/>
              <a:ext cx="1601098" cy="9602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j</a:t>
              </a:r>
              <a:r>
                <a:rPr lang="en-US" baseline="-25000" dirty="0"/>
                <a:t>1</a:t>
              </a:r>
              <a:r>
                <a:rPr lang="en-US" dirty="0"/>
                <a:t> = j + 1</a:t>
              </a:r>
              <a:br>
                <a:rPr lang="en-US" dirty="0"/>
              </a:br>
              <a:r>
                <a:rPr lang="en-US" dirty="0"/>
                <a:t>i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dirty="0" err="1"/>
                <a:t>i</a:t>
              </a:r>
              <a:r>
                <a:rPr lang="en-US" dirty="0"/>
                <a:t> + 1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50719" y="3965400"/>
              <a:ext cx="1010533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i</a:t>
              </a:r>
              <a:r>
                <a:rPr lang="en-US" baseline="-25000" dirty="0"/>
                <a:t>2</a:t>
              </a:r>
              <a:r>
                <a:rPr lang="en-US" dirty="0"/>
                <a:t> = </a:t>
              </a:r>
              <a:r>
                <a:rPr lang="en-US" dirty="0" err="1"/>
                <a:t>i</a:t>
              </a:r>
              <a:endParaRPr lang="en-GB" dirty="0" err="1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63840" y="5362813"/>
              <a:ext cx="1028936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error</a:t>
              </a:r>
              <a:endParaRPr lang="en-GB" dirty="0" err="1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15813" y="5362813"/>
              <a:ext cx="1193468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return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48" name="Straight Arrow Connector 47"/>
            <p:cNvCxnSpPr>
              <a:stCxn id="52" idx="2"/>
              <a:endCxn id="44" idx="0"/>
            </p:cNvCxnSpPr>
            <p:nvPr/>
          </p:nvCxnSpPr>
          <p:spPr>
            <a:xfrm flipH="1">
              <a:off x="5251741" y="3374036"/>
              <a:ext cx="1233119" cy="59136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2" idx="2"/>
              <a:endCxn id="45" idx="0"/>
            </p:cNvCxnSpPr>
            <p:nvPr/>
          </p:nvCxnSpPr>
          <p:spPr>
            <a:xfrm>
              <a:off x="6484860" y="3374036"/>
              <a:ext cx="971126" cy="59136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5" idx="2"/>
              <a:endCxn id="46" idx="0"/>
            </p:cNvCxnSpPr>
            <p:nvPr/>
          </p:nvCxnSpPr>
          <p:spPr>
            <a:xfrm flipH="1">
              <a:off x="6778308" y="4593264"/>
              <a:ext cx="677678" cy="7695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5" idx="2"/>
              <a:endCxn id="47" idx="0"/>
            </p:cNvCxnSpPr>
            <p:nvPr/>
          </p:nvCxnSpPr>
          <p:spPr>
            <a:xfrm>
              <a:off x="7455986" y="4593264"/>
              <a:ext cx="756561" cy="7695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619719" y="2413773"/>
              <a:ext cx="1730282" cy="9602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j = </a:t>
              </a:r>
              <a:r>
                <a:rPr lang="el-GR" dirty="0"/>
                <a:t>ϕ</a:t>
              </a:r>
              <a:r>
                <a:rPr lang="en-US" dirty="0"/>
                <a:t>(j</a:t>
              </a:r>
              <a:r>
                <a:rPr lang="en-US" baseline="-25000" dirty="0"/>
                <a:t>0</a:t>
              </a:r>
              <a:r>
                <a:rPr lang="en-US" dirty="0"/>
                <a:t>, j</a:t>
              </a:r>
              <a:r>
                <a:rPr lang="en-US" baseline="-25000" dirty="0"/>
                <a:t>1</a:t>
              </a:r>
              <a:r>
                <a:rPr lang="en-US" dirty="0"/>
                <a:t>)</a:t>
              </a:r>
              <a:br>
                <a:rPr lang="en-US" dirty="0"/>
              </a:br>
              <a:r>
                <a:rPr lang="en-US" dirty="0" err="1"/>
                <a:t>i</a:t>
              </a:r>
              <a:r>
                <a:rPr lang="en-US" dirty="0"/>
                <a:t> = </a:t>
              </a:r>
              <a:r>
                <a:rPr lang="el-GR" dirty="0"/>
                <a:t>ϕ</a:t>
              </a:r>
              <a:r>
                <a:rPr lang="en-US" dirty="0"/>
                <a:t>(i</a:t>
              </a:r>
              <a:r>
                <a:rPr lang="en-US" baseline="-25000" dirty="0"/>
                <a:t>0</a:t>
              </a:r>
              <a:r>
                <a:rPr lang="en-US" dirty="0"/>
                <a:t>, i</a:t>
              </a:r>
              <a:r>
                <a:rPr lang="en-US" baseline="-25000" dirty="0"/>
                <a:t>1</a:t>
              </a:r>
              <a:r>
                <a:rPr lang="en-US" dirty="0"/>
                <a:t>)</a:t>
              </a:r>
              <a:endParaRPr lang="en-GB" dirty="0" err="1"/>
            </a:p>
          </p:txBody>
        </p:sp>
        <p:cxnSp>
          <p:nvCxnSpPr>
            <p:cNvPr id="53" name="Straight Arrow Connector 52"/>
            <p:cNvCxnSpPr>
              <a:stCxn id="43" idx="2"/>
              <a:endCxn id="52" idx="0"/>
            </p:cNvCxnSpPr>
            <p:nvPr/>
          </p:nvCxnSpPr>
          <p:spPr>
            <a:xfrm flipH="1">
              <a:off x="6484860" y="2126777"/>
              <a:ext cx="1" cy="2869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>
              <a:stCxn id="44" idx="2"/>
              <a:endCxn id="52" idx="1"/>
            </p:cNvCxnSpPr>
            <p:nvPr/>
          </p:nvCxnSpPr>
          <p:spPr>
            <a:xfrm rot="5400000" flipH="1" flipV="1">
              <a:off x="4419851" y="3725795"/>
              <a:ext cx="2031758" cy="367978"/>
            </a:xfrm>
            <a:prstGeom prst="bentConnector4">
              <a:avLst>
                <a:gd name="adj1" fmla="val -11251"/>
                <a:gd name="adj2" fmla="val -279677"/>
              </a:avLst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889479" y="4625082"/>
              <a:ext cx="111152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j</a:t>
              </a:r>
              <a:r>
                <a:rPr lang="en-US" sz="2400" baseline="-25000" dirty="0"/>
                <a:t>2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≥ 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756118" y="3321522"/>
              <a:ext cx="99931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&lt; 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237223" y="3359179"/>
              <a:ext cx="915956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≥n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83696" y="4661793"/>
              <a:ext cx="1109919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j</a:t>
              </a:r>
              <a:r>
                <a:rPr lang="en-US" sz="2400" baseline="-25000" dirty="0"/>
                <a:t>2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&lt; 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26841" y="1225923"/>
                <a:ext cx="920637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={}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841" y="1225923"/>
                <a:ext cx="920637" cy="409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43" idx="2"/>
            <a:endCxn id="52" idx="0"/>
          </p:cNvCxnSpPr>
          <p:nvPr/>
        </p:nvCxnSpPr>
        <p:spPr>
          <a:xfrm flipH="1">
            <a:off x="2860862" y="2178342"/>
            <a:ext cx="1" cy="286996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2" idx="2"/>
          </p:cNvCxnSpPr>
          <p:nvPr/>
        </p:nvCxnSpPr>
        <p:spPr>
          <a:xfrm>
            <a:off x="2860862" y="3425601"/>
            <a:ext cx="971125" cy="591364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5" idx="2"/>
          </p:cNvCxnSpPr>
          <p:nvPr/>
        </p:nvCxnSpPr>
        <p:spPr>
          <a:xfrm flipH="1">
            <a:off x="3154310" y="4644829"/>
            <a:ext cx="677678" cy="769549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68515" y="1409146"/>
                <a:ext cx="322204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{}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515" y="1409146"/>
                <a:ext cx="322204" cy="4093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94841" y="2741796"/>
                <a:ext cx="322204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{}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841" y="2741796"/>
                <a:ext cx="322204" cy="4093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2011" y="4111577"/>
                <a:ext cx="322204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{}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011" y="4111577"/>
                <a:ext cx="322204" cy="409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42011" y="1973670"/>
                <a:ext cx="4311950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=0∧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011" y="1973670"/>
                <a:ext cx="4311950" cy="4093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509585" y="2427864"/>
            <a:ext cx="4719049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UNSAT = abstraction too coarse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29181" y="1897552"/>
            <a:ext cx="4546067" cy="1158176"/>
          </a:xfrm>
          <a:prstGeom prst="rect">
            <a:avLst/>
          </a:prstGeom>
          <a:noFill/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975" rIns="0" bIns="34975" numCol="1" rtlCol="0" anchor="ctr" anchorCtr="0" compatLnSpc="1">
            <a:prstTxWarp prst="textNoShape">
              <a:avLst/>
            </a:prstTxWarp>
          </a:bodyPr>
          <a:lstStyle/>
          <a:p>
            <a:pPr algn="ctr" defTabSz="699261" fontAlgn="base">
              <a:spcBef>
                <a:spcPct val="0"/>
              </a:spcBef>
              <a:spcAft>
                <a:spcPct val="0"/>
              </a:spcAft>
            </a:pPr>
            <a:endParaRPr lang="en-GB" sz="1500" dirty="0">
              <a:gradFill>
                <a:gsLst>
                  <a:gs pos="5833">
                    <a:schemeClr val="tx1">
                      <a:lumMod val="50000"/>
                    </a:schemeClr>
                  </a:gs>
                  <a:gs pos="100000">
                    <a:schemeClr val="tx1">
                      <a:lumMod val="50000"/>
                    </a:scheme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688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6" grpId="0"/>
      <p:bldP spid="37" grpId="0"/>
      <p:bldP spid="17" grpId="0"/>
      <p:bldP spid="18" grpId="0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90513"/>
            <a:ext cx="8604250" cy="9001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SMC: Example Refinement</a:t>
            </a:r>
            <a:endParaRPr lang="en-GB" dirty="0"/>
          </a:p>
        </p:txBody>
      </p:sp>
      <p:grpSp>
        <p:nvGrpSpPr>
          <p:cNvPr id="42" name="Group 41"/>
          <p:cNvGrpSpPr/>
          <p:nvPr/>
        </p:nvGrpSpPr>
        <p:grpSpPr>
          <a:xfrm>
            <a:off x="827194" y="1218079"/>
            <a:ext cx="4549810" cy="4824163"/>
            <a:chOff x="4451192" y="1166514"/>
            <a:chExt cx="4549810" cy="4824163"/>
          </a:xfrm>
        </p:grpSpPr>
        <p:sp>
          <p:nvSpPr>
            <p:cNvPr id="43" name="TextBox 42"/>
            <p:cNvSpPr txBox="1"/>
            <p:nvPr/>
          </p:nvSpPr>
          <p:spPr>
            <a:xfrm>
              <a:off x="5933908" y="1166514"/>
              <a:ext cx="1101905" cy="9602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j</a:t>
              </a:r>
              <a:r>
                <a:rPr lang="en-US" baseline="-25000" dirty="0"/>
                <a:t>0</a:t>
              </a:r>
              <a:r>
                <a:rPr lang="en-US" dirty="0"/>
                <a:t> = 0</a:t>
              </a:r>
              <a:br>
                <a:rPr lang="en-US" dirty="0"/>
              </a:br>
              <a:r>
                <a:rPr lang="en-US" dirty="0"/>
                <a:t>i</a:t>
              </a:r>
              <a:r>
                <a:rPr lang="en-US" baseline="-25000" dirty="0"/>
                <a:t>0</a:t>
              </a:r>
              <a:r>
                <a:rPr lang="en-US" dirty="0"/>
                <a:t> = 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51192" y="3965400"/>
              <a:ext cx="1601098" cy="9602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j</a:t>
              </a:r>
              <a:r>
                <a:rPr lang="en-US" baseline="-25000" dirty="0"/>
                <a:t>1</a:t>
              </a:r>
              <a:r>
                <a:rPr lang="en-US" dirty="0"/>
                <a:t> = j + 1</a:t>
              </a:r>
              <a:br>
                <a:rPr lang="en-US" dirty="0"/>
              </a:br>
              <a:r>
                <a:rPr lang="en-US" dirty="0"/>
                <a:t>i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dirty="0" err="1"/>
                <a:t>i</a:t>
              </a:r>
              <a:r>
                <a:rPr lang="en-US" dirty="0"/>
                <a:t> + 1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50719" y="3965400"/>
              <a:ext cx="1010533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i</a:t>
              </a:r>
              <a:r>
                <a:rPr lang="en-US" baseline="-25000" dirty="0"/>
                <a:t>2</a:t>
              </a:r>
              <a:r>
                <a:rPr lang="en-US" dirty="0"/>
                <a:t> = </a:t>
              </a:r>
              <a:r>
                <a:rPr lang="en-US" dirty="0" err="1"/>
                <a:t>i</a:t>
              </a:r>
              <a:endParaRPr lang="en-GB" dirty="0" err="1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63840" y="5362813"/>
              <a:ext cx="1028936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error</a:t>
              </a:r>
              <a:endParaRPr lang="en-GB" dirty="0" err="1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15813" y="5362813"/>
              <a:ext cx="1193468" cy="627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return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48" name="Straight Arrow Connector 47"/>
            <p:cNvCxnSpPr>
              <a:stCxn id="52" idx="2"/>
              <a:endCxn id="44" idx="0"/>
            </p:cNvCxnSpPr>
            <p:nvPr/>
          </p:nvCxnSpPr>
          <p:spPr>
            <a:xfrm flipH="1">
              <a:off x="5251741" y="3374036"/>
              <a:ext cx="1233119" cy="59136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2" idx="2"/>
              <a:endCxn id="45" idx="0"/>
            </p:cNvCxnSpPr>
            <p:nvPr/>
          </p:nvCxnSpPr>
          <p:spPr>
            <a:xfrm>
              <a:off x="6484860" y="3374036"/>
              <a:ext cx="971126" cy="59136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5" idx="2"/>
              <a:endCxn id="46" idx="0"/>
            </p:cNvCxnSpPr>
            <p:nvPr/>
          </p:nvCxnSpPr>
          <p:spPr>
            <a:xfrm flipH="1">
              <a:off x="6778308" y="4593264"/>
              <a:ext cx="677678" cy="7695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5" idx="2"/>
              <a:endCxn id="47" idx="0"/>
            </p:cNvCxnSpPr>
            <p:nvPr/>
          </p:nvCxnSpPr>
          <p:spPr>
            <a:xfrm>
              <a:off x="7455986" y="4593264"/>
              <a:ext cx="756561" cy="7695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619719" y="2413773"/>
              <a:ext cx="1730282" cy="9602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182880" tIns="146304" rIns="182880" bIns="14630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US" dirty="0"/>
                <a:t>j = </a:t>
              </a:r>
              <a:r>
                <a:rPr lang="el-GR" dirty="0"/>
                <a:t>ϕ</a:t>
              </a:r>
              <a:r>
                <a:rPr lang="en-US" dirty="0"/>
                <a:t>(j</a:t>
              </a:r>
              <a:r>
                <a:rPr lang="en-US" baseline="-25000" dirty="0"/>
                <a:t>0</a:t>
              </a:r>
              <a:r>
                <a:rPr lang="en-US" dirty="0"/>
                <a:t>, j</a:t>
              </a:r>
              <a:r>
                <a:rPr lang="en-US" baseline="-25000" dirty="0"/>
                <a:t>1</a:t>
              </a:r>
              <a:r>
                <a:rPr lang="en-US" dirty="0"/>
                <a:t>)</a:t>
              </a:r>
              <a:br>
                <a:rPr lang="en-US" dirty="0"/>
              </a:br>
              <a:r>
                <a:rPr lang="en-US" dirty="0" err="1"/>
                <a:t>i</a:t>
              </a:r>
              <a:r>
                <a:rPr lang="en-US" dirty="0"/>
                <a:t> = </a:t>
              </a:r>
              <a:r>
                <a:rPr lang="el-GR" dirty="0"/>
                <a:t>ϕ</a:t>
              </a:r>
              <a:r>
                <a:rPr lang="en-US" dirty="0"/>
                <a:t>(i</a:t>
              </a:r>
              <a:r>
                <a:rPr lang="en-US" baseline="-25000" dirty="0"/>
                <a:t>0</a:t>
              </a:r>
              <a:r>
                <a:rPr lang="en-US" dirty="0"/>
                <a:t>, i</a:t>
              </a:r>
              <a:r>
                <a:rPr lang="en-US" baseline="-25000" dirty="0"/>
                <a:t>1</a:t>
              </a:r>
              <a:r>
                <a:rPr lang="en-US" dirty="0"/>
                <a:t>)</a:t>
              </a:r>
              <a:endParaRPr lang="en-GB" dirty="0" err="1"/>
            </a:p>
          </p:txBody>
        </p:sp>
        <p:cxnSp>
          <p:nvCxnSpPr>
            <p:cNvPr id="53" name="Straight Arrow Connector 52"/>
            <p:cNvCxnSpPr>
              <a:stCxn id="43" idx="2"/>
              <a:endCxn id="52" idx="0"/>
            </p:cNvCxnSpPr>
            <p:nvPr/>
          </p:nvCxnSpPr>
          <p:spPr>
            <a:xfrm flipH="1">
              <a:off x="6484860" y="2126777"/>
              <a:ext cx="1" cy="2869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>
              <a:stCxn id="44" idx="2"/>
              <a:endCxn id="52" idx="1"/>
            </p:cNvCxnSpPr>
            <p:nvPr/>
          </p:nvCxnSpPr>
          <p:spPr>
            <a:xfrm rot="5400000" flipH="1" flipV="1">
              <a:off x="4419851" y="3725795"/>
              <a:ext cx="2031758" cy="367978"/>
            </a:xfrm>
            <a:prstGeom prst="bentConnector4">
              <a:avLst>
                <a:gd name="adj1" fmla="val -11251"/>
                <a:gd name="adj2" fmla="val -279677"/>
              </a:avLst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889479" y="4625082"/>
              <a:ext cx="111152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j</a:t>
              </a:r>
              <a:r>
                <a:rPr lang="en-US" sz="2400" baseline="-25000" dirty="0"/>
                <a:t>2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≥ 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756118" y="3321522"/>
              <a:ext cx="99931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&lt; 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237223" y="3359179"/>
              <a:ext cx="915956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≥n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83696" y="4661793"/>
              <a:ext cx="1109919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j</a:t>
              </a:r>
              <a:r>
                <a:rPr lang="en-US" sz="2400" baseline="-25000" dirty="0"/>
                <a:t>2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&lt; n</a:t>
              </a:r>
              <a:endParaRPr lang="en-GB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63343" y="1119503"/>
                <a:ext cx="2348913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43" y="1119503"/>
                <a:ext cx="2348913" cy="409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68515" y="1409146"/>
                <a:ext cx="492122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515" y="1409146"/>
                <a:ext cx="492122" cy="4093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94841" y="2741796"/>
                <a:ext cx="492122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841" y="2741796"/>
                <a:ext cx="492122" cy="4093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2011" y="4111577"/>
                <a:ext cx="724557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{0,1}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011" y="4111577"/>
                <a:ext cx="724557" cy="409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06873" y="1836075"/>
                <a:ext cx="3093603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=0∧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=0→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873" y="1836075"/>
                <a:ext cx="3093603" cy="4093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6794" y="4235486"/>
                <a:ext cx="492122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4" y="4235486"/>
                <a:ext cx="492122" cy="4093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06873" y="2273443"/>
                <a:ext cx="2300951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873" y="2273443"/>
                <a:ext cx="2300951" cy="4093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06872" y="2730299"/>
                <a:ext cx="3605218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872" y="2730299"/>
                <a:ext cx="3605218" cy="4093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06871" y="3220929"/>
                <a:ext cx="2841740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871" y="3220929"/>
                <a:ext cx="2841740" cy="4093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 bwMode="auto">
          <a:xfrm>
            <a:off x="5366568" y="1805386"/>
            <a:ext cx="3708680" cy="1856703"/>
          </a:xfrm>
          <a:prstGeom prst="rect">
            <a:avLst/>
          </a:prstGeom>
          <a:noFill/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975" rIns="0" bIns="34975" numCol="1" rtlCol="0" anchor="ctr" anchorCtr="0" compatLnSpc="1">
            <a:prstTxWarp prst="textNoShape">
              <a:avLst/>
            </a:prstTxWarp>
          </a:bodyPr>
          <a:lstStyle/>
          <a:p>
            <a:pPr algn="ctr" defTabSz="699261" fontAlgn="base">
              <a:spcBef>
                <a:spcPct val="0"/>
              </a:spcBef>
              <a:spcAft>
                <a:spcPct val="0"/>
              </a:spcAft>
            </a:pPr>
            <a:endParaRPr lang="en-GB" sz="1500" dirty="0">
              <a:gradFill>
                <a:gsLst>
                  <a:gs pos="5833">
                    <a:schemeClr val="tx1">
                      <a:lumMod val="50000"/>
                    </a:schemeClr>
                  </a:gs>
                  <a:gs pos="100000">
                    <a:schemeClr val="tx1">
                      <a:lumMod val="5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5797" y="6170337"/>
            <a:ext cx="2030812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unreachable</a:t>
            </a:r>
            <a:endParaRPr lang="en-GB" sz="2400" dirty="0" err="1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endCxn id="46" idx="2"/>
          </p:cNvCxnSpPr>
          <p:nvPr/>
        </p:nvCxnSpPr>
        <p:spPr>
          <a:xfrm flipH="1" flipV="1">
            <a:off x="3154310" y="6042242"/>
            <a:ext cx="90779" cy="296681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07558" y="3938629"/>
                <a:ext cx="2619692" cy="997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br>
                  <a:rPr lang="en-US" sz="2400" b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ea typeface="Cambria Math" panose="02040503050406030204" pitchFamily="18" charset="0"/>
                  </a:rPr>
                </a:br>
                <a:endParaRPr lang="en-US" sz="24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558" y="3938629"/>
                <a:ext cx="2619692" cy="9972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85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6" grpId="0"/>
      <p:bldP spid="37" grpId="0"/>
      <p:bldP spid="17" grpId="0"/>
      <p:bldP spid="17" grpId="1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4" grpId="1" animBg="1"/>
      <p:bldP spid="3" grpId="0"/>
      <p:bldP spid="38" grpId="0"/>
      <p:bldP spid="3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SMC: Refinement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2737224"/>
          </a:xfrm>
        </p:spPr>
        <p:txBody>
          <a:bodyPr/>
          <a:lstStyle/>
          <a:p>
            <a:r>
              <a:rPr lang="en-US" dirty="0"/>
              <a:t>Many algorithms: interpolants from SMT proof of UNSAT, algebra equations (</a:t>
            </a:r>
            <a:r>
              <a:rPr lang="en-US" dirty="0" err="1"/>
              <a:t>Farkas</a:t>
            </a:r>
            <a:r>
              <a:rPr lang="en-US" dirty="0"/>
              <a:t> lemma), polynomial rings,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Predicate list: global, per “line”, per function, </a:t>
            </a:r>
            <a:r>
              <a:rPr lang="en-US" dirty="0" err="1"/>
              <a:t>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968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SMC: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2845844"/>
          </a:xfrm>
        </p:spPr>
        <p:txBody>
          <a:bodyPr/>
          <a:lstStyle/>
          <a:p>
            <a:r>
              <a:rPr lang="en-US" dirty="0"/>
              <a:t>Either discard all state across iterations, maintain partial state or whole sub-trees</a:t>
            </a:r>
          </a:p>
          <a:p>
            <a:r>
              <a:rPr lang="en-US" dirty="0"/>
              <a:t>BFS vs DFS: no clear choice</a:t>
            </a:r>
          </a:p>
          <a:p>
            <a:r>
              <a:rPr lang="en-US" dirty="0"/>
              <a:t>1 query per predicate per “line” per iteration</a:t>
            </a:r>
          </a:p>
        </p:txBody>
      </p:sp>
    </p:spTree>
    <p:extLst>
      <p:ext uri="{BB962C8B-B14F-4D97-AF65-F5344CB8AC3E}">
        <p14:creationId xmlns:p14="http://schemas.microsoft.com/office/powerpoint/2010/main" val="22279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bugs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2248436"/>
          </a:xfrm>
        </p:spPr>
        <p:txBody>
          <a:bodyPr/>
          <a:lstStyle/>
          <a:p>
            <a:r>
              <a:rPr lang="en-US" dirty="0"/>
              <a:t>New trend to exploit compiler bugs to introduce backdoors</a:t>
            </a:r>
          </a:p>
          <a:p>
            <a:r>
              <a:rPr lang="en-US" dirty="0"/>
              <a:t>Major projects to verify compilers (LLVM, Visual Studio C++)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42" t="31239" r="10129" b="22199"/>
          <a:stretch/>
        </p:blipFill>
        <p:spPr>
          <a:xfrm>
            <a:off x="1302115" y="4093451"/>
            <a:ext cx="6539769" cy="2393028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28804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016196"/>
              </p:ext>
            </p:extLst>
          </p:nvPr>
        </p:nvGraphicFramePr>
        <p:xfrm>
          <a:off x="269262" y="1719726"/>
          <a:ext cx="8754040" cy="421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520">
                  <a:extLst>
                    <a:ext uri="{9D8B030D-6E8A-4147-A177-3AD203B41FA5}">
                      <a16:colId xmlns:a16="http://schemas.microsoft.com/office/drawing/2014/main" val="1564854606"/>
                    </a:ext>
                  </a:extLst>
                </a:gridCol>
                <a:gridCol w="1828477">
                  <a:extLst>
                    <a:ext uri="{9D8B030D-6E8A-4147-A177-3AD203B41FA5}">
                      <a16:colId xmlns:a16="http://schemas.microsoft.com/office/drawing/2014/main" val="1272457911"/>
                    </a:ext>
                  </a:extLst>
                </a:gridCol>
                <a:gridCol w="2205317">
                  <a:extLst>
                    <a:ext uri="{9D8B030D-6E8A-4147-A177-3AD203B41FA5}">
                      <a16:colId xmlns:a16="http://schemas.microsoft.com/office/drawing/2014/main" val="1840866142"/>
                    </a:ext>
                  </a:extLst>
                </a:gridCol>
                <a:gridCol w="1243853">
                  <a:extLst>
                    <a:ext uri="{9D8B030D-6E8A-4147-A177-3AD203B41FA5}">
                      <a16:colId xmlns:a16="http://schemas.microsoft.com/office/drawing/2014/main" val="100493228"/>
                    </a:ext>
                  </a:extLst>
                </a:gridCol>
                <a:gridCol w="1956873">
                  <a:extLst>
                    <a:ext uri="{9D8B030D-6E8A-4147-A177-3AD203B41FA5}">
                      <a16:colId xmlns:a16="http://schemas.microsoft.com/office/drawing/2014/main" val="1049289773"/>
                    </a:ext>
                  </a:extLst>
                </a:gridCol>
              </a:tblGrid>
              <a:tr h="689656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Abstraction</a:t>
                      </a:r>
                      <a:endParaRPr lang="en-GB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# SMT queries</a:t>
                      </a:r>
                      <a:endParaRPr lang="en-GB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Query result</a:t>
                      </a:r>
                      <a:endParaRPr lang="en-GB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Incremental?</a:t>
                      </a:r>
                      <a:endParaRPr lang="en-GB" sz="23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222151507"/>
                  </a:ext>
                </a:extLst>
              </a:tr>
              <a:tr h="689656"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Abstract </a:t>
                      </a:r>
                      <a:r>
                        <a:rPr lang="en-US" sz="2300" dirty="0" err="1">
                          <a:latin typeface="+mj-lt"/>
                        </a:rPr>
                        <a:t>Interp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Fixed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1 per “line” per iteration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SAT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No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7288434"/>
                  </a:ext>
                </a:extLst>
              </a:tr>
              <a:tr h="689656"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Symbolic</a:t>
                      </a:r>
                      <a:r>
                        <a:rPr lang="en-US" sz="2300" baseline="0" dirty="0">
                          <a:latin typeface="+mj-lt"/>
                        </a:rPr>
                        <a:t> Exec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No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1 per path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mixed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Yes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630518"/>
                  </a:ext>
                </a:extLst>
              </a:tr>
              <a:tr h="689656"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BMC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No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1 per unfolding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UNSAT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No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158916"/>
                  </a:ext>
                </a:extLst>
              </a:tr>
              <a:tr h="920643"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Model Checking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Adaptive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1 per “line” per predicate per</a:t>
                      </a:r>
                      <a:r>
                        <a:rPr lang="en-US" sz="2300" baseline="0" dirty="0">
                          <a:latin typeface="+mj-lt"/>
                        </a:rPr>
                        <a:t> iteration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UNSAT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j-lt"/>
                        </a:rPr>
                        <a:t>No</a:t>
                      </a:r>
                      <a:endParaRPr lang="en-GB" sz="23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314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942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 clients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4040658"/>
          </a:xfrm>
        </p:spPr>
        <p:txBody>
          <a:bodyPr/>
          <a:lstStyle/>
          <a:p>
            <a:r>
              <a:rPr lang="en-US" dirty="0"/>
              <a:t>Variety of theories: integers, </a:t>
            </a:r>
            <a:r>
              <a:rPr lang="en-US" dirty="0" err="1"/>
              <a:t>rationals</a:t>
            </a:r>
            <a:r>
              <a:rPr lang="en-US" dirty="0"/>
              <a:t>, reals, bit-vectors, floats</a:t>
            </a:r>
          </a:p>
          <a:p>
            <a:r>
              <a:rPr lang="en-US" dirty="0"/>
              <a:t>Plus arrays and UFs</a:t>
            </a:r>
          </a:p>
          <a:p>
            <a:r>
              <a:rPr lang="en-US" dirty="0"/>
              <a:t>Plus: incremental, copy SMT state, small queries and huge queries</a:t>
            </a:r>
          </a:p>
          <a:p>
            <a:r>
              <a:rPr lang="en-US" dirty="0"/>
              <a:t>Resource bounds (time</a:t>
            </a:r>
            <a:r>
              <a:rPr lang="en-US"/>
              <a:t>, memory)</a:t>
            </a:r>
            <a:endParaRPr lang="en-US" dirty="0"/>
          </a:p>
          <a:p>
            <a:r>
              <a:rPr lang="en-US" dirty="0"/>
              <a:t>Sometimes w/ quantifiers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3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 is awesome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19879"/>
              </p:ext>
            </p:extLst>
          </p:nvPr>
        </p:nvGraphicFramePr>
        <p:xfrm>
          <a:off x="269260" y="1586752"/>
          <a:ext cx="8666310" cy="4444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770">
                  <a:extLst>
                    <a:ext uri="{9D8B030D-6E8A-4147-A177-3AD203B41FA5}">
                      <a16:colId xmlns:a16="http://schemas.microsoft.com/office/drawing/2014/main" val="3945535048"/>
                    </a:ext>
                  </a:extLst>
                </a:gridCol>
                <a:gridCol w="2314923">
                  <a:extLst>
                    <a:ext uri="{9D8B030D-6E8A-4147-A177-3AD203B41FA5}">
                      <a16:colId xmlns:a16="http://schemas.microsoft.com/office/drawing/2014/main" val="1330362057"/>
                    </a:ext>
                  </a:extLst>
                </a:gridCol>
                <a:gridCol w="3462617">
                  <a:extLst>
                    <a:ext uri="{9D8B030D-6E8A-4147-A177-3AD203B41FA5}">
                      <a16:colId xmlns:a16="http://schemas.microsoft.com/office/drawing/2014/main" val="3977545675"/>
                    </a:ext>
                  </a:extLst>
                </a:gridCol>
              </a:tblGrid>
              <a:tr h="121405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QARMC</a:t>
                      </a:r>
                      <a:endParaRPr lang="en-GB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QARMC -</a:t>
                      </a:r>
                      <a:r>
                        <a:rPr lang="en-US" sz="2400" dirty="0" err="1"/>
                        <a:t>nopreprocess</a:t>
                      </a:r>
                      <a:endParaRPr lang="en-GB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469553999"/>
                  </a:ext>
                </a:extLst>
              </a:tr>
              <a:tr h="646039">
                <a:tc>
                  <a:txBody>
                    <a:bodyPr/>
                    <a:lstStyle/>
                    <a:p>
                      <a:r>
                        <a:rPr lang="en-US" sz="2400" dirty="0" err="1"/>
                        <a:t>cdaudio.bug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7s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70s (10x)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3420568"/>
                  </a:ext>
                </a:extLst>
              </a:tr>
              <a:tr h="646039">
                <a:tc>
                  <a:txBody>
                    <a:bodyPr/>
                    <a:lstStyle/>
                    <a:p>
                      <a:pPr marL="0" marR="0" lvl="0" indent="0" algn="l" defTabSz="685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diskperf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88s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600s (&gt; 7x)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6397613"/>
                  </a:ext>
                </a:extLst>
              </a:tr>
              <a:tr h="646039">
                <a:tc>
                  <a:txBody>
                    <a:bodyPr/>
                    <a:lstStyle/>
                    <a:p>
                      <a:r>
                        <a:rPr lang="en-US" sz="2400" dirty="0" err="1"/>
                        <a:t>summ_mccarthy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0.5s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50s (&gt; 100x)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074699"/>
                  </a:ext>
                </a:extLst>
              </a:tr>
              <a:tr h="646039">
                <a:tc>
                  <a:txBody>
                    <a:bodyPr/>
                    <a:lstStyle/>
                    <a:p>
                      <a:r>
                        <a:rPr lang="en-US" sz="2400" dirty="0" err="1"/>
                        <a:t>qrdcmp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1s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100s (&gt;</a:t>
                      </a:r>
                      <a:r>
                        <a:rPr lang="en-US" sz="2400" baseline="0" dirty="0"/>
                        <a:t> 100x)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2316008"/>
                  </a:ext>
                </a:extLst>
              </a:tr>
              <a:tr h="646039">
                <a:tc>
                  <a:txBody>
                    <a:bodyPr/>
                    <a:lstStyle/>
                    <a:p>
                      <a:r>
                        <a:rPr lang="en-US" sz="2400" dirty="0" err="1"/>
                        <a:t>tridag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0.7s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1.4s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(2x</a:t>
                      </a:r>
                      <a:r>
                        <a:rPr lang="en-US" sz="2400" baseline="0" dirty="0"/>
                        <a:t>)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429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83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QARMC: preprocessing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1" y="1056265"/>
            <a:ext cx="8605477" cy="5977470"/>
          </a:xfrm>
        </p:spPr>
        <p:txBody>
          <a:bodyPr/>
          <a:lstStyle/>
          <a:p>
            <a:r>
              <a:rPr lang="en-US" dirty="0"/>
              <a:t>C frontend:</a:t>
            </a:r>
          </a:p>
          <a:p>
            <a:pPr lvl="1"/>
            <a:r>
              <a:rPr lang="en-US" sz="2250" dirty="0"/>
              <a:t>Alias analysis</a:t>
            </a:r>
          </a:p>
          <a:p>
            <a:pPr lvl="1"/>
            <a:r>
              <a:rPr lang="en-US" sz="2250" dirty="0"/>
              <a:t>Trim read/write variable sets per function</a:t>
            </a:r>
          </a:p>
          <a:p>
            <a:pPr lvl="1"/>
            <a:r>
              <a:rPr lang="en-US" sz="2250" dirty="0"/>
              <a:t>….</a:t>
            </a:r>
          </a:p>
          <a:p>
            <a:pPr lvl="1"/>
            <a:endParaRPr lang="en-US" dirty="0"/>
          </a:p>
          <a:p>
            <a:r>
              <a:rPr lang="en-US" dirty="0"/>
              <a:t>At horn clause level:</a:t>
            </a:r>
          </a:p>
          <a:p>
            <a:pPr lvl="1"/>
            <a:r>
              <a:rPr lang="en-US" sz="2250" dirty="0"/>
              <a:t>Simplify formulas</a:t>
            </a:r>
          </a:p>
          <a:p>
            <a:pPr lvl="1"/>
            <a:r>
              <a:rPr lang="en-US" sz="2250" dirty="0"/>
              <a:t>Bottom-up / top-down symbol reachability</a:t>
            </a:r>
          </a:p>
          <a:p>
            <a:pPr lvl="1"/>
            <a:r>
              <a:rPr lang="en-US" sz="2250" dirty="0"/>
              <a:t>Inline clauses</a:t>
            </a:r>
          </a:p>
          <a:p>
            <a:pPr lvl="1"/>
            <a:r>
              <a:rPr lang="en-US" sz="2250" dirty="0"/>
              <a:t>Equality propagation</a:t>
            </a:r>
          </a:p>
          <a:p>
            <a:pPr lvl="1"/>
            <a:r>
              <a:rPr lang="en-US" sz="2250" dirty="0"/>
              <a:t>Subsumed clause elimination</a:t>
            </a:r>
          </a:p>
          <a:p>
            <a:pPr lvl="1"/>
            <a:r>
              <a:rPr lang="en-US" sz="2250" dirty="0"/>
              <a:t>Acceleration (compute simple loops)</a:t>
            </a:r>
          </a:p>
          <a:p>
            <a:pPr lvl="1"/>
            <a:r>
              <a:rPr lang="en-US" sz="2250" dirty="0"/>
              <a:t>Inter-clause transformations, like: constant/equality propagation, …</a:t>
            </a:r>
            <a:endParaRPr lang="en-GB" sz="2250" dirty="0"/>
          </a:p>
        </p:txBody>
      </p:sp>
    </p:spTree>
    <p:extLst>
      <p:ext uri="{BB962C8B-B14F-4D97-AF65-F5344CB8AC3E}">
        <p14:creationId xmlns:p14="http://schemas.microsoft.com/office/powerpoint/2010/main" val="282110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SMT?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5036315"/>
          </a:xfrm>
        </p:spPr>
        <p:txBody>
          <a:bodyPr/>
          <a:lstStyle/>
          <a:p>
            <a:r>
              <a:rPr lang="en-US" dirty="0"/>
              <a:t>Program analysis properties are often shallow</a:t>
            </a:r>
          </a:p>
          <a:p>
            <a:pPr lvl="1"/>
            <a:r>
              <a:rPr lang="en-US" dirty="0"/>
              <a:t>Most stuff is irrelevant</a:t>
            </a:r>
          </a:p>
          <a:p>
            <a:endParaRPr lang="en-US" dirty="0"/>
          </a:p>
          <a:p>
            <a:r>
              <a:rPr lang="en-US" dirty="0"/>
              <a:t>Cheap preprocessing pays off</a:t>
            </a:r>
          </a:p>
          <a:p>
            <a:r>
              <a:rPr lang="en-US" dirty="0"/>
              <a:t>Compilers have cheap constraint solvers</a:t>
            </a:r>
          </a:p>
          <a:p>
            <a:endParaRPr lang="en-US" dirty="0"/>
          </a:p>
          <a:p>
            <a:r>
              <a:rPr lang="en-US" dirty="0"/>
              <a:t>SMT solvers are already awesome; Can we aim for even more awesomeness?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98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Experiments: queries/sec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5372907"/>
                  </p:ext>
                </p:extLst>
              </p:nvPr>
            </p:nvGraphicFramePr>
            <p:xfrm>
              <a:off x="437027" y="1293442"/>
              <a:ext cx="8437711" cy="44551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0096">
                      <a:extLst>
                        <a:ext uri="{9D8B030D-6E8A-4147-A177-3AD203B41FA5}">
                          <a16:colId xmlns:a16="http://schemas.microsoft.com/office/drawing/2014/main" val="1146589958"/>
                        </a:ext>
                      </a:extLst>
                    </a:gridCol>
                    <a:gridCol w="1289801">
                      <a:extLst>
                        <a:ext uri="{9D8B030D-6E8A-4147-A177-3AD203B41FA5}">
                          <a16:colId xmlns:a16="http://schemas.microsoft.com/office/drawing/2014/main" val="56915010"/>
                        </a:ext>
                      </a:extLst>
                    </a:gridCol>
                    <a:gridCol w="2093595">
                      <a:extLst>
                        <a:ext uri="{9D8B030D-6E8A-4147-A177-3AD203B41FA5}">
                          <a16:colId xmlns:a16="http://schemas.microsoft.com/office/drawing/2014/main" val="334308188"/>
                        </a:ext>
                      </a:extLst>
                    </a:gridCol>
                    <a:gridCol w="2284219">
                      <a:extLst>
                        <a:ext uri="{9D8B030D-6E8A-4147-A177-3AD203B41FA5}">
                          <a16:colId xmlns:a16="http://schemas.microsoft.com/office/drawing/2014/main" val="3799547810"/>
                        </a:ext>
                      </a:extLst>
                    </a:gridCol>
                  </a:tblGrid>
                  <a:tr h="995304">
                    <a:tc>
                      <a:txBody>
                        <a:bodyPr/>
                        <a:lstStyle/>
                        <a:p>
                          <a:endParaRPr lang="en-GB" sz="23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300" dirty="0"/>
                            <a:t>Z3 BV</a:t>
                          </a:r>
                          <a:endParaRPr lang="en-GB" sz="23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err="1"/>
                            <a:t>SICStus</a:t>
                          </a:r>
                          <a:r>
                            <a:rPr lang="en-US" sz="2300" baseline="0" dirty="0"/>
                            <a:t> Prolog CLPQ</a:t>
                          </a:r>
                          <a:endParaRPr lang="en-GB" sz="23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LLVM </a:t>
                          </a:r>
                          <a:r>
                            <a:rPr lang="en-US" sz="2300" dirty="0" err="1"/>
                            <a:t>ConstantRange</a:t>
                          </a:r>
                          <a:endParaRPr lang="en-GB" sz="2300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751129063"/>
                      </a:ext>
                    </a:extLst>
                  </a:tr>
                  <a:tr h="576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True/False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3,657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264,550 (72x)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6500180"/>
                      </a:ext>
                    </a:extLst>
                  </a:tr>
                  <a:tr h="576645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2,886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14,682 (5x)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506538"/>
                      </a:ext>
                    </a:extLst>
                  </a:tr>
                  <a:tr h="576645">
                    <a:tc>
                      <a:txBody>
                        <a:bodyPr/>
                        <a:lstStyle/>
                        <a:p>
                          <a:pPr marL="0" marR="0" lvl="0" indent="0" algn="l" defTabSz="6857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883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4,996 (6x)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9337412"/>
                      </a:ext>
                    </a:extLst>
                  </a:tr>
                  <a:tr h="576645">
                    <a:tc>
                      <a:txBody>
                        <a:bodyPr/>
                        <a:lstStyle/>
                        <a:p>
                          <a:pPr marL="0" marR="0" lvl="0" indent="0" algn="l" defTabSz="6857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)≥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1,748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138788"/>
                      </a:ext>
                    </a:extLst>
                  </a:tr>
                  <a:tr h="576645">
                    <a:tc>
                      <a:txBody>
                        <a:bodyPr/>
                        <a:lstStyle/>
                        <a:p>
                          <a:pPr marL="0" marR="0" lvl="0" indent="0" algn="l" defTabSz="6857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)≥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)≥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1,091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0572"/>
                      </a:ext>
                    </a:extLst>
                  </a:tr>
                  <a:tr h="576645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300" b="0" i="1" smtClean="0">
                                        <a:latin typeface="Cambria Math" panose="02040503050406030204" pitchFamily="18" charset="0"/>
                                      </a:rPr>
                                      <m:t>0,42</m:t>
                                    </m:r>
                                  </m:e>
                                </m:d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∩[5,99]</m:t>
                                </m:r>
                              </m:oMath>
                            </m:oMathPara>
                          </a14:m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20</a:t>
                          </a:r>
                          <a:r>
                            <a:rPr lang="en-US" sz="2300" baseline="0" dirty="0"/>
                            <a:t> Million</a:t>
                          </a:r>
                          <a:endParaRPr lang="en-GB" sz="2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950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5372907"/>
                  </p:ext>
                </p:extLst>
              </p:nvPr>
            </p:nvGraphicFramePr>
            <p:xfrm>
              <a:off x="437027" y="1293442"/>
              <a:ext cx="8437711" cy="44551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0096">
                      <a:extLst>
                        <a:ext uri="{9D8B030D-6E8A-4147-A177-3AD203B41FA5}">
                          <a16:colId xmlns:a16="http://schemas.microsoft.com/office/drawing/2014/main" val="1146589958"/>
                        </a:ext>
                      </a:extLst>
                    </a:gridCol>
                    <a:gridCol w="1289801">
                      <a:extLst>
                        <a:ext uri="{9D8B030D-6E8A-4147-A177-3AD203B41FA5}">
                          <a16:colId xmlns:a16="http://schemas.microsoft.com/office/drawing/2014/main" val="56915010"/>
                        </a:ext>
                      </a:extLst>
                    </a:gridCol>
                    <a:gridCol w="2093595">
                      <a:extLst>
                        <a:ext uri="{9D8B030D-6E8A-4147-A177-3AD203B41FA5}">
                          <a16:colId xmlns:a16="http://schemas.microsoft.com/office/drawing/2014/main" val="334308188"/>
                        </a:ext>
                      </a:extLst>
                    </a:gridCol>
                    <a:gridCol w="2284219">
                      <a:extLst>
                        <a:ext uri="{9D8B030D-6E8A-4147-A177-3AD203B41FA5}">
                          <a16:colId xmlns:a16="http://schemas.microsoft.com/office/drawing/2014/main" val="3799547810"/>
                        </a:ext>
                      </a:extLst>
                    </a:gridCol>
                  </a:tblGrid>
                  <a:tr h="995304">
                    <a:tc>
                      <a:txBody>
                        <a:bodyPr/>
                        <a:lstStyle/>
                        <a:p>
                          <a:endParaRPr lang="en-GB" sz="23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300" dirty="0"/>
                            <a:t>Z3 BV</a:t>
                          </a:r>
                          <a:endParaRPr lang="en-GB" sz="23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err="1"/>
                            <a:t>SICStus</a:t>
                          </a:r>
                          <a:r>
                            <a:rPr lang="en-US" sz="2300" baseline="0" dirty="0"/>
                            <a:t> Prolog CLPQ</a:t>
                          </a:r>
                          <a:endParaRPr lang="en-GB" sz="23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LLVM </a:t>
                          </a:r>
                          <a:r>
                            <a:rPr lang="en-US" sz="2300" dirty="0" err="1"/>
                            <a:t>ConstantRange</a:t>
                          </a:r>
                          <a:endParaRPr lang="en-GB" sz="2300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751129063"/>
                      </a:ext>
                    </a:extLst>
                  </a:tr>
                  <a:tr h="576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True/False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3,657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264,550 (72x)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6500180"/>
                      </a:ext>
                    </a:extLst>
                  </a:tr>
                  <a:tr h="5766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0" t="-272632" r="-205275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2,886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14,682 (5x)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506538"/>
                      </a:ext>
                    </a:extLst>
                  </a:tr>
                  <a:tr h="5766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0" t="-372632" r="-205275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883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4,996 (6x)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9337412"/>
                      </a:ext>
                    </a:extLst>
                  </a:tr>
                  <a:tr h="5766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0" t="-472632" r="-205275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1,748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138788"/>
                      </a:ext>
                    </a:extLst>
                  </a:tr>
                  <a:tr h="5766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0" t="-578723" r="-205275" b="-10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1,091</a:t>
                          </a:r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0572"/>
                      </a:ext>
                    </a:extLst>
                  </a:tr>
                  <a:tr h="5766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0" t="-671579" r="-205275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20</a:t>
                          </a:r>
                          <a:r>
                            <a:rPr lang="en-US" sz="2300" baseline="0" dirty="0"/>
                            <a:t> Million</a:t>
                          </a:r>
                          <a:endParaRPr lang="en-GB" sz="2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950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5002306" y="6152030"/>
            <a:ext cx="4029245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All latest versions, Intel x64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363571" y="2635624"/>
            <a:ext cx="2978523" cy="252804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34171" y="3812241"/>
            <a:ext cx="2724528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5,000x potential</a:t>
            </a:r>
            <a:endParaRPr lang="en-GB" sz="24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Experiments: take away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4167359"/>
          </a:xfrm>
        </p:spPr>
        <p:txBody>
          <a:bodyPr/>
          <a:lstStyle/>
          <a:p>
            <a:r>
              <a:rPr lang="en-US" dirty="0"/>
              <a:t>Small queries are too slow</a:t>
            </a:r>
          </a:p>
          <a:p>
            <a:r>
              <a:rPr lang="en-US" dirty="0"/>
              <a:t>Everything must be lazy, and only used when needed</a:t>
            </a:r>
          </a:p>
          <a:p>
            <a:endParaRPr lang="en-US" dirty="0"/>
          </a:p>
          <a:p>
            <a:r>
              <a:rPr lang="en-US" dirty="0"/>
              <a:t>With ~4k SMT queries/sec, can only visit 40 states/sec if predicate list size = 100</a:t>
            </a:r>
          </a:p>
          <a:p>
            <a:pPr lvl="1"/>
            <a:r>
              <a:rPr lang="en-US" dirty="0"/>
              <a:t>2 to 4 orders of magnitude slower than specialized abstract domains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ideas from Compilers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2845844"/>
          </a:xfrm>
        </p:spPr>
        <p:txBody>
          <a:bodyPr/>
          <a:lstStyle/>
          <a:p>
            <a:r>
              <a:rPr lang="en-US" dirty="0"/>
              <a:t>Efficient algorithms for program analysis</a:t>
            </a:r>
          </a:p>
          <a:p>
            <a:r>
              <a:rPr lang="en-US" dirty="0"/>
              <a:t>Super cheap (and imprecise) constraint solvers</a:t>
            </a:r>
          </a:p>
          <a:p>
            <a:r>
              <a:rPr lang="en-US" dirty="0"/>
              <a:t>Can they be used in SMT solvers specialized for program analysis?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71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189178"/>
            <a:ext cx="8605477" cy="5126853"/>
          </a:xfrm>
        </p:spPr>
        <p:txBody>
          <a:bodyPr/>
          <a:lstStyle/>
          <a:p>
            <a:r>
              <a:rPr lang="en-US" dirty="0"/>
              <a:t>I’m no SMT expert.</a:t>
            </a:r>
          </a:p>
          <a:p>
            <a:r>
              <a:rPr lang="en-US" dirty="0"/>
              <a:t>What follows is a list of ideas that could potentially maybe work in SMT. Mostly not new; some tried and failed</a:t>
            </a:r>
          </a:p>
          <a:p>
            <a:endParaRPr lang="en-US" dirty="0"/>
          </a:p>
          <a:p>
            <a:r>
              <a:rPr lang="en-US" dirty="0"/>
              <a:t>But: compiler algorithms did wonders in software verification tools</a:t>
            </a:r>
          </a:p>
          <a:p>
            <a:endParaRPr lang="en-US" dirty="0"/>
          </a:p>
          <a:p>
            <a:r>
              <a:rPr lang="en-US" dirty="0"/>
              <a:t>Use at your own risk.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1582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 analysis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56347" y="1252862"/>
            <a:ext cx="65218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f(</a:t>
            </a:r>
            <a:r>
              <a:rPr lang="en-GB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b[5];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unsigned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0; </a:t>
            </a:r>
            <a:r>
              <a:rPr lang="en-GB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5; ++</a:t>
            </a:r>
            <a:r>
              <a:rPr lang="en-GB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b[</a:t>
            </a:r>
            <a:r>
              <a:rPr lang="en-GB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GB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+ </a:t>
            </a:r>
            <a:r>
              <a:rPr lang="en-GB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b[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39235" y="3107672"/>
            <a:ext cx="4344587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Can’t alias (i.e., don’t overlap)</a:t>
            </a:r>
            <a:endParaRPr lang="en-GB" sz="2400" dirty="0" err="1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514600" y="1600200"/>
            <a:ext cx="2265829" cy="1640541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586754" y="2003612"/>
            <a:ext cx="3193675" cy="123694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8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01" y="453761"/>
            <a:ext cx="7576515" cy="597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633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 analysis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56347" y="1252862"/>
            <a:ext cx="65218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f(</a:t>
            </a:r>
            <a:r>
              <a:rPr lang="en-GB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b[5];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GB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unsigned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0; </a:t>
            </a:r>
            <a:r>
              <a:rPr lang="en-GB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5; ++</a:t>
            </a:r>
            <a:r>
              <a:rPr lang="en-GB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b[</a:t>
            </a:r>
            <a:r>
              <a:rPr lang="en-GB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GB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+ </a:t>
            </a:r>
            <a:r>
              <a:rPr lang="en-GB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b[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9262" y="3677771"/>
                <a:ext cx="8393260" cy="170200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4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Straightforward encoding:</a:t>
                </a:r>
                <a:br>
                  <a:rPr lang="en-US" sz="24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𝑚𝑒</m:t>
                      </m:r>
                      <m:sSup>
                        <m:sSup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𝑠𝑡𝑜𝑟𝑒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0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𝑠𝑒𝑙𝑒𝑐𝑡</m:t>
                              </m:r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0</m:t>
                                  </m:r>
                                </m:e>
                              </m:d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𝑚𝑒𝑚</m:t>
                              </m:r>
                            </m:e>
                          </m:d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𝑚𝑒𝑚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𝑚𝑒</m:t>
                      </m:r>
                      <m:sSup>
                        <m:sSup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𝑠𝑡𝑜𝑟𝑒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𝑠𝑒𝑙𝑒𝑐𝑡</m:t>
                              </m:r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𝑚𝑒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𝑚𝑒</m:t>
                      </m:r>
                      <m:sSup>
                        <m:sSup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b="0" i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62" y="3677771"/>
                <a:ext cx="8393260" cy="17020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9262" y="5135632"/>
                <a:ext cx="8267328" cy="170200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4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Equivalent to:</a:t>
                </a:r>
                <a:br>
                  <a:rPr lang="en-US" sz="24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𝑚𝑒</m:t>
                      </m:r>
                      <m:sSup>
                        <m:sSup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𝑠𝑡𝑜𝑟𝑒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0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𝑠𝑒𝑙𝑒𝑐𝑡</m:t>
                              </m:r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0</m:t>
                                  </m:r>
                                </m:e>
                              </m:d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𝑚𝑒𝑚</m:t>
                              </m:r>
                            </m:e>
                          </m:d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𝑚𝑒𝑚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𝑚𝑒</m:t>
                      </m:r>
                      <m:sSup>
                        <m:sSup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𝑠𝑡𝑜𝑟𝑒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𝑠𝑒𝑙𝑒𝑐𝑡</m:t>
                              </m:r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𝑚𝑒𝑚</m:t>
                              </m:r>
                            </m:e>
                          </m:d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𝑚𝑒</m:t>
                      </m:r>
                      <m:sSup>
                        <m:sSup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b="0" i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62" y="5135632"/>
                <a:ext cx="8267328" cy="1702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6837824" y="4867835"/>
            <a:ext cx="20169" cy="11120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18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 analysis: Expand 2 </a:t>
            </a:r>
            <a:r>
              <a:rPr lang="en-US" dirty="0" err="1"/>
              <a:t>unfoldings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9262" y="1330659"/>
                <a:ext cx="8379724" cy="1702004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4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Straightforward encoding:</a:t>
                </a:r>
                <a:br>
                  <a:rPr lang="en-US" sz="24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𝑚𝑒</m:t>
                      </m:r>
                      <m:sSup>
                        <m:sSup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𝑠𝑡𝑜𝑟𝑒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(+</m:t>
                      </m:r>
                      <m:r>
                        <m:rPr>
                          <m:lit/>
                        </m:rP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𝑠𝑒𝑙𝑒𝑐𝑡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𝑠𝑡𝑜𝑟𝑒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0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𝑠𝑒𝑙𝑒𝑐𝑡</m:t>
                              </m:r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0</m:t>
                                  </m:r>
                                </m:e>
                              </m:d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𝑚𝑒𝑚</m:t>
                              </m:r>
                            </m:e>
                          </m:d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0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𝑚𝑒𝑚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1)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𝑠𝑡𝑜𝑟𝑒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0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𝑠𝑒𝑙𝑒𝑐𝑡</m:t>
                              </m:r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0</m:t>
                                  </m:r>
                                </m:e>
                              </m:d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𝑚𝑒𝑚</m:t>
                              </m:r>
                            </m:e>
                          </m:d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0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𝑚𝑒𝑚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0" i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62" y="1330659"/>
                <a:ext cx="8379724" cy="17020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9262" y="4217451"/>
                <a:ext cx="8503478" cy="1292726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4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Equivalent to:</a:t>
                </a:r>
                <a:br>
                  <a:rPr lang="en-US" sz="24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𝑚𝑒</m:t>
                      </m:r>
                      <m:sSup>
                        <m:sSup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𝑠𝑡𝑜𝑟𝑒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𝑠𝑒𝑙𝑒𝑐𝑡</m:t>
                              </m:r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𝑚𝑒𝑚</m:t>
                              </m:r>
                            </m:e>
                          </m:d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𝑠𝑡𝑜𝑟𝑒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0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𝑠𝑒𝑙𝑒𝑐𝑡</m:t>
                              </m:r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0</m:t>
                                  </m:r>
                                </m:e>
                              </m:d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𝑚𝑒𝑚</m:t>
                              </m:r>
                            </m:e>
                          </m:d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 0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𝑚𝑒𝑚</m:t>
                      </m:r>
                      <m:r>
                        <a:rPr lang="en-US" sz="2400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br>
                  <a:rPr lang="en-US" sz="2400" b="0" i="1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latin typeface="Cambria Math" panose="02040503050406030204" pitchFamily="18" charset="0"/>
                  </a:rPr>
                </a:br>
                <a:endParaRPr lang="en-US" sz="2400" b="0" i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62" y="4217451"/>
                <a:ext cx="8503478" cy="12927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0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 Analysis in SMT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69262" y="1190735"/>
                <a:ext cx="8605477" cy="3334631"/>
              </a:xfrm>
            </p:spPr>
            <p:txBody>
              <a:bodyPr/>
              <a:lstStyle/>
              <a:p>
                <a:r>
                  <a:rPr lang="en-US" dirty="0"/>
                  <a:t>Propagate aliasing constraints </a:t>
                </a:r>
                <a:r>
                  <a:rPr lang="en-US" b="1" dirty="0"/>
                  <a:t>cheaply</a:t>
                </a:r>
                <a:r>
                  <a:rPr lang="en-US" dirty="0"/>
                  <a:t> and simplify array formulas</a:t>
                </a:r>
              </a:p>
              <a:p>
                <a:endParaRPr lang="en-US" dirty="0"/>
              </a:p>
              <a:p>
                <a:r>
                  <a:rPr lang="en-US" dirty="0"/>
                  <a:t>E.g.: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𝑠𝑖𝑧𝑒𝑜𝑓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)∧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𝑠𝑒𝑙𝑒𝑐𝑡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69262" y="1190735"/>
                <a:ext cx="8605477" cy="33346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6977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Theory in Z3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3443250"/>
          </a:xfrm>
        </p:spPr>
        <p:txBody>
          <a:bodyPr/>
          <a:lstStyle/>
          <a:p>
            <a:r>
              <a:rPr lang="en-US" dirty="0"/>
              <a:t>Translation Validation for MSVC++</a:t>
            </a:r>
          </a:p>
          <a:p>
            <a:r>
              <a:rPr lang="en-US" dirty="0"/>
              <a:t>Array theory vs encoding with (</a:t>
            </a:r>
            <a:r>
              <a:rPr lang="en-US" dirty="0" err="1"/>
              <a:t>ite</a:t>
            </a:r>
            <a:r>
              <a:rPr lang="en-US" dirty="0"/>
              <a:t> ..) and UFs</a:t>
            </a:r>
          </a:p>
          <a:p>
            <a:r>
              <a:rPr lang="en-US" dirty="0"/>
              <a:t>Performance comparable with light alias analysis in </a:t>
            </a:r>
            <a:r>
              <a:rPr lang="en-US" dirty="0" err="1"/>
              <a:t>vcgen</a:t>
            </a:r>
            <a:endParaRPr lang="en-US" dirty="0"/>
          </a:p>
          <a:p>
            <a:r>
              <a:rPr lang="en-US" dirty="0"/>
              <a:t>Arrays slower if no analysis</a:t>
            </a:r>
          </a:p>
        </p:txBody>
      </p:sp>
    </p:spTree>
    <p:extLst>
      <p:ext uri="{BB962C8B-B14F-4D97-AF65-F5344CB8AC3E}">
        <p14:creationId xmlns:p14="http://schemas.microsoft.com/office/powerpoint/2010/main" val="351513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Data-flow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2954463"/>
          </a:xfrm>
        </p:spPr>
        <p:txBody>
          <a:bodyPr/>
          <a:lstStyle/>
          <a:p>
            <a:r>
              <a:rPr lang="en-US" dirty="0"/>
              <a:t>Abstract interpretation</a:t>
            </a:r>
          </a:p>
          <a:p>
            <a:r>
              <a:rPr lang="en-US" dirty="0"/>
              <a:t>Bottom-up vs top-down</a:t>
            </a:r>
          </a:p>
          <a:p>
            <a:r>
              <a:rPr lang="en-US" dirty="0"/>
              <a:t>Varied domains: reachable definitions, live variables, signs, known bits,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Path sensitive vs path insensitive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17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DFA: Known bits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03912" y="1509634"/>
            <a:ext cx="2232021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y = 00000000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540" y="1190768"/>
            <a:ext cx="51569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f(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y = 0;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0)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y = 3;</a:t>
            </a:r>
          </a:p>
          <a:p>
            <a:endParaRPr lang="en-GB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&gt;= 3 &amp;&amp; (y &amp; 1) != 0)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0;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1;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03912" y="2142432"/>
            <a:ext cx="2232021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y = 00000011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3912" y="2531945"/>
            <a:ext cx="2180725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y = 000000xx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48871" y="2845877"/>
            <a:ext cx="3301253" cy="112476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08275" y="2958353"/>
            <a:ext cx="50719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?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279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DFA: Known bits (path-sensitive)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03912" y="1509634"/>
            <a:ext cx="2232021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y = 00000000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540" y="1190768"/>
            <a:ext cx="51569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f(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y = 0;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0)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y = 3;</a:t>
            </a:r>
          </a:p>
          <a:p>
            <a:endParaRPr lang="en-GB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&gt;= 3 &amp;&amp; (y &amp; 1) != 0)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0;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1;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03912" y="2142432"/>
            <a:ext cx="419730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y = 00000011 / x = 1xxxxxxx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50576" y="2286000"/>
            <a:ext cx="13449" cy="80010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08275" y="2958353"/>
            <a:ext cx="1076257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false!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33718" y="2117529"/>
            <a:ext cx="0" cy="1210618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02563" y="2958353"/>
            <a:ext cx="1281441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/ false!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1513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Data-flow: propagate bounds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69262" y="1190735"/>
                <a:ext cx="8605477" cy="2556149"/>
              </a:xfrm>
            </p:spPr>
            <p:txBody>
              <a:bodyPr/>
              <a:lstStyle/>
              <a:p>
                <a:r>
                  <a:rPr lang="en-US" dirty="0"/>
                  <a:t>Context-sensitive propagation (left-right and right-left):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Wrapping interval domain [</a:t>
                </a:r>
                <a:r>
                  <a:rPr lang="en-US" dirty="0" err="1"/>
                  <a:t>l,h</a:t>
                </a:r>
                <a:r>
                  <a:rPr lang="en-US" dirty="0"/>
                  <a:t>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∪[0,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69262" y="1190735"/>
                <a:ext cx="8605477" cy="25561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3206" y="4350127"/>
                <a:ext cx="4374596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≥2∧…∧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𝑖𝑡𝑒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06" y="4350127"/>
                <a:ext cx="4374596" cy="4093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3206" y="5206912"/>
                <a:ext cx="2522036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≥2∧…∧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GB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06" y="5206912"/>
                <a:ext cx="2522036" cy="4093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1983441" y="4759470"/>
            <a:ext cx="0" cy="390757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1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Propagate bounds: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3551806"/>
          </a:xfrm>
        </p:spPr>
        <p:txBody>
          <a:bodyPr/>
          <a:lstStyle/>
          <a:p>
            <a:r>
              <a:rPr lang="en-US" dirty="0"/>
              <a:t>Example: Proof of correctness of automatic vectorization by MSVC++:</a:t>
            </a:r>
          </a:p>
          <a:p>
            <a:pPr lvl="1"/>
            <a:r>
              <a:rPr lang="en-US" dirty="0"/>
              <a:t>Vanilla Z3: &gt; 300s</a:t>
            </a:r>
          </a:p>
          <a:p>
            <a:pPr lvl="1"/>
            <a:r>
              <a:rPr lang="en-US" dirty="0"/>
              <a:t>Z3+bounds: 0.05s</a:t>
            </a:r>
          </a:p>
          <a:p>
            <a:pPr lvl="1"/>
            <a:endParaRPr lang="en-US" dirty="0"/>
          </a:p>
          <a:p>
            <a:r>
              <a:rPr lang="en-US" dirty="0"/>
              <a:t>However: not always profitable (too slow)</a:t>
            </a:r>
          </a:p>
          <a:p>
            <a:r>
              <a:rPr lang="en-US" dirty="0"/>
              <a:t>What if “path-insensitive” (less precise)?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2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Tracing JIT / Profile-guided optimization (PGO)</a:t>
            </a:r>
            <a:endParaRPr lang="en-GB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03412" y="3900317"/>
            <a:ext cx="8605477" cy="1759649"/>
          </a:xfrm>
        </p:spPr>
        <p:txBody>
          <a:bodyPr/>
          <a:lstStyle/>
          <a:p>
            <a:r>
              <a:rPr lang="en-US" dirty="0"/>
              <a:t>The compiler may not know in advance the type of a and b</a:t>
            </a:r>
          </a:p>
          <a:p>
            <a:r>
              <a:rPr lang="en-US" dirty="0"/>
              <a:t>Solution?  Measure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56347" y="1202210"/>
            <a:ext cx="4572000" cy="18543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u="sng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JavaScript</a:t>
            </a:r>
            <a:br>
              <a:rPr lang="en-US" sz="3529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</a:br>
            <a:endParaRPr lang="en-GB" sz="105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j-lt"/>
            </a:endParaRPr>
          </a:p>
          <a:p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fn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(a, b) {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 + b;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9366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30" y="663860"/>
            <a:ext cx="7703904" cy="57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331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Tracing JIT / Profile-guided optimization (PGO)</a:t>
            </a:r>
            <a:endParaRPr lang="en-GB" sz="3500" dirty="0"/>
          </a:p>
        </p:txBody>
      </p:sp>
      <p:sp>
        <p:nvSpPr>
          <p:cNvPr id="4" name="Rectangle 3"/>
          <p:cNvSpPr/>
          <p:nvPr/>
        </p:nvSpPr>
        <p:spPr>
          <a:xfrm>
            <a:off x="356347" y="1202210"/>
            <a:ext cx="4572000" cy="16696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u="sng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JavaScript</a:t>
            </a:r>
            <a:br>
              <a:rPr lang="en-US" sz="3529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</a:br>
            <a:endParaRPr lang="en-GB" sz="105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j-lt"/>
            </a:endParaRPr>
          </a:p>
          <a:p>
            <a:r>
              <a:rPr lang="en-GB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fn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(a, b) {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 + b;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356347" y="3992033"/>
            <a:ext cx="82564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fn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(a, b) {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GB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 === </a:t>
            </a:r>
            <a:r>
              <a:rPr lang="en-GB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'number'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 </a:t>
            </a:r>
            <a:r>
              <a:rPr lang="en-GB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 === </a:t>
            </a:r>
            <a:r>
              <a:rPr lang="en-GB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'number'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Number.add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(a, b);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GB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 === </a:t>
            </a:r>
            <a:r>
              <a:rPr lang="en-GB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'string'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 </a:t>
            </a:r>
            <a:r>
              <a:rPr lang="en-GB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 === </a:t>
            </a:r>
            <a:r>
              <a:rPr lang="en-GB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'string'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String.concat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(a, b);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 + b;</a:t>
            </a:r>
          </a:p>
          <a:p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230406" y="3045759"/>
            <a:ext cx="13447" cy="71941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980845" y="4248591"/>
            <a:ext cx="416859" cy="1344706"/>
          </a:xfrm>
          <a:prstGeom prst="rightBrace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106803" y="5849854"/>
            <a:ext cx="1922962" cy="9602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Top 2 types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at runtime</a:t>
            </a:r>
            <a:endParaRPr lang="en-GB" sz="2400" dirty="0" err="1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397688" y="4920944"/>
            <a:ext cx="107577" cy="100248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Profile-guided optimization (PGO)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3932038"/>
          </a:xfrm>
        </p:spPr>
        <p:txBody>
          <a:bodyPr/>
          <a:lstStyle/>
          <a:p>
            <a:r>
              <a:rPr lang="en-US" dirty="0"/>
              <a:t>If can’t be predicted statically, </a:t>
            </a:r>
            <a:r>
              <a:rPr lang="en-US" b="1" dirty="0"/>
              <a:t>measure</a:t>
            </a:r>
            <a:r>
              <a:rPr lang="en-US" dirty="0"/>
              <a:t> at runtime and </a:t>
            </a:r>
            <a:r>
              <a:rPr lang="en-US" b="1" dirty="0"/>
              <a:t>adapt</a:t>
            </a:r>
          </a:p>
          <a:p>
            <a:endParaRPr lang="en-US" dirty="0"/>
          </a:p>
          <a:p>
            <a:r>
              <a:rPr lang="en-US" dirty="0"/>
              <a:t>SMT: can we specialize formulas where conflicts are more frequent?</a:t>
            </a:r>
          </a:p>
          <a:p>
            <a:r>
              <a:rPr lang="en-US" dirty="0"/>
              <a:t>Can we specialize formulas for “simplifying” values? (e.g., zero)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6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Bit-blasting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2845844"/>
          </a:xfrm>
        </p:spPr>
        <p:txBody>
          <a:bodyPr/>
          <a:lstStyle/>
          <a:p>
            <a:r>
              <a:rPr lang="en-US" dirty="0"/>
              <a:t>Brute-force approach</a:t>
            </a:r>
          </a:p>
          <a:p>
            <a:r>
              <a:rPr lang="en-US" dirty="0"/>
              <a:t>Assume no overflow and use reals/integers (or case-split formulas)?</a:t>
            </a:r>
          </a:p>
          <a:p>
            <a:r>
              <a:rPr lang="en-US" dirty="0"/>
              <a:t>Fallback only when needed (and only for the sub-formulas that need 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76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11" y="898711"/>
            <a:ext cx="4661648" cy="46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3334631"/>
          </a:xfrm>
        </p:spPr>
        <p:txBody>
          <a:bodyPr/>
          <a:lstStyle/>
          <a:p>
            <a:r>
              <a:rPr lang="en-US" dirty="0"/>
              <a:t>SMT solvers are awesome: they allowed complex program analysis to develop</a:t>
            </a:r>
          </a:p>
          <a:p>
            <a:r>
              <a:rPr lang="en-US" dirty="0"/>
              <a:t>Know your client: adapt algorithms and APIs</a:t>
            </a:r>
          </a:p>
          <a:p>
            <a:r>
              <a:rPr lang="en-US" dirty="0"/>
              <a:t>SMT solvers </a:t>
            </a:r>
            <a:r>
              <a:rPr lang="en-US" strike="sngStrike" dirty="0"/>
              <a:t>can</a:t>
            </a:r>
            <a:r>
              <a:rPr lang="en-US" dirty="0"/>
              <a:t> should learn from program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417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37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Bugs are Annoying too..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" y="1325094"/>
            <a:ext cx="9136269" cy="5075705"/>
          </a:xfrm>
        </p:spPr>
      </p:pic>
    </p:spTree>
    <p:extLst>
      <p:ext uri="{BB962C8B-B14F-4D97-AF65-F5344CB8AC3E}">
        <p14:creationId xmlns:p14="http://schemas.microsoft.com/office/powerpoint/2010/main" val="216065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</a:t>
            </a:r>
            <a:r>
              <a:rPr lang="en-US" b="1" dirty="0"/>
              <a:t>YOU</a:t>
            </a:r>
            <a:r>
              <a:rPr lang="en-US" dirty="0"/>
              <a:t> care?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62" y="1190735"/>
            <a:ext cx="8605477" cy="3063083"/>
          </a:xfrm>
        </p:spPr>
        <p:txBody>
          <a:bodyPr/>
          <a:lstStyle/>
          <a:p>
            <a:r>
              <a:rPr lang="en-US" dirty="0"/>
              <a:t>Be the hero: save lives and/or money</a:t>
            </a:r>
          </a:p>
          <a:p>
            <a:r>
              <a:rPr lang="en-US" dirty="0"/>
              <a:t>Be the hero: save us from hackers</a:t>
            </a:r>
          </a:p>
          <a:p>
            <a:r>
              <a:rPr lang="en-US" dirty="0"/>
              <a:t>Be the hero: save us from blue screens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All</a:t>
            </a:r>
            <a:r>
              <a:rPr lang="en-US" dirty="0"/>
              <a:t> major companies hiring in this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12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this assert() crash?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199" y="1411532"/>
            <a:ext cx="54729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f(</a:t>
            </a:r>
            <a:r>
              <a:rPr lang="en-GB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 = 0;</a:t>
            </a:r>
          </a:p>
          <a:p>
            <a:r>
              <a:rPr lang="nn-NO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nn-NO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nn-NO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nn-NO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nn-NO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 = 0; i &lt; </a:t>
            </a:r>
            <a:r>
              <a:rPr lang="nn-NO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nn-NO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++i) {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j += 1;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assert(j &gt;= 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29299" y="3644152"/>
            <a:ext cx="2389116" cy="226523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 = 0, j = 0  ✓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 = 1, j = 1  ✓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 = -1, j = 0  ✓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 = -2, j = 0  ✓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6392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theme/theme1.xml><?xml version="1.0" encoding="utf-8"?>
<a:theme xmlns:a="http://schemas.openxmlformats.org/drawingml/2006/main" name="3-30367_MSR White Template 4x3">
  <a:themeElements>
    <a:clrScheme name="Custom 126">
      <a:dk1>
        <a:srgbClr val="525051"/>
      </a:dk1>
      <a:lt1>
        <a:srgbClr val="FFFFFF"/>
      </a:lt1>
      <a:dk2>
        <a:srgbClr val="00BCF2"/>
      </a:dk2>
      <a:lt2>
        <a:srgbClr val="A1A1A1"/>
      </a:lt2>
      <a:accent1>
        <a:srgbClr val="00B294"/>
      </a:accent1>
      <a:accent2>
        <a:srgbClr val="009E49"/>
      </a:accent2>
      <a:accent3>
        <a:srgbClr val="BAD80A"/>
      </a:accent3>
      <a:accent4>
        <a:srgbClr val="FFF100"/>
      </a:accent4>
      <a:accent5>
        <a:srgbClr val="FF8C00"/>
      </a:accent5>
      <a:accent6>
        <a:srgbClr val="EC008C"/>
      </a:accent6>
      <a:hlink>
        <a:srgbClr val="A1A1A1"/>
      </a:hlink>
      <a:folHlink>
        <a:srgbClr val="00188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34975" rIns="0" bIns="34975" numCol="1" rtlCol="0" anchor="ctr" anchorCtr="0" compatLnSpc="1">
        <a:prstTxWarp prst="textNoShape">
          <a:avLst/>
        </a:prstTxWarp>
      </a:bodyPr>
      <a:lstStyle>
        <a:defPPr algn="ctr" defTabSz="699261" fontAlgn="base">
          <a:spcBef>
            <a:spcPct val="0"/>
          </a:spcBef>
          <a:spcAft>
            <a:spcPct val="0"/>
          </a:spcAft>
          <a:defRPr sz="1500" dirty="0">
            <a:gradFill>
              <a:gsLst>
                <a:gs pos="5833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R_Template_4x3" id="{36A01FF4-D5D2-46DA-AD77-61501D08BAB8}" vid="{EF1C5C42-724F-4BE7-B6F7-F9F6706ED6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MSR_Template_4x3_v02</Template>
  <TotalTime>0</TotalTime>
  <Words>2253</Words>
  <Application>Microsoft Office PowerPoint</Application>
  <PresentationFormat>On-screen Show (4:3)</PresentationFormat>
  <Paragraphs>555</Paragraphs>
  <Slides>65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Calibri</vt:lpstr>
      <vt:lpstr>Cambria Math</vt:lpstr>
      <vt:lpstr>Consolas</vt:lpstr>
      <vt:lpstr>Segoe UI</vt:lpstr>
      <vt:lpstr>Segoe UI Light</vt:lpstr>
      <vt:lpstr>Wingdings</vt:lpstr>
      <vt:lpstr>3-30367_MSR White Template 4x3</vt:lpstr>
      <vt:lpstr>PowerPoint Presentation</vt:lpstr>
      <vt:lpstr> Automatic Software Verification with SMT</vt:lpstr>
      <vt:lpstr>Deadly Software Bugs</vt:lpstr>
      <vt:lpstr>Compiler bugs</vt:lpstr>
      <vt:lpstr>PowerPoint Presentation</vt:lpstr>
      <vt:lpstr>PowerPoint Presentation</vt:lpstr>
      <vt:lpstr>Bugs are Annoying too..</vt:lpstr>
      <vt:lpstr>Why should YOU care?</vt:lpstr>
      <vt:lpstr>Can this assert() crash?</vt:lpstr>
      <vt:lpstr>Today</vt:lpstr>
      <vt:lpstr>Program Analysis</vt:lpstr>
      <vt:lpstr>Verification</vt:lpstr>
      <vt:lpstr>Abstract Interpretation (AI)</vt:lpstr>
      <vt:lpstr>AI: example</vt:lpstr>
      <vt:lpstr>Interval domain</vt:lpstr>
      <vt:lpstr>AI with intervals </vt:lpstr>
      <vt:lpstr>AI: least fixed-point (lfp)</vt:lpstr>
      <vt:lpstr>AI: least fixed-point (lfp)</vt:lpstr>
      <vt:lpstr>AI: least fixed-point (lfp)</vt:lpstr>
      <vt:lpstr>AI: Widening</vt:lpstr>
      <vt:lpstr>AI: lfp with widening</vt:lpstr>
      <vt:lpstr>Abstract Interpretation</vt:lpstr>
      <vt:lpstr>AI: Many domains</vt:lpstr>
      <vt:lpstr>AI: Many domains</vt:lpstr>
      <vt:lpstr>Symbolic execution</vt:lpstr>
      <vt:lpstr>SE: example</vt:lpstr>
      <vt:lpstr>SE: example</vt:lpstr>
      <vt:lpstr>SE: implementation</vt:lpstr>
      <vt:lpstr>BMC: Bounded Model Checking</vt:lpstr>
      <vt:lpstr>BMC: example</vt:lpstr>
      <vt:lpstr>BMC: SMT queries</vt:lpstr>
      <vt:lpstr>BMC: implementation</vt:lpstr>
      <vt:lpstr>Model Checking</vt:lpstr>
      <vt:lpstr>SMC: Cartesian predicate abstraction</vt:lpstr>
      <vt:lpstr>SMC: Example</vt:lpstr>
      <vt:lpstr>SMC: Example</vt:lpstr>
      <vt:lpstr>SMC: Example Refinement</vt:lpstr>
      <vt:lpstr>SMC: Refinement</vt:lpstr>
      <vt:lpstr>SMC: Implementation</vt:lpstr>
      <vt:lpstr>Comparison</vt:lpstr>
      <vt:lpstr>Though clients</vt:lpstr>
      <vt:lpstr>Preprocessing is awesome</vt:lpstr>
      <vt:lpstr>QARMC: preprocessing</vt:lpstr>
      <vt:lpstr>What does this mean for SMT?</vt:lpstr>
      <vt:lpstr>API Experiments: queries/sec</vt:lpstr>
      <vt:lpstr>API Experiments: take away</vt:lpstr>
      <vt:lpstr>Drawing ideas from Compilers</vt:lpstr>
      <vt:lpstr>WARNING</vt:lpstr>
      <vt:lpstr>Alias analysis</vt:lpstr>
      <vt:lpstr>Alias analysis</vt:lpstr>
      <vt:lpstr>Alias analysis: Expand 2 unfoldings</vt:lpstr>
      <vt:lpstr>Alias Analysis in SMT</vt:lpstr>
      <vt:lpstr>Array Theory in Z3</vt:lpstr>
      <vt:lpstr>Data-flow analysis</vt:lpstr>
      <vt:lpstr>DFA: Known bits</vt:lpstr>
      <vt:lpstr>DFA: Known bits (path-sensitive)</vt:lpstr>
      <vt:lpstr>Data-flow: propagate bounds</vt:lpstr>
      <vt:lpstr>Propagate bounds: Example</vt:lpstr>
      <vt:lpstr>Tracing JIT / Profile-guided optimization (PGO)</vt:lpstr>
      <vt:lpstr>Tracing JIT / Profile-guided optimization (PGO)</vt:lpstr>
      <vt:lpstr>Profile-guided optimization (PGO)</vt:lpstr>
      <vt:lpstr>Bit-blasting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2016-05-31T14:10:47Z</dcterms:created>
  <dcterms:modified xsi:type="dcterms:W3CDTF">2016-06-25T19:17:23Z</dcterms:modified>
</cp:coreProperties>
</file>