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3"/>
  </p:notesMasterIdLst>
  <p:sldIdLst>
    <p:sldId id="257" r:id="rId2"/>
    <p:sldId id="368" r:id="rId3"/>
    <p:sldId id="370" r:id="rId4"/>
    <p:sldId id="346" r:id="rId5"/>
    <p:sldId id="371" r:id="rId6"/>
    <p:sldId id="366" r:id="rId7"/>
    <p:sldId id="336" r:id="rId8"/>
    <p:sldId id="342" r:id="rId9"/>
    <p:sldId id="385" r:id="rId10"/>
    <p:sldId id="332" r:id="rId11"/>
    <p:sldId id="345" r:id="rId12"/>
    <p:sldId id="389" r:id="rId13"/>
    <p:sldId id="340" r:id="rId14"/>
    <p:sldId id="344" r:id="rId15"/>
    <p:sldId id="338" r:id="rId16"/>
    <p:sldId id="347" r:id="rId17"/>
    <p:sldId id="356" r:id="rId18"/>
    <p:sldId id="357" r:id="rId19"/>
    <p:sldId id="358" r:id="rId20"/>
    <p:sldId id="359" r:id="rId21"/>
    <p:sldId id="361" r:id="rId22"/>
    <p:sldId id="362" r:id="rId23"/>
    <p:sldId id="364" r:id="rId24"/>
    <p:sldId id="355" r:id="rId25"/>
    <p:sldId id="365" r:id="rId26"/>
    <p:sldId id="334" r:id="rId27"/>
    <p:sldId id="337" r:id="rId28"/>
    <p:sldId id="367" r:id="rId29"/>
    <p:sldId id="386" r:id="rId30"/>
    <p:sldId id="373" r:id="rId31"/>
    <p:sldId id="387" r:id="rId32"/>
    <p:sldId id="375" r:id="rId33"/>
    <p:sldId id="333" r:id="rId34"/>
    <p:sldId id="259" r:id="rId35"/>
    <p:sldId id="381" r:id="rId36"/>
    <p:sldId id="360" r:id="rId37"/>
    <p:sldId id="376" r:id="rId38"/>
    <p:sldId id="372" r:id="rId39"/>
    <p:sldId id="377" r:id="rId40"/>
    <p:sldId id="378" r:id="rId41"/>
    <p:sldId id="379" r:id="rId42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8">
          <p15:clr>
            <a:srgbClr val="A4A3A4"/>
          </p15:clr>
        </p15:guide>
        <p15:guide id="3" pos="336">
          <p15:clr>
            <a:srgbClr val="A4A3A4"/>
          </p15:clr>
        </p15:guide>
        <p15:guide id="4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80"/>
    <a:srgbClr val="66FF66"/>
    <a:srgbClr val="FFFF66"/>
    <a:srgbClr val="FF99FF"/>
    <a:srgbClr val="FF66CC"/>
    <a:srgbClr val="58BB3B"/>
    <a:srgbClr val="5EBA35"/>
    <a:srgbClr val="0F1177"/>
    <a:srgbClr val="202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7074" autoAdjust="0"/>
  </p:normalViewPr>
  <p:slideViewPr>
    <p:cSldViewPr>
      <p:cViewPr varScale="1">
        <p:scale>
          <a:sx n="65" d="100"/>
          <a:sy n="65" d="100"/>
        </p:scale>
        <p:origin x="1308" y="60"/>
      </p:cViewPr>
      <p:guideLst>
        <p:guide orient="horz" pos="2160"/>
        <p:guide pos="2868"/>
        <p:guide pos="336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interpolator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9.5625</c:v>
                </c:pt>
                <c:pt idx="1">
                  <c:v>2</c:v>
                </c:pt>
                <c:pt idx="2">
                  <c:v>-1.0625</c:v>
                </c:pt>
                <c:pt idx="3">
                  <c:v>-1</c:v>
                </c:pt>
                <c:pt idx="4">
                  <c:v>0.8125</c:v>
                </c:pt>
                <c:pt idx="5">
                  <c:v>3</c:v>
                </c:pt>
                <c:pt idx="6">
                  <c:v>4.1875</c:v>
                </c:pt>
                <c:pt idx="7">
                  <c:v>3</c:v>
                </c:pt>
                <c:pt idx="8" formatCode="#,##0">
                  <c:v>-1.9375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12816"/>
        <c:axId val="124612424"/>
      </c:scatterChar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175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A74CE11-CE75-4B7E-A411-1C608A9ADE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101C5C0-2A54-4007-9BAE-3217549487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9C2ED97-7082-48AB-B624-7E95CD2620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C3246829-B16B-4839-8584-C9DE535EF9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Sheet1!$A$2:$A$10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1">
                  <c:v>2</c:v>
                </c:pt>
                <c:pt idx="3">
                  <c:v>-1</c:v>
                </c:pt>
                <c:pt idx="5">
                  <c:v>3</c:v>
                </c:pt>
                <c:pt idx="7">
                  <c:v>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Sheet1!$D$2:$D$10</c15:f>
                <c15:dlblRangeCache>
                  <c:ptCount val="9"/>
                  <c:pt idx="1">
                    <c:v>f(a)</c:v>
                  </c:pt>
                  <c:pt idx="3">
                    <c:v>f(b)</c:v>
                  </c:pt>
                  <c:pt idx="5">
                    <c:v>f(c)</c:v>
                  </c:pt>
                  <c:pt idx="7">
                    <c:v>f(d)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12816"/>
        <c:axId val="124612424"/>
      </c:scatterChart>
      <c:valAx>
        <c:axId val="12461281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12424"/>
        <c:crosses val="autoZero"/>
        <c:crossBetween val="midCat"/>
      </c:valAx>
      <c:valAx>
        <c:axId val="12461242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1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84C3AA-F440-41FB-B19C-BF20F2916D7D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18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560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WP gen as constraint solving.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VCGen</a:t>
            </a:r>
            <a:r>
              <a:rPr lang="en-US" baseline="0" dirty="0" smtClean="0"/>
              <a:t> for one program; other is similar.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4019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membership encoded as Boolean vars.</a:t>
            </a:r>
          </a:p>
          <a:p>
            <a:r>
              <a:rPr lang="en-US" dirty="0" smtClean="0"/>
              <a:t>If read set is empty, then B0=B1 (</a:t>
            </a:r>
            <a:r>
              <a:rPr lang="en-US" dirty="0" err="1" smtClean="0"/>
              <a:t>i.e</a:t>
            </a:r>
            <a:r>
              <a:rPr lang="en-US" dirty="0" smtClean="0"/>
              <a:t>, it’s a constant).</a:t>
            </a:r>
          </a:p>
          <a:p>
            <a:r>
              <a:rPr lang="en-US" dirty="0" smtClean="0"/>
              <a:t>Similar</a:t>
            </a:r>
            <a:r>
              <a:rPr lang="en-US" baseline="0" dirty="0" smtClean="0"/>
              <a:t> for Statements.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773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</a:t>
            </a:r>
            <a:r>
              <a:rPr lang="en-US" baseline="0" dirty="0" smtClean="0"/>
              <a:t> very interesting model, though.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178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11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is not important; run once off-line.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2546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632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930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9362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461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631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warnings, and debug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792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Released in 12/2012.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08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LLVM &amp; clang.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19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17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Follows code to implement checking</a:t>
            </a:r>
            <a:r>
              <a:rPr lang="en-US" baseline="0" dirty="0" smtClean="0"/>
              <a:t> of precondition.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240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sufficient for all cases (e.g.,</a:t>
            </a:r>
            <a:r>
              <a:rPr lang="en-US" baseline="0" dirty="0" smtClean="0"/>
              <a:t> lacks </a:t>
            </a:r>
            <a:r>
              <a:rPr lang="en-US" baseline="0" dirty="0" err="1" smtClean="0"/>
              <a:t>arith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arith</a:t>
            </a:r>
            <a:r>
              <a:rPr lang="en-US" baseline="0" dirty="0" smtClean="0"/>
              <a:t> rules).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30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4C3AA-F440-41FB-B19C-BF20F2916D7D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3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AutoShape 83"/>
          <p:cNvSpPr>
            <a:spLocks noChangeArrowheads="1"/>
          </p:cNvSpPr>
          <p:nvPr userDrawn="1"/>
        </p:nvSpPr>
        <p:spPr bwMode="auto">
          <a:xfrm>
            <a:off x="533400" y="762000"/>
            <a:ext cx="7315200" cy="2667000"/>
          </a:xfrm>
          <a:prstGeom prst="roundRect">
            <a:avLst>
              <a:gd name="adj" fmla="val 2801"/>
            </a:avLst>
          </a:prstGeom>
          <a:solidFill>
            <a:srgbClr val="58BB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5181600" cy="10668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438400"/>
            <a:ext cx="5181600" cy="990600"/>
          </a:xfrm>
        </p:spPr>
        <p:txBody>
          <a:bodyPr/>
          <a:lstStyle>
            <a:lvl1pPr marL="0" indent="0">
              <a:buFont typeface="Times" panose="02020603050405020304" pitchFamily="18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151" name="Rectangle 79"/>
          <p:cNvSpPr>
            <a:spLocks noChangeArrowheads="1"/>
          </p:cNvSpPr>
          <p:nvPr userDrawn="1"/>
        </p:nvSpPr>
        <p:spPr bwMode="auto">
          <a:xfrm>
            <a:off x="6858000" y="0"/>
            <a:ext cx="2286000" cy="3429000"/>
          </a:xfrm>
          <a:prstGeom prst="rect">
            <a:avLst/>
          </a:prstGeom>
          <a:solidFill>
            <a:srgbClr val="162E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1" name="Picture 19" descr="temp_powerpoint3.jpg                                           00018DAFmac_1                          B81C06B4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89413"/>
            <a:ext cx="3276600" cy="15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" name="Picture 82" descr="base_inescID_temp.jpg                                          000501C1mac_1                          BD59F8F7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28613"/>
            <a:ext cx="7621587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8" name="Text Box 76"/>
          <p:cNvSpPr txBox="1">
            <a:spLocks noChangeArrowheads="1"/>
          </p:cNvSpPr>
          <p:nvPr userDrawn="1"/>
        </p:nvSpPr>
        <p:spPr bwMode="auto">
          <a:xfrm>
            <a:off x="6991350" y="1158875"/>
            <a:ext cx="18478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1800" b="1">
                <a:solidFill>
                  <a:schemeClr val="bg1"/>
                </a:solidFill>
                <a:latin typeface="Helvetica" panose="020B0604020202020204" pitchFamily="34" charset="0"/>
              </a:rPr>
              <a:t>technology</a:t>
            </a:r>
            <a:r>
              <a:rPr lang="pt-PT" sz="1400">
                <a:solidFill>
                  <a:schemeClr val="bg1"/>
                </a:solidFill>
                <a:latin typeface="Helvetica" panose="020B0604020202020204" pitchFamily="34" charset="0"/>
              </a:rPr>
              <a:t/>
            </a:r>
            <a:br>
              <a:rPr lang="pt-PT" sz="1400">
                <a:solidFill>
                  <a:schemeClr val="bg1"/>
                </a:solidFill>
                <a:latin typeface="Helvetica" panose="020B0604020202020204" pitchFamily="34" charset="0"/>
              </a:rPr>
            </a:br>
            <a:r>
              <a:rPr lang="pt-PT" sz="1400">
                <a:solidFill>
                  <a:schemeClr val="bg1"/>
                </a:solidFill>
                <a:latin typeface="Helvetica" panose="020B0604020202020204" pitchFamily="34" charset="0"/>
              </a:rPr>
              <a:t>from seed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" y="6408000"/>
            <a:ext cx="864095" cy="40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dirty="0" err="1" smtClean="0"/>
              <a:t>Automatic</a:t>
            </a:r>
            <a:r>
              <a:rPr lang="pt-PT" dirty="0" smtClean="0"/>
              <a:t> </a:t>
            </a:r>
            <a:r>
              <a:rPr lang="pt-PT" dirty="0" err="1" smtClean="0"/>
              <a:t>Synthesis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Weakest</a:t>
            </a:r>
            <a:r>
              <a:rPr lang="pt-PT" dirty="0" smtClean="0"/>
              <a:t> </a:t>
            </a:r>
            <a:r>
              <a:rPr lang="pt-PT" dirty="0" err="1" smtClean="0"/>
              <a:t>Preconditions</a:t>
            </a:r>
            <a:r>
              <a:rPr lang="pt-PT" dirty="0" smtClean="0"/>
              <a:t> for </a:t>
            </a:r>
            <a:r>
              <a:rPr lang="pt-PT" dirty="0" err="1" smtClean="0"/>
              <a:t>Compiler</a:t>
            </a:r>
            <a:r>
              <a:rPr lang="pt-PT" dirty="0" smtClean="0"/>
              <a:t> </a:t>
            </a:r>
            <a:r>
              <a:rPr lang="pt-PT" dirty="0" err="1" smtClean="0"/>
              <a:t>Optimizations</a:t>
            </a:r>
            <a:endParaRPr lang="pt-PT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8384" y="6466326"/>
            <a:ext cx="9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F287-FDCB-4449-A64B-3733674F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dirty="0" err="1" smtClean="0"/>
              <a:t>Automatic</a:t>
            </a:r>
            <a:r>
              <a:rPr lang="pt-PT" dirty="0" smtClean="0"/>
              <a:t> </a:t>
            </a:r>
            <a:r>
              <a:rPr lang="pt-PT" dirty="0" err="1" smtClean="0"/>
              <a:t>Synthesis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Weakest</a:t>
            </a:r>
            <a:r>
              <a:rPr lang="pt-PT" dirty="0" smtClean="0"/>
              <a:t> </a:t>
            </a:r>
            <a:r>
              <a:rPr lang="pt-PT" dirty="0" err="1" smtClean="0"/>
              <a:t>Preconditions</a:t>
            </a:r>
            <a:r>
              <a:rPr lang="pt-PT" dirty="0" smtClean="0"/>
              <a:t> for </a:t>
            </a:r>
            <a:r>
              <a:rPr lang="pt-PT" dirty="0" err="1" smtClean="0"/>
              <a:t>Compiler</a:t>
            </a:r>
            <a:r>
              <a:rPr lang="pt-PT" dirty="0" smtClean="0"/>
              <a:t> </a:t>
            </a:r>
            <a:r>
              <a:rPr lang="pt-PT" dirty="0" err="1" smtClean="0"/>
              <a:t>Optimizations</a:t>
            </a:r>
            <a:endParaRPr lang="pt-PT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8384" y="6466326"/>
            <a:ext cx="9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F287-FDCB-4449-A64B-3733674F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AutoShape 38"/>
          <p:cNvSpPr>
            <a:spLocks noChangeArrowheads="1"/>
          </p:cNvSpPr>
          <p:nvPr userDrawn="1"/>
        </p:nvSpPr>
        <p:spPr bwMode="auto">
          <a:xfrm>
            <a:off x="304800" y="304800"/>
            <a:ext cx="7543800" cy="990600"/>
          </a:xfrm>
          <a:prstGeom prst="roundRect">
            <a:avLst>
              <a:gd name="adj" fmla="val 4611"/>
            </a:avLst>
          </a:prstGeom>
          <a:solidFill>
            <a:srgbClr val="5EB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12750"/>
            <a:ext cx="48768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Master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pt-PT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458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34589"/>
            <a:ext cx="609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pt-PT" dirty="0" err="1" smtClean="0"/>
              <a:t>Automatic</a:t>
            </a:r>
            <a:r>
              <a:rPr lang="pt-PT" dirty="0" smtClean="0"/>
              <a:t> </a:t>
            </a:r>
            <a:r>
              <a:rPr lang="pt-PT" dirty="0" err="1" smtClean="0"/>
              <a:t>Synthesis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Weakest</a:t>
            </a:r>
            <a:r>
              <a:rPr lang="pt-PT" dirty="0" smtClean="0"/>
              <a:t> </a:t>
            </a:r>
            <a:r>
              <a:rPr lang="pt-PT" dirty="0" err="1" smtClean="0"/>
              <a:t>Preconditions</a:t>
            </a:r>
            <a:r>
              <a:rPr lang="pt-PT" dirty="0" smtClean="0"/>
              <a:t> for </a:t>
            </a:r>
            <a:r>
              <a:rPr lang="pt-PT" dirty="0" err="1" smtClean="0"/>
              <a:t>Compiler</a:t>
            </a:r>
            <a:r>
              <a:rPr lang="pt-PT" dirty="0" smtClean="0"/>
              <a:t> </a:t>
            </a:r>
            <a:r>
              <a:rPr lang="pt-PT" dirty="0" err="1" smtClean="0"/>
              <a:t>Optimizations</a:t>
            </a:r>
            <a:endParaRPr lang="pt-PT" dirty="0"/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1371600" y="6477000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Rectangle 41"/>
          <p:cNvSpPr>
            <a:spLocks noChangeArrowheads="1"/>
          </p:cNvSpPr>
          <p:nvPr userDrawn="1"/>
        </p:nvSpPr>
        <p:spPr bwMode="auto">
          <a:xfrm>
            <a:off x="7086600" y="0"/>
            <a:ext cx="2057400" cy="1295400"/>
          </a:xfrm>
          <a:prstGeom prst="rect">
            <a:avLst/>
          </a:prstGeom>
          <a:solidFill>
            <a:srgbClr val="162E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66" name="Picture 42" descr="base_inescID_temp.jpg                                          000501C1mac_1                          BD59F8F7: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6576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6915150" y="412750"/>
            <a:ext cx="1847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PT" sz="1400" b="1">
                <a:solidFill>
                  <a:schemeClr val="bg1"/>
                </a:solidFill>
                <a:latin typeface="Helvetica" panose="020B0604020202020204" pitchFamily="34" charset="0"/>
              </a:rPr>
              <a:t>technology</a:t>
            </a:r>
            <a:r>
              <a:rPr lang="pt-PT" sz="1000">
                <a:solidFill>
                  <a:schemeClr val="bg1"/>
                </a:solidFill>
                <a:latin typeface="Helvetica" panose="020B0604020202020204" pitchFamily="34" charset="0"/>
              </a:rPr>
              <a:t/>
            </a:r>
            <a:br>
              <a:rPr lang="pt-PT" sz="1000">
                <a:solidFill>
                  <a:schemeClr val="bg1"/>
                </a:solidFill>
                <a:latin typeface="Helvetica" panose="020B0604020202020204" pitchFamily="34" charset="0"/>
              </a:rPr>
            </a:br>
            <a:r>
              <a:rPr lang="pt-PT" sz="1000">
                <a:solidFill>
                  <a:schemeClr val="bg1"/>
                </a:solidFill>
                <a:latin typeface="Helvetica" panose="020B0604020202020204" pitchFamily="34" charset="0"/>
              </a:rPr>
              <a:t>from seed</a:t>
            </a:r>
          </a:p>
        </p:txBody>
      </p:sp>
      <p:pic>
        <p:nvPicPr>
          <p:cNvPr id="1069" name="Picture 45" descr="inesc_id.jpg                                                   000501C1mac_1                          BD59F8F7: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12954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00" y="6408000"/>
            <a:ext cx="864095" cy="4032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8384" y="6466326"/>
            <a:ext cx="9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F287-FDCB-4449-A64B-3733674FAF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BB3B"/>
        </a:buClr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611288"/>
            <a:ext cx="6264696" cy="881608"/>
          </a:xfrm>
        </p:spPr>
        <p:txBody>
          <a:bodyPr/>
          <a:lstStyle/>
          <a:p>
            <a:r>
              <a:rPr lang="en-US" sz="2400" dirty="0" smtClean="0"/>
              <a:t>Automatic </a:t>
            </a:r>
            <a:r>
              <a:rPr lang="en-US" sz="2400" dirty="0"/>
              <a:t>Synthesis of Weakest </a:t>
            </a:r>
            <a:r>
              <a:rPr lang="en-US" sz="2400" dirty="0" smtClean="0"/>
              <a:t>Preconditions </a:t>
            </a:r>
            <a:r>
              <a:rPr lang="en-US" sz="2400" dirty="0"/>
              <a:t>for </a:t>
            </a:r>
            <a:r>
              <a:rPr lang="en-US" sz="2400" dirty="0" smtClean="0"/>
              <a:t>Compiler Optimizations</a:t>
            </a:r>
            <a:endParaRPr 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708920"/>
            <a:ext cx="5712296" cy="648072"/>
          </a:xfrm>
        </p:spPr>
        <p:txBody>
          <a:bodyPr/>
          <a:lstStyle/>
          <a:p>
            <a:r>
              <a:rPr lang="pt-PT" dirty="0" smtClean="0"/>
              <a:t>Nuno Lopes</a:t>
            </a:r>
          </a:p>
          <a:p>
            <a:r>
              <a:rPr lang="en-US" dirty="0" smtClean="0"/>
              <a:t>Advisor</a:t>
            </a:r>
            <a:r>
              <a:rPr lang="pt-PT" dirty="0" smtClean="0"/>
              <a:t>: José Monteiro</a:t>
            </a: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Deriving preconditions by hand is hard; WPs are often non-trivial</a:t>
            </a:r>
          </a:p>
          <a:p>
            <a:r>
              <a:rPr lang="en-US" dirty="0" smtClean="0"/>
              <a:t>WPs derived by hand are often wrong!</a:t>
            </a:r>
          </a:p>
          <a:p>
            <a:r>
              <a:rPr lang="en-US" dirty="0" smtClean="0"/>
              <a:t>Weaker preconditions expose more optimization opportunities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WP Synthesis for Compiler Optimizations?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375" y="1954975"/>
            <a:ext cx="8668072" cy="1977008"/>
          </a:xfrm>
          <a:ln>
            <a:solidFill>
              <a:srgbClr val="202B9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a logical right shift, we can fold if the comparison is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signed. We can also fold a signed comparison if the shifted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mask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 and the shifted comparison value are not negative.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These constraints are not obvious, but we can prove that they are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correct using an SMT solver such as "Z3" :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rise4fun.com/Z3/Tslfh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to the Rescue:</a:t>
            </a:r>
            <a:br>
              <a:rPr lang="en-US" dirty="0" smtClean="0"/>
            </a:br>
            <a:r>
              <a:rPr lang="en-US" dirty="0" smtClean="0"/>
              <a:t>LLVM PR17827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375" y="4694677"/>
            <a:ext cx="7785248" cy="1323439"/>
          </a:xfrm>
          <a:prstGeom prst="rect">
            <a:avLst/>
          </a:prstGeom>
          <a:ln>
            <a:solidFill>
              <a:srgbClr val="202B9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ShiftOpcode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Instruction::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There may be some constraints that make this possible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 nothing simple has been discovered yet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CanFold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374" y="1432006"/>
            <a:ext cx="580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lib/Transforms/</a:t>
            </a:r>
            <a:r>
              <a:rPr lang="en-US" sz="1800" dirty="0" err="1" smtClean="0">
                <a:latin typeface="+mj-lt"/>
              </a:rPr>
              <a:t>InstCombine</a:t>
            </a:r>
            <a:r>
              <a:rPr lang="en-US" sz="1800" dirty="0" smtClean="0">
                <a:latin typeface="+mj-lt"/>
              </a:rPr>
              <a:t>/InstCombineCompares.cpp</a:t>
            </a:r>
            <a:endParaRPr lang="en-US" sz="1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 err="1" smtClean="0"/>
              <a:t>Unswitching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651" y="22966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PT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171" y="30352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→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Unswitching:</a:t>
            </a:r>
            <a:br>
              <a:rPr lang="en-US" smtClean="0"/>
            </a:br>
            <a:r>
              <a:rPr lang="en-US" smtClean="0"/>
              <a:t>Example Instantiation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651" y="1988840"/>
            <a:ext cx="2646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&gt; 5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:= A + N</a:t>
            </a:r>
            <a:endParaRPr lang="en-US" sz="2000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:= A + 1</a:t>
            </a:r>
            <a:endParaRPr lang="en-US" sz="2000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&gt; 5 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:= A + N</a:t>
            </a:r>
            <a:endParaRPr lang="pt-PT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:= A + 1</a:t>
            </a:r>
            <a:endParaRPr lang="pt-PT" sz="2000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171" y="30352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→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5651" y="22966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6"/>
              <p:cNvSpPr txBox="1"/>
              <p:nvPr/>
            </p:nvSpPr>
            <p:spPr>
              <a:xfrm>
                <a:off x="605079" y="4756877"/>
                <a:ext cx="2454753" cy="132343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u="sng" dirty="0" smtClean="0">
                    <a:latin typeface="+mj-lt"/>
                    <a:ea typeface="Cambria Math" panose="02040503050406030204" pitchFamily="18" charset="0"/>
                  </a:rPr>
                  <a:t>Instantiation</a:t>
                </a:r>
                <a:r>
                  <a:rPr lang="pt-PT" sz="2000" u="sng" dirty="0" smtClean="0">
                    <a:latin typeface="+mj-lt"/>
                    <a:ea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pt-P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</m:t>
                      </m:r>
                    </m:oMath>
                  </m:oMathPara>
                </a14:m>
                <a:endParaRPr lang="pt-PT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9" y="4756877"/>
                <a:ext cx="2454753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2222" t="-137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 err="1" smtClean="0"/>
              <a:t>Unswitching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Weakest Precondition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651" y="22966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PT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171" y="30352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→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605079" y="4756877"/>
                <a:ext cx="2454753" cy="132343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u="sng" dirty="0" smtClean="0">
                    <a:latin typeface="+mj-lt"/>
                  </a:rPr>
                  <a:t>Precondition: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=∅∧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 </m:t>
                      </m:r>
                    </m:oMath>
                  </m:oMathPara>
                </a14:m>
                <a:endParaRPr lang="pt-PT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9" y="4756877"/>
                <a:ext cx="2454753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2222" t="-137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Read and Write sets for each template statement/expression</a:t>
                </a:r>
              </a:p>
              <a:p>
                <a:r>
                  <a:rPr lang="en-US" dirty="0" smtClean="0"/>
                  <a:t>Arbitrary quantifier-free constraints over read/write sets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n practice constraints are only over R/W and W/W intersection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PT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pt-PT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pt-PT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9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Preconditions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and developers already informally speak about read and write sets</a:t>
            </a:r>
          </a:p>
          <a:p>
            <a:r>
              <a:rPr lang="en-US" dirty="0" smtClean="0"/>
              <a:t>Similar to PEC’s</a:t>
            </a:r>
          </a:p>
          <a:p>
            <a:r>
              <a:rPr lang="en-US" dirty="0" smtClean="0"/>
              <a:t>Can be efficiently discharged using current compiler technology:</a:t>
            </a:r>
          </a:p>
          <a:p>
            <a:pPr lvl="1"/>
            <a:r>
              <a:rPr lang="en-US" dirty="0" smtClean="0"/>
              <a:t>Memory dependence analysis</a:t>
            </a:r>
          </a:p>
          <a:p>
            <a:pPr lvl="1"/>
            <a:r>
              <a:rPr lang="en-US" dirty="0" smtClean="0"/>
              <a:t>Alias/pointer analysis</a:t>
            </a:r>
          </a:p>
          <a:p>
            <a:pPr lvl="1"/>
            <a:r>
              <a:rPr lang="en-US" dirty="0" smtClean="0"/>
              <a:t>Loop analysis</a:t>
            </a:r>
          </a:p>
          <a:p>
            <a:pPr lvl="1"/>
            <a:r>
              <a:rPr lang="en-US" dirty="0" smtClean="0"/>
              <a:t>Range analysis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Preconditions:</a:t>
            </a:r>
            <a:br>
              <a:rPr lang="en-US" dirty="0" smtClean="0"/>
            </a:br>
            <a:r>
              <a:rPr lang="en-US" dirty="0" smtClean="0"/>
              <a:t>Suitability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WP for Loop </a:t>
            </a:r>
            <a:r>
              <a:rPr lang="en-US" dirty="0" err="1" smtClean="0"/>
              <a:t>Unswitching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651" y="22966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PT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171" y="30352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→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Find counterexample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77595"/>
            <a:ext cx="18004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3076" y="1398706"/>
            <a:ext cx="2377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t-PT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1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PT" sz="15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15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pt-PT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0315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→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651989"/>
                <a:ext cx="1563248" cy="266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  <a:endParaRPr lang="pt-PT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800" b="1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≥ 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51989"/>
                <a:ext cx="1563248" cy="2662267"/>
              </a:xfrm>
              <a:prstGeom prst="rect">
                <a:avLst/>
              </a:prstGeom>
              <a:blipFill rotWithShape="0">
                <a:blip r:embed="rId3"/>
                <a:stretch>
                  <a:fillRect l="-3516" t="-1144" r="-2344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77998" y="3642990"/>
            <a:ext cx="1563248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 := I +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</a:p>
          <a:p>
            <a:pPr marL="0" lvl="1">
              <a:spcBef>
                <a:spcPts val="0"/>
              </a:spcBef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8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≥ 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51520" y="1374602"/>
            <a:ext cx="5158680" cy="1982391"/>
          </a:xfrm>
          <a:prstGeom prst="rect">
            <a:avLst/>
          </a:prstGeom>
          <a:noFill/>
          <a:ln w="9525" cap="flat" cmpd="sng" algn="ctr">
            <a:solidFill>
              <a:srgbClr val="0F11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1288" y="4835624"/>
            <a:ext cx="47218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02B9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40152" y="1398706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Pre = true</a:t>
            </a:r>
            <a:endParaRPr lang="en-US" sz="2000" dirty="0">
              <a:latin typeface="+mj-lt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139952" y="1988840"/>
            <a:ext cx="3456384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2060848"/>
            <a:ext cx="2016224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Synthesize WP for counterexample:</a:t>
            </a:r>
            <a:br>
              <a:rPr lang="en-US" dirty="0" smtClean="0"/>
            </a:br>
            <a:r>
              <a:rPr lang="en-US" dirty="0" smtClean="0"/>
              <a:t>VC Gen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1421775"/>
                <a:ext cx="1563248" cy="266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  <a:endParaRPr lang="pt-PT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800" b="1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≥ 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21775"/>
                <a:ext cx="1563248" cy="2662267"/>
              </a:xfrm>
              <a:prstGeom prst="rect">
                <a:avLst/>
              </a:prstGeom>
              <a:blipFill rotWithShape="0">
                <a:blip r:embed="rId3"/>
                <a:stretch>
                  <a:fillRect l="-3516" t="-1144" r="-2344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251520" y="1374602"/>
            <a:ext cx="2016224" cy="2709440"/>
          </a:xfrm>
          <a:prstGeom prst="rect">
            <a:avLst/>
          </a:prstGeom>
          <a:noFill/>
          <a:ln w="9525" cap="flat" cmpd="sng" algn="ctr">
            <a:solidFill>
              <a:srgbClr val="0F11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1421775"/>
                <a:ext cx="360040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˄</a:t>
                </a:r>
                <a:endParaRPr lang="pt-PT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I, 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I0,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N, S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N0, N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I0,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N0,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≥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21775"/>
                <a:ext cx="3600400" cy="3600986"/>
              </a:xfrm>
              <a:prstGeom prst="rect">
                <a:avLst/>
              </a:prstGeom>
              <a:blipFill rotWithShape="0">
                <a:blip r:embed="rId4"/>
                <a:stretch>
                  <a:fillRect l="-1354" t="-846"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5" idx="3"/>
          </p:cNvCxnSpPr>
          <p:nvPr/>
        </p:nvCxnSpPr>
        <p:spPr bwMode="auto">
          <a:xfrm>
            <a:off x="2267744" y="2168860"/>
            <a:ext cx="1872208" cy="1080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Automatic</a:t>
            </a:r>
            <a:r>
              <a:rPr lang="pt-PT" dirty="0" smtClean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Compilers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2" b="89962" l="20000" r="90000">
                        <a14:backgroundMark x1="43300" y1="75472" x2="62100" y2="82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8319" r="36526" b="25132"/>
          <a:stretch/>
        </p:blipFill>
        <p:spPr>
          <a:xfrm>
            <a:off x="1351610" y="1771189"/>
            <a:ext cx="2088232" cy="23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91672"/>
            <a:ext cx="3399101" cy="2266067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2523" y="4581128"/>
            <a:ext cx="8458200" cy="1338808"/>
          </a:xfrm>
        </p:spPr>
        <p:txBody>
          <a:bodyPr/>
          <a:lstStyle/>
          <a:p>
            <a:r>
              <a:rPr lang="en-US" dirty="0" smtClean="0"/>
              <a:t>Improve performance</a:t>
            </a:r>
          </a:p>
          <a:p>
            <a:r>
              <a:rPr lang="en-US" dirty="0" smtClean="0"/>
              <a:t>Reduce code size</a:t>
            </a:r>
          </a:p>
          <a:p>
            <a:r>
              <a:rPr lang="en-US" dirty="0" smtClean="0"/>
              <a:t>Reduce energy consumption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51520" y="3281072"/>
            <a:ext cx="792088" cy="3639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1685428"/>
            <a:ext cx="648072" cy="2957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Synthesize WP for counterexample:</a:t>
            </a:r>
            <a:br>
              <a:rPr lang="en-US" dirty="0" smtClean="0"/>
            </a:br>
            <a:r>
              <a:rPr lang="en-US" dirty="0" smtClean="0"/>
              <a:t>Conditional </a:t>
            </a:r>
            <a:r>
              <a:rPr lang="en-US" dirty="0" err="1" smtClean="0"/>
              <a:t>Ackermannization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1520" y="1374602"/>
            <a:ext cx="3600400" cy="3636086"/>
          </a:xfrm>
          <a:prstGeom prst="rect">
            <a:avLst/>
          </a:prstGeom>
          <a:noFill/>
          <a:ln w="9525" cap="flat" cmpd="sng" algn="ctr">
            <a:solidFill>
              <a:srgbClr val="0F11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1392152"/>
                <a:ext cx="360040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˄</a:t>
                </a:r>
                <a:endParaRPr lang="pt-PT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I, 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I0,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N, S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N0, N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I0,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N0,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≥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92152"/>
                <a:ext cx="360040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354" t="-846"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39952" y="144567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</a:t>
            </a:r>
            <a:r>
              <a:rPr lang="en-US" sz="2000" baseline="-250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 and B</a:t>
            </a:r>
            <a:r>
              <a:rPr lang="en-US" sz="2000" baseline="-25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 are equal if the values of the variables in R(B) are equal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2689179"/>
                <a:ext cx="3600400" cy="118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2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pt-PT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𝐼</m:t>
                                  </m:r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∈</m:t>
                                  </m:r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⋀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pt-PT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𝑁</m:t>
                                  </m:r>
                                  <m:r>
                                    <a:rPr lang="pt-P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∈</m:t>
                                  </m:r>
                                  <m:r>
                                    <a:rPr lang="pt-P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pt-PT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pt-P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PT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pt-PT" sz="22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→</m:t>
                      </m:r>
                      <m:sSub>
                        <m:sSubPr>
                          <m:ctrlPr>
                            <a:rPr lang="pt-P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𝐵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0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sSub>
                        <m:sSubPr>
                          <m:ctrlPr>
                            <a:rPr lang="pt-P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𝐵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89179"/>
                <a:ext cx="3600400" cy="1183786"/>
              </a:xfrm>
              <a:prstGeom prst="rect">
                <a:avLst/>
              </a:prstGeom>
              <a:blipFill rotWithShape="0">
                <a:blip r:embed="rId4"/>
                <a:stretch>
                  <a:fillRect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Synthesize WP for counterexample:</a:t>
            </a:r>
            <a:br>
              <a:rPr lang="en-US" dirty="0" smtClean="0"/>
            </a:br>
            <a:r>
              <a:rPr lang="en-US" dirty="0" smtClean="0"/>
              <a:t>Final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5002265"/>
                <a:ext cx="6624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∃</m:t>
                      </m:r>
                      <m:r>
                        <a:rPr lang="pt-PT" sz="1800" b="0" i="1" smtClean="0">
                          <a:solidFill>
                            <a:srgbClr val="0F117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𝑆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∀</m:t>
                      </m:r>
                      <m:r>
                        <a:rPr lang="pt-PT" sz="1800" b="0" i="1" smtClean="0">
                          <a:solidFill>
                            <a:srgbClr val="58BB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𝑉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𝑃𝑎𝑡h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∧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𝐴𝑐𝑘𝑒𝑟𝑚𝑎𝑛𝑛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∧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𝑀𝑢𝑠𝑡𝑊𝑟𝑖𝑡𝑒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 ∧ …→</m:t>
                      </m:r>
                      <m:r>
                        <a:rPr lang="pt-P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𝑃𝑎𝑡h𝐼𝑠𝐶𝑜𝑟𝑟𝑒𝑐𝑡</m:t>
                      </m:r>
                    </m:oMath>
                  </m:oMathPara>
                </a14:m>
                <a:endParaRPr lang="pt-P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02265"/>
                <a:ext cx="662473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1288" y="5614268"/>
            <a:ext cx="4525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F1177"/>
                </a:solidFill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 = Read/Write sets</a:t>
            </a:r>
          </a:p>
          <a:p>
            <a:r>
              <a:rPr lang="en-US" sz="2000" dirty="0" smtClean="0">
                <a:solidFill>
                  <a:srgbClr val="58BB3B"/>
                </a:solidFill>
                <a:latin typeface="+mj-lt"/>
              </a:rPr>
              <a:t>V</a:t>
            </a:r>
            <a:r>
              <a:rPr lang="en-US" sz="2000" dirty="0" smtClean="0">
                <a:latin typeface="+mj-lt"/>
              </a:rPr>
              <a:t> = </a:t>
            </a:r>
            <a:r>
              <a:rPr lang="en-US" sz="2000" dirty="0" err="1" smtClean="0">
                <a:latin typeface="+mj-lt"/>
              </a:rPr>
              <a:t>Vars</a:t>
            </a:r>
            <a:r>
              <a:rPr lang="en-US" sz="2000" dirty="0" smtClean="0">
                <a:latin typeface="+mj-lt"/>
              </a:rPr>
              <a:t> from </a:t>
            </a:r>
            <a:r>
              <a:rPr lang="en-US" sz="2000" dirty="0" err="1" smtClean="0">
                <a:latin typeface="+mj-lt"/>
              </a:rPr>
              <a:t>VCGen</a:t>
            </a:r>
            <a:r>
              <a:rPr lang="en-US" sz="2000" dirty="0" smtClean="0">
                <a:latin typeface="+mj-lt"/>
              </a:rPr>
              <a:t>, Must-write </a:t>
            </a:r>
            <a:r>
              <a:rPr lang="en-US" sz="2000" dirty="0" err="1" smtClean="0">
                <a:latin typeface="+mj-lt"/>
              </a:rPr>
              <a:t>vars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2240" y="5002265"/>
                <a:ext cx="2248272" cy="1323439"/>
              </a:xfrm>
              <a:prstGeom prst="rect">
                <a:avLst/>
              </a:prstGeom>
              <a:noFill/>
              <a:ln>
                <a:solidFill>
                  <a:srgbClr val="0F1177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2000" b="0" u="sng" dirty="0" smtClean="0">
                    <a:latin typeface="+mj-lt"/>
                    <a:cs typeface="Courier New" panose="02070309020205020404" pitchFamily="49" charset="0"/>
                  </a:rPr>
                  <a:t>A </a:t>
                </a:r>
                <a:r>
                  <a:rPr lang="pt-PT" sz="2000" b="0" u="sng" dirty="0" err="1" smtClean="0">
                    <a:latin typeface="+mj-lt"/>
                    <a:cs typeface="Courier New" panose="02070309020205020404" pitchFamily="49" charset="0"/>
                  </a:rPr>
                  <a:t>possible</a:t>
                </a:r>
                <a:r>
                  <a:rPr lang="pt-PT" sz="2000" b="0" u="sng" dirty="0" smtClean="0">
                    <a:latin typeface="+mj-lt"/>
                    <a:cs typeface="Courier New" panose="02070309020205020404" pitchFamily="49" charset="0"/>
                  </a:rPr>
                  <a:t> </a:t>
                </a:r>
                <a:r>
                  <a:rPr lang="pt-PT" sz="2000" b="0" u="sng" dirty="0" err="1" smtClean="0">
                    <a:latin typeface="+mj-lt"/>
                    <a:cs typeface="Courier New" panose="02070309020205020404" pitchFamily="49" charset="0"/>
                  </a:rPr>
                  <a:t>model</a:t>
                </a:r>
                <a:r>
                  <a:rPr lang="pt-PT" sz="2000" b="0" u="sng" dirty="0" smtClean="0">
                    <a:latin typeface="+mj-lt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𝑊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=∅</m:t>
                      </m:r>
                    </m:oMath>
                  </m:oMathPara>
                </a14:m>
                <a:endParaRPr lang="pt-P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=∅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𝑅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𝐵</m:t>
                          </m:r>
                        </m:e>
                      </m:d>
                      <m:r>
                        <a:rPr lang="pt-PT" sz="20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=∅</m:t>
                      </m:r>
                    </m:oMath>
                  </m:oMathPara>
                </a14:m>
                <a:endParaRPr lang="pt-PT" sz="2000" i="1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002265"/>
                <a:ext cx="2248272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2426" t="-1826"/>
                </a:stretch>
              </a:blipFill>
              <a:ln>
                <a:solidFill>
                  <a:srgbClr val="0F117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1493783"/>
                <a:ext cx="1563248" cy="266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  <a:endParaRPr lang="pt-PT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800" b="1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≥ 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93783"/>
                <a:ext cx="1563248" cy="2662267"/>
              </a:xfrm>
              <a:prstGeom prst="rect">
                <a:avLst/>
              </a:prstGeom>
              <a:blipFill rotWithShape="0">
                <a:blip r:embed="rId5"/>
                <a:stretch>
                  <a:fillRect l="-3516" t="-1144" r="-2344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477998" y="1484784"/>
            <a:ext cx="1563248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 := I +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</a:p>
          <a:p>
            <a:pPr marL="0" lvl="1">
              <a:spcBef>
                <a:spcPts val="0"/>
              </a:spcBef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8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≥ 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51288" y="2677418"/>
            <a:ext cx="47218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02B9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Synthesize WP for counterexample:</a:t>
            </a:r>
            <a:br>
              <a:rPr lang="en-US" dirty="0" smtClean="0"/>
            </a:br>
            <a:r>
              <a:rPr lang="en-US" dirty="0" smtClean="0"/>
              <a:t>Disjunction of all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6"/>
              <p:cNvSpPr txBox="1"/>
              <p:nvPr/>
            </p:nvSpPr>
            <p:spPr>
              <a:xfrm>
                <a:off x="533400" y="4611072"/>
                <a:ext cx="2454753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u="sng" dirty="0" smtClean="0">
                    <a:latin typeface="+mj-lt"/>
                  </a:rPr>
                  <a:t>Precondition: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11072"/>
                <a:ext cx="2454753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736" t="-2395" b="-5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493783"/>
                <a:ext cx="1563248" cy="266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  <a:endParaRPr lang="pt-PT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&lt; N</a:t>
                </a: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800" b="1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:= I + 1</a:t>
                </a: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 ≥ 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93783"/>
                <a:ext cx="1563248" cy="2662267"/>
              </a:xfrm>
              <a:prstGeom prst="rect">
                <a:avLst/>
              </a:prstGeom>
              <a:blipFill rotWithShape="0">
                <a:blip r:embed="rId4"/>
                <a:stretch>
                  <a:fillRect l="-3516" t="-1144" r="-2344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77998" y="1484784"/>
            <a:ext cx="1563248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 := I +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</a:p>
          <a:p>
            <a:pPr marL="0" lvl="1">
              <a:spcBef>
                <a:spcPts val="0"/>
              </a:spcBef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8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  <a:p>
            <a:pPr marL="0" lvl="1">
              <a:spcBef>
                <a:spcPts val="0"/>
              </a:spcBef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≥ N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1288" y="2677418"/>
            <a:ext cx="47218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202B9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Iterate until no more counterexamples can be found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651" y="22966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PT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171" y="30352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→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605079" y="4756877"/>
                <a:ext cx="2454753" cy="132343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u="sng" dirty="0" smtClean="0">
                    <a:latin typeface="+mj-lt"/>
                  </a:rPr>
                  <a:t>Precondition: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=∅∧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 </m:t>
                      </m:r>
                    </m:oMath>
                  </m:oMathPara>
                </a14:m>
                <a:endParaRPr lang="pt-PT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79" y="4756877"/>
                <a:ext cx="2454753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2222" t="-137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Find counterexample</a:t>
            </a:r>
          </a:p>
          <a:p>
            <a:pPr marL="0" indent="0">
              <a:buNone/>
            </a:pPr>
            <a:r>
              <a:rPr lang="en-US" dirty="0" smtClean="0"/>
              <a:t>2) Generate WP that rules out the counterexample</a:t>
            </a:r>
          </a:p>
          <a:p>
            <a:pPr marL="0" indent="0">
              <a:buNone/>
            </a:pPr>
            <a:r>
              <a:rPr lang="en-US" dirty="0" smtClean="0"/>
              <a:t>3) Iterate until no more counterexamples can be found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generalization</a:t>
            </a:r>
          </a:p>
          <a:p>
            <a:r>
              <a:rPr lang="en-US" dirty="0" smtClean="0"/>
              <a:t>Exploit UNSAT cores</a:t>
            </a:r>
          </a:p>
          <a:p>
            <a:r>
              <a:rPr lang="en-US" dirty="0" smtClean="0"/>
              <a:t>Bias towards R/W and W/W intersections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PSyCO</a:t>
            </a:r>
            <a:r>
              <a:rPr lang="en-US" dirty="0" smtClean="0"/>
              <a:t>: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86620"/>
            <a:ext cx="6807518" cy="438054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Synthesized WP:</a:t>
            </a:r>
            <a:br>
              <a:rPr lang="en-US" dirty="0" smtClean="0"/>
            </a:br>
            <a:r>
              <a:rPr lang="en-US" dirty="0" smtClean="0"/>
              <a:t>Software Pipelining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05" y="1869024"/>
            <a:ext cx="4949190" cy="2007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526856"/>
            <a:ext cx="2225040" cy="1581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2190" y="452685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>
                <a:latin typeface="+mj-lt"/>
              </a:rPr>
              <a:t>Precondition:</a:t>
            </a:r>
            <a:endParaRPr lang="en-US" sz="1800" u="sng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35696" y="1628800"/>
            <a:ext cx="5219283" cy="2376264"/>
          </a:xfrm>
          <a:prstGeom prst="rect">
            <a:avLst/>
          </a:prstGeom>
          <a:noFill/>
          <a:ln w="9525" cap="flat" cmpd="sng" algn="ctr">
            <a:solidFill>
              <a:srgbClr val="202B9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48369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(</a:t>
            </a:r>
            <a:r>
              <a:rPr lang="en-US" sz="2000" dirty="0" smtClean="0">
                <a:latin typeface="+mj-lt"/>
              </a:rPr>
              <a:t>Weaker than PEC’s [PLDI’09])</a:t>
            </a:r>
            <a:endParaRPr lang="en-US" sz="2000" dirty="0">
              <a:latin typeface="+mj-lt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Template statements/expressions become UFs over the read and write sets</a:t>
                </a:r>
              </a:p>
              <a:p>
                <a:pPr lvl="1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/>
                  <a:t> 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w/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pt-PT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Originates 2 UF+IA programs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9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Optimizations with CORK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 UFs abstracted by polynomials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-&gt;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 (w/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Loops summarized using </a:t>
                </a:r>
                <a:r>
                  <a:rPr lang="en-US" dirty="0" smtClean="0"/>
                  <a:t>recurrences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Sequential composition</a:t>
                </a:r>
              </a:p>
              <a:p>
                <a:pPr lvl="1"/>
                <a:r>
                  <a:rPr lang="en-US" dirty="0" smtClean="0"/>
                  <a:t>Reduces to safety checking of loop-free + integer arithmetic program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9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Automatic Synthesis of Weakest Preconditions for Compiler 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CORK: Partial Equivalence Checking of UF+IA Programs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LLVM 3.2 introduced a Loop Vectorizer</a:t>
            </a:r>
          </a:p>
          <a:p>
            <a:r>
              <a:rPr lang="en-US" dirty="0" smtClean="0"/>
              <a:t>Performance improvement of 10-300% in benchmarks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 Do Deliver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CORK: Polynomial Interpolation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40469207"/>
              </p:ext>
            </p:extLst>
          </p:nvPr>
        </p:nvGraphicFramePr>
        <p:xfrm>
          <a:off x="1343247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Automatic Synthesis of Weakest Preconditions for Compiler 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CORK: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17" y="1713421"/>
            <a:ext cx="5663765" cy="4326946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to production compilers</a:t>
            </a:r>
          </a:p>
          <a:p>
            <a:r>
              <a:rPr lang="en-US" dirty="0" smtClean="0"/>
              <a:t>Synthesize implementation of optimizations (pattern matching, VC Gen, code transformation)</a:t>
            </a:r>
          </a:p>
          <a:p>
            <a:r>
              <a:rPr lang="en-US" dirty="0" smtClean="0"/>
              <a:t>Explain reasons for optimization failure</a:t>
            </a:r>
          </a:p>
          <a:p>
            <a:r>
              <a:rPr lang="en-US" dirty="0" smtClean="0"/>
              <a:t>Preserve debug info automatically</a:t>
            </a:r>
          </a:p>
          <a:p>
            <a:r>
              <a:rPr lang="en-US" dirty="0" smtClean="0"/>
              <a:t>Preserve analysis data across optimizations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2985120"/>
          </a:xfrm>
        </p:spPr>
        <p:txBody>
          <a:bodyPr/>
          <a:lstStyle/>
          <a:p>
            <a:r>
              <a:rPr lang="en-US" dirty="0" smtClean="0"/>
              <a:t>There is significant on-going effort to improve compilers, which compromises correctness</a:t>
            </a:r>
          </a:p>
          <a:p>
            <a:r>
              <a:rPr lang="en-US" dirty="0" smtClean="0"/>
              <a:t>Presented the first algorithm for the automatic synthesis of WPs for compiler optimizations</a:t>
            </a:r>
          </a:p>
          <a:p>
            <a:r>
              <a:rPr lang="en-US" dirty="0" smtClean="0"/>
              <a:t>Presented the first algorithm for automatic partial equivalence checking of UF+IA programs</a:t>
            </a:r>
          </a:p>
          <a:p>
            <a:pPr lvl="1"/>
            <a:r>
              <a:rPr lang="en-US" dirty="0" smtClean="0"/>
              <a:t>Applied to verification of compiler optimizations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#10;seed_2.jpg                                                     001EFA68mac_1                          B81C06B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0" y="3429000"/>
            <a:ext cx="7620000" cy="2608263"/>
          </a:xfrm>
          <a:prstGeom prst="rect">
            <a:avLst/>
          </a:prstGeom>
          <a:solidFill>
            <a:srgbClr val="007D7D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76400" y="3146425"/>
            <a:ext cx="2133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technology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from seed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572000" y="4191000"/>
            <a:ext cx="4572000" cy="1844675"/>
            <a:chOff x="2880" y="2640"/>
            <a:chExt cx="2880" cy="1162"/>
          </a:xfrm>
        </p:grpSpPr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880" y="2640"/>
              <a:ext cx="2880" cy="1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0249" name="Picture 9" descr="temp_powerpoint3.jpg                                           00018DAFmac_1                          B81C06B4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784"/>
              <a:ext cx="1894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PT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t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∙1≤</m:t>
                        </m:r>
                        <m:r>
                          <a:rPr lang="pt-P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p>
                          <m:sSup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nary>
                  </m:oMath>
                </a14:m>
                <a:endParaRPr lang="pt-PT" sz="2800" b="0" dirty="0" smtClean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pt-PT" sz="2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CORK: UFs -&gt; Polynomials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403648" y="2369616"/>
            <a:ext cx="747860" cy="267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5868" y="2009576"/>
            <a:ext cx="747860" cy="267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Synthesize WP for counterexample:</a:t>
            </a:r>
            <a:br>
              <a:rPr lang="en-US" dirty="0" smtClean="0"/>
            </a:br>
            <a:r>
              <a:rPr lang="en-US" dirty="0" smtClean="0"/>
              <a:t>Must-write vs may-write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1520" y="1374602"/>
            <a:ext cx="3600400" cy="3636086"/>
          </a:xfrm>
          <a:prstGeom prst="rect">
            <a:avLst/>
          </a:prstGeom>
          <a:noFill/>
          <a:ln w="9525" cap="flat" cmpd="sng" algn="ctr">
            <a:solidFill>
              <a:srgbClr val="0F11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1409702"/>
                <a:ext cx="360040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pt-PT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˄</a:t>
                </a:r>
                <a:endParaRPr lang="pt-PT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I, 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I0,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N, S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N0, N</a:t>
                </a:r>
                <a:r>
                  <a:rPr lang="en-US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¬</m:t>
                    </m:r>
                  </m:oMath>
                </a14:m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baseline="-25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I0,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:r>
                  <a:rPr lang="en-US" sz="1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ite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N0,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 </a:t>
                </a:r>
                <a:r>
                  <a:rPr lang="pt-PT" sz="18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˄</a:t>
                </a:r>
                <a:endPara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sz="1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≥ N</a:t>
                </a:r>
                <a:r>
                  <a:rPr lang="en-US" sz="1800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09702"/>
                <a:ext cx="360040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354" t="-846" b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67944" y="140970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If a variable is in the write set of a statement, it may or may not be written.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9600" y="2558435"/>
                <a:ext cx="360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𝑤</m:t>
                      </m:r>
                      <m:sSub>
                        <m:sSubPr>
                          <m:ctrlPr>
                            <a:rPr lang="pt-PT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pt-PT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𝑆</m:t>
                          </m:r>
                        </m:e>
                        <m:sub>
                          <m:r>
                            <a:rPr lang="pt-PT" sz="22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𝐼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→</m:t>
                      </m:r>
                      <m:r>
                        <a:rPr lang="pt-PT" sz="22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𝐼</m:t>
                      </m:r>
                      <m:r>
                        <a:rPr lang="pt-P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a:rPr lang="pt-P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𝑊</m:t>
                      </m:r>
                      <m:d>
                        <m:dPr>
                          <m:ctrlPr>
                            <a:rPr lang="pt-P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2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𝑤</m:t>
                      </m:r>
                      <m:sSub>
                        <m:sSubPr>
                          <m:ctrlPr>
                            <a:rPr lang="pt-PT" sz="22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pt-PT" sz="22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𝑆</m:t>
                          </m:r>
                        </m:e>
                        <m:sub>
                          <m:r>
                            <a:rPr lang="pt-PT" sz="22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pt-PT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pt-P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→</m:t>
                      </m:r>
                      <m:r>
                        <a:rPr lang="pt-PT" sz="2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pt-P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∈</m:t>
                      </m:r>
                      <m:r>
                        <a:rPr lang="pt-P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𝑊</m:t>
                      </m:r>
                      <m:d>
                        <m:dPr>
                          <m:ctrlPr>
                            <a:rPr lang="pt-P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200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558435"/>
                <a:ext cx="3600400" cy="769441"/>
              </a:xfrm>
              <a:prstGeom prst="rect">
                <a:avLst/>
              </a:prstGeom>
              <a:blipFill rotWithShape="0">
                <a:blip r:embed="rId4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Optimizers by Dragon’s Lenses</a:t>
            </a:r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164288" y="2798565"/>
            <a:ext cx="1872208" cy="1078329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</a:pPr>
            <a:endParaRPr lang="en-US" sz="2000" dirty="0"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rPr>
              <a:t>Optimization 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</a:pPr>
            <a:endParaRPr lang="en-US" sz="2000" b="0" i="0" u="none" strike="noStrike" kern="1200" dirty="0">
              <a:ln>
                <a:noFill/>
              </a:ln>
              <a:ea typeface="DejaVu Sans" pitchFamily="2"/>
              <a:cs typeface="DejaVu Sans" pitchFamily="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051720" y="2798565"/>
            <a:ext cx="1877236" cy="1078329"/>
          </a:xfrm>
          <a:prstGeom prst="rect">
            <a:avLst/>
          </a:prstGeom>
          <a:solidFill>
            <a:srgbClr val="FFFF66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</a:pPr>
            <a:endParaRPr lang="en-US" sz="2000" dirty="0"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rPr>
              <a:t>Optimization 1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</a:pPr>
            <a:endParaRPr lang="en-US" sz="2000" b="0" i="0" u="none" strike="noStrike" kern="1200" dirty="0">
              <a:ln>
                <a:noFill/>
              </a:ln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9512" y="2714389"/>
            <a:ext cx="1502440" cy="12466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C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rPr>
              <a:t>Analysis 1</a:t>
            </a:r>
            <a:endParaRPr lang="en-US" sz="2000" b="0" i="0" u="none" strike="noStrike" kern="1200" dirty="0">
              <a:ln>
                <a:noFill/>
              </a:ln>
              <a:ea typeface="DejaVu Sans" pitchFamily="2"/>
              <a:cs typeface="DejaVu Sans" pitchFamily="2"/>
            </a:endParaRPr>
          </a:p>
        </p:txBody>
      </p:sp>
      <p:cxnSp>
        <p:nvCxnSpPr>
          <p:cNvPr id="14" name="Elbow Connector 13"/>
          <p:cNvCxnSpPr>
            <a:stCxn id="8" idx="1"/>
            <a:endCxn id="12" idx="1"/>
          </p:cNvCxnSpPr>
          <p:nvPr/>
        </p:nvCxnSpPr>
        <p:spPr>
          <a:xfrm rot="10800000">
            <a:off x="1681952" y="3337730"/>
            <a:ext cx="369768" cy="1"/>
          </a:xfrm>
          <a:prstGeom prst="bentConnector3">
            <a:avLst>
              <a:gd name="adj1" fmla="val 50000"/>
            </a:avLst>
          </a:prstGeom>
          <a:noFill/>
          <a:ln w="18360">
            <a:solidFill>
              <a:srgbClr val="000080"/>
            </a:solidFill>
            <a:prstDash val="solid"/>
            <a:headEnd type="arrow"/>
          </a:ln>
        </p:spPr>
      </p:cxnSp>
      <p:sp>
        <p:nvSpPr>
          <p:cNvPr id="22" name="Freeform 21"/>
          <p:cNvSpPr/>
          <p:nvPr/>
        </p:nvSpPr>
        <p:spPr>
          <a:xfrm>
            <a:off x="5194172" y="2714389"/>
            <a:ext cx="1604784" cy="12466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CFF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rPr>
              <a:t>Analysis n</a:t>
            </a:r>
            <a:endParaRPr lang="en-US" sz="2000" b="0" i="0" u="none" strike="noStrike" kern="1200" dirty="0">
              <a:ln>
                <a:noFill/>
              </a:ln>
              <a:ea typeface="DejaVu Sans" pitchFamily="2"/>
              <a:cs typeface="DejaVu Sans" pitchFamily="2"/>
            </a:endParaRPr>
          </a:p>
        </p:txBody>
      </p:sp>
      <p:cxnSp>
        <p:nvCxnSpPr>
          <p:cNvPr id="29" name="Elbow Connector 28"/>
          <p:cNvCxnSpPr>
            <a:stCxn id="38" idx="1"/>
            <a:endCxn id="8" idx="3"/>
          </p:cNvCxnSpPr>
          <p:nvPr/>
        </p:nvCxnSpPr>
        <p:spPr>
          <a:xfrm rot="10800000" flipV="1">
            <a:off x="3928957" y="3337728"/>
            <a:ext cx="430203" cy="1"/>
          </a:xfrm>
          <a:prstGeom prst="bentConnector3">
            <a:avLst>
              <a:gd name="adj1" fmla="val 50000"/>
            </a:avLst>
          </a:prstGeom>
          <a:noFill/>
          <a:ln w="18360">
            <a:solidFill>
              <a:srgbClr val="000080"/>
            </a:solidFill>
            <a:prstDash val="solid"/>
            <a:headEnd type="arrow"/>
          </a:ln>
        </p:spPr>
      </p:cxnSp>
      <p:cxnSp>
        <p:nvCxnSpPr>
          <p:cNvPr id="33" name="Elbow Connector 32"/>
          <p:cNvCxnSpPr>
            <a:stCxn id="5" idx="1"/>
            <a:endCxn id="22" idx="1"/>
          </p:cNvCxnSpPr>
          <p:nvPr/>
        </p:nvCxnSpPr>
        <p:spPr>
          <a:xfrm rot="10800000">
            <a:off x="6798956" y="3337730"/>
            <a:ext cx="365332" cy="1"/>
          </a:xfrm>
          <a:prstGeom prst="bentConnector3">
            <a:avLst>
              <a:gd name="adj1" fmla="val 50000"/>
            </a:avLst>
          </a:prstGeom>
          <a:noFill/>
          <a:ln w="18360">
            <a:solidFill>
              <a:srgbClr val="000080"/>
            </a:solidFill>
            <a:prstDash val="solid"/>
            <a:headEnd type="arrow"/>
          </a:ln>
        </p:spPr>
      </p:cxnSp>
      <p:sp>
        <p:nvSpPr>
          <p:cNvPr id="38" name="TextBox 37"/>
          <p:cNvSpPr txBox="1"/>
          <p:nvPr/>
        </p:nvSpPr>
        <p:spPr>
          <a:xfrm>
            <a:off x="4359159" y="3106896"/>
            <a:ext cx="40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1" name="Elbow Connector 40"/>
          <p:cNvCxnSpPr>
            <a:stCxn id="22" idx="3"/>
          </p:cNvCxnSpPr>
          <p:nvPr/>
        </p:nvCxnSpPr>
        <p:spPr>
          <a:xfrm rot="10800000">
            <a:off x="4844016" y="3337729"/>
            <a:ext cx="350157" cy="1"/>
          </a:xfrm>
          <a:prstGeom prst="bentConnector3">
            <a:avLst>
              <a:gd name="adj1" fmla="val 50000"/>
            </a:avLst>
          </a:prstGeom>
          <a:noFill/>
          <a:ln w="18360">
            <a:solidFill>
              <a:srgbClr val="000080"/>
            </a:solidFill>
            <a:prstDash val="solid"/>
            <a:headEnd type="arrow"/>
          </a:ln>
        </p:spPr>
      </p:cxn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Optimizer from the Future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8197" y="1532326"/>
            <a:ext cx="8008260" cy="3690162"/>
            <a:chOff x="668197" y="1532326"/>
            <a:chExt cx="8008260" cy="3690162"/>
          </a:xfrm>
        </p:grpSpPr>
        <p:sp>
          <p:nvSpPr>
            <p:cNvPr id="16" name="Freeform 15"/>
            <p:cNvSpPr/>
            <p:nvPr/>
          </p:nvSpPr>
          <p:spPr>
            <a:xfrm>
              <a:off x="2411760" y="1532326"/>
              <a:ext cx="4104456" cy="158525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6" name="Elbow Connector 5"/>
            <p:cNvCxnSpPr/>
            <p:nvPr/>
          </p:nvCxnSpPr>
          <p:spPr>
            <a:xfrm rot="10800000" flipV="1">
              <a:off x="7714136" y="4365104"/>
              <a:ext cx="962321" cy="3638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sp>
          <p:nvSpPr>
            <p:cNvPr id="10" name="Freeform 9"/>
            <p:cNvSpPr/>
            <p:nvPr/>
          </p:nvSpPr>
          <p:spPr>
            <a:xfrm>
              <a:off x="1305423" y="3789040"/>
              <a:ext cx="6408712" cy="1433448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87814" y="3969070"/>
              <a:ext cx="2120750" cy="10783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r>
                <a:rPr lang="en-US" sz="2000" dirty="0" smtClean="0">
                  <a:ea typeface="DejaVu Sans" pitchFamily="2"/>
                  <a:cs typeface="DejaVu Sans" pitchFamily="2"/>
                </a:rPr>
                <a:t>Pattern Matching</a:t>
              </a:r>
              <a:endParaRPr lang="en-US" sz="20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3909925" y="3972039"/>
              <a:ext cx="1094123" cy="10783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r>
                <a:rPr lang="en-US" sz="2000" dirty="0" smtClean="0">
                  <a:ea typeface="DejaVu Sans" pitchFamily="2"/>
                  <a:cs typeface="DejaVu Sans" pitchFamily="2"/>
                </a:rPr>
                <a:t>VC Gen</a:t>
              </a:r>
              <a:endParaRPr lang="en-US" sz="20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5247800" y="3962962"/>
              <a:ext cx="2248799" cy="107832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r>
                <a:rPr lang="en-US" sz="2000" dirty="0" smtClean="0">
                  <a:ea typeface="DejaVu Sans" pitchFamily="2"/>
                  <a:cs typeface="DejaVu Sans" pitchFamily="2"/>
                </a:rPr>
                <a:t>Code Transformer</a:t>
              </a:r>
              <a:endParaRPr lang="en-US" sz="20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20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55776" y="1666095"/>
              <a:ext cx="1502440" cy="1246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1</a:t>
              </a:r>
              <a:endParaRPr lang="en-US" sz="20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69760" y="1678264"/>
              <a:ext cx="1502440" cy="1246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n</a:t>
              </a:r>
              <a:endParaRPr lang="en-US" sz="20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54652" y="1988840"/>
              <a:ext cx="402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24" name="Elbow Connector 23"/>
            <p:cNvCxnSpPr>
              <a:stCxn id="10" idx="3"/>
              <a:endCxn id="10" idx="1"/>
            </p:cNvCxnSpPr>
            <p:nvPr/>
          </p:nvCxnSpPr>
          <p:spPr>
            <a:xfrm rot="10800000" flipH="1">
              <a:off x="1305423" y="4505764"/>
              <a:ext cx="6408712" cy="12700"/>
            </a:xfrm>
            <a:prstGeom prst="bentConnector5">
              <a:avLst>
                <a:gd name="adj1" fmla="val -4027"/>
                <a:gd name="adj2" fmla="val -8117795"/>
                <a:gd name="adj3" fmla="val 103567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35" name="Elbow Connector 34"/>
            <p:cNvCxnSpPr/>
            <p:nvPr/>
          </p:nvCxnSpPr>
          <p:spPr>
            <a:xfrm rot="16200000" flipH="1">
              <a:off x="3664138" y="3372446"/>
              <a:ext cx="836304" cy="344726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38" name="Elbow Connector 37"/>
            <p:cNvCxnSpPr/>
            <p:nvPr/>
          </p:nvCxnSpPr>
          <p:spPr>
            <a:xfrm rot="5400000" flipH="1" flipV="1">
              <a:off x="4399375" y="3381076"/>
              <a:ext cx="836307" cy="327468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52" name="Elbow Connector 51"/>
            <p:cNvCxnSpPr/>
            <p:nvPr/>
          </p:nvCxnSpPr>
          <p:spPr>
            <a:xfrm rot="10800000">
              <a:off x="668197" y="4365104"/>
              <a:ext cx="637227" cy="3638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5042510" y="4213049"/>
            <a:ext cx="2208804" cy="6473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Optimizer from the </a:t>
            </a:r>
            <a:r>
              <a:rPr lang="en-US" dirty="0" smtClean="0"/>
              <a:t>Future:</a:t>
            </a:r>
            <a:br>
              <a:rPr lang="en-US" dirty="0" smtClean="0"/>
            </a:br>
            <a:r>
              <a:rPr lang="en-US" dirty="0" smtClean="0"/>
              <a:t>Pattern Matching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412776"/>
            <a:ext cx="4180320" cy="1926264"/>
            <a:chOff x="2672339" y="4051224"/>
            <a:chExt cx="4180320" cy="1926264"/>
          </a:xfrm>
        </p:grpSpPr>
        <p:sp>
          <p:nvSpPr>
            <p:cNvPr id="6" name="Freeform 5"/>
            <p:cNvSpPr/>
            <p:nvPr/>
          </p:nvSpPr>
          <p:spPr>
            <a:xfrm>
              <a:off x="3582482" y="4051224"/>
              <a:ext cx="2142529" cy="82750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10800000" flipV="1">
              <a:off x="6350327" y="5529934"/>
              <a:ext cx="502332" cy="1899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sp>
          <p:nvSpPr>
            <p:cNvPr id="8" name="Freeform 7"/>
            <p:cNvSpPr/>
            <p:nvPr/>
          </p:nvSpPr>
          <p:spPr>
            <a:xfrm>
              <a:off x="3004973" y="5229228"/>
              <a:ext cx="3499295" cy="7482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00181" y="5323203"/>
              <a:ext cx="1206722" cy="5582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Pattern Matching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4526" y="5324754"/>
              <a:ext cx="660777" cy="55829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VC Gen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062898" y="5320016"/>
              <a:ext cx="1321957" cy="55829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Code Transformer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57659" y="4121051"/>
              <a:ext cx="784275" cy="65076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1</a:t>
              </a:r>
              <a:endParaRPr lang="en-US" sz="11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65560" y="4127404"/>
              <a:ext cx="784275" cy="65076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n</a:t>
              </a:r>
              <a:endParaRPr lang="en-US" sz="11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44473" y="4289524"/>
              <a:ext cx="209909" cy="25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5" name="Elbow Connector 14"/>
            <p:cNvCxnSpPr>
              <a:stCxn id="8" idx="3"/>
              <a:endCxn id="8" idx="1"/>
            </p:cNvCxnSpPr>
            <p:nvPr/>
          </p:nvCxnSpPr>
          <p:spPr>
            <a:xfrm rot="10800000" flipH="1">
              <a:off x="3004972" y="5603358"/>
              <a:ext cx="3499295" cy="12277"/>
            </a:xfrm>
            <a:prstGeom prst="bentConnector5">
              <a:avLst>
                <a:gd name="adj1" fmla="val -6315"/>
                <a:gd name="adj2" fmla="val -3746063"/>
                <a:gd name="adj3" fmla="val 106315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6" name="Elbow Connector 15"/>
            <p:cNvCxnSpPr/>
            <p:nvPr/>
          </p:nvCxnSpPr>
          <p:spPr>
            <a:xfrm rot="16200000" flipH="1">
              <a:off x="4236225" y="5011766"/>
              <a:ext cx="436551" cy="179947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7" name="Elbow Connector 16"/>
            <p:cNvCxnSpPr/>
            <p:nvPr/>
          </p:nvCxnSpPr>
          <p:spPr>
            <a:xfrm rot="5400000" flipH="1" flipV="1">
              <a:off x="4620019" y="5016271"/>
              <a:ext cx="436552" cy="170939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8" name="Elbow Connector 17"/>
            <p:cNvCxnSpPr/>
            <p:nvPr/>
          </p:nvCxnSpPr>
          <p:spPr>
            <a:xfrm rot="10800000">
              <a:off x="2672339" y="5460737"/>
              <a:ext cx="332633" cy="1899"/>
            </a:xfrm>
            <a:prstGeom prst="bentConnector3">
              <a:avLst>
                <a:gd name="adj1" fmla="val 72169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</p:grpSp>
      <p:sp>
        <p:nvSpPr>
          <p:cNvPr id="19" name="TextBox 18"/>
          <p:cNvSpPr txBox="1"/>
          <p:nvPr/>
        </p:nvSpPr>
        <p:spPr>
          <a:xfrm>
            <a:off x="4572408" y="3583130"/>
            <a:ext cx="2646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&gt; 5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:= A + N</a:t>
            </a:r>
            <a:endParaRPr lang="en-US" sz="2000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:= A + 1</a:t>
            </a:r>
            <a:endParaRPr lang="en-US" sz="2000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2993" y="4006102"/>
            <a:ext cx="1569660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6"/>
              <p:cNvSpPr txBox="1"/>
              <p:nvPr/>
            </p:nvSpPr>
            <p:spPr>
              <a:xfrm>
                <a:off x="1772711" y="5060468"/>
                <a:ext cx="2454753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pt-P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711" y="5060468"/>
                <a:ext cx="2454753" cy="707886"/>
              </a:xfrm>
              <a:prstGeom prst="rect">
                <a:avLst/>
              </a:prstGeom>
              <a:blipFill rotWithShape="0">
                <a:blip r:embed="rId2"/>
                <a:stretch>
                  <a:fillRect b="-84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/>
      <p:bldP spid="2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4785320"/>
          </a:xfrm>
        </p:spPr>
        <p:txBody>
          <a:bodyPr/>
          <a:lstStyle/>
          <a:p>
            <a:r>
              <a:rPr lang="en-US" smtClean="0"/>
              <a:t>Yang, Chen, Eide, Regehr [PLDI’12]:</a:t>
            </a:r>
          </a:p>
          <a:p>
            <a:pPr lvl="1"/>
            <a:r>
              <a:rPr lang="en-US" smtClean="0"/>
              <a:t>79 bugs in GCC (25 P1)</a:t>
            </a:r>
          </a:p>
          <a:p>
            <a:pPr lvl="1"/>
            <a:r>
              <a:rPr lang="en-US" smtClean="0"/>
              <a:t>202 bugs in LLVM</a:t>
            </a:r>
          </a:p>
          <a:p>
            <a:pPr lvl="1"/>
            <a:r>
              <a:rPr lang="en-US" smtClean="0"/>
              <a:t>2 wrong-code bugs in CompCert</a:t>
            </a:r>
          </a:p>
          <a:p>
            <a:pPr lvl="1"/>
            <a:endParaRPr lang="en-US" smtClean="0"/>
          </a:p>
          <a:p>
            <a:r>
              <a:rPr lang="it-IT" smtClean="0"/>
              <a:t>Le, Afshari, Su [PLDI’14]:</a:t>
            </a:r>
          </a:p>
          <a:p>
            <a:pPr lvl="1"/>
            <a:r>
              <a:rPr lang="it-IT" smtClean="0"/>
              <a:t>40 wrong-code bugs in GCC</a:t>
            </a:r>
          </a:p>
          <a:p>
            <a:pPr lvl="1"/>
            <a:r>
              <a:rPr lang="it-IT" smtClean="0"/>
              <a:t>42 wrong-code bugs in LLVM</a:t>
            </a:r>
          </a:p>
          <a:p>
            <a:pPr lvl="1"/>
            <a:endParaRPr lang="en-US" smtClean="0"/>
          </a:p>
          <a:p>
            <a:r>
              <a:rPr lang="en-US" smtClean="0"/>
              <a:t>Last week:</a:t>
            </a:r>
          </a:p>
          <a:p>
            <a:pPr lvl="1"/>
            <a:r>
              <a:rPr lang="en-US" smtClean="0"/>
              <a:t>395 open wrong-code bug reports in GCC</a:t>
            </a:r>
          </a:p>
          <a:p>
            <a:pPr lvl="1"/>
            <a:r>
              <a:rPr lang="en-US" smtClean="0"/>
              <a:t>14 open wrong-code bug reports in LLVM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Automatic Synthesis of Weakest Preconditions for Compiler 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Compilers are Full of Bugs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Optimizer from the </a:t>
            </a:r>
            <a:r>
              <a:rPr lang="en-US" dirty="0" smtClean="0"/>
              <a:t>Future:</a:t>
            </a:r>
            <a:br>
              <a:rPr lang="en-US" dirty="0" smtClean="0"/>
            </a:br>
            <a:r>
              <a:rPr lang="en-US" dirty="0" smtClean="0"/>
              <a:t>Verification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412776"/>
            <a:ext cx="4180320" cy="1926264"/>
            <a:chOff x="2672339" y="4051224"/>
            <a:chExt cx="4180320" cy="1926264"/>
          </a:xfrm>
        </p:grpSpPr>
        <p:sp>
          <p:nvSpPr>
            <p:cNvPr id="6" name="Freeform 5"/>
            <p:cNvSpPr/>
            <p:nvPr/>
          </p:nvSpPr>
          <p:spPr>
            <a:xfrm>
              <a:off x="3582482" y="4051224"/>
              <a:ext cx="2142529" cy="82750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10800000" flipV="1">
              <a:off x="6350327" y="5529934"/>
              <a:ext cx="502332" cy="1899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sp>
          <p:nvSpPr>
            <p:cNvPr id="8" name="Freeform 7"/>
            <p:cNvSpPr/>
            <p:nvPr/>
          </p:nvSpPr>
          <p:spPr>
            <a:xfrm>
              <a:off x="3004973" y="5229228"/>
              <a:ext cx="3499295" cy="7482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00181" y="5323203"/>
              <a:ext cx="1206722" cy="55829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Pattern Matching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64526" y="5324754"/>
              <a:ext cx="660777" cy="5582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VC Gen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062898" y="5320016"/>
              <a:ext cx="1321957" cy="55829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Code Transformer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57659" y="4121051"/>
              <a:ext cx="784275" cy="65076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1</a:t>
              </a:r>
              <a:endParaRPr lang="en-US" sz="11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65560" y="4127404"/>
              <a:ext cx="784275" cy="65076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n</a:t>
              </a:r>
              <a:endParaRPr lang="en-US" sz="11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44473" y="4289524"/>
              <a:ext cx="209909" cy="25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5" name="Elbow Connector 14"/>
            <p:cNvCxnSpPr>
              <a:stCxn id="8" idx="3"/>
              <a:endCxn id="8" idx="1"/>
            </p:cNvCxnSpPr>
            <p:nvPr/>
          </p:nvCxnSpPr>
          <p:spPr>
            <a:xfrm rot="10800000" flipH="1">
              <a:off x="3004972" y="5603358"/>
              <a:ext cx="3499295" cy="12277"/>
            </a:xfrm>
            <a:prstGeom prst="bentConnector5">
              <a:avLst>
                <a:gd name="adj1" fmla="val -6315"/>
                <a:gd name="adj2" fmla="val -3746063"/>
                <a:gd name="adj3" fmla="val 106315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6" name="Elbow Connector 15"/>
            <p:cNvCxnSpPr/>
            <p:nvPr/>
          </p:nvCxnSpPr>
          <p:spPr>
            <a:xfrm rot="16200000" flipH="1">
              <a:off x="4236225" y="5011766"/>
              <a:ext cx="436551" cy="179947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7" name="Elbow Connector 16"/>
            <p:cNvCxnSpPr/>
            <p:nvPr/>
          </p:nvCxnSpPr>
          <p:spPr>
            <a:xfrm rot="5400000" flipH="1" flipV="1">
              <a:off x="4620019" y="5016271"/>
              <a:ext cx="436552" cy="170939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8" name="Elbow Connector 17"/>
            <p:cNvCxnSpPr/>
            <p:nvPr/>
          </p:nvCxnSpPr>
          <p:spPr>
            <a:xfrm rot="10800000">
              <a:off x="2672339" y="5460737"/>
              <a:ext cx="332633" cy="1899"/>
            </a:xfrm>
            <a:prstGeom prst="bentConnector3">
              <a:avLst>
                <a:gd name="adj1" fmla="val 72169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6"/>
              <p:cNvSpPr txBox="1"/>
              <p:nvPr/>
            </p:nvSpPr>
            <p:spPr>
              <a:xfrm>
                <a:off x="728169" y="4022375"/>
                <a:ext cx="2454753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pt-P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69" y="4022375"/>
                <a:ext cx="2454753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44722" y="4124636"/>
            <a:ext cx="277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+   Precondition  =  </a:t>
            </a:r>
            <a:r>
              <a:rPr lang="el-GR" sz="2000" dirty="0" smtClean="0">
                <a:latin typeface="+mn-lt"/>
              </a:rPr>
              <a:t>φ</a:t>
            </a:r>
            <a:endParaRPr lang="en-US" sz="2000" dirty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396335" y="2240278"/>
            <a:ext cx="2568153" cy="3655434"/>
            <a:chOff x="6396335" y="2240278"/>
            <a:chExt cx="2568153" cy="3655434"/>
          </a:xfrm>
        </p:grpSpPr>
        <p:sp>
          <p:nvSpPr>
            <p:cNvPr id="26" name="Freeform 25"/>
            <p:cNvSpPr/>
            <p:nvPr/>
          </p:nvSpPr>
          <p:spPr>
            <a:xfrm>
              <a:off x="6396335" y="2240278"/>
              <a:ext cx="2568153" cy="365543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19" y="4025670"/>
              <a:ext cx="1048661" cy="47405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199" y="4005915"/>
              <a:ext cx="1203776" cy="48267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049" y="4616537"/>
              <a:ext cx="770111" cy="44317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72219" y="4572273"/>
              <a:ext cx="14787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err="1" smtClean="0">
                  <a:latin typeface="+mn-lt"/>
                </a:rPr>
                <a:t>Duality</a:t>
              </a:r>
              <a:endParaRPr lang="pt-PT" sz="2000" dirty="0" smtClean="0">
                <a:latin typeface="+mn-lt"/>
              </a:endParaRPr>
            </a:p>
            <a:p>
              <a:r>
                <a:rPr lang="pt-PT" sz="2000" dirty="0" smtClean="0">
                  <a:latin typeface="+mn-lt"/>
                </a:rPr>
                <a:t>HSF</a:t>
              </a:r>
            </a:p>
            <a:p>
              <a:r>
                <a:rPr lang="pt-PT" sz="2000" dirty="0" err="1" smtClean="0">
                  <a:latin typeface="+mn-lt"/>
                </a:rPr>
                <a:t>Terminator</a:t>
              </a:r>
              <a:endParaRPr lang="pt-PT" sz="2000" dirty="0" smtClean="0">
                <a:latin typeface="+mn-lt"/>
              </a:endParaRPr>
            </a:p>
            <a:p>
              <a:r>
                <a:rPr lang="pt-PT" sz="2000" dirty="0" smtClean="0">
                  <a:latin typeface="+mn-lt"/>
                </a:rPr>
                <a:t>…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91997" y="2317224"/>
              <a:ext cx="20398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dirty="0" smtClean="0">
                  <a:latin typeface="+mn-lt"/>
                </a:rPr>
                <a:t>Range </a:t>
              </a:r>
              <a:r>
                <a:rPr lang="pt-PT" sz="2000" dirty="0" err="1" smtClean="0">
                  <a:latin typeface="+mn-lt"/>
                </a:rPr>
                <a:t>Analysis</a:t>
              </a:r>
              <a:endParaRPr lang="pt-PT" sz="2000" dirty="0" smtClean="0">
                <a:latin typeface="+mn-lt"/>
              </a:endParaRPr>
            </a:p>
            <a:p>
              <a:r>
                <a:rPr lang="pt-PT" sz="2000" dirty="0" smtClean="0">
                  <a:latin typeface="+mn-lt"/>
                </a:rPr>
                <a:t>Alias </a:t>
              </a:r>
              <a:r>
                <a:rPr lang="pt-PT" sz="2000" dirty="0" err="1" smtClean="0">
                  <a:latin typeface="+mn-lt"/>
                </a:rPr>
                <a:t>Analysis</a:t>
              </a:r>
              <a:endParaRPr lang="pt-PT" sz="2000" dirty="0" smtClean="0">
                <a:latin typeface="+mn-lt"/>
              </a:endParaRPr>
            </a:p>
            <a:p>
              <a:r>
                <a:rPr lang="pt-PT" sz="2000" dirty="0" err="1" smtClean="0">
                  <a:latin typeface="+mn-lt"/>
                </a:rPr>
                <a:t>Scalar</a:t>
              </a:r>
              <a:r>
                <a:rPr lang="pt-PT" sz="2000" dirty="0" smtClean="0">
                  <a:latin typeface="+mn-lt"/>
                </a:rPr>
                <a:t> </a:t>
              </a:r>
              <a:r>
                <a:rPr lang="pt-PT" sz="2000" dirty="0" err="1" smtClean="0">
                  <a:latin typeface="+mn-lt"/>
                </a:rPr>
                <a:t>Evolution</a:t>
              </a:r>
              <a:endParaRPr lang="pt-PT" sz="2000" dirty="0" smtClean="0">
                <a:latin typeface="+mn-lt"/>
              </a:endParaRPr>
            </a:p>
            <a:p>
              <a:r>
                <a:rPr lang="pt-PT" sz="2000" dirty="0" smtClean="0">
                  <a:latin typeface="+mn-lt"/>
                </a:rPr>
                <a:t>…</a:t>
              </a:r>
              <a:endParaRPr lang="en-US" sz="2000" dirty="0">
                <a:latin typeface="+mn-lt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 bwMode="auto">
          <a:xfrm>
            <a:off x="5508104" y="4365104"/>
            <a:ext cx="88823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Optimizer from the </a:t>
            </a:r>
            <a:r>
              <a:rPr lang="en-US" dirty="0" smtClean="0"/>
              <a:t>Future:</a:t>
            </a:r>
            <a:br>
              <a:rPr lang="en-US" dirty="0" smtClean="0"/>
            </a:br>
            <a:r>
              <a:rPr lang="en-US" dirty="0" smtClean="0"/>
              <a:t>Code Transformation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412776"/>
            <a:ext cx="4180320" cy="1926264"/>
            <a:chOff x="2672339" y="4051224"/>
            <a:chExt cx="4180320" cy="1926264"/>
          </a:xfrm>
        </p:grpSpPr>
        <p:sp>
          <p:nvSpPr>
            <p:cNvPr id="6" name="Freeform 5"/>
            <p:cNvSpPr/>
            <p:nvPr/>
          </p:nvSpPr>
          <p:spPr>
            <a:xfrm>
              <a:off x="3582482" y="4051224"/>
              <a:ext cx="2142529" cy="82750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10800000" flipV="1">
              <a:off x="6350327" y="5529934"/>
              <a:ext cx="502332" cy="1899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sp>
          <p:nvSpPr>
            <p:cNvPr id="8" name="Freeform 7"/>
            <p:cNvSpPr/>
            <p:nvPr/>
          </p:nvSpPr>
          <p:spPr>
            <a:xfrm>
              <a:off x="3004973" y="5229228"/>
              <a:ext cx="3499295" cy="7482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100181" y="5323203"/>
              <a:ext cx="1206722" cy="55829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Pattern Matching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54512" y="5323202"/>
              <a:ext cx="660777" cy="55829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VC Gen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062898" y="5320016"/>
              <a:ext cx="1321957" cy="5582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dirty="0" smtClean="0">
                  <a:ea typeface="DejaVu Sans" pitchFamily="2"/>
                  <a:cs typeface="DejaVu Sans" pitchFamily="2"/>
                </a:rPr>
                <a:t>Code Transformer</a:t>
              </a:r>
              <a:endParaRPr lang="en-US" sz="1100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1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57659" y="4121051"/>
              <a:ext cx="784275" cy="65076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1</a:t>
              </a:r>
              <a:endParaRPr lang="en-US" sz="11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65560" y="4127404"/>
              <a:ext cx="784275" cy="650767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Analysis n</a:t>
              </a:r>
              <a:endParaRPr lang="en-US" sz="11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44473" y="4289524"/>
              <a:ext cx="209909" cy="25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…</a:t>
              </a:r>
              <a:endParaRPr lang="en-US" sz="1100" dirty="0"/>
            </a:p>
          </p:txBody>
        </p:sp>
        <p:cxnSp>
          <p:nvCxnSpPr>
            <p:cNvPr id="15" name="Elbow Connector 14"/>
            <p:cNvCxnSpPr>
              <a:stCxn id="8" idx="3"/>
              <a:endCxn id="8" idx="1"/>
            </p:cNvCxnSpPr>
            <p:nvPr/>
          </p:nvCxnSpPr>
          <p:spPr>
            <a:xfrm rot="10800000" flipH="1">
              <a:off x="3004972" y="5603358"/>
              <a:ext cx="3499295" cy="12277"/>
            </a:xfrm>
            <a:prstGeom prst="bentConnector5">
              <a:avLst>
                <a:gd name="adj1" fmla="val -6315"/>
                <a:gd name="adj2" fmla="val -3746063"/>
                <a:gd name="adj3" fmla="val 106315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6" name="Elbow Connector 15"/>
            <p:cNvCxnSpPr/>
            <p:nvPr/>
          </p:nvCxnSpPr>
          <p:spPr>
            <a:xfrm rot="16200000" flipH="1">
              <a:off x="4236225" y="5011766"/>
              <a:ext cx="436551" cy="179947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7" name="Elbow Connector 16"/>
            <p:cNvCxnSpPr/>
            <p:nvPr/>
          </p:nvCxnSpPr>
          <p:spPr>
            <a:xfrm rot="5400000" flipH="1" flipV="1">
              <a:off x="4620019" y="5016271"/>
              <a:ext cx="436552" cy="170939"/>
            </a:xfrm>
            <a:prstGeom prst="bentConnector3">
              <a:avLst>
                <a:gd name="adj1" fmla="val 50000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cxnSp>
          <p:nvCxnSpPr>
            <p:cNvPr id="18" name="Elbow Connector 17"/>
            <p:cNvCxnSpPr/>
            <p:nvPr/>
          </p:nvCxnSpPr>
          <p:spPr>
            <a:xfrm rot="10800000">
              <a:off x="2672339" y="5460737"/>
              <a:ext cx="332633" cy="1899"/>
            </a:xfrm>
            <a:prstGeom prst="bentConnector3">
              <a:avLst>
                <a:gd name="adj1" fmla="val 72169"/>
              </a:avLst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</p:grpSp>
      <p:sp>
        <p:nvSpPr>
          <p:cNvPr id="19" name="TextBox 18"/>
          <p:cNvSpPr txBox="1"/>
          <p:nvPr/>
        </p:nvSpPr>
        <p:spPr>
          <a:xfrm>
            <a:off x="1772993" y="4006102"/>
            <a:ext cx="1569660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6"/>
              <p:cNvSpPr txBox="1"/>
              <p:nvPr/>
            </p:nvSpPr>
            <p:spPr>
              <a:xfrm>
                <a:off x="1737953" y="5011326"/>
                <a:ext cx="2454753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lang="pt-PT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53" y="5011326"/>
                <a:ext cx="2454753" cy="707886"/>
              </a:xfrm>
              <a:prstGeom prst="rect">
                <a:avLst/>
              </a:prstGeom>
              <a:blipFill rotWithShape="0">
                <a:blip r:embed="rId2"/>
                <a:stretch>
                  <a:fillRect b="-84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90803" y="3848127"/>
            <a:ext cx="2176570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endParaRPr lang="en-US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0916" y="3848128"/>
            <a:ext cx="2176797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A +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 &gt;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endParaRPr lang="en-US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629408" y="4365104"/>
            <a:ext cx="13746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+0.5M LoC added to LLVM last year</a:t>
            </a:r>
          </a:p>
          <a:p>
            <a:r>
              <a:rPr lang="en-US" dirty="0" smtClean="0"/>
              <a:t>20k commits</a:t>
            </a:r>
          </a:p>
          <a:p>
            <a:r>
              <a:rPr lang="en-US" dirty="0" smtClean="0"/>
              <a:t>Over 4M LoC in LLVM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Churn in Compiler’s 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 by Dragon’s Lenses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7063" y="1548954"/>
            <a:ext cx="7600792" cy="4472334"/>
            <a:chOff x="647063" y="1548954"/>
            <a:chExt cx="7600792" cy="4472334"/>
          </a:xfrm>
        </p:grpSpPr>
        <p:sp>
          <p:nvSpPr>
            <p:cNvPr id="6" name="Freeform 5"/>
            <p:cNvSpPr/>
            <p:nvPr/>
          </p:nvSpPr>
          <p:spPr>
            <a:xfrm>
              <a:off x="2103120" y="2805660"/>
              <a:ext cx="4937760" cy="1246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2183760" y="2955060"/>
              <a:ext cx="1105600" cy="989843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18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r>
                <a:rPr lang="en-US" sz="18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Frontend</a:t>
              </a:r>
              <a:endParaRPr lang="en-US" dirty="0"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18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TextBox 10"/>
            <p:cNvSpPr txBox="1"/>
            <p:nvPr/>
          </p:nvSpPr>
          <p:spPr>
            <a:xfrm>
              <a:off x="3438577" y="2955060"/>
              <a:ext cx="2281965" cy="989843"/>
            </a:xfrm>
            <a:prstGeom prst="rect">
              <a:avLst/>
            </a:prstGeom>
            <a:solidFill>
              <a:srgbClr val="FF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dirty="0">
                <a:ea typeface="DejaVu Sans" pitchFamily="2"/>
                <a:cs typeface="DejaVu 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r>
                <a:rPr lang="en-US" sz="18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Optimizers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5869759" y="2955060"/>
              <a:ext cx="1080017" cy="989843"/>
            </a:xfrm>
            <a:prstGeom prst="rect">
              <a:avLst/>
            </a:prstGeom>
            <a:solidFill>
              <a:srgbClr val="94BD5E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Ctr="0" compatLnSpc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1800" b="0" i="0" u="none" strike="noStrike" kern="1200" dirty="0" smtClean="0">
                <a:ln>
                  <a:noFill/>
                </a:ln>
                <a:ea typeface="DejaVu Sans" pitchFamily="2"/>
                <a:cs typeface="DejaVu Sans" pitchFamily="2"/>
              </a:endParaRP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r>
                <a:rPr lang="en-US" sz="1800" b="0" i="0" u="none" strike="noStrike" kern="1200" dirty="0" smtClean="0">
                  <a:ln>
                    <a:noFill/>
                  </a:ln>
                  <a:ea typeface="DejaVu Sans" pitchFamily="2"/>
                  <a:cs typeface="DejaVu Sans" pitchFamily="2"/>
                </a:rPr>
                <a:t>Backend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ea typeface="DejaVu Sans" pitchFamily="2"/>
                <a:cs typeface="DejaVu Sans" pitchFamily="2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876256" y="4466809"/>
              <a:ext cx="1371599" cy="1554479"/>
              <a:chOff x="6516216" y="4199213"/>
              <a:chExt cx="1371599" cy="1554479"/>
            </a:xfrm>
          </p:grpSpPr>
          <p:sp>
            <p:nvSpPr>
              <p:cNvPr id="10" name="TextBox 5"/>
              <p:cNvSpPr txBox="1"/>
              <p:nvPr/>
            </p:nvSpPr>
            <p:spPr>
              <a:xfrm>
                <a:off x="6516216" y="4292093"/>
                <a:ext cx="1337074" cy="1418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Ctr="0" compatLnSpc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dirty="0">
                    <a:ln>
                      <a:noFill/>
                    </a:ln>
                    <a:ea typeface="DejaVu Sans" pitchFamily="2"/>
                    <a:cs typeface="DejaVu Sans" pitchFamily="2"/>
                  </a:rPr>
                  <a:t>100101010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dirty="0">
                    <a:ln>
                      <a:noFill/>
                    </a:ln>
                    <a:ea typeface="DejaVu Sans" pitchFamily="2"/>
                    <a:cs typeface="DejaVu Sans" pitchFamily="2"/>
                  </a:rPr>
                  <a:t>010001011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dirty="0" smtClean="0">
                    <a:ln>
                      <a:noFill/>
                    </a:ln>
                    <a:ea typeface="DejaVu Sans" pitchFamily="2"/>
                    <a:cs typeface="DejaVu Sans" pitchFamily="2"/>
                  </a:rPr>
                  <a:t>100110101</a:t>
                </a:r>
                <a:endParaRPr lang="en-US" sz="1800" b="0" i="0" u="none" strike="noStrike" kern="1200" dirty="0">
                  <a:ln>
                    <a:noFill/>
                  </a:ln>
                  <a:ea typeface="DejaVu Sans" pitchFamily="2"/>
                  <a:cs typeface="DejaVu Sans" pitchFamily="2"/>
                </a:endParaRP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dirty="0">
                    <a:ln>
                      <a:noFill/>
                    </a:ln>
                    <a:ea typeface="DejaVu Sans" pitchFamily="2"/>
                    <a:cs typeface="DejaVu Sans" pitchFamily="2"/>
                  </a:rPr>
                  <a:t>101010111</a:t>
                </a:r>
              </a:p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 dirty="0">
                    <a:ln>
                      <a:noFill/>
                    </a:ln>
                    <a:ea typeface="DejaVu Sans" pitchFamily="2"/>
                    <a:cs typeface="DejaVu Sans" pitchFamily="2"/>
                  </a:rPr>
                  <a:t>001010110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516216" y="4199213"/>
                <a:ext cx="1371599" cy="155447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+- 0 0 0"/>
                  <a:gd name="f9" fmla="*/ f4 1 21600"/>
                  <a:gd name="f10" fmla="*/ f5 1 21600"/>
                  <a:gd name="f11" fmla="+- f6 2540 0"/>
                  <a:gd name="f12" fmla="+- f7 0 2540"/>
                  <a:gd name="f13" fmla="+- f6 800 0"/>
                  <a:gd name="f14" fmla="+- f7 0 800"/>
                  <a:gd name="f15" fmla="+- 0 0 f1"/>
                  <a:gd name="f16" fmla="*/ f8 f0 1"/>
                  <a:gd name="f17" fmla="*/ f13 f9 1"/>
                  <a:gd name="f18" fmla="*/ f14 f9 1"/>
                  <a:gd name="f19" fmla="*/ f14 f10 1"/>
                  <a:gd name="f20" fmla="*/ f13 f10 1"/>
                  <a:gd name="f21" fmla="+- f11 0 f6"/>
                  <a:gd name="f22" fmla="+- 0 0 f11"/>
                  <a:gd name="f23" fmla="+- 21600 0 f12"/>
                  <a:gd name="f24" fmla="+- f12 0 f7"/>
                  <a:gd name="f25" fmla="*/ 10800 f9 1"/>
                  <a:gd name="f26" fmla="*/ 0 f10 1"/>
                  <a:gd name="f27" fmla="*/ f16 1 f3"/>
                  <a:gd name="f28" fmla="*/ 0 f9 1"/>
                  <a:gd name="f29" fmla="*/ 10800 f10 1"/>
                  <a:gd name="f30" fmla="*/ 21600 f10 1"/>
                  <a:gd name="f31" fmla="*/ 21600 f9 1"/>
                  <a:gd name="f32" fmla="abs f21"/>
                  <a:gd name="f33" fmla="abs f22"/>
                  <a:gd name="f34" fmla="?: f21 f15 f1"/>
                  <a:gd name="f35" fmla="?: f21 f1 f15"/>
                  <a:gd name="f36" fmla="?: f22 0 f0"/>
                  <a:gd name="f37" fmla="?: f22 f0 0"/>
                  <a:gd name="f38" fmla="abs f23"/>
                  <a:gd name="f39" fmla="?: f23 f15 f1"/>
                  <a:gd name="f40" fmla="?: f23 f1 f15"/>
                  <a:gd name="f41" fmla="?: f23 f2 f1"/>
                  <a:gd name="f42" fmla="?: f23 f1 f2"/>
                  <a:gd name="f43" fmla="abs f24"/>
                  <a:gd name="f44" fmla="?: f24 f15 f1"/>
                  <a:gd name="f45" fmla="?: f24 f1 f15"/>
                  <a:gd name="f46" fmla="?: f23 0 f0"/>
                  <a:gd name="f47" fmla="?: f23 f0 0"/>
                  <a:gd name="f48" fmla="?: f22 f15 f1"/>
                  <a:gd name="f49" fmla="?: f22 f1 f15"/>
                  <a:gd name="f50" fmla="?: f22 f2 f1"/>
                  <a:gd name="f51" fmla="?: f22 f1 f2"/>
                  <a:gd name="f52" fmla="+- f27 0 f1"/>
                  <a:gd name="f53" fmla="?: f21 f37 f36"/>
                  <a:gd name="f54" fmla="?: f21 f36 f37"/>
                  <a:gd name="f55" fmla="?: f22 f34 f35"/>
                  <a:gd name="f56" fmla="?: f23 f42 f41"/>
                  <a:gd name="f57" fmla="?: f23 f41 f42"/>
                  <a:gd name="f58" fmla="?: f21 f40 f39"/>
                  <a:gd name="f59" fmla="?: f24 f47 f46"/>
                  <a:gd name="f60" fmla="?: f24 f46 f47"/>
                  <a:gd name="f61" fmla="?: f23 f44 f45"/>
                  <a:gd name="f62" fmla="?: f22 f51 f50"/>
                  <a:gd name="f63" fmla="?: f22 f50 f51"/>
                  <a:gd name="f64" fmla="?: f24 f49 f48"/>
                  <a:gd name="f65" fmla="?: f22 f53 f54"/>
                  <a:gd name="f66" fmla="?: f21 f57 f56"/>
                  <a:gd name="f67" fmla="?: f23 f59 f60"/>
                  <a:gd name="f68" fmla="?: f24 f63 f62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25" y="f26"/>
                  </a:cxn>
                  <a:cxn ang="f52">
                    <a:pos x="f28" y="f29"/>
                  </a:cxn>
                  <a:cxn ang="f52">
                    <a:pos x="f25" y="f30"/>
                  </a:cxn>
                  <a:cxn ang="f52">
                    <a:pos x="f31" y="f29"/>
                  </a:cxn>
                </a:cxnLst>
                <a:rect l="f17" t="f20" r="f18" b="f19"/>
                <a:pathLst>
                  <a:path w="21600" h="21600">
                    <a:moveTo>
                      <a:pt x="f6" y="f11"/>
                    </a:moveTo>
                    <a:arcTo wR="f32" hR="f33" stAng="f65" swAng="f55"/>
                    <a:lnTo>
                      <a:pt x="f12" y="f6"/>
                    </a:lnTo>
                    <a:arcTo wR="f38" hR="f32" stAng="f66" swAng="f58"/>
                    <a:lnTo>
                      <a:pt x="f7" y="f12"/>
                    </a:lnTo>
                    <a:arcTo wR="f43" hR="f38" stAng="f67" swAng="f61"/>
                    <a:lnTo>
                      <a:pt x="f11" y="f7"/>
                    </a:lnTo>
                    <a:arcTo wR="f33" hR="f43" stAng="f68" swAng="f64"/>
                    <a:close/>
                  </a:path>
                </a:pathLst>
              </a:custGeom>
              <a:noFill/>
              <a:ln w="18360">
                <a:solidFill>
                  <a:srgbClr val="80808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DejaVu Sans" pitchFamily="2"/>
                </a:endParaRPr>
              </a:p>
            </p:txBody>
          </p:sp>
        </p:grpSp>
        <p:cxnSp>
          <p:nvCxnSpPr>
            <p:cNvPr id="12" name="Elbow Connector 11"/>
            <p:cNvCxnSpPr>
              <a:stCxn id="11" idx="4"/>
              <a:endCxn id="6" idx="1"/>
            </p:cNvCxnSpPr>
            <p:nvPr/>
          </p:nvCxnSpPr>
          <p:spPr>
            <a:xfrm rot="16200000" flipV="1">
              <a:off x="6782564" y="3687317"/>
              <a:ext cx="1037809" cy="521176"/>
            </a:xfrm>
            <a:prstGeom prst="bentConnector2">
              <a:avLst/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/>
            </a:blip>
            <a:srcRect/>
            <a:stretch>
              <a:fillRect/>
            </a:stretch>
          </p:blipFill>
          <p:spPr>
            <a:xfrm>
              <a:off x="647063" y="1548954"/>
              <a:ext cx="1294920" cy="155196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Elbow Connector 15"/>
            <p:cNvCxnSpPr>
              <a:stCxn id="6" idx="3"/>
              <a:endCxn id="14" idx="2"/>
            </p:cNvCxnSpPr>
            <p:nvPr/>
          </p:nvCxnSpPr>
          <p:spPr>
            <a:xfrm rot="10800000">
              <a:off x="1294524" y="3100914"/>
              <a:ext cx="808597" cy="328086"/>
            </a:xfrm>
            <a:prstGeom prst="bentConnector2">
              <a:avLst/>
            </a:prstGeom>
            <a:noFill/>
            <a:ln w="18360">
              <a:solidFill>
                <a:srgbClr val="000080"/>
              </a:solidFill>
              <a:prstDash val="solid"/>
              <a:headEnd type="arrow"/>
            </a:ln>
          </p:spPr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 err="1" smtClean="0"/>
              <a:t>Unswitching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5651" y="22966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hile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 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:= I + 1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98884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endParaRPr lang="pt-PT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 N</a:t>
            </a: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pt-PT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</a:t>
            </a:r>
            <a:r>
              <a:rPr lang="pt-PT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:= I + 1</a:t>
            </a:r>
          </a:p>
          <a:p>
            <a:pPr marL="0"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PT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r>
              <a:rPr lang="pt-PT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&lt; N</a:t>
            </a:r>
            <a:r>
              <a:rPr lang="pt-PT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</a:p>
          <a:p>
            <a:pPr lvl="1">
              <a:spcBef>
                <a:spcPts val="0"/>
              </a:spcBef>
            </a:pPr>
            <a:r>
              <a:rPr lang="pt-P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t-PT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lvl="1">
              <a:spcBef>
                <a:spcPts val="0"/>
              </a:spcBef>
            </a:pPr>
            <a:r>
              <a:rPr lang="pt-PT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 := I + 1</a:t>
            </a:r>
            <a:endParaRPr lang="pt-P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1171" y="30352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→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5651" y="5301208"/>
            <a:ext cx="4217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 smtClean="0">
                <a:latin typeface="+mj-lt"/>
              </a:rPr>
              <a:t>,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dirty="0" smtClean="0">
                <a:latin typeface="+mj-lt"/>
              </a:rPr>
              <a:t> are template statements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000" dirty="0" smtClean="0">
                <a:latin typeface="+mj-lt"/>
              </a:rPr>
              <a:t> is a template Boolean expression</a:t>
            </a:r>
            <a:endParaRPr lang="en-US" sz="2000" dirty="0"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 </a:t>
            </a:r>
            <a:r>
              <a:rPr lang="en-US" dirty="0"/>
              <a:t>function</a:t>
            </a:r>
          </a:p>
          <a:p>
            <a:r>
              <a:rPr lang="en-US" dirty="0"/>
              <a:t>Precondition</a:t>
            </a:r>
          </a:p>
          <a:p>
            <a:r>
              <a:rPr lang="en-US" dirty="0"/>
              <a:t>Profitability </a:t>
            </a:r>
            <a:r>
              <a:rPr lang="en-US" dirty="0" smtClean="0"/>
              <a:t>heuristic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dirty="0" err="1"/>
              <a:t>Automatic</a:t>
            </a:r>
            <a:r>
              <a:rPr lang="pt-PT" dirty="0"/>
              <a:t> </a:t>
            </a:r>
            <a:r>
              <a:rPr lang="pt-PT" dirty="0" err="1"/>
              <a:t>Synthesis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Weakest</a:t>
            </a:r>
            <a:r>
              <a:rPr lang="pt-PT" dirty="0"/>
              <a:t> </a:t>
            </a:r>
            <a:r>
              <a:rPr lang="pt-PT" dirty="0" err="1"/>
              <a:t>Preconditions</a:t>
            </a:r>
            <a:r>
              <a:rPr lang="pt-PT" dirty="0"/>
              <a:t> for </a:t>
            </a:r>
            <a:r>
              <a:rPr lang="pt-PT" dirty="0" err="1"/>
              <a:t>Compiler</a:t>
            </a:r>
            <a:r>
              <a:rPr lang="pt-PT" dirty="0"/>
              <a:t> </a:t>
            </a:r>
            <a:r>
              <a:rPr lang="pt-PT" dirty="0" err="1"/>
              <a:t>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Compiler Optimizations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w</a:t>
            </a:r>
            <a:r>
              <a:rPr lang="en-US" dirty="0" smtClean="0"/>
              <a:t>eakest precondition synthesis for compiler optimizations</a:t>
            </a:r>
          </a:p>
          <a:p>
            <a:r>
              <a:rPr lang="en-US" dirty="0" smtClean="0"/>
              <a:t>Automatic partial equivalence checking, applied to compiler optimization verification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PT" smtClean="0"/>
              <a:t>Automatic Synthesis of Weakest Preconditions for Compiler Optimizations</a:t>
            </a:r>
            <a:endParaRPr lang="pt-P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E8F287-FDCB-4449-A64B-3733674FAF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On-screen Show (4:3)</PresentationFormat>
  <Paragraphs>561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Cambria Math</vt:lpstr>
      <vt:lpstr>Courier New</vt:lpstr>
      <vt:lpstr>DejaVu Sans</vt:lpstr>
      <vt:lpstr>Helvetica</vt:lpstr>
      <vt:lpstr>Liberation Sans</vt:lpstr>
      <vt:lpstr>Times</vt:lpstr>
      <vt:lpstr>Blank Presentation</vt:lpstr>
      <vt:lpstr>Automatic Synthesis of Weakest Preconditions for Compiler Optimizations</vt:lpstr>
      <vt:lpstr>Expectations for Compilers</vt:lpstr>
      <vt:lpstr>Compilers Do Deliver</vt:lpstr>
      <vt:lpstr>But Compilers are Full of Bugs</vt:lpstr>
      <vt:lpstr>Churn in Compiler’s code</vt:lpstr>
      <vt:lpstr>Compilers by Dragon’s Lenses</vt:lpstr>
      <vt:lpstr>Loop Unswitching</vt:lpstr>
      <vt:lpstr>Specifying Compiler Optimizations</vt:lpstr>
      <vt:lpstr>Contributions</vt:lpstr>
      <vt:lpstr>Why WP Synthesis for Compiler Optimizations?</vt:lpstr>
      <vt:lpstr>Verification to the Rescue: LLVM PR17827</vt:lpstr>
      <vt:lpstr>Loop Unswitching</vt:lpstr>
      <vt:lpstr>Loop Unswitching: Example Instantiation</vt:lpstr>
      <vt:lpstr>Loop Unswitching: Weakest Precondition</vt:lpstr>
      <vt:lpstr>Language of Preconditions</vt:lpstr>
      <vt:lpstr>Language of Preconditions: Suitability</vt:lpstr>
      <vt:lpstr>Synthesizing WP for Loop Unswitching</vt:lpstr>
      <vt:lpstr>1) Find counterexample</vt:lpstr>
      <vt:lpstr>2) Synthesize WP for counterexample: VC Gen</vt:lpstr>
      <vt:lpstr>2) Synthesize WP for counterexample: Conditional Ackermannization</vt:lpstr>
      <vt:lpstr>2) Synthesize WP for counterexample: Final constraint</vt:lpstr>
      <vt:lpstr>2) Synthesize WP for counterexample: Disjunction of all models</vt:lpstr>
      <vt:lpstr>3) Iterate until no more counterexamples can be found</vt:lpstr>
      <vt:lpstr>Algorithm</vt:lpstr>
      <vt:lpstr>Optimizations</vt:lpstr>
      <vt:lpstr>PSyCO: Results</vt:lpstr>
      <vt:lpstr>Example of Synthesized WP: Software Pipelining</vt:lpstr>
      <vt:lpstr>Verifying Optimizations with CORK</vt:lpstr>
      <vt:lpstr>CORK: Partial Equivalence Checking of UF+IA Programs</vt:lpstr>
      <vt:lpstr>CORK: Polynomial Interpolation</vt:lpstr>
      <vt:lpstr>CORK: Results</vt:lpstr>
      <vt:lpstr>Future Work</vt:lpstr>
      <vt:lpstr>Conclusion</vt:lpstr>
      <vt:lpstr>PowerPoint Presentation</vt:lpstr>
      <vt:lpstr>CORK: UFs -&gt; Polynomials</vt:lpstr>
      <vt:lpstr>2) Synthesize WP for counterexample: Must-write vs may-write</vt:lpstr>
      <vt:lpstr>Optimizers by Dragon’s Lenses</vt:lpstr>
      <vt:lpstr>An Optimizer from the Future</vt:lpstr>
      <vt:lpstr>An Optimizer from the Future: Pattern Matching</vt:lpstr>
      <vt:lpstr>An Optimizer from the Future: Verification</vt:lpstr>
      <vt:lpstr>An Optimizer from the Future: Code Transformation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2013-07-09T23:05:26Z</dcterms:created>
  <dcterms:modified xsi:type="dcterms:W3CDTF">2014-10-11T10:29:18Z</dcterms:modified>
</cp:coreProperties>
</file>