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0"/>
  </p:notesMasterIdLst>
  <p:sldIdLst>
    <p:sldId id="257" r:id="rId2"/>
    <p:sldId id="285" r:id="rId3"/>
    <p:sldId id="287" r:id="rId4"/>
    <p:sldId id="288" r:id="rId5"/>
    <p:sldId id="327" r:id="rId6"/>
    <p:sldId id="289" r:id="rId7"/>
    <p:sldId id="290" r:id="rId8"/>
    <p:sldId id="292" r:id="rId9"/>
    <p:sldId id="286" r:id="rId10"/>
    <p:sldId id="291" r:id="rId11"/>
    <p:sldId id="293" r:id="rId12"/>
    <p:sldId id="294" r:id="rId13"/>
    <p:sldId id="328" r:id="rId14"/>
    <p:sldId id="295" r:id="rId15"/>
    <p:sldId id="299" r:id="rId16"/>
    <p:sldId id="296" r:id="rId17"/>
    <p:sldId id="297" r:id="rId18"/>
    <p:sldId id="298" r:id="rId19"/>
    <p:sldId id="329" r:id="rId20"/>
    <p:sldId id="306" r:id="rId21"/>
    <p:sldId id="307" r:id="rId22"/>
    <p:sldId id="330" r:id="rId23"/>
    <p:sldId id="30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31" r:id="rId35"/>
    <p:sldId id="302" r:id="rId36"/>
    <p:sldId id="303" r:id="rId37"/>
    <p:sldId id="310" r:id="rId38"/>
    <p:sldId id="311" r:id="rId39"/>
    <p:sldId id="312" r:id="rId40"/>
    <p:sldId id="309" r:id="rId41"/>
    <p:sldId id="313" r:id="rId42"/>
    <p:sldId id="314" r:id="rId43"/>
    <p:sldId id="315" r:id="rId44"/>
    <p:sldId id="332" r:id="rId45"/>
    <p:sldId id="300" r:id="rId46"/>
    <p:sldId id="301" r:id="rId47"/>
    <p:sldId id="326" r:id="rId48"/>
    <p:sldId id="259" r:id="rId49"/>
  </p:sldIdLst>
  <p:sldSz cx="9144000" cy="6858000" type="screen4x3"/>
  <p:notesSz cx="6858000" cy="9144000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68">
          <p15:clr>
            <a:srgbClr val="A4A3A4"/>
          </p15:clr>
        </p15:guide>
        <p15:guide id="3" pos="336">
          <p15:clr>
            <a:srgbClr val="A4A3A4"/>
          </p15:clr>
        </p15:guide>
        <p15:guide id="4" pos="43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003575"/>
    <a:srgbClr val="023378"/>
    <a:srgbClr val="007D7D"/>
    <a:srgbClr val="58BB3B"/>
    <a:srgbClr val="162E70"/>
    <a:srgbClr val="0F1177"/>
    <a:srgbClr val="202B92"/>
    <a:srgbClr val="5EB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3" autoAdjust="0"/>
    <p:restoredTop sz="90929"/>
  </p:normalViewPr>
  <p:slideViewPr>
    <p:cSldViewPr>
      <p:cViewPr varScale="1">
        <p:scale>
          <a:sx n="68" d="100"/>
          <a:sy n="68" d="100"/>
        </p:scale>
        <p:origin x="696" y="54"/>
      </p:cViewPr>
      <p:guideLst>
        <p:guide orient="horz" pos="2160"/>
        <p:guide pos="2868"/>
        <p:guide pos="336"/>
        <p:guide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9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P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PT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P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84C3AA-F440-41FB-B19C-BF20F2916D7D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65180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Implicit exists quantifier.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C3AA-F440-41FB-B19C-BF20F2916D7D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204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showing the full model. Model includes EAX, carry</a:t>
            </a:r>
            <a:r>
              <a:rPr lang="en-US" baseline="0" dirty="0" smtClean="0"/>
              <a:t> flag-CF, </a:t>
            </a:r>
            <a:r>
              <a:rPr lang="en-US" dirty="0" smtClean="0"/>
              <a:t>etc.</a:t>
            </a:r>
          </a:p>
          <a:p>
            <a:r>
              <a:rPr lang="en-US" dirty="0" smtClean="0"/>
              <a:t>Caught</a:t>
            </a:r>
            <a:r>
              <a:rPr lang="en-US" baseline="0" dirty="0" smtClean="0"/>
              <a:t> bug before code going live.</a:t>
            </a:r>
            <a:endParaRPr lang="en-US" dirty="0" smtClean="0"/>
          </a:p>
          <a:p>
            <a:r>
              <a:rPr lang="en-US" dirty="0" smtClean="0"/>
              <a:t>Patch not yet</a:t>
            </a:r>
            <a:r>
              <a:rPr lang="en-US" baseline="0" dirty="0" smtClean="0"/>
              <a:t> committed.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C3AA-F440-41FB-B19C-BF20F2916D7D}" type="slidenum">
              <a:rPr lang="pt-PT" smtClean="0"/>
              <a:pPr/>
              <a:t>33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4850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Proof for sext</a:t>
            </a:r>
            <a:r>
              <a:rPr lang="en-US" baseline="0" dirty="0" smtClean="0"/>
              <a:t> 32 -&gt; 36 bits.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C3AA-F440-41FB-B19C-BF20F2916D7D}" type="slidenum">
              <a:rPr lang="pt-PT" smtClean="0"/>
              <a:pPr/>
              <a:t>37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3145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r>
              <a:rPr lang="en-US" baseline="0" dirty="0" smtClean="0"/>
              <a:t> in SMT are not recursive!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C3AA-F440-41FB-B19C-BF20F2916D7D}" type="slidenum">
              <a:rPr lang="pt-PT" smtClean="0"/>
              <a:pPr/>
              <a:t>38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456263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Proof for sext</a:t>
            </a:r>
            <a:r>
              <a:rPr lang="en-US" baseline="0" dirty="0" smtClean="0"/>
              <a:t> 32 -&gt; 36 bits.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C3AA-F440-41FB-B19C-BF20F2916D7D}" type="slidenum">
              <a:rPr lang="pt-PT" smtClean="0"/>
              <a:pPr/>
              <a:t>39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56404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Proof for sext</a:t>
            </a:r>
            <a:r>
              <a:rPr lang="en-US" baseline="0" dirty="0" smtClean="0"/>
              <a:t> 32 -&gt; 36 bits.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C3AA-F440-41FB-B19C-BF20F2916D7D}" type="slidenum">
              <a:rPr lang="pt-PT" smtClean="0"/>
              <a:pPr/>
              <a:t>41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88355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Fixed</a:t>
            </a:r>
            <a:r>
              <a:rPr lang="en-US" baseline="0" dirty="0" smtClean="0"/>
              <a:t> last week.</a:t>
            </a:r>
          </a:p>
          <a:p>
            <a:r>
              <a:rPr lang="en-US" baseline="0" dirty="0" smtClean="0"/>
              <a:t>Does not prove optimality with 32 bits :S  Works with 8 bits. 12 bits take 6 min.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C3AA-F440-41FB-B19C-BF20F2916D7D}" type="slidenum">
              <a:rPr lang="pt-PT" smtClean="0"/>
              <a:pPr/>
              <a:t>43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295841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Frontend with domain info</a:t>
            </a:r>
          </a:p>
          <a:p>
            <a:r>
              <a:rPr lang="en-US" dirty="0" smtClean="0"/>
              <a:t>Need full IR spec for specialized front-end (iron out semantics</a:t>
            </a:r>
            <a:r>
              <a:rPr lang="en-US" baseline="0" dirty="0" smtClean="0"/>
              <a:t> of NW/NUW/</a:t>
            </a:r>
            <a:r>
              <a:rPr lang="en-US" baseline="0" dirty="0" err="1" smtClean="0"/>
              <a:t>undef</a:t>
            </a:r>
            <a:r>
              <a:rPr lang="en-US" baseline="0" dirty="0" smtClean="0"/>
              <a:t> ??)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C3AA-F440-41FB-B19C-BF20F2916D7D}" type="slidenum">
              <a:rPr lang="pt-PT" smtClean="0"/>
              <a:pPr/>
              <a:t>45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06151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C3AA-F440-41FB-B19C-BF20F2916D7D}" type="slidenum">
              <a:rPr lang="pt-PT" smtClean="0"/>
              <a:pPr/>
              <a:t>46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800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endorsing any specific solver</a:t>
            </a:r>
          </a:p>
          <a:p>
            <a:r>
              <a:rPr lang="en-US" dirty="0" smtClean="0"/>
              <a:t>Disclaimer: worked</a:t>
            </a:r>
            <a:r>
              <a:rPr lang="en-US" baseline="0" dirty="0" smtClean="0"/>
              <a:t> in Z3</a:t>
            </a:r>
          </a:p>
          <a:p>
            <a:r>
              <a:rPr lang="en-US" baseline="0" dirty="0" smtClean="0"/>
              <a:t>Watch out for licensing issues.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C3AA-F440-41FB-B19C-BF20F2916D7D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6293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Computing is-power-of-2. Give true</a:t>
            </a:r>
            <a:r>
              <a:rPr lang="en-US" baseline="0" dirty="0" smtClean="0"/>
              <a:t> for input=0.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C3AA-F440-41FB-B19C-BF20F2916D7D}" type="slidenum">
              <a:rPr lang="pt-PT" smtClean="0"/>
              <a:pPr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572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Lisp-like</a:t>
            </a:r>
            <a:r>
              <a:rPr lang="en-US" baseline="0" dirty="0" smtClean="0"/>
              <a:t> syntax.</a:t>
            </a:r>
          </a:p>
          <a:p>
            <a:r>
              <a:rPr lang="en-US" baseline="0" dirty="0" smtClean="0"/>
              <a:t>Notice the fixed bit-width.</a:t>
            </a:r>
          </a:p>
          <a:p>
            <a:r>
              <a:rPr lang="en-US" baseline="0" dirty="0" smtClean="0"/>
              <a:t>Mention the Z3 URL.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C3AA-F440-41FB-B19C-BF20F2916D7D}" type="slidenum">
              <a:rPr lang="pt-PT" smtClean="0"/>
              <a:pPr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4821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Shows where we are leveraging undefined behavior (and what kind</a:t>
            </a:r>
            <a:r>
              <a:rPr lang="en-US" baseline="0" dirty="0" smtClean="0"/>
              <a:t> of</a:t>
            </a:r>
            <a:r>
              <a:rPr lang="en-US" dirty="0" smtClean="0"/>
              <a:t>).</a:t>
            </a:r>
          </a:p>
          <a:p>
            <a:r>
              <a:rPr lang="en-US" dirty="0" smtClean="0"/>
              <a:t>Patch rolled</a:t>
            </a:r>
            <a:r>
              <a:rPr lang="en-US" baseline="0" dirty="0" smtClean="0"/>
              <a:t> back because broke clang self-hosting(?)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C3AA-F440-41FB-B19C-BF20F2916D7D}" type="slidenum">
              <a:rPr lang="pt-PT" smtClean="0"/>
              <a:pPr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2548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17-&gt;8 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C3AA-F440-41FB-B19C-BF20F2916D7D}" type="slidenum">
              <a:rPr lang="pt-PT" smtClean="0"/>
              <a:pPr/>
              <a:t>26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5306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%</a:t>
            </a:r>
            <a:r>
              <a:rPr lang="en-US" dirty="0" err="1" smtClean="0"/>
              <a:t>edx</a:t>
            </a:r>
            <a:r>
              <a:rPr lang="en-US" dirty="0" smtClean="0"/>
              <a:t> + %</a:t>
            </a:r>
            <a:r>
              <a:rPr lang="en-US" dirty="0" err="1" smtClean="0"/>
              <a:t>edx</a:t>
            </a:r>
            <a:r>
              <a:rPr lang="en-US" dirty="0" smtClean="0"/>
              <a:t> + carry can overflow.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C3AA-F440-41FB-B19C-BF20F2916D7D}" type="slidenum">
              <a:rPr lang="pt-PT" smtClean="0"/>
              <a:pPr/>
              <a:t>27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4236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EAX = least significant bits / EDX = most significant bits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C3AA-F440-41FB-B19C-BF20F2916D7D}" type="slidenum">
              <a:rPr lang="pt-PT" smtClean="0"/>
              <a:pPr/>
              <a:t>28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9810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let expressions.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4C3AA-F440-41FB-B19C-BF20F2916D7D}" type="slidenum">
              <a:rPr lang="pt-PT" smtClean="0"/>
              <a:pPr/>
              <a:t>32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8018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5" name="AutoShape 83"/>
          <p:cNvSpPr>
            <a:spLocks noChangeArrowheads="1"/>
          </p:cNvSpPr>
          <p:nvPr userDrawn="1"/>
        </p:nvSpPr>
        <p:spPr bwMode="auto">
          <a:xfrm>
            <a:off x="533400" y="762000"/>
            <a:ext cx="7315200" cy="2667000"/>
          </a:xfrm>
          <a:prstGeom prst="roundRect">
            <a:avLst>
              <a:gd name="adj" fmla="val 2801"/>
            </a:avLst>
          </a:prstGeom>
          <a:solidFill>
            <a:srgbClr val="58BB3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0" y="1371600"/>
            <a:ext cx="5181600" cy="10668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pt-PT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438400"/>
            <a:ext cx="5181600" cy="990600"/>
          </a:xfrm>
        </p:spPr>
        <p:txBody>
          <a:bodyPr/>
          <a:lstStyle>
            <a:lvl1pPr marL="0" indent="0">
              <a:buFont typeface="Times" panose="02020603050405020304" pitchFamily="18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pt-PT" noProof="0" smtClean="0"/>
              <a:t>Click to edit Master subtitle style</a:t>
            </a:r>
          </a:p>
        </p:txBody>
      </p:sp>
      <p:sp>
        <p:nvSpPr>
          <p:cNvPr id="3151" name="Rectangle 79"/>
          <p:cNvSpPr>
            <a:spLocks noChangeArrowheads="1"/>
          </p:cNvSpPr>
          <p:nvPr userDrawn="1"/>
        </p:nvSpPr>
        <p:spPr bwMode="auto">
          <a:xfrm>
            <a:off x="6858000" y="0"/>
            <a:ext cx="2286000" cy="3429000"/>
          </a:xfrm>
          <a:prstGeom prst="rect">
            <a:avLst/>
          </a:prstGeom>
          <a:solidFill>
            <a:srgbClr val="162E7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91" name="Picture 19" descr="temp_powerpoint3.jpg                                           00018DAFmac_1                          B81C06B4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189413"/>
            <a:ext cx="3276600" cy="154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4" name="Picture 82" descr="base_inescID_temp.jpg                                          000501C1mac_1                          BD59F8F7: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3" y="328613"/>
            <a:ext cx="7621587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48" name="Text Box 76"/>
          <p:cNvSpPr txBox="1">
            <a:spLocks noChangeArrowheads="1"/>
          </p:cNvSpPr>
          <p:nvPr userDrawn="1"/>
        </p:nvSpPr>
        <p:spPr bwMode="auto">
          <a:xfrm>
            <a:off x="6991350" y="1158875"/>
            <a:ext cx="18478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PT" sz="1800" b="1">
                <a:solidFill>
                  <a:schemeClr val="bg1"/>
                </a:solidFill>
                <a:latin typeface="Helvetica" panose="020B0604020202020204" pitchFamily="34" charset="0"/>
              </a:rPr>
              <a:t>technology</a:t>
            </a:r>
            <a:r>
              <a:rPr lang="pt-PT" sz="1400">
                <a:solidFill>
                  <a:schemeClr val="bg1"/>
                </a:solidFill>
                <a:latin typeface="Helvetica" panose="020B0604020202020204" pitchFamily="34" charset="0"/>
              </a:rPr>
              <a:t/>
            </a:r>
            <a:br>
              <a:rPr lang="pt-PT" sz="1400">
                <a:solidFill>
                  <a:schemeClr val="bg1"/>
                </a:solidFill>
                <a:latin typeface="Helvetica" panose="020B0604020202020204" pitchFamily="34" charset="0"/>
              </a:rPr>
            </a:br>
            <a:r>
              <a:rPr lang="pt-PT" sz="1400">
                <a:solidFill>
                  <a:schemeClr val="bg1"/>
                </a:solidFill>
                <a:latin typeface="Helvetica" panose="020B0604020202020204" pitchFamily="34" charset="0"/>
              </a:rPr>
              <a:t>from seed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4" t="23794" r="12820" b="26837"/>
          <a:stretch/>
        </p:blipFill>
        <p:spPr>
          <a:xfrm>
            <a:off x="279400" y="6408000"/>
            <a:ext cx="864095" cy="4032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dirty="0" smtClean="0"/>
              <a:t>Verifying </a:t>
            </a:r>
            <a:r>
              <a:rPr lang="pt-PT" dirty="0" err="1" smtClean="0"/>
              <a:t>Optimizations</a:t>
            </a:r>
            <a:r>
              <a:rPr lang="pt-PT" dirty="0" smtClean="0"/>
              <a:t> </a:t>
            </a:r>
            <a:r>
              <a:rPr lang="pt-PT" dirty="0" err="1" smtClean="0"/>
              <a:t>Using</a:t>
            </a:r>
            <a:r>
              <a:rPr lang="pt-PT" dirty="0" smtClean="0"/>
              <a:t> SMT </a:t>
            </a:r>
            <a:r>
              <a:rPr lang="pt-PT" dirty="0" err="1" smtClean="0"/>
              <a:t>Solvers</a:t>
            </a:r>
            <a:endParaRPr lang="pt-PT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5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Verifying Optimizations Using SMT Solvers</a:t>
            </a:r>
          </a:p>
        </p:txBody>
      </p:sp>
    </p:spTree>
    <p:extLst>
      <p:ext uri="{BB962C8B-B14F-4D97-AF65-F5344CB8AC3E}">
        <p14:creationId xmlns:p14="http://schemas.microsoft.com/office/powerpoint/2010/main" val="183730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AutoShape 38"/>
          <p:cNvSpPr>
            <a:spLocks noChangeArrowheads="1"/>
          </p:cNvSpPr>
          <p:nvPr userDrawn="1"/>
        </p:nvSpPr>
        <p:spPr bwMode="auto">
          <a:xfrm>
            <a:off x="304800" y="304800"/>
            <a:ext cx="7543800" cy="990600"/>
          </a:xfrm>
          <a:prstGeom prst="roundRect">
            <a:avLst>
              <a:gd name="adj" fmla="val 4611"/>
            </a:avLst>
          </a:prstGeom>
          <a:solidFill>
            <a:srgbClr val="5EBA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12750"/>
            <a:ext cx="48768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Master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pt-PT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458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534589"/>
            <a:ext cx="6096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pt-PT" dirty="0" smtClean="0"/>
              <a:t>Verifying </a:t>
            </a:r>
            <a:r>
              <a:rPr lang="pt-PT" dirty="0" err="1" smtClean="0"/>
              <a:t>Optimizations</a:t>
            </a:r>
            <a:r>
              <a:rPr lang="pt-PT" dirty="0" smtClean="0"/>
              <a:t> </a:t>
            </a:r>
            <a:r>
              <a:rPr lang="pt-PT" dirty="0" err="1" smtClean="0"/>
              <a:t>Using</a:t>
            </a:r>
            <a:r>
              <a:rPr lang="pt-PT" dirty="0" smtClean="0"/>
              <a:t> SMT </a:t>
            </a:r>
            <a:r>
              <a:rPr lang="pt-PT" dirty="0" err="1" smtClean="0"/>
              <a:t>Solvers</a:t>
            </a:r>
            <a:endParaRPr lang="pt-PT" dirty="0"/>
          </a:p>
        </p:txBody>
      </p:sp>
      <p:sp>
        <p:nvSpPr>
          <p:cNvPr id="1060" name="Line 36"/>
          <p:cNvSpPr>
            <a:spLocks noChangeShapeType="1"/>
          </p:cNvSpPr>
          <p:nvPr userDrawn="1"/>
        </p:nvSpPr>
        <p:spPr bwMode="auto">
          <a:xfrm>
            <a:off x="1371600" y="6477000"/>
            <a:ext cx="7772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" name="Rectangle 41"/>
          <p:cNvSpPr>
            <a:spLocks noChangeArrowheads="1"/>
          </p:cNvSpPr>
          <p:nvPr userDrawn="1"/>
        </p:nvSpPr>
        <p:spPr bwMode="auto">
          <a:xfrm>
            <a:off x="7086600" y="0"/>
            <a:ext cx="2057400" cy="1295400"/>
          </a:xfrm>
          <a:prstGeom prst="rect">
            <a:avLst/>
          </a:prstGeom>
          <a:solidFill>
            <a:srgbClr val="162E7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66" name="Picture 42" descr="base_inescID_temp.jpg                                          000501C1mac_1                          BD59F8F7: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76200"/>
            <a:ext cx="3657600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6915150" y="412750"/>
            <a:ext cx="18478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PT" sz="1400" b="1">
                <a:solidFill>
                  <a:schemeClr val="bg1"/>
                </a:solidFill>
                <a:latin typeface="Helvetica" panose="020B0604020202020204" pitchFamily="34" charset="0"/>
              </a:rPr>
              <a:t>technology</a:t>
            </a:r>
            <a:r>
              <a:rPr lang="pt-PT" sz="1000">
                <a:solidFill>
                  <a:schemeClr val="bg1"/>
                </a:solidFill>
                <a:latin typeface="Helvetica" panose="020B0604020202020204" pitchFamily="34" charset="0"/>
              </a:rPr>
              <a:t/>
            </a:r>
            <a:br>
              <a:rPr lang="pt-PT" sz="1000">
                <a:solidFill>
                  <a:schemeClr val="bg1"/>
                </a:solidFill>
                <a:latin typeface="Helvetica" panose="020B0604020202020204" pitchFamily="34" charset="0"/>
              </a:rPr>
            </a:br>
            <a:r>
              <a:rPr lang="pt-PT" sz="1000">
                <a:solidFill>
                  <a:schemeClr val="bg1"/>
                </a:solidFill>
                <a:latin typeface="Helvetica" panose="020B0604020202020204" pitchFamily="34" charset="0"/>
              </a:rPr>
              <a:t>from seed</a:t>
            </a:r>
          </a:p>
        </p:txBody>
      </p:sp>
      <p:pic>
        <p:nvPicPr>
          <p:cNvPr id="1069" name="Picture 45" descr="inesc_id.jpg                                                   000501C1mac_1                          BD59F8F7: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09600"/>
            <a:ext cx="1295400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4" t="23794" r="12820" b="26837"/>
          <a:stretch/>
        </p:blipFill>
        <p:spPr>
          <a:xfrm>
            <a:off x="279400" y="6408000"/>
            <a:ext cx="864095" cy="4032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8BB3B"/>
        </a:buClr>
        <a:buFont typeface="Times" panose="02020603050405020304" pitchFamily="18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ise4fun.com/Z3/2YFz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rise4fun.com/Z3/qGl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rise4fun.com/Z3/oea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rise4fun.com/Z3/OmRP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rise4fun.com/Z3/pj2B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rise4fun.com/Z3/0ip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rise4fun.com/Z3/VIx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rise4fun.com/Z3/wLF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rise4fun.com/Z3/wLF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rise4fun.com/Z3/wLFX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rise4fun.com/Z3/OGAW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ise4fun.com/Z3/4pl9s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smtlib.cs.uiowa.edu/logics/QF_BV.smt2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roups.google.com/forum/#!forum/smt-fp" TargetMode="External"/><Relationship Id="rId4" Type="http://schemas.openxmlformats.org/officeDocument/2006/relationships/hyperlink" Target="http://smtlib.cs.uiowa.edu/theories/ArraysEx.smt2" TargetMode="Externa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ise4fun.com/Z3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8280" y="1611288"/>
            <a:ext cx="5445968" cy="881608"/>
          </a:xfrm>
        </p:spPr>
        <p:txBody>
          <a:bodyPr/>
          <a:lstStyle/>
          <a:p>
            <a:r>
              <a:rPr lang="en-US" sz="2400" dirty="0" smtClean="0"/>
              <a:t>Verifying Optimizations using SMT Solvers</a:t>
            </a:r>
            <a:endParaRPr lang="en-US" sz="2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8280" y="2708920"/>
            <a:ext cx="5181600" cy="648072"/>
          </a:xfrm>
        </p:spPr>
        <p:txBody>
          <a:bodyPr/>
          <a:lstStyle/>
          <a:p>
            <a:r>
              <a:rPr lang="pt-PT" dirty="0" smtClean="0"/>
              <a:t>Nuno Lopes</a:t>
            </a:r>
            <a:endParaRPr lang="pt-P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Let’s prove that the following are equivalent: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pt-PT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P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pt-PT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pt-PT" b="0" i="1" smtClean="0">
                        <a:latin typeface="Cambria Math" panose="02040503050406030204" pitchFamily="18" charset="0"/>
                      </a:rPr>
                      <m:t>&amp;</m:t>
                    </m:r>
                    <m:r>
                      <a:rPr lang="pt-PT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PT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pt-PT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pt-PT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PT" b="0" i="1" smtClean="0">
                        <a:latin typeface="Cambria Math" panose="02040503050406030204" pitchFamily="18" charset="0"/>
                      </a:rPr>
                      <m:t>&amp;(−</m:t>
                    </m:r>
                    <m:r>
                      <a:rPr lang="pt-PT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PT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pt-PT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pt-PT" b="0" dirty="0" smtClean="0"/>
              </a:p>
              <a:p>
                <a:pPr lvl="1"/>
                <a:endParaRPr lang="pt-PT" b="0" dirty="0" smtClean="0"/>
              </a:p>
              <a:p>
                <a:r>
                  <a:rPr lang="en-US" dirty="0" smtClean="0"/>
                  <a:t>Thinking SMT:</a:t>
                </a:r>
              </a:p>
              <a:p>
                <a:pPr lvl="1"/>
                <a:r>
                  <a:rPr lang="en-US" dirty="0" smtClean="0"/>
                  <a:t>“Both formulas give the same result for all </a:t>
                </a:r>
                <a14:m>
                  <m:oMath xmlns:m="http://schemas.openxmlformats.org/officeDocument/2006/math">
                    <m:r>
                      <a:rPr lang="pt-PT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”</a:t>
                </a:r>
              </a:p>
              <a:p>
                <a:pPr lvl="1"/>
                <a:r>
                  <a:rPr lang="en-US" dirty="0" smtClean="0"/>
                  <a:t>“There isn’t a value for </a:t>
                </a:r>
                <a14:m>
                  <m:oMath xmlns:m="http://schemas.openxmlformats.org/officeDocument/2006/math">
                    <m:r>
                      <a:rPr lang="pt-PT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such that the result of the formulas differs”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09" t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Bit-vector theory: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04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458200" cy="384710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declare-fun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x () (_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BitVec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32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(=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; x&amp;(x-1) == 0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(=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bvand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bvsub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#x00000001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 #x00000000)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i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; x&amp;(-x) == x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(=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bvand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x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bvneg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x)) x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check-sat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 SMT-LIB 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300192" y="6054428"/>
            <a:ext cx="2907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hlinkClick r:id="rId3"/>
              </a:rPr>
              <a:t>http://rise4fun.com/Z3/2YFz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4131558" y="4970996"/>
            <a:ext cx="1261884" cy="400110"/>
          </a:xfrm>
          <a:prstGeom prst="rect">
            <a:avLst/>
          </a:prstGeom>
          <a:ln w="12700"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unsat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really testing for power of 2?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533400" y="1524000"/>
            <a:ext cx="8458200" cy="4281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BB3B"/>
              </a:buClr>
              <a:buFont typeface="Times" panose="02020603050405020304" pitchFamily="18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imes" panose="02020603050405020304" pitchFamily="18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declare-fun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() (_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BitVec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(=</a:t>
            </a: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i="1" dirty="0" smtClean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; x&amp;(x-1) == 0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(= (</a:t>
            </a:r>
            <a:r>
              <a:rPr lang="en-US" sz="20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bvand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(</a:t>
            </a:r>
            <a:r>
              <a:rPr lang="en-US" sz="20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bvsub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#x1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 #x0)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i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; x == 1 or x == 2 or x == 4 or x == 8</a:t>
            </a: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(= x #x1) (= x #x2) (= x #x4) (= x #x8))</a:t>
            </a: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check-sat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get-model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72200" y="6054428"/>
            <a:ext cx="2835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2"/>
              </a:rPr>
              <a:t>http://rise4fun.com/Z3/qGl2</a:t>
            </a: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3203848" y="4730989"/>
            <a:ext cx="5262979" cy="1323439"/>
          </a:xfrm>
          <a:prstGeom prst="rect">
            <a:avLst/>
          </a:prstGeom>
          <a:ln w="12700"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sat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(model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(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define-fun x () (_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BitVec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4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#x0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62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SAT/SMT Solvers</a:t>
            </a:r>
          </a:p>
          <a:p>
            <a:r>
              <a:rPr lang="en-US" dirty="0" err="1" smtClean="0"/>
              <a:t>InstCombine</a:t>
            </a: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Assembly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ConstantRange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Future developments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15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Optimizes sequences of instructions</a:t>
            </a:r>
          </a:p>
          <a:p>
            <a:r>
              <a:rPr lang="en-US" dirty="0" smtClean="0"/>
              <a:t>Perfect target for verification with SMT solvers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InstCombine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9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8"/>
            <a:ext cx="8647112" cy="477964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declare-fun 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() (_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BitVec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8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(=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ADD(XOR(AND(X, 0xFF), 0x80), 0xF..F80</a:t>
            </a:r>
            <a:r>
              <a:rPr lang="en-US" sz="2000" dirty="0" smtClean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000" dirty="0" smtClean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bvadd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((_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zero_extend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8)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bvxor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bvand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#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xFF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#x80)) #xFF80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ADD(XOR(AND(X, 0xFF), 0xF..F80), 0x80</a:t>
            </a:r>
            <a:r>
              <a:rPr lang="en-US" sz="2000" dirty="0" smtClean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000" dirty="0" smtClean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bvadd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bvxor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((_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zero_extend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8)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bvand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#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xFF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#xFF80) #x0080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both are sexts 8 -&gt; 16 </a:t>
            </a:r>
            <a:r>
              <a:rPr lang="en-US" sz="2000" dirty="0" smtClean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bits</a:t>
            </a:r>
            <a:br>
              <a:rPr lang="en-US" sz="2000" dirty="0" smtClean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((_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sign_extend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8) x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))))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check-sat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InstCombine</a:t>
            </a:r>
            <a:r>
              <a:rPr lang="en-US" dirty="0" smtClean="0"/>
              <a:t>: simple 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372200" y="6054428"/>
            <a:ext cx="2835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2"/>
              </a:rPr>
              <a:t>http://rise4fun.com/Z3/oeaP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4779258" y="5644215"/>
            <a:ext cx="1261884" cy="400110"/>
          </a:xfrm>
          <a:prstGeom prst="rect">
            <a:avLst/>
          </a:prstGeom>
          <a:ln w="12700"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unsat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00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55539"/>
            <a:ext cx="8458200" cy="1858025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(A ^ -1) </a:t>
            </a:r>
            <a:r>
              <a:rPr lang="en-US" sz="2000" i="1" dirty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(</a:t>
            </a:r>
            <a:r>
              <a:rPr lang="en-US" sz="2000" i="1" dirty="0" smtClean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&lt;&lt; B) != 0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i32 %A, -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shl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i32 1, %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%and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i32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neg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shl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icmp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i32 %and, 0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InstCombine</a:t>
            </a:r>
            <a:r>
              <a:rPr lang="en-US" dirty="0"/>
              <a:t>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533400" y="4116288"/>
            <a:ext cx="8458200" cy="161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BB3B"/>
              </a:buClr>
              <a:buFont typeface="Times" panose="02020603050405020304" pitchFamily="18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i="1" dirty="0" smtClean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(1 &lt;&lt; B) &amp; A == 0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shl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i32 1, %B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and = 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i32 %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%A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icmp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i32 %and,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79157" y="3534093"/>
                <a:ext cx="5277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157" y="3534093"/>
                <a:ext cx="527709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589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458200" cy="453042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declare-fun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(_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BitVec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32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declare-fun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(_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BitVec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32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(=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; (1 &lt;&lt; B) &amp; (A ^ -1) != 0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(=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bvand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bvshl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#x00000001 B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bvxor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 #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xffffffff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 #x00000000))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i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i="1" dirty="0" smtClean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(1 &lt;&lt; B) &amp; A == 0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(=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bvand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bvshl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#x00000001 B) A) #x00000000)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check-sat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InstCombine</a:t>
            </a:r>
            <a:r>
              <a:rPr lang="en-US" dirty="0"/>
              <a:t>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56176" y="6054428"/>
            <a:ext cx="2952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2"/>
              </a:rPr>
              <a:t>http://rise4fun.com/Z3/OmRP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3563888" y="3655259"/>
            <a:ext cx="5415595" cy="2246769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sat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(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model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define-fun A () (_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BitVec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32)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x00000000)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(define-fun B () (_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BitVec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32)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#x00020007)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16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40768"/>
            <a:ext cx="8458200" cy="4713660"/>
          </a:xfrm>
        </p:spPr>
        <p:txBody>
          <a:bodyPr/>
          <a:lstStyle/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declare-fun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() (_ </a:t>
            </a:r>
            <a:r>
              <a:rPr lang="en-US" sz="19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BitVec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32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declare-fun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() (_ </a:t>
            </a:r>
            <a:r>
              <a:rPr lang="en-US" sz="19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BitVec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32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b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9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bvule</a:t>
            </a:r>
            <a:r>
              <a:rPr lang="en-US" sz="19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B #x0000001F))</a:t>
            </a:r>
            <a:endParaRPr lang="en-US" sz="1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9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(=</a:t>
            </a:r>
          </a:p>
          <a:p>
            <a:pPr marL="0" indent="0">
              <a:buNone/>
            </a:pPr>
            <a:r>
              <a:rPr lang="en-US" sz="1900" i="1" dirty="0" smtClean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; (1 &lt;&lt; B) &amp; (A ^ -1) != 0</a:t>
            </a:r>
          </a:p>
          <a:p>
            <a:pPr marL="0" indent="0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(= (</a:t>
            </a:r>
            <a:r>
              <a:rPr lang="en-US" sz="19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bvand</a:t>
            </a:r>
            <a:r>
              <a:rPr lang="en-US" sz="19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bvshl</a:t>
            </a:r>
            <a:r>
              <a:rPr lang="en-US" sz="19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#x00000001 B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(</a:t>
            </a:r>
            <a:r>
              <a:rPr lang="en-US" sz="19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bvxor</a:t>
            </a:r>
            <a:r>
              <a:rPr lang="en-US" sz="19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A #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xffffffff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)) #x00000000))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900" i="1" dirty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i="1" dirty="0" smtClean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; (1 &lt;&lt; B) &amp; A == 0</a:t>
            </a:r>
          </a:p>
          <a:p>
            <a:pPr marL="0" indent="0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(= (</a:t>
            </a:r>
            <a:r>
              <a:rPr lang="en-US" sz="19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bvand</a:t>
            </a:r>
            <a:r>
              <a:rPr lang="en-US" sz="19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bvshl</a:t>
            </a:r>
            <a:r>
              <a:rPr lang="en-US" sz="19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#x00000001 B) A) #x00000000)</a:t>
            </a: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)))</a:t>
            </a:r>
            <a:b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check-sat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InstCombine</a:t>
            </a:r>
            <a:r>
              <a:rPr lang="en-US" dirty="0"/>
              <a:t>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372200" y="6054428"/>
            <a:ext cx="2763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3"/>
              </a:rPr>
              <a:t>http://rise4fun.com/Z3/pj2B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3947357" y="5445224"/>
            <a:ext cx="1462843" cy="40011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unsat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36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SAT/SMT Solvers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InstCombine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BoundsChecking.cpp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Assembly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ConstantRange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Future developments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0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Catch bugs before they even exist</a:t>
            </a:r>
          </a:p>
          <a:p>
            <a:r>
              <a:rPr lang="en-US" dirty="0" smtClean="0"/>
              <a:t>Corner cases are hard to debug</a:t>
            </a:r>
          </a:p>
          <a:p>
            <a:r>
              <a:rPr lang="en-US" dirty="0" smtClean="0"/>
              <a:t>Time spent in additional verification step pays off</a:t>
            </a:r>
          </a:p>
          <a:p>
            <a:r>
              <a:rPr lang="en-US" dirty="0" smtClean="0"/>
              <a:t>Technology available today, with more to follow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dirty="0" smtClean="0"/>
              <a:t>Verifying </a:t>
            </a:r>
            <a:r>
              <a:rPr lang="en-US" dirty="0" smtClean="0"/>
              <a:t>Optimizations</a:t>
            </a:r>
            <a:r>
              <a:rPr lang="pt-PT" dirty="0" smtClean="0"/>
              <a:t> </a:t>
            </a:r>
            <a:r>
              <a:rPr lang="en-US" dirty="0" smtClean="0"/>
              <a:t>Using</a:t>
            </a:r>
            <a:r>
              <a:rPr lang="pt-PT" dirty="0" smtClean="0"/>
              <a:t> SMT </a:t>
            </a:r>
            <a:r>
              <a:rPr lang="en-US" dirty="0" smtClean="0"/>
              <a:t>Solvers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verify optimizations?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2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Instruments memory accesses and traps if access is unsafe</a:t>
            </a:r>
          </a:p>
          <a:p>
            <a:endParaRPr lang="en-US" dirty="0"/>
          </a:p>
          <a:p>
            <a:r>
              <a:rPr lang="en-US" dirty="0" smtClean="0"/>
              <a:t>Memory access is safe if:</a:t>
            </a:r>
          </a:p>
          <a:p>
            <a:pPr lvl="1"/>
            <a:r>
              <a:rPr lang="en-US" dirty="0" smtClean="0"/>
              <a:t>Offset ≥ 0</a:t>
            </a:r>
          </a:p>
          <a:p>
            <a:pPr lvl="1"/>
            <a:r>
              <a:rPr lang="en-US" dirty="0" smtClean="0"/>
              <a:t>Size ≥</a:t>
            </a:r>
            <a:r>
              <a:rPr lang="en-US" baseline="-25000" dirty="0" smtClean="0"/>
              <a:t>u</a:t>
            </a:r>
            <a:r>
              <a:rPr lang="en-US" dirty="0" smtClean="0"/>
              <a:t> Offset</a:t>
            </a:r>
          </a:p>
          <a:p>
            <a:pPr lvl="1"/>
            <a:r>
              <a:rPr lang="en-US" dirty="0" smtClean="0"/>
              <a:t>Size - Offset ≥</a:t>
            </a:r>
            <a:r>
              <a:rPr lang="en-US" baseline="-25000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AccessSize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Optimized if Size ≥ 0:</a:t>
            </a:r>
          </a:p>
          <a:p>
            <a:pPr lvl="1"/>
            <a:r>
              <a:rPr lang="en-US" dirty="0"/>
              <a:t>Size ≥</a:t>
            </a:r>
            <a:r>
              <a:rPr lang="en-US" baseline="-25000" dirty="0"/>
              <a:t>u</a:t>
            </a:r>
            <a:r>
              <a:rPr lang="en-US" dirty="0"/>
              <a:t> Offset</a:t>
            </a:r>
          </a:p>
          <a:p>
            <a:pPr lvl="1"/>
            <a:r>
              <a:rPr lang="en-US" dirty="0"/>
              <a:t>Size - Offset ≥</a:t>
            </a:r>
            <a:r>
              <a:rPr lang="en-US" baseline="-25000" dirty="0"/>
              <a:t>u</a:t>
            </a:r>
            <a:r>
              <a:rPr lang="en-US" dirty="0"/>
              <a:t> </a:t>
            </a:r>
            <a:r>
              <a:rPr lang="en-US" dirty="0" err="1" smtClean="0"/>
              <a:t>AccessSize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BoundsChecking.cpp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02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BoundsChecking.cpp: example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533400" y="1412776"/>
            <a:ext cx="8458200" cy="471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BB3B"/>
              </a:buClr>
              <a:buFont typeface="Times" panose="02020603050405020304" pitchFamily="18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imes" panose="02020603050405020304" pitchFamily="18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declare-fun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Size () (_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BitVec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32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declare-fun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Offset ()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(_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BitVec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32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declare-fun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AccessSize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()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(_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BitVec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32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bvsge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Size #x00000000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(=</a:t>
            </a: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bvsge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Offset #x00000000)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bvuge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Size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Offset)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bvuge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bvsub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Size Offset)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AccessSize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bvuge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Size Offset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bvuge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bvsub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Size Offset)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AccessSize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)))</a:t>
            </a: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check-sat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72200" y="6054428"/>
            <a:ext cx="2835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2"/>
              </a:rPr>
              <a:t>http://rise4fun.com/Z3/0ipx</a:t>
            </a: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4130909" y="5674760"/>
            <a:ext cx="1261884" cy="400110"/>
          </a:xfrm>
          <a:prstGeom prst="rect">
            <a:avLst/>
          </a:prstGeom>
          <a:ln w="12700"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unsat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77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SAT/SMT Solvers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InstCombine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Assembly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ConstantRange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Future developments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47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458200" cy="752872"/>
          </a:xfrm>
        </p:spPr>
        <p:txBody>
          <a:bodyPr/>
          <a:lstStyle/>
          <a:p>
            <a:r>
              <a:rPr lang="en-US" dirty="0" smtClean="0"/>
              <a:t>PR16426: poor code </a:t>
            </a:r>
            <a:r>
              <a:rPr lang="en-US" dirty="0"/>
              <a:t>for multiple __</a:t>
            </a:r>
            <a:r>
              <a:rPr lang="en-US" dirty="0" err="1"/>
              <a:t>builtin</a:t>
            </a:r>
            <a:r>
              <a:rPr lang="en-US" dirty="0" smtClean="0"/>
              <a:t>_*_overflow()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to Assembly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614595"/>
            <a:ext cx="79928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returns x * y + </a:t>
            </a:r>
            <a:r>
              <a:rPr lang="en-US" sz="2000" dirty="0" smtClean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  <a:p>
            <a:r>
              <a:rPr lang="en-US" sz="2000" dirty="0" smtClean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17 instructions on X86</a:t>
            </a:r>
            <a:endParaRPr lang="en-US" sz="2000" dirty="0">
              <a:solidFill>
                <a:srgbClr val="0092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foo(unsigned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x, 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y, 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z)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(__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builtin_umul_overflow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(x, y, &amp;res) |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__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builtin_uadd_overflow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(res, z, &amp;res))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res;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8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12776"/>
            <a:ext cx="8503096" cy="4824536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foo(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%x,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%y,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%z)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entry: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%0 = </a:t>
            </a:r>
            <a:r>
              <a:rPr lang="en-US" sz="16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@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llvm.umul.with.overflow.i32(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%x,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%y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%1 = </a:t>
            </a:r>
            <a:r>
              <a:rPr lang="en-US" sz="16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extractvalue</a:t>
            </a:r>
            <a:r>
              <a:rPr lang="en-US" sz="16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} %0,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b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%2 = </a:t>
            </a:r>
            <a:r>
              <a:rPr lang="en-US" sz="16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extractvalue</a:t>
            </a:r>
            <a:r>
              <a:rPr lang="en-US" sz="16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} %0,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b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%3 = </a:t>
            </a:r>
            <a:r>
              <a:rPr lang="en-US" sz="16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} @llvm.uadd.with.overflow.i32(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%2,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%z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%4 = </a:t>
            </a:r>
            <a:r>
              <a:rPr lang="en-US" sz="16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extractvalue</a:t>
            </a:r>
            <a:r>
              <a:rPr lang="en-US" sz="16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} %3,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b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%or3 = </a:t>
            </a:r>
            <a:r>
              <a:rPr 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%1, %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b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%or3, label %return, label %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if.end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if.end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%5 = </a:t>
            </a:r>
            <a:r>
              <a:rPr lang="en-US" sz="16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extractvalue</a:t>
            </a:r>
            <a:r>
              <a:rPr 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} %3,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b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label %return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%retval.0 = </a:t>
            </a:r>
            <a:r>
              <a:rPr 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phi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[ %5, 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if.end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], [ 0, %entry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b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retval.0</a:t>
            </a:r>
            <a:b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PR16426: 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57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40768"/>
            <a:ext cx="8458200" cy="4896544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foo: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 BB#0:                                 # %entry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%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esi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8(%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12(%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pushfl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esi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16(%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setb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%dl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xorl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%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esi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popfl</a:t>
            </a:r>
            <a:endParaRPr lang="en-US" sz="12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.LBB0_3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 BB#1:                                 # %entry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testb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%dl, %dl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.LBB0_3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 BB#2:                                 # %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if.end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.LBB0_3:                                # %return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popl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esi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PR16426: Current X86 Assembly</a:t>
            </a:r>
            <a:br>
              <a:rPr lang="en-US" dirty="0" smtClean="0"/>
            </a:br>
            <a:r>
              <a:rPr lang="en-US" dirty="0" smtClean="0"/>
              <a:t>(17 instructions)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9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8(%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12(%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16(%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adcl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LBB0_1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.LBB0_2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result already in EAX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.LBB0_1: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xorl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.LBB0_2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PR16426: </a:t>
            </a:r>
            <a:r>
              <a:rPr lang="en-US" dirty="0" smtClean="0"/>
              <a:t>Proposed X86 Assembly</a:t>
            </a:r>
            <a:br>
              <a:rPr lang="en-US" dirty="0" smtClean="0"/>
            </a:br>
            <a:r>
              <a:rPr lang="en-US" dirty="0" smtClean="0"/>
              <a:t>(8 instructions)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33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PR16426: </a:t>
            </a:r>
            <a:r>
              <a:rPr lang="en-US" dirty="0" smtClean="0"/>
              <a:t>Michael says my proposal has a bug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533400" y="1529680"/>
            <a:ext cx="8458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BB3B"/>
              </a:buClr>
              <a:buFont typeface="Times" panose="02020603050405020304" pitchFamily="18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imes" panose="02020603050405020304" pitchFamily="18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8(%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esp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12(%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esp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16(%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esp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adcl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0, %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.LBB0_1</a:t>
            </a: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.LBB0_2:</a:t>
            </a: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# result already in EAX</a:t>
            </a: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.LBB0_1:</a:t>
            </a: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xorl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.LBB0_2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64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 err="1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2000" dirty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8(%</a:t>
            </a:r>
            <a:r>
              <a:rPr lang="en-US" sz="2000" dirty="0" err="1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esp</a:t>
            </a:r>
            <a:r>
              <a:rPr lang="en-US" sz="2000" dirty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000" dirty="0" err="1" smtClean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2000" dirty="0" smtClean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dirty="0" smtClean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mull    12(%</a:t>
            </a:r>
            <a:r>
              <a:rPr lang="en-US" sz="2000" dirty="0" err="1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esp</a:t>
            </a:r>
            <a:r>
              <a:rPr lang="en-US" sz="2000" dirty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(let ((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bvmul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((_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zero_extend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32) x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((_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zero_extend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32) y))))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(= EAX ((_ 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extract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31 0)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(= EDX ((_ 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extract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63 32)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PR16426: </a:t>
            </a:r>
            <a:r>
              <a:rPr lang="en-US" dirty="0" err="1" smtClean="0"/>
              <a:t>Asm</a:t>
            </a:r>
            <a:r>
              <a:rPr lang="en-US" dirty="0" smtClean="0"/>
              <a:t> in SMT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90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 err="1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sz="2000" dirty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16(%</a:t>
            </a:r>
            <a:r>
              <a:rPr lang="en-US" sz="2000" dirty="0" err="1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esp</a:t>
            </a:r>
            <a:r>
              <a:rPr lang="en-US" sz="2000" dirty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000" dirty="0" err="1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2000" dirty="0">
              <a:solidFill>
                <a:srgbClr val="0092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(= EAX2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bvadd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EAX z))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(= CF ((_ 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extract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32 32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bvadd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((_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zero_extend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1) EAX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((_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zero_extend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1) z))))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PR16426: </a:t>
            </a:r>
            <a:r>
              <a:rPr lang="en-US" dirty="0" err="1"/>
              <a:t>Asm</a:t>
            </a:r>
            <a:r>
              <a:rPr lang="en-US" dirty="0"/>
              <a:t> in SMT</a:t>
            </a:r>
          </a:p>
        </p:txBody>
      </p:sp>
    </p:spTree>
    <p:extLst>
      <p:ext uri="{BB962C8B-B14F-4D97-AF65-F5344CB8AC3E}">
        <p14:creationId xmlns:p14="http://schemas.microsoft.com/office/powerpoint/2010/main" val="210693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996952"/>
            <a:ext cx="8458200" cy="1512168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 smtClean="0"/>
              <a:t>“Beware </a:t>
            </a:r>
            <a:r>
              <a:rPr lang="en-US" sz="2800" i="1" dirty="0"/>
              <a:t>of bugs in the above code; I have only proved it correct, not tried </a:t>
            </a:r>
            <a:r>
              <a:rPr lang="en-US" sz="2800" i="1" dirty="0" smtClean="0"/>
              <a:t>it”</a:t>
            </a:r>
          </a:p>
          <a:p>
            <a:pPr marL="0" indent="0" algn="r">
              <a:buNone/>
            </a:pPr>
            <a:r>
              <a:rPr lang="en-US" dirty="0"/>
              <a:t>Donald </a:t>
            </a:r>
            <a:r>
              <a:rPr lang="en-US" dirty="0" smtClean="0"/>
              <a:t>Knuth, 1977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 replacement for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 err="1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adcl</a:t>
            </a:r>
            <a:r>
              <a:rPr lang="en-US" sz="2000" dirty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2000" dirty="0" err="1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2000" dirty="0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dirty="0" err="1">
                <a:solidFill>
                  <a:srgbClr val="0092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sz="2000" dirty="0">
              <a:solidFill>
                <a:srgbClr val="0092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(= EDX2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bvadd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EDX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((_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zero_extend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31) CF)))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(= ZF (= EDX2 #x00000000))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PR16426: </a:t>
            </a:r>
            <a:r>
              <a:rPr lang="en-US" dirty="0" err="1"/>
              <a:t>Asm</a:t>
            </a:r>
            <a:r>
              <a:rPr lang="en-US" dirty="0"/>
              <a:t> in SMT</a:t>
            </a:r>
          </a:p>
        </p:txBody>
      </p:sp>
    </p:spTree>
    <p:extLst>
      <p:ext uri="{BB962C8B-B14F-4D97-AF65-F5344CB8AC3E}">
        <p14:creationId xmlns:p14="http://schemas.microsoft.com/office/powerpoint/2010/main" val="235678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4581128"/>
            <a:ext cx="4876800" cy="118149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asm_result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ZF EAX2 #x00000000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PR16426: </a:t>
            </a:r>
            <a:r>
              <a:rPr lang="en-US" dirty="0" err="1"/>
              <a:t>Asm</a:t>
            </a:r>
            <a:r>
              <a:rPr lang="en-US" dirty="0"/>
              <a:t> in SMT</a:t>
            </a:r>
          </a:p>
        </p:txBody>
      </p:sp>
      <p:sp>
        <p:nvSpPr>
          <p:cNvPr id="5" name="Rectangle 4"/>
          <p:cNvSpPr/>
          <p:nvPr/>
        </p:nvSpPr>
        <p:spPr>
          <a:xfrm>
            <a:off x="437964" y="1622333"/>
            <a:ext cx="63662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Times" panose="02020603050405020304" pitchFamily="18" charset="0"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.LBB0_1  # Jump if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ZF=0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.LBB0_2:</a:t>
            </a: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dirty="0">
                <a:solidFill>
                  <a:srgbClr val="00357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rgbClr val="00357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endParaRPr lang="en-US" sz="20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.LBB0_1:</a:t>
            </a: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xorl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Times" panose="02020603050405020304" pitchFamily="18" charset="0"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.LBB0_2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56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llvm_result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((overflow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bvugt</a:t>
            </a:r>
            <a:endParaRPr lang="en-US" sz="2000" dirty="0" smtClean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(</a:t>
            </a:r>
            <a:r>
              <a:rPr lang="en-US" sz="20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bvmul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((_ </a:t>
            </a:r>
            <a:r>
              <a:rPr lang="en-US" sz="20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zero_extend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32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x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((_ </a:t>
            </a:r>
            <a:r>
              <a:rPr lang="en-US" sz="20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zero_extend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32) 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x00000000FFFFFFFF)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(</a:t>
            </a:r>
            <a:r>
              <a:rPr lang="en-US" sz="20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bvugt</a:t>
            </a:r>
            <a:endParaRPr lang="en-US" sz="2000" dirty="0" smtClean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(</a:t>
            </a:r>
            <a:r>
              <a:rPr lang="en-US" sz="20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bvadd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((_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zero_extend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4)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bvmul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((_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zero_extend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4) z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x0FFFFFFFF))))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overflow #x00000000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bvadd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bvmul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y) z)))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PR16426: IR in SMT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3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declare-</a:t>
            </a:r>
            <a:r>
              <a:rPr lang="es-E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s-E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() (_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BitVec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32</a:t>
            </a:r>
            <a:r>
              <a:rPr lang="es-E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s-E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declare-</a:t>
            </a:r>
            <a:r>
              <a:rPr lang="es-E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s-E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y () (_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BitVec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32</a:t>
            </a:r>
            <a:r>
              <a:rPr lang="es-E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s-E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declare-</a:t>
            </a:r>
            <a:r>
              <a:rPr lang="es-E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s-E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z () (_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BitVec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32</a:t>
            </a:r>
            <a:r>
              <a:rPr lang="es-E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(=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asm_result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llvm_result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check-sat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get-model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PR16426</a:t>
            </a:r>
            <a:r>
              <a:rPr lang="en-US" dirty="0" smtClean="0"/>
              <a:t>: Correctness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372200" y="6054428"/>
            <a:ext cx="2736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3"/>
              </a:rPr>
              <a:t>http://rise4fun.com/Z3/VIxt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3576005" y="2896612"/>
            <a:ext cx="5415595" cy="2862322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sat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(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model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define-fun z () (_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BitVec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32)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#x15234d22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(define-fun y () (_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BitVec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32)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#x84400100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(define-fun x () (_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BitVec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32)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#xf7c5ebbe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66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SAT/SMT Solvers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InstCombine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Assembly</a:t>
            </a:r>
          </a:p>
          <a:p>
            <a:r>
              <a:rPr lang="en-US" dirty="0" err="1" smtClean="0"/>
              <a:t>ConstantRange</a:t>
            </a: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Future developments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4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Data-structure that represents ranges of integers with overflow semantics (i.e., bit-vectors)</a:t>
            </a:r>
          </a:p>
          <a:p>
            <a:pPr lvl="1"/>
            <a:r>
              <a:rPr lang="en-US" dirty="0" smtClean="0"/>
              <a:t>[0,5) – from 0 to 4</a:t>
            </a:r>
          </a:p>
          <a:p>
            <a:pPr lvl="1"/>
            <a:r>
              <a:rPr lang="en-US" dirty="0" smtClean="0"/>
              <a:t>[5,2) – from 5 to INT_MAX or from 0 to 1</a:t>
            </a:r>
          </a:p>
          <a:p>
            <a:r>
              <a:rPr lang="en-US" dirty="0" smtClean="0"/>
              <a:t>Used by </a:t>
            </a:r>
            <a:r>
              <a:rPr lang="en-US" dirty="0"/>
              <a:t>L</a:t>
            </a:r>
            <a:r>
              <a:rPr lang="en-US" dirty="0" smtClean="0"/>
              <a:t>azy Value Info (LVI), and Correlated Value Propagation (CVP)</a:t>
            </a:r>
          </a:p>
          <a:p>
            <a:r>
              <a:rPr lang="en-US" dirty="0" smtClean="0"/>
              <a:t>Several bugs in the past (correctness and optimality)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ConstantRange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07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ConstantRange</a:t>
            </a:r>
            <a:r>
              <a:rPr lang="en-US" dirty="0" smtClean="0"/>
              <a:t>::</a:t>
            </a:r>
            <a:r>
              <a:rPr lang="en-US" dirty="0" err="1" smtClean="0"/>
              <a:t>signExtend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458200" cy="1112912"/>
          </a:xfrm>
        </p:spPr>
        <p:txBody>
          <a:bodyPr/>
          <a:lstStyle/>
          <a:p>
            <a:r>
              <a:rPr lang="en-US" dirty="0" smtClean="0"/>
              <a:t>8 lines of C++</a:t>
            </a:r>
          </a:p>
          <a:p>
            <a:r>
              <a:rPr lang="en-US" dirty="0" smtClean="0"/>
              <a:t>Is it correct?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360" y="3068960"/>
            <a:ext cx="6830280" cy="271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92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define-sort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() (_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BitVec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32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define-sort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() (_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BitVec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64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define-sort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Interval2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() (_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BitVec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72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define-fun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L ((I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((_ 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extract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63 32) 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define-fun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H ((I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((_ 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extract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31 0) 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define-fun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isFullSet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((I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(= (L I) (H I)) (= (L I) #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xFFFFFFFF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Auxiliary </a:t>
            </a:r>
            <a:r>
              <a:rPr lang="en-US" dirty="0" smtClean="0"/>
              <a:t>definitions in </a:t>
            </a:r>
            <a:r>
              <a:rPr lang="en-US" dirty="0" smtClean="0"/>
              <a:t>SMT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1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40768"/>
            <a:ext cx="84582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define-fun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signExtend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((I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Interval2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</a:t>
            </a:r>
            <a:endParaRPr lang="en-US" sz="2000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isEmptySet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EmptySet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isFullSet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I)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isSignWrappedSet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I))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getInterval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xF80000000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(</a:t>
            </a:r>
            <a:r>
              <a:rPr lang="en-US" sz="20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bvadd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#x07FFFFFFF #x000000001))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getInterval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((_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sign_extend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4) (L 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((_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sign_extend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4) (H I)))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signExtend</a:t>
            </a:r>
            <a:r>
              <a:rPr lang="en-US" dirty="0" smtClean="0"/>
              <a:t>() in SMT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25899" b="5160"/>
          <a:stretch/>
        </p:blipFill>
        <p:spPr>
          <a:xfrm>
            <a:off x="3268552" y="5212912"/>
            <a:ext cx="5723048" cy="1568711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 bwMode="auto">
          <a:xfrm>
            <a:off x="2915816" y="5373216"/>
            <a:ext cx="36004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2915816" y="5949280"/>
            <a:ext cx="36004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>
            <a:off x="2915816" y="6093296"/>
            <a:ext cx="36004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915816" y="6597352"/>
            <a:ext cx="36004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378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7783016" cy="4419600"/>
          </a:xfrm>
        </p:spPr>
        <p:txBody>
          <a:bodyPr/>
          <a:lstStyle/>
          <a:p>
            <a:pPr marL="0" indent="0">
              <a:buNone/>
            </a:pP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PT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declare-</a:t>
            </a:r>
            <a:r>
              <a:rPr lang="pt-PT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 () </a:t>
            </a:r>
            <a:r>
              <a:rPr lang="pt-PT" sz="20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PT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declare-</a:t>
            </a:r>
            <a:r>
              <a:rPr lang="pt-PT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 () </a:t>
            </a:r>
            <a:r>
              <a:rPr lang="pt-PT" sz="20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Interval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b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b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(contains n 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(contains2 ((_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sign_extend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4) 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signExtend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check-sat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of </a:t>
            </a:r>
            <a:r>
              <a:rPr lang="en-US" dirty="0" err="1" smtClean="0"/>
              <a:t>signExtend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28184" y="6054428"/>
            <a:ext cx="2907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3"/>
              </a:rPr>
              <a:t>http://rise4fun.com/Z3/wLFX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4283968" y="4869160"/>
            <a:ext cx="1261884" cy="400110"/>
          </a:xfrm>
          <a:prstGeom prst="rect">
            <a:avLst/>
          </a:prstGeom>
          <a:ln w="12700"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unsat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76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SAT/SMT Solvers</a:t>
            </a:r>
          </a:p>
          <a:p>
            <a:r>
              <a:rPr lang="en-US" dirty="0" err="1" smtClean="0"/>
              <a:t>InstCombine</a:t>
            </a:r>
            <a:endParaRPr lang="en-US" dirty="0"/>
          </a:p>
          <a:p>
            <a:r>
              <a:rPr lang="en-US" dirty="0" smtClean="0"/>
              <a:t>Assembly</a:t>
            </a:r>
          </a:p>
          <a:p>
            <a:r>
              <a:rPr lang="en-US" dirty="0" err="1" smtClean="0"/>
              <a:t>ConstantRange</a:t>
            </a:r>
            <a:endParaRPr lang="en-US" dirty="0" smtClean="0"/>
          </a:p>
          <a:p>
            <a:r>
              <a:rPr lang="en-US" dirty="0" smtClean="0"/>
              <a:t>Future developments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0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correct, cool, but..</a:t>
            </a:r>
          </a:p>
          <a:p>
            <a:r>
              <a:rPr lang="en-US" dirty="0" smtClean="0"/>
              <a:t>Does </a:t>
            </a:r>
            <a:r>
              <a:rPr lang="en-US" dirty="0" err="1" smtClean="0"/>
              <a:t>signExtend</a:t>
            </a:r>
            <a:r>
              <a:rPr lang="en-US" dirty="0" smtClean="0"/>
              <a:t>() always returns the tightest range?</a:t>
            </a:r>
          </a:p>
          <a:p>
            <a:r>
              <a:rPr lang="en-US" dirty="0" smtClean="0"/>
              <a:t>Or are we missing optimization opportunities?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12750"/>
            <a:ext cx="4974704" cy="806450"/>
          </a:xfrm>
        </p:spPr>
        <p:txBody>
          <a:bodyPr/>
          <a:lstStyle/>
          <a:p>
            <a:r>
              <a:rPr lang="en-US" dirty="0"/>
              <a:t>Optimality of </a:t>
            </a:r>
            <a:r>
              <a:rPr lang="en-US" dirty="0" err="1"/>
              <a:t>signExtend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30535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84784"/>
            <a:ext cx="8287072" cy="4530428"/>
          </a:xfrm>
        </p:spPr>
        <p:txBody>
          <a:bodyPr/>
          <a:lstStyle/>
          <a:p>
            <a:pPr marL="0" indent="0">
              <a:buNone/>
            </a:pP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PT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declare-</a:t>
            </a:r>
            <a:r>
              <a:rPr lang="pt-PT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 () </a:t>
            </a:r>
            <a:r>
              <a:rPr lang="pt-PT" sz="20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Interval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PT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declare-</a:t>
            </a:r>
            <a:r>
              <a:rPr lang="pt-PT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pt-PT" sz="20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Interval2</a:t>
            </a:r>
            <a: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pt-P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bvult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getSetSize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getSetSize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signExtend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N))))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US" sz="2000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forall</a:t>
            </a:r>
            <a:r>
              <a:rPr lang="en-US" sz="20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((n Integer))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(contains n N)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(contains2 ((_ </a:t>
            </a:r>
            <a:r>
              <a:rPr lang="en-US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sign_extend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4) n) R))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check-sat-using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qfbv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Optimality of </a:t>
            </a:r>
            <a:r>
              <a:rPr lang="en-US" dirty="0" err="1"/>
              <a:t>signExtend</a:t>
            </a:r>
            <a:r>
              <a:rPr lang="en-US" dirty="0" smtClean="0"/>
              <a:t>() in SMT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28184" y="6054428"/>
            <a:ext cx="2907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3"/>
              </a:rPr>
              <a:t>http://rise4fun.com/Z3/wLFX</a:t>
            </a: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3563888" y="3655259"/>
            <a:ext cx="5415595" cy="2246769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sat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(model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(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define-fun N () (_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BitVec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64)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x8000010080000000)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(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define-fun R () (_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BitVec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72)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xe010000004009e0d04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)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86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PT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pt-PT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(L N))</a:t>
            </a:r>
          </a:p>
          <a:p>
            <a:pPr marL="0" indent="0">
              <a:buNone/>
            </a:pP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PT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pt-PT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(H N))</a:t>
            </a:r>
          </a:p>
          <a:p>
            <a:pPr marL="0" indent="0">
              <a:buNone/>
            </a:pP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PT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pt-PT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(L2 R))</a:t>
            </a:r>
          </a:p>
          <a:p>
            <a:pPr marL="0" indent="0">
              <a:buNone/>
            </a:pP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PT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pt-PT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(H2 R))</a:t>
            </a:r>
          </a:p>
          <a:p>
            <a:pPr marL="0" indent="0">
              <a:buNone/>
            </a:pP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PT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pt-PT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(L2 (</a:t>
            </a:r>
            <a:r>
              <a:rPr lang="pt-PT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signExtend</a:t>
            </a: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N)))</a:t>
            </a:r>
          </a:p>
          <a:p>
            <a:pPr marL="0" indent="0">
              <a:buNone/>
            </a:pP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PT" sz="20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pt-PT" sz="20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(H2 (</a:t>
            </a:r>
            <a:r>
              <a:rPr lang="pt-PT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signExtend</a:t>
            </a:r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N)))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with SMT models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39541" y="1700808"/>
            <a:ext cx="2028060" cy="1938992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#x80000100</a:t>
            </a:r>
          </a:p>
          <a:p>
            <a:r>
              <a:rPr lang="pt-PT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#x80000000</a:t>
            </a:r>
          </a:p>
          <a:p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#xe01000000</a:t>
            </a:r>
          </a:p>
          <a:p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#x4009e0d04</a:t>
            </a:r>
          </a:p>
          <a:p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#xf80000100</a:t>
            </a:r>
          </a:p>
          <a:p>
            <a:r>
              <a:rPr lang="pt-P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#xf80000000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28184" y="6054428"/>
            <a:ext cx="2907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2"/>
              </a:rPr>
              <a:t>http://rise4fun.com/Z3/wLFX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5856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Optimality of </a:t>
            </a:r>
            <a:r>
              <a:rPr lang="en-US" dirty="0" err="1" smtClean="0"/>
              <a:t>signExtend</a:t>
            </a:r>
            <a:r>
              <a:rPr lang="en-US" dirty="0" smtClean="0"/>
              <a:t>() Fixed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---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llvm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/trunk/lib/Support/ConstantRange.cpp	2013/10/28 16:52:38	193523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+++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llvm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/trunk/lib/Support/ConstantRange.cpp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2013/10/31 19:53:53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193795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@@ -445,6 +445,11 @@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unsigned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SrcTySize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getBitWidth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assert(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SrcTySize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DstTySize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"Not a value extension");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+  // special case: [X, INT_MIN) -- not really wrapping around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+  if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Upper.isMinSignedValue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+    return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ConstantRange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Lower.sext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DstTySize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Upper.zext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DstTySize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if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isFullSet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 ||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isSignWrappedSet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return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ConstantRange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getHighBitsSet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(DstTySize,DstTySize-SrcTySize+1),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getLowBitsSet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DstTySize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SrcTySize-1) + 1);</a:t>
            </a:r>
          </a:p>
        </p:txBody>
      </p:sp>
      <p:sp>
        <p:nvSpPr>
          <p:cNvPr id="7" name="Rectangle 6"/>
          <p:cNvSpPr/>
          <p:nvPr/>
        </p:nvSpPr>
        <p:spPr>
          <a:xfrm>
            <a:off x="6084168" y="6054428"/>
            <a:ext cx="3051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3"/>
              </a:rPr>
              <a:t>http://rise4fun.com/Z3/OGAW</a:t>
            </a: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6084168" y="5758933"/>
            <a:ext cx="2907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4"/>
              </a:rPr>
              <a:t>http://rise4fun.com/Z3/4pl9s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6247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SAT/SMT Solvers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InstCombine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Assembly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ConstantRange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Future developments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3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 translation from *.</a:t>
            </a:r>
            <a:r>
              <a:rPr lang="en-US" dirty="0" err="1" smtClean="0"/>
              <a:t>cpp</a:t>
            </a:r>
            <a:r>
              <a:rPr lang="en-US" dirty="0" smtClean="0"/>
              <a:t> to *.smt2</a:t>
            </a:r>
          </a:p>
          <a:p>
            <a:r>
              <a:rPr lang="en-US" dirty="0" smtClean="0"/>
              <a:t>Recursive functions in SMT (Horn clauses)</a:t>
            </a:r>
          </a:p>
          <a:p>
            <a:r>
              <a:rPr lang="en-US" dirty="0" smtClean="0"/>
              <a:t>Floating point in SMT (for </a:t>
            </a:r>
            <a:r>
              <a:rPr lang="en-US" dirty="0" err="1"/>
              <a:t>O</a:t>
            </a:r>
            <a:r>
              <a:rPr lang="en-US" dirty="0" err="1" smtClean="0"/>
              <a:t>penCL</a:t>
            </a:r>
            <a:r>
              <a:rPr lang="en-US" dirty="0" smtClean="0"/>
              <a:t>?)</a:t>
            </a:r>
          </a:p>
          <a:p>
            <a:r>
              <a:rPr lang="en-US" dirty="0" smtClean="0"/>
              <a:t>Verify more complex stuff (SCEV, …?)</a:t>
            </a:r>
          </a:p>
          <a:p>
            <a:r>
              <a:rPr lang="en-US" dirty="0" smtClean="0"/>
              <a:t>Termination checking: do </a:t>
            </a:r>
            <a:r>
              <a:rPr lang="en-US" dirty="0" err="1" smtClean="0"/>
              <a:t>InstCombine</a:t>
            </a:r>
            <a:r>
              <a:rPr lang="en-US" dirty="0" smtClean="0"/>
              <a:t> and </a:t>
            </a:r>
            <a:r>
              <a:rPr lang="en-US" dirty="0" err="1" smtClean="0"/>
              <a:t>LegalizeDAG</a:t>
            </a:r>
            <a:r>
              <a:rPr lang="en-US" dirty="0" smtClean="0"/>
              <a:t> (and other canonicalization passes) terminate for all inputs?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65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verification technology (namely SMT solvers) is ready to verify </a:t>
            </a:r>
            <a:r>
              <a:rPr lang="en-US" b="1" dirty="0" smtClean="0"/>
              <a:t>some</a:t>
            </a:r>
            <a:r>
              <a:rPr lang="en-US" dirty="0" smtClean="0"/>
              <a:t> parts of compilers</a:t>
            </a:r>
          </a:p>
          <a:p>
            <a:r>
              <a:rPr lang="en-US" dirty="0" err="1" smtClean="0"/>
              <a:t>InstCombine</a:t>
            </a:r>
            <a:r>
              <a:rPr lang="en-US" dirty="0" smtClean="0"/>
              <a:t>, DAG Combiner, </a:t>
            </a:r>
            <a:r>
              <a:rPr lang="en-US" dirty="0" err="1" smtClean="0"/>
              <a:t>LegalizeDAG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 can be verified today</a:t>
            </a:r>
          </a:p>
          <a:p>
            <a:r>
              <a:rPr lang="en-US" dirty="0" smtClean="0"/>
              <a:t>Ideal for answering “What if I do this change..?” questions</a:t>
            </a:r>
          </a:p>
          <a:p>
            <a:endParaRPr lang="en-US" dirty="0"/>
          </a:p>
          <a:p>
            <a:r>
              <a:rPr lang="en-US" dirty="0"/>
              <a:t>Syntax of SMT-LIB 2:</a:t>
            </a:r>
          </a:p>
          <a:p>
            <a:pPr lvl="1"/>
            <a:r>
              <a:rPr lang="en-US" dirty="0"/>
              <a:t>Bit-vectors: </a:t>
            </a:r>
            <a:r>
              <a:rPr lang="en-US" dirty="0">
                <a:hlinkClick r:id="rId3"/>
              </a:rPr>
              <a:t>http://smtlib.cs.uiowa.edu/logics/QF_BV.smt2</a:t>
            </a:r>
            <a:endParaRPr lang="en-US" dirty="0"/>
          </a:p>
          <a:p>
            <a:pPr lvl="1"/>
            <a:r>
              <a:rPr lang="en-US" dirty="0"/>
              <a:t>Arrays: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smtlib.cs.uiowa.edu/theories/ArraysEx.smt2</a:t>
            </a:r>
            <a:endParaRPr lang="en-US" dirty="0" smtClean="0"/>
          </a:p>
          <a:p>
            <a:pPr lvl="1"/>
            <a:r>
              <a:rPr lang="en-US" dirty="0" smtClean="0"/>
              <a:t>Floating point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https://groups.google.com/forum/#!</a:t>
            </a:r>
            <a:r>
              <a:rPr lang="en-US" dirty="0" smtClean="0">
                <a:hlinkClick r:id="rId5"/>
              </a:rPr>
              <a:t>forum/smt-fp</a:t>
            </a:r>
            <a:endParaRPr lang="en-US" dirty="0" smtClean="0"/>
          </a:p>
          <a:p>
            <a:r>
              <a:rPr lang="en-US" dirty="0" smtClean="0"/>
              <a:t>Stack Overflow: #</a:t>
            </a:r>
            <a:r>
              <a:rPr lang="en-US" dirty="0" err="1" smtClean="0"/>
              <a:t>smt</a:t>
            </a:r>
            <a:r>
              <a:rPr lang="en-US" dirty="0" smtClean="0"/>
              <a:t>, #z3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2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236" y="3386277"/>
            <a:ext cx="5190728" cy="981235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 sponsored by: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71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Título da apresentação</a:t>
            </a:r>
          </a:p>
        </p:txBody>
      </p:sp>
      <p:pic>
        <p:nvPicPr>
          <p:cNvPr id="10242" name="Picture 2" descr="&#10;seed_2.jpg                                                     001EFA68mac_1                          B81C06B4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524000" y="3429000"/>
            <a:ext cx="7620000" cy="2608263"/>
          </a:xfrm>
          <a:prstGeom prst="rect">
            <a:avLst/>
          </a:prstGeom>
          <a:solidFill>
            <a:srgbClr val="007D7D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676400" y="3146425"/>
            <a:ext cx="21336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technology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from seed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4572000" y="4191000"/>
            <a:ext cx="4572000" cy="1844675"/>
            <a:chOff x="2880" y="2640"/>
            <a:chExt cx="2880" cy="1162"/>
          </a:xfrm>
        </p:grpSpPr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2880" y="2640"/>
              <a:ext cx="2880" cy="1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10249" name="Picture 9" descr="temp_powerpoint3.jpg                                           00018DAFmac_1                          B81C06B4: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2784"/>
              <a:ext cx="1894" cy="8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SAT/SMT Solvers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InstCombine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Assembly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ConstantRange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Future developments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83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SAT solver takes a Boolean formula as input: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pt-PT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PT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pt-P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</m:t>
                        </m:r>
                        <m:r>
                          <a:rPr lang="pt-P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pt-P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</m:t>
                        </m:r>
                        <m:r>
                          <a:rPr lang="pt-P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pt-P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d>
                      <m:dPr>
                        <m:ctrlPr>
                          <a:rPr lang="pt-P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P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¬</m:t>
                        </m:r>
                        <m:r>
                          <a:rPr lang="pt-P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pt-P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</m:t>
                        </m:r>
                        <m:r>
                          <a:rPr lang="pt-P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And returns:</a:t>
                </a:r>
              </a:p>
              <a:p>
                <a:pPr lvl="1"/>
                <a:r>
                  <a:rPr lang="en-US" dirty="0" smtClean="0"/>
                  <a:t>SAT, if the formula is satisfiable</a:t>
                </a:r>
              </a:p>
              <a:p>
                <a:pPr lvl="1"/>
                <a:r>
                  <a:rPr lang="en-US" dirty="0" smtClean="0"/>
                  <a:t>UNSAT, if the formula is unsatisfiable</a:t>
                </a:r>
              </a:p>
              <a:p>
                <a:endParaRPr lang="en-US" dirty="0"/>
              </a:p>
              <a:p>
                <a:r>
                  <a:rPr lang="en-US" dirty="0" smtClean="0"/>
                  <a:t>If SAT, we also get a model: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PT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t-PT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pt-PT" b="0" i="0" smtClean="0">
                        <a:latin typeface="Cambria Math" panose="02040503050406030204" pitchFamily="18" charset="0"/>
                      </a:rPr>
                      <m:t>true</m:t>
                    </m:r>
                    <m:r>
                      <a:rPr lang="pt-PT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pt-PT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pt-PT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pt-PT" b="0" i="0" smtClean="0">
                        <a:latin typeface="Cambria Math" panose="02040503050406030204" pitchFamily="18" charset="0"/>
                      </a:rPr>
                      <m:t>false</m:t>
                    </m:r>
                    <m:r>
                      <a:rPr lang="pt-PT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pt-PT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pt-PT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pt-PT" b="0" i="0" smtClean="0">
                        <a:latin typeface="Cambria Math" panose="02040503050406030204" pitchFamily="18" charset="0"/>
                      </a:rPr>
                      <m:t>false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09" t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Generalization of SAT solvers</a:t>
            </a:r>
          </a:p>
          <a:p>
            <a:r>
              <a:rPr lang="en-US" dirty="0" smtClean="0"/>
              <a:t>Variables can take other domains:</a:t>
            </a:r>
          </a:p>
          <a:p>
            <a:pPr lvl="1"/>
            <a:r>
              <a:rPr lang="en-US" dirty="0" smtClean="0"/>
              <a:t>Booleans</a:t>
            </a:r>
          </a:p>
          <a:p>
            <a:pPr lvl="1"/>
            <a:r>
              <a:rPr lang="en-US" dirty="0" smtClean="0"/>
              <a:t>Bit-vectors</a:t>
            </a:r>
          </a:p>
          <a:p>
            <a:pPr lvl="1"/>
            <a:r>
              <a:rPr lang="en-US" dirty="0" smtClean="0"/>
              <a:t>Reals (linear / non-linear)</a:t>
            </a:r>
          </a:p>
          <a:p>
            <a:pPr lvl="1"/>
            <a:r>
              <a:rPr lang="en-US" dirty="0" smtClean="0"/>
              <a:t>Integers (linear / non-linear)</a:t>
            </a:r>
          </a:p>
          <a:p>
            <a:pPr lvl="1"/>
            <a:r>
              <a:rPr lang="en-US" dirty="0" smtClean="0"/>
              <a:t>Arrays</a:t>
            </a:r>
          </a:p>
          <a:p>
            <a:pPr lvl="1"/>
            <a:r>
              <a:rPr lang="en-US" dirty="0" smtClean="0"/>
              <a:t>Data types</a:t>
            </a:r>
          </a:p>
          <a:p>
            <a:pPr lvl="1"/>
            <a:r>
              <a:rPr lang="en-US" dirty="0" smtClean="0"/>
              <a:t>Floating point</a:t>
            </a:r>
          </a:p>
          <a:p>
            <a:pPr lvl="1"/>
            <a:r>
              <a:rPr lang="en-US" dirty="0" smtClean="0"/>
              <a:t>Uninterpreted functions (UFs)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 Solvers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32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Boolector</a:t>
            </a:r>
            <a:endParaRPr lang="en-US" dirty="0" smtClean="0"/>
          </a:p>
          <a:p>
            <a:r>
              <a:rPr lang="en-US" dirty="0" smtClean="0"/>
              <a:t>CVC4</a:t>
            </a:r>
          </a:p>
          <a:p>
            <a:r>
              <a:rPr lang="en-US" dirty="0" err="1" smtClean="0"/>
              <a:t>MathSAT</a:t>
            </a:r>
            <a:r>
              <a:rPr lang="en-US" dirty="0" smtClean="0"/>
              <a:t> 5</a:t>
            </a:r>
          </a:p>
          <a:p>
            <a:r>
              <a:rPr lang="en-US" dirty="0" smtClean="0"/>
              <a:t>STP</a:t>
            </a:r>
          </a:p>
          <a:p>
            <a:r>
              <a:rPr lang="en-US" dirty="0" smtClean="0"/>
              <a:t>Z3 (</a:t>
            </a:r>
            <a:r>
              <a:rPr lang="en-US" dirty="0" smtClean="0">
                <a:hlinkClick r:id="rId3"/>
              </a:rPr>
              <a:t>http://rise4fun.com/Z3/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smtClean="0"/>
              <a:t>Verifying Optimizations Using SMT Solvers</a:t>
            </a:r>
            <a:endParaRPr lang="pt-P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SMT Solvers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2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 between bit-vector variables:</a:t>
            </a:r>
          </a:p>
          <a:p>
            <a:pPr lvl="1"/>
            <a:r>
              <a:rPr lang="en-US" dirty="0" smtClean="0"/>
              <a:t>Add/Sub/</a:t>
            </a:r>
            <a:r>
              <a:rPr lang="en-US" dirty="0" err="1" smtClean="0"/>
              <a:t>Mul</a:t>
            </a:r>
            <a:r>
              <a:rPr lang="en-US" dirty="0" smtClean="0"/>
              <a:t>/</a:t>
            </a:r>
            <a:r>
              <a:rPr lang="en-US" dirty="0" err="1" smtClean="0"/>
              <a:t>Div</a:t>
            </a:r>
            <a:r>
              <a:rPr lang="en-US" dirty="0" smtClean="0"/>
              <a:t>/Rem</a:t>
            </a:r>
          </a:p>
          <a:p>
            <a:pPr lvl="1"/>
            <a:r>
              <a:rPr lang="en-US" dirty="0" smtClean="0"/>
              <a:t>Shift and rotate</a:t>
            </a:r>
          </a:p>
          <a:p>
            <a:pPr lvl="1"/>
            <a:r>
              <a:rPr lang="en-US" dirty="0" smtClean="0"/>
              <a:t>Zero/sign extend</a:t>
            </a:r>
          </a:p>
          <a:p>
            <a:pPr lvl="1"/>
            <a:r>
              <a:rPr lang="en-US" dirty="0" smtClean="0"/>
              <a:t>Bitwise And/or/</a:t>
            </a:r>
            <a:r>
              <a:rPr lang="en-US" dirty="0" err="1" smtClean="0"/>
              <a:t>neg</a:t>
            </a:r>
            <a:r>
              <a:rPr lang="en-US" dirty="0" smtClean="0"/>
              <a:t>/not/</a:t>
            </a:r>
            <a:r>
              <a:rPr lang="en-US" dirty="0" err="1" smtClean="0"/>
              <a:t>nand</a:t>
            </a:r>
            <a:r>
              <a:rPr lang="en-US" dirty="0" smtClean="0"/>
              <a:t>/</a:t>
            </a:r>
            <a:r>
              <a:rPr lang="en-US" dirty="0" err="1" smtClean="0"/>
              <a:t>xor</a:t>
            </a:r>
            <a:r>
              <a:rPr lang="en-US" dirty="0" smtClean="0"/>
              <a:t>/…</a:t>
            </a:r>
          </a:p>
          <a:p>
            <a:pPr lvl="1"/>
            <a:r>
              <a:rPr lang="en-US" dirty="0" smtClean="0"/>
              <a:t>Comparison: </a:t>
            </a:r>
            <a:r>
              <a:rPr lang="en-US" dirty="0" err="1" smtClean="0"/>
              <a:t>ge</a:t>
            </a:r>
            <a:r>
              <a:rPr lang="en-US" dirty="0" smtClean="0"/>
              <a:t>/le/…</a:t>
            </a:r>
          </a:p>
          <a:p>
            <a:pPr lvl="1"/>
            <a:r>
              <a:rPr lang="en-US" dirty="0" err="1" smtClean="0"/>
              <a:t>Concat</a:t>
            </a:r>
            <a:r>
              <a:rPr lang="en-US" dirty="0" smtClean="0"/>
              <a:t> and extract</a:t>
            </a:r>
          </a:p>
          <a:p>
            <a:r>
              <a:rPr lang="en-US" dirty="0" smtClean="0"/>
              <a:t>Includes sign/unsigned variants</a:t>
            </a:r>
          </a:p>
          <a:p>
            <a:r>
              <a:rPr lang="en-US" dirty="0" smtClean="0"/>
              <a:t>Variables of </a:t>
            </a:r>
            <a:r>
              <a:rPr lang="en-US" b="1" dirty="0" smtClean="0"/>
              <a:t>fixed</a:t>
            </a:r>
            <a:r>
              <a:rPr lang="en-US" dirty="0" smtClean="0"/>
              <a:t> bit width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 dirty="0" smtClean="0"/>
              <a:t>Verifying </a:t>
            </a:r>
            <a:r>
              <a:rPr lang="en-US" dirty="0" smtClean="0"/>
              <a:t>Optimizations</a:t>
            </a:r>
            <a:r>
              <a:rPr lang="pt-PT" dirty="0" smtClean="0"/>
              <a:t> </a:t>
            </a:r>
            <a:r>
              <a:rPr lang="en-US" dirty="0" smtClean="0"/>
              <a:t>Using</a:t>
            </a:r>
            <a:r>
              <a:rPr lang="pt-PT" dirty="0" smtClean="0"/>
              <a:t> SMT </a:t>
            </a:r>
            <a:r>
              <a:rPr lang="en-US" dirty="0" smtClean="0"/>
              <a:t>Solvers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Bit-Vector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1988</Words>
  <Application>Microsoft Office PowerPoint</Application>
  <PresentationFormat>On-screen Show (4:3)</PresentationFormat>
  <Paragraphs>519</Paragraphs>
  <Slides>48</Slides>
  <Notes>17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Arial</vt:lpstr>
      <vt:lpstr>Cambria Math</vt:lpstr>
      <vt:lpstr>Courier New</vt:lpstr>
      <vt:lpstr>Helvetica</vt:lpstr>
      <vt:lpstr>Times</vt:lpstr>
      <vt:lpstr>Blank Presentation</vt:lpstr>
      <vt:lpstr>Verifying Optimizations using SMT Solvers</vt:lpstr>
      <vt:lpstr>Why verify optimizations?</vt:lpstr>
      <vt:lpstr>Not a replacement for testing</vt:lpstr>
      <vt:lpstr>Outline</vt:lpstr>
      <vt:lpstr>Outline</vt:lpstr>
      <vt:lpstr>SAT Solvers</vt:lpstr>
      <vt:lpstr>SMT Solvers</vt:lpstr>
      <vt:lpstr>Available SMT Solvers</vt:lpstr>
      <vt:lpstr>Bit-Vector Theory</vt:lpstr>
      <vt:lpstr>Bit-vector theory: example</vt:lpstr>
      <vt:lpstr>Example in SMT-LIB 2</vt:lpstr>
      <vt:lpstr>Example: really testing for power of 2?</vt:lpstr>
      <vt:lpstr>Outline</vt:lpstr>
      <vt:lpstr>InstCombine</vt:lpstr>
      <vt:lpstr>InstCombine: simple example</vt:lpstr>
      <vt:lpstr>InstCombine Example</vt:lpstr>
      <vt:lpstr>InstCombine Example</vt:lpstr>
      <vt:lpstr>InstCombine Example</vt:lpstr>
      <vt:lpstr>Outline</vt:lpstr>
      <vt:lpstr>BoundsChecking.cpp</vt:lpstr>
      <vt:lpstr>BoundsChecking.cpp: example</vt:lpstr>
      <vt:lpstr>Outline</vt:lpstr>
      <vt:lpstr>IR to Assembly</vt:lpstr>
      <vt:lpstr>PR16426: IR</vt:lpstr>
      <vt:lpstr>PR16426: Current X86 Assembly (17 instructions)</vt:lpstr>
      <vt:lpstr>PR16426: Proposed X86 Assembly (8 instructions)</vt:lpstr>
      <vt:lpstr>PR16426: Michael says my proposal has a bug</vt:lpstr>
      <vt:lpstr>PR16426: Asm in SMT</vt:lpstr>
      <vt:lpstr>PR16426: Asm in SMT</vt:lpstr>
      <vt:lpstr>PR16426: Asm in SMT</vt:lpstr>
      <vt:lpstr>PR16426: Asm in SMT</vt:lpstr>
      <vt:lpstr>PR16426: IR in SMT</vt:lpstr>
      <vt:lpstr>PR16426: Correctness</vt:lpstr>
      <vt:lpstr>Outline</vt:lpstr>
      <vt:lpstr>ConstantRange</vt:lpstr>
      <vt:lpstr>ConstantRange::signExtend()</vt:lpstr>
      <vt:lpstr>Auxiliary definitions in SMT</vt:lpstr>
      <vt:lpstr>signExtend() in SMT</vt:lpstr>
      <vt:lpstr>Correctness of signExtend()</vt:lpstr>
      <vt:lpstr>Optimality of signExtend()</vt:lpstr>
      <vt:lpstr>Optimality of signExtend() in SMT</vt:lpstr>
      <vt:lpstr>Debugging with SMT models</vt:lpstr>
      <vt:lpstr>Optimality of signExtend() Fixed</vt:lpstr>
      <vt:lpstr>Outline</vt:lpstr>
      <vt:lpstr>Future work</vt:lpstr>
      <vt:lpstr>Conclusion</vt:lpstr>
      <vt:lpstr>Trip sponsored by: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2013-07-09T23:05:26Z</dcterms:created>
  <dcterms:modified xsi:type="dcterms:W3CDTF">2013-11-07T06:57:24Z</dcterms:modified>
</cp:coreProperties>
</file>