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2" r:id="rId4"/>
    <p:sldId id="269" r:id="rId5"/>
    <p:sldId id="270" r:id="rId6"/>
    <p:sldId id="271" r:id="rId7"/>
    <p:sldId id="272" r:id="rId8"/>
    <p:sldId id="276" r:id="rId9"/>
    <p:sldId id="281" r:id="rId10"/>
    <p:sldId id="291" r:id="rId11"/>
    <p:sldId id="292" r:id="rId12"/>
    <p:sldId id="294" r:id="rId13"/>
    <p:sldId id="296" r:id="rId14"/>
    <p:sldId id="297" r:id="rId15"/>
    <p:sldId id="315" r:id="rId16"/>
    <p:sldId id="317" r:id="rId17"/>
    <p:sldId id="287" r:id="rId18"/>
    <p:sldId id="316" r:id="rId19"/>
    <p:sldId id="298" r:id="rId20"/>
    <p:sldId id="282" r:id="rId21"/>
    <p:sldId id="283" r:id="rId22"/>
    <p:sldId id="318" r:id="rId23"/>
    <p:sldId id="258" r:id="rId24"/>
    <p:sldId id="319" r:id="rId25"/>
    <p:sldId id="259" r:id="rId26"/>
    <p:sldId id="321" r:id="rId27"/>
    <p:sldId id="322" r:id="rId28"/>
    <p:sldId id="323" r:id="rId29"/>
    <p:sldId id="320" r:id="rId30"/>
    <p:sldId id="3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047F5-2A27-4D47-8F39-97203F8F91E5}" v="409" dt="2024-10-29T16:03:19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938EC-72BF-4D99-B866-AB9D4CA977B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C3990-CAB8-4932-8CDB-8D6CCEBD9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C3990-CAB8-4932-8CDB-8D6CCEBD96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8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5e6469d9e6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5e6469d9e6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29b8f74a8fb_0_2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29b8f74a8fb_0_2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4a829f140697e96_1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4a829f140697e96_1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e6469d9e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5e6469d9e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d7eae23e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d7eae23e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b8f74a8fb_0_1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b8f74a8fb_0_1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a829f140697e96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4a829f140697e96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e6469d9e6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e6469d9e6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e6469d9e6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e6469d9e6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5e6469d9e6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5e6469d9e6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5e6469d9e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5e6469d9e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5e6469d9e6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5e6469d9e6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5e6469d9e6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5e6469d9e6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7607-CE5F-49A4-A1CB-49879DCC7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E5B5B-D7DF-471B-8D46-B4D7051FF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A5623-C6FC-4A9A-AEC1-77835FDF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F6EDE-413A-4D90-8C30-696C33FE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EFA7-EBF6-4E8D-819E-742AA1F8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D839-19A4-4754-B0C8-25DCAB3E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8B20C-86D2-4A3A-95C2-CEEB04A7F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ABFCF-C1AF-4A6B-8542-35AB18B4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8BB4C-7C8E-48CD-AAF4-C219F341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7CD65-B6A3-4887-9401-840771CB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7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ADCD1-1419-4CF5-8577-069C63D72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65737-CD47-4993-9A4A-614E59D28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3E387-6433-4FFC-B7E6-21365B36B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0AD70-4EF1-455B-B1CF-01EC17B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B6A61-E03D-491C-8FAD-DB2636AA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1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43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F229-1AA1-462C-A531-1FA00754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E2E0-5EBA-4CCF-A190-C781B49DC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232F5-4A4B-4A63-9EE9-2E4850AA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E34FE-05C3-43A3-965E-C06D57AC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D78A6-7A83-41B8-B9ED-DFDAB0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35FD-AC0F-4D11-82DC-41EFB642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E2794-F477-4CCB-8851-E46ADE035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8C243-687F-47C8-83B8-926CFD4A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58322-0BED-4E3E-9393-F36A6D3B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60D90-E146-4221-B7AA-3A79E70B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8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FD4B-396B-4A0C-980A-89AEEE42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0372-C452-4B38-9FC6-6088535E4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8CF09-92C2-4C6A-91BB-64017CA7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6006C-80DB-4412-85EB-46D49655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DD1CF-F1C6-48F8-8D53-3AEF5348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EA719-ED43-4D08-B799-6236ED85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9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13E2-DB83-47FF-AAA4-DCEB547C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144D7-A167-4D46-AA61-A4AD8FD80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57C29-409B-47A9-A6DB-ECC075282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BCAE7-5EC1-4EAC-BE36-2AA9C798A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64D85-C333-4EB5-83C7-816718D94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80852-8244-4F26-90FD-EE0E96FA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CDE7D-4C8F-4AE6-A99F-87DE1020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C2270-8D4B-4FCC-98DB-B9A8D3EF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6626-003F-41E0-BE37-33CBE583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41AB5-3B4F-4780-9359-77C71973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D6F03-7CF0-4165-8836-BC711D3B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21E03-EDFC-42CE-BFDF-6A396CBE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2F9AF-468E-487E-BDD2-EEFD6B7C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21A6B-E458-47E5-9AD2-90027DF5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2E7F8-E636-49D9-B437-5D67EBE5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B0C8-DC39-44B4-9299-A953CC13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E78E-8970-4B40-A952-321642B5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77907-D657-4B30-B515-BAAE3E783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6EF87-CB0C-40B4-B30A-3DC87086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09E48-EB38-4254-9E90-B997F77B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8D331-461C-431E-86B0-BB0897F2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3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FFE7-4FEC-4A2B-B828-C819088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37226-8462-4BE1-9485-8086701F3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A8A0B-288F-44E6-A043-CF9C83332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29233-D9B1-4D74-B88F-090A327A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CA669-C031-4AE5-B384-070B0DA1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5C68E-DDA9-4E25-8ED9-227F750B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2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E95AE-B831-4E31-A283-DED59A7F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73ABD-9498-4DF8-8EC9-0173F237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621C6-7623-4E5E-BF97-7A7A1E674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5910-A3DB-409B-9E88-349315B906E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39055-A7D0-4B93-B321-47A0FB66A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B1A5A-6BD4-4407-A0DD-E7C009294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7F06-F4FC-4A60-9962-13254A9C53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white logo on a black background">
            <a:extLst>
              <a:ext uri="{FF2B5EF4-FFF2-40B4-BE49-F238E27FC236}">
                <a16:creationId xmlns:a16="http://schemas.microsoft.com/office/drawing/2014/main" id="{1112CC41-1860-388B-5BE3-F669AD9D6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7936" y="136525"/>
            <a:ext cx="1451728" cy="6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newswire.com/news-releases/aptos-labs-is-bringing-blockchain-to-the-movies-with-the-launch-of-free-renfield-in-partnership-with-universal-pictures-new-horror-comedy-301780576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omputer graphics with text&#10;&#10;Description automatically generated with medium confidence">
            <a:extLst>
              <a:ext uri="{FF2B5EF4-FFF2-40B4-BE49-F238E27FC236}">
                <a16:creationId xmlns:a16="http://schemas.microsoft.com/office/drawing/2014/main" id="{B137772F-98F5-7577-DDE7-541ED7016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33493-1EE4-46D6-8975-E00251321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8390197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b="1" dirty="0">
                <a:solidFill>
                  <a:schemeClr val="bg1"/>
                </a:solidFill>
              </a:rPr>
              <a:t>Towards Efficient Execution of Smart Contracts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9F779-91D2-4BD1-84F4-2E096B41F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Nuno P. Lopes, IST – U Lisbon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587B3-BB3B-76C4-B062-5A66EE0DE482}"/>
              </a:ext>
            </a:extLst>
          </p:cNvPr>
          <p:cNvSpPr txBox="1"/>
          <p:nvPr/>
        </p:nvSpPr>
        <p:spPr>
          <a:xfrm>
            <a:off x="404553" y="6267316"/>
            <a:ext cx="938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Joint work with Aptos Labs: George Mitenkov, Rati </a:t>
            </a:r>
            <a:r>
              <a:rPr lang="en-US" sz="1400" dirty="0" err="1">
                <a:solidFill>
                  <a:schemeClr val="bg1"/>
                </a:solidFill>
              </a:rPr>
              <a:t>Gelashvili</a:t>
            </a:r>
            <a:r>
              <a:rPr lang="en-US" sz="1400" dirty="0">
                <a:solidFill>
                  <a:schemeClr val="bg1"/>
                </a:solidFill>
              </a:rPr>
              <a:t>, Alexander Spiegelman, </a:t>
            </a:r>
            <a:r>
              <a:rPr lang="en-US" sz="1400" dirty="0" err="1">
                <a:solidFill>
                  <a:schemeClr val="bg1"/>
                </a:solidFill>
              </a:rPr>
              <a:t>Zekun</a:t>
            </a:r>
            <a:r>
              <a:rPr lang="en-US" sz="1400" dirty="0">
                <a:solidFill>
                  <a:schemeClr val="bg1"/>
                </a:solidFill>
              </a:rPr>
              <a:t> Li, Igor </a:t>
            </a:r>
            <a:r>
              <a:rPr lang="en-US" sz="1400" dirty="0" err="1">
                <a:solidFill>
                  <a:schemeClr val="bg1"/>
                </a:solidFill>
              </a:rPr>
              <a:t>Kabiljo</a:t>
            </a:r>
            <a:r>
              <a:rPr lang="en-US" sz="1400" dirty="0">
                <a:solidFill>
                  <a:schemeClr val="bg1"/>
                </a:solidFill>
              </a:rPr>
              <a:t>, Satyanarayana </a:t>
            </a:r>
            <a:r>
              <a:rPr lang="en-US" sz="1400" dirty="0" err="1">
                <a:solidFill>
                  <a:schemeClr val="bg1"/>
                </a:solidFill>
              </a:rPr>
              <a:t>Vusirikala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Zhuolun</a:t>
            </a:r>
            <a:r>
              <a:rPr lang="en-US" sz="1400" dirty="0">
                <a:solidFill>
                  <a:schemeClr val="bg1"/>
                </a:solidFill>
              </a:rPr>
              <a:t> Xiang, Aleksandar </a:t>
            </a:r>
            <a:r>
              <a:rPr lang="en-US" sz="1400" dirty="0" err="1">
                <a:solidFill>
                  <a:schemeClr val="bg1"/>
                </a:solidFill>
              </a:rPr>
              <a:t>Zlateski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Example Metering</a:t>
            </a:r>
            <a:endParaRPr dirty="0"/>
          </a:p>
        </p:txBody>
      </p:sp>
      <p:pic>
        <p:nvPicPr>
          <p:cNvPr id="364" name="Google Shape;364;p4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998" y="1501324"/>
            <a:ext cx="6723719" cy="47633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9D52E8-C716-46E4-A9D0-C0CA71A54972}"/>
              </a:ext>
            </a:extLst>
          </p:cNvPr>
          <p:cNvSpPr/>
          <p:nvPr/>
        </p:nvSpPr>
        <p:spPr>
          <a:xfrm>
            <a:off x="7049728" y="1259835"/>
            <a:ext cx="2556388" cy="5598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E1F051-E7A9-FECE-B5CD-0FFA618E4A80}"/>
              </a:ext>
            </a:extLst>
          </p:cNvPr>
          <p:cNvSpPr/>
          <p:nvPr/>
        </p:nvSpPr>
        <p:spPr>
          <a:xfrm>
            <a:off x="4272664" y="1259835"/>
            <a:ext cx="2556388" cy="5598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53D14-2729-98D3-BF86-F2271662A53D}"/>
              </a:ext>
            </a:extLst>
          </p:cNvPr>
          <p:cNvSpPr txBox="1"/>
          <p:nvPr/>
        </p:nvSpPr>
        <p:spPr>
          <a:xfrm>
            <a:off x="2298785" y="6264633"/>
            <a:ext cx="15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of the 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Minimal metering instrumentation problem</a:t>
            </a:r>
            <a:endParaRPr dirty="0"/>
          </a:p>
        </p:txBody>
      </p:sp>
      <p:sp>
        <p:nvSpPr>
          <p:cNvPr id="370" name="Google Shape;370;p4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Find a minimal set of metering instrumentation points in the program so that:</a:t>
            </a:r>
            <a:endParaRPr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" dirty="0"/>
              <a:t>Execution is metered online,</a:t>
            </a:r>
            <a:endParaRPr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" dirty="0"/>
              <a:t>The sum of metered amounts is equal to the execution cost,</a:t>
            </a:r>
            <a:endParaRPr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" dirty="0"/>
              <a:t>At most k gas executed for free (k-safe).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If k=0, nothing goes uncharged! (we say the metering is safe)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Algorithm</a:t>
            </a:r>
            <a:endParaRPr dirty="0"/>
          </a:p>
        </p:txBody>
      </p:sp>
      <p:pic>
        <p:nvPicPr>
          <p:cNvPr id="382" name="Google Shape;3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084" y="1"/>
            <a:ext cx="75208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920934-0E90-49B3-078C-9BD35E479BC6}"/>
              </a:ext>
            </a:extLst>
          </p:cNvPr>
          <p:cNvSpPr/>
          <p:nvPr/>
        </p:nvSpPr>
        <p:spPr>
          <a:xfrm>
            <a:off x="6095999" y="0"/>
            <a:ext cx="4080387" cy="3067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70AFF-9CAC-01AE-AC00-8DFA70DB73F4}"/>
              </a:ext>
            </a:extLst>
          </p:cNvPr>
          <p:cNvSpPr/>
          <p:nvPr/>
        </p:nvSpPr>
        <p:spPr>
          <a:xfrm>
            <a:off x="2497393" y="3618271"/>
            <a:ext cx="7767483" cy="323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AF2F0-0AB9-2880-273F-2A4069E4E9F2}"/>
              </a:ext>
            </a:extLst>
          </p:cNvPr>
          <p:cNvSpPr/>
          <p:nvPr/>
        </p:nvSpPr>
        <p:spPr>
          <a:xfrm>
            <a:off x="4381413" y="-1"/>
            <a:ext cx="2556388" cy="3429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 dirty="0"/>
              <a:t>K</a:t>
            </a:r>
            <a:r>
              <a:rPr lang="en" dirty="0"/>
              <a:t>-Safe Instrumentation examples</a:t>
            </a:r>
            <a:endParaRPr dirty="0"/>
          </a:p>
        </p:txBody>
      </p:sp>
      <p:pic>
        <p:nvPicPr>
          <p:cNvPr id="394" name="Google Shape;3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600" y="1895761"/>
            <a:ext cx="5892800" cy="34533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15E72C-D730-41C4-B34A-ED50F5070386}"/>
              </a:ext>
            </a:extLst>
          </p:cNvPr>
          <p:cNvSpPr/>
          <p:nvPr/>
        </p:nvSpPr>
        <p:spPr>
          <a:xfrm>
            <a:off x="7374193" y="1671484"/>
            <a:ext cx="1592825" cy="4041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K-Safe Instrumentation examples</a:t>
            </a:r>
            <a:endParaRPr dirty="0"/>
          </a:p>
        </p:txBody>
      </p:sp>
      <p:pic>
        <p:nvPicPr>
          <p:cNvPr id="400" name="Google Shape;40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017" y="1854234"/>
            <a:ext cx="9211967" cy="3733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88DB99-89CF-6DC6-644B-8042F68FC95E}"/>
              </a:ext>
            </a:extLst>
          </p:cNvPr>
          <p:cNvSpPr/>
          <p:nvPr/>
        </p:nvSpPr>
        <p:spPr>
          <a:xfrm>
            <a:off x="6390967" y="1546477"/>
            <a:ext cx="4758814" cy="4041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Real contracts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499" name="Google Shape;149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407767"/>
            <a:ext cx="9324229" cy="5094636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72"/>
          <p:cNvSpPr txBox="1"/>
          <p:nvPr/>
        </p:nvSpPr>
        <p:spPr>
          <a:xfrm>
            <a:off x="8491567" y="3961467"/>
            <a:ext cx="3630000" cy="130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1600" dirty="0">
                <a:solidFill>
                  <a:srgbClr val="999999"/>
                </a:solidFill>
                <a:ea typeface="Google Sans"/>
                <a:cs typeface="Google Sans"/>
                <a:sym typeface="Google Sans"/>
              </a:rPr>
              <a:t>Number of instrumented blocks for different real contracts deployed on Solana blockchain.</a:t>
            </a:r>
            <a:endParaRPr sz="1600" dirty="0">
              <a:solidFill>
                <a:srgbClr val="999999"/>
              </a:solidFill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ea typeface="Google Sans"/>
                <a:cs typeface="Google Sans"/>
                <a:sym typeface="Google Sans"/>
              </a:rPr>
              <a:t>Problems with per-block instruction gas cost metering</a:t>
            </a:r>
            <a:endParaRPr dirty="0">
              <a:ea typeface="Google Sans"/>
              <a:cs typeface="Google Sans"/>
              <a:sym typeface="Google Sans"/>
            </a:endParaRPr>
          </a:p>
        </p:txBody>
      </p:sp>
      <p:sp>
        <p:nvSpPr>
          <p:cNvPr id="931" name="Google Shape;931;p49"/>
          <p:cNvSpPr/>
          <p:nvPr/>
        </p:nvSpPr>
        <p:spPr>
          <a:xfrm rot="5400000">
            <a:off x="3670200" y="3949400"/>
            <a:ext cx="4851600" cy="102400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2" name="Google Shape;932;p49"/>
          <p:cNvSpPr/>
          <p:nvPr/>
        </p:nvSpPr>
        <p:spPr>
          <a:xfrm>
            <a:off x="2613500" y="2681933"/>
            <a:ext cx="913600" cy="373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charge 1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33" name="Google Shape;933;p49"/>
          <p:cNvSpPr/>
          <p:nvPr/>
        </p:nvSpPr>
        <p:spPr>
          <a:xfrm>
            <a:off x="2613500" y="3055433"/>
            <a:ext cx="9136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34" name="Google Shape;934;p49"/>
          <p:cNvSpPr/>
          <p:nvPr/>
        </p:nvSpPr>
        <p:spPr>
          <a:xfrm>
            <a:off x="2613500" y="3428933"/>
            <a:ext cx="913600" cy="373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charge 1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35" name="Google Shape;935;p49"/>
          <p:cNvSpPr/>
          <p:nvPr/>
        </p:nvSpPr>
        <p:spPr>
          <a:xfrm>
            <a:off x="2613500" y="3802433"/>
            <a:ext cx="9136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/ 0</a:t>
            </a:r>
            <a:endParaRPr dirty="0"/>
          </a:p>
        </p:txBody>
      </p:sp>
      <p:sp>
        <p:nvSpPr>
          <p:cNvPr id="936" name="Google Shape;936;p49"/>
          <p:cNvSpPr/>
          <p:nvPr/>
        </p:nvSpPr>
        <p:spPr>
          <a:xfrm>
            <a:off x="8664900" y="2868684"/>
            <a:ext cx="9136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37" name="Google Shape;937;p49"/>
          <p:cNvSpPr/>
          <p:nvPr/>
        </p:nvSpPr>
        <p:spPr>
          <a:xfrm>
            <a:off x="8664900" y="3242184"/>
            <a:ext cx="9136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38" name="Google Shape;938;p49"/>
          <p:cNvSpPr/>
          <p:nvPr/>
        </p:nvSpPr>
        <p:spPr>
          <a:xfrm>
            <a:off x="8664900" y="3615684"/>
            <a:ext cx="9136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/ 0</a:t>
            </a:r>
            <a:endParaRPr dirty="0"/>
          </a:p>
        </p:txBody>
      </p:sp>
      <p:sp>
        <p:nvSpPr>
          <p:cNvPr id="939" name="Google Shape;939;p49"/>
          <p:cNvSpPr/>
          <p:nvPr/>
        </p:nvSpPr>
        <p:spPr>
          <a:xfrm>
            <a:off x="8664900" y="3989184"/>
            <a:ext cx="9136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40" name="Google Shape;940;p49"/>
          <p:cNvSpPr/>
          <p:nvPr/>
        </p:nvSpPr>
        <p:spPr>
          <a:xfrm>
            <a:off x="2613500" y="2308433"/>
            <a:ext cx="9136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41" name="Google Shape;941;p49"/>
          <p:cNvSpPr/>
          <p:nvPr/>
        </p:nvSpPr>
        <p:spPr>
          <a:xfrm>
            <a:off x="2613500" y="1934933"/>
            <a:ext cx="913600" cy="373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charge 1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42" name="Google Shape;942;p49"/>
          <p:cNvSpPr/>
          <p:nvPr/>
        </p:nvSpPr>
        <p:spPr>
          <a:xfrm>
            <a:off x="2613500" y="4175933"/>
            <a:ext cx="913600" cy="373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charge 1</a:t>
            </a:r>
            <a:endParaRPr sz="2400"/>
          </a:p>
        </p:txBody>
      </p:sp>
      <p:sp>
        <p:nvSpPr>
          <p:cNvPr id="943" name="Google Shape;943;p49"/>
          <p:cNvSpPr/>
          <p:nvPr/>
        </p:nvSpPr>
        <p:spPr>
          <a:xfrm>
            <a:off x="2613500" y="4549433"/>
            <a:ext cx="9136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44" name="Google Shape;944;p49"/>
          <p:cNvSpPr/>
          <p:nvPr/>
        </p:nvSpPr>
        <p:spPr>
          <a:xfrm>
            <a:off x="8664900" y="2495200"/>
            <a:ext cx="913600" cy="373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charge 4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45" name="Google Shape;945;p49"/>
          <p:cNvSpPr/>
          <p:nvPr/>
        </p:nvSpPr>
        <p:spPr>
          <a:xfrm>
            <a:off x="6593833" y="2495200"/>
            <a:ext cx="11712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EA4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Google Sans"/>
                <a:ea typeface="Google Sans"/>
                <a:cs typeface="Google Sans"/>
                <a:sym typeface="Google Sans"/>
              </a:rPr>
              <a:t>out-of-gas</a:t>
            </a:r>
            <a:endParaRPr sz="1333"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946" name="Google Shape;946;p49"/>
          <p:cNvCxnSpPr>
            <a:stCxn id="947" idx="3"/>
            <a:endCxn id="935" idx="1"/>
          </p:cNvCxnSpPr>
          <p:nvPr/>
        </p:nvCxnSpPr>
        <p:spPr>
          <a:xfrm>
            <a:off x="1713500" y="3989233"/>
            <a:ext cx="90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8" name="Google Shape;948;p49"/>
          <p:cNvCxnSpPr>
            <a:stCxn id="945" idx="3"/>
            <a:endCxn id="944" idx="1"/>
          </p:cNvCxnSpPr>
          <p:nvPr/>
        </p:nvCxnSpPr>
        <p:spPr>
          <a:xfrm>
            <a:off x="7765033" y="2682000"/>
            <a:ext cx="90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9" name="Google Shape;949;p49"/>
          <p:cNvSpPr/>
          <p:nvPr/>
        </p:nvSpPr>
        <p:spPr>
          <a:xfrm>
            <a:off x="542300" y="3802433"/>
            <a:ext cx="1171200" cy="37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EA4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Google Sans"/>
                <a:ea typeface="Google Sans"/>
                <a:cs typeface="Google Sans"/>
                <a:sym typeface="Google Sans"/>
              </a:rPr>
              <a:t>error</a:t>
            </a:r>
            <a:endParaRPr sz="1333"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50" name="Google Shape;950;p49"/>
          <p:cNvSpPr/>
          <p:nvPr/>
        </p:nvSpPr>
        <p:spPr>
          <a:xfrm>
            <a:off x="542300" y="3291867"/>
            <a:ext cx="11712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status: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1" name="Google Shape;951;p49"/>
          <p:cNvSpPr/>
          <p:nvPr/>
        </p:nvSpPr>
        <p:spPr>
          <a:xfrm>
            <a:off x="6593833" y="1972400"/>
            <a:ext cx="11712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status: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2" name="Google Shape;952;p49"/>
          <p:cNvSpPr/>
          <p:nvPr/>
        </p:nvSpPr>
        <p:spPr>
          <a:xfrm>
            <a:off x="799900" y="5296433"/>
            <a:ext cx="4540800" cy="857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</a:endParaRPr>
          </a:p>
        </p:txBody>
      </p:sp>
      <p:sp>
        <p:nvSpPr>
          <p:cNvPr id="953" name="Google Shape;953;p49"/>
          <p:cNvSpPr/>
          <p:nvPr/>
        </p:nvSpPr>
        <p:spPr>
          <a:xfrm>
            <a:off x="799900" y="5477184"/>
            <a:ext cx="10992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gas_used: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4" name="Google Shape;954;p49"/>
          <p:cNvSpPr/>
          <p:nvPr/>
        </p:nvSpPr>
        <p:spPr>
          <a:xfrm>
            <a:off x="1899100" y="5477184"/>
            <a:ext cx="1099200" cy="52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sz="2400"/>
          </a:p>
        </p:txBody>
      </p:sp>
      <p:sp>
        <p:nvSpPr>
          <p:cNvPr id="955" name="Google Shape;955;p49"/>
          <p:cNvSpPr/>
          <p:nvPr/>
        </p:nvSpPr>
        <p:spPr>
          <a:xfrm>
            <a:off x="2998700" y="5477200"/>
            <a:ext cx="10992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 b="1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limit:</a:t>
            </a:r>
            <a:endParaRPr sz="1333" b="1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6" name="Google Shape;956;p49"/>
          <p:cNvSpPr/>
          <p:nvPr/>
        </p:nvSpPr>
        <p:spPr>
          <a:xfrm>
            <a:off x="4097500" y="5477184"/>
            <a:ext cx="1099200" cy="52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sz="2400"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57" name="Google Shape;957;p49"/>
          <p:cNvSpPr/>
          <p:nvPr/>
        </p:nvSpPr>
        <p:spPr>
          <a:xfrm>
            <a:off x="6851300" y="5296433"/>
            <a:ext cx="4540800" cy="857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</a:endParaRPr>
          </a:p>
        </p:txBody>
      </p:sp>
      <p:sp>
        <p:nvSpPr>
          <p:cNvPr id="958" name="Google Shape;958;p49"/>
          <p:cNvSpPr/>
          <p:nvPr/>
        </p:nvSpPr>
        <p:spPr>
          <a:xfrm>
            <a:off x="6851300" y="5477184"/>
            <a:ext cx="10992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gas_used: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9" name="Google Shape;959;p49"/>
          <p:cNvSpPr/>
          <p:nvPr/>
        </p:nvSpPr>
        <p:spPr>
          <a:xfrm>
            <a:off x="7950500" y="5477184"/>
            <a:ext cx="1099200" cy="52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sz="2400"/>
          </a:p>
        </p:txBody>
      </p:sp>
      <p:sp>
        <p:nvSpPr>
          <p:cNvPr id="960" name="Google Shape;960;p49"/>
          <p:cNvSpPr/>
          <p:nvPr/>
        </p:nvSpPr>
        <p:spPr>
          <a:xfrm>
            <a:off x="9050100" y="5477200"/>
            <a:ext cx="10992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 b="1">
                <a:solidFill>
                  <a:srgbClr val="434343"/>
                </a:solidFill>
                <a:latin typeface="Consolas"/>
                <a:ea typeface="Consolas"/>
                <a:cs typeface="Consolas"/>
                <a:sym typeface="Consolas"/>
              </a:rPr>
              <a:t>limit:</a:t>
            </a:r>
            <a:endParaRPr sz="1333" b="1">
              <a:solidFill>
                <a:srgbClr val="43434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1" name="Google Shape;961;p49"/>
          <p:cNvSpPr/>
          <p:nvPr/>
        </p:nvSpPr>
        <p:spPr>
          <a:xfrm>
            <a:off x="10148900" y="5477184"/>
            <a:ext cx="1099200" cy="52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 sz="2400" b="1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" grpId="0" animBg="1"/>
      <p:bldP spid="936" grpId="0" animBg="1"/>
      <p:bldP spid="937" grpId="0" animBg="1"/>
      <p:bldP spid="938" grpId="0" animBg="1"/>
      <p:bldP spid="939" grpId="0" animBg="1"/>
      <p:bldP spid="944" grpId="0" animBg="1"/>
      <p:bldP spid="945" grpId="0" animBg="1"/>
      <p:bldP spid="951" grpId="0"/>
      <p:bldP spid="957" grpId="0" animBg="1"/>
      <p:bldP spid="958" grpId="0"/>
      <p:bldP spid="959" grpId="0" animBg="1"/>
      <p:bldP spid="960" grpId="0"/>
      <p:bldP spid="9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Do errors matter?</a:t>
            </a:r>
            <a:endParaRPr dirty="0"/>
          </a:p>
        </p:txBody>
      </p:sp>
      <p:pic>
        <p:nvPicPr>
          <p:cNvPr id="333" name="Google Shape;333;p4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126" y="1964392"/>
            <a:ext cx="7975748" cy="3736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0A14-C8C0-3307-F044-A26A687F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Recovery Mechanism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743C-4176-43C9-4C94-9344837E7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movement of charges across implicit control flow</a:t>
            </a:r>
          </a:p>
          <a:p>
            <a:pPr lvl="1"/>
            <a:r>
              <a:rPr lang="en-US" dirty="0"/>
              <a:t>E.g., division by zero traps in Move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Traps and out-of-gas are rare (&lt; 1%)</a:t>
            </a:r>
          </a:p>
          <a:p>
            <a:endParaRPr lang="en-US" dirty="0"/>
          </a:p>
          <a:p>
            <a:r>
              <a:rPr lang="en-US" dirty="0"/>
              <a:t>Switch to a slower recovery mechanism</a:t>
            </a:r>
          </a:p>
        </p:txBody>
      </p:sp>
    </p:spTree>
    <p:extLst>
      <p:ext uri="{BB962C8B-B14F-4D97-AF65-F5344CB8AC3E}">
        <p14:creationId xmlns:p14="http://schemas.microsoft.com/office/powerpoint/2010/main" val="3029923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E819-C324-2BF8-3BE1-817785C0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Metering Wrap-up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0FD63-015E-D376-2B1C-919B44B3D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cost models don’t give the right incentives</a:t>
            </a:r>
          </a:p>
          <a:p>
            <a:endParaRPr lang="en-US" dirty="0"/>
          </a:p>
          <a:p>
            <a:r>
              <a:rPr lang="en-US" dirty="0"/>
              <a:t>Metering can introduce high overhead</a:t>
            </a:r>
          </a:p>
          <a:p>
            <a:endParaRPr lang="en-US" dirty="0"/>
          </a:p>
          <a:p>
            <a:r>
              <a:rPr lang="en-US" dirty="0"/>
              <a:t>Being optimistic is a good tradeoff</a:t>
            </a:r>
          </a:p>
        </p:txBody>
      </p:sp>
    </p:spTree>
    <p:extLst>
      <p:ext uri="{BB962C8B-B14F-4D97-AF65-F5344CB8AC3E}">
        <p14:creationId xmlns:p14="http://schemas.microsoft.com/office/powerpoint/2010/main" val="410033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94C598-8750-0A66-DCDA-43858AF4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Smart Contract Execution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797442-2C7E-1837-73D8-9AAB4545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Metering of Smart Contracts</a:t>
            </a:r>
          </a:p>
          <a:p>
            <a:endParaRPr lang="en-US" dirty="0"/>
          </a:p>
          <a:p>
            <a:r>
              <a:rPr lang="en-US" dirty="0"/>
              <a:t>Parallel Execution of Smart Contracts</a:t>
            </a:r>
          </a:p>
        </p:txBody>
      </p:sp>
    </p:spTree>
    <p:extLst>
      <p:ext uri="{BB962C8B-B14F-4D97-AF65-F5344CB8AC3E}">
        <p14:creationId xmlns:p14="http://schemas.microsoft.com/office/powerpoint/2010/main" val="262695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26A4-F07B-F5BC-408D-4E14358C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CB9DF-D1F9-7611-7BB8-58A388F0F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give economic incentives to contract developers &amp; compilers to make metering more efficient?</a:t>
            </a:r>
          </a:p>
          <a:p>
            <a:pPr lvl="1"/>
            <a:r>
              <a:rPr lang="en-US" dirty="0"/>
              <a:t>E.g., branches with same cost, no implicit control flow</a:t>
            </a:r>
          </a:p>
          <a:p>
            <a:endParaRPr lang="en-US" dirty="0"/>
          </a:p>
          <a:p>
            <a:r>
              <a:rPr lang="en-US" dirty="0"/>
              <a:t>Can metering be computed at compile time?</a:t>
            </a:r>
          </a:p>
          <a:p>
            <a:pPr lvl="1"/>
            <a:r>
              <a:rPr lang="en-US" dirty="0"/>
              <a:t>Validated at run time (a la proof carrying code)</a:t>
            </a:r>
          </a:p>
        </p:txBody>
      </p:sp>
    </p:spTree>
    <p:extLst>
      <p:ext uri="{BB962C8B-B14F-4D97-AF65-F5344CB8AC3E}">
        <p14:creationId xmlns:p14="http://schemas.microsoft.com/office/powerpoint/2010/main" val="1754671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174FB-9596-5C6B-0C4F-1F6FC201C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A57791-C151-66EE-4083-2F0791C1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Smart Contract Execution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BE202F-6640-23F9-D6D0-6666444C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Metering of Smart Contracts</a:t>
            </a:r>
          </a:p>
          <a:p>
            <a:endParaRPr lang="en-US" dirty="0"/>
          </a:p>
          <a:p>
            <a:r>
              <a:rPr lang="en-US" b="1" dirty="0"/>
              <a:t>Parallel Execution of Smart Contracts</a:t>
            </a:r>
          </a:p>
        </p:txBody>
      </p:sp>
    </p:spTree>
    <p:extLst>
      <p:ext uri="{BB962C8B-B14F-4D97-AF65-F5344CB8AC3E}">
        <p14:creationId xmlns:p14="http://schemas.microsoft.com/office/powerpoint/2010/main" val="367659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678A-2D9F-93C4-3D70-E5555CBA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Aptos runs on Block-STM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6951-C7A7-776B-D161-B35589ED0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356967"/>
            <a:ext cx="11360800" cy="473486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Executes transactions in parallel</a:t>
            </a:r>
          </a:p>
          <a:p>
            <a:pPr>
              <a:lnSpc>
                <a:spcPct val="150000"/>
              </a:lnSpc>
            </a:pPr>
            <a:r>
              <a:rPr lang="en-US" dirty="0"/>
              <a:t>Optimistic concurrency control</a:t>
            </a:r>
          </a:p>
          <a:p>
            <a:pPr>
              <a:lnSpc>
                <a:spcPct val="150000"/>
              </a:lnSpc>
            </a:pPr>
            <a:r>
              <a:rPr lang="en-US" dirty="0"/>
              <a:t>Writes recorded in a multi-versioned data-structure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Rolling commits: prefix of transactions committed on the fly</a:t>
            </a:r>
          </a:p>
        </p:txBody>
      </p:sp>
      <p:sp>
        <p:nvSpPr>
          <p:cNvPr id="6" name="Google Shape;129;p22">
            <a:extLst>
              <a:ext uri="{FF2B5EF4-FFF2-40B4-BE49-F238E27FC236}">
                <a16:creationId xmlns:a16="http://schemas.microsoft.com/office/drawing/2014/main" id="{24961608-ABC1-3CAD-D6C4-3383BFCEA57A}"/>
              </a:ext>
            </a:extLst>
          </p:cNvPr>
          <p:cNvSpPr/>
          <p:nvPr/>
        </p:nvSpPr>
        <p:spPr>
          <a:xfrm>
            <a:off x="3457742" y="4396285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Txn 1</a:t>
            </a:r>
            <a:endParaRPr/>
          </a:p>
        </p:txBody>
      </p:sp>
      <p:sp>
        <p:nvSpPr>
          <p:cNvPr id="7" name="Google Shape;130;p22">
            <a:extLst>
              <a:ext uri="{FF2B5EF4-FFF2-40B4-BE49-F238E27FC236}">
                <a16:creationId xmlns:a16="http://schemas.microsoft.com/office/drawing/2014/main" id="{30947721-EBAB-DA81-8611-CC30DD84E27A}"/>
              </a:ext>
            </a:extLst>
          </p:cNvPr>
          <p:cNvSpPr/>
          <p:nvPr/>
        </p:nvSpPr>
        <p:spPr>
          <a:xfrm>
            <a:off x="2059967" y="5005260"/>
            <a:ext cx="944700" cy="12948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</a:t>
            </a:r>
            <a:endParaRPr/>
          </a:p>
        </p:txBody>
      </p:sp>
      <p:sp>
        <p:nvSpPr>
          <p:cNvPr id="8" name="Google Shape;131;p22">
            <a:extLst>
              <a:ext uri="{FF2B5EF4-FFF2-40B4-BE49-F238E27FC236}">
                <a16:creationId xmlns:a16="http://schemas.microsoft.com/office/drawing/2014/main" id="{7B834569-4747-B582-EE4A-FA7E6625D981}"/>
              </a:ext>
            </a:extLst>
          </p:cNvPr>
          <p:cNvSpPr/>
          <p:nvPr/>
        </p:nvSpPr>
        <p:spPr>
          <a:xfrm>
            <a:off x="4402442" y="4396285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Txn 2</a:t>
            </a:r>
            <a:endParaRPr/>
          </a:p>
        </p:txBody>
      </p:sp>
      <p:sp>
        <p:nvSpPr>
          <p:cNvPr id="9" name="Google Shape;132;p22">
            <a:extLst>
              <a:ext uri="{FF2B5EF4-FFF2-40B4-BE49-F238E27FC236}">
                <a16:creationId xmlns:a16="http://schemas.microsoft.com/office/drawing/2014/main" id="{AEC1DD38-2882-3CB5-5CED-A34479A0AA9F}"/>
              </a:ext>
            </a:extLst>
          </p:cNvPr>
          <p:cNvSpPr/>
          <p:nvPr/>
        </p:nvSpPr>
        <p:spPr>
          <a:xfrm>
            <a:off x="5347142" y="4396285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Txn 3</a:t>
            </a:r>
            <a:endParaRPr/>
          </a:p>
        </p:txBody>
      </p:sp>
      <p:sp>
        <p:nvSpPr>
          <p:cNvPr id="10" name="Google Shape;133;p22">
            <a:extLst>
              <a:ext uri="{FF2B5EF4-FFF2-40B4-BE49-F238E27FC236}">
                <a16:creationId xmlns:a16="http://schemas.microsoft.com/office/drawing/2014/main" id="{A3884ACD-C271-53AB-0BD6-C910D70B4027}"/>
              </a:ext>
            </a:extLst>
          </p:cNvPr>
          <p:cNvSpPr/>
          <p:nvPr/>
        </p:nvSpPr>
        <p:spPr>
          <a:xfrm>
            <a:off x="6291842" y="4396285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Txn 4</a:t>
            </a:r>
            <a:endParaRPr/>
          </a:p>
        </p:txBody>
      </p:sp>
      <p:sp>
        <p:nvSpPr>
          <p:cNvPr id="11" name="Google Shape;134;p22">
            <a:extLst>
              <a:ext uri="{FF2B5EF4-FFF2-40B4-BE49-F238E27FC236}">
                <a16:creationId xmlns:a16="http://schemas.microsoft.com/office/drawing/2014/main" id="{0B02D4CC-7015-B6B3-1A90-D16A813772C6}"/>
              </a:ext>
            </a:extLst>
          </p:cNvPr>
          <p:cNvSpPr/>
          <p:nvPr/>
        </p:nvSpPr>
        <p:spPr>
          <a:xfrm>
            <a:off x="7236542" y="4396285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Txn 5</a:t>
            </a:r>
            <a:endParaRPr/>
          </a:p>
        </p:txBody>
      </p:sp>
      <p:sp>
        <p:nvSpPr>
          <p:cNvPr id="12" name="Google Shape;135;p22">
            <a:extLst>
              <a:ext uri="{FF2B5EF4-FFF2-40B4-BE49-F238E27FC236}">
                <a16:creationId xmlns:a16="http://schemas.microsoft.com/office/drawing/2014/main" id="{919B104C-8E34-07CA-9152-930E63B4162D}"/>
              </a:ext>
            </a:extLst>
          </p:cNvPr>
          <p:cNvSpPr/>
          <p:nvPr/>
        </p:nvSpPr>
        <p:spPr>
          <a:xfrm>
            <a:off x="8181242" y="4396285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Txn 6</a:t>
            </a:r>
            <a:endParaRPr/>
          </a:p>
        </p:txBody>
      </p:sp>
      <p:sp>
        <p:nvSpPr>
          <p:cNvPr id="13" name="Google Shape;136;p22">
            <a:extLst>
              <a:ext uri="{FF2B5EF4-FFF2-40B4-BE49-F238E27FC236}">
                <a16:creationId xmlns:a16="http://schemas.microsoft.com/office/drawing/2014/main" id="{3DC349D9-4760-EE02-47F4-5485F0121C9F}"/>
              </a:ext>
            </a:extLst>
          </p:cNvPr>
          <p:cNvSpPr/>
          <p:nvPr/>
        </p:nvSpPr>
        <p:spPr>
          <a:xfrm>
            <a:off x="3457742" y="50052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37;p22">
            <a:extLst>
              <a:ext uri="{FF2B5EF4-FFF2-40B4-BE49-F238E27FC236}">
                <a16:creationId xmlns:a16="http://schemas.microsoft.com/office/drawing/2014/main" id="{A52ECE7F-E4EB-58CE-3994-773E3E5C1955}"/>
              </a:ext>
            </a:extLst>
          </p:cNvPr>
          <p:cNvSpPr/>
          <p:nvPr/>
        </p:nvSpPr>
        <p:spPr>
          <a:xfrm>
            <a:off x="3457742" y="54381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38;p22">
            <a:extLst>
              <a:ext uri="{FF2B5EF4-FFF2-40B4-BE49-F238E27FC236}">
                <a16:creationId xmlns:a16="http://schemas.microsoft.com/office/drawing/2014/main" id="{7E2137BE-0C6A-3B5D-461F-51AD0CDB3D09}"/>
              </a:ext>
            </a:extLst>
          </p:cNvPr>
          <p:cNvSpPr/>
          <p:nvPr/>
        </p:nvSpPr>
        <p:spPr>
          <a:xfrm>
            <a:off x="4402442" y="50052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B</a:t>
            </a:r>
            <a:endParaRPr/>
          </a:p>
        </p:txBody>
      </p:sp>
      <p:sp>
        <p:nvSpPr>
          <p:cNvPr id="16" name="Google Shape;139;p22">
            <a:extLst>
              <a:ext uri="{FF2B5EF4-FFF2-40B4-BE49-F238E27FC236}">
                <a16:creationId xmlns:a16="http://schemas.microsoft.com/office/drawing/2014/main" id="{A024CE4E-13CD-5A45-8A6E-50606DA2D5D5}"/>
              </a:ext>
            </a:extLst>
          </p:cNvPr>
          <p:cNvSpPr/>
          <p:nvPr/>
        </p:nvSpPr>
        <p:spPr>
          <a:xfrm>
            <a:off x="4402442" y="54381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40;p22">
            <a:extLst>
              <a:ext uri="{FF2B5EF4-FFF2-40B4-BE49-F238E27FC236}">
                <a16:creationId xmlns:a16="http://schemas.microsoft.com/office/drawing/2014/main" id="{3A8E4DC3-1C8B-5F23-6414-79849BAD53D0}"/>
              </a:ext>
            </a:extLst>
          </p:cNvPr>
          <p:cNvSpPr/>
          <p:nvPr/>
        </p:nvSpPr>
        <p:spPr>
          <a:xfrm>
            <a:off x="4402442" y="58710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41;p22">
            <a:extLst>
              <a:ext uri="{FF2B5EF4-FFF2-40B4-BE49-F238E27FC236}">
                <a16:creationId xmlns:a16="http://schemas.microsoft.com/office/drawing/2014/main" id="{D054E74A-C7B2-30A0-8352-1195D331F62F}"/>
              </a:ext>
            </a:extLst>
          </p:cNvPr>
          <p:cNvSpPr/>
          <p:nvPr/>
        </p:nvSpPr>
        <p:spPr>
          <a:xfrm>
            <a:off x="3457742" y="58710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42;p22">
            <a:extLst>
              <a:ext uri="{FF2B5EF4-FFF2-40B4-BE49-F238E27FC236}">
                <a16:creationId xmlns:a16="http://schemas.microsoft.com/office/drawing/2014/main" id="{9F3E45CC-C246-56AA-6FC6-9A51B8BBB9A7}"/>
              </a:ext>
            </a:extLst>
          </p:cNvPr>
          <p:cNvSpPr/>
          <p:nvPr/>
        </p:nvSpPr>
        <p:spPr>
          <a:xfrm>
            <a:off x="5347142" y="50052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43;p22">
            <a:extLst>
              <a:ext uri="{FF2B5EF4-FFF2-40B4-BE49-F238E27FC236}">
                <a16:creationId xmlns:a16="http://schemas.microsoft.com/office/drawing/2014/main" id="{2792DB81-F94B-7E52-68A8-BA6F9D33A284}"/>
              </a:ext>
            </a:extLst>
          </p:cNvPr>
          <p:cNvSpPr/>
          <p:nvPr/>
        </p:nvSpPr>
        <p:spPr>
          <a:xfrm>
            <a:off x="5347142" y="54381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44;p22">
            <a:extLst>
              <a:ext uri="{FF2B5EF4-FFF2-40B4-BE49-F238E27FC236}">
                <a16:creationId xmlns:a16="http://schemas.microsoft.com/office/drawing/2014/main" id="{B4CB5B1F-1973-94FE-102B-57B01EA55C10}"/>
              </a:ext>
            </a:extLst>
          </p:cNvPr>
          <p:cNvSpPr/>
          <p:nvPr/>
        </p:nvSpPr>
        <p:spPr>
          <a:xfrm>
            <a:off x="6291842" y="50052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D</a:t>
            </a:r>
            <a:endParaRPr/>
          </a:p>
        </p:txBody>
      </p:sp>
      <p:sp>
        <p:nvSpPr>
          <p:cNvPr id="22" name="Google Shape;145;p22">
            <a:extLst>
              <a:ext uri="{FF2B5EF4-FFF2-40B4-BE49-F238E27FC236}">
                <a16:creationId xmlns:a16="http://schemas.microsoft.com/office/drawing/2014/main" id="{D7F226DB-3D9D-277B-3E63-B27C4FBD941A}"/>
              </a:ext>
            </a:extLst>
          </p:cNvPr>
          <p:cNvSpPr/>
          <p:nvPr/>
        </p:nvSpPr>
        <p:spPr>
          <a:xfrm>
            <a:off x="6291842" y="54381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write D’</a:t>
            </a:r>
            <a:endParaRPr/>
          </a:p>
        </p:txBody>
      </p:sp>
      <p:sp>
        <p:nvSpPr>
          <p:cNvPr id="23" name="Google Shape;146;p22">
            <a:extLst>
              <a:ext uri="{FF2B5EF4-FFF2-40B4-BE49-F238E27FC236}">
                <a16:creationId xmlns:a16="http://schemas.microsoft.com/office/drawing/2014/main" id="{189D714F-F513-146C-6753-B827DB80C2CB}"/>
              </a:ext>
            </a:extLst>
          </p:cNvPr>
          <p:cNvSpPr/>
          <p:nvPr/>
        </p:nvSpPr>
        <p:spPr>
          <a:xfrm>
            <a:off x="6291842" y="58710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47;p22">
            <a:extLst>
              <a:ext uri="{FF2B5EF4-FFF2-40B4-BE49-F238E27FC236}">
                <a16:creationId xmlns:a16="http://schemas.microsoft.com/office/drawing/2014/main" id="{5EA3C6BD-14B9-F2EE-1C97-23B81F019B0A}"/>
              </a:ext>
            </a:extLst>
          </p:cNvPr>
          <p:cNvSpPr/>
          <p:nvPr/>
        </p:nvSpPr>
        <p:spPr>
          <a:xfrm>
            <a:off x="5347142" y="58710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48;p22">
            <a:extLst>
              <a:ext uri="{FF2B5EF4-FFF2-40B4-BE49-F238E27FC236}">
                <a16:creationId xmlns:a16="http://schemas.microsoft.com/office/drawing/2014/main" id="{B855787A-AABE-0508-575D-E7F93F025570}"/>
              </a:ext>
            </a:extLst>
          </p:cNvPr>
          <p:cNvSpPr/>
          <p:nvPr/>
        </p:nvSpPr>
        <p:spPr>
          <a:xfrm>
            <a:off x="7236542" y="50052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49;p22">
            <a:extLst>
              <a:ext uri="{FF2B5EF4-FFF2-40B4-BE49-F238E27FC236}">
                <a16:creationId xmlns:a16="http://schemas.microsoft.com/office/drawing/2014/main" id="{5B16D719-65EF-1299-B416-49B4DB666BD9}"/>
              </a:ext>
            </a:extLst>
          </p:cNvPr>
          <p:cNvSpPr/>
          <p:nvPr/>
        </p:nvSpPr>
        <p:spPr>
          <a:xfrm>
            <a:off x="7236542" y="54381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50;p22">
            <a:extLst>
              <a:ext uri="{FF2B5EF4-FFF2-40B4-BE49-F238E27FC236}">
                <a16:creationId xmlns:a16="http://schemas.microsoft.com/office/drawing/2014/main" id="{FC6028C2-5507-6264-AD7A-D59FE5E15240}"/>
              </a:ext>
            </a:extLst>
          </p:cNvPr>
          <p:cNvSpPr/>
          <p:nvPr/>
        </p:nvSpPr>
        <p:spPr>
          <a:xfrm>
            <a:off x="8181242" y="50052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51;p22">
            <a:extLst>
              <a:ext uri="{FF2B5EF4-FFF2-40B4-BE49-F238E27FC236}">
                <a16:creationId xmlns:a16="http://schemas.microsoft.com/office/drawing/2014/main" id="{34A05169-D4C5-F504-BC64-5906F2209DF2}"/>
              </a:ext>
            </a:extLst>
          </p:cNvPr>
          <p:cNvSpPr/>
          <p:nvPr/>
        </p:nvSpPr>
        <p:spPr>
          <a:xfrm>
            <a:off x="8181242" y="54381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52;p22">
            <a:extLst>
              <a:ext uri="{FF2B5EF4-FFF2-40B4-BE49-F238E27FC236}">
                <a16:creationId xmlns:a16="http://schemas.microsoft.com/office/drawing/2014/main" id="{5DE2C87C-F358-9349-527B-0A9AC0902724}"/>
              </a:ext>
            </a:extLst>
          </p:cNvPr>
          <p:cNvSpPr/>
          <p:nvPr/>
        </p:nvSpPr>
        <p:spPr>
          <a:xfrm>
            <a:off x="8181242" y="58710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53;p22">
            <a:extLst>
              <a:ext uri="{FF2B5EF4-FFF2-40B4-BE49-F238E27FC236}">
                <a16:creationId xmlns:a16="http://schemas.microsoft.com/office/drawing/2014/main" id="{21E0C87F-0884-CB89-9AE3-3BA440679CE3}"/>
              </a:ext>
            </a:extLst>
          </p:cNvPr>
          <p:cNvSpPr/>
          <p:nvPr/>
        </p:nvSpPr>
        <p:spPr>
          <a:xfrm>
            <a:off x="7236542" y="5871060"/>
            <a:ext cx="944700" cy="4329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54;p22">
            <a:extLst>
              <a:ext uri="{FF2B5EF4-FFF2-40B4-BE49-F238E27FC236}">
                <a16:creationId xmlns:a16="http://schemas.microsoft.com/office/drawing/2014/main" id="{7B622EF6-5CCF-15FE-05C6-DEDA6D3D19D1}"/>
              </a:ext>
            </a:extLst>
          </p:cNvPr>
          <p:cNvSpPr txBox="1"/>
          <p:nvPr/>
        </p:nvSpPr>
        <p:spPr>
          <a:xfrm rot="16200000">
            <a:off x="2602592" y="5448810"/>
            <a:ext cx="129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Versions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372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Inherently sequential workloads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267600" y="2367933"/>
            <a:ext cx="4508800" cy="334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" sz="2400" dirty="0"/>
              <a:t>Sequentiality is mostly due to </a:t>
            </a:r>
            <a:r>
              <a:rPr lang="en" sz="2400" b="1" dirty="0"/>
              <a:t>counters</a:t>
            </a:r>
            <a:r>
              <a:rPr lang="en" sz="2400" dirty="0"/>
              <a:t>:</a:t>
            </a:r>
            <a:endParaRPr sz="2400" dirty="0"/>
          </a:p>
          <a:p>
            <a:pPr indent="-440256">
              <a:lnSpc>
                <a:spcPct val="95000"/>
              </a:lnSpc>
              <a:spcBef>
                <a:spcPts val="1600"/>
              </a:spcBef>
              <a:buSzPts val="1600"/>
            </a:pPr>
            <a:r>
              <a:rPr lang="en" sz="2400" dirty="0"/>
              <a:t>total supply tracking</a:t>
            </a:r>
            <a:endParaRPr sz="2400" dirty="0"/>
          </a:p>
          <a:p>
            <a:pPr indent="-440256">
              <a:lnSpc>
                <a:spcPct val="95000"/>
              </a:lnSpc>
              <a:buSzPts val="1600"/>
            </a:pPr>
            <a:r>
              <a:rPr lang="en" sz="2400" dirty="0"/>
              <a:t>user balance updates</a:t>
            </a:r>
            <a:endParaRPr sz="2400" dirty="0"/>
          </a:p>
          <a:p>
            <a:pPr indent="-440256">
              <a:lnSpc>
                <a:spcPct val="95000"/>
              </a:lnSpc>
              <a:buSzPts val="1600"/>
            </a:pPr>
            <a:r>
              <a:rPr lang="en" sz="2400" dirty="0"/>
              <a:t>sequence numbers</a:t>
            </a:r>
            <a:endParaRPr sz="2400" dirty="0"/>
          </a:p>
          <a:p>
            <a:pPr indent="-440256">
              <a:lnSpc>
                <a:spcPct val="95000"/>
              </a:lnSpc>
              <a:buSzPts val="1600"/>
            </a:pPr>
            <a:r>
              <a:rPr lang="en" sz="2400" dirty="0"/>
              <a:t>NFT collection size tracking and indexing</a:t>
            </a: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37F2-FF0E-9D19-716A-E25654838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counter in Move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AADA9-E80F-B0AF-3E8C-0C453CE11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11" y="2335377"/>
            <a:ext cx="6312248" cy="2457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9175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5FAC-0B0C-A564-302C-800AAF4C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7" y="365125"/>
            <a:ext cx="1136609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Language extension: deferred objects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0FB8C5-A469-693B-1807-4C5623C0F75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1084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Language support for updates with pre/post-conditions</a:t>
            </a:r>
          </a:p>
          <a:p>
            <a:pPr lvl="1"/>
            <a:r>
              <a:rPr lang="en-US" dirty="0"/>
              <a:t>Effectively removes read-write conflicts</a:t>
            </a:r>
          </a:p>
          <a:p>
            <a:pPr lvl="1"/>
            <a:endParaRPr lang="en-US" dirty="0"/>
          </a:p>
          <a:p>
            <a:r>
              <a:rPr lang="en-US" dirty="0"/>
              <a:t>STM write log collects deltas</a:t>
            </a:r>
          </a:p>
          <a:p>
            <a:pPr lvl="1"/>
            <a:endParaRPr lang="en-US" dirty="0"/>
          </a:p>
          <a:p>
            <a:r>
              <a:rPr lang="en-US" dirty="0"/>
              <a:t>Updates are delayed until commit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BE7DA9-6CF9-121D-B298-A8EAFE76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820697" cy="288821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846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EB4E-3EBE-845C-1E1A-98285FC5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No-op workload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24E117-7034-F0E9-B8E9-5196B931F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560" y="1825625"/>
            <a:ext cx="7748880" cy="4351338"/>
          </a:xfrm>
        </p:spPr>
      </p:pic>
    </p:spTree>
    <p:extLst>
      <p:ext uri="{BB962C8B-B14F-4D97-AF65-F5344CB8AC3E}">
        <p14:creationId xmlns:p14="http://schemas.microsoft.com/office/powerpoint/2010/main" val="113765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126B-CC56-656B-9546-5BF6DC25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workload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73B1B9-F585-CC29-2248-789A7A771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70" y="1825625"/>
            <a:ext cx="8811459" cy="4351338"/>
          </a:xfrm>
        </p:spPr>
      </p:pic>
    </p:spTree>
    <p:extLst>
      <p:ext uri="{BB962C8B-B14F-4D97-AF65-F5344CB8AC3E}">
        <p14:creationId xmlns:p14="http://schemas.microsoft.com/office/powerpoint/2010/main" val="3903356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E221-F5DB-5A91-24B9-2A46570B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workload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CD9836-CBFF-B9B3-7EA5-50CC95197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165" y="1939925"/>
            <a:ext cx="8597669" cy="3767154"/>
          </a:xfrm>
        </p:spPr>
      </p:pic>
    </p:spTree>
    <p:extLst>
      <p:ext uri="{BB962C8B-B14F-4D97-AF65-F5344CB8AC3E}">
        <p14:creationId xmlns:p14="http://schemas.microsoft.com/office/powerpoint/2010/main" val="269352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6325-6C61-616C-A025-F3550017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objects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F4CC-3108-DFAC-98F6-0FFEF931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Deployed at</a:t>
            </a:r>
          </a:p>
          <a:p>
            <a:endParaRPr lang="en-US" dirty="0"/>
          </a:p>
          <a:p>
            <a:r>
              <a:rPr lang="en-US" dirty="0"/>
              <a:t>Economic incentives for parallel-friendly workloads?</a:t>
            </a:r>
          </a:p>
          <a:p>
            <a:endParaRPr lang="en-US" dirty="0"/>
          </a:p>
          <a:p>
            <a:r>
              <a:rPr lang="en-US" dirty="0"/>
              <a:t>Can we automate usage during compilation?</a:t>
            </a:r>
          </a:p>
        </p:txBody>
      </p:sp>
      <p:pic>
        <p:nvPicPr>
          <p:cNvPr id="6" name="Content Placeholder 4" descr="A black and white logo&#10;&#10;Description automatically generated">
            <a:extLst>
              <a:ext uri="{FF2B5EF4-FFF2-40B4-BE49-F238E27FC236}">
                <a16:creationId xmlns:a16="http://schemas.microsoft.com/office/drawing/2014/main" id="{9B113843-AA30-DF5B-7D7F-58A54236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8821" y="1690688"/>
            <a:ext cx="1347016" cy="7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17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>
                <a:ea typeface="Google Sans"/>
                <a:cs typeface="Google Sans"/>
                <a:sym typeface="Google Sans"/>
              </a:rPr>
              <a:t>Smart contracts</a:t>
            </a:r>
            <a:endParaRPr dirty="0">
              <a:ea typeface="Google Sans"/>
              <a:cs typeface="Google Sans"/>
              <a:sym typeface="Google Sans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15600" y="2409167"/>
            <a:ext cx="4728000" cy="873600"/>
          </a:xfrm>
          <a:prstGeom prst="snip1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2400"/>
          </a:p>
        </p:txBody>
      </p:sp>
      <p:sp>
        <p:nvSpPr>
          <p:cNvPr id="76" name="Google Shape;76;p15"/>
          <p:cNvSpPr txBox="1"/>
          <p:nvPr/>
        </p:nvSpPr>
        <p:spPr>
          <a:xfrm>
            <a:off x="415600" y="2558567"/>
            <a:ext cx="4728000" cy="82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133" dirty="0">
                <a:solidFill>
                  <a:schemeClr val="dk2"/>
                </a:solidFill>
                <a:ea typeface="Google Sans"/>
                <a:cs typeface="Google Sans"/>
                <a:sym typeface="Google Sans"/>
              </a:rPr>
              <a:t>1. Written in a high-level language</a:t>
            </a:r>
            <a:endParaRPr sz="2133" dirty="0">
              <a:solidFill>
                <a:schemeClr val="dk1"/>
              </a:solidFill>
              <a:ea typeface="Google Sans"/>
              <a:cs typeface="Google Sans"/>
              <a:sym typeface="Google Sans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415600" y="3620900"/>
            <a:ext cx="4728000" cy="873600"/>
          </a:xfrm>
          <a:prstGeom prst="snip1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2400"/>
          </a:p>
        </p:txBody>
      </p:sp>
      <p:sp>
        <p:nvSpPr>
          <p:cNvPr id="78" name="Google Shape;78;p15"/>
          <p:cNvSpPr txBox="1"/>
          <p:nvPr/>
        </p:nvSpPr>
        <p:spPr>
          <a:xfrm>
            <a:off x="415600" y="3770300"/>
            <a:ext cx="4728000" cy="82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133" dirty="0">
                <a:solidFill>
                  <a:schemeClr val="dk2"/>
                </a:solidFill>
                <a:ea typeface="Google Sans"/>
                <a:cs typeface="Google Sans"/>
                <a:sym typeface="Google Sans"/>
              </a:rPr>
              <a:t>2. Compiled to bytecode</a:t>
            </a:r>
            <a:endParaRPr sz="2133" dirty="0">
              <a:solidFill>
                <a:schemeClr val="dk1"/>
              </a:solidFill>
              <a:ea typeface="Google Sans"/>
              <a:cs typeface="Google Sans"/>
              <a:sym typeface="Google Sans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415600" y="4832633"/>
            <a:ext cx="4728000" cy="873600"/>
          </a:xfrm>
          <a:prstGeom prst="snip1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2400"/>
          </a:p>
        </p:txBody>
      </p:sp>
      <p:sp>
        <p:nvSpPr>
          <p:cNvPr id="80" name="Google Shape;80;p15"/>
          <p:cNvSpPr txBox="1"/>
          <p:nvPr/>
        </p:nvSpPr>
        <p:spPr>
          <a:xfrm>
            <a:off x="415600" y="4982033"/>
            <a:ext cx="4728000" cy="82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133" dirty="0">
                <a:solidFill>
                  <a:schemeClr val="dk2"/>
                </a:solidFill>
                <a:ea typeface="Google Sans"/>
                <a:cs typeface="Google Sans"/>
                <a:sym typeface="Google Sans"/>
              </a:rPr>
              <a:t>3. Executed in a virtual machine</a:t>
            </a:r>
            <a:endParaRPr sz="2133" dirty="0">
              <a:solidFill>
                <a:schemeClr val="dk1"/>
              </a:solidFill>
              <a:ea typeface="Google Sans"/>
              <a:cs typeface="Google Sans"/>
              <a:sym typeface="Google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6096000" y="445800"/>
            <a:ext cx="6096000" cy="5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module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aptos_framework::coin {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use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std::error;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struct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Wallet&lt;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phantom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b="1" dirty="0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has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key {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balance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u64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400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fun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b="1" dirty="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balance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400" b="1" dirty="0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&gt;(a: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):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u64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acquires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Wallet {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dirty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assert!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400" b="1" dirty="0">
                <a:solidFill>
                  <a:srgbClr val="BF9000"/>
                </a:solidFill>
                <a:latin typeface="Consolas"/>
                <a:ea typeface="Consolas"/>
                <a:cs typeface="Consolas"/>
                <a:sym typeface="Consolas"/>
              </a:rPr>
              <a:t>exists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&lt;Wallet&lt;</a:t>
            </a:r>
            <a:r>
              <a:rPr lang="en" sz="1400" b="1" dirty="0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&gt;&gt;(a), error::</a:t>
            </a:r>
            <a:r>
              <a:rPr lang="en" sz="1400" b="1" dirty="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not_found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(404));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b="1" dirty="0">
                <a:solidFill>
                  <a:srgbClr val="BF9000"/>
                </a:solidFill>
                <a:latin typeface="Consolas"/>
                <a:ea typeface="Consolas"/>
                <a:cs typeface="Consolas"/>
                <a:sym typeface="Consolas"/>
              </a:rPr>
              <a:t>borrow_global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&lt;Wallet&lt;</a:t>
            </a:r>
            <a:r>
              <a:rPr lang="en" sz="1400" b="1" dirty="0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&gt;&gt;(a).</a:t>
            </a:r>
            <a:r>
              <a:rPr lang="en" sz="140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balance</a:t>
            </a:r>
            <a:endParaRPr sz="1400" dirty="0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400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entry</a:t>
            </a:r>
            <a:r>
              <a:rPr lang="en" sz="1400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fun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400" b="1" dirty="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transfer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400" b="1" dirty="0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&gt;(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from: &amp;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signer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to: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amount: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u64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) </a:t>
            </a:r>
            <a:r>
              <a:rPr lang="en" sz="140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acquires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Wallet {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400" b="1" dirty="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deposit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(to, </a:t>
            </a:r>
            <a:r>
              <a:rPr lang="en" sz="1400" b="1" dirty="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withdraw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400" b="1" dirty="0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&gt;(from, amount));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4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800"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37202" y="1490821"/>
            <a:ext cx="6052000" cy="63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2000" dirty="0">
                <a:ea typeface="Google Sans"/>
                <a:cs typeface="Google Sans"/>
                <a:sym typeface="Google Sans"/>
              </a:rPr>
              <a:t>Programs stored on the blockchain</a:t>
            </a:r>
            <a:endParaRPr sz="2000" dirty="0">
              <a:ea typeface="Google Sans"/>
              <a:cs typeface="Google Sans"/>
              <a:sym typeface="Google Sans"/>
            </a:endParaRPr>
          </a:p>
        </p:txBody>
      </p:sp>
      <p:sp>
        <p:nvSpPr>
          <p:cNvPr id="87" name="Google Shape;87;p15"/>
          <p:cNvSpPr/>
          <p:nvPr/>
        </p:nvSpPr>
        <p:spPr>
          <a:xfrm rot="5400000">
            <a:off x="2654400" y="3377800"/>
            <a:ext cx="5994400" cy="102400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7A7A7-22B3-F42A-97D4-A0275D7EF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068E00-7998-E476-4A51-2F72E2EB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en-US" sz="3200"/>
              <a:t>Efficient Smart Contract Execution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7BF6E-17C4-A7CD-7EF9-696FB597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Metering of Smart Contracts</a:t>
            </a:r>
          </a:p>
          <a:p>
            <a:endParaRPr lang="en-US" sz="2400" dirty="0"/>
          </a:p>
          <a:p>
            <a:r>
              <a:rPr lang="en-US" sz="2400" dirty="0"/>
              <a:t>Parallel Execution of Smart Contracts</a:t>
            </a:r>
          </a:p>
        </p:txBody>
      </p:sp>
      <p:pic>
        <p:nvPicPr>
          <p:cNvPr id="2" name="Google Shape;364;p48">
            <a:extLst>
              <a:ext uri="{FF2B5EF4-FFF2-40B4-BE49-F238E27FC236}">
                <a16:creationId xmlns:a16="http://schemas.microsoft.com/office/drawing/2014/main" id="{D8FF656D-7866-9E9E-DC6B-78461E0762E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42" y="2729397"/>
            <a:ext cx="4924190" cy="348386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B0B43-DA88-B1E2-E13F-F501D98E7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883" y="3312155"/>
            <a:ext cx="4948585" cy="24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185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Gas metering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302167" y="1501200"/>
            <a:ext cx="4728000" cy="15872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rgbClr val="FFFFFF"/>
              </a:solidFill>
            </a:endParaRPr>
          </a:p>
        </p:txBody>
      </p:sp>
      <p:sp>
        <p:nvSpPr>
          <p:cNvPr id="301" name="Google Shape;301;p26"/>
          <p:cNvSpPr txBox="1"/>
          <p:nvPr/>
        </p:nvSpPr>
        <p:spPr>
          <a:xfrm>
            <a:off x="415767" y="1472401"/>
            <a:ext cx="4614400" cy="151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000" dirty="0">
                <a:solidFill>
                  <a:srgbClr val="F3F3F3"/>
                </a:solidFill>
                <a:ea typeface="Google Sans"/>
                <a:cs typeface="Google Sans"/>
                <a:sym typeface="Google Sans"/>
              </a:rPr>
              <a:t>Gas: a fundamental </a:t>
            </a:r>
            <a:r>
              <a:rPr lang="en" sz="2000" b="1" dirty="0">
                <a:solidFill>
                  <a:srgbClr val="F6B26B"/>
                </a:solidFill>
                <a:ea typeface="Google Sans"/>
                <a:cs typeface="Google Sans"/>
                <a:sym typeface="Google Sans"/>
              </a:rPr>
              <a:t>unit of computation</a:t>
            </a:r>
            <a:r>
              <a:rPr lang="en" sz="2000" dirty="0">
                <a:solidFill>
                  <a:srgbClr val="F3F3F3"/>
                </a:solidFill>
                <a:ea typeface="Google Sans"/>
                <a:cs typeface="Google Sans"/>
                <a:sym typeface="Google Sans"/>
              </a:rPr>
              <a:t> which represents the </a:t>
            </a:r>
            <a:r>
              <a:rPr lang="en" sz="2000" b="1" dirty="0">
                <a:solidFill>
                  <a:srgbClr val="F6B26B"/>
                </a:solidFill>
                <a:ea typeface="Google Sans"/>
                <a:cs typeface="Google Sans"/>
                <a:sym typeface="Google Sans"/>
              </a:rPr>
              <a:t>cost of resources</a:t>
            </a:r>
            <a:r>
              <a:rPr lang="en" sz="2000" dirty="0">
                <a:solidFill>
                  <a:srgbClr val="F3F3F3"/>
                </a:solidFill>
                <a:ea typeface="Google Sans"/>
                <a:cs typeface="Google Sans"/>
                <a:sym typeface="Google Sans"/>
              </a:rPr>
              <a:t> used when a smart contract is executed.</a:t>
            </a:r>
            <a:endParaRPr sz="2000" dirty="0">
              <a:solidFill>
                <a:srgbClr val="F3F3F3"/>
              </a:solidFill>
              <a:ea typeface="Google Sans"/>
              <a:cs typeface="Google Sans"/>
              <a:sym typeface="Google Sans"/>
            </a:endParaRPr>
          </a:p>
        </p:txBody>
      </p:sp>
      <p:sp>
        <p:nvSpPr>
          <p:cNvPr id="302" name="Google Shape;302;p26"/>
          <p:cNvSpPr txBox="1"/>
          <p:nvPr/>
        </p:nvSpPr>
        <p:spPr>
          <a:xfrm>
            <a:off x="5997844" y="1250800"/>
            <a:ext cx="6194156" cy="4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35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50" b="1" dirty="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balance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1350" b="1" dirty="0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Ty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&gt;(Arg: </a:t>
            </a:r>
            <a:r>
              <a:rPr lang="en" sz="135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): </a:t>
            </a:r>
            <a:r>
              <a:rPr lang="en" sz="135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u64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B0:</a:t>
            </a:r>
            <a:r>
              <a:rPr lang="en" sz="1350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GAS</a:t>
            </a:r>
            <a:endParaRPr sz="1350" dirty="0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0: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CopyLoc[0](Arg: </a:t>
            </a:r>
            <a:r>
              <a:rPr lang="en" sz="135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350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</a:t>
            </a:r>
            <a:r>
              <a:rPr lang="en-US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50" dirty="0">
              <a:solidFill>
                <a:srgbClr val="6AA84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1: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50" b="1" dirty="0">
                <a:solidFill>
                  <a:srgbClr val="BF9000"/>
                </a:solidFill>
                <a:latin typeface="Consolas"/>
                <a:ea typeface="Consolas"/>
                <a:cs typeface="Consolas"/>
                <a:sym typeface="Consolas"/>
              </a:rPr>
              <a:t>ExistsGeneric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[0](Wallet&lt;</a:t>
            </a:r>
            <a:r>
              <a:rPr lang="en" sz="1350" b="1" dirty="0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Ty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&gt;)</a:t>
            </a:r>
            <a:r>
              <a:rPr lang="en" sz="1350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5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2: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BrFalse(4)</a:t>
            </a:r>
            <a:r>
              <a:rPr lang="en" sz="1350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2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B1: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3: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Branch(7) </a:t>
            </a:r>
            <a:r>
              <a:rPr lang="en" sz="1350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2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B2: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4: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LdConst[6](U64: 404)</a:t>
            </a:r>
            <a:r>
              <a:rPr lang="en" sz="1350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10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5: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Call error::</a:t>
            </a:r>
            <a:r>
              <a:rPr lang="en" sz="1350" b="1" dirty="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not_found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5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u64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): </a:t>
            </a:r>
            <a:r>
              <a:rPr lang="en" sz="135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u64</a:t>
            </a:r>
            <a:r>
              <a:rPr lang="en" sz="1350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20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6: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Abort    </a:t>
            </a:r>
            <a:r>
              <a:rPr lang="en" sz="1350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3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B3: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7: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MoveLoc[0](Arg: </a:t>
            </a:r>
            <a:r>
              <a:rPr lang="en" sz="135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   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1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8: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50" b="1" dirty="0">
                <a:solidFill>
                  <a:srgbClr val="BF9000"/>
                </a:solidFill>
                <a:latin typeface="Consolas"/>
                <a:ea typeface="Consolas"/>
                <a:cs typeface="Consolas"/>
                <a:sym typeface="Consolas"/>
              </a:rPr>
              <a:t>ImmBorrowGlobalGeneric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[0](Wallet&lt;</a:t>
            </a:r>
            <a:r>
              <a:rPr lang="en" sz="1350" b="1" dirty="0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Ty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&gt;)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5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9: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ImmBorrowFieldGeneric[0](Wallet.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balance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350" b="1" dirty="0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u64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1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10: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ReadRef                     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3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50" dirty="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11:</a:t>
            </a:r>
            <a:r>
              <a:rPr lang="en" sz="135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Ret                                            </a:t>
            </a:r>
            <a:r>
              <a:rPr lang="en" sz="1350" dirty="0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//   1</a:t>
            </a:r>
            <a:endParaRPr sz="13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4" name="Google Shape;304;p26"/>
          <p:cNvSpPr/>
          <p:nvPr/>
        </p:nvSpPr>
        <p:spPr>
          <a:xfrm>
            <a:off x="302167" y="5022800"/>
            <a:ext cx="4728000" cy="533600"/>
          </a:xfrm>
          <a:prstGeom prst="snip1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2400"/>
          </a:p>
        </p:txBody>
      </p:sp>
      <p:sp>
        <p:nvSpPr>
          <p:cNvPr id="305" name="Google Shape;305;p26"/>
          <p:cNvSpPr/>
          <p:nvPr/>
        </p:nvSpPr>
        <p:spPr>
          <a:xfrm>
            <a:off x="302167" y="5864167"/>
            <a:ext cx="4728000" cy="533600"/>
          </a:xfrm>
          <a:prstGeom prst="snip1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2400"/>
          </a:p>
        </p:txBody>
      </p:sp>
      <p:sp>
        <p:nvSpPr>
          <p:cNvPr id="306" name="Google Shape;306;p26"/>
          <p:cNvSpPr txBox="1"/>
          <p:nvPr/>
        </p:nvSpPr>
        <p:spPr>
          <a:xfrm>
            <a:off x="302167" y="4970582"/>
            <a:ext cx="4728000" cy="80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000" dirty="0">
                <a:ea typeface="Google Sans"/>
                <a:cs typeface="Google Sans"/>
                <a:sym typeface="Google Sans"/>
              </a:rPr>
              <a:t>3. Gas costs summed up</a:t>
            </a:r>
            <a:endParaRPr sz="2000" dirty="0">
              <a:ea typeface="Google Sans"/>
              <a:cs typeface="Google Sans"/>
              <a:sym typeface="Google Sans"/>
            </a:endParaRPr>
          </a:p>
        </p:txBody>
      </p:sp>
      <p:sp>
        <p:nvSpPr>
          <p:cNvPr id="307" name="Google Shape;307;p26"/>
          <p:cNvSpPr txBox="1"/>
          <p:nvPr/>
        </p:nvSpPr>
        <p:spPr>
          <a:xfrm>
            <a:off x="302167" y="5809528"/>
            <a:ext cx="4422400" cy="80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000" dirty="0">
                <a:ea typeface="Google Sans"/>
                <a:cs typeface="Google Sans"/>
                <a:sym typeface="Google Sans"/>
              </a:rPr>
              <a:t>4. Execution halted if not enough gas</a:t>
            </a:r>
            <a:endParaRPr sz="2000" dirty="0">
              <a:ea typeface="Google Sans"/>
              <a:cs typeface="Google Sans"/>
              <a:sym typeface="Google Sans"/>
            </a:endParaRPr>
          </a:p>
        </p:txBody>
      </p:sp>
      <p:sp>
        <p:nvSpPr>
          <p:cNvPr id="308" name="Google Shape;308;p26"/>
          <p:cNvSpPr/>
          <p:nvPr/>
        </p:nvSpPr>
        <p:spPr>
          <a:xfrm>
            <a:off x="302167" y="3376600"/>
            <a:ext cx="4728000" cy="533600"/>
          </a:xfrm>
          <a:prstGeom prst="snip1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2400"/>
          </a:p>
        </p:txBody>
      </p:sp>
      <p:sp>
        <p:nvSpPr>
          <p:cNvPr id="309" name="Google Shape;309;p26"/>
          <p:cNvSpPr txBox="1"/>
          <p:nvPr/>
        </p:nvSpPr>
        <p:spPr>
          <a:xfrm>
            <a:off x="302167" y="3336704"/>
            <a:ext cx="4623794" cy="80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000" dirty="0">
                <a:ea typeface="Google Sans"/>
                <a:cs typeface="Google Sans"/>
                <a:sym typeface="Google Sans"/>
              </a:rPr>
              <a:t>1. Executing instructions costs gas</a:t>
            </a:r>
            <a:endParaRPr sz="2000" dirty="0">
              <a:ea typeface="Google Sans"/>
              <a:cs typeface="Google Sans"/>
              <a:sym typeface="Google Sans"/>
            </a:endParaRPr>
          </a:p>
        </p:txBody>
      </p:sp>
      <p:sp>
        <p:nvSpPr>
          <p:cNvPr id="310" name="Google Shape;310;p26"/>
          <p:cNvSpPr/>
          <p:nvPr/>
        </p:nvSpPr>
        <p:spPr>
          <a:xfrm>
            <a:off x="302167" y="4211400"/>
            <a:ext cx="4728000" cy="533600"/>
          </a:xfrm>
          <a:prstGeom prst="snip1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2400"/>
          </a:p>
        </p:txBody>
      </p:sp>
      <p:sp>
        <p:nvSpPr>
          <p:cNvPr id="311" name="Google Shape;311;p26"/>
          <p:cNvSpPr txBox="1"/>
          <p:nvPr/>
        </p:nvSpPr>
        <p:spPr>
          <a:xfrm>
            <a:off x="302167" y="4165274"/>
            <a:ext cx="3477200" cy="805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2000" dirty="0">
                <a:ea typeface="Google Sans"/>
                <a:cs typeface="Google Sans"/>
                <a:sym typeface="Google Sans"/>
              </a:rPr>
              <a:t>2. User defines a gas </a:t>
            </a:r>
            <a:r>
              <a:rPr lang="en" sz="2000" dirty="0">
                <a:ea typeface="Consolas"/>
                <a:cs typeface="Consolas"/>
                <a:sym typeface="Consolas"/>
              </a:rPr>
              <a:t>limit</a:t>
            </a:r>
            <a:endParaRPr sz="2000" dirty="0">
              <a:ea typeface="Google Sans"/>
              <a:cs typeface="Google Sans"/>
              <a:sym typeface="Google Sans"/>
            </a:endParaRPr>
          </a:p>
        </p:txBody>
      </p:sp>
      <p:sp>
        <p:nvSpPr>
          <p:cNvPr id="315" name="Google Shape;315;p26"/>
          <p:cNvSpPr/>
          <p:nvPr/>
        </p:nvSpPr>
        <p:spPr>
          <a:xfrm rot="5400000">
            <a:off x="2654400" y="3377800"/>
            <a:ext cx="5994400" cy="102400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/>
      <p:bldP spid="304" grpId="0" animBg="1"/>
      <p:bldP spid="305" grpId="0" animBg="1"/>
      <p:bldP spid="306" grpId="0"/>
      <p:bldP spid="307" grpId="0"/>
      <p:bldP spid="308" grpId="0" animBg="1"/>
      <p:bldP spid="309" grpId="0"/>
      <p:bldP spid="310" grpId="0" animBg="1"/>
      <p:bldP spid="311" grpId="0"/>
      <p:bldP spid="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8CBA-6B1C-1558-EE51-E743275D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5FEB4-91C1-1EFF-073A-6D5E7CA9C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Over-approximation of the costs incurred when executing a contract</a:t>
            </a:r>
          </a:p>
          <a:p>
            <a:pPr lvl="1"/>
            <a:r>
              <a:rPr lang="en-US" dirty="0"/>
              <a:t>Load the contract, VM start-up time, …</a:t>
            </a:r>
          </a:p>
          <a:p>
            <a:pPr lvl="1"/>
            <a:r>
              <a:rPr lang="en-US" dirty="0"/>
              <a:t>Execution: CPU, RAM, network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Protocol costs</a:t>
            </a:r>
          </a:p>
          <a:p>
            <a:pPr lvl="1"/>
            <a:endParaRPr lang="en-US" dirty="0"/>
          </a:p>
          <a:p>
            <a:r>
              <a:rPr lang="en-US" dirty="0"/>
              <a:t>Deterministic and equal on all platforms</a:t>
            </a:r>
          </a:p>
          <a:p>
            <a:endParaRPr lang="en-US" dirty="0"/>
          </a:p>
          <a:p>
            <a:r>
              <a:rPr lang="en-US" dirty="0"/>
              <a:t>Enforces limits on execution: transaction/block size, latency</a:t>
            </a:r>
          </a:p>
          <a:p>
            <a:endParaRPr lang="en-US" dirty="0"/>
          </a:p>
          <a:p>
            <a:r>
              <a:rPr lang="en-US" dirty="0"/>
              <a:t>DoS protection</a:t>
            </a:r>
          </a:p>
        </p:txBody>
      </p:sp>
    </p:spTree>
    <p:extLst>
      <p:ext uri="{BB962C8B-B14F-4D97-AF65-F5344CB8AC3E}">
        <p14:creationId xmlns:p14="http://schemas.microsoft.com/office/powerpoint/2010/main" val="5189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D155-E91A-4685-FF9C-8CD9730A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Cost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60150-122B-8AB5-3608-688FA91D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62" y="1645428"/>
            <a:ext cx="10471459" cy="1867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6C4CD-05CD-01B0-7D53-EEA3A4800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94" y="3970786"/>
            <a:ext cx="10400427" cy="1444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2A0FBA-BD8B-C54A-B6A8-652ED140FB84}"/>
              </a:ext>
            </a:extLst>
          </p:cNvPr>
          <p:cNvSpPr txBox="1"/>
          <p:nvPr/>
        </p:nvSpPr>
        <p:spPr>
          <a:xfrm>
            <a:off x="392675" y="5856079"/>
            <a:ext cx="1140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Division is 30x slower than addition; it’s easy/cheap to harm some networks!</a:t>
            </a:r>
          </a:p>
        </p:txBody>
      </p:sp>
    </p:spTree>
    <p:extLst>
      <p:ext uri="{BB962C8B-B14F-4D97-AF65-F5344CB8AC3E}">
        <p14:creationId xmlns:p14="http://schemas.microsoft.com/office/powerpoint/2010/main" val="40634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B877-D363-FF8D-A4F2-735B984F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917D8-5F76-79EF-C226-A030042F6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implementation of the cost model</a:t>
            </a:r>
          </a:p>
          <a:p>
            <a:endParaRPr lang="en-US" dirty="0"/>
          </a:p>
          <a:p>
            <a:r>
              <a:rPr lang="en-US" dirty="0"/>
              <a:t>Cost models must be efficiently implementable</a:t>
            </a:r>
          </a:p>
        </p:txBody>
      </p:sp>
      <p:sp>
        <p:nvSpPr>
          <p:cNvPr id="6" name="Google Shape;381;p30">
            <a:extLst>
              <a:ext uri="{FF2B5EF4-FFF2-40B4-BE49-F238E27FC236}">
                <a16:creationId xmlns:a16="http://schemas.microsoft.com/office/drawing/2014/main" id="{900C9CA1-69D6-43C6-5AAE-E29BA78C822E}"/>
              </a:ext>
            </a:extLst>
          </p:cNvPr>
          <p:cNvSpPr/>
          <p:nvPr/>
        </p:nvSpPr>
        <p:spPr>
          <a:xfrm>
            <a:off x="420333" y="4138000"/>
            <a:ext cx="3618400" cy="2116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B2:</a:t>
            </a:r>
            <a:endParaRPr sz="1333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3:</a:t>
            </a:r>
            <a:r>
              <a:rPr lang="en" sz="1333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ChargeGas(U64: 10)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4:</a:t>
            </a: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LdConst[6](U64: 404)</a:t>
            </a:r>
            <a:endParaRPr sz="1333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5:</a:t>
            </a:r>
            <a:r>
              <a:rPr lang="en" sz="1333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ChargeGas(U64: 20)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6:</a:t>
            </a: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Call error::</a:t>
            </a:r>
            <a:r>
              <a:rPr lang="en" sz="1333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not_found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33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u64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33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u64</a:t>
            </a:r>
            <a:endParaRPr sz="1333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7:</a:t>
            </a:r>
            <a:r>
              <a:rPr lang="en" sz="1333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ChargeGas(U64: 1)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8:</a:t>
            </a: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Abort</a:t>
            </a:r>
            <a:r>
              <a:rPr lang="en" sz="1333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endParaRPr sz="2400"/>
          </a:p>
        </p:txBody>
      </p:sp>
      <p:sp>
        <p:nvSpPr>
          <p:cNvPr id="7" name="Google Shape;382;p30">
            <a:extLst>
              <a:ext uri="{FF2B5EF4-FFF2-40B4-BE49-F238E27FC236}">
                <a16:creationId xmlns:a16="http://schemas.microsoft.com/office/drawing/2014/main" id="{23C6AF17-535C-65DC-FBA3-19A86EB578CB}"/>
              </a:ext>
            </a:extLst>
          </p:cNvPr>
          <p:cNvSpPr/>
          <p:nvPr/>
        </p:nvSpPr>
        <p:spPr>
          <a:xfrm>
            <a:off x="4236533" y="4138000"/>
            <a:ext cx="3618400" cy="2116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(block</a:t>
            </a:r>
            <a:endParaRPr sz="1333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(call </a:t>
            </a:r>
            <a:r>
              <a:rPr lang="en" sz="1333" b="1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$meter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(i64.const 10))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(local.set $t6 404)</a:t>
            </a:r>
            <a:endParaRPr sz="1333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(call </a:t>
            </a:r>
            <a:r>
              <a:rPr lang="en" sz="1333" b="1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$meter</a:t>
            </a:r>
            <a:r>
              <a:rPr lang="en" sz="1333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i64.const 20))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(call </a:t>
            </a:r>
            <a:r>
              <a:rPr lang="en" sz="1333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$not_found</a:t>
            </a: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((local.get $t6))</a:t>
            </a:r>
            <a:endParaRPr sz="1333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(call </a:t>
            </a:r>
            <a:r>
              <a:rPr lang="en" sz="1333" b="1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$meter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(i64.const 1))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(unreachable) </a:t>
            </a:r>
            <a:r>
              <a:rPr lang="en" sz="1333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2400"/>
          </a:p>
        </p:txBody>
      </p:sp>
      <p:sp>
        <p:nvSpPr>
          <p:cNvPr id="8" name="Google Shape;383;p30">
            <a:extLst>
              <a:ext uri="{FF2B5EF4-FFF2-40B4-BE49-F238E27FC236}">
                <a16:creationId xmlns:a16="http://schemas.microsoft.com/office/drawing/2014/main" id="{9E8CE445-71E9-1564-A918-7F00D1F088D2}"/>
              </a:ext>
            </a:extLst>
          </p:cNvPr>
          <p:cNvSpPr/>
          <p:nvPr/>
        </p:nvSpPr>
        <p:spPr>
          <a:xfrm>
            <a:off x="8052733" y="4138000"/>
            <a:ext cx="3618400" cy="2116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1:</a:t>
            </a: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33">
                <a:solidFill>
                  <a:srgbClr val="EA9999"/>
                </a:solidFill>
                <a:latin typeface="Consolas"/>
                <a:ea typeface="Consolas"/>
                <a:cs typeface="Consolas"/>
                <a:sym typeface="Consolas"/>
              </a:rPr>
              <a:t>; meter instruction gas cost</a:t>
            </a:r>
            <a:endParaRPr sz="1333">
              <a:solidFill>
                <a:srgbClr val="EA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2:</a:t>
            </a:r>
            <a:r>
              <a:rPr lang="en" sz="1333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sub     rax, 10</a:t>
            </a:r>
            <a:endParaRPr sz="1333" b="1">
              <a:solidFill>
                <a:srgbClr val="66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3:</a:t>
            </a:r>
            <a:r>
              <a:rPr lang="en" sz="1333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33" b="1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jb     .</a:t>
            </a:r>
            <a:r>
              <a:rPr lang="en" sz="1333" b="1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out_of_gas</a:t>
            </a:r>
            <a:endParaRPr sz="1333" b="1">
              <a:solidFill>
                <a:srgbClr val="E6913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4:</a:t>
            </a: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33">
                <a:solidFill>
                  <a:srgbClr val="EA9999"/>
                </a:solidFill>
                <a:latin typeface="Consolas"/>
                <a:ea typeface="Consolas"/>
                <a:cs typeface="Consolas"/>
                <a:sym typeface="Consolas"/>
              </a:rPr>
              <a:t>; continue execution</a:t>
            </a:r>
            <a:endParaRPr sz="1333" b="1">
              <a:solidFill>
                <a:srgbClr val="EA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       …</a:t>
            </a:r>
            <a:endParaRPr sz="1333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100:</a:t>
            </a: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33">
                <a:solidFill>
                  <a:srgbClr val="E69138"/>
                </a:solidFill>
                <a:latin typeface="Consolas"/>
                <a:ea typeface="Consolas"/>
                <a:cs typeface="Consolas"/>
                <a:sym typeface="Consolas"/>
              </a:rPr>
              <a:t>.out_of_gas</a:t>
            </a:r>
            <a:endParaRPr sz="1333" b="1">
              <a:solidFill>
                <a:srgbClr val="E6913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>
              <a:lnSpc>
                <a:spcPct val="115000"/>
              </a:lnSpc>
            </a:pPr>
            <a:r>
              <a:rPr lang="en" sz="1333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101:</a:t>
            </a:r>
            <a:r>
              <a:rPr lang="en" sz="1333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33">
                <a:solidFill>
                  <a:srgbClr val="EA9999"/>
                </a:solidFill>
                <a:latin typeface="Consolas"/>
                <a:ea typeface="Consolas"/>
                <a:cs typeface="Consolas"/>
                <a:sym typeface="Consolas"/>
              </a:rPr>
              <a:t>; handle out of gas</a:t>
            </a:r>
            <a:endParaRPr sz="1333">
              <a:solidFill>
                <a:srgbClr val="EA999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" name="Google Shape;384;p30">
            <a:extLst>
              <a:ext uri="{FF2B5EF4-FFF2-40B4-BE49-F238E27FC236}">
                <a16:creationId xmlns:a16="http://schemas.microsoft.com/office/drawing/2014/main" id="{006A3A0A-44BD-51BE-657A-C9936D4A68D7}"/>
              </a:ext>
            </a:extLst>
          </p:cNvPr>
          <p:cNvSpPr txBox="1"/>
          <p:nvPr/>
        </p:nvSpPr>
        <p:spPr>
          <a:xfrm>
            <a:off x="420333" y="3643848"/>
            <a:ext cx="3618400" cy="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 dirty="0">
                <a:ea typeface="Google Sans"/>
                <a:cs typeface="Google Sans"/>
                <a:sym typeface="Google Sans"/>
              </a:rPr>
              <a:t>pseudo-instruction</a:t>
            </a:r>
            <a:endParaRPr sz="2000" dirty="0">
              <a:ea typeface="Google Sans"/>
              <a:cs typeface="Google Sans"/>
              <a:sym typeface="Google Sans"/>
            </a:endParaRPr>
          </a:p>
        </p:txBody>
      </p:sp>
      <p:sp>
        <p:nvSpPr>
          <p:cNvPr id="10" name="Google Shape;385;p30">
            <a:extLst>
              <a:ext uri="{FF2B5EF4-FFF2-40B4-BE49-F238E27FC236}">
                <a16:creationId xmlns:a16="http://schemas.microsoft.com/office/drawing/2014/main" id="{3643A742-7CB0-1650-9521-1CCB4A96F85F}"/>
              </a:ext>
            </a:extLst>
          </p:cNvPr>
          <p:cNvSpPr txBox="1"/>
          <p:nvPr/>
        </p:nvSpPr>
        <p:spPr>
          <a:xfrm>
            <a:off x="4241266" y="3643848"/>
            <a:ext cx="3618400" cy="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ea typeface="Google Sans"/>
                <a:cs typeface="Google Sans"/>
                <a:sym typeface="Google Sans"/>
              </a:rPr>
              <a:t>bytecode, e.g., WebAssembly</a:t>
            </a:r>
            <a:endParaRPr sz="2000">
              <a:ea typeface="Google Sans"/>
              <a:cs typeface="Google Sans"/>
              <a:sym typeface="Google Sans"/>
            </a:endParaRPr>
          </a:p>
        </p:txBody>
      </p:sp>
      <p:sp>
        <p:nvSpPr>
          <p:cNvPr id="11" name="Google Shape;386;p30">
            <a:extLst>
              <a:ext uri="{FF2B5EF4-FFF2-40B4-BE49-F238E27FC236}">
                <a16:creationId xmlns:a16="http://schemas.microsoft.com/office/drawing/2014/main" id="{FA5E6DCE-C2C8-89A4-E13E-4E2B80C9E389}"/>
              </a:ext>
            </a:extLst>
          </p:cNvPr>
          <p:cNvSpPr txBox="1"/>
          <p:nvPr/>
        </p:nvSpPr>
        <p:spPr>
          <a:xfrm>
            <a:off x="8057466" y="3643848"/>
            <a:ext cx="3618400" cy="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>
                <a:ea typeface="Google Sans"/>
                <a:cs typeface="Google Sans"/>
                <a:sym typeface="Google Sans"/>
              </a:rPr>
              <a:t>native code, e.g., x86</a:t>
            </a:r>
            <a:endParaRPr sz="2000">
              <a:ea typeface="Google Sans"/>
              <a:cs typeface="Google Sans"/>
              <a:sym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4633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Metering in fast interpreters (WebAssembly)</a:t>
            </a:r>
            <a:endParaRPr dirty="0"/>
          </a:p>
        </p:txBody>
      </p:sp>
      <p:pic>
        <p:nvPicPr>
          <p:cNvPr id="258" name="Google Shape;258;p3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436" y="1533392"/>
            <a:ext cx="11401127" cy="4857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Metering in JIT compilers (Solana)</a:t>
            </a:r>
            <a:endParaRPr/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119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en"/>
              <a:t>Contract is compiled from eBPF into x86, metering on every instruction is not feasible!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Solana uses a smart algorithm (~per each basic block)</a:t>
            </a:r>
            <a:endParaRPr/>
          </a:p>
        </p:txBody>
      </p:sp>
      <p:pic>
        <p:nvPicPr>
          <p:cNvPr id="295" name="Google Shape;295;p3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856" y="2591384"/>
            <a:ext cx="7110287" cy="403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Microsoft Office PowerPoint</Application>
  <PresentationFormat>Widescreen</PresentationFormat>
  <Paragraphs>204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Consolas</vt:lpstr>
      <vt:lpstr>Google Sans</vt:lpstr>
      <vt:lpstr>Open Sans</vt:lpstr>
      <vt:lpstr>Office Theme</vt:lpstr>
      <vt:lpstr>Towards Efficient Execution of Smart Contracts</vt:lpstr>
      <vt:lpstr>Efficient Smart Contract Execution</vt:lpstr>
      <vt:lpstr>Smart contracts</vt:lpstr>
      <vt:lpstr>Gas metering </vt:lpstr>
      <vt:lpstr>Cost Model</vt:lpstr>
      <vt:lpstr>Different Cost Models</vt:lpstr>
      <vt:lpstr>Metering</vt:lpstr>
      <vt:lpstr>Metering in fast interpreters (WebAssembly)</vt:lpstr>
      <vt:lpstr>Metering in JIT compilers (Solana)</vt:lpstr>
      <vt:lpstr>Example Metering</vt:lpstr>
      <vt:lpstr>Minimal metering instrumentation problem</vt:lpstr>
      <vt:lpstr>Algorithm</vt:lpstr>
      <vt:lpstr>K-Safe Instrumentation examples</vt:lpstr>
      <vt:lpstr>K-Safe Instrumentation examples</vt:lpstr>
      <vt:lpstr>Real contracts</vt:lpstr>
      <vt:lpstr>Problems with per-block instruction gas cost metering</vt:lpstr>
      <vt:lpstr>Do errors matter?</vt:lpstr>
      <vt:lpstr>Recovery Mechanism</vt:lpstr>
      <vt:lpstr>Metering Wrap-up</vt:lpstr>
      <vt:lpstr>Open Questions</vt:lpstr>
      <vt:lpstr>Efficient Smart Contract Execution</vt:lpstr>
      <vt:lpstr>Aptos runs on Block-STM</vt:lpstr>
      <vt:lpstr>Inherently sequential workloads</vt:lpstr>
      <vt:lpstr>Simple counter in Move</vt:lpstr>
      <vt:lpstr>Language extension: deferred objects</vt:lpstr>
      <vt:lpstr>No-op workload</vt:lpstr>
      <vt:lpstr>Sponsored workload</vt:lpstr>
      <vt:lpstr>Transfer workload</vt:lpstr>
      <vt:lpstr>Deferred objects wrap-up</vt:lpstr>
      <vt:lpstr>Efficient Smart Contract Execution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2024-10-31T09:44:50Z</dcterms:created>
  <dcterms:modified xsi:type="dcterms:W3CDTF">2024-10-31T09:45:31Z</dcterms:modified>
</cp:coreProperties>
</file>