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Raleway"/>
      <p:regular r:id="rId38"/>
      <p:bold r:id="rId39"/>
      <p:italic r:id="rId40"/>
      <p:boldItalic r:id="rId41"/>
    </p:embeddedFont>
    <p:embeddedFont>
      <p:font typeface="Roboto"/>
      <p:regular r:id="rId42"/>
      <p:bold r:id="rId43"/>
      <p:italic r:id="rId44"/>
      <p:boldItalic r:id="rId45"/>
    </p:embeddedFont>
    <p:embeddedFont>
      <p:font typeface="Lato"/>
      <p:regular r:id="rId46"/>
      <p:bold r:id="rId47"/>
      <p:italic r:id="rId48"/>
      <p:boldItalic r:id="rId49"/>
    </p:embeddedFont>
    <p:embeddedFont>
      <p:font typeface="Courier Prime"/>
      <p:regular r:id="rId50"/>
      <p:bold r:id="rId51"/>
      <p:italic r:id="rId52"/>
      <p:boldItalic r:id="rId53"/>
    </p:embeddedFont>
    <p:embeddedFont>
      <p:font typeface="CG Times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italic.fntdata"/><Relationship Id="rId42" Type="http://schemas.openxmlformats.org/officeDocument/2006/relationships/font" Target="fonts/Roboto-regular.fntdata"/><Relationship Id="rId41" Type="http://schemas.openxmlformats.org/officeDocument/2006/relationships/font" Target="fonts/Raleway-boldItalic.fntdata"/><Relationship Id="rId44" Type="http://schemas.openxmlformats.org/officeDocument/2006/relationships/font" Target="fonts/Roboto-italic.fntdata"/><Relationship Id="rId43" Type="http://schemas.openxmlformats.org/officeDocument/2006/relationships/font" Target="fonts/Roboto-bold.fntdata"/><Relationship Id="rId46" Type="http://schemas.openxmlformats.org/officeDocument/2006/relationships/font" Target="fonts/Lato-regular.fntdata"/><Relationship Id="rId45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ato-italic.fntdata"/><Relationship Id="rId47" Type="http://schemas.openxmlformats.org/officeDocument/2006/relationships/font" Target="fonts/Lato-bold.fntdata"/><Relationship Id="rId49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Raleway-bold.fntdata"/><Relationship Id="rId38" Type="http://schemas.openxmlformats.org/officeDocument/2006/relationships/font" Target="fonts/Raleway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CourierPrime-bold.fntdata"/><Relationship Id="rId50" Type="http://schemas.openxmlformats.org/officeDocument/2006/relationships/font" Target="fonts/CourierPrime-regular.fntdata"/><Relationship Id="rId53" Type="http://schemas.openxmlformats.org/officeDocument/2006/relationships/font" Target="fonts/CourierPrime-boldItalic.fntdata"/><Relationship Id="rId52" Type="http://schemas.openxmlformats.org/officeDocument/2006/relationships/font" Target="fonts/CourierPrime-italic.fntdata"/><Relationship Id="rId11" Type="http://schemas.openxmlformats.org/officeDocument/2006/relationships/slide" Target="slides/slide6.xml"/><Relationship Id="rId55" Type="http://schemas.openxmlformats.org/officeDocument/2006/relationships/font" Target="fonts/CGTimes-bold.fntdata"/><Relationship Id="rId10" Type="http://schemas.openxmlformats.org/officeDocument/2006/relationships/slide" Target="slides/slide5.xml"/><Relationship Id="rId54" Type="http://schemas.openxmlformats.org/officeDocument/2006/relationships/font" Target="fonts/CGTimes-regular.fntdata"/><Relationship Id="rId13" Type="http://schemas.openxmlformats.org/officeDocument/2006/relationships/slide" Target="slides/slide8.xml"/><Relationship Id="rId57" Type="http://schemas.openxmlformats.org/officeDocument/2006/relationships/font" Target="fonts/CGTimes-boldItalic.fntdata"/><Relationship Id="rId12" Type="http://schemas.openxmlformats.org/officeDocument/2006/relationships/slide" Target="slides/slide7.xml"/><Relationship Id="rId56" Type="http://schemas.openxmlformats.org/officeDocument/2006/relationships/font" Target="fonts/CGTime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dff02602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dff02602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0eeb00d89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0eeb00d89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0ca2bbec8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0ca2bbec8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0dd381f1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0dd381f1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0ef4f4c9d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0ef4f4c9d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0ef4f4c9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0ef4f4c9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12db5fb5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12db5fb5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fala da class precedence list na parte sobre filtrar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falar sobre ordenação na combinação de métodos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0f15c6f300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0f15c6f30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0f15c6f300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0f15c6f300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b190de5608_0_16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b190de5608_0_1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dff02602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dff02602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0ca2bbec8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0ca2bbec8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Strategy (first class citizen class metaobjects)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Visitor (maybe not idk)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definir metaclasses e override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(dizer ainda aqui) não foi feito para ser rapido logo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12db5fb51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12db5fb51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fala da class precedence list na parte sobre filtrar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falar sobre ordenação na combinação de métodos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10107571a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10107571a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10107571a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10107571a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0ca2bbec82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0ca2bbec8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0bd04411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0bd04411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0bd044113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0bd044113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0bd044113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0bd044113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116b1975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116b1975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0bd044113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0bd044113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0107571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0107571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b2b74e362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b2b74e362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Não só resolver as limitações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b190de5608_0_1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b190de5608_0_1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0dd381f173_0_9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0dd381f173_0_9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eeb00d8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0eeb00d8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Porque é que não fazemos apenas features de Java?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Não pretendemos implementar funcionalidades e forçar utilizadores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O meu papel é dar as ferramentas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2264d0bf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b2264d0bf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0f15c6f30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0f15c6f30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Introduzir problema counted class antes de mudar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f15c6f300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0f15c6f300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0313291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10313291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O CLOS foi o que inspirou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DAR AO JULIA as capacidades do CLOS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dd381f173_0_10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0dd381f173_0_10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2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41600" y="-795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Font typeface="CG Times"/>
              <a:buNone/>
              <a:defRPr sz="3900">
                <a:latin typeface="CG Times"/>
                <a:ea typeface="CG Times"/>
                <a:cs typeface="CG Times"/>
                <a:sym typeface="CG Tim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241602" y="1163325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G Times"/>
              <a:buNone/>
              <a:defRPr sz="2000">
                <a:latin typeface="CG Times"/>
                <a:ea typeface="CG Times"/>
                <a:cs typeface="CG Times"/>
                <a:sym typeface="CG Time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G Times"/>
              <a:buNone/>
              <a:defRPr sz="2000">
                <a:latin typeface="CG Times"/>
                <a:ea typeface="CG Times"/>
                <a:cs typeface="CG Times"/>
                <a:sym typeface="CG Time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G Times"/>
              <a:buNone/>
              <a:defRPr sz="2000">
                <a:latin typeface="CG Times"/>
                <a:ea typeface="CG Times"/>
                <a:cs typeface="CG Times"/>
                <a:sym typeface="CG Time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G Times"/>
              <a:buNone/>
              <a:defRPr sz="2000">
                <a:latin typeface="CG Times"/>
                <a:ea typeface="CG Times"/>
                <a:cs typeface="CG Times"/>
                <a:sym typeface="CG Time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G Times"/>
              <a:buNone/>
              <a:defRPr sz="2000">
                <a:latin typeface="CG Times"/>
                <a:ea typeface="CG Times"/>
                <a:cs typeface="CG Times"/>
                <a:sym typeface="CG Time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G Times"/>
              <a:buNone/>
              <a:defRPr sz="2000">
                <a:latin typeface="CG Times"/>
                <a:ea typeface="CG Times"/>
                <a:cs typeface="CG Times"/>
                <a:sym typeface="CG Time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G Times"/>
              <a:buNone/>
              <a:defRPr sz="2000">
                <a:latin typeface="CG Times"/>
                <a:ea typeface="CG Times"/>
                <a:cs typeface="CG Times"/>
                <a:sym typeface="CG Time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G Times"/>
              <a:buNone/>
              <a:defRPr sz="2000">
                <a:latin typeface="CG Times"/>
                <a:ea typeface="CG Times"/>
                <a:cs typeface="CG Times"/>
                <a:sym typeface="CG Time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G Times"/>
              <a:buNone/>
              <a:defRPr sz="2000">
                <a:latin typeface="CG Times"/>
                <a:ea typeface="CG Times"/>
                <a:cs typeface="CG Times"/>
                <a:sym typeface="CG Times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sp>
        <p:nvSpPr>
          <p:cNvPr id="14" name="Google Shape;14;p2"/>
          <p:cNvSpPr txBox="1"/>
          <p:nvPr>
            <p:ph idx="2" type="subTitle"/>
          </p:nvPr>
        </p:nvSpPr>
        <p:spPr>
          <a:xfrm>
            <a:off x="3789122" y="2064625"/>
            <a:ext cx="5202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G Times"/>
              <a:buNone/>
              <a:defRPr sz="1900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G Times"/>
              <a:buNone/>
              <a:defRPr sz="1900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G Times"/>
              <a:buNone/>
              <a:defRPr sz="1900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G Times"/>
              <a:buNone/>
              <a:defRPr sz="1900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G Times"/>
              <a:buNone/>
              <a:defRPr sz="1900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G Times"/>
              <a:buNone/>
              <a:defRPr sz="1900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G Times"/>
              <a:buNone/>
              <a:defRPr sz="1900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G Times"/>
              <a:buNone/>
              <a:defRPr sz="1900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G Times"/>
              <a:buNone/>
              <a:defRPr sz="1900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3" type="subTitle"/>
          </p:nvPr>
        </p:nvSpPr>
        <p:spPr>
          <a:xfrm>
            <a:off x="4033025" y="2450025"/>
            <a:ext cx="495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G Times"/>
              <a:buNone/>
              <a:defRPr sz="1700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G Times"/>
              <a:buNone/>
              <a:defRPr sz="1800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G Times"/>
              <a:buNone/>
              <a:defRPr sz="1800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G Times"/>
              <a:buNone/>
              <a:defRPr sz="1800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G Times"/>
              <a:buNone/>
              <a:defRPr sz="1800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G Times"/>
              <a:buNone/>
              <a:defRPr sz="1800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G Times"/>
              <a:buNone/>
              <a:defRPr sz="1800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G Times"/>
              <a:buNone/>
              <a:defRPr sz="1800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G Times"/>
              <a:buNone/>
              <a:defRPr sz="1800">
                <a:solidFill>
                  <a:schemeClr val="dk2"/>
                </a:solidFill>
                <a:latin typeface="CG Times"/>
                <a:ea typeface="CG Times"/>
                <a:cs typeface="CG Times"/>
                <a:sym typeface="CG Times"/>
              </a:defRPr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5750" y="0"/>
            <a:ext cx="9199749" cy="529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ourier Prime"/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1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8" name="Google Shape;78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2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urier Prime"/>
              <a:buNone/>
              <a:defRPr sz="80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urier Prime"/>
              <a:buNone/>
              <a:defRPr sz="80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urier Prime"/>
              <a:buNone/>
              <a:defRPr sz="80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urier Prime"/>
              <a:buNone/>
              <a:defRPr sz="80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urier Prime"/>
              <a:buNone/>
              <a:defRPr sz="80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urier Prime"/>
              <a:buNone/>
              <a:defRPr sz="80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urier Prime"/>
              <a:buNone/>
              <a:defRPr sz="80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urier Prime"/>
              <a:buNone/>
              <a:defRPr sz="80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urier Prime"/>
              <a:buNone/>
              <a:defRPr sz="80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urier Prime"/>
              <a:buChar char="●"/>
              <a:defRPr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ourier Prime"/>
              <a:buChar char="○"/>
              <a:defRPr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ourier Prime"/>
              <a:buChar char="■"/>
              <a:defRPr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ourier Prime"/>
              <a:buChar char="●"/>
              <a:defRPr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ourier Prime"/>
              <a:buChar char="○"/>
              <a:defRPr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ourier Prime"/>
              <a:buChar char="■"/>
              <a:defRPr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ourier Prime"/>
              <a:buChar char="●"/>
              <a:defRPr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ourier Prime"/>
              <a:buChar char="○"/>
              <a:defRPr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ourier Prime"/>
              <a:buChar char="■"/>
              <a:defRPr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urier Prime"/>
              <a:buNone/>
              <a:defRPr sz="3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cção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urier Prime"/>
              <a:buNone/>
              <a:defRPr sz="3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" name="Google Shape;28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9" name="Google Shape;29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" name="Google Shape;31;p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Courier Prime"/>
              <a:buNone/>
              <a:defRPr sz="26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Font typeface="Courier Prime"/>
              <a:buNone/>
              <a:defRPr sz="2600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Font typeface="Courier Prime"/>
              <a:buNone/>
              <a:defRPr sz="2600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Font typeface="Courier Prime"/>
              <a:buNone/>
              <a:defRPr sz="2600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Font typeface="Courier Prime"/>
              <a:buNone/>
              <a:defRPr sz="2600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Font typeface="Courier Prime"/>
              <a:buNone/>
              <a:defRPr sz="2600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Font typeface="Courier Prime"/>
              <a:buNone/>
              <a:defRPr sz="2600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Font typeface="Courier Prime"/>
              <a:buNone/>
              <a:defRPr sz="2600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Font typeface="Courier Prime"/>
              <a:buNone/>
              <a:defRPr sz="2600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Font typeface="Courier Prime"/>
              <a:buChar char="●"/>
              <a:defRPr>
                <a:latin typeface="Courier Prime"/>
                <a:ea typeface="Courier Prime"/>
                <a:cs typeface="Courier Prime"/>
                <a:sym typeface="Courier Prime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○"/>
              <a:defRPr>
                <a:latin typeface="Courier Prime"/>
                <a:ea typeface="Courier Prime"/>
                <a:cs typeface="Courier Prime"/>
                <a:sym typeface="Courier Prime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■"/>
              <a:defRPr>
                <a:latin typeface="Courier Prime"/>
                <a:ea typeface="Courier Prime"/>
                <a:cs typeface="Courier Prime"/>
                <a:sym typeface="Courier Prime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●"/>
              <a:defRPr>
                <a:latin typeface="Courier Prime"/>
                <a:ea typeface="Courier Prime"/>
                <a:cs typeface="Courier Prime"/>
                <a:sym typeface="Courier Prime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○"/>
              <a:defRPr>
                <a:latin typeface="Courier Prime"/>
                <a:ea typeface="Courier Prime"/>
                <a:cs typeface="Courier Prime"/>
                <a:sym typeface="Courier Prime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■"/>
              <a:defRPr>
                <a:latin typeface="Courier Prime"/>
                <a:ea typeface="Courier Prime"/>
                <a:cs typeface="Courier Prime"/>
                <a:sym typeface="Courier Prime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●"/>
              <a:defRPr>
                <a:latin typeface="Courier Prime"/>
                <a:ea typeface="Courier Prime"/>
                <a:cs typeface="Courier Prime"/>
                <a:sym typeface="Courier Prime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○"/>
              <a:defRPr>
                <a:latin typeface="Courier Prime"/>
                <a:ea typeface="Courier Prime"/>
                <a:cs typeface="Courier Prime"/>
                <a:sym typeface="Courier Prime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■"/>
              <a:defRPr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" name="Google Shape;36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7" name="Google Shape;37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Courier Prime"/>
              <a:buNone/>
              <a:defRPr sz="26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Font typeface="Courier Prime"/>
              <a:buChar char="●"/>
              <a:defRPr>
                <a:latin typeface="Courier Prime"/>
                <a:ea typeface="Courier Prime"/>
                <a:cs typeface="Courier Prime"/>
                <a:sym typeface="Courier Prime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○"/>
              <a:defRPr>
                <a:latin typeface="Courier Prime"/>
                <a:ea typeface="Courier Prime"/>
                <a:cs typeface="Courier Prime"/>
                <a:sym typeface="Courier Prime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■"/>
              <a:defRPr>
                <a:latin typeface="Courier Prime"/>
                <a:ea typeface="Courier Prime"/>
                <a:cs typeface="Courier Prime"/>
                <a:sym typeface="Courier Prime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●"/>
              <a:defRPr>
                <a:latin typeface="Courier Prime"/>
                <a:ea typeface="Courier Prime"/>
                <a:cs typeface="Courier Prime"/>
                <a:sym typeface="Courier Prime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○"/>
              <a:defRPr>
                <a:latin typeface="Courier Prime"/>
                <a:ea typeface="Courier Prime"/>
                <a:cs typeface="Courier Prime"/>
                <a:sym typeface="Courier Prime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■"/>
              <a:defRPr>
                <a:latin typeface="Courier Prime"/>
                <a:ea typeface="Courier Prime"/>
                <a:cs typeface="Courier Prime"/>
                <a:sym typeface="Courier Prime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●"/>
              <a:defRPr>
                <a:latin typeface="Courier Prime"/>
                <a:ea typeface="Courier Prime"/>
                <a:cs typeface="Courier Prime"/>
                <a:sym typeface="Courier Prime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○"/>
              <a:defRPr>
                <a:latin typeface="Courier Prime"/>
                <a:ea typeface="Courier Prime"/>
                <a:cs typeface="Courier Prime"/>
                <a:sym typeface="Courier Prime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■"/>
              <a:defRPr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Font typeface="Courier Prime"/>
              <a:buChar char="●"/>
              <a:defRPr>
                <a:latin typeface="Courier Prime"/>
                <a:ea typeface="Courier Prime"/>
                <a:cs typeface="Courier Prime"/>
                <a:sym typeface="Courier Prime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○"/>
              <a:defRPr>
                <a:latin typeface="Courier Prime"/>
                <a:ea typeface="Courier Prime"/>
                <a:cs typeface="Courier Prime"/>
                <a:sym typeface="Courier Prime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■"/>
              <a:defRPr>
                <a:latin typeface="Courier Prime"/>
                <a:ea typeface="Courier Prime"/>
                <a:cs typeface="Courier Prime"/>
                <a:sym typeface="Courier Prime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●"/>
              <a:defRPr>
                <a:latin typeface="Courier Prime"/>
                <a:ea typeface="Courier Prime"/>
                <a:cs typeface="Courier Prime"/>
                <a:sym typeface="Courier Prime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○"/>
              <a:defRPr>
                <a:latin typeface="Courier Prime"/>
                <a:ea typeface="Courier Prime"/>
                <a:cs typeface="Courier Prime"/>
                <a:sym typeface="Courier Prime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■"/>
              <a:defRPr>
                <a:latin typeface="Courier Prime"/>
                <a:ea typeface="Courier Prime"/>
                <a:cs typeface="Courier Prime"/>
                <a:sym typeface="Courier Prime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●"/>
              <a:defRPr>
                <a:latin typeface="Courier Prime"/>
                <a:ea typeface="Courier Prime"/>
                <a:cs typeface="Courier Prime"/>
                <a:sym typeface="Courier Prime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○"/>
              <a:defRPr>
                <a:latin typeface="Courier Prime"/>
                <a:ea typeface="Courier Prime"/>
                <a:cs typeface="Courier Prime"/>
                <a:sym typeface="Courier Prime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■"/>
              <a:defRPr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" name="Google Shape;45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6" name="Google Shape;46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Google Shape;48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Courier Prime"/>
              <a:buNone/>
              <a:defRPr sz="26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" name="Google Shape;52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3" name="Google Shape;53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" name="Google Shape;55;p8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Courier Prime"/>
              <a:buNone/>
              <a:defRPr sz="26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Font typeface="Courier Prime"/>
              <a:buChar char="●"/>
              <a:defRPr>
                <a:latin typeface="Courier Prime"/>
                <a:ea typeface="Courier Prime"/>
                <a:cs typeface="Courier Prime"/>
                <a:sym typeface="Courier Prime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○"/>
              <a:defRPr>
                <a:latin typeface="Courier Prime"/>
                <a:ea typeface="Courier Prime"/>
                <a:cs typeface="Courier Prime"/>
                <a:sym typeface="Courier Prime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■"/>
              <a:defRPr>
                <a:latin typeface="Courier Prime"/>
                <a:ea typeface="Courier Prime"/>
                <a:cs typeface="Courier Prime"/>
                <a:sym typeface="Courier Prime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●"/>
              <a:defRPr>
                <a:latin typeface="Courier Prime"/>
                <a:ea typeface="Courier Prime"/>
                <a:cs typeface="Courier Prime"/>
                <a:sym typeface="Courier Prime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○"/>
              <a:defRPr>
                <a:latin typeface="Courier Prime"/>
                <a:ea typeface="Courier Prime"/>
                <a:cs typeface="Courier Prime"/>
                <a:sym typeface="Courier Prime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■"/>
              <a:defRPr>
                <a:latin typeface="Courier Prime"/>
                <a:ea typeface="Courier Prime"/>
                <a:cs typeface="Courier Prime"/>
                <a:sym typeface="Courier Prime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●"/>
              <a:defRPr>
                <a:latin typeface="Courier Prime"/>
                <a:ea typeface="Courier Prime"/>
                <a:cs typeface="Courier Prime"/>
                <a:sym typeface="Courier Prime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○"/>
              <a:defRPr>
                <a:latin typeface="Courier Prime"/>
                <a:ea typeface="Courier Prime"/>
                <a:cs typeface="Courier Prime"/>
                <a:sym typeface="Courier Prime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■"/>
              <a:defRPr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9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60" name="Google Shape;60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urier Prime"/>
              <a:buNone/>
              <a:defRPr sz="3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urier Prime"/>
              <a:buNone/>
              <a:defRPr sz="3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urier Prime"/>
              <a:buNone/>
              <a:defRPr sz="3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urier Prime"/>
              <a:buNone/>
              <a:defRPr sz="3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urier Prime"/>
              <a:buNone/>
              <a:defRPr sz="3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urier Prime"/>
              <a:buNone/>
              <a:defRPr sz="3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urier Prime"/>
              <a:buNone/>
              <a:defRPr sz="3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urier Prime"/>
              <a:buNone/>
              <a:defRPr sz="3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urier Prime"/>
              <a:buNone/>
              <a:defRPr sz="3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" name="Google Shape;66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7" name="Google Shape;67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Google Shape;69;p10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Courier Prime"/>
              <a:buNone/>
              <a:defRPr sz="26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0" name="Google Shape;70;p10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Prime"/>
              <a:buNone/>
              <a:defRPr sz="16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1" name="Google Shape;71;p10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Font typeface="Courier Prime"/>
              <a:buChar char="●"/>
              <a:defRPr>
                <a:latin typeface="Courier Prime"/>
                <a:ea typeface="Courier Prime"/>
                <a:cs typeface="Courier Prime"/>
                <a:sym typeface="Courier Prime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○"/>
              <a:defRPr>
                <a:latin typeface="Courier Prime"/>
                <a:ea typeface="Courier Prime"/>
                <a:cs typeface="Courier Prime"/>
                <a:sym typeface="Courier Prime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■"/>
              <a:defRPr>
                <a:latin typeface="Courier Prime"/>
                <a:ea typeface="Courier Prime"/>
                <a:cs typeface="Courier Prime"/>
                <a:sym typeface="Courier Prime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●"/>
              <a:defRPr>
                <a:latin typeface="Courier Prime"/>
                <a:ea typeface="Courier Prime"/>
                <a:cs typeface="Courier Prime"/>
                <a:sym typeface="Courier Prime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○"/>
              <a:defRPr>
                <a:latin typeface="Courier Prime"/>
                <a:ea typeface="Courier Prime"/>
                <a:cs typeface="Courier Prime"/>
                <a:sym typeface="Courier Prime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■"/>
              <a:defRPr>
                <a:latin typeface="Courier Prime"/>
                <a:ea typeface="Courier Prime"/>
                <a:cs typeface="Courier Prime"/>
                <a:sym typeface="Courier Prime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●"/>
              <a:defRPr>
                <a:latin typeface="Courier Prime"/>
                <a:ea typeface="Courier Prime"/>
                <a:cs typeface="Courier Prime"/>
                <a:sym typeface="Courier Prime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○"/>
              <a:defRPr>
                <a:latin typeface="Courier Prime"/>
                <a:ea typeface="Courier Prime"/>
                <a:cs typeface="Courier Prime"/>
                <a:sym typeface="Courier Prime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Courier Prime"/>
              <a:buChar char="■"/>
              <a:defRPr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ctrTitle"/>
          </p:nvPr>
        </p:nvSpPr>
        <p:spPr>
          <a:xfrm>
            <a:off x="463725" y="285650"/>
            <a:ext cx="6231900" cy="7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PT" sz="4310">
                <a:latin typeface="Courier Prime"/>
                <a:ea typeface="Courier Prime"/>
                <a:cs typeface="Courier Prime"/>
                <a:sym typeface="Courier Prime"/>
              </a:rPr>
              <a:t>Liberalitas</a:t>
            </a:r>
            <a:endParaRPr sz="4310"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600" y="724350"/>
            <a:ext cx="1332677" cy="90094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>
            <p:ph idx="2" type="subTitle"/>
          </p:nvPr>
        </p:nvSpPr>
        <p:spPr>
          <a:xfrm>
            <a:off x="4792000" y="2140825"/>
            <a:ext cx="41994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100">
                <a:latin typeface="Courier Prime"/>
                <a:ea typeface="Courier Prime"/>
                <a:cs typeface="Courier Prime"/>
                <a:sym typeface="Courier Prime"/>
              </a:rPr>
              <a:t>by Eduardo Espadeiro</a:t>
            </a:r>
            <a:endParaRPr sz="2100"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sp>
        <p:nvSpPr>
          <p:cNvPr id="92" name="Google Shape;92;p14"/>
          <p:cNvSpPr txBox="1"/>
          <p:nvPr>
            <p:ph idx="3" type="subTitle"/>
          </p:nvPr>
        </p:nvSpPr>
        <p:spPr>
          <a:xfrm>
            <a:off x="3678125" y="2438425"/>
            <a:ext cx="53133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latin typeface="Courier Prime"/>
                <a:ea typeface="Courier Prime"/>
                <a:cs typeface="Courier Prime"/>
                <a:sym typeface="Courier Prime"/>
              </a:rPr>
              <a:t>supervised by Prof. António Menezes Leitão</a:t>
            </a:r>
            <a:endParaRPr sz="1600"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sp>
        <p:nvSpPr>
          <p:cNvPr id="93" name="Google Shape;93;p14"/>
          <p:cNvSpPr txBox="1"/>
          <p:nvPr>
            <p:ph idx="2" type="subTitle"/>
          </p:nvPr>
        </p:nvSpPr>
        <p:spPr>
          <a:xfrm>
            <a:off x="463725" y="904225"/>
            <a:ext cx="57969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900">
                <a:latin typeface="Courier Prime"/>
                <a:ea typeface="Courier Prime"/>
                <a:cs typeface="Courier Prime"/>
                <a:sym typeface="Courier Prime"/>
              </a:rPr>
              <a:t>A Metaobject Protocol for</a:t>
            </a:r>
            <a:endParaRPr sz="2900"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 b="31870" l="18741" r="18027" t="31793"/>
          <a:stretch/>
        </p:blipFill>
        <p:spPr>
          <a:xfrm>
            <a:off x="8376600" y="4831625"/>
            <a:ext cx="767401" cy="3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Liberalitas: Representing Instances</a:t>
            </a:r>
            <a:endParaRPr/>
          </a:p>
        </p:txBody>
      </p:sp>
      <p:grpSp>
        <p:nvGrpSpPr>
          <p:cNvPr id="193" name="Google Shape;193;p23"/>
          <p:cNvGrpSpPr/>
          <p:nvPr/>
        </p:nvGrpSpPr>
        <p:grpSpPr>
          <a:xfrm>
            <a:off x="4900380" y="2101870"/>
            <a:ext cx="3789490" cy="2086920"/>
            <a:chOff x="2025300" y="1930050"/>
            <a:chExt cx="5093400" cy="2805000"/>
          </a:xfrm>
        </p:grpSpPr>
        <p:grpSp>
          <p:nvGrpSpPr>
            <p:cNvPr id="194" name="Google Shape;194;p23"/>
            <p:cNvGrpSpPr/>
            <p:nvPr/>
          </p:nvGrpSpPr>
          <p:grpSpPr>
            <a:xfrm>
              <a:off x="2025300" y="1930050"/>
              <a:ext cx="2089500" cy="2805000"/>
              <a:chOff x="1698200" y="2369050"/>
              <a:chExt cx="2089500" cy="2805000"/>
            </a:xfrm>
          </p:grpSpPr>
          <p:sp>
            <p:nvSpPr>
              <p:cNvPr id="195" name="Google Shape;195;p23"/>
              <p:cNvSpPr/>
              <p:nvPr/>
            </p:nvSpPr>
            <p:spPr>
              <a:xfrm>
                <a:off x="1698200" y="2369050"/>
                <a:ext cx="2089500" cy="699000"/>
              </a:xfrm>
              <a:prstGeom prst="rect">
                <a:avLst/>
              </a:prstGeom>
              <a:solidFill>
                <a:srgbClr val="1155C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PT">
                    <a:solidFill>
                      <a:schemeClr val="lt1"/>
                    </a:solidFill>
                    <a:latin typeface="Courier Prime"/>
                    <a:ea typeface="Courier Prime"/>
                    <a:cs typeface="Courier Prime"/>
                    <a:sym typeface="Courier Prime"/>
                  </a:rPr>
                  <a:t>Class</a:t>
                </a:r>
                <a:endParaRPr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endParaRPr>
              </a:p>
            </p:txBody>
          </p:sp>
          <p:sp>
            <p:nvSpPr>
              <p:cNvPr id="196" name="Google Shape;196;p23"/>
              <p:cNvSpPr/>
              <p:nvPr/>
            </p:nvSpPr>
            <p:spPr>
              <a:xfrm>
                <a:off x="1698200" y="3068050"/>
                <a:ext cx="2089500" cy="2106000"/>
              </a:xfrm>
              <a:prstGeom prst="rect">
                <a:avLst/>
              </a:prstGeom>
              <a:solidFill>
                <a:srgbClr val="4A86E8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PT">
                    <a:solidFill>
                      <a:schemeClr val="lt1"/>
                    </a:solidFill>
                    <a:latin typeface="Courier Prime"/>
                    <a:ea typeface="Courier Prime"/>
                    <a:cs typeface="Courier Prime"/>
                    <a:sym typeface="Courier Prime"/>
                  </a:rPr>
                  <a:t>Slots</a:t>
                </a:r>
                <a:endParaRPr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endParaRPr>
              </a:p>
            </p:txBody>
          </p:sp>
        </p:grpSp>
        <p:grpSp>
          <p:nvGrpSpPr>
            <p:cNvPr id="197" name="Google Shape;197;p23"/>
            <p:cNvGrpSpPr/>
            <p:nvPr/>
          </p:nvGrpSpPr>
          <p:grpSpPr>
            <a:xfrm>
              <a:off x="5029200" y="1934550"/>
              <a:ext cx="2089500" cy="2796000"/>
              <a:chOff x="3956750" y="2222250"/>
              <a:chExt cx="2089500" cy="2796000"/>
            </a:xfrm>
          </p:grpSpPr>
          <p:sp>
            <p:nvSpPr>
              <p:cNvPr id="198" name="Google Shape;198;p23"/>
              <p:cNvSpPr/>
              <p:nvPr/>
            </p:nvSpPr>
            <p:spPr>
              <a:xfrm>
                <a:off x="3956750" y="2921250"/>
                <a:ext cx="2089500" cy="699000"/>
              </a:xfrm>
              <a:prstGeom prst="rect">
                <a:avLst/>
              </a:prstGeom>
              <a:solidFill>
                <a:srgbClr val="4A86E8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PT">
                    <a:solidFill>
                      <a:schemeClr val="lt1"/>
                    </a:solidFill>
                    <a:latin typeface="Courier Prime"/>
                    <a:ea typeface="Courier Prime"/>
                    <a:cs typeface="Courier Prime"/>
                    <a:sym typeface="Courier Prime"/>
                  </a:rPr>
                  <a:t>Methods</a:t>
                </a:r>
                <a:endParaRPr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endParaRPr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3956750" y="3620250"/>
                <a:ext cx="2089500" cy="699000"/>
              </a:xfrm>
              <a:prstGeom prst="rect">
                <a:avLst/>
              </a:prstGeom>
              <a:solidFill>
                <a:srgbClr val="4A86E8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PT">
                    <a:solidFill>
                      <a:schemeClr val="lt1"/>
                    </a:solidFill>
                    <a:latin typeface="Courier Prime"/>
                    <a:ea typeface="Courier Prime"/>
                    <a:cs typeface="Courier Prime"/>
                    <a:sym typeface="Courier Prime"/>
                  </a:rPr>
                  <a:t>Method Combination</a:t>
                </a:r>
                <a:endParaRPr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endParaRPr>
              </a:p>
            </p:txBody>
          </p:sp>
          <p:grpSp>
            <p:nvGrpSpPr>
              <p:cNvPr id="200" name="Google Shape;200;p23"/>
              <p:cNvGrpSpPr/>
              <p:nvPr/>
            </p:nvGrpSpPr>
            <p:grpSpPr>
              <a:xfrm>
                <a:off x="3956750" y="2222250"/>
                <a:ext cx="2089500" cy="2796000"/>
                <a:chOff x="3956750" y="2222250"/>
                <a:chExt cx="2089500" cy="2796000"/>
              </a:xfrm>
            </p:grpSpPr>
            <p:sp>
              <p:nvSpPr>
                <p:cNvPr id="201" name="Google Shape;201;p23"/>
                <p:cNvSpPr/>
                <p:nvPr/>
              </p:nvSpPr>
              <p:spPr>
                <a:xfrm>
                  <a:off x="3956750" y="2222250"/>
                  <a:ext cx="2089500" cy="699000"/>
                </a:xfrm>
                <a:prstGeom prst="rect">
                  <a:avLst/>
                </a:prstGeom>
                <a:solidFill>
                  <a:srgbClr val="1155CC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PT">
                      <a:solidFill>
                        <a:schemeClr val="lt1"/>
                      </a:solidFill>
                      <a:latin typeface="Courier Prime"/>
                      <a:ea typeface="Courier Prime"/>
                      <a:cs typeface="Courier Prime"/>
                      <a:sym typeface="Courier Prime"/>
                    </a:rPr>
                    <a:t>Class</a:t>
                  </a:r>
                  <a:endParaRPr>
                    <a:solidFill>
                      <a:schemeClr val="lt1"/>
                    </a:solidFill>
                    <a:latin typeface="Courier Prime"/>
                    <a:ea typeface="Courier Prime"/>
                    <a:cs typeface="Courier Prime"/>
                    <a:sym typeface="Courier Prime"/>
                  </a:endParaRPr>
                </a:p>
              </p:txBody>
            </p:sp>
            <p:sp>
              <p:nvSpPr>
                <p:cNvPr id="202" name="Google Shape;202;p23"/>
                <p:cNvSpPr/>
                <p:nvPr/>
              </p:nvSpPr>
              <p:spPr>
                <a:xfrm>
                  <a:off x="3956750" y="4319250"/>
                  <a:ext cx="2089500" cy="699000"/>
                </a:xfrm>
                <a:prstGeom prst="rect">
                  <a:avLst/>
                </a:prstGeom>
                <a:solidFill>
                  <a:srgbClr val="4A86E8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PT">
                      <a:solidFill>
                        <a:schemeClr val="lt1"/>
                      </a:solidFill>
                      <a:latin typeface="Courier Prime"/>
                      <a:ea typeface="Courier Prime"/>
                      <a:cs typeface="Courier Prime"/>
                      <a:sym typeface="Courier Prime"/>
                    </a:rPr>
                    <a:t>Cache</a:t>
                  </a:r>
                  <a:endParaRPr>
                    <a:solidFill>
                      <a:schemeClr val="lt1"/>
                    </a:solidFill>
                    <a:latin typeface="Courier Prime"/>
                    <a:ea typeface="Courier Prime"/>
                    <a:cs typeface="Courier Prime"/>
                    <a:sym typeface="Courier Prime"/>
                  </a:endParaRPr>
                </a:p>
              </p:txBody>
            </p:sp>
          </p:grpSp>
        </p:grpSp>
      </p:grpSp>
      <p:sp>
        <p:nvSpPr>
          <p:cNvPr id="203" name="Google Shape;203;p23"/>
          <p:cNvSpPr txBox="1"/>
          <p:nvPr/>
        </p:nvSpPr>
        <p:spPr>
          <a:xfrm>
            <a:off x="729450" y="2101875"/>
            <a:ext cx="38424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rPr>
              <a:t>We define structures to represent instances and operations to handle them, such as:</a:t>
            </a:r>
            <a:endParaRPr sz="1300">
              <a:solidFill>
                <a:schemeClr val="accent1"/>
              </a:solidFill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urier Prime"/>
              <a:buChar char="●"/>
            </a:pPr>
            <a:r>
              <a:rPr lang="pt-PT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rPr>
              <a:t>Accessing its class.</a:t>
            </a:r>
            <a:endParaRPr sz="1300">
              <a:solidFill>
                <a:schemeClr val="accent1"/>
              </a:solidFill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urier Prime"/>
              <a:buChar char="●"/>
            </a:pPr>
            <a:r>
              <a:rPr lang="pt-PT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rPr>
              <a:t>Retrieving the value of a slot.</a:t>
            </a:r>
            <a:endParaRPr sz="1300">
              <a:solidFill>
                <a:schemeClr val="accent1"/>
              </a:solidFill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urier Prime"/>
              <a:buChar char="●"/>
            </a:pPr>
            <a:r>
              <a:rPr lang="pt-PT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rPr>
              <a:t>Updating the value of a slot.</a:t>
            </a:r>
            <a:endParaRPr sz="1300">
              <a:solidFill>
                <a:schemeClr val="accent1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Liberalitas: Initializing instances</a:t>
            </a:r>
            <a:endParaRPr/>
          </a:p>
        </p:txBody>
      </p:sp>
      <p:sp>
        <p:nvSpPr>
          <p:cNvPr id="209" name="Google Shape;209;p24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When </a:t>
            </a:r>
            <a:r>
              <a:rPr b="1" lang="pt-PT"/>
              <a:t>make</a:t>
            </a:r>
            <a:r>
              <a:rPr lang="pt-PT"/>
              <a:t> is invoked: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pt-PT"/>
              <a:t>allocate_instance</a:t>
            </a:r>
            <a:r>
              <a:rPr lang="pt-PT"/>
              <a:t> is passed the class and returns a new instance.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pt-PT"/>
              <a:t>initialize</a:t>
            </a:r>
            <a:r>
              <a:rPr lang="pt-PT"/>
              <a:t> receives the new instance and the </a:t>
            </a:r>
            <a:r>
              <a:rPr i="1" lang="pt-PT"/>
              <a:t>initargs</a:t>
            </a:r>
            <a:r>
              <a:rPr lang="pt-PT"/>
              <a:t>.</a:t>
            </a:r>
            <a:endParaRPr/>
          </a:p>
        </p:txBody>
      </p:sp>
      <p:sp>
        <p:nvSpPr>
          <p:cNvPr id="210" name="Google Shape;210;p24"/>
          <p:cNvSpPr txBox="1"/>
          <p:nvPr>
            <p:ph idx="1" type="body"/>
          </p:nvPr>
        </p:nvSpPr>
        <p:spPr>
          <a:xfrm>
            <a:off x="729325" y="2612275"/>
            <a:ext cx="40482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AF3A03"/>
                </a:solidFill>
                <a:latin typeface="Consolas"/>
                <a:ea typeface="Consolas"/>
                <a:cs typeface="Consolas"/>
                <a:sym typeface="Consolas"/>
              </a:rPr>
              <a:t>julia&gt;</a:t>
            </a:r>
            <a:r>
              <a:rPr lang="pt-PT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  <a:t> make(Rectangle, width=</a:t>
            </a:r>
            <a:r>
              <a:rPr lang="pt-PT">
                <a:solidFill>
                  <a:srgbClr val="8F3F71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pt-PT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  <a:t>, height=</a:t>
            </a:r>
            <a:r>
              <a:rPr lang="pt-PT">
                <a:solidFill>
                  <a:srgbClr val="8F3F71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  <a:r>
              <a:rPr lang="pt-PT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pt-PT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pt-PT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  <a:t>Rectangle(height=8, width=10)</a:t>
            </a:r>
            <a:endParaRPr/>
          </a:p>
        </p:txBody>
      </p:sp>
      <p:sp>
        <p:nvSpPr>
          <p:cNvPr id="211" name="Google Shape;211;p24"/>
          <p:cNvSpPr txBox="1"/>
          <p:nvPr/>
        </p:nvSpPr>
        <p:spPr>
          <a:xfrm>
            <a:off x="1714825" y="2056050"/>
            <a:ext cx="684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rPr>
              <a:t>Class</a:t>
            </a:r>
            <a:endParaRPr sz="1300">
              <a:solidFill>
                <a:schemeClr val="accent1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cxnSp>
        <p:nvCxnSpPr>
          <p:cNvPr id="212" name="Google Shape;212;p24"/>
          <p:cNvCxnSpPr/>
          <p:nvPr/>
        </p:nvCxnSpPr>
        <p:spPr>
          <a:xfrm>
            <a:off x="2057275" y="2399700"/>
            <a:ext cx="0" cy="280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3" name="Google Shape;213;p24"/>
          <p:cNvSpPr txBox="1"/>
          <p:nvPr/>
        </p:nvSpPr>
        <p:spPr>
          <a:xfrm>
            <a:off x="3028950" y="2056050"/>
            <a:ext cx="141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rPr>
              <a:t>Initargs</a:t>
            </a:r>
            <a:endParaRPr sz="1300">
              <a:solidFill>
                <a:schemeClr val="accent1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cxnSp>
        <p:nvCxnSpPr>
          <p:cNvPr id="214" name="Google Shape;214;p24"/>
          <p:cNvCxnSpPr/>
          <p:nvPr/>
        </p:nvCxnSpPr>
        <p:spPr>
          <a:xfrm>
            <a:off x="3505075" y="2399700"/>
            <a:ext cx="0" cy="280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5" name="Google Shape;215;p24"/>
          <p:cNvCxnSpPr/>
          <p:nvPr/>
        </p:nvCxnSpPr>
        <p:spPr>
          <a:xfrm>
            <a:off x="3962275" y="2399700"/>
            <a:ext cx="0" cy="280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Liberalitas: Classes</a:t>
            </a:r>
            <a:endParaRPr/>
          </a:p>
        </p:txBody>
      </p:sp>
      <p:sp>
        <p:nvSpPr>
          <p:cNvPr id="221" name="Google Shape;221;p25"/>
          <p:cNvSpPr txBox="1"/>
          <p:nvPr>
            <p:ph idx="1" type="body"/>
          </p:nvPr>
        </p:nvSpPr>
        <p:spPr>
          <a:xfrm>
            <a:off x="729450" y="2078875"/>
            <a:ext cx="3842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These contain the following information: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Name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Direct superclasses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Slots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Constructor arguments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Default slot values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Class precedence list</a:t>
            </a:r>
            <a:endParaRPr/>
          </a:p>
        </p:txBody>
      </p:sp>
      <p:sp>
        <p:nvSpPr>
          <p:cNvPr id="222" name="Google Shape;222;p25"/>
          <p:cNvSpPr txBox="1"/>
          <p:nvPr>
            <p:ph idx="1" type="body"/>
          </p:nvPr>
        </p:nvSpPr>
        <p:spPr>
          <a:xfrm>
            <a:off x="4572000" y="2078875"/>
            <a:ext cx="3702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rgbClr val="AF3A03"/>
                </a:solidFill>
                <a:latin typeface="Consolas"/>
                <a:ea typeface="Consolas"/>
                <a:cs typeface="Consolas"/>
                <a:sym typeface="Consolas"/>
              </a:rPr>
              <a:t>@class</a:t>
            </a:r>
            <a:r>
              <a:rPr lang="pt-PT" sz="1400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  <a:t> Person() [</a:t>
            </a:r>
            <a:br>
              <a:rPr lang="pt-PT" sz="1400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pt-PT" sz="1400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  <a:t>	name	</a:t>
            </a:r>
            <a:br>
              <a:rPr lang="pt-PT" sz="1400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pt-PT" sz="1400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  <a:t>     [age :initform =&gt; </a:t>
            </a:r>
            <a:r>
              <a:rPr lang="pt-PT" sz="1400">
                <a:solidFill>
                  <a:srgbClr val="8F3F7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pt-PT" sz="1400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  <a:t> :noinitarg]</a:t>
            </a:r>
            <a:br>
              <a:rPr lang="pt-PT" sz="1400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pt-PT" sz="1400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br>
              <a:rPr lang="pt-PT" sz="1400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400">
              <a:solidFill>
                <a:srgbClr val="AF3A0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Liberalitas: Inheritance</a:t>
            </a:r>
            <a:endParaRPr/>
          </a:p>
        </p:txBody>
      </p:sp>
      <p:grpSp>
        <p:nvGrpSpPr>
          <p:cNvPr id="228" name="Google Shape;228;p26"/>
          <p:cNvGrpSpPr/>
          <p:nvPr/>
        </p:nvGrpSpPr>
        <p:grpSpPr>
          <a:xfrm>
            <a:off x="729450" y="1960175"/>
            <a:ext cx="7898625" cy="2661900"/>
            <a:chOff x="729450" y="1960175"/>
            <a:chExt cx="7898625" cy="2661900"/>
          </a:xfrm>
        </p:grpSpPr>
        <p:grpSp>
          <p:nvGrpSpPr>
            <p:cNvPr id="229" name="Google Shape;229;p26"/>
            <p:cNvGrpSpPr/>
            <p:nvPr/>
          </p:nvGrpSpPr>
          <p:grpSpPr>
            <a:xfrm>
              <a:off x="729450" y="1960175"/>
              <a:ext cx="2853225" cy="2661900"/>
              <a:chOff x="3514950" y="733475"/>
              <a:chExt cx="2853225" cy="2661900"/>
            </a:xfrm>
          </p:grpSpPr>
          <p:sp>
            <p:nvSpPr>
              <p:cNvPr id="230" name="Google Shape;230;p26"/>
              <p:cNvSpPr/>
              <p:nvPr/>
            </p:nvSpPr>
            <p:spPr>
              <a:xfrm>
                <a:off x="4750460" y="1063700"/>
                <a:ext cx="258600" cy="258600"/>
              </a:xfrm>
              <a:prstGeom prst="ellipse">
                <a:avLst/>
              </a:prstGeom>
              <a:solidFill>
                <a:srgbClr val="4141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26"/>
              <p:cNvSpPr/>
              <p:nvPr/>
            </p:nvSpPr>
            <p:spPr>
              <a:xfrm>
                <a:off x="4750460" y="2828355"/>
                <a:ext cx="258600" cy="258600"/>
              </a:xfrm>
              <a:prstGeom prst="ellipse">
                <a:avLst/>
              </a:prstGeom>
              <a:solidFill>
                <a:srgbClr val="4141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26"/>
              <p:cNvSpPr/>
              <p:nvPr/>
            </p:nvSpPr>
            <p:spPr>
              <a:xfrm>
                <a:off x="4070856" y="1946028"/>
                <a:ext cx="258600" cy="258600"/>
              </a:xfrm>
              <a:prstGeom prst="ellipse">
                <a:avLst/>
              </a:prstGeom>
              <a:solidFill>
                <a:srgbClr val="4141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26"/>
              <p:cNvSpPr/>
              <p:nvPr/>
            </p:nvSpPr>
            <p:spPr>
              <a:xfrm>
                <a:off x="5430064" y="1946028"/>
                <a:ext cx="258600" cy="258600"/>
              </a:xfrm>
              <a:prstGeom prst="ellipse">
                <a:avLst/>
              </a:prstGeom>
              <a:solidFill>
                <a:srgbClr val="4141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34" name="Google Shape;234;p26"/>
              <p:cNvCxnSpPr>
                <a:stCxn id="232" idx="0"/>
                <a:endCxn id="230" idx="4"/>
              </p:cNvCxnSpPr>
              <p:nvPr/>
            </p:nvCxnSpPr>
            <p:spPr>
              <a:xfrm flipH="1" rot="10800000">
                <a:off x="4200156" y="1322328"/>
                <a:ext cx="679500" cy="623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35" name="Google Shape;235;p26"/>
              <p:cNvCxnSpPr>
                <a:stCxn id="231" idx="0"/>
                <a:endCxn id="232" idx="4"/>
              </p:cNvCxnSpPr>
              <p:nvPr/>
            </p:nvCxnSpPr>
            <p:spPr>
              <a:xfrm rot="10800000">
                <a:off x="4200260" y="2204655"/>
                <a:ext cx="679500" cy="623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36" name="Google Shape;236;p26"/>
              <p:cNvCxnSpPr>
                <a:stCxn id="231" idx="0"/>
                <a:endCxn id="233" idx="4"/>
              </p:cNvCxnSpPr>
              <p:nvPr/>
            </p:nvCxnSpPr>
            <p:spPr>
              <a:xfrm flipH="1" rot="10800000">
                <a:off x="4879760" y="2204655"/>
                <a:ext cx="679500" cy="623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37" name="Google Shape;237;p26"/>
              <p:cNvCxnSpPr>
                <a:stCxn id="233" idx="0"/>
                <a:endCxn id="230" idx="4"/>
              </p:cNvCxnSpPr>
              <p:nvPr/>
            </p:nvCxnSpPr>
            <p:spPr>
              <a:xfrm rot="10800000">
                <a:off x="4879864" y="1322328"/>
                <a:ext cx="679500" cy="623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238" name="Google Shape;238;p26"/>
              <p:cNvSpPr txBox="1"/>
              <p:nvPr/>
            </p:nvSpPr>
            <p:spPr>
              <a:xfrm>
                <a:off x="4409950" y="733475"/>
                <a:ext cx="9396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PT" sz="1300">
                    <a:solidFill>
                      <a:schemeClr val="accent1"/>
                    </a:solidFill>
                    <a:latin typeface="Courier Prime"/>
                    <a:ea typeface="Courier Prime"/>
                    <a:cs typeface="Courier Prime"/>
                    <a:sym typeface="Courier Prime"/>
                  </a:rPr>
                  <a:t>Animal</a:t>
                </a:r>
                <a:endParaRPr b="1" sz="13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endParaRPr>
              </a:p>
            </p:txBody>
          </p:sp>
          <p:sp>
            <p:nvSpPr>
              <p:cNvPr id="239" name="Google Shape;239;p26"/>
              <p:cNvSpPr txBox="1"/>
              <p:nvPr/>
            </p:nvSpPr>
            <p:spPr>
              <a:xfrm>
                <a:off x="5688675" y="1882875"/>
                <a:ext cx="6795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PT" sz="1300">
                    <a:solidFill>
                      <a:schemeClr val="accent1"/>
                    </a:solidFill>
                    <a:latin typeface="Courier Prime"/>
                    <a:ea typeface="Courier Prime"/>
                    <a:cs typeface="Courier Prime"/>
                    <a:sym typeface="Courier Prime"/>
                  </a:rPr>
                  <a:t>Wolf</a:t>
                </a:r>
                <a:endParaRPr b="1" sz="13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endParaRPr>
              </a:p>
            </p:txBody>
          </p:sp>
          <p:sp>
            <p:nvSpPr>
              <p:cNvPr id="240" name="Google Shape;240;p26"/>
              <p:cNvSpPr txBox="1"/>
              <p:nvPr/>
            </p:nvSpPr>
            <p:spPr>
              <a:xfrm>
                <a:off x="3514950" y="1882875"/>
                <a:ext cx="5559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PT" sz="1300">
                    <a:solidFill>
                      <a:schemeClr val="accent1"/>
                    </a:solidFill>
                    <a:latin typeface="Courier Prime"/>
                    <a:ea typeface="Courier Prime"/>
                    <a:cs typeface="Courier Prime"/>
                    <a:sym typeface="Courier Prime"/>
                  </a:rPr>
                  <a:t>Dog</a:t>
                </a:r>
                <a:endParaRPr b="1" sz="13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endParaRPr>
              </a:p>
            </p:txBody>
          </p:sp>
          <p:sp>
            <p:nvSpPr>
              <p:cNvPr id="241" name="Google Shape;241;p26"/>
              <p:cNvSpPr txBox="1"/>
              <p:nvPr/>
            </p:nvSpPr>
            <p:spPr>
              <a:xfrm>
                <a:off x="4357750" y="3010475"/>
                <a:ext cx="10440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PT" sz="1300">
                    <a:solidFill>
                      <a:schemeClr val="accent1"/>
                    </a:solidFill>
                    <a:latin typeface="Courier Prime"/>
                    <a:ea typeface="Courier Prime"/>
                    <a:cs typeface="Courier Prime"/>
                    <a:sym typeface="Courier Prime"/>
                  </a:rPr>
                  <a:t>Wolfdog</a:t>
                </a:r>
                <a:endParaRPr b="1" sz="13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endParaRPr>
              </a:p>
            </p:txBody>
          </p:sp>
        </p:grpSp>
        <p:sp>
          <p:nvSpPr>
            <p:cNvPr id="242" name="Google Shape;242;p26"/>
            <p:cNvSpPr/>
            <p:nvPr/>
          </p:nvSpPr>
          <p:spPr>
            <a:xfrm>
              <a:off x="3677100" y="3126125"/>
              <a:ext cx="1793400" cy="330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3" name="Google Shape;243;p26"/>
            <p:cNvSpPr txBox="1"/>
            <p:nvPr/>
          </p:nvSpPr>
          <p:spPr>
            <a:xfrm>
              <a:off x="5774775" y="3098675"/>
              <a:ext cx="28533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3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Wolfdog, Dog, Wolf, Animal</a:t>
              </a:r>
              <a:endParaRPr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</p:grpSp>
      <p:sp>
        <p:nvSpPr>
          <p:cNvPr id="244" name="Google Shape;244;p26"/>
          <p:cNvSpPr txBox="1"/>
          <p:nvPr/>
        </p:nvSpPr>
        <p:spPr>
          <a:xfrm>
            <a:off x="5774775" y="3447000"/>
            <a:ext cx="2853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rPr>
              <a:t>Class Precedence List</a:t>
            </a:r>
            <a:endParaRPr b="1" sz="1300">
              <a:solidFill>
                <a:schemeClr val="accent1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Liberalitas: Generic Functions</a:t>
            </a:r>
            <a:endParaRPr/>
          </a:p>
        </p:txBody>
      </p:sp>
      <p:sp>
        <p:nvSpPr>
          <p:cNvPr id="250" name="Google Shape;250;p27"/>
          <p:cNvSpPr txBox="1"/>
          <p:nvPr>
            <p:ph idx="1" type="body"/>
          </p:nvPr>
        </p:nvSpPr>
        <p:spPr>
          <a:xfrm>
            <a:off x="729450" y="2078875"/>
            <a:ext cx="3842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These contain the following information: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Methods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Method Combination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Cache for Effective Methods</a:t>
            </a:r>
            <a:endParaRPr/>
          </a:p>
        </p:txBody>
      </p:sp>
      <p:sp>
        <p:nvSpPr>
          <p:cNvPr id="251" name="Google Shape;251;p27"/>
          <p:cNvSpPr txBox="1"/>
          <p:nvPr>
            <p:ph idx="1" type="body"/>
          </p:nvPr>
        </p:nvSpPr>
        <p:spPr>
          <a:xfrm>
            <a:off x="4572000" y="2078875"/>
            <a:ext cx="4572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rgbClr val="AF3A03"/>
                </a:solidFill>
                <a:latin typeface="Consolas"/>
                <a:ea typeface="Consolas"/>
                <a:cs typeface="Consolas"/>
                <a:sym typeface="Consolas"/>
              </a:rPr>
              <a:t>@generic</a:t>
            </a:r>
            <a:r>
              <a:rPr lang="pt-PT" sz="1400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  <a:t> paint</a:t>
            </a:r>
            <a:endParaRPr sz="1400">
              <a:solidFill>
                <a:srgbClr val="AF3A0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Liberalitas: Methods</a:t>
            </a:r>
            <a:endParaRPr/>
          </a:p>
        </p:txBody>
      </p:sp>
      <p:sp>
        <p:nvSpPr>
          <p:cNvPr id="257" name="Google Shape;257;p28"/>
          <p:cNvSpPr txBox="1"/>
          <p:nvPr>
            <p:ph idx="1" type="body"/>
          </p:nvPr>
        </p:nvSpPr>
        <p:spPr>
          <a:xfrm>
            <a:off x="729450" y="2078875"/>
            <a:ext cx="3842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These contain the following information: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Types specialized by the args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Method body (anonymous function)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Qualifier used for method combination</a:t>
            </a:r>
            <a:endParaRPr/>
          </a:p>
        </p:txBody>
      </p:sp>
      <p:sp>
        <p:nvSpPr>
          <p:cNvPr id="258" name="Google Shape;258;p28"/>
          <p:cNvSpPr txBox="1"/>
          <p:nvPr>
            <p:ph idx="1" type="body"/>
          </p:nvPr>
        </p:nvSpPr>
        <p:spPr>
          <a:xfrm>
            <a:off x="4572000" y="2078875"/>
            <a:ext cx="4572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rgbClr val="AF3A03"/>
                </a:solidFill>
                <a:latin typeface="Consolas"/>
                <a:ea typeface="Consolas"/>
                <a:cs typeface="Consolas"/>
                <a:sym typeface="Consolas"/>
              </a:rPr>
              <a:t>@method</a:t>
            </a:r>
            <a:r>
              <a:rPr lang="pt-PT" sz="1400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  <a:t> paint[around](cm::ColorMixin) = </a:t>
            </a:r>
            <a:endParaRPr sz="1400">
              <a:solidFill>
                <a:srgbClr val="3C383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rgbClr val="9D0006"/>
                </a:solidFill>
                <a:latin typeface="Consolas"/>
                <a:ea typeface="Consolas"/>
                <a:cs typeface="Consolas"/>
                <a:sym typeface="Consolas"/>
              </a:rPr>
              <a:t>begin</a:t>
            </a:r>
            <a:br>
              <a:rPr lang="pt-PT" sz="1400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pt-PT" sz="1400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  <a:t>	set_brush_color(cm.cyan, </a:t>
            </a:r>
            <a:endParaRPr sz="1400">
              <a:solidFill>
                <a:srgbClr val="3C383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  <a:t>cm.magenta, </a:t>
            </a:r>
            <a:endParaRPr sz="1400">
              <a:solidFill>
                <a:srgbClr val="3C383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  <a:t>cm.yellow)</a:t>
            </a:r>
            <a:br>
              <a:rPr lang="pt-PT" sz="1400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pt-PT" sz="1400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  <a:t>next()</a:t>
            </a:r>
            <a:endParaRPr sz="1400">
              <a:solidFill>
                <a:srgbClr val="3C383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rgbClr val="9D0006"/>
                </a:solidFill>
                <a:latin typeface="Consolas"/>
                <a:ea typeface="Consolas"/>
                <a:cs typeface="Consolas"/>
                <a:sym typeface="Consolas"/>
              </a:rPr>
              <a:t>end</a:t>
            </a:r>
            <a:endParaRPr sz="1400">
              <a:solidFill>
                <a:srgbClr val="AF3A0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Liberalitas: Method Dispatch</a:t>
            </a:r>
            <a:endParaRPr/>
          </a:p>
        </p:txBody>
      </p:sp>
      <p:grpSp>
        <p:nvGrpSpPr>
          <p:cNvPr id="264" name="Google Shape;264;p29"/>
          <p:cNvGrpSpPr/>
          <p:nvPr/>
        </p:nvGrpSpPr>
        <p:grpSpPr>
          <a:xfrm>
            <a:off x="102975" y="2303239"/>
            <a:ext cx="2726700" cy="2058736"/>
            <a:chOff x="0" y="1189989"/>
            <a:chExt cx="2726700" cy="2058736"/>
          </a:xfrm>
        </p:grpSpPr>
        <p:sp>
          <p:nvSpPr>
            <p:cNvPr id="265" name="Google Shape;265;p29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fmla="val 50000" name="adj"/>
              </a:avLst>
            </a:prstGeom>
            <a:solidFill>
              <a:srgbClr val="0B5394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10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Get the arguments classes</a:t>
              </a:r>
              <a:endParaRPr b="1" sz="110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66" name="Google Shape;266;p29"/>
            <p:cNvSpPr txBox="1"/>
            <p:nvPr/>
          </p:nvSpPr>
          <p:spPr>
            <a:xfrm>
              <a:off x="410850" y="2057125"/>
              <a:ext cx="1905000" cy="11916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>
                  <a:latin typeface="Courier Prime"/>
                  <a:ea typeface="Courier Prime"/>
                  <a:cs typeface="Courier Prime"/>
                  <a:sym typeface="Courier Prime"/>
                </a:rPr>
                <a:t>Retrieve the classes of the arguments with </a:t>
              </a:r>
              <a:r>
                <a:rPr b="1" lang="pt-PT" sz="1200">
                  <a:latin typeface="Courier Prime"/>
                  <a:ea typeface="Courier Prime"/>
                  <a:cs typeface="Courier Prime"/>
                  <a:sym typeface="Courier Prime"/>
                </a:rPr>
                <a:t>classof.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7" name="Google Shape;267;p29"/>
          <p:cNvGrpSpPr/>
          <p:nvPr/>
        </p:nvGrpSpPr>
        <p:grpSpPr>
          <a:xfrm>
            <a:off x="2366400" y="2303025"/>
            <a:ext cx="2541300" cy="2058950"/>
            <a:chOff x="2263425" y="1189775"/>
            <a:chExt cx="2541300" cy="2058950"/>
          </a:xfrm>
        </p:grpSpPr>
        <p:sp>
          <p:nvSpPr>
            <p:cNvPr id="268" name="Google Shape;268;p29"/>
            <p:cNvSpPr/>
            <p:nvPr/>
          </p:nvSpPr>
          <p:spPr>
            <a:xfrm>
              <a:off x="2263425" y="118977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3D85C6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10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Filter the applicable methods</a:t>
              </a:r>
              <a:endParaRPr b="1" sz="110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69" name="Google Shape;269;p29"/>
            <p:cNvSpPr txBox="1"/>
            <p:nvPr/>
          </p:nvSpPr>
          <p:spPr>
            <a:xfrm>
              <a:off x="2512200" y="2057125"/>
              <a:ext cx="1905000" cy="119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>
                  <a:latin typeface="Courier Prime"/>
                  <a:ea typeface="Courier Prime"/>
                  <a:cs typeface="Courier Prime"/>
                  <a:sym typeface="Courier Prime"/>
                </a:rPr>
                <a:t>Filter the methods applicable to the classes of the arguments.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0" name="Google Shape;270;p29"/>
          <p:cNvGrpSpPr/>
          <p:nvPr/>
        </p:nvGrpSpPr>
        <p:grpSpPr>
          <a:xfrm>
            <a:off x="4432949" y="2303025"/>
            <a:ext cx="2541300" cy="2058950"/>
            <a:chOff x="4329974" y="1189775"/>
            <a:chExt cx="2541300" cy="2058950"/>
          </a:xfrm>
        </p:grpSpPr>
        <p:sp>
          <p:nvSpPr>
            <p:cNvPr id="271" name="Google Shape;271;p29"/>
            <p:cNvSpPr/>
            <p:nvPr/>
          </p:nvSpPr>
          <p:spPr>
            <a:xfrm>
              <a:off x="4329974" y="118977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6FA8DC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10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Compute the effective method</a:t>
              </a:r>
              <a:endParaRPr b="1" sz="110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2" name="Google Shape;272;p29"/>
            <p:cNvSpPr txBox="1"/>
            <p:nvPr/>
          </p:nvSpPr>
          <p:spPr>
            <a:xfrm>
              <a:off x="4613550" y="2057125"/>
              <a:ext cx="1905000" cy="119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>
                  <a:latin typeface="Courier Prime"/>
                  <a:ea typeface="Courier Prime"/>
                  <a:cs typeface="Courier Prime"/>
                  <a:sym typeface="Courier Prime"/>
                </a:rPr>
                <a:t>Apply the method combination to compute the effective method.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3" name="Google Shape;273;p29"/>
          <p:cNvGrpSpPr/>
          <p:nvPr/>
        </p:nvGrpSpPr>
        <p:grpSpPr>
          <a:xfrm>
            <a:off x="6499714" y="2303025"/>
            <a:ext cx="2541300" cy="2058950"/>
            <a:chOff x="6396739" y="1189775"/>
            <a:chExt cx="2541300" cy="2058950"/>
          </a:xfrm>
        </p:grpSpPr>
        <p:sp>
          <p:nvSpPr>
            <p:cNvPr id="274" name="Google Shape;274;p29"/>
            <p:cNvSpPr/>
            <p:nvPr/>
          </p:nvSpPr>
          <p:spPr>
            <a:xfrm>
              <a:off x="6396739" y="118977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9FC5E8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10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Invoke the effective method</a:t>
              </a:r>
              <a:endParaRPr b="1" sz="110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5" name="Google Shape;275;p29"/>
            <p:cNvSpPr txBox="1"/>
            <p:nvPr/>
          </p:nvSpPr>
          <p:spPr>
            <a:xfrm>
              <a:off x="6714900" y="2057125"/>
              <a:ext cx="1905000" cy="119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>
                  <a:latin typeface="Courier Prime"/>
                  <a:ea typeface="Courier Prime"/>
                  <a:cs typeface="Courier Prime"/>
                  <a:sym typeface="Courier Prime"/>
                </a:rPr>
                <a:t>Invoke the resulting effective method with the arguments passed.</a:t>
              </a:r>
              <a:endParaRPr sz="1200"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Liberalitas: Bootstrapping</a:t>
            </a:r>
            <a:endParaRPr/>
          </a:p>
        </p:txBody>
      </p:sp>
      <p:sp>
        <p:nvSpPr>
          <p:cNvPr id="281" name="Google Shape;281;p30"/>
          <p:cNvSpPr txBox="1"/>
          <p:nvPr>
            <p:ph idx="1" type="body"/>
          </p:nvPr>
        </p:nvSpPr>
        <p:spPr>
          <a:xfrm>
            <a:off x="729450" y="2078875"/>
            <a:ext cx="5992200" cy="18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Liberalitas contains many circularities: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Classes are objects, instances of a class. 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Objects are created with the generic function </a:t>
            </a:r>
            <a:r>
              <a:rPr i="1" lang="pt-PT"/>
              <a:t>make</a:t>
            </a:r>
            <a:r>
              <a:rPr lang="pt-PT"/>
              <a:t>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PT"/>
              <a:t>How can we create the first class when there are none yet?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PT"/>
              <a:t>How can we define this object?</a:t>
            </a:r>
            <a:endParaRPr b="1"/>
          </a:p>
        </p:txBody>
      </p:sp>
      <p:grpSp>
        <p:nvGrpSpPr>
          <p:cNvPr id="282" name="Google Shape;282;p30"/>
          <p:cNvGrpSpPr/>
          <p:nvPr/>
        </p:nvGrpSpPr>
        <p:grpSpPr>
          <a:xfrm>
            <a:off x="7523860" y="1853850"/>
            <a:ext cx="1114590" cy="2126300"/>
            <a:chOff x="7523860" y="1907850"/>
            <a:chExt cx="1114590" cy="2126300"/>
          </a:xfrm>
        </p:grpSpPr>
        <p:sp>
          <p:nvSpPr>
            <p:cNvPr id="283" name="Google Shape;283;p30"/>
            <p:cNvSpPr txBox="1"/>
            <p:nvPr/>
          </p:nvSpPr>
          <p:spPr>
            <a:xfrm>
              <a:off x="7826450" y="1907850"/>
              <a:ext cx="509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Top</a:t>
              </a:r>
              <a:endParaRPr b="1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7551260" y="1971000"/>
              <a:ext cx="258600" cy="2586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0"/>
            <p:cNvSpPr txBox="1"/>
            <p:nvPr/>
          </p:nvSpPr>
          <p:spPr>
            <a:xfrm>
              <a:off x="7836850" y="2810125"/>
              <a:ext cx="789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Object</a:t>
              </a:r>
              <a:endParaRPr b="1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7536460" y="2873275"/>
              <a:ext cx="258600" cy="2586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0"/>
            <p:cNvSpPr txBox="1"/>
            <p:nvPr/>
          </p:nvSpPr>
          <p:spPr>
            <a:xfrm>
              <a:off x="7799050" y="3649250"/>
              <a:ext cx="839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Class</a:t>
              </a:r>
              <a:endParaRPr b="1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7523860" y="3712400"/>
              <a:ext cx="258600" cy="2586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89" name="Google Shape;289;p30"/>
            <p:cNvCxnSpPr>
              <a:stCxn id="286" idx="0"/>
              <a:endCxn id="284" idx="4"/>
            </p:cNvCxnSpPr>
            <p:nvPr/>
          </p:nvCxnSpPr>
          <p:spPr>
            <a:xfrm flipH="1" rot="10800000">
              <a:off x="7665760" y="2229475"/>
              <a:ext cx="14700" cy="6438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90" name="Google Shape;290;p30"/>
            <p:cNvCxnSpPr>
              <a:stCxn id="288" idx="0"/>
              <a:endCxn id="286" idx="4"/>
            </p:cNvCxnSpPr>
            <p:nvPr/>
          </p:nvCxnSpPr>
          <p:spPr>
            <a:xfrm flipH="1" rot="10800000">
              <a:off x="7653160" y="3131900"/>
              <a:ext cx="12600" cy="580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91" name="Google Shape;291;p30"/>
            <p:cNvCxnSpPr>
              <a:stCxn id="284" idx="2"/>
              <a:endCxn id="288" idx="1"/>
            </p:cNvCxnSpPr>
            <p:nvPr/>
          </p:nvCxnSpPr>
          <p:spPr>
            <a:xfrm>
              <a:off x="7551260" y="2100300"/>
              <a:ext cx="10500" cy="1650000"/>
            </a:xfrm>
            <a:prstGeom prst="curvedConnector4">
              <a:avLst>
                <a:gd fmla="val -2267857" name="adj1"/>
                <a:gd fmla="val 87048" name="adj2"/>
              </a:avLst>
            </a:prstGeom>
            <a:noFill/>
            <a:ln cap="flat" cmpd="sng" w="19050">
              <a:solidFill>
                <a:schemeClr val="dk2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  <p:cxnSp>
          <p:nvCxnSpPr>
            <p:cNvPr id="292" name="Google Shape;292;p30"/>
            <p:cNvCxnSpPr>
              <a:stCxn id="286" idx="2"/>
              <a:endCxn id="288" idx="2"/>
            </p:cNvCxnSpPr>
            <p:nvPr/>
          </p:nvCxnSpPr>
          <p:spPr>
            <a:xfrm flipH="1">
              <a:off x="7523860" y="3002575"/>
              <a:ext cx="12600" cy="839100"/>
            </a:xfrm>
            <a:prstGeom prst="curvedConnector3">
              <a:avLst>
                <a:gd fmla="val 1989881" name="adj1"/>
              </a:avLst>
            </a:prstGeom>
            <a:noFill/>
            <a:ln cap="flat" cmpd="sng" w="19050">
              <a:solidFill>
                <a:schemeClr val="dk2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  <p:cxnSp>
          <p:nvCxnSpPr>
            <p:cNvPr id="293" name="Google Shape;293;p30"/>
            <p:cNvCxnSpPr>
              <a:stCxn id="288" idx="2"/>
              <a:endCxn id="288" idx="4"/>
            </p:cNvCxnSpPr>
            <p:nvPr/>
          </p:nvCxnSpPr>
          <p:spPr>
            <a:xfrm>
              <a:off x="7523860" y="3841700"/>
              <a:ext cx="129300" cy="129300"/>
            </a:xfrm>
            <a:prstGeom prst="curvedConnector4">
              <a:avLst>
                <a:gd fmla="val -184165" name="adj1"/>
                <a:gd fmla="val 284165" name="adj2"/>
              </a:avLst>
            </a:prstGeom>
            <a:noFill/>
            <a:ln cap="flat" cmpd="sng" w="19050">
              <a:solidFill>
                <a:schemeClr val="dk2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</p:grpSp>
      <p:sp>
        <p:nvSpPr>
          <p:cNvPr id="294" name="Google Shape;294;p30"/>
          <p:cNvSpPr txBox="1"/>
          <p:nvPr/>
        </p:nvSpPr>
        <p:spPr>
          <a:xfrm>
            <a:off x="7713100" y="2424750"/>
            <a:ext cx="12897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rPr>
              <a:t>subclass of</a:t>
            </a:r>
            <a:endParaRPr sz="1100">
              <a:solidFill>
                <a:schemeClr val="accent1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sp>
        <p:nvSpPr>
          <p:cNvPr id="295" name="Google Shape;295;p30"/>
          <p:cNvSpPr txBox="1"/>
          <p:nvPr/>
        </p:nvSpPr>
        <p:spPr>
          <a:xfrm>
            <a:off x="6137700" y="4006600"/>
            <a:ext cx="11835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rPr>
              <a:t>instance of</a:t>
            </a:r>
            <a:endParaRPr sz="1100">
              <a:solidFill>
                <a:schemeClr val="accent1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Liberalitas: Bootstrapping</a:t>
            </a:r>
            <a:endParaRPr/>
          </a:p>
        </p:txBody>
      </p:sp>
      <p:sp>
        <p:nvSpPr>
          <p:cNvPr id="301" name="Google Shape;301;p31"/>
          <p:cNvSpPr txBox="1"/>
          <p:nvPr>
            <p:ph idx="1" type="body"/>
          </p:nvPr>
        </p:nvSpPr>
        <p:spPr>
          <a:xfrm>
            <a:off x="729450" y="2078875"/>
            <a:ext cx="7688700" cy="27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/>
              <a:t>How do we tackle these circularities?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arenR"/>
            </a:pPr>
            <a:r>
              <a:rPr lang="pt-PT"/>
              <a:t>We create a class metaobject by hand, setting its class to itself.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pt-PT"/>
              <a:t>We define early versions of the needed generic functions.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pt-PT"/>
              <a:t>With these defined, we can take care of the remaining metaobjects.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pt-PT"/>
              <a:t>Lastly, we replace the early versions.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Evaluation</a:t>
            </a:r>
            <a:endParaRPr/>
          </a:p>
        </p:txBody>
      </p:sp>
      <p:sp>
        <p:nvSpPr>
          <p:cNvPr id="307" name="Google Shape;307;p3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PT" sz="1600"/>
              <a:t>How flexible is it?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pt-PT" sz="1600"/>
              <a:t>How well does it perform?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Julia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729450" y="2078875"/>
            <a:ext cx="49089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High level and dynamic programming language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Just-In-Time (JIT) compilation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Features multiple dispatch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Limited data structuring features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5250" y="1659646"/>
            <a:ext cx="2698402" cy="18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Evaluation: Flexibility</a:t>
            </a:r>
            <a:endParaRPr/>
          </a:p>
        </p:txBody>
      </p:sp>
      <p:sp>
        <p:nvSpPr>
          <p:cNvPr id="313" name="Google Shape;313;p3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/>
              <a:t>How easy it is to: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pt-PT" sz="1600"/>
              <a:t>represent common OOP patterns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pt-PT" sz="1600"/>
              <a:t>simplified by dynamic features (Strategy, Factory, …)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PT" sz="1600"/>
              <a:t>introduce new mechanisms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4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Liberalitas: Method Dispatch</a:t>
            </a:r>
            <a:endParaRPr/>
          </a:p>
        </p:txBody>
      </p:sp>
      <p:grpSp>
        <p:nvGrpSpPr>
          <p:cNvPr id="319" name="Google Shape;319;p34"/>
          <p:cNvGrpSpPr/>
          <p:nvPr/>
        </p:nvGrpSpPr>
        <p:grpSpPr>
          <a:xfrm>
            <a:off x="102975" y="2303239"/>
            <a:ext cx="2726700" cy="2058736"/>
            <a:chOff x="0" y="1189989"/>
            <a:chExt cx="2726700" cy="2058736"/>
          </a:xfrm>
        </p:grpSpPr>
        <p:sp>
          <p:nvSpPr>
            <p:cNvPr id="320" name="Google Shape;320;p34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fmla="val 50000" name="adj"/>
              </a:avLst>
            </a:prstGeom>
            <a:solidFill>
              <a:srgbClr val="0B5394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10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Get the arguments classes</a:t>
              </a:r>
              <a:endParaRPr b="1" sz="110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21" name="Google Shape;321;p34"/>
            <p:cNvSpPr txBox="1"/>
            <p:nvPr/>
          </p:nvSpPr>
          <p:spPr>
            <a:xfrm>
              <a:off x="410850" y="2057125"/>
              <a:ext cx="1905000" cy="11916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>
                  <a:latin typeface="Courier Prime"/>
                  <a:ea typeface="Courier Prime"/>
                  <a:cs typeface="Courier Prime"/>
                  <a:sym typeface="Courier Prime"/>
                </a:rPr>
                <a:t>Retrieve the classes of the arguments with </a:t>
              </a:r>
              <a:r>
                <a:rPr b="1" lang="pt-PT" sz="1200">
                  <a:latin typeface="Courier Prime"/>
                  <a:ea typeface="Courier Prime"/>
                  <a:cs typeface="Courier Prime"/>
                  <a:sym typeface="Courier Prime"/>
                </a:rPr>
                <a:t>classof.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2" name="Google Shape;322;p34"/>
          <p:cNvGrpSpPr/>
          <p:nvPr/>
        </p:nvGrpSpPr>
        <p:grpSpPr>
          <a:xfrm>
            <a:off x="2366400" y="2303025"/>
            <a:ext cx="2541300" cy="2058950"/>
            <a:chOff x="2263425" y="1189775"/>
            <a:chExt cx="2541300" cy="2058950"/>
          </a:xfrm>
        </p:grpSpPr>
        <p:sp>
          <p:nvSpPr>
            <p:cNvPr id="323" name="Google Shape;323;p34"/>
            <p:cNvSpPr/>
            <p:nvPr/>
          </p:nvSpPr>
          <p:spPr>
            <a:xfrm>
              <a:off x="2263425" y="118977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3D85C6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10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Filter the applicable methods</a:t>
              </a:r>
              <a:endParaRPr b="1" sz="110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24" name="Google Shape;324;p34"/>
            <p:cNvSpPr txBox="1"/>
            <p:nvPr/>
          </p:nvSpPr>
          <p:spPr>
            <a:xfrm>
              <a:off x="2512200" y="2057125"/>
              <a:ext cx="1905000" cy="119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>
                  <a:latin typeface="Courier Prime"/>
                  <a:ea typeface="Courier Prime"/>
                  <a:cs typeface="Courier Prime"/>
                  <a:sym typeface="Courier Prime"/>
                </a:rPr>
                <a:t>Filter the methods applicable to the classes of the arguments.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5" name="Google Shape;325;p34"/>
          <p:cNvGrpSpPr/>
          <p:nvPr/>
        </p:nvGrpSpPr>
        <p:grpSpPr>
          <a:xfrm>
            <a:off x="4432949" y="2303025"/>
            <a:ext cx="2541300" cy="2058950"/>
            <a:chOff x="4329974" y="1189775"/>
            <a:chExt cx="2541300" cy="2058950"/>
          </a:xfrm>
        </p:grpSpPr>
        <p:sp>
          <p:nvSpPr>
            <p:cNvPr id="326" name="Google Shape;326;p34"/>
            <p:cNvSpPr/>
            <p:nvPr/>
          </p:nvSpPr>
          <p:spPr>
            <a:xfrm>
              <a:off x="4329974" y="118977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6FA8DC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10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Compute the effective method</a:t>
              </a:r>
              <a:endParaRPr b="1" sz="110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27" name="Google Shape;327;p34"/>
            <p:cNvSpPr txBox="1"/>
            <p:nvPr/>
          </p:nvSpPr>
          <p:spPr>
            <a:xfrm>
              <a:off x="4613550" y="2057125"/>
              <a:ext cx="1905000" cy="119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>
                  <a:latin typeface="Courier Prime"/>
                  <a:ea typeface="Courier Prime"/>
                  <a:cs typeface="Courier Prime"/>
                  <a:sym typeface="Courier Prime"/>
                </a:rPr>
                <a:t>Apply the method combination to compute the effective method.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8" name="Google Shape;328;p34"/>
          <p:cNvGrpSpPr/>
          <p:nvPr/>
        </p:nvGrpSpPr>
        <p:grpSpPr>
          <a:xfrm>
            <a:off x="6499714" y="2303025"/>
            <a:ext cx="2541300" cy="2058950"/>
            <a:chOff x="6396739" y="1189775"/>
            <a:chExt cx="2541300" cy="2058950"/>
          </a:xfrm>
        </p:grpSpPr>
        <p:sp>
          <p:nvSpPr>
            <p:cNvPr id="329" name="Google Shape;329;p34"/>
            <p:cNvSpPr/>
            <p:nvPr/>
          </p:nvSpPr>
          <p:spPr>
            <a:xfrm>
              <a:off x="6396739" y="118977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9FC5E8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10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Invoke the effective method</a:t>
              </a:r>
              <a:endParaRPr b="1" sz="110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30" name="Google Shape;330;p34"/>
            <p:cNvSpPr txBox="1"/>
            <p:nvPr/>
          </p:nvSpPr>
          <p:spPr>
            <a:xfrm>
              <a:off x="6714900" y="2057125"/>
              <a:ext cx="1905000" cy="119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>
                  <a:latin typeface="Courier Prime"/>
                  <a:ea typeface="Courier Prime"/>
                  <a:cs typeface="Courier Prime"/>
                  <a:sym typeface="Courier Prime"/>
                </a:rPr>
                <a:t>Invoke the resulting effective method with the arguments passed.</a:t>
              </a:r>
              <a:endParaRPr sz="1200"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Optimization: Effective Method Cache</a:t>
            </a:r>
            <a:endParaRPr/>
          </a:p>
        </p:txBody>
      </p:sp>
      <p:grpSp>
        <p:nvGrpSpPr>
          <p:cNvPr id="336" name="Google Shape;336;p35"/>
          <p:cNvGrpSpPr/>
          <p:nvPr/>
        </p:nvGrpSpPr>
        <p:grpSpPr>
          <a:xfrm>
            <a:off x="104625" y="2283150"/>
            <a:ext cx="8938048" cy="1888200"/>
            <a:chOff x="102975" y="1870825"/>
            <a:chExt cx="8938048" cy="1888200"/>
          </a:xfrm>
        </p:grpSpPr>
        <p:sp>
          <p:nvSpPr>
            <p:cNvPr id="337" name="Google Shape;337;p35"/>
            <p:cNvSpPr/>
            <p:nvPr/>
          </p:nvSpPr>
          <p:spPr>
            <a:xfrm>
              <a:off x="102975" y="1871050"/>
              <a:ext cx="2541300" cy="669000"/>
            </a:xfrm>
            <a:prstGeom prst="homePlate">
              <a:avLst>
                <a:gd fmla="val 50000" name="adj"/>
              </a:avLst>
            </a:prstGeom>
            <a:solidFill>
              <a:srgbClr val="0B5394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10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Get the arguments classes</a:t>
              </a:r>
              <a:endParaRPr b="1" sz="110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2312475" y="309002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3D85C6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10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Filter the applicable methods</a:t>
              </a:r>
              <a:endParaRPr b="1" sz="110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4475700" y="3090025"/>
              <a:ext cx="2875800" cy="669000"/>
            </a:xfrm>
            <a:prstGeom prst="chevron">
              <a:avLst>
                <a:gd fmla="val 50000" name="adj"/>
              </a:avLst>
            </a:prstGeom>
            <a:solidFill>
              <a:srgbClr val="6FA8DC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10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Compute and </a:t>
              </a:r>
              <a:r>
                <a:rPr b="1" lang="pt-PT" sz="110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store</a:t>
              </a:r>
              <a:r>
                <a:rPr b="1" lang="pt-PT" sz="110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 the effective method</a:t>
              </a:r>
              <a:endParaRPr b="1" sz="110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7016923" y="1870825"/>
              <a:ext cx="2024100" cy="669000"/>
            </a:xfrm>
            <a:prstGeom prst="chevron">
              <a:avLst>
                <a:gd fmla="val 50000" name="adj"/>
              </a:avLst>
            </a:prstGeom>
            <a:solidFill>
              <a:srgbClr val="9FC5E8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10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Invoke the effective method</a:t>
              </a:r>
              <a:endParaRPr b="1" sz="110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3559975" y="1870825"/>
              <a:ext cx="2024100" cy="669000"/>
            </a:xfrm>
            <a:prstGeom prst="chevron">
              <a:avLst>
                <a:gd fmla="val 50000" name="adj"/>
              </a:avLst>
            </a:prstGeom>
            <a:solidFill>
              <a:srgbClr val="76A5AF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100">
                  <a:solidFill>
                    <a:srgbClr val="FFFFFF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Get effective method from the cache</a:t>
              </a:r>
              <a:endParaRPr b="1" sz="1100">
                <a:solidFill>
                  <a:srgbClr val="FFFFFF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cxnSp>
          <p:nvCxnSpPr>
            <p:cNvPr id="342" name="Google Shape;342;p35"/>
            <p:cNvCxnSpPr>
              <a:stCxn id="337" idx="3"/>
              <a:endCxn id="338" idx="1"/>
            </p:cNvCxnSpPr>
            <p:nvPr/>
          </p:nvCxnSpPr>
          <p:spPr>
            <a:xfrm>
              <a:off x="2644275" y="2205550"/>
              <a:ext cx="2700" cy="12189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343" name="Google Shape;343;p35"/>
          <p:cNvCxnSpPr>
            <a:stCxn id="337" idx="3"/>
            <a:endCxn id="341" idx="1"/>
          </p:cNvCxnSpPr>
          <p:nvPr/>
        </p:nvCxnSpPr>
        <p:spPr>
          <a:xfrm flipH="1" rot="10800000">
            <a:off x="2645925" y="2617575"/>
            <a:ext cx="12501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4" name="Google Shape;344;p35"/>
          <p:cNvCxnSpPr>
            <a:stCxn id="341" idx="3"/>
            <a:endCxn id="340" idx="1"/>
          </p:cNvCxnSpPr>
          <p:nvPr/>
        </p:nvCxnSpPr>
        <p:spPr>
          <a:xfrm>
            <a:off x="5585725" y="2617650"/>
            <a:ext cx="1767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5" name="Google Shape;345;p35"/>
          <p:cNvCxnSpPr>
            <a:stCxn id="339" idx="3"/>
            <a:endCxn id="340" idx="1"/>
          </p:cNvCxnSpPr>
          <p:nvPr/>
        </p:nvCxnSpPr>
        <p:spPr>
          <a:xfrm rot="10800000">
            <a:off x="7353150" y="2617650"/>
            <a:ext cx="0" cy="1219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Optimization: Effective Method Cache</a:t>
            </a:r>
            <a:endParaRPr/>
          </a:p>
        </p:txBody>
      </p:sp>
      <p:pic>
        <p:nvPicPr>
          <p:cNvPr id="351" name="Google Shape;35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175" y="1853850"/>
            <a:ext cx="7949251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Optimization</a:t>
            </a:r>
            <a:r>
              <a:rPr lang="pt-PT"/>
              <a:t>: Profiling</a:t>
            </a:r>
            <a:endParaRPr/>
          </a:p>
        </p:txBody>
      </p:sp>
      <p:pic>
        <p:nvPicPr>
          <p:cNvPr id="357" name="Google Shape;35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2900" y="1783875"/>
            <a:ext cx="5301801" cy="2984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Evaluation: Comparison with Julia</a:t>
            </a:r>
            <a:endParaRPr/>
          </a:p>
        </p:txBody>
      </p:sp>
      <p:pic>
        <p:nvPicPr>
          <p:cNvPr id="363" name="Google Shape;36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2900" y="1783875"/>
            <a:ext cx="5301801" cy="2984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Evaluation: Comparison with Julia</a:t>
            </a:r>
            <a:endParaRPr/>
          </a:p>
        </p:txBody>
      </p:sp>
      <p:pic>
        <p:nvPicPr>
          <p:cNvPr id="369" name="Google Shape;369;p39"/>
          <p:cNvPicPr preferRelativeResize="0"/>
          <p:nvPr/>
        </p:nvPicPr>
        <p:blipFill rotWithShape="1">
          <a:blip r:embed="rId3">
            <a:alphaModFix/>
          </a:blip>
          <a:srcRect b="0" l="39" r="49" t="0"/>
          <a:stretch/>
        </p:blipFill>
        <p:spPr>
          <a:xfrm>
            <a:off x="1922900" y="1783875"/>
            <a:ext cx="5301800" cy="2984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Evaluation: Comparison with CLOS (SBCL)</a:t>
            </a:r>
            <a:endParaRPr/>
          </a:p>
        </p:txBody>
      </p:sp>
      <p:pic>
        <p:nvPicPr>
          <p:cNvPr id="375" name="Google Shape;37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2900" y="1783875"/>
            <a:ext cx="5301801" cy="2984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Evaluation: Comparison with CLOS (SBCL)</a:t>
            </a:r>
            <a:endParaRPr/>
          </a:p>
        </p:txBody>
      </p:sp>
      <p:pic>
        <p:nvPicPr>
          <p:cNvPr id="381" name="Google Shape;381;p41"/>
          <p:cNvPicPr preferRelativeResize="0"/>
          <p:nvPr/>
        </p:nvPicPr>
        <p:blipFill rotWithShape="1">
          <a:blip r:embed="rId3">
            <a:alphaModFix/>
          </a:blip>
          <a:srcRect b="0" l="39" r="49" t="0"/>
          <a:stretch/>
        </p:blipFill>
        <p:spPr>
          <a:xfrm>
            <a:off x="1922900" y="1783875"/>
            <a:ext cx="5301800" cy="2984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Evaluation: Comparison with Swindle</a:t>
            </a:r>
            <a:endParaRPr/>
          </a:p>
        </p:txBody>
      </p:sp>
      <p:pic>
        <p:nvPicPr>
          <p:cNvPr id="387" name="Google Shape;38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2900" y="1783875"/>
            <a:ext cx="5301801" cy="2984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Julia’s Limitations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729450" y="2078875"/>
            <a:ext cx="49089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Cannot derive from concrete types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Multiple subtyping is not supported</a:t>
            </a:r>
            <a:endParaRPr/>
          </a:p>
        </p:txBody>
      </p:sp>
      <p:cxnSp>
        <p:nvCxnSpPr>
          <p:cNvPr id="108" name="Google Shape;108;p16"/>
          <p:cNvCxnSpPr>
            <a:stCxn id="109" idx="0"/>
            <a:endCxn id="110" idx="4"/>
          </p:cNvCxnSpPr>
          <p:nvPr/>
        </p:nvCxnSpPr>
        <p:spPr>
          <a:xfrm flipH="1" rot="10800000">
            <a:off x="6495281" y="1829653"/>
            <a:ext cx="679500" cy="62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" name="Google Shape;111;p16"/>
          <p:cNvCxnSpPr>
            <a:stCxn id="112" idx="0"/>
            <a:endCxn id="109" idx="4"/>
          </p:cNvCxnSpPr>
          <p:nvPr/>
        </p:nvCxnSpPr>
        <p:spPr>
          <a:xfrm rot="10800000">
            <a:off x="6495385" y="2711980"/>
            <a:ext cx="679500" cy="62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" name="Google Shape;113;p16"/>
          <p:cNvCxnSpPr>
            <a:stCxn id="114" idx="0"/>
            <a:endCxn id="110" idx="4"/>
          </p:cNvCxnSpPr>
          <p:nvPr/>
        </p:nvCxnSpPr>
        <p:spPr>
          <a:xfrm rot="10800000">
            <a:off x="7174989" y="1829653"/>
            <a:ext cx="679500" cy="62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" name="Google Shape;115;p16"/>
          <p:cNvCxnSpPr>
            <a:stCxn id="116" idx="0"/>
            <a:endCxn id="109" idx="4"/>
          </p:cNvCxnSpPr>
          <p:nvPr/>
        </p:nvCxnSpPr>
        <p:spPr>
          <a:xfrm flipH="1" rot="10800000">
            <a:off x="5824806" y="2711978"/>
            <a:ext cx="670500" cy="62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grpSp>
        <p:nvGrpSpPr>
          <p:cNvPr id="117" name="Google Shape;117;p16"/>
          <p:cNvGrpSpPr/>
          <p:nvPr/>
        </p:nvGrpSpPr>
        <p:grpSpPr>
          <a:xfrm>
            <a:off x="4891300" y="1240800"/>
            <a:ext cx="3772000" cy="2661900"/>
            <a:chOff x="4891300" y="1240800"/>
            <a:chExt cx="3772000" cy="2661900"/>
          </a:xfrm>
        </p:grpSpPr>
        <p:sp>
          <p:nvSpPr>
            <p:cNvPr id="110" name="Google Shape;110;p16"/>
            <p:cNvSpPr/>
            <p:nvPr/>
          </p:nvSpPr>
          <p:spPr>
            <a:xfrm>
              <a:off x="7045585" y="1571025"/>
              <a:ext cx="258600" cy="2586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045585" y="3335680"/>
              <a:ext cx="258600" cy="2586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6365981" y="2453353"/>
              <a:ext cx="258600" cy="2586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725189" y="2453353"/>
              <a:ext cx="258600" cy="2586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6"/>
            <p:cNvSpPr txBox="1"/>
            <p:nvPr/>
          </p:nvSpPr>
          <p:spPr>
            <a:xfrm>
              <a:off x="6705075" y="1240800"/>
              <a:ext cx="9396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Animal</a:t>
              </a:r>
              <a:endParaRPr b="1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" name="Google Shape;119;p16"/>
            <p:cNvSpPr txBox="1"/>
            <p:nvPr/>
          </p:nvSpPr>
          <p:spPr>
            <a:xfrm>
              <a:off x="7983800" y="2390200"/>
              <a:ext cx="679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Wolf</a:t>
              </a:r>
              <a:endParaRPr b="1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" name="Google Shape;120;p16"/>
            <p:cNvSpPr txBox="1"/>
            <p:nvPr/>
          </p:nvSpPr>
          <p:spPr>
            <a:xfrm>
              <a:off x="5810075" y="2390200"/>
              <a:ext cx="5559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Dog</a:t>
              </a:r>
              <a:endParaRPr b="1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1" name="Google Shape;121;p16"/>
            <p:cNvSpPr txBox="1"/>
            <p:nvPr/>
          </p:nvSpPr>
          <p:spPr>
            <a:xfrm>
              <a:off x="6652875" y="3517800"/>
              <a:ext cx="1044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Labrador</a:t>
              </a:r>
              <a:endParaRPr b="1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5695506" y="3335678"/>
              <a:ext cx="258600" cy="2586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6"/>
            <p:cNvSpPr txBox="1"/>
            <p:nvPr/>
          </p:nvSpPr>
          <p:spPr>
            <a:xfrm>
              <a:off x="5302800" y="3517800"/>
              <a:ext cx="1044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Laika</a:t>
              </a:r>
              <a:endParaRPr b="1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4891300" y="2846825"/>
              <a:ext cx="1303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1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instance of</a:t>
              </a:r>
              <a:endParaRPr sz="11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</p:grpSp>
      <p:sp>
        <p:nvSpPr>
          <p:cNvPr id="124" name="Google Shape;124;p16"/>
          <p:cNvSpPr txBox="1"/>
          <p:nvPr/>
        </p:nvSpPr>
        <p:spPr>
          <a:xfrm>
            <a:off x="7478275" y="1964500"/>
            <a:ext cx="1303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rPr>
              <a:t>subclass of</a:t>
            </a:r>
            <a:endParaRPr sz="1100">
              <a:solidFill>
                <a:schemeClr val="accent1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Summary</a:t>
            </a:r>
            <a:endParaRPr/>
          </a:p>
        </p:txBody>
      </p:sp>
      <p:sp>
        <p:nvSpPr>
          <p:cNvPr id="393" name="Google Shape;393;p43"/>
          <p:cNvSpPr txBox="1"/>
          <p:nvPr>
            <p:ph idx="1" type="body"/>
          </p:nvPr>
        </p:nvSpPr>
        <p:spPr>
          <a:xfrm>
            <a:off x="729450" y="2078875"/>
            <a:ext cx="7688700" cy="30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We propose Liberalitas, a MOP for Julia, allowing users to freely override its behavior to their liking.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PT"/>
              <a:t>Liberalitas’s performance penalty isn’t noticeable in typical cases.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PT"/>
              <a:t>What are the next steps?</a:t>
            </a:r>
            <a:endParaRPr b="1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Expand the existing protocols (Inheritance, Slot accessing, Generic functions).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Further optimize Liberalitas.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Obrigado!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Any questions?</a:t>
            </a:r>
            <a:endParaRPr/>
          </a:p>
        </p:txBody>
      </p:sp>
      <p:pic>
        <p:nvPicPr>
          <p:cNvPr id="399" name="Google Shape;39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950" y="4367600"/>
            <a:ext cx="1560100" cy="11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45"/>
          <p:cNvGrpSpPr/>
          <p:nvPr/>
        </p:nvGrpSpPr>
        <p:grpSpPr>
          <a:xfrm>
            <a:off x="5632638" y="2078875"/>
            <a:ext cx="3223225" cy="1496850"/>
            <a:chOff x="2501875" y="1428900"/>
            <a:chExt cx="3223225" cy="1496850"/>
          </a:xfrm>
        </p:grpSpPr>
        <p:sp>
          <p:nvSpPr>
            <p:cNvPr id="405" name="Google Shape;405;p45"/>
            <p:cNvSpPr/>
            <p:nvPr/>
          </p:nvSpPr>
          <p:spPr>
            <a:xfrm>
              <a:off x="3212950" y="1534325"/>
              <a:ext cx="174000" cy="174000"/>
            </a:xfrm>
            <a:prstGeom prst="ellipse">
              <a:avLst/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5"/>
            <p:cNvSpPr/>
            <p:nvPr/>
          </p:nvSpPr>
          <p:spPr>
            <a:xfrm>
              <a:off x="4322750" y="1534325"/>
              <a:ext cx="174000" cy="174000"/>
            </a:xfrm>
            <a:prstGeom prst="ellipse">
              <a:avLst/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5"/>
            <p:cNvSpPr/>
            <p:nvPr/>
          </p:nvSpPr>
          <p:spPr>
            <a:xfrm>
              <a:off x="3212950" y="2484750"/>
              <a:ext cx="174000" cy="174000"/>
            </a:xfrm>
            <a:prstGeom prst="ellipse">
              <a:avLst/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5"/>
            <p:cNvSpPr/>
            <p:nvPr/>
          </p:nvSpPr>
          <p:spPr>
            <a:xfrm>
              <a:off x="4322750" y="2484750"/>
              <a:ext cx="174000" cy="174000"/>
            </a:xfrm>
            <a:prstGeom prst="ellipse">
              <a:avLst/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09" name="Google Shape;409;p45"/>
            <p:cNvCxnSpPr>
              <a:stCxn id="407" idx="0"/>
              <a:endCxn id="405" idx="4"/>
            </p:cNvCxnSpPr>
            <p:nvPr/>
          </p:nvCxnSpPr>
          <p:spPr>
            <a:xfrm rot="10800000">
              <a:off x="3299950" y="1708350"/>
              <a:ext cx="0" cy="776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10" name="Google Shape;410;p45"/>
            <p:cNvCxnSpPr>
              <a:stCxn id="408" idx="0"/>
              <a:endCxn id="406" idx="4"/>
            </p:cNvCxnSpPr>
            <p:nvPr/>
          </p:nvCxnSpPr>
          <p:spPr>
            <a:xfrm rot="10800000">
              <a:off x="4409750" y="1708350"/>
              <a:ext cx="0" cy="776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11" name="Google Shape;411;p45"/>
            <p:cNvSpPr/>
            <p:nvPr/>
          </p:nvSpPr>
          <p:spPr>
            <a:xfrm flipH="1">
              <a:off x="3386950" y="2508150"/>
              <a:ext cx="935700" cy="1272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2" name="Google Shape;412;p45"/>
            <p:cNvSpPr txBox="1"/>
            <p:nvPr/>
          </p:nvSpPr>
          <p:spPr>
            <a:xfrm>
              <a:off x="3215350" y="2571750"/>
              <a:ext cx="1278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1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inherits from</a:t>
              </a:r>
              <a:endParaRPr sz="11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413" name="Google Shape;413;p45"/>
            <p:cNvSpPr txBox="1"/>
            <p:nvPr/>
          </p:nvSpPr>
          <p:spPr>
            <a:xfrm>
              <a:off x="4446200" y="1919538"/>
              <a:ext cx="1278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1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instance of</a:t>
              </a:r>
              <a:endParaRPr sz="11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414" name="Google Shape;414;p45"/>
            <p:cNvSpPr txBox="1"/>
            <p:nvPr/>
          </p:nvSpPr>
          <p:spPr>
            <a:xfrm>
              <a:off x="2958550" y="2379300"/>
              <a:ext cx="254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b="1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415" name="Google Shape;415;p45"/>
            <p:cNvSpPr txBox="1"/>
            <p:nvPr/>
          </p:nvSpPr>
          <p:spPr>
            <a:xfrm>
              <a:off x="4496650" y="2379300"/>
              <a:ext cx="254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b="1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416" name="Google Shape;416;p45"/>
            <p:cNvSpPr txBox="1"/>
            <p:nvPr/>
          </p:nvSpPr>
          <p:spPr>
            <a:xfrm>
              <a:off x="4496650" y="1428900"/>
              <a:ext cx="814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MetaB</a:t>
              </a:r>
              <a:endParaRPr b="1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417" name="Google Shape;417;p45"/>
            <p:cNvSpPr txBox="1"/>
            <p:nvPr/>
          </p:nvSpPr>
          <p:spPr>
            <a:xfrm>
              <a:off x="2501875" y="1428900"/>
              <a:ext cx="711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MetaA</a:t>
              </a:r>
              <a:endParaRPr b="1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</p:grpSp>
      <p:sp>
        <p:nvSpPr>
          <p:cNvPr id="418" name="Google Shape;418;p4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Liberalitas: Inheritance</a:t>
            </a:r>
            <a:endParaRPr/>
          </a:p>
        </p:txBody>
      </p:sp>
      <p:sp>
        <p:nvSpPr>
          <p:cNvPr id="419" name="Google Shape;419;p45"/>
          <p:cNvSpPr txBox="1"/>
          <p:nvPr>
            <p:ph idx="1" type="body"/>
          </p:nvPr>
        </p:nvSpPr>
        <p:spPr>
          <a:xfrm>
            <a:off x="729450" y="2078875"/>
            <a:ext cx="49032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rgbClr val="AF3A03"/>
                </a:solidFill>
                <a:latin typeface="Consolas"/>
                <a:ea typeface="Consolas"/>
                <a:cs typeface="Consolas"/>
                <a:sym typeface="Consolas"/>
              </a:rPr>
              <a:t>@method</a:t>
            </a:r>
            <a:r>
              <a:rPr lang="pt-PT" sz="1100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  <a:t> compatible_metaclasses(class::Class, super::Class) =</a:t>
            </a:r>
            <a:br>
              <a:rPr lang="pt-PT" sz="1100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pt-PT" sz="1100">
                <a:solidFill>
                  <a:srgbClr val="3C3836"/>
                </a:solidFill>
                <a:latin typeface="Consolas"/>
                <a:ea typeface="Consolas"/>
                <a:cs typeface="Consolas"/>
                <a:sym typeface="Consolas"/>
              </a:rPr>
              <a:t>	issubclass(classof(class), classof(super))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Julia’s Limitations</a:t>
            </a:r>
            <a:endParaRPr/>
          </a:p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729450" y="2078875"/>
            <a:ext cx="49089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Cannot derive from concrete types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Multiple subtyping is not supported</a:t>
            </a:r>
            <a:endParaRPr/>
          </a:p>
        </p:txBody>
      </p:sp>
      <p:grpSp>
        <p:nvGrpSpPr>
          <p:cNvPr id="131" name="Google Shape;131;p17"/>
          <p:cNvGrpSpPr/>
          <p:nvPr/>
        </p:nvGrpSpPr>
        <p:grpSpPr>
          <a:xfrm>
            <a:off x="5810075" y="1240800"/>
            <a:ext cx="2853225" cy="2661900"/>
            <a:chOff x="3514950" y="733475"/>
            <a:chExt cx="2853225" cy="2661900"/>
          </a:xfrm>
        </p:grpSpPr>
        <p:sp>
          <p:nvSpPr>
            <p:cNvPr id="132" name="Google Shape;132;p17"/>
            <p:cNvSpPr/>
            <p:nvPr/>
          </p:nvSpPr>
          <p:spPr>
            <a:xfrm>
              <a:off x="4750460" y="1063700"/>
              <a:ext cx="258600" cy="2586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4750460" y="2828355"/>
              <a:ext cx="258600" cy="2586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4070856" y="1946028"/>
              <a:ext cx="258600" cy="2586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5430064" y="1946028"/>
              <a:ext cx="258600" cy="2586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6" name="Google Shape;136;p17"/>
            <p:cNvCxnSpPr>
              <a:stCxn id="134" idx="0"/>
              <a:endCxn id="132" idx="4"/>
            </p:cNvCxnSpPr>
            <p:nvPr/>
          </p:nvCxnSpPr>
          <p:spPr>
            <a:xfrm flipH="1" rot="10800000">
              <a:off x="4200156" y="1322328"/>
              <a:ext cx="679500" cy="623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7" name="Google Shape;137;p17"/>
            <p:cNvCxnSpPr>
              <a:stCxn id="133" idx="0"/>
              <a:endCxn id="134" idx="4"/>
            </p:cNvCxnSpPr>
            <p:nvPr/>
          </p:nvCxnSpPr>
          <p:spPr>
            <a:xfrm rot="10800000">
              <a:off x="4200260" y="2204655"/>
              <a:ext cx="679500" cy="623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8" name="Google Shape;138;p17"/>
            <p:cNvCxnSpPr>
              <a:stCxn id="133" idx="0"/>
              <a:endCxn id="135" idx="4"/>
            </p:cNvCxnSpPr>
            <p:nvPr/>
          </p:nvCxnSpPr>
          <p:spPr>
            <a:xfrm flipH="1" rot="10800000">
              <a:off x="4879760" y="2204655"/>
              <a:ext cx="679500" cy="623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9" name="Google Shape;139;p17"/>
            <p:cNvCxnSpPr>
              <a:stCxn id="135" idx="0"/>
              <a:endCxn id="132" idx="4"/>
            </p:cNvCxnSpPr>
            <p:nvPr/>
          </p:nvCxnSpPr>
          <p:spPr>
            <a:xfrm rot="10800000">
              <a:off x="4879864" y="1322328"/>
              <a:ext cx="679500" cy="623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40" name="Google Shape;140;p17"/>
            <p:cNvSpPr txBox="1"/>
            <p:nvPr/>
          </p:nvSpPr>
          <p:spPr>
            <a:xfrm>
              <a:off x="4409950" y="733475"/>
              <a:ext cx="9396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Animal</a:t>
              </a:r>
              <a:endParaRPr b="1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41" name="Google Shape;141;p17"/>
            <p:cNvSpPr txBox="1"/>
            <p:nvPr/>
          </p:nvSpPr>
          <p:spPr>
            <a:xfrm>
              <a:off x="5688675" y="1882875"/>
              <a:ext cx="679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Wolf</a:t>
              </a:r>
              <a:endParaRPr b="1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42" name="Google Shape;142;p17"/>
            <p:cNvSpPr txBox="1"/>
            <p:nvPr/>
          </p:nvSpPr>
          <p:spPr>
            <a:xfrm>
              <a:off x="3514950" y="1882875"/>
              <a:ext cx="5559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Dog</a:t>
              </a:r>
              <a:endParaRPr b="1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43" name="Google Shape;143;p17"/>
            <p:cNvSpPr txBox="1"/>
            <p:nvPr/>
          </p:nvSpPr>
          <p:spPr>
            <a:xfrm>
              <a:off x="4357750" y="3010475"/>
              <a:ext cx="1044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Wolfdog</a:t>
              </a:r>
              <a:endParaRPr b="1" sz="13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Metaobject Protocols</a:t>
            </a:r>
            <a:endParaRPr/>
          </a:p>
        </p:txBody>
      </p:sp>
      <p:sp>
        <p:nvSpPr>
          <p:cNvPr id="149" name="Google Shape;149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How methods are invoked.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How classes are instantiated.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How fields are accessed.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How behavior is inherited.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…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What are metaobjects?</a:t>
            </a:r>
            <a:endParaRPr/>
          </a:p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/>
              <a:t>Metaobjects</a:t>
            </a:r>
            <a:r>
              <a:rPr lang="pt-PT"/>
              <a:t> are objects that represent a part of a program: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Classes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Methods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/>
              <a:t>Their classes are called </a:t>
            </a:r>
            <a:r>
              <a:rPr b="1" lang="pt-PT"/>
              <a:t>metaclasses</a:t>
            </a:r>
            <a:r>
              <a:rPr lang="pt-PT"/>
              <a:t>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Example: Counted Class</a:t>
            </a:r>
            <a:endParaRPr/>
          </a:p>
        </p:txBody>
      </p:sp>
      <p:sp>
        <p:nvSpPr>
          <p:cNvPr id="161" name="Google Shape;161;p20"/>
          <p:cNvSpPr txBox="1"/>
          <p:nvPr>
            <p:ph idx="1" type="body"/>
          </p:nvPr>
        </p:nvSpPr>
        <p:spPr>
          <a:xfrm>
            <a:off x="729450" y="2078875"/>
            <a:ext cx="3842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Imagine defining a </a:t>
            </a:r>
            <a:r>
              <a:rPr b="1" lang="pt-PT"/>
              <a:t>metaclass</a:t>
            </a:r>
            <a:r>
              <a:rPr lang="pt-PT"/>
              <a:t> CountedClass, which adds a counter property to class metaobjects.</a:t>
            </a:r>
            <a:endParaRPr/>
          </a:p>
        </p:txBody>
      </p:sp>
      <p:cxnSp>
        <p:nvCxnSpPr>
          <p:cNvPr id="162" name="Google Shape;162;p20"/>
          <p:cNvCxnSpPr>
            <a:stCxn id="163" idx="2"/>
            <a:endCxn id="164" idx="0"/>
          </p:cNvCxnSpPr>
          <p:nvPr/>
        </p:nvCxnSpPr>
        <p:spPr>
          <a:xfrm>
            <a:off x="7235475" y="3694113"/>
            <a:ext cx="0" cy="77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5" name="Google Shape;165;p20"/>
          <p:cNvCxnSpPr>
            <a:stCxn id="163" idx="1"/>
            <a:endCxn id="166" idx="3"/>
          </p:cNvCxnSpPr>
          <p:nvPr/>
        </p:nvCxnSpPr>
        <p:spPr>
          <a:xfrm rot="10800000">
            <a:off x="5578275" y="3185719"/>
            <a:ext cx="461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67" name="Google Shape;167;p20"/>
          <p:cNvGrpSpPr/>
          <p:nvPr/>
        </p:nvGrpSpPr>
        <p:grpSpPr>
          <a:xfrm>
            <a:off x="4114850" y="1415400"/>
            <a:ext cx="4316425" cy="3538850"/>
            <a:chOff x="4724450" y="1491600"/>
            <a:chExt cx="4316425" cy="3538850"/>
          </a:xfrm>
        </p:grpSpPr>
        <p:sp>
          <p:nvSpPr>
            <p:cNvPr id="168" name="Google Shape;168;p20"/>
            <p:cNvSpPr/>
            <p:nvPr/>
          </p:nvSpPr>
          <p:spPr>
            <a:xfrm>
              <a:off x="7335813" y="1907400"/>
              <a:ext cx="1018500" cy="480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100">
                  <a:latin typeface="Courier Prime"/>
                  <a:ea typeface="Courier Prime"/>
                  <a:cs typeface="Courier Prime"/>
                  <a:sym typeface="Courier Prime"/>
                </a:rPr>
                <a:t>Start</a:t>
              </a:r>
              <a:endParaRPr sz="1100"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9" name="Google Shape;169;p20"/>
            <p:cNvSpPr txBox="1"/>
            <p:nvPr/>
          </p:nvSpPr>
          <p:spPr>
            <a:xfrm>
              <a:off x="6855063" y="1491600"/>
              <a:ext cx="1980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1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new instance</a:t>
              </a:r>
              <a:r>
                <a:rPr lang="pt-PT" sz="11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 </a:t>
              </a:r>
              <a:r>
                <a:rPr i="1" lang="pt-PT" sz="11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of</a:t>
              </a:r>
              <a:r>
                <a:rPr lang="pt-PT" sz="11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 class</a:t>
              </a:r>
              <a:endParaRPr sz="11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7335813" y="4549850"/>
              <a:ext cx="1018500" cy="480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100">
                  <a:latin typeface="Courier Prime"/>
                  <a:ea typeface="Courier Prime"/>
                  <a:cs typeface="Courier Prime"/>
                  <a:sym typeface="Courier Prime"/>
                </a:rPr>
                <a:t>End</a:t>
              </a:r>
              <a:endParaRPr sz="1100"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6649275" y="2753525"/>
              <a:ext cx="2391600" cy="1016788"/>
            </a:xfrm>
            <a:prstGeom prst="flowChartDecision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100">
                  <a:latin typeface="Courier Prime"/>
                  <a:ea typeface="Courier Prime"/>
                  <a:cs typeface="Courier Prime"/>
                  <a:sym typeface="Courier Prime"/>
                </a:rPr>
                <a:t>class </a:t>
              </a:r>
              <a:r>
                <a:rPr b="1" lang="pt-PT" sz="1100">
                  <a:latin typeface="Courier Prime"/>
                  <a:ea typeface="Courier Prime"/>
                  <a:cs typeface="Courier Prime"/>
                  <a:sym typeface="Courier Prime"/>
                </a:rPr>
                <a:t>instance of</a:t>
              </a:r>
              <a:r>
                <a:rPr lang="pt-PT" sz="1100">
                  <a:latin typeface="Courier Prime"/>
                  <a:ea typeface="Courier Prime"/>
                  <a:cs typeface="Courier Prime"/>
                  <a:sym typeface="Courier Prime"/>
                </a:rPr>
                <a:t> CountedClass</a:t>
              </a:r>
              <a:endParaRPr sz="1100"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cxnSp>
          <p:nvCxnSpPr>
            <p:cNvPr id="170" name="Google Shape;170;p20"/>
            <p:cNvCxnSpPr>
              <a:stCxn id="168" idx="2"/>
              <a:endCxn id="163" idx="0"/>
            </p:cNvCxnSpPr>
            <p:nvPr/>
          </p:nvCxnSpPr>
          <p:spPr>
            <a:xfrm>
              <a:off x="7845063" y="2388000"/>
              <a:ext cx="0" cy="3654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71" name="Google Shape;171;p20"/>
            <p:cNvSpPr txBox="1"/>
            <p:nvPr/>
          </p:nvSpPr>
          <p:spPr>
            <a:xfrm>
              <a:off x="7845072" y="3796100"/>
              <a:ext cx="407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1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no</a:t>
              </a:r>
              <a:endParaRPr sz="11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4724450" y="3021613"/>
              <a:ext cx="1463425" cy="480600"/>
            </a:xfrm>
            <a:prstGeom prst="flowChartProcess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100">
                  <a:latin typeface="Courier Prime"/>
                  <a:ea typeface="Courier Prime"/>
                  <a:cs typeface="Courier Prime"/>
                  <a:sym typeface="Courier Prime"/>
                </a:rPr>
                <a:t>increment class’s counter</a:t>
              </a:r>
              <a:endParaRPr sz="1100"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2" name="Google Shape;172;p20"/>
            <p:cNvSpPr txBox="1"/>
            <p:nvPr/>
          </p:nvSpPr>
          <p:spPr>
            <a:xfrm>
              <a:off x="6172576" y="2847850"/>
              <a:ext cx="524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100">
                  <a:solidFill>
                    <a:schemeClr val="accen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yes</a:t>
              </a:r>
              <a:endParaRPr sz="1100">
                <a:solidFill>
                  <a:schemeClr val="accen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cxnSp>
          <p:nvCxnSpPr>
            <p:cNvPr id="173" name="Google Shape;173;p20"/>
            <p:cNvCxnSpPr>
              <a:stCxn id="166" idx="2"/>
            </p:cNvCxnSpPr>
            <p:nvPr/>
          </p:nvCxnSpPr>
          <p:spPr>
            <a:xfrm flipH="1" rot="-5400000">
              <a:off x="6242463" y="2715913"/>
              <a:ext cx="819000" cy="2391600"/>
            </a:xfrm>
            <a:prstGeom prst="bentConnector2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Related Work: CLOS &amp; Swindle</a:t>
            </a:r>
            <a:endParaRPr/>
          </a:p>
        </p:txBody>
      </p:sp>
      <p:sp>
        <p:nvSpPr>
          <p:cNvPr id="179" name="Google Shape;179;p21"/>
          <p:cNvSpPr txBox="1"/>
          <p:nvPr>
            <p:ph idx="1" type="body"/>
          </p:nvPr>
        </p:nvSpPr>
        <p:spPr>
          <a:xfrm>
            <a:off x="729450" y="2078875"/>
            <a:ext cx="5451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Object system features a MOP.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Protocols defined wit</a:t>
            </a:r>
            <a:r>
              <a:rPr lang="pt-PT"/>
              <a:t>h</a:t>
            </a:r>
            <a:r>
              <a:rPr lang="pt-PT"/>
              <a:t> generic functions.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/>
              <a:t>Data and behavior separated (classes &amp; generics).</a:t>
            </a:r>
            <a:endParaRPr/>
          </a:p>
        </p:txBody>
      </p:sp>
      <p:pic>
        <p:nvPicPr>
          <p:cNvPr id="180" name="Google Shape;18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0750" y="1853850"/>
            <a:ext cx="2237400" cy="22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Liberalitas</a:t>
            </a:r>
            <a:endParaRPr/>
          </a:p>
        </p:txBody>
      </p:sp>
      <p:sp>
        <p:nvSpPr>
          <p:cNvPr id="186" name="Google Shape;186;p22"/>
          <p:cNvSpPr txBox="1"/>
          <p:nvPr>
            <p:ph idx="1" type="body"/>
          </p:nvPr>
        </p:nvSpPr>
        <p:spPr>
          <a:xfrm>
            <a:off x="729450" y="2078875"/>
            <a:ext cx="44271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Similar to CLOS, consists of 3 types of metaobjects: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pt-PT" sz="1300"/>
              <a:t>Classes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 sz="1300"/>
              <a:t>Methods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 sz="1300"/>
              <a:t>Generic Functions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6600" y="915050"/>
            <a:ext cx="3313400" cy="33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