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58" r:id="rId1"/>
  </p:sldMasterIdLst>
  <p:notesMasterIdLst>
    <p:notesMasterId r:id="rId96"/>
  </p:notesMasterIdLst>
  <p:handoutMasterIdLst>
    <p:handoutMasterId r:id="rId97"/>
  </p:handoutMasterIdLst>
  <p:sldIdLst>
    <p:sldId id="365" r:id="rId2"/>
    <p:sldId id="386" r:id="rId3"/>
    <p:sldId id="369" r:id="rId4"/>
    <p:sldId id="370" r:id="rId5"/>
    <p:sldId id="371" r:id="rId6"/>
    <p:sldId id="373" r:id="rId7"/>
    <p:sldId id="432" r:id="rId8"/>
    <p:sldId id="381" r:id="rId9"/>
    <p:sldId id="402" r:id="rId10"/>
    <p:sldId id="403" r:id="rId11"/>
    <p:sldId id="409" r:id="rId12"/>
    <p:sldId id="374" r:id="rId13"/>
    <p:sldId id="437" r:id="rId14"/>
    <p:sldId id="438" r:id="rId15"/>
    <p:sldId id="440" r:id="rId16"/>
    <p:sldId id="441" r:id="rId17"/>
    <p:sldId id="442" r:id="rId18"/>
    <p:sldId id="449" r:id="rId19"/>
    <p:sldId id="450" r:id="rId20"/>
    <p:sldId id="451" r:id="rId21"/>
    <p:sldId id="453" r:id="rId22"/>
    <p:sldId id="447" r:id="rId23"/>
    <p:sldId id="461" r:id="rId24"/>
    <p:sldId id="463" r:id="rId25"/>
    <p:sldId id="464" r:id="rId26"/>
    <p:sldId id="465" r:id="rId27"/>
    <p:sldId id="448" r:id="rId28"/>
    <p:sldId id="512" r:id="rId29"/>
    <p:sldId id="472" r:id="rId30"/>
    <p:sldId id="517" r:id="rId31"/>
    <p:sldId id="474" r:id="rId32"/>
    <p:sldId id="518" r:id="rId33"/>
    <p:sldId id="476" r:id="rId34"/>
    <p:sldId id="513" r:id="rId35"/>
    <p:sldId id="485" r:id="rId36"/>
    <p:sldId id="486" r:id="rId37"/>
    <p:sldId id="488" r:id="rId38"/>
    <p:sldId id="519" r:id="rId39"/>
    <p:sldId id="520" r:id="rId40"/>
    <p:sldId id="492" r:id="rId41"/>
    <p:sldId id="493" r:id="rId42"/>
    <p:sldId id="514" r:id="rId43"/>
    <p:sldId id="494" r:id="rId44"/>
    <p:sldId id="496" r:id="rId45"/>
    <p:sldId id="535" r:id="rId46"/>
    <p:sldId id="536" r:id="rId47"/>
    <p:sldId id="498" r:id="rId48"/>
    <p:sldId id="497" r:id="rId49"/>
    <p:sldId id="516" r:id="rId50"/>
    <p:sldId id="501" r:id="rId51"/>
    <p:sldId id="504" r:id="rId52"/>
    <p:sldId id="505" r:id="rId53"/>
    <p:sldId id="507" r:id="rId54"/>
    <p:sldId id="509" r:id="rId55"/>
    <p:sldId id="511" r:id="rId56"/>
    <p:sldId id="521" r:id="rId57"/>
    <p:sldId id="400" r:id="rId58"/>
    <p:sldId id="405" r:id="rId59"/>
    <p:sldId id="533" r:id="rId60"/>
    <p:sldId id="388" r:id="rId61"/>
    <p:sldId id="389" r:id="rId62"/>
    <p:sldId id="391" r:id="rId63"/>
    <p:sldId id="422" r:id="rId64"/>
    <p:sldId id="392" r:id="rId65"/>
    <p:sldId id="394" r:id="rId66"/>
    <p:sldId id="395" r:id="rId67"/>
    <p:sldId id="534" r:id="rId68"/>
    <p:sldId id="401" r:id="rId69"/>
    <p:sldId id="399" r:id="rId70"/>
    <p:sldId id="431" r:id="rId71"/>
    <p:sldId id="433" r:id="rId72"/>
    <p:sldId id="430" r:id="rId73"/>
    <p:sldId id="522" r:id="rId74"/>
    <p:sldId id="443" r:id="rId75"/>
    <p:sldId id="445" r:id="rId76"/>
    <p:sldId id="524" r:id="rId77"/>
    <p:sldId id="538" r:id="rId78"/>
    <p:sldId id="525" r:id="rId79"/>
    <p:sldId id="526" r:id="rId80"/>
    <p:sldId id="527" r:id="rId81"/>
    <p:sldId id="528" r:id="rId82"/>
    <p:sldId id="439" r:id="rId83"/>
    <p:sldId id="529" r:id="rId84"/>
    <p:sldId id="537" r:id="rId85"/>
    <p:sldId id="530" r:id="rId86"/>
    <p:sldId id="460" r:id="rId87"/>
    <p:sldId id="470" r:id="rId88"/>
    <p:sldId id="489" r:id="rId89"/>
    <p:sldId id="490" r:id="rId90"/>
    <p:sldId id="531" r:id="rId91"/>
    <p:sldId id="532" r:id="rId92"/>
    <p:sldId id="406" r:id="rId93"/>
    <p:sldId id="413" r:id="rId94"/>
    <p:sldId id="407" r:id="rId9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830ACF7E-4089-4386-BDC3-4964637BDA9F}">
          <p14:sldIdLst>
            <p14:sldId id="365"/>
            <p14:sldId id="386"/>
            <p14:sldId id="369"/>
            <p14:sldId id="370"/>
            <p14:sldId id="371"/>
          </p14:sldIdLst>
        </p14:section>
        <p14:section name="Research Goals" id="{28892F5A-295E-40F0-969F-C335E079AC05}">
          <p14:sldIdLst>
            <p14:sldId id="373"/>
          </p14:sldIdLst>
        </p14:section>
        <p14:section name="Related Work" id="{5413A614-E2B0-48D7-B6C5-485A982950F4}">
          <p14:sldIdLst>
            <p14:sldId id="432"/>
            <p14:sldId id="381"/>
            <p14:sldId id="402"/>
            <p14:sldId id="403"/>
            <p14:sldId id="409"/>
          </p14:sldIdLst>
        </p14:section>
        <p14:section name="Solution" id="{F4AE5C5F-0221-43BC-A60E-6D0ACF9608BE}">
          <p14:sldIdLst>
            <p14:sldId id="374"/>
          </p14:sldIdLst>
        </p14:section>
        <p14:section name="Parsing" id="{D234F67B-412E-4042-8797-37C3697FDBC1}">
          <p14:sldIdLst>
            <p14:sldId id="437"/>
            <p14:sldId id="438"/>
            <p14:sldId id="440"/>
            <p14:sldId id="441"/>
            <p14:sldId id="442"/>
            <p14:sldId id="449"/>
            <p14:sldId id="450"/>
            <p14:sldId id="451"/>
            <p14:sldId id="453"/>
          </p14:sldIdLst>
        </p14:section>
        <p14:section name="Semantics Recovery" id="{049260F0-5151-4AA5-B77F-E7BA9BC6340A}">
          <p14:sldIdLst>
            <p14:sldId id="447"/>
            <p14:sldId id="461"/>
            <p14:sldId id="463"/>
            <p14:sldId id="464"/>
            <p14:sldId id="465"/>
            <p14:sldId id="448"/>
            <p14:sldId id="512"/>
            <p14:sldId id="472"/>
            <p14:sldId id="517"/>
            <p14:sldId id="474"/>
            <p14:sldId id="518"/>
            <p14:sldId id="476"/>
            <p14:sldId id="513"/>
          </p14:sldIdLst>
        </p14:section>
        <p14:section name="Reconstruction" id="{6CD8F2F6-542F-43F3-8A3C-A5DF13C3F5F6}">
          <p14:sldIdLst>
            <p14:sldId id="485"/>
            <p14:sldId id="486"/>
            <p14:sldId id="488"/>
            <p14:sldId id="519"/>
            <p14:sldId id="520"/>
            <p14:sldId id="492"/>
            <p14:sldId id="493"/>
            <p14:sldId id="514"/>
          </p14:sldIdLst>
        </p14:section>
        <p14:section name="Evaluation" id="{90C32781-245A-4D2A-8DEC-24696110C2C9}">
          <p14:sldIdLst>
            <p14:sldId id="494"/>
            <p14:sldId id="496"/>
            <p14:sldId id="535"/>
            <p14:sldId id="536"/>
            <p14:sldId id="498"/>
            <p14:sldId id="497"/>
            <p14:sldId id="516"/>
            <p14:sldId id="501"/>
            <p14:sldId id="504"/>
            <p14:sldId id="505"/>
            <p14:sldId id="507"/>
            <p14:sldId id="509"/>
            <p14:sldId id="511"/>
          </p14:sldIdLst>
        </p14:section>
        <p14:section name="Conclusion" id="{5E3DB40A-E5C7-4AB5-8E3E-4A7AF4EAF473}">
          <p14:sldIdLst>
            <p14:sldId id="521"/>
          </p14:sldIdLst>
        </p14:section>
        <p14:section name="Auxiliary" id="{EC7E5363-F102-4943-A768-BF7C105D109C}">
          <p14:sldIdLst>
            <p14:sldId id="400"/>
            <p14:sldId id="405"/>
            <p14:sldId id="533"/>
            <p14:sldId id="388"/>
            <p14:sldId id="389"/>
            <p14:sldId id="391"/>
            <p14:sldId id="422"/>
            <p14:sldId id="392"/>
            <p14:sldId id="394"/>
            <p14:sldId id="395"/>
            <p14:sldId id="534"/>
            <p14:sldId id="401"/>
            <p14:sldId id="399"/>
            <p14:sldId id="431"/>
            <p14:sldId id="433"/>
            <p14:sldId id="430"/>
            <p14:sldId id="522"/>
            <p14:sldId id="443"/>
            <p14:sldId id="445"/>
            <p14:sldId id="524"/>
            <p14:sldId id="538"/>
            <p14:sldId id="525"/>
            <p14:sldId id="526"/>
            <p14:sldId id="527"/>
            <p14:sldId id="528"/>
            <p14:sldId id="439"/>
            <p14:sldId id="529"/>
            <p14:sldId id="537"/>
            <p14:sldId id="530"/>
            <p14:sldId id="460"/>
            <p14:sldId id="470"/>
            <p14:sldId id="489"/>
            <p14:sldId id="490"/>
            <p14:sldId id="531"/>
            <p14:sldId id="532"/>
            <p14:sldId id="406"/>
            <p14:sldId id="413"/>
            <p14:sldId id="40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6742"/>
    <a:srgbClr val="FFC000"/>
    <a:srgbClr val="A6A6A6"/>
    <a:srgbClr val="4495A2"/>
    <a:srgbClr val="4C8F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91D444-D0CB-405B-AD37-6D92AB1C4302}" v="443" dt="2022-11-24T19:08:47.0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47" autoAdjust="0"/>
    <p:restoredTop sz="79906" autoAdjust="0"/>
  </p:normalViewPr>
  <p:slideViewPr>
    <p:cSldViewPr snapToGrid="0">
      <p:cViewPr varScale="1">
        <p:scale>
          <a:sx n="65" d="100"/>
          <a:sy n="65" d="100"/>
        </p:scale>
        <p:origin x="1210" y="4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handoutMaster" Target="handoutMasters/handoutMaster1.xml"/><Relationship Id="rId104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26AE69-1D6A-49A4-9D8B-A16B940FDEE4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005EC9FF-5B47-4985-B124-5C2F8A1EAE9F}">
      <dgm:prSet/>
      <dgm:spPr/>
      <dgm:t>
        <a:bodyPr/>
        <a:lstStyle/>
        <a:p>
          <a:r>
            <a:rPr lang="en-US" b="0" i="0" dirty="0"/>
            <a:t>Technical drawings</a:t>
          </a:r>
          <a:endParaRPr lang="en-US" dirty="0"/>
        </a:p>
      </dgm:t>
    </dgm:pt>
    <dgm:pt modelId="{E1D7E288-E8FC-431B-9E24-0A222ED4C110}" type="parTrans" cxnId="{F4E66F26-C3B9-44E0-BF46-26181F94D247}">
      <dgm:prSet/>
      <dgm:spPr/>
      <dgm:t>
        <a:bodyPr/>
        <a:lstStyle/>
        <a:p>
          <a:endParaRPr lang="en-US"/>
        </a:p>
      </dgm:t>
    </dgm:pt>
    <dgm:pt modelId="{57B34AC0-7D5A-4FC1-8411-A8165180778C}" type="sibTrans" cxnId="{F4E66F26-C3B9-44E0-BF46-26181F94D247}">
      <dgm:prSet/>
      <dgm:spPr/>
      <dgm:t>
        <a:bodyPr/>
        <a:lstStyle/>
        <a:p>
          <a:endParaRPr lang="en-US"/>
        </a:p>
      </dgm:t>
    </dgm:pt>
    <dgm:pt modelId="{3E0DB75F-BE9A-4B8A-9332-6470E6AFCF62}">
      <dgm:prSet/>
      <dgm:spPr/>
      <dgm:t>
        <a:bodyPr/>
        <a:lstStyle/>
        <a:p>
          <a:r>
            <a:rPr lang="en-US" b="0" i="0" dirty="0"/>
            <a:t>Computer-Aided Design (CAD)</a:t>
          </a:r>
          <a:endParaRPr lang="en-US" dirty="0"/>
        </a:p>
      </dgm:t>
    </dgm:pt>
    <dgm:pt modelId="{3DDDB7CA-4736-407E-94AE-D3DFBBA83568}" type="parTrans" cxnId="{C0A8876F-221B-4047-AA76-A23C7E26D6A2}">
      <dgm:prSet/>
      <dgm:spPr/>
      <dgm:t>
        <a:bodyPr/>
        <a:lstStyle/>
        <a:p>
          <a:endParaRPr lang="en-US"/>
        </a:p>
      </dgm:t>
    </dgm:pt>
    <dgm:pt modelId="{75EF225E-6F9C-4F72-93A8-DD35DE68B45C}" type="sibTrans" cxnId="{C0A8876F-221B-4047-AA76-A23C7E26D6A2}">
      <dgm:prSet/>
      <dgm:spPr/>
      <dgm:t>
        <a:bodyPr/>
        <a:lstStyle/>
        <a:p>
          <a:endParaRPr lang="en-US"/>
        </a:p>
      </dgm:t>
    </dgm:pt>
    <dgm:pt modelId="{EEEDDE6C-FE7D-4923-9247-81179F531D46}">
      <dgm:prSet/>
      <dgm:spPr/>
      <dgm:t>
        <a:bodyPr/>
        <a:lstStyle/>
        <a:p>
          <a:r>
            <a:rPr lang="en-US" b="0" i="0" dirty="0"/>
            <a:t>Building Information Modeling (BIM)</a:t>
          </a:r>
          <a:endParaRPr lang="en-US" dirty="0"/>
        </a:p>
      </dgm:t>
    </dgm:pt>
    <dgm:pt modelId="{45D648B1-3E87-4C01-B37B-E8904A9A6CDB}" type="parTrans" cxnId="{BF9F66FA-8463-4042-B7F6-30C1EF87DD64}">
      <dgm:prSet/>
      <dgm:spPr/>
      <dgm:t>
        <a:bodyPr/>
        <a:lstStyle/>
        <a:p>
          <a:endParaRPr lang="en-US"/>
        </a:p>
      </dgm:t>
    </dgm:pt>
    <dgm:pt modelId="{578A6421-1FB0-4A33-A7BA-D8B6CC4AF0E2}" type="sibTrans" cxnId="{BF9F66FA-8463-4042-B7F6-30C1EF87DD64}">
      <dgm:prSet/>
      <dgm:spPr/>
      <dgm:t>
        <a:bodyPr/>
        <a:lstStyle/>
        <a:p>
          <a:endParaRPr lang="en-US"/>
        </a:p>
      </dgm:t>
    </dgm:pt>
    <dgm:pt modelId="{DBE42C38-03F9-4BFD-ADAC-D8FFBCA21989}" type="pres">
      <dgm:prSet presAssocID="{B826AE69-1D6A-49A4-9D8B-A16B940FDEE4}" presName="linear" presStyleCnt="0">
        <dgm:presLayoutVars>
          <dgm:animLvl val="lvl"/>
          <dgm:resizeHandles val="exact"/>
        </dgm:presLayoutVars>
      </dgm:prSet>
      <dgm:spPr/>
    </dgm:pt>
    <dgm:pt modelId="{C0C07CE2-9A86-4E59-9C8D-3D8F6D568A69}" type="pres">
      <dgm:prSet presAssocID="{005EC9FF-5B47-4985-B124-5C2F8A1EAE9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103F7D8-34BD-4683-BCB4-80B8F101B71B}" type="pres">
      <dgm:prSet presAssocID="{57B34AC0-7D5A-4FC1-8411-A8165180778C}" presName="spacer" presStyleCnt="0"/>
      <dgm:spPr/>
    </dgm:pt>
    <dgm:pt modelId="{3A48997A-05F7-4902-AD85-F8F93F0D953F}" type="pres">
      <dgm:prSet presAssocID="{3E0DB75F-BE9A-4B8A-9332-6470E6AFCF6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0A6508D-2CC6-4B9E-AAB3-875AA6B9F338}" type="pres">
      <dgm:prSet presAssocID="{75EF225E-6F9C-4F72-93A8-DD35DE68B45C}" presName="spacer" presStyleCnt="0"/>
      <dgm:spPr/>
    </dgm:pt>
    <dgm:pt modelId="{94C808C1-5D07-49B6-A9AD-160ABCA1525D}" type="pres">
      <dgm:prSet presAssocID="{EEEDDE6C-FE7D-4923-9247-81179F531D4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4E66F26-C3B9-44E0-BF46-26181F94D247}" srcId="{B826AE69-1D6A-49A4-9D8B-A16B940FDEE4}" destId="{005EC9FF-5B47-4985-B124-5C2F8A1EAE9F}" srcOrd="0" destOrd="0" parTransId="{E1D7E288-E8FC-431B-9E24-0A222ED4C110}" sibTransId="{57B34AC0-7D5A-4FC1-8411-A8165180778C}"/>
    <dgm:cxn modelId="{52999668-0D08-4F67-B6B2-325D5F43FF2E}" type="presOf" srcId="{005EC9FF-5B47-4985-B124-5C2F8A1EAE9F}" destId="{C0C07CE2-9A86-4E59-9C8D-3D8F6D568A69}" srcOrd="0" destOrd="0" presId="urn:microsoft.com/office/officeart/2005/8/layout/vList2"/>
    <dgm:cxn modelId="{C0A8876F-221B-4047-AA76-A23C7E26D6A2}" srcId="{B826AE69-1D6A-49A4-9D8B-A16B940FDEE4}" destId="{3E0DB75F-BE9A-4B8A-9332-6470E6AFCF62}" srcOrd="1" destOrd="0" parTransId="{3DDDB7CA-4736-407E-94AE-D3DFBBA83568}" sibTransId="{75EF225E-6F9C-4F72-93A8-DD35DE68B45C}"/>
    <dgm:cxn modelId="{B202F058-A8F3-466A-8D92-F8EBC4396B4C}" type="presOf" srcId="{3E0DB75F-BE9A-4B8A-9332-6470E6AFCF62}" destId="{3A48997A-05F7-4902-AD85-F8F93F0D953F}" srcOrd="0" destOrd="0" presId="urn:microsoft.com/office/officeart/2005/8/layout/vList2"/>
    <dgm:cxn modelId="{2B7317A4-5890-4B2E-B195-CF79A8B714B3}" type="presOf" srcId="{B826AE69-1D6A-49A4-9D8B-A16B940FDEE4}" destId="{DBE42C38-03F9-4BFD-ADAC-D8FFBCA21989}" srcOrd="0" destOrd="0" presId="urn:microsoft.com/office/officeart/2005/8/layout/vList2"/>
    <dgm:cxn modelId="{31C66FB7-8625-4207-9F82-24296529AA6B}" type="presOf" srcId="{EEEDDE6C-FE7D-4923-9247-81179F531D46}" destId="{94C808C1-5D07-49B6-A9AD-160ABCA1525D}" srcOrd="0" destOrd="0" presId="urn:microsoft.com/office/officeart/2005/8/layout/vList2"/>
    <dgm:cxn modelId="{BF9F66FA-8463-4042-B7F6-30C1EF87DD64}" srcId="{B826AE69-1D6A-49A4-9D8B-A16B940FDEE4}" destId="{EEEDDE6C-FE7D-4923-9247-81179F531D46}" srcOrd="2" destOrd="0" parTransId="{45D648B1-3E87-4C01-B37B-E8904A9A6CDB}" sibTransId="{578A6421-1FB0-4A33-A7BA-D8B6CC4AF0E2}"/>
    <dgm:cxn modelId="{807EBB2C-A819-4801-A807-986F063E2517}" type="presParOf" srcId="{DBE42C38-03F9-4BFD-ADAC-D8FFBCA21989}" destId="{C0C07CE2-9A86-4E59-9C8D-3D8F6D568A69}" srcOrd="0" destOrd="0" presId="urn:microsoft.com/office/officeart/2005/8/layout/vList2"/>
    <dgm:cxn modelId="{7F6389E1-0795-46E7-AED5-60F5EF36FF0D}" type="presParOf" srcId="{DBE42C38-03F9-4BFD-ADAC-D8FFBCA21989}" destId="{8103F7D8-34BD-4683-BCB4-80B8F101B71B}" srcOrd="1" destOrd="0" presId="urn:microsoft.com/office/officeart/2005/8/layout/vList2"/>
    <dgm:cxn modelId="{55209D12-F84C-42FE-A8CF-58A735FF9858}" type="presParOf" srcId="{DBE42C38-03F9-4BFD-ADAC-D8FFBCA21989}" destId="{3A48997A-05F7-4902-AD85-F8F93F0D953F}" srcOrd="2" destOrd="0" presId="urn:microsoft.com/office/officeart/2005/8/layout/vList2"/>
    <dgm:cxn modelId="{F6E5AE94-3822-45C7-8C63-FC0D4ADE784E}" type="presParOf" srcId="{DBE42C38-03F9-4BFD-ADAC-D8FFBCA21989}" destId="{30A6508D-2CC6-4B9E-AAB3-875AA6B9F338}" srcOrd="3" destOrd="0" presId="urn:microsoft.com/office/officeart/2005/8/layout/vList2"/>
    <dgm:cxn modelId="{A21B7433-09F0-4062-BEE6-4C2B2070A422}" type="presParOf" srcId="{DBE42C38-03F9-4BFD-ADAC-D8FFBCA21989}" destId="{94C808C1-5D07-49B6-A9AD-160ABCA1525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D4BA8E-14F3-4836-B102-9D810D834C8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047FB45-E31C-4238-9BC0-538597BC991A}">
      <dgm:prSet/>
      <dgm:spPr>
        <a:solidFill>
          <a:schemeClr val="tx2"/>
        </a:solidFill>
      </dgm:spPr>
      <dgm:t>
        <a:bodyPr/>
        <a:lstStyle/>
        <a:p>
          <a:r>
            <a:rPr lang="en-US" b="0" i="0" dirty="0"/>
            <a:t>Algorithms are parametric</a:t>
          </a:r>
          <a:endParaRPr lang="en-US" dirty="0"/>
        </a:p>
      </dgm:t>
    </dgm:pt>
    <dgm:pt modelId="{F9521FA2-FB32-486C-9ED1-EC66C4F6D7A8}" type="parTrans" cxnId="{F25415A1-14DC-4793-9853-3E9856838AA2}">
      <dgm:prSet/>
      <dgm:spPr/>
      <dgm:t>
        <a:bodyPr/>
        <a:lstStyle/>
        <a:p>
          <a:endParaRPr lang="en-US"/>
        </a:p>
      </dgm:t>
    </dgm:pt>
    <dgm:pt modelId="{1A39FC53-79E1-4633-8C03-8FF757D84996}" type="sibTrans" cxnId="{F25415A1-14DC-4793-9853-3E9856838AA2}">
      <dgm:prSet/>
      <dgm:spPr/>
      <dgm:t>
        <a:bodyPr/>
        <a:lstStyle/>
        <a:p>
          <a:endParaRPr lang="en-US"/>
        </a:p>
      </dgm:t>
    </dgm:pt>
    <dgm:pt modelId="{212DFE7D-9726-41F9-8F03-57BF1608040F}">
      <dgm:prSet/>
      <dgm:spPr>
        <a:solidFill>
          <a:schemeClr val="tx2"/>
        </a:solidFill>
      </dgm:spPr>
      <dgm:t>
        <a:bodyPr/>
        <a:lstStyle/>
        <a:p>
          <a:r>
            <a:rPr lang="en-US" b="0" i="0" dirty="0"/>
            <a:t>Parameters control variations</a:t>
          </a:r>
          <a:endParaRPr lang="en-US" dirty="0"/>
        </a:p>
      </dgm:t>
    </dgm:pt>
    <dgm:pt modelId="{6A851659-DAE0-48EC-B371-50CC2363315C}" type="parTrans" cxnId="{FAFAB9F7-003C-4725-8C6E-45AB0C2E70B3}">
      <dgm:prSet/>
      <dgm:spPr/>
      <dgm:t>
        <a:bodyPr/>
        <a:lstStyle/>
        <a:p>
          <a:endParaRPr lang="en-US"/>
        </a:p>
      </dgm:t>
    </dgm:pt>
    <dgm:pt modelId="{127514DE-1514-4D68-A387-607BC7217727}" type="sibTrans" cxnId="{FAFAB9F7-003C-4725-8C6E-45AB0C2E70B3}">
      <dgm:prSet/>
      <dgm:spPr/>
      <dgm:t>
        <a:bodyPr/>
        <a:lstStyle/>
        <a:p>
          <a:endParaRPr lang="en-US"/>
        </a:p>
      </dgm:t>
    </dgm:pt>
    <dgm:pt modelId="{9A097F7D-68F5-43FA-AB43-2A324B466468}" type="pres">
      <dgm:prSet presAssocID="{C8D4BA8E-14F3-4836-B102-9D810D834C86}" presName="linear" presStyleCnt="0">
        <dgm:presLayoutVars>
          <dgm:animLvl val="lvl"/>
          <dgm:resizeHandles val="exact"/>
        </dgm:presLayoutVars>
      </dgm:prSet>
      <dgm:spPr/>
    </dgm:pt>
    <dgm:pt modelId="{4B6A5D26-48A7-40C2-8F9C-3F559D29E9FA}" type="pres">
      <dgm:prSet presAssocID="{C047FB45-E31C-4238-9BC0-538597BC991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3083676-DAE3-412E-83CB-1B882D5DADCE}" type="pres">
      <dgm:prSet presAssocID="{1A39FC53-79E1-4633-8C03-8FF757D84996}" presName="spacer" presStyleCnt="0"/>
      <dgm:spPr/>
    </dgm:pt>
    <dgm:pt modelId="{B23A1E53-6DB6-4C8E-9F2F-450F02F20B5C}" type="pres">
      <dgm:prSet presAssocID="{212DFE7D-9726-41F9-8F03-57BF1608040F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E5168A35-0B05-4290-A467-457A44D9EC9D}" type="presOf" srcId="{C8D4BA8E-14F3-4836-B102-9D810D834C86}" destId="{9A097F7D-68F5-43FA-AB43-2A324B466468}" srcOrd="0" destOrd="0" presId="urn:microsoft.com/office/officeart/2005/8/layout/vList2"/>
    <dgm:cxn modelId="{3FFDE56C-1D4D-4D2A-861C-006AEC9C4D12}" type="presOf" srcId="{212DFE7D-9726-41F9-8F03-57BF1608040F}" destId="{B23A1E53-6DB6-4C8E-9F2F-450F02F20B5C}" srcOrd="0" destOrd="0" presId="urn:microsoft.com/office/officeart/2005/8/layout/vList2"/>
    <dgm:cxn modelId="{F25415A1-14DC-4793-9853-3E9856838AA2}" srcId="{C8D4BA8E-14F3-4836-B102-9D810D834C86}" destId="{C047FB45-E31C-4238-9BC0-538597BC991A}" srcOrd="0" destOrd="0" parTransId="{F9521FA2-FB32-486C-9ED1-EC66C4F6D7A8}" sibTransId="{1A39FC53-79E1-4633-8C03-8FF757D84996}"/>
    <dgm:cxn modelId="{31FDE8D8-58EA-4238-92D3-4B139A32B51A}" type="presOf" srcId="{C047FB45-E31C-4238-9BC0-538597BC991A}" destId="{4B6A5D26-48A7-40C2-8F9C-3F559D29E9FA}" srcOrd="0" destOrd="0" presId="urn:microsoft.com/office/officeart/2005/8/layout/vList2"/>
    <dgm:cxn modelId="{FAFAB9F7-003C-4725-8C6E-45AB0C2E70B3}" srcId="{C8D4BA8E-14F3-4836-B102-9D810D834C86}" destId="{212DFE7D-9726-41F9-8F03-57BF1608040F}" srcOrd="1" destOrd="0" parTransId="{6A851659-DAE0-48EC-B371-50CC2363315C}" sibTransId="{127514DE-1514-4D68-A387-607BC7217727}"/>
    <dgm:cxn modelId="{095390E6-88A0-48D4-946F-5B1256345DB1}" type="presParOf" srcId="{9A097F7D-68F5-43FA-AB43-2A324B466468}" destId="{4B6A5D26-48A7-40C2-8F9C-3F559D29E9FA}" srcOrd="0" destOrd="0" presId="urn:microsoft.com/office/officeart/2005/8/layout/vList2"/>
    <dgm:cxn modelId="{433E1FC3-AF4A-4A36-84A2-8F58302BDB06}" type="presParOf" srcId="{9A097F7D-68F5-43FA-AB43-2A324B466468}" destId="{23083676-DAE3-412E-83CB-1B882D5DADCE}" srcOrd="1" destOrd="0" presId="urn:microsoft.com/office/officeart/2005/8/layout/vList2"/>
    <dgm:cxn modelId="{3444CF49-A702-45AD-8F04-8428191E1153}" type="presParOf" srcId="{9A097F7D-68F5-43FA-AB43-2A324B466468}" destId="{B23A1E53-6DB6-4C8E-9F2F-450F02F20B5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5EB184-16CD-4FB3-B2DB-F805256D2076}" type="doc">
      <dgm:prSet loTypeId="urn:microsoft.com/office/officeart/2005/8/layout/vList2" loCatId="list" qsTypeId="urn:microsoft.com/office/officeart/2005/8/quickstyle/simple1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A5CF78B4-444A-4077-AF55-FA74F2D252E5}">
      <dgm:prSet/>
      <dgm:spPr/>
      <dgm:t>
        <a:bodyPr/>
        <a:lstStyle/>
        <a:p>
          <a:r>
            <a:rPr lang="en-US" b="0" i="0" dirty="0"/>
            <a:t>Steep learning curve</a:t>
          </a:r>
          <a:endParaRPr lang="en-US" dirty="0"/>
        </a:p>
      </dgm:t>
    </dgm:pt>
    <dgm:pt modelId="{11B72344-89E5-4B3E-BC12-BA012C5A0601}" type="parTrans" cxnId="{81548DB7-22B1-4DB3-BB56-EE347CD5EB86}">
      <dgm:prSet/>
      <dgm:spPr/>
      <dgm:t>
        <a:bodyPr/>
        <a:lstStyle/>
        <a:p>
          <a:endParaRPr lang="en-US"/>
        </a:p>
      </dgm:t>
    </dgm:pt>
    <dgm:pt modelId="{FAFF4091-3C92-443F-9309-4D79A47FCDEC}" type="sibTrans" cxnId="{81548DB7-22B1-4DB3-BB56-EE347CD5EB86}">
      <dgm:prSet/>
      <dgm:spPr/>
      <dgm:t>
        <a:bodyPr/>
        <a:lstStyle/>
        <a:p>
          <a:endParaRPr lang="en-US"/>
        </a:p>
      </dgm:t>
    </dgm:pt>
    <dgm:pt modelId="{CAFFCE4E-080D-4EA1-B06C-78BB4C572C7B}">
      <dgm:prSet/>
      <dgm:spPr/>
      <dgm:t>
        <a:bodyPr/>
        <a:lstStyle/>
        <a:p>
          <a:r>
            <a:rPr lang="en-US" b="0" i="0" dirty="0"/>
            <a:t>Costly conversion</a:t>
          </a:r>
          <a:endParaRPr lang="en-US" dirty="0"/>
        </a:p>
      </dgm:t>
    </dgm:pt>
    <dgm:pt modelId="{27DDD303-A6FC-4B7C-A47F-9D0800CA4017}" type="parTrans" cxnId="{E2D8A261-6E56-42CB-B03B-C440DD349CD6}">
      <dgm:prSet/>
      <dgm:spPr/>
      <dgm:t>
        <a:bodyPr/>
        <a:lstStyle/>
        <a:p>
          <a:endParaRPr lang="en-US"/>
        </a:p>
      </dgm:t>
    </dgm:pt>
    <dgm:pt modelId="{47F0090E-E1B1-4328-8003-E59480F23FEE}" type="sibTrans" cxnId="{E2D8A261-6E56-42CB-B03B-C440DD349CD6}">
      <dgm:prSet/>
      <dgm:spPr/>
      <dgm:t>
        <a:bodyPr/>
        <a:lstStyle/>
        <a:p>
          <a:endParaRPr lang="en-US"/>
        </a:p>
      </dgm:t>
    </dgm:pt>
    <dgm:pt modelId="{4C81BC9B-F831-4E20-8415-93AC258777EC}" type="pres">
      <dgm:prSet presAssocID="{AC5EB184-16CD-4FB3-B2DB-F805256D2076}" presName="linear" presStyleCnt="0">
        <dgm:presLayoutVars>
          <dgm:animLvl val="lvl"/>
          <dgm:resizeHandles val="exact"/>
        </dgm:presLayoutVars>
      </dgm:prSet>
      <dgm:spPr/>
    </dgm:pt>
    <dgm:pt modelId="{7DAD5BEE-1AA7-4A07-87DB-852DEBA88239}" type="pres">
      <dgm:prSet presAssocID="{A5CF78B4-444A-4077-AF55-FA74F2D252E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3642049-6FB9-4436-B3CD-E7302B40EB8E}" type="pres">
      <dgm:prSet presAssocID="{FAFF4091-3C92-443F-9309-4D79A47FCDEC}" presName="spacer" presStyleCnt="0"/>
      <dgm:spPr/>
    </dgm:pt>
    <dgm:pt modelId="{282F2072-0C0B-4680-8171-97D753C6048B}" type="pres">
      <dgm:prSet presAssocID="{CAFFCE4E-080D-4EA1-B06C-78BB4C572C7B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CEE2EB40-0E3D-48D2-AC42-692C1D2AAA81}" type="presOf" srcId="{AC5EB184-16CD-4FB3-B2DB-F805256D2076}" destId="{4C81BC9B-F831-4E20-8415-93AC258777EC}" srcOrd="0" destOrd="0" presId="urn:microsoft.com/office/officeart/2005/8/layout/vList2"/>
    <dgm:cxn modelId="{E2D8A261-6E56-42CB-B03B-C440DD349CD6}" srcId="{AC5EB184-16CD-4FB3-B2DB-F805256D2076}" destId="{CAFFCE4E-080D-4EA1-B06C-78BB4C572C7B}" srcOrd="1" destOrd="0" parTransId="{27DDD303-A6FC-4B7C-A47F-9D0800CA4017}" sibTransId="{47F0090E-E1B1-4328-8003-E59480F23FEE}"/>
    <dgm:cxn modelId="{FBA3D36C-AA41-417F-8F03-9E04A0AC51D5}" type="presOf" srcId="{CAFFCE4E-080D-4EA1-B06C-78BB4C572C7B}" destId="{282F2072-0C0B-4680-8171-97D753C6048B}" srcOrd="0" destOrd="0" presId="urn:microsoft.com/office/officeart/2005/8/layout/vList2"/>
    <dgm:cxn modelId="{81548DB7-22B1-4DB3-BB56-EE347CD5EB86}" srcId="{AC5EB184-16CD-4FB3-B2DB-F805256D2076}" destId="{A5CF78B4-444A-4077-AF55-FA74F2D252E5}" srcOrd="0" destOrd="0" parTransId="{11B72344-89E5-4B3E-BC12-BA012C5A0601}" sibTransId="{FAFF4091-3C92-443F-9309-4D79A47FCDEC}"/>
    <dgm:cxn modelId="{1C3FCFCE-D896-4BB8-BA13-788851127879}" type="presOf" srcId="{A5CF78B4-444A-4077-AF55-FA74F2D252E5}" destId="{7DAD5BEE-1AA7-4A07-87DB-852DEBA88239}" srcOrd="0" destOrd="0" presId="urn:microsoft.com/office/officeart/2005/8/layout/vList2"/>
    <dgm:cxn modelId="{CABB599D-AB90-470C-987F-73A57A131841}" type="presParOf" srcId="{4C81BC9B-F831-4E20-8415-93AC258777EC}" destId="{7DAD5BEE-1AA7-4A07-87DB-852DEBA88239}" srcOrd="0" destOrd="0" presId="urn:microsoft.com/office/officeart/2005/8/layout/vList2"/>
    <dgm:cxn modelId="{7E2F7B87-AB89-450D-A9AE-AAC3EF0212C3}" type="presParOf" srcId="{4C81BC9B-F831-4E20-8415-93AC258777EC}" destId="{C3642049-6FB9-4436-B3CD-E7302B40EB8E}" srcOrd="1" destOrd="0" presId="urn:microsoft.com/office/officeart/2005/8/layout/vList2"/>
    <dgm:cxn modelId="{38C9472D-ACA8-49D4-9FCB-61037D82F075}" type="presParOf" srcId="{4C81BC9B-F831-4E20-8415-93AC258777EC}" destId="{282F2072-0C0B-4680-8171-97D753C6048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1D93D1-5CAA-43E0-8838-692C737D6521}" type="doc">
      <dgm:prSet loTypeId="urn:microsoft.com/office/officeart/2005/8/layout/process3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FA2C623-42B5-42F2-96DA-0668B2C0E3F4}">
      <dgm:prSet/>
      <dgm:spPr/>
      <dgm:t>
        <a:bodyPr/>
        <a:lstStyle/>
        <a:p>
          <a:r>
            <a:rPr lang="en-US" dirty="0"/>
            <a:t>Interpretation</a:t>
          </a:r>
        </a:p>
      </dgm:t>
    </dgm:pt>
    <dgm:pt modelId="{F36A20A5-3614-4E89-8149-AD0BB5040FBE}" type="parTrans" cxnId="{A5CC03A4-AC71-4599-BED1-7EBB79713AFA}">
      <dgm:prSet/>
      <dgm:spPr/>
      <dgm:t>
        <a:bodyPr/>
        <a:lstStyle/>
        <a:p>
          <a:endParaRPr lang="en-US"/>
        </a:p>
      </dgm:t>
    </dgm:pt>
    <dgm:pt modelId="{D3525444-E3B3-4CA1-86A1-168F40E661F2}" type="sibTrans" cxnId="{A5CC03A4-AC71-4599-BED1-7EBB79713AFA}">
      <dgm:prSet/>
      <dgm:spPr/>
      <dgm:t>
        <a:bodyPr/>
        <a:lstStyle/>
        <a:p>
          <a:endParaRPr lang="en-US"/>
        </a:p>
      </dgm:t>
    </dgm:pt>
    <dgm:pt modelId="{D38E8985-127C-4F36-9E0C-8C8819BE2E96}">
      <dgm:prSet/>
      <dgm:spPr/>
      <dgm:t>
        <a:bodyPr/>
        <a:lstStyle/>
        <a:p>
          <a:r>
            <a:rPr lang="en-US" b="0" i="0" dirty="0"/>
            <a:t>Representation</a:t>
          </a:r>
          <a:endParaRPr lang="en-US" dirty="0"/>
        </a:p>
      </dgm:t>
    </dgm:pt>
    <dgm:pt modelId="{3E976EB1-78A8-4C7A-98EC-5F49FFAA55E7}" type="parTrans" cxnId="{C43511C0-56AF-4BDB-8C2B-50DF14CD71E4}">
      <dgm:prSet/>
      <dgm:spPr/>
      <dgm:t>
        <a:bodyPr/>
        <a:lstStyle/>
        <a:p>
          <a:endParaRPr lang="en-US"/>
        </a:p>
      </dgm:t>
    </dgm:pt>
    <dgm:pt modelId="{7ACACF6D-0722-44C5-B415-E83571C84678}" type="sibTrans" cxnId="{C43511C0-56AF-4BDB-8C2B-50DF14CD71E4}">
      <dgm:prSet/>
      <dgm:spPr/>
      <dgm:t>
        <a:bodyPr/>
        <a:lstStyle/>
        <a:p>
          <a:endParaRPr lang="en-US"/>
        </a:p>
      </dgm:t>
    </dgm:pt>
    <dgm:pt modelId="{6252188D-12D3-4EA6-B699-F72AF926FAFC}">
      <dgm:prSet/>
      <dgm:spPr/>
      <dgm:t>
        <a:bodyPr/>
        <a:lstStyle/>
        <a:p>
          <a:r>
            <a:rPr lang="en-US" b="0" i="0" dirty="0"/>
            <a:t>Reconstruction</a:t>
          </a:r>
          <a:endParaRPr lang="en-US" dirty="0"/>
        </a:p>
      </dgm:t>
    </dgm:pt>
    <dgm:pt modelId="{F642DCF2-2C8E-4C58-89CC-A1C44D3AE1D9}" type="parTrans" cxnId="{AB1C36EC-38AB-46BE-B622-05ACA1A4D9C8}">
      <dgm:prSet/>
      <dgm:spPr/>
      <dgm:t>
        <a:bodyPr/>
        <a:lstStyle/>
        <a:p>
          <a:endParaRPr lang="en-US"/>
        </a:p>
      </dgm:t>
    </dgm:pt>
    <dgm:pt modelId="{E6C48E1F-6066-4FB0-B629-156890AA6C61}" type="sibTrans" cxnId="{AB1C36EC-38AB-46BE-B622-05ACA1A4D9C8}">
      <dgm:prSet/>
      <dgm:spPr/>
      <dgm:t>
        <a:bodyPr/>
        <a:lstStyle/>
        <a:p>
          <a:endParaRPr lang="en-US"/>
        </a:p>
      </dgm:t>
    </dgm:pt>
    <dgm:pt modelId="{916F6CF8-68EF-46A7-BFE9-A788EBA75B72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Detecting relevant symbols</a:t>
          </a:r>
        </a:p>
      </dgm:t>
    </dgm:pt>
    <dgm:pt modelId="{A4A2CAE4-4239-402D-A611-3FFDC85386BC}" type="parTrans" cxnId="{CD8FF70C-F35D-4687-BF32-0B57E82C4761}">
      <dgm:prSet/>
      <dgm:spPr/>
      <dgm:t>
        <a:bodyPr/>
        <a:lstStyle/>
        <a:p>
          <a:endParaRPr lang="en-US"/>
        </a:p>
      </dgm:t>
    </dgm:pt>
    <dgm:pt modelId="{DF565166-3A06-429A-91DE-B84BF43EC6B3}" type="sibTrans" cxnId="{CD8FF70C-F35D-4687-BF32-0B57E82C4761}">
      <dgm:prSet/>
      <dgm:spPr/>
      <dgm:t>
        <a:bodyPr/>
        <a:lstStyle/>
        <a:p>
          <a:endParaRPr lang="en-US"/>
        </a:p>
      </dgm:t>
    </dgm:pt>
    <dgm:pt modelId="{8E0C8085-66C0-4297-82F7-17C918A96833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Creating the algorithm</a:t>
          </a:r>
        </a:p>
      </dgm:t>
    </dgm:pt>
    <dgm:pt modelId="{328E07B4-1BBD-4C8A-B401-2B22BE835D86}" type="parTrans" cxnId="{5F69A084-6852-4B36-904B-9DAF7352BA1E}">
      <dgm:prSet/>
      <dgm:spPr/>
      <dgm:t>
        <a:bodyPr/>
        <a:lstStyle/>
        <a:p>
          <a:endParaRPr lang="en-US"/>
        </a:p>
      </dgm:t>
    </dgm:pt>
    <dgm:pt modelId="{E91B725C-48AF-4CED-84C7-67592AE81EA8}" type="sibTrans" cxnId="{5F69A084-6852-4B36-904B-9DAF7352BA1E}">
      <dgm:prSet/>
      <dgm:spPr/>
      <dgm:t>
        <a:bodyPr/>
        <a:lstStyle/>
        <a:p>
          <a:endParaRPr lang="en-US"/>
        </a:p>
      </dgm:t>
    </dgm:pt>
    <dgm:pt modelId="{E74E31E1-EED8-40E0-BD9E-66F1F97E7D59}">
      <dgm:prSet/>
      <dgm:spPr/>
      <dgm:t>
        <a:bodyPr/>
        <a:lstStyle/>
        <a:p>
          <a:r>
            <a:rPr lang="en-US" dirty="0"/>
            <a:t>Converting to a structured representation</a:t>
          </a:r>
        </a:p>
      </dgm:t>
    </dgm:pt>
    <dgm:pt modelId="{575BBB9E-78C8-4779-9B5A-EF94AAB9560A}" type="parTrans" cxnId="{5F9C862E-9F29-4C11-B19F-0ACAE487541E}">
      <dgm:prSet/>
      <dgm:spPr/>
      <dgm:t>
        <a:bodyPr/>
        <a:lstStyle/>
        <a:p>
          <a:endParaRPr lang="en-US"/>
        </a:p>
      </dgm:t>
    </dgm:pt>
    <dgm:pt modelId="{8559AD2A-C008-4547-85A0-31FD4F56F806}" type="sibTrans" cxnId="{5F9C862E-9F29-4C11-B19F-0ACAE487541E}">
      <dgm:prSet/>
      <dgm:spPr/>
      <dgm:t>
        <a:bodyPr/>
        <a:lstStyle/>
        <a:p>
          <a:endParaRPr lang="en-US"/>
        </a:p>
      </dgm:t>
    </dgm:pt>
    <dgm:pt modelId="{AF6A9371-0008-45DF-A7D6-0081EE10EC88}" type="pres">
      <dgm:prSet presAssocID="{091D93D1-5CAA-43E0-8838-692C737D6521}" presName="linearFlow" presStyleCnt="0">
        <dgm:presLayoutVars>
          <dgm:dir/>
          <dgm:animLvl val="lvl"/>
          <dgm:resizeHandles val="exact"/>
        </dgm:presLayoutVars>
      </dgm:prSet>
      <dgm:spPr/>
    </dgm:pt>
    <dgm:pt modelId="{42EF3F69-DA2D-4918-8FDF-30568315B341}" type="pres">
      <dgm:prSet presAssocID="{CFA2C623-42B5-42F2-96DA-0668B2C0E3F4}" presName="composite" presStyleCnt="0"/>
      <dgm:spPr/>
    </dgm:pt>
    <dgm:pt modelId="{ADFFF06F-3856-45A3-8F61-EA4C45D57A6D}" type="pres">
      <dgm:prSet presAssocID="{CFA2C623-42B5-42F2-96DA-0668B2C0E3F4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695D5D74-F503-4CCE-AEAF-838244A4FD1E}" type="pres">
      <dgm:prSet presAssocID="{CFA2C623-42B5-42F2-96DA-0668B2C0E3F4}" presName="parSh" presStyleLbl="node1" presStyleIdx="0" presStyleCnt="3"/>
      <dgm:spPr/>
    </dgm:pt>
    <dgm:pt modelId="{DCB0E5B1-8417-4FF8-BC95-907D0C9CCD7F}" type="pres">
      <dgm:prSet presAssocID="{CFA2C623-42B5-42F2-96DA-0668B2C0E3F4}" presName="desTx" presStyleLbl="fgAcc1" presStyleIdx="0" presStyleCnt="3">
        <dgm:presLayoutVars>
          <dgm:bulletEnabled val="1"/>
        </dgm:presLayoutVars>
      </dgm:prSet>
      <dgm:spPr/>
    </dgm:pt>
    <dgm:pt modelId="{82BB970D-0510-4A3A-B31D-E13F6F171357}" type="pres">
      <dgm:prSet presAssocID="{D3525444-E3B3-4CA1-86A1-168F40E661F2}" presName="sibTrans" presStyleLbl="sibTrans2D1" presStyleIdx="0" presStyleCnt="2"/>
      <dgm:spPr/>
    </dgm:pt>
    <dgm:pt modelId="{B9C15CAC-2460-4662-B5BF-A5113C96212A}" type="pres">
      <dgm:prSet presAssocID="{D3525444-E3B3-4CA1-86A1-168F40E661F2}" presName="connTx" presStyleLbl="sibTrans2D1" presStyleIdx="0" presStyleCnt="2"/>
      <dgm:spPr/>
    </dgm:pt>
    <dgm:pt modelId="{5D083747-23F7-4C1A-BEBF-E373B6D070FE}" type="pres">
      <dgm:prSet presAssocID="{D38E8985-127C-4F36-9E0C-8C8819BE2E96}" presName="composite" presStyleCnt="0"/>
      <dgm:spPr/>
    </dgm:pt>
    <dgm:pt modelId="{64C4788F-0148-49F2-9039-FC4C3810C683}" type="pres">
      <dgm:prSet presAssocID="{D38E8985-127C-4F36-9E0C-8C8819BE2E96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E9BD0FD-8026-4E70-83B7-930234C9D779}" type="pres">
      <dgm:prSet presAssocID="{D38E8985-127C-4F36-9E0C-8C8819BE2E96}" presName="parSh" presStyleLbl="node1" presStyleIdx="1" presStyleCnt="3"/>
      <dgm:spPr/>
    </dgm:pt>
    <dgm:pt modelId="{E72C7F70-1F1A-475D-9ABB-CAFBFD349F4D}" type="pres">
      <dgm:prSet presAssocID="{D38E8985-127C-4F36-9E0C-8C8819BE2E96}" presName="desTx" presStyleLbl="fgAcc1" presStyleIdx="1" presStyleCnt="3">
        <dgm:presLayoutVars>
          <dgm:bulletEnabled val="1"/>
        </dgm:presLayoutVars>
      </dgm:prSet>
      <dgm:spPr/>
    </dgm:pt>
    <dgm:pt modelId="{701F84E9-96DC-4429-B749-FF7F7906D16F}" type="pres">
      <dgm:prSet presAssocID="{7ACACF6D-0722-44C5-B415-E83571C84678}" presName="sibTrans" presStyleLbl="sibTrans2D1" presStyleIdx="1" presStyleCnt="2"/>
      <dgm:spPr/>
    </dgm:pt>
    <dgm:pt modelId="{FCD2F5AB-4A42-4097-ACA8-74B82BE72ECA}" type="pres">
      <dgm:prSet presAssocID="{7ACACF6D-0722-44C5-B415-E83571C84678}" presName="connTx" presStyleLbl="sibTrans2D1" presStyleIdx="1" presStyleCnt="2"/>
      <dgm:spPr/>
    </dgm:pt>
    <dgm:pt modelId="{409AB9A1-32AF-4EEC-94AA-9F7107BCC812}" type="pres">
      <dgm:prSet presAssocID="{6252188D-12D3-4EA6-B699-F72AF926FAFC}" presName="composite" presStyleCnt="0"/>
      <dgm:spPr/>
    </dgm:pt>
    <dgm:pt modelId="{9AC8A48E-BE62-4EFD-A213-E138F24A4BF1}" type="pres">
      <dgm:prSet presAssocID="{6252188D-12D3-4EA6-B699-F72AF926FAFC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DB6A59F9-DC31-4987-BC69-98B545C56DA4}" type="pres">
      <dgm:prSet presAssocID="{6252188D-12D3-4EA6-B699-F72AF926FAFC}" presName="parSh" presStyleLbl="node1" presStyleIdx="2" presStyleCnt="3"/>
      <dgm:spPr/>
    </dgm:pt>
    <dgm:pt modelId="{413BBAD4-9BC2-41D6-BDF6-87E63A28CB34}" type="pres">
      <dgm:prSet presAssocID="{6252188D-12D3-4EA6-B699-F72AF926FAFC}" presName="desTx" presStyleLbl="fgAcc1" presStyleIdx="2" presStyleCnt="3">
        <dgm:presLayoutVars>
          <dgm:bulletEnabled val="1"/>
        </dgm:presLayoutVars>
      </dgm:prSet>
      <dgm:spPr/>
    </dgm:pt>
  </dgm:ptLst>
  <dgm:cxnLst>
    <dgm:cxn modelId="{CD8FF70C-F35D-4687-BF32-0B57E82C4761}" srcId="{CFA2C623-42B5-42F2-96DA-0668B2C0E3F4}" destId="{916F6CF8-68EF-46A7-BFE9-A788EBA75B72}" srcOrd="0" destOrd="0" parTransId="{A4A2CAE4-4239-402D-A611-3FFDC85386BC}" sibTransId="{DF565166-3A06-429A-91DE-B84BF43EC6B3}"/>
    <dgm:cxn modelId="{5F9C862E-9F29-4C11-B19F-0ACAE487541E}" srcId="{D38E8985-127C-4F36-9E0C-8C8819BE2E96}" destId="{E74E31E1-EED8-40E0-BD9E-66F1F97E7D59}" srcOrd="0" destOrd="0" parTransId="{575BBB9E-78C8-4779-9B5A-EF94AAB9560A}" sibTransId="{8559AD2A-C008-4547-85A0-31FD4F56F806}"/>
    <dgm:cxn modelId="{8B12EE3C-6477-491A-9604-00BCBD198A87}" type="presOf" srcId="{7ACACF6D-0722-44C5-B415-E83571C84678}" destId="{FCD2F5AB-4A42-4097-ACA8-74B82BE72ECA}" srcOrd="1" destOrd="0" presId="urn:microsoft.com/office/officeart/2005/8/layout/process3"/>
    <dgm:cxn modelId="{4989A63E-6E71-49F3-8332-3A7D9BDD5419}" type="presOf" srcId="{6252188D-12D3-4EA6-B699-F72AF926FAFC}" destId="{DB6A59F9-DC31-4987-BC69-98B545C56DA4}" srcOrd="1" destOrd="0" presId="urn:microsoft.com/office/officeart/2005/8/layout/process3"/>
    <dgm:cxn modelId="{6B239A61-5CA3-441F-A665-E3FC3011D484}" type="presOf" srcId="{091D93D1-5CAA-43E0-8838-692C737D6521}" destId="{AF6A9371-0008-45DF-A7D6-0081EE10EC88}" srcOrd="0" destOrd="0" presId="urn:microsoft.com/office/officeart/2005/8/layout/process3"/>
    <dgm:cxn modelId="{67C8B944-34F3-46D4-A94F-1750072B837B}" type="presOf" srcId="{8E0C8085-66C0-4297-82F7-17C918A96833}" destId="{413BBAD4-9BC2-41D6-BDF6-87E63A28CB34}" srcOrd="0" destOrd="0" presId="urn:microsoft.com/office/officeart/2005/8/layout/process3"/>
    <dgm:cxn modelId="{8746EC66-91FE-47D5-930A-D092BAF97CBD}" type="presOf" srcId="{7ACACF6D-0722-44C5-B415-E83571C84678}" destId="{701F84E9-96DC-4429-B749-FF7F7906D16F}" srcOrd="0" destOrd="0" presId="urn:microsoft.com/office/officeart/2005/8/layout/process3"/>
    <dgm:cxn modelId="{2EDC8084-ABD5-41A2-AB23-B0BE92D2A89B}" type="presOf" srcId="{CFA2C623-42B5-42F2-96DA-0668B2C0E3F4}" destId="{ADFFF06F-3856-45A3-8F61-EA4C45D57A6D}" srcOrd="0" destOrd="0" presId="urn:microsoft.com/office/officeart/2005/8/layout/process3"/>
    <dgm:cxn modelId="{5F69A084-6852-4B36-904B-9DAF7352BA1E}" srcId="{6252188D-12D3-4EA6-B699-F72AF926FAFC}" destId="{8E0C8085-66C0-4297-82F7-17C918A96833}" srcOrd="0" destOrd="0" parTransId="{328E07B4-1BBD-4C8A-B401-2B22BE835D86}" sibTransId="{E91B725C-48AF-4CED-84C7-67592AE81EA8}"/>
    <dgm:cxn modelId="{BFA34D97-2D0F-46D7-BA73-AB71213E35D8}" type="presOf" srcId="{CFA2C623-42B5-42F2-96DA-0668B2C0E3F4}" destId="{695D5D74-F503-4CCE-AEAF-838244A4FD1E}" srcOrd="1" destOrd="0" presId="urn:microsoft.com/office/officeart/2005/8/layout/process3"/>
    <dgm:cxn modelId="{A5CC03A4-AC71-4599-BED1-7EBB79713AFA}" srcId="{091D93D1-5CAA-43E0-8838-692C737D6521}" destId="{CFA2C623-42B5-42F2-96DA-0668B2C0E3F4}" srcOrd="0" destOrd="0" parTransId="{F36A20A5-3614-4E89-8149-AD0BB5040FBE}" sibTransId="{D3525444-E3B3-4CA1-86A1-168F40E661F2}"/>
    <dgm:cxn modelId="{C43511C0-56AF-4BDB-8C2B-50DF14CD71E4}" srcId="{091D93D1-5CAA-43E0-8838-692C737D6521}" destId="{D38E8985-127C-4F36-9E0C-8C8819BE2E96}" srcOrd="1" destOrd="0" parTransId="{3E976EB1-78A8-4C7A-98EC-5F49FFAA55E7}" sibTransId="{7ACACF6D-0722-44C5-B415-E83571C84678}"/>
    <dgm:cxn modelId="{FFB690C7-F8EA-448F-9160-D9F0DB155E1C}" type="presOf" srcId="{D3525444-E3B3-4CA1-86A1-168F40E661F2}" destId="{B9C15CAC-2460-4662-B5BF-A5113C96212A}" srcOrd="1" destOrd="0" presId="urn:microsoft.com/office/officeart/2005/8/layout/process3"/>
    <dgm:cxn modelId="{40FC29C8-DD18-4E78-87E6-957D7CADC9DD}" type="presOf" srcId="{D38E8985-127C-4F36-9E0C-8C8819BE2E96}" destId="{64C4788F-0148-49F2-9039-FC4C3810C683}" srcOrd="0" destOrd="0" presId="urn:microsoft.com/office/officeart/2005/8/layout/process3"/>
    <dgm:cxn modelId="{D2F890C9-A7D9-49A1-8BDB-5F8BC2ACCF0C}" type="presOf" srcId="{D38E8985-127C-4F36-9E0C-8C8819BE2E96}" destId="{DE9BD0FD-8026-4E70-83B7-930234C9D779}" srcOrd="1" destOrd="0" presId="urn:microsoft.com/office/officeart/2005/8/layout/process3"/>
    <dgm:cxn modelId="{F14A3ACF-978C-4C01-A8C3-B72D14AE3FED}" type="presOf" srcId="{916F6CF8-68EF-46A7-BFE9-A788EBA75B72}" destId="{DCB0E5B1-8417-4FF8-BC95-907D0C9CCD7F}" srcOrd="0" destOrd="0" presId="urn:microsoft.com/office/officeart/2005/8/layout/process3"/>
    <dgm:cxn modelId="{2D98AEDC-4C84-4792-9EDF-9C0B2D83679A}" type="presOf" srcId="{6252188D-12D3-4EA6-B699-F72AF926FAFC}" destId="{9AC8A48E-BE62-4EFD-A213-E138F24A4BF1}" srcOrd="0" destOrd="0" presId="urn:microsoft.com/office/officeart/2005/8/layout/process3"/>
    <dgm:cxn modelId="{B7B0CFDD-4B63-425A-BCE2-C7BF23A8C923}" type="presOf" srcId="{D3525444-E3B3-4CA1-86A1-168F40E661F2}" destId="{82BB970D-0510-4A3A-B31D-E13F6F171357}" srcOrd="0" destOrd="0" presId="urn:microsoft.com/office/officeart/2005/8/layout/process3"/>
    <dgm:cxn modelId="{9B66B3E9-54C6-48A9-A6AB-C0FFB5A05953}" type="presOf" srcId="{E74E31E1-EED8-40E0-BD9E-66F1F97E7D59}" destId="{E72C7F70-1F1A-475D-9ABB-CAFBFD349F4D}" srcOrd="0" destOrd="0" presId="urn:microsoft.com/office/officeart/2005/8/layout/process3"/>
    <dgm:cxn modelId="{AB1C36EC-38AB-46BE-B622-05ACA1A4D9C8}" srcId="{091D93D1-5CAA-43E0-8838-692C737D6521}" destId="{6252188D-12D3-4EA6-B699-F72AF926FAFC}" srcOrd="2" destOrd="0" parTransId="{F642DCF2-2C8E-4C58-89CC-A1C44D3AE1D9}" sibTransId="{E6C48E1F-6066-4FB0-B629-156890AA6C61}"/>
    <dgm:cxn modelId="{C52D9CDC-2C43-48D3-9100-759E768C756B}" type="presParOf" srcId="{AF6A9371-0008-45DF-A7D6-0081EE10EC88}" destId="{42EF3F69-DA2D-4918-8FDF-30568315B341}" srcOrd="0" destOrd="0" presId="urn:microsoft.com/office/officeart/2005/8/layout/process3"/>
    <dgm:cxn modelId="{60BCD59E-0D55-4760-9442-0A745B7D9061}" type="presParOf" srcId="{42EF3F69-DA2D-4918-8FDF-30568315B341}" destId="{ADFFF06F-3856-45A3-8F61-EA4C45D57A6D}" srcOrd="0" destOrd="0" presId="urn:microsoft.com/office/officeart/2005/8/layout/process3"/>
    <dgm:cxn modelId="{6819C1F6-308F-49E6-823E-0046F9FD1588}" type="presParOf" srcId="{42EF3F69-DA2D-4918-8FDF-30568315B341}" destId="{695D5D74-F503-4CCE-AEAF-838244A4FD1E}" srcOrd="1" destOrd="0" presId="urn:microsoft.com/office/officeart/2005/8/layout/process3"/>
    <dgm:cxn modelId="{DC4E6D6F-60CF-4090-9729-5B4EB7029E8C}" type="presParOf" srcId="{42EF3F69-DA2D-4918-8FDF-30568315B341}" destId="{DCB0E5B1-8417-4FF8-BC95-907D0C9CCD7F}" srcOrd="2" destOrd="0" presId="urn:microsoft.com/office/officeart/2005/8/layout/process3"/>
    <dgm:cxn modelId="{08EF79B3-0EBC-40CD-B3D9-A0D54035B809}" type="presParOf" srcId="{AF6A9371-0008-45DF-A7D6-0081EE10EC88}" destId="{82BB970D-0510-4A3A-B31D-E13F6F171357}" srcOrd="1" destOrd="0" presId="urn:microsoft.com/office/officeart/2005/8/layout/process3"/>
    <dgm:cxn modelId="{442793BD-6D16-42D1-A8D8-1A11A2E24FD3}" type="presParOf" srcId="{82BB970D-0510-4A3A-B31D-E13F6F171357}" destId="{B9C15CAC-2460-4662-B5BF-A5113C96212A}" srcOrd="0" destOrd="0" presId="urn:microsoft.com/office/officeart/2005/8/layout/process3"/>
    <dgm:cxn modelId="{7EC9AA1C-6B60-4E48-A704-B2AB477D5C3A}" type="presParOf" srcId="{AF6A9371-0008-45DF-A7D6-0081EE10EC88}" destId="{5D083747-23F7-4C1A-BEBF-E373B6D070FE}" srcOrd="2" destOrd="0" presId="urn:microsoft.com/office/officeart/2005/8/layout/process3"/>
    <dgm:cxn modelId="{58C937C2-17B5-47F4-8E26-347CC63C3161}" type="presParOf" srcId="{5D083747-23F7-4C1A-BEBF-E373B6D070FE}" destId="{64C4788F-0148-49F2-9039-FC4C3810C683}" srcOrd="0" destOrd="0" presId="urn:microsoft.com/office/officeart/2005/8/layout/process3"/>
    <dgm:cxn modelId="{B83A9661-B09B-4C3A-8273-D93F27536A4C}" type="presParOf" srcId="{5D083747-23F7-4C1A-BEBF-E373B6D070FE}" destId="{DE9BD0FD-8026-4E70-83B7-930234C9D779}" srcOrd="1" destOrd="0" presId="urn:microsoft.com/office/officeart/2005/8/layout/process3"/>
    <dgm:cxn modelId="{26DEA0C3-5330-4E0F-8DF2-E95702092060}" type="presParOf" srcId="{5D083747-23F7-4C1A-BEBF-E373B6D070FE}" destId="{E72C7F70-1F1A-475D-9ABB-CAFBFD349F4D}" srcOrd="2" destOrd="0" presId="urn:microsoft.com/office/officeart/2005/8/layout/process3"/>
    <dgm:cxn modelId="{236E0126-83D0-48D0-A91A-B78988C01ECE}" type="presParOf" srcId="{AF6A9371-0008-45DF-A7D6-0081EE10EC88}" destId="{701F84E9-96DC-4429-B749-FF7F7906D16F}" srcOrd="3" destOrd="0" presId="urn:microsoft.com/office/officeart/2005/8/layout/process3"/>
    <dgm:cxn modelId="{093BD352-F813-4FFA-9EFB-03F960F89484}" type="presParOf" srcId="{701F84E9-96DC-4429-B749-FF7F7906D16F}" destId="{FCD2F5AB-4A42-4097-ACA8-74B82BE72ECA}" srcOrd="0" destOrd="0" presId="urn:microsoft.com/office/officeart/2005/8/layout/process3"/>
    <dgm:cxn modelId="{859F8B94-EE56-4CE8-961E-87BA552A18C4}" type="presParOf" srcId="{AF6A9371-0008-45DF-A7D6-0081EE10EC88}" destId="{409AB9A1-32AF-4EEC-94AA-9F7107BCC812}" srcOrd="4" destOrd="0" presId="urn:microsoft.com/office/officeart/2005/8/layout/process3"/>
    <dgm:cxn modelId="{394C43BC-04A5-4329-A933-C3FA304F07A1}" type="presParOf" srcId="{409AB9A1-32AF-4EEC-94AA-9F7107BCC812}" destId="{9AC8A48E-BE62-4EFD-A213-E138F24A4BF1}" srcOrd="0" destOrd="0" presId="urn:microsoft.com/office/officeart/2005/8/layout/process3"/>
    <dgm:cxn modelId="{36B2BF2C-D664-4087-8761-678A00EB35B4}" type="presParOf" srcId="{409AB9A1-32AF-4EEC-94AA-9F7107BCC812}" destId="{DB6A59F9-DC31-4987-BC69-98B545C56DA4}" srcOrd="1" destOrd="0" presId="urn:microsoft.com/office/officeart/2005/8/layout/process3"/>
    <dgm:cxn modelId="{22088BD3-1025-48B7-B02C-86168D7E2BFF}" type="presParOf" srcId="{409AB9A1-32AF-4EEC-94AA-9F7107BCC812}" destId="{413BBAD4-9BC2-41D6-BDF6-87E63A28CB34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B4B27FB-D807-433E-9EFA-4FBE3FB63661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27525E1D-E001-44B9-B31B-B0514DA1043E}">
      <dgm:prSet custT="1"/>
      <dgm:spPr/>
      <dgm:t>
        <a:bodyPr/>
        <a:lstStyle/>
        <a:p>
          <a:r>
            <a:rPr lang="en-US" sz="2300" b="0" i="0" dirty="0"/>
            <a:t>Parametric output</a:t>
          </a:r>
          <a:endParaRPr lang="en-US" sz="2300" dirty="0"/>
        </a:p>
      </dgm:t>
    </dgm:pt>
    <dgm:pt modelId="{F6F70A76-CFE7-41A7-B297-61FD13EAB5A5}" type="sibTrans" cxnId="{4638FC9C-9978-4BF8-8025-59127DC5094C}">
      <dgm:prSet/>
      <dgm:spPr/>
      <dgm:t>
        <a:bodyPr/>
        <a:lstStyle/>
        <a:p>
          <a:endParaRPr lang="en-US" sz="2300"/>
        </a:p>
      </dgm:t>
    </dgm:pt>
    <dgm:pt modelId="{729059CF-0D71-43EE-81DD-31255AEEA6DB}" type="parTrans" cxnId="{4638FC9C-9978-4BF8-8025-59127DC5094C}">
      <dgm:prSet/>
      <dgm:spPr/>
      <dgm:t>
        <a:bodyPr/>
        <a:lstStyle/>
        <a:p>
          <a:endParaRPr lang="en-US" sz="2300"/>
        </a:p>
      </dgm:t>
    </dgm:pt>
    <dgm:pt modelId="{25E81F8A-E7F3-4124-AB4D-09D93868F7D4}">
      <dgm:prSet custT="1"/>
      <dgm:spPr/>
      <dgm:t>
        <a:bodyPr/>
        <a:lstStyle/>
        <a:p>
          <a:r>
            <a:rPr lang="en-US" sz="2300" dirty="0"/>
            <a:t>Intuitive floor plan description</a:t>
          </a:r>
        </a:p>
      </dgm:t>
    </dgm:pt>
    <dgm:pt modelId="{25312525-56F5-491F-9A0D-55095FAF1B7B}" type="sibTrans" cxnId="{0A03ADCE-172B-41A3-B4AA-AC8CB899AA22}">
      <dgm:prSet/>
      <dgm:spPr/>
      <dgm:t>
        <a:bodyPr/>
        <a:lstStyle/>
        <a:p>
          <a:endParaRPr lang="en-US" sz="2300"/>
        </a:p>
      </dgm:t>
    </dgm:pt>
    <dgm:pt modelId="{5BCF3CF1-8403-4E2A-B01F-0609B9C253F5}" type="parTrans" cxnId="{0A03ADCE-172B-41A3-B4AA-AC8CB899AA22}">
      <dgm:prSet/>
      <dgm:spPr/>
      <dgm:t>
        <a:bodyPr/>
        <a:lstStyle/>
        <a:p>
          <a:endParaRPr lang="en-US" sz="2300"/>
        </a:p>
      </dgm:t>
    </dgm:pt>
    <dgm:pt modelId="{E434C0FD-DD8E-4A2B-808C-0F585970EAD6}">
      <dgm:prSet custT="1"/>
      <dgm:spPr/>
      <dgm:t>
        <a:bodyPr/>
        <a:lstStyle/>
        <a:p>
          <a:r>
            <a:rPr lang="en-US" sz="2300" b="0" i="0" dirty="0"/>
            <a:t>Inverse Algorithmic Design</a:t>
          </a:r>
          <a:endParaRPr lang="en-US" sz="2300" dirty="0"/>
        </a:p>
      </dgm:t>
    </dgm:pt>
    <dgm:pt modelId="{0F748C19-45FC-4F84-A854-DE8494D7829F}" type="sibTrans" cxnId="{924BB96D-9E5E-4027-A5E8-3157D5AEC2B9}">
      <dgm:prSet/>
      <dgm:spPr/>
      <dgm:t>
        <a:bodyPr/>
        <a:lstStyle/>
        <a:p>
          <a:endParaRPr lang="en-US" sz="2300"/>
        </a:p>
      </dgm:t>
    </dgm:pt>
    <dgm:pt modelId="{3A00A918-731C-46DF-8C56-5DBD46D6D3BC}" type="parTrans" cxnId="{924BB96D-9E5E-4027-A5E8-3157D5AEC2B9}">
      <dgm:prSet/>
      <dgm:spPr/>
      <dgm:t>
        <a:bodyPr/>
        <a:lstStyle/>
        <a:p>
          <a:endParaRPr lang="en-US" sz="2300"/>
        </a:p>
      </dgm:t>
    </dgm:pt>
    <dgm:pt modelId="{0F6B3FF2-DC21-4D9C-A544-4620327DCE11}" type="pres">
      <dgm:prSet presAssocID="{2B4B27FB-D807-433E-9EFA-4FBE3FB63661}" presName="linear" presStyleCnt="0">
        <dgm:presLayoutVars>
          <dgm:animLvl val="lvl"/>
          <dgm:resizeHandles val="exact"/>
        </dgm:presLayoutVars>
      </dgm:prSet>
      <dgm:spPr/>
    </dgm:pt>
    <dgm:pt modelId="{2437763A-F2C5-4B5D-B125-0261F7E74CD5}" type="pres">
      <dgm:prSet presAssocID="{E434C0FD-DD8E-4A2B-808C-0F585970EAD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7341D20-2716-4F18-AEA2-84592F5B7F2D}" type="pres">
      <dgm:prSet presAssocID="{0F748C19-45FC-4F84-A854-DE8494D7829F}" presName="spacer" presStyleCnt="0"/>
      <dgm:spPr/>
    </dgm:pt>
    <dgm:pt modelId="{3844007D-1AEC-4AB9-8310-DE9DCC0F1DCC}" type="pres">
      <dgm:prSet presAssocID="{25E81F8A-E7F3-4124-AB4D-09D93868F7D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22EDDDE-5465-483E-BC17-9A91B77E9978}" type="pres">
      <dgm:prSet presAssocID="{25312525-56F5-491F-9A0D-55095FAF1B7B}" presName="spacer" presStyleCnt="0"/>
      <dgm:spPr/>
    </dgm:pt>
    <dgm:pt modelId="{9E712045-910A-443E-AA16-2645DAC46A17}" type="pres">
      <dgm:prSet presAssocID="{27525E1D-E001-44B9-B31B-B0514DA1043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134F82A-D223-4982-B864-5A909CA1E5FA}" type="presOf" srcId="{E434C0FD-DD8E-4A2B-808C-0F585970EAD6}" destId="{2437763A-F2C5-4B5D-B125-0261F7E74CD5}" srcOrd="0" destOrd="0" presId="urn:microsoft.com/office/officeart/2005/8/layout/vList2"/>
    <dgm:cxn modelId="{795CC74A-D4FB-48C5-9D37-607F8573A57F}" type="presOf" srcId="{27525E1D-E001-44B9-B31B-B0514DA1043E}" destId="{9E712045-910A-443E-AA16-2645DAC46A17}" srcOrd="0" destOrd="0" presId="urn:microsoft.com/office/officeart/2005/8/layout/vList2"/>
    <dgm:cxn modelId="{924BB96D-9E5E-4027-A5E8-3157D5AEC2B9}" srcId="{2B4B27FB-D807-433E-9EFA-4FBE3FB63661}" destId="{E434C0FD-DD8E-4A2B-808C-0F585970EAD6}" srcOrd="0" destOrd="0" parTransId="{3A00A918-731C-46DF-8C56-5DBD46D6D3BC}" sibTransId="{0F748C19-45FC-4F84-A854-DE8494D7829F}"/>
    <dgm:cxn modelId="{4638FC9C-9978-4BF8-8025-59127DC5094C}" srcId="{2B4B27FB-D807-433E-9EFA-4FBE3FB63661}" destId="{27525E1D-E001-44B9-B31B-B0514DA1043E}" srcOrd="2" destOrd="0" parTransId="{729059CF-0D71-43EE-81DD-31255AEEA6DB}" sibTransId="{F6F70A76-CFE7-41A7-B297-61FD13EAB5A5}"/>
    <dgm:cxn modelId="{DA2B4EAB-9D40-46DF-B26B-E93EE1D7DCDF}" type="presOf" srcId="{25E81F8A-E7F3-4124-AB4D-09D93868F7D4}" destId="{3844007D-1AEC-4AB9-8310-DE9DCC0F1DCC}" srcOrd="0" destOrd="0" presId="urn:microsoft.com/office/officeart/2005/8/layout/vList2"/>
    <dgm:cxn modelId="{0A03ADCE-172B-41A3-B4AA-AC8CB899AA22}" srcId="{2B4B27FB-D807-433E-9EFA-4FBE3FB63661}" destId="{25E81F8A-E7F3-4124-AB4D-09D93868F7D4}" srcOrd="1" destOrd="0" parTransId="{5BCF3CF1-8403-4E2A-B01F-0609B9C253F5}" sibTransId="{25312525-56F5-491F-9A0D-55095FAF1B7B}"/>
    <dgm:cxn modelId="{8C5D55F3-CEA4-4245-9479-AADCC1D1CB0B}" type="presOf" srcId="{2B4B27FB-D807-433E-9EFA-4FBE3FB63661}" destId="{0F6B3FF2-DC21-4D9C-A544-4620327DCE11}" srcOrd="0" destOrd="0" presId="urn:microsoft.com/office/officeart/2005/8/layout/vList2"/>
    <dgm:cxn modelId="{35E99124-B7CA-41B5-85FF-1CD7A38E0B69}" type="presParOf" srcId="{0F6B3FF2-DC21-4D9C-A544-4620327DCE11}" destId="{2437763A-F2C5-4B5D-B125-0261F7E74CD5}" srcOrd="0" destOrd="0" presId="urn:microsoft.com/office/officeart/2005/8/layout/vList2"/>
    <dgm:cxn modelId="{219E7FF5-82E6-45AD-8181-0C47DED26A46}" type="presParOf" srcId="{0F6B3FF2-DC21-4D9C-A544-4620327DCE11}" destId="{67341D20-2716-4F18-AEA2-84592F5B7F2D}" srcOrd="1" destOrd="0" presId="urn:microsoft.com/office/officeart/2005/8/layout/vList2"/>
    <dgm:cxn modelId="{A0777789-A55D-41C9-970D-00C73BEBDAE6}" type="presParOf" srcId="{0F6B3FF2-DC21-4D9C-A544-4620327DCE11}" destId="{3844007D-1AEC-4AB9-8310-DE9DCC0F1DCC}" srcOrd="2" destOrd="0" presId="urn:microsoft.com/office/officeart/2005/8/layout/vList2"/>
    <dgm:cxn modelId="{5D1E4412-ED91-41AB-99A5-58F76482E129}" type="presParOf" srcId="{0F6B3FF2-DC21-4D9C-A544-4620327DCE11}" destId="{522EDDDE-5465-483E-BC17-9A91B77E9978}" srcOrd="3" destOrd="0" presId="urn:microsoft.com/office/officeart/2005/8/layout/vList2"/>
    <dgm:cxn modelId="{E404A8A1-AE07-4FA9-A245-8BB9F81C9AFE}" type="presParOf" srcId="{0F6B3FF2-DC21-4D9C-A544-4620327DCE11}" destId="{9E712045-910A-443E-AA16-2645DAC46A1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C07CE2-9A86-4E59-9C8D-3D8F6D568A69}">
      <dsp:nvSpPr>
        <dsp:cNvPr id="0" name=""/>
        <dsp:cNvSpPr/>
      </dsp:nvSpPr>
      <dsp:spPr>
        <a:xfrm>
          <a:off x="0" y="544258"/>
          <a:ext cx="4704722" cy="52474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/>
            <a:t>Technical drawings</a:t>
          </a:r>
          <a:endParaRPr lang="en-US" sz="2300" kern="1200" dirty="0"/>
        </a:p>
      </dsp:txBody>
      <dsp:txXfrm>
        <a:off x="25616" y="569874"/>
        <a:ext cx="4653490" cy="473513"/>
      </dsp:txXfrm>
    </dsp:sp>
    <dsp:sp modelId="{3A48997A-05F7-4902-AD85-F8F93F0D953F}">
      <dsp:nvSpPr>
        <dsp:cNvPr id="0" name=""/>
        <dsp:cNvSpPr/>
      </dsp:nvSpPr>
      <dsp:spPr>
        <a:xfrm>
          <a:off x="0" y="1135243"/>
          <a:ext cx="4704722" cy="52474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/>
            <a:t>Computer-Aided Design (CAD)</a:t>
          </a:r>
          <a:endParaRPr lang="en-US" sz="2300" kern="1200" dirty="0"/>
        </a:p>
      </dsp:txBody>
      <dsp:txXfrm>
        <a:off x="25616" y="1160859"/>
        <a:ext cx="4653490" cy="473513"/>
      </dsp:txXfrm>
    </dsp:sp>
    <dsp:sp modelId="{94C808C1-5D07-49B6-A9AD-160ABCA1525D}">
      <dsp:nvSpPr>
        <dsp:cNvPr id="0" name=""/>
        <dsp:cNvSpPr/>
      </dsp:nvSpPr>
      <dsp:spPr>
        <a:xfrm>
          <a:off x="0" y="1726228"/>
          <a:ext cx="4704722" cy="52474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/>
            <a:t>Building Information Modeling (BIM)</a:t>
          </a:r>
          <a:endParaRPr lang="en-US" sz="2300" kern="1200" dirty="0"/>
        </a:p>
      </dsp:txBody>
      <dsp:txXfrm>
        <a:off x="25616" y="1751844"/>
        <a:ext cx="4653490" cy="4735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6A5D26-48A7-40C2-8F9C-3F559D29E9FA}">
      <dsp:nvSpPr>
        <dsp:cNvPr id="0" name=""/>
        <dsp:cNvSpPr/>
      </dsp:nvSpPr>
      <dsp:spPr>
        <a:xfrm>
          <a:off x="0" y="11953"/>
          <a:ext cx="4572001" cy="524745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/>
            <a:t>Algorithms are parametric</a:t>
          </a:r>
          <a:endParaRPr lang="en-US" sz="2300" kern="1200" dirty="0"/>
        </a:p>
      </dsp:txBody>
      <dsp:txXfrm>
        <a:off x="25616" y="37569"/>
        <a:ext cx="4520769" cy="473513"/>
      </dsp:txXfrm>
    </dsp:sp>
    <dsp:sp modelId="{B23A1E53-6DB6-4C8E-9F2F-450F02F20B5C}">
      <dsp:nvSpPr>
        <dsp:cNvPr id="0" name=""/>
        <dsp:cNvSpPr/>
      </dsp:nvSpPr>
      <dsp:spPr>
        <a:xfrm>
          <a:off x="0" y="602938"/>
          <a:ext cx="4572001" cy="524745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/>
            <a:t>Parameters control variations</a:t>
          </a:r>
          <a:endParaRPr lang="en-US" sz="2300" kern="1200" dirty="0"/>
        </a:p>
      </dsp:txBody>
      <dsp:txXfrm>
        <a:off x="25616" y="628554"/>
        <a:ext cx="4520769" cy="4735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AD5BEE-1AA7-4A07-87DB-852DEBA88239}">
      <dsp:nvSpPr>
        <dsp:cNvPr id="0" name=""/>
        <dsp:cNvSpPr/>
      </dsp:nvSpPr>
      <dsp:spPr>
        <a:xfrm>
          <a:off x="0" y="11953"/>
          <a:ext cx="4572001" cy="52474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/>
            <a:t>Steep learning curve</a:t>
          </a:r>
          <a:endParaRPr lang="en-US" sz="2300" kern="1200" dirty="0"/>
        </a:p>
      </dsp:txBody>
      <dsp:txXfrm>
        <a:off x="25616" y="37569"/>
        <a:ext cx="4520769" cy="473513"/>
      </dsp:txXfrm>
    </dsp:sp>
    <dsp:sp modelId="{282F2072-0C0B-4680-8171-97D753C6048B}">
      <dsp:nvSpPr>
        <dsp:cNvPr id="0" name=""/>
        <dsp:cNvSpPr/>
      </dsp:nvSpPr>
      <dsp:spPr>
        <a:xfrm>
          <a:off x="0" y="602938"/>
          <a:ext cx="4572001" cy="52474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/>
            <a:t>Costly conversion</a:t>
          </a:r>
          <a:endParaRPr lang="en-US" sz="2300" kern="1200" dirty="0"/>
        </a:p>
      </dsp:txBody>
      <dsp:txXfrm>
        <a:off x="25616" y="628554"/>
        <a:ext cx="4520769" cy="47351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D5D74-F503-4CCE-AEAF-838244A4FD1E}">
      <dsp:nvSpPr>
        <dsp:cNvPr id="0" name=""/>
        <dsp:cNvSpPr/>
      </dsp:nvSpPr>
      <dsp:spPr>
        <a:xfrm>
          <a:off x="5148" y="722451"/>
          <a:ext cx="2341047" cy="90720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Interpretation</a:t>
          </a:r>
        </a:p>
      </dsp:txBody>
      <dsp:txXfrm>
        <a:off x="5148" y="722451"/>
        <a:ext cx="2341047" cy="604800"/>
      </dsp:txXfrm>
    </dsp:sp>
    <dsp:sp modelId="{DCB0E5B1-8417-4FF8-BC95-907D0C9CCD7F}">
      <dsp:nvSpPr>
        <dsp:cNvPr id="0" name=""/>
        <dsp:cNvSpPr/>
      </dsp:nvSpPr>
      <dsp:spPr>
        <a:xfrm>
          <a:off x="484640" y="1327252"/>
          <a:ext cx="2341047" cy="1209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100" kern="1200" dirty="0"/>
            <a:t>Detecting relevant symbols</a:t>
          </a:r>
        </a:p>
      </dsp:txBody>
      <dsp:txXfrm>
        <a:off x="520068" y="1362680"/>
        <a:ext cx="2270191" cy="1138744"/>
      </dsp:txXfrm>
    </dsp:sp>
    <dsp:sp modelId="{82BB970D-0510-4A3A-B31D-E13F6F171357}">
      <dsp:nvSpPr>
        <dsp:cNvPr id="0" name=""/>
        <dsp:cNvSpPr/>
      </dsp:nvSpPr>
      <dsp:spPr>
        <a:xfrm>
          <a:off x="2701091" y="733425"/>
          <a:ext cx="752376" cy="5828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2701091" y="849996"/>
        <a:ext cx="577520" cy="349711"/>
      </dsp:txXfrm>
    </dsp:sp>
    <dsp:sp modelId="{DE9BD0FD-8026-4E70-83B7-930234C9D779}">
      <dsp:nvSpPr>
        <dsp:cNvPr id="0" name=""/>
        <dsp:cNvSpPr/>
      </dsp:nvSpPr>
      <dsp:spPr>
        <a:xfrm>
          <a:off x="3765774" y="722451"/>
          <a:ext cx="2341047" cy="90720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/>
            <a:t>Representation</a:t>
          </a:r>
          <a:endParaRPr lang="en-US" sz="2100" kern="1200" dirty="0"/>
        </a:p>
      </dsp:txBody>
      <dsp:txXfrm>
        <a:off x="3765774" y="722451"/>
        <a:ext cx="2341047" cy="604800"/>
      </dsp:txXfrm>
    </dsp:sp>
    <dsp:sp modelId="{E72C7F70-1F1A-475D-9ABB-CAFBFD349F4D}">
      <dsp:nvSpPr>
        <dsp:cNvPr id="0" name=""/>
        <dsp:cNvSpPr/>
      </dsp:nvSpPr>
      <dsp:spPr>
        <a:xfrm>
          <a:off x="4245265" y="1327252"/>
          <a:ext cx="2341047" cy="1209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Converting to a structured representation</a:t>
          </a:r>
        </a:p>
      </dsp:txBody>
      <dsp:txXfrm>
        <a:off x="4280693" y="1362680"/>
        <a:ext cx="2270191" cy="1138744"/>
      </dsp:txXfrm>
    </dsp:sp>
    <dsp:sp modelId="{701F84E9-96DC-4429-B749-FF7F7906D16F}">
      <dsp:nvSpPr>
        <dsp:cNvPr id="0" name=""/>
        <dsp:cNvSpPr/>
      </dsp:nvSpPr>
      <dsp:spPr>
        <a:xfrm>
          <a:off x="6461716" y="733425"/>
          <a:ext cx="752376" cy="5828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6461716" y="849996"/>
        <a:ext cx="577520" cy="349711"/>
      </dsp:txXfrm>
    </dsp:sp>
    <dsp:sp modelId="{DB6A59F9-DC31-4987-BC69-98B545C56DA4}">
      <dsp:nvSpPr>
        <dsp:cNvPr id="0" name=""/>
        <dsp:cNvSpPr/>
      </dsp:nvSpPr>
      <dsp:spPr>
        <a:xfrm>
          <a:off x="7526399" y="722451"/>
          <a:ext cx="2341047" cy="90720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/>
            <a:t>Reconstruction</a:t>
          </a:r>
          <a:endParaRPr lang="en-US" sz="2100" kern="1200" dirty="0"/>
        </a:p>
      </dsp:txBody>
      <dsp:txXfrm>
        <a:off x="7526399" y="722451"/>
        <a:ext cx="2341047" cy="604800"/>
      </dsp:txXfrm>
    </dsp:sp>
    <dsp:sp modelId="{413BBAD4-9BC2-41D6-BDF6-87E63A28CB34}">
      <dsp:nvSpPr>
        <dsp:cNvPr id="0" name=""/>
        <dsp:cNvSpPr/>
      </dsp:nvSpPr>
      <dsp:spPr>
        <a:xfrm>
          <a:off x="8005891" y="1327252"/>
          <a:ext cx="2341047" cy="1209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100" kern="1200" dirty="0"/>
            <a:t>Creating the algorithm</a:t>
          </a:r>
        </a:p>
      </dsp:txBody>
      <dsp:txXfrm>
        <a:off x="8041319" y="1362680"/>
        <a:ext cx="2270191" cy="11387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37763A-F2C5-4B5D-B125-0261F7E74CD5}">
      <dsp:nvSpPr>
        <dsp:cNvPr id="0" name=""/>
        <dsp:cNvSpPr/>
      </dsp:nvSpPr>
      <dsp:spPr>
        <a:xfrm>
          <a:off x="0" y="4416"/>
          <a:ext cx="4572001" cy="8424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/>
            <a:t>Inverse Algorithmic Design</a:t>
          </a:r>
          <a:endParaRPr lang="en-US" sz="2300" kern="1200" dirty="0"/>
        </a:p>
      </dsp:txBody>
      <dsp:txXfrm>
        <a:off x="41123" y="45539"/>
        <a:ext cx="4489755" cy="760154"/>
      </dsp:txXfrm>
    </dsp:sp>
    <dsp:sp modelId="{3844007D-1AEC-4AB9-8310-DE9DCC0F1DCC}">
      <dsp:nvSpPr>
        <dsp:cNvPr id="0" name=""/>
        <dsp:cNvSpPr/>
      </dsp:nvSpPr>
      <dsp:spPr>
        <a:xfrm>
          <a:off x="0" y="976416"/>
          <a:ext cx="4572001" cy="8424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Intuitive floor plan description</a:t>
          </a:r>
        </a:p>
      </dsp:txBody>
      <dsp:txXfrm>
        <a:off x="41123" y="1017539"/>
        <a:ext cx="4489755" cy="760154"/>
      </dsp:txXfrm>
    </dsp:sp>
    <dsp:sp modelId="{9E712045-910A-443E-AA16-2645DAC46A17}">
      <dsp:nvSpPr>
        <dsp:cNvPr id="0" name=""/>
        <dsp:cNvSpPr/>
      </dsp:nvSpPr>
      <dsp:spPr>
        <a:xfrm>
          <a:off x="0" y="1948416"/>
          <a:ext cx="4572001" cy="8424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/>
            <a:t>Parametric output</a:t>
          </a:r>
          <a:endParaRPr lang="en-US" sz="2300" kern="1200" dirty="0"/>
        </a:p>
      </dsp:txBody>
      <dsp:txXfrm>
        <a:off x="41123" y="1989539"/>
        <a:ext cx="4489755" cy="760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5B66E5-15AA-4745-8A67-3CE257BEE3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844A45-21B3-834A-A491-E4E4B9DC11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039FDB-18A0-074D-8BA3-A4C3DE896A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D13E5-4CEC-3A4A-8E5D-AFCEE7512EEC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7A52F-9D89-7442-A8E9-48D1527B5F6B}" type="datetimeFigureOut">
              <a:rPr lang="en-US" smtClean="0"/>
              <a:t>2022-11-28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C7E07-3C67-C64C-8DA0-0404F63039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31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971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079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6233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092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566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1680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57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8224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6405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833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574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243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0226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095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0808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5060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5153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5075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1129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7748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720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7063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4355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4397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4197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1567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5478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0137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0796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3374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5944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125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9354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3691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6780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3449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7532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7468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4683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86927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6335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940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616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94872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6646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9851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45934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16058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61885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28459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9694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29480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53279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14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05277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89207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79150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4097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45645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15426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65050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42363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08187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12792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30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19020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24294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92164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67380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96986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49342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14441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40764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49432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60461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414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39859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29950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79219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00900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56601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47737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36230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05318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23242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39049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604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62311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99233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456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2901" y="1114512"/>
            <a:ext cx="5491571" cy="151401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52902" y="3547883"/>
            <a:ext cx="5491570" cy="95333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mi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ACB4ADD-D9F4-984E-B29D-A2CF6D19E810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9" name="AutoShape 24">
              <a:extLst>
                <a:ext uri="{FF2B5EF4-FFF2-40B4-BE49-F238E27FC236}">
                  <a16:creationId xmlns:a16="http://schemas.microsoft.com/office/drawing/2014/main" id="{5017C477-A988-7041-8A67-3D8294D6A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06D7F37-5DD1-A24E-9CCA-84B2A1685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6E321C8-096C-1B41-B14F-4CA7AE04B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2B3FDD4-EB13-F44F-99D0-BFAB06F00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20BCBD2-A735-0C43-8C55-B384372AC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9A90A7-BF26-684E-8C8B-638053DA1234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1D8E86-886A-8744-BC4C-FE82B0243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D967470-E96E-8843-AAD2-E0C8B8077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8A27D09-765D-3949-BCCA-238C3514D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0134A4B9-63C7-4E39-91FB-A9C6B94CCBC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71550" y="6332220"/>
            <a:ext cx="523240" cy="247651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7829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560">
          <p15:clr>
            <a:srgbClr val="FBAE40"/>
          </p15:clr>
        </p15:guide>
        <p15:guide id="8" orient="horz" pos="1752">
          <p15:clr>
            <a:srgbClr val="FBAE40"/>
          </p15:clr>
        </p15:guide>
        <p15:guide id="9" orient="horz" pos="124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0134A4B9-63C7-4E39-91FB-A9C6B94CCBC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71550" y="6332220"/>
            <a:ext cx="523240" cy="247651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1529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560">
          <p15:clr>
            <a:srgbClr val="FBAE40"/>
          </p15:clr>
        </p15:guide>
        <p15:guide id="8" orient="horz" pos="1752">
          <p15:clr>
            <a:srgbClr val="FBAE40"/>
          </p15:clr>
        </p15:guide>
        <p15:guide id="9" orient="horz" pos="124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origina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2476500"/>
            <a:ext cx="7132320" cy="3289971"/>
          </a:xfrm>
          <a:prstGeom prst="rect">
            <a:avLst/>
          </a:prstGeom>
          <a:ln>
            <a:noFill/>
          </a:ln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02327D-DBD4-7A4E-ABF2-A946A559A8AD}"/>
              </a:ext>
            </a:extLst>
          </p:cNvPr>
          <p:cNvSpPr txBox="1"/>
          <p:nvPr userDrawn="1"/>
        </p:nvSpPr>
        <p:spPr>
          <a:xfrm>
            <a:off x="699948" y="548291"/>
            <a:ext cx="15893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solidFill>
                  <a:schemeClr val="bg1"/>
                </a:solidFill>
              </a:rPr>
              <a:t>“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ACB4ADD-D9F4-984E-B29D-A2CF6D19E810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9" name="AutoShape 24">
              <a:extLst>
                <a:ext uri="{FF2B5EF4-FFF2-40B4-BE49-F238E27FC236}">
                  <a16:creationId xmlns:a16="http://schemas.microsoft.com/office/drawing/2014/main" id="{5017C477-A988-7041-8A67-3D8294D6A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06D7F37-5DD1-A24E-9CCA-84B2A1685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6E321C8-096C-1B41-B14F-4CA7AE04B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2B3FDD4-EB13-F44F-99D0-BFAB06F00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20BCBD2-A735-0C43-8C55-B384372AC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9A90A7-BF26-684E-8C8B-638053DA1234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1D8E86-886A-8744-BC4C-FE82B0243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D967470-E96E-8843-AAD2-E0C8B8077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8A27D09-765D-3949-BCCA-238C3514D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609231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560">
          <p15:clr>
            <a:srgbClr val="FBAE40"/>
          </p15:clr>
        </p15:guide>
        <p15:guide id="8" orient="horz" pos="1752">
          <p15:clr>
            <a:srgbClr val="FBAE40"/>
          </p15:clr>
        </p15:guide>
        <p15:guide id="9" orient="horz" pos="124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7D9F21A-75CF-6045-8FA1-C4F4E21B699C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A7E377-BB07-FA43-B532-10A92EE03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18DE645-B3D5-2F4E-AAD6-002FEF13A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B90F6499-BA50-2340-A026-32C79B6BF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8" name="Picture Placeholder 25">
            <a:extLst>
              <a:ext uri="{FF2B5EF4-FFF2-40B4-BE49-F238E27FC236}">
                <a16:creationId xmlns:a16="http://schemas.microsoft.com/office/drawing/2014/main" id="{2274C164-503B-E746-A155-849A9BC240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4268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E2F20AFE-B282-5146-B0D6-F2FC1B6D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879063"/>
            <a:ext cx="75322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777D2F0-DE3F-8343-B97A-E7FA440532FD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Picture Placeholder 25">
            <a:extLst>
              <a:ext uri="{FF2B5EF4-FFF2-40B4-BE49-F238E27FC236}">
                <a16:creationId xmlns:a16="http://schemas.microsoft.com/office/drawing/2014/main" id="{AF1B5ED8-33F6-FB44-AA92-F0D227BB310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658280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2" name="Text Placeholder 29">
            <a:extLst>
              <a:ext uri="{FF2B5EF4-FFF2-40B4-BE49-F238E27FC236}">
                <a16:creationId xmlns:a16="http://schemas.microsoft.com/office/drawing/2014/main" id="{0D824BDD-2D23-C943-8FE9-60B7B23B5E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5393169"/>
            <a:ext cx="2133600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29">
            <a:extLst>
              <a:ext uri="{FF2B5EF4-FFF2-40B4-BE49-F238E27FC236}">
                <a16:creationId xmlns:a16="http://schemas.microsoft.com/office/drawing/2014/main" id="{2F3D441E-DFB1-084B-8192-C6CBECCA40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500" y="4986745"/>
            <a:ext cx="2133600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Text Placeholder 29">
            <a:extLst>
              <a:ext uri="{FF2B5EF4-FFF2-40B4-BE49-F238E27FC236}">
                <a16:creationId xmlns:a16="http://schemas.microsoft.com/office/drawing/2014/main" id="{25797825-E7AE-2C41-A965-E6F0D70D97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63042" y="5393169"/>
            <a:ext cx="2128157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Text Placeholder 29">
            <a:extLst>
              <a:ext uri="{FF2B5EF4-FFF2-40B4-BE49-F238E27FC236}">
                <a16:creationId xmlns:a16="http://schemas.microsoft.com/office/drawing/2014/main" id="{63C1927C-E23B-204E-9F3A-2A67D2BF70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4986745"/>
            <a:ext cx="2128157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6" name="Text Placeholder 29">
            <a:extLst>
              <a:ext uri="{FF2B5EF4-FFF2-40B4-BE49-F238E27FC236}">
                <a16:creationId xmlns:a16="http://schemas.microsoft.com/office/drawing/2014/main" id="{EC81F0F5-C204-7248-A336-A655814A8A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67054" y="5393169"/>
            <a:ext cx="2129245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ext Placeholder 29">
            <a:extLst>
              <a:ext uri="{FF2B5EF4-FFF2-40B4-BE49-F238E27FC236}">
                <a16:creationId xmlns:a16="http://schemas.microsoft.com/office/drawing/2014/main" id="{C9FEF82E-4E9C-8343-9D36-C4A00D7137C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67054" y="4986745"/>
            <a:ext cx="2129245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Text Placeholder 29">
            <a:extLst>
              <a:ext uri="{FF2B5EF4-FFF2-40B4-BE49-F238E27FC236}">
                <a16:creationId xmlns:a16="http://schemas.microsoft.com/office/drawing/2014/main" id="{F8AF6664-A005-7A42-9AEF-C5AA5603E4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10254" y="5393169"/>
            <a:ext cx="2129245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9" name="Text Placeholder 29">
            <a:extLst>
              <a:ext uri="{FF2B5EF4-FFF2-40B4-BE49-F238E27FC236}">
                <a16:creationId xmlns:a16="http://schemas.microsoft.com/office/drawing/2014/main" id="{5F6C1E52-E2B6-5F45-A863-5BB35ABAFC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10254" y="4986745"/>
            <a:ext cx="2129245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FD0B2D5-B3C2-D847-A220-86CB6A37E418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28" name="AutoShape 24">
              <a:extLst>
                <a:ext uri="{FF2B5EF4-FFF2-40B4-BE49-F238E27FC236}">
                  <a16:creationId xmlns:a16="http://schemas.microsoft.com/office/drawing/2014/main" id="{A7FD25A4-760F-814C-915F-DD6E89CA3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0CC8369-E81F-D447-87D8-1AF0C58EA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41CA81E-EF54-D048-8775-CD4AB37A7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95A4B85-923E-B641-B239-2A1999AB2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01386DC-76EB-F34E-AD0E-22957D3B3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66" name="Picture Placeholder 25">
            <a:extLst>
              <a:ext uri="{FF2B5EF4-FFF2-40B4-BE49-F238E27FC236}">
                <a16:creationId xmlns:a16="http://schemas.microsoft.com/office/drawing/2014/main" id="{2D21D633-C51E-E94E-BAE3-96F52F76E49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62292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9" name="Picture Placeholder 25">
            <a:extLst>
              <a:ext uri="{FF2B5EF4-FFF2-40B4-BE49-F238E27FC236}">
                <a16:creationId xmlns:a16="http://schemas.microsoft.com/office/drawing/2014/main" id="{639EFA5A-9C69-DF4D-81B7-FA1F8CCCF93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112023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92EF2-9336-43EF-A365-1F54000F7DE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6362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4008">
          <p15:clr>
            <a:srgbClr val="FBAE40"/>
          </p15:clr>
        </p15:guide>
        <p15:guide id="5" pos="1944">
          <p15:clr>
            <a:srgbClr val="FBAE40"/>
          </p15:clr>
        </p15:guide>
        <p15:guide id="6" pos="3648">
          <p15:clr>
            <a:srgbClr val="FBAE40"/>
          </p15:clr>
        </p15:guide>
        <p15:guide id="7" orient="horz" pos="1392">
          <p15:clr>
            <a:srgbClr val="FBAE40"/>
          </p15:clr>
        </p15:guide>
        <p15:guide id="8" orient="horz" pos="552">
          <p15:clr>
            <a:srgbClr val="FBAE40"/>
          </p15:clr>
        </p15:guide>
        <p15:guide id="9" orient="horz" pos="1224">
          <p15:clr>
            <a:srgbClr val="FBAE40"/>
          </p15:clr>
        </p15:guide>
        <p15:guide id="10" pos="5352">
          <p15:clr>
            <a:srgbClr val="FBAE40"/>
          </p15:clr>
        </p15:guide>
        <p15:guide id="11" pos="5736">
          <p15:clr>
            <a:srgbClr val="FBAE40"/>
          </p15:clr>
        </p15:guide>
        <p15:guide id="12" orient="horz" pos="2904">
          <p15:clr>
            <a:srgbClr val="FBAE40"/>
          </p15:clr>
        </p15:guide>
        <p15:guide id="13" orient="horz" pos="160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40046AF-E5BF-854D-9986-7C3019770FE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959" y="2213783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6CA14A6-0144-BC49-A8D4-C979D13258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180493" y="2213783"/>
            <a:ext cx="11102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A582FC2-A135-5743-B9C0-6AC7225B42E1}"/>
              </a:ext>
            </a:extLst>
          </p:cNvPr>
          <p:cNvCxnSpPr>
            <a:cxnSpLocks/>
          </p:cNvCxnSpPr>
          <p:nvPr userDrawn="1"/>
        </p:nvCxnSpPr>
        <p:spPr>
          <a:xfrm flipH="1">
            <a:off x="8745623" y="3904712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C43222-5868-0247-838F-58F4F6C8EE75}"/>
              </a:ext>
            </a:extLst>
          </p:cNvPr>
          <p:cNvCxnSpPr>
            <a:cxnSpLocks/>
          </p:cNvCxnSpPr>
          <p:nvPr userDrawn="1"/>
        </p:nvCxnSpPr>
        <p:spPr>
          <a:xfrm flipH="1">
            <a:off x="3611089" y="3895941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>
            <a:extLst>
              <a:ext uri="{FF2B5EF4-FFF2-40B4-BE49-F238E27FC236}">
                <a16:creationId xmlns:a16="http://schemas.microsoft.com/office/drawing/2014/main" id="{46EEE005-F78A-9D4F-B159-964376C38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6" name="Text Placeholder 29">
            <a:extLst>
              <a:ext uri="{FF2B5EF4-FFF2-40B4-BE49-F238E27FC236}">
                <a16:creationId xmlns:a16="http://schemas.microsoft.com/office/drawing/2014/main" id="{FC61536F-8EA7-5A48-AF76-8B0E251BD8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6955" y="2934856"/>
            <a:ext cx="2133600" cy="369332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7" name="Text Placeholder 29">
            <a:extLst>
              <a:ext uri="{FF2B5EF4-FFF2-40B4-BE49-F238E27FC236}">
                <a16:creationId xmlns:a16="http://schemas.microsoft.com/office/drawing/2014/main" id="{64FFD994-BD97-ED49-8607-286ECBB1CD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6955" y="2568686"/>
            <a:ext cx="2133600" cy="205837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29">
            <a:extLst>
              <a:ext uri="{FF2B5EF4-FFF2-40B4-BE49-F238E27FC236}">
                <a16:creationId xmlns:a16="http://schemas.microsoft.com/office/drawing/2014/main" id="{D1ADE805-BFBC-ED47-B9CB-6CB2FF02E86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97799" y="5087328"/>
            <a:ext cx="2133600" cy="369332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3" name="Text Placeholder 29">
            <a:extLst>
              <a:ext uri="{FF2B5EF4-FFF2-40B4-BE49-F238E27FC236}">
                <a16:creationId xmlns:a16="http://schemas.microsoft.com/office/drawing/2014/main" id="{334A3589-641F-F547-891B-149579153B7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897799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>
              <a:spcBef>
                <a:spcPts val="4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6" name="Text Placeholder 29">
            <a:extLst>
              <a:ext uri="{FF2B5EF4-FFF2-40B4-BE49-F238E27FC236}">
                <a16:creationId xmlns:a16="http://schemas.microsoft.com/office/drawing/2014/main" id="{A63F8454-D12E-A641-ABD0-8977D3F5EC0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001711" y="5087328"/>
            <a:ext cx="2133600" cy="369332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7" name="Text Placeholder 29">
            <a:extLst>
              <a:ext uri="{FF2B5EF4-FFF2-40B4-BE49-F238E27FC236}">
                <a16:creationId xmlns:a16="http://schemas.microsoft.com/office/drawing/2014/main" id="{F35AA15D-DBAD-9840-8764-A5B6D486A23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001711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>
              <a:spcBef>
                <a:spcPts val="4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8" name="Text Placeholder 29">
            <a:extLst>
              <a:ext uri="{FF2B5EF4-FFF2-40B4-BE49-F238E27FC236}">
                <a16:creationId xmlns:a16="http://schemas.microsoft.com/office/drawing/2014/main" id="{8357CA0F-1A55-B145-8305-562F0DF2254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38143" y="2934856"/>
            <a:ext cx="2133600" cy="369332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9" name="Text Placeholder 29">
            <a:extLst>
              <a:ext uri="{FF2B5EF4-FFF2-40B4-BE49-F238E27FC236}">
                <a16:creationId xmlns:a16="http://schemas.microsoft.com/office/drawing/2014/main" id="{D6C49F6F-AF28-8942-8442-8F54A1DC388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38143" y="2568686"/>
            <a:ext cx="2133600" cy="205837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E2724A-BCA1-604F-9D18-BF05746408C2}"/>
              </a:ext>
            </a:extLst>
          </p:cNvPr>
          <p:cNvCxnSpPr/>
          <p:nvPr userDrawn="1"/>
        </p:nvCxnSpPr>
        <p:spPr>
          <a:xfrm>
            <a:off x="967689" y="3968780"/>
            <a:ext cx="10275477" cy="0"/>
          </a:xfrm>
          <a:prstGeom prst="line">
            <a:avLst/>
          </a:prstGeom>
          <a:ln w="165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4923D7D1-A9CC-C34C-86FF-43B5C8978712}"/>
              </a:ext>
            </a:extLst>
          </p:cNvPr>
          <p:cNvSpPr/>
          <p:nvPr userDrawn="1"/>
        </p:nvSpPr>
        <p:spPr>
          <a:xfrm>
            <a:off x="964323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119FF13-13AB-3448-B24E-58E18B3CE2B6}"/>
              </a:ext>
            </a:extLst>
          </p:cNvPr>
          <p:cNvSpPr/>
          <p:nvPr userDrawn="1"/>
        </p:nvSpPr>
        <p:spPr>
          <a:xfrm>
            <a:off x="3531590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2F8F982-870E-AE44-B0D3-B3313BC48DB7}"/>
              </a:ext>
            </a:extLst>
          </p:cNvPr>
          <p:cNvSpPr/>
          <p:nvPr userDrawn="1"/>
        </p:nvSpPr>
        <p:spPr>
          <a:xfrm>
            <a:off x="6098857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49A137-DB5E-9C40-8C0A-ED607212022C}"/>
              </a:ext>
            </a:extLst>
          </p:cNvPr>
          <p:cNvSpPr/>
          <p:nvPr userDrawn="1"/>
        </p:nvSpPr>
        <p:spPr>
          <a:xfrm>
            <a:off x="8666124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D6BAD-56F4-42F1-A2B3-FDB73364FD40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6155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3768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orient="horz" pos="1512">
          <p15:clr>
            <a:srgbClr val="FBAE40"/>
          </p15:clr>
        </p15:guide>
        <p15:guide id="11" orient="horz" pos="283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DEF3328-825B-3946-8472-DB93D6A32867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4E4E09DF-AF21-0E4A-9838-14DFBFFED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53F54AE-9BC1-3A45-A129-4028EADE4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54F6D22-4944-974A-999E-F9E22F159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100468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4023" y="2300984"/>
            <a:ext cx="4827178" cy="40421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A0EE708-F36B-444B-9A8B-D48D69535E4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62700" y="2300984"/>
            <a:ext cx="4764829" cy="40421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4023" y="2799146"/>
            <a:ext cx="4827178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E40D4044-0F7B-0647-BAB5-16B23EBD9EC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62700" y="2799146"/>
            <a:ext cx="4756241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D51C063-0222-064B-8A2E-485FE9EAC10D}"/>
              </a:ext>
            </a:extLst>
          </p:cNvPr>
          <p:cNvCxnSpPr>
            <a:cxnSpLocks/>
          </p:cNvCxnSpPr>
          <p:nvPr userDrawn="1"/>
        </p:nvCxnSpPr>
        <p:spPr>
          <a:xfrm>
            <a:off x="63627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4FEF6-E217-4110-BBF5-C4B77ADC84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0425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68B08E5-2F7C-7749-8BDF-386EAF974BB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3E300C0-0B72-9048-9E16-2166E1A88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4AA520D-9D51-3A42-B9B1-DF72169BC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F2735E-137C-DB47-AEF0-EFC871A32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9356594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57DFE0A-61D9-1B48-8196-EA94D04685D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C946754A-F105-644E-99A4-DC80B994424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68648FC-FC9A-5645-8F0C-390FFFAE180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BB849DC-B114-D145-9879-4FE0688BF57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F0C4CE5-5F02-B143-8FD1-1B235D270DAC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89A8C14-DB28-F34E-8098-168D4C75AF23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0F86B-3DA3-4708-AAF5-387BA115C4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7948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520">
          <p15:clr>
            <a:srgbClr val="FBAE40"/>
          </p15:clr>
        </p15:guide>
        <p15:guide id="4" pos="516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4800">
          <p15:clr>
            <a:srgbClr val="FBAE40"/>
          </p15:clr>
        </p15:guide>
        <p15:guide id="11" pos="2880">
          <p15:clr>
            <a:srgbClr val="FBAE40"/>
          </p15:clr>
        </p15:guide>
        <p15:guide id="12" orient="horz" pos="175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92340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8C895-11B9-EA40-B0F8-0F4FE98815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00" y="2656904"/>
            <a:ext cx="4838700" cy="57431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7A1EE0-4011-3749-B01C-FC489EEDF880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7EED68A-6660-2643-BBFB-B6AB92A7C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ECF9FB8-F6C7-C54D-99F4-11FDF26D7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C7C62D-7D3B-934C-AFF9-0F10E727B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5D552-3AFC-4D21-A944-9D41E128A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2286000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E8C2EDB-9C70-49A2-865C-E5CD77D3E7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3655" y="3841846"/>
            <a:ext cx="4838700" cy="636754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EE50320A-D017-45C6-9986-94BC43911E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3655" y="3470942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73EB498-F5D2-4E15-990A-2AFA4A377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2500" y="5017901"/>
            <a:ext cx="4838700" cy="908340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1F528150-326B-4BB3-AC38-7FC805DB6B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2500" y="4646997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0EBEFF7-AECA-409B-9ACC-A63A168283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9647" y="2656904"/>
            <a:ext cx="4838700" cy="57431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9E4D063-8666-4D7A-B8C8-2B9383F798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9647" y="2286000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717B7CD-A4F9-444E-82B9-8914CB5748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99647" y="3841846"/>
            <a:ext cx="4838700" cy="908340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CF285B7-A950-4326-A4D5-F5D542D2D6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9647" y="3470942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24E14-E0E0-44FA-A4AA-FA63A858730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013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nov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8C895-11B9-EA40-B0F8-0F4FE98815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00" y="2206045"/>
            <a:ext cx="4838700" cy="57431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7A1EE0-4011-3749-B01C-FC489EEDF880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7EED68A-6660-2643-BBFB-B6AB92A7C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ECF9FB8-F6C7-C54D-99F4-11FDF26D7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C7C62D-7D3B-934C-AFF9-0F10E727B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5D552-3AFC-4D21-A944-9D41E128A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1835141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E8C2EDB-9C70-49A2-865C-E5CD77D3E7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3655" y="3390987"/>
            <a:ext cx="4838700" cy="636754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EE50320A-D017-45C6-9986-94BC43911E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3655" y="3020083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73EB498-F5D2-4E15-990A-2AFA4A377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2500" y="4567042"/>
            <a:ext cx="4838700" cy="908340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1F528150-326B-4BB3-AC38-7FC805DB6B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2500" y="4196138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0EBEFF7-AECA-409B-9ACC-A63A168283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9647" y="2206045"/>
            <a:ext cx="4838700" cy="57431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9E4D063-8666-4D7A-B8C8-2B9383F798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9647" y="1835141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717B7CD-A4F9-444E-82B9-8914CB5748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99647" y="3390987"/>
            <a:ext cx="4838700" cy="908340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CF285B7-A950-4326-A4D5-F5D542D2D6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9647" y="3020083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24E14-E0E0-44FA-A4AA-FA63A858730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BD28A7-D15B-03FA-C6CC-1FF45CE0DE79}"/>
              </a:ext>
            </a:extLst>
          </p:cNvPr>
          <p:cNvCxnSpPr>
            <a:cxnSpLocks/>
          </p:cNvCxnSpPr>
          <p:nvPr userDrawn="1"/>
        </p:nvCxnSpPr>
        <p:spPr>
          <a:xfrm>
            <a:off x="952500" y="1193932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311A58C5-4172-FD93-528B-172B8E581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358302"/>
            <a:ext cx="10352810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8232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BB778BC5-5409-574B-96E2-B45CDD940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96100" y="5102063"/>
            <a:ext cx="4914900" cy="588795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32916F3A-28FA-9A4B-A780-0D687D932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7623" y="3591098"/>
            <a:ext cx="4903377" cy="1057791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29321F6-59C5-6E4C-A846-6AD00848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623" y="2173658"/>
            <a:ext cx="49033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B5C3BF3-A164-DD48-BD02-4587489DA105}"/>
              </a:ext>
            </a:extLst>
          </p:cNvPr>
          <p:cNvCxnSpPr>
            <a:cxnSpLocks/>
          </p:cNvCxnSpPr>
          <p:nvPr userDrawn="1"/>
        </p:nvCxnSpPr>
        <p:spPr>
          <a:xfrm>
            <a:off x="6896100" y="3233703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8C225AD-C009-894E-8AFA-C94EAA0650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FEF81ED-50DF-3946-87D9-407C13C3CE9F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B6857A0-601C-9C40-ADB4-7927C7A4E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31562ACC-ECB3-4841-A52C-00DAFF438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77C317B8-91B4-7040-AB8C-CE822CA28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99130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</a:extLst>
          </p:cNvPr>
          <p:cNvCxnSpPr>
            <a:cxnSpLocks/>
          </p:cNvCxnSpPr>
          <p:nvPr userDrawn="1"/>
        </p:nvCxnSpPr>
        <p:spPr>
          <a:xfrm>
            <a:off x="5377153" y="2318044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6750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6C6F65-35CD-D64B-992A-0C1C1E00384D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0FD074-81E2-0D4E-8446-C5B415B238A0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58AAB058-5FFC-9E4E-AD2E-FB1B4EE510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18ABDA74-C3EC-274D-BE87-AC5B825A2A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DDE02E-BC75-2645-8725-CA2CFD327A3C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3ABA9FD1-9B74-F14F-81EF-7B3407196B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0E9E9D03-0186-5B4C-A73F-95ADCD08A4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01EE6FD-FABB-AD48-92DA-19805B502918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F953BCFF-5CB8-784F-ACC1-A14670E621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97DCC038-CDD3-1D48-B8BA-2617616935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BB36CC-7349-334D-A028-58D01025E72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C20DFC6E-CE65-E94B-921D-38F386E173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773FBF72-A3D8-2F4E-BAD2-2755F0BE4A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402C0D4-D9C4-F547-B996-38177302A3DC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9B18A1DC-4A61-514B-9F70-1DCC893EBB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DD138509-2AA1-D540-90D6-28847495661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655503-4608-4F79-A5D4-B2F67958F263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pPr/>
              <a:t>28 November, 2022</a:t>
            </a:fld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6A117-A0E8-43E1-9120-CE3B8B97667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3066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82066DD-D313-D148-89C7-338EB873A730}"/>
              </a:ext>
            </a:extLst>
          </p:cNvPr>
          <p:cNvGrpSpPr>
            <a:grpSpLocks/>
          </p:cNvGrpSpPr>
          <p:nvPr userDrawn="1"/>
        </p:nvGrpSpPr>
        <p:grpSpPr bwMode="auto">
          <a:xfrm rot="10800000" flipH="1" flipV="1">
            <a:off x="0" y="3900133"/>
            <a:ext cx="2959226" cy="2959226"/>
            <a:chOff x="0" y="12289"/>
            <a:chExt cx="3550" cy="355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5BBD7C7-99D1-E841-A081-6912D1F2B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27A14EE-CB79-754A-8B19-EB9874B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5B38B80-C3D3-4C47-B468-C41A8FF36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0C4E8C2-3240-594A-9D5E-1BCD1AF44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2543"/>
            <a:ext cx="6096000" cy="690308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D23F761-57FC-3649-AE84-0C3EF95EF561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E66F2BC9-2F8A-1543-9AFD-9BAB0E75B3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499" y="2289363"/>
            <a:ext cx="4572001" cy="27952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5D00C-8F5C-4528-87FA-F9431D9675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3769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6" pos="3480">
          <p15:clr>
            <a:srgbClr val="FBAE40"/>
          </p15:clr>
        </p15:guide>
        <p15:guide id="7" orient="horz" pos="1440">
          <p15:clr>
            <a:srgbClr val="FBAE40"/>
          </p15:clr>
        </p15:guide>
        <p15:guide id="9" orient="horz" pos="1224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0" y="880847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E66F2BC9-2F8A-1543-9AFD-9BAB0E75B3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67500" y="2289363"/>
            <a:ext cx="4572001" cy="27952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5D00C-8F5C-4528-87FA-F9431D9675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716261" y="6222670"/>
            <a:ext cx="523240" cy="229178"/>
          </a:xfrm>
        </p:spPr>
        <p:txBody>
          <a:bodyPr/>
          <a:lstStyle>
            <a:lvl1pPr algn="r">
              <a:defRPr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7F0112-C7B8-4D9A-8C63-E41CE2A0C80D}"/>
              </a:ext>
            </a:extLst>
          </p:cNvPr>
          <p:cNvGrpSpPr>
            <a:grpSpLocks/>
          </p:cNvGrpSpPr>
          <p:nvPr userDrawn="1"/>
        </p:nvGrpSpPr>
        <p:grpSpPr bwMode="auto">
          <a:xfrm rot="16200000">
            <a:off x="8866792" y="3532792"/>
            <a:ext cx="3325208" cy="3325208"/>
            <a:chOff x="0" y="12289"/>
            <a:chExt cx="3550" cy="3551"/>
          </a:xfrm>
        </p:grpSpPr>
        <p:sp>
          <p:nvSpPr>
            <p:cNvPr id="12" name="Freeform 30">
              <a:extLst>
                <a:ext uri="{FF2B5EF4-FFF2-40B4-BE49-F238E27FC236}">
                  <a16:creationId xmlns:a16="http://schemas.microsoft.com/office/drawing/2014/main" id="{E0C379E9-55FA-4BE8-BBF4-FBEDE7802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0" name="Freeform 31">
              <a:extLst>
                <a:ext uri="{FF2B5EF4-FFF2-40B4-BE49-F238E27FC236}">
                  <a16:creationId xmlns:a16="http://schemas.microsoft.com/office/drawing/2014/main" id="{CA3312EC-BEDE-4B79-95F5-2EF73A529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32">
              <a:extLst>
                <a:ext uri="{FF2B5EF4-FFF2-40B4-BE49-F238E27FC236}">
                  <a16:creationId xmlns:a16="http://schemas.microsoft.com/office/drawing/2014/main" id="{95CE2294-7A4B-4667-9073-D7D5F3414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7124700-D7CE-4E6E-A1D4-CAC6E524471B}"/>
              </a:ext>
            </a:extLst>
          </p:cNvPr>
          <p:cNvCxnSpPr>
            <a:cxnSpLocks/>
          </p:cNvCxnSpPr>
          <p:nvPr userDrawn="1"/>
        </p:nvCxnSpPr>
        <p:spPr>
          <a:xfrm>
            <a:off x="6667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835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6" pos="3480">
          <p15:clr>
            <a:srgbClr val="FBAE40"/>
          </p15:clr>
        </p15:guide>
        <p15:guide id="7" orient="horz" pos="1440">
          <p15:clr>
            <a:srgbClr val="FBAE40"/>
          </p15:clr>
        </p15:guide>
        <p15:guide id="9" orient="horz" pos="1224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50E2385F-F6FA-D345-AF77-A9EE8E4931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8" cy="68580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43" y="3045437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1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E3A3D6-A0AD-C84D-8B2A-743F5F95432E}"/>
              </a:ext>
            </a:extLst>
          </p:cNvPr>
          <p:cNvCxnSpPr>
            <a:cxnSpLocks/>
          </p:cNvCxnSpPr>
          <p:nvPr userDrawn="1"/>
        </p:nvCxnSpPr>
        <p:spPr>
          <a:xfrm>
            <a:off x="7154721" y="4003877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4CB38BE-0FF2-694C-AA3C-D73DBF7C332C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9509760" y="-3"/>
            <a:ext cx="2682238" cy="2682238"/>
            <a:chOff x="0" y="12289"/>
            <a:chExt cx="3550" cy="3551"/>
          </a:xfrm>
          <a:solidFill>
            <a:schemeClr val="tx1"/>
          </a:solidFill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F0257420-2EA0-6348-8B9E-1414F5297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FE65C23-C0EF-BB41-884A-01C2A7356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F73F5EB6-53C7-D44C-9003-FB5A81F98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5788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>
          <p15:clr>
            <a:srgbClr val="FBAE40"/>
          </p15:clr>
        </p15:guide>
        <p15:guide id="4" pos="4560">
          <p15:clr>
            <a:srgbClr val="FBAE40"/>
          </p15:clr>
        </p15:guide>
        <p15:guide id="8" orient="horz" pos="184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75992517-0394-6B43-B15D-2A86A34512F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52500" y="1422691"/>
            <a:ext cx="10352810" cy="46271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358302"/>
            <a:ext cx="10352810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9432A-F8B5-4A96-AEE6-2E159658D5D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6883AEE-608B-455B-8468-F4E940DE1771}"/>
              </a:ext>
            </a:extLst>
          </p:cNvPr>
          <p:cNvCxnSpPr>
            <a:cxnSpLocks/>
          </p:cNvCxnSpPr>
          <p:nvPr userDrawn="1"/>
        </p:nvCxnSpPr>
        <p:spPr>
          <a:xfrm>
            <a:off x="952500" y="1193932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DCD65775-F9D3-4493-BCAC-681F3CAA4590}"/>
              </a:ext>
            </a:extLst>
          </p:cNvPr>
          <p:cNvGrpSpPr>
            <a:grpSpLocks/>
          </p:cNvGrpSpPr>
          <p:nvPr userDrawn="1"/>
        </p:nvGrpSpPr>
        <p:grpSpPr bwMode="auto">
          <a:xfrm rot="16200000">
            <a:off x="8866792" y="3532792"/>
            <a:ext cx="3325208" cy="3325208"/>
            <a:chOff x="0" y="12289"/>
            <a:chExt cx="3550" cy="3551"/>
          </a:xfrm>
        </p:grpSpPr>
        <p:sp>
          <p:nvSpPr>
            <p:cNvPr id="9" name="Freeform 30">
              <a:extLst>
                <a:ext uri="{FF2B5EF4-FFF2-40B4-BE49-F238E27FC236}">
                  <a16:creationId xmlns:a16="http://schemas.microsoft.com/office/drawing/2014/main" id="{3D5BAC16-92F6-4FFF-8A8E-B5BB8D9C4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0" name="Freeform 31">
              <a:extLst>
                <a:ext uri="{FF2B5EF4-FFF2-40B4-BE49-F238E27FC236}">
                  <a16:creationId xmlns:a16="http://schemas.microsoft.com/office/drawing/2014/main" id="{EBA94ECE-4FA8-4814-8717-5935BD664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32">
              <a:extLst>
                <a:ext uri="{FF2B5EF4-FFF2-40B4-BE49-F238E27FC236}">
                  <a16:creationId xmlns:a16="http://schemas.microsoft.com/office/drawing/2014/main" id="{71D8D587-0CD2-42C5-98F8-B38B6B596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65862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9432A-F8B5-4A96-AEE6-2E159658D5D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11" name="Chart Placeholder 5">
            <a:extLst>
              <a:ext uri="{FF2B5EF4-FFF2-40B4-BE49-F238E27FC236}">
                <a16:creationId xmlns:a16="http://schemas.microsoft.com/office/drawing/2014/main" id="{6AFEA8DA-8ECF-2B1C-567A-E9A8AE62B08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52500" y="1422691"/>
            <a:ext cx="10352810" cy="46271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B01F77C-BD20-CD5C-77AA-D4803AA25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358302"/>
            <a:ext cx="10352810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47A50CD-88B6-3910-F562-9A3109AB4D5F}"/>
              </a:ext>
            </a:extLst>
          </p:cNvPr>
          <p:cNvCxnSpPr>
            <a:cxnSpLocks/>
          </p:cNvCxnSpPr>
          <p:nvPr userDrawn="1"/>
        </p:nvCxnSpPr>
        <p:spPr>
          <a:xfrm>
            <a:off x="952500" y="1193932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354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F761B-6706-439D-9C75-43E751AB195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9B51EC5-11BA-94BC-3831-D5AC9AE6D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358302"/>
            <a:ext cx="10352810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A34250-B04B-43C1-3B06-0EF74C7D433E}"/>
              </a:ext>
            </a:extLst>
          </p:cNvPr>
          <p:cNvCxnSpPr>
            <a:cxnSpLocks/>
          </p:cNvCxnSpPr>
          <p:nvPr userDrawn="1"/>
        </p:nvCxnSpPr>
        <p:spPr>
          <a:xfrm>
            <a:off x="952500" y="1193932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10E86010-900B-096B-9E4F-CCDBD0A0A9EA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952499" y="1651450"/>
            <a:ext cx="10364333" cy="401261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10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55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94790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6FCA8E82-58CD-E045-8B98-B7A85B79B752}" type="datetime4">
              <a:rPr lang="en-US" smtClean="0"/>
              <a:pPr/>
              <a:t>28 November, 2022</a:t>
            </a:fld>
            <a:endParaRPr lang="en-US" dirty="0">
              <a:latin typeface="+mn-lt"/>
            </a:endParaRP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155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700" r:id="rId2"/>
    <p:sldLayoutId id="2147483693" r:id="rId3"/>
    <p:sldLayoutId id="2147483671" r:id="rId4"/>
    <p:sldLayoutId id="2147483695" r:id="rId5"/>
    <p:sldLayoutId id="2147483672" r:id="rId6"/>
    <p:sldLayoutId id="2147483673" r:id="rId7"/>
    <p:sldLayoutId id="2147483696" r:id="rId8"/>
    <p:sldLayoutId id="2147483684" r:id="rId9"/>
    <p:sldLayoutId id="2147483675" r:id="rId10"/>
    <p:sldLayoutId id="2147483698" r:id="rId11"/>
    <p:sldLayoutId id="2147483697" r:id="rId12"/>
    <p:sldLayoutId id="2147483676" r:id="rId13"/>
    <p:sldLayoutId id="2147483677" r:id="rId14"/>
    <p:sldLayoutId id="2147483685" r:id="rId15"/>
    <p:sldLayoutId id="2147483688" r:id="rId16"/>
    <p:sldLayoutId id="2147483692" r:id="rId17"/>
    <p:sldLayoutId id="2147483699" r:id="rId18"/>
    <p:sldLayoutId id="2147483682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diagramDrawing" Target="../diagrams/drawing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diagramColors" Target="../diagrams/colors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11" Type="http://schemas.openxmlformats.org/officeDocument/2006/relationships/diagramQuickStyle" Target="../diagrams/quickStyle3.xml"/><Relationship Id="rId5" Type="http://schemas.openxmlformats.org/officeDocument/2006/relationships/diagramQuickStyle" Target="../diagrams/quickStyle2.xml"/><Relationship Id="rId10" Type="http://schemas.openxmlformats.org/officeDocument/2006/relationships/diagramLayout" Target="../diagrams/layout3.xml"/><Relationship Id="rId4" Type="http://schemas.openxmlformats.org/officeDocument/2006/relationships/diagramLayout" Target="../diagrams/layout2.xml"/><Relationship Id="rId9" Type="http://schemas.openxmlformats.org/officeDocument/2006/relationships/diagramData" Target="../diagrams/data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microsoft.com/office/2007/relationships/hdphoto" Target="../media/hdphoto4.wdp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2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367ED-A8CC-442E-A73F-672EDBF681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2901" y="1114512"/>
            <a:ext cx="5491571" cy="953337"/>
          </a:xfrm>
        </p:spPr>
        <p:txBody>
          <a:bodyPr/>
          <a:lstStyle/>
          <a:p>
            <a:r>
              <a:rPr lang="en-US" sz="3400" dirty="0"/>
              <a:t>Inverse Algorithmic 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094DE-D234-4FF7-A493-7B9745DB8C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52902" y="2952331"/>
            <a:ext cx="5491570" cy="953337"/>
          </a:xfrm>
        </p:spPr>
        <p:txBody>
          <a:bodyPr/>
          <a:lstStyle/>
          <a:p>
            <a:r>
              <a:rPr lang="pt-PT" dirty="0"/>
              <a:t>João Carlos Morgado David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627D48B-461B-F5B9-E502-C794655BE7C6}"/>
              </a:ext>
            </a:extLst>
          </p:cNvPr>
          <p:cNvSpPr txBox="1">
            <a:spLocks/>
          </p:cNvSpPr>
          <p:nvPr/>
        </p:nvSpPr>
        <p:spPr>
          <a:xfrm>
            <a:off x="5352901" y="2112364"/>
            <a:ext cx="4060462" cy="4596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800" b="0" dirty="0"/>
              <a:t>Automatic Conversion of Floor Plan Images into Computer Programs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A6CA3F-BDCD-6A61-596E-59BE911EF0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95"/>
          <a:stretch/>
        </p:blipFill>
        <p:spPr>
          <a:xfrm>
            <a:off x="507875" y="1107347"/>
            <a:ext cx="5616088" cy="504570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A24EFFC-5A03-3AB0-19FC-9B7ACF133EB9}"/>
              </a:ext>
            </a:extLst>
          </p:cNvPr>
          <p:cNvCxnSpPr>
            <a:cxnSpLocks/>
          </p:cNvCxnSpPr>
          <p:nvPr/>
        </p:nvCxnSpPr>
        <p:spPr>
          <a:xfrm>
            <a:off x="5352901" y="276018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406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9141C-CAF2-44D5-B634-0A98B26A64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10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3AA8BB-1D4D-4FF2-86BE-9CE123E48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Floor Plan Parsing </a:t>
            </a:r>
            <a:r>
              <a:rPr lang="en-US" b="1" dirty="0"/>
              <a:t>—</a:t>
            </a:r>
            <a:r>
              <a:rPr lang="en-US" dirty="0"/>
              <a:t> Now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3DF836-9EFD-47F5-8958-8DB79864C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350" y="1772037"/>
            <a:ext cx="9639300" cy="42780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036B48-2250-4F56-A6AE-8A9BE291B25A}"/>
              </a:ext>
            </a:extLst>
          </p:cNvPr>
          <p:cNvSpPr txBox="1"/>
          <p:nvPr/>
        </p:nvSpPr>
        <p:spPr>
          <a:xfrm>
            <a:off x="1947168" y="6179046"/>
            <a:ext cx="82976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effectLst/>
              </a:rPr>
              <a:t>Liu et al., 2017 — Raster-to-Vector: revisiting </a:t>
            </a:r>
            <a:r>
              <a:rPr lang="en-US" sz="1200" dirty="0">
                <a:solidFill>
                  <a:schemeClr val="bg1"/>
                </a:solidFill>
              </a:rPr>
              <a:t>f</a:t>
            </a:r>
            <a:r>
              <a:rPr lang="en-US" sz="1200" dirty="0">
                <a:solidFill>
                  <a:schemeClr val="bg1"/>
                </a:solidFill>
                <a:effectLst/>
              </a:rPr>
              <a:t>loorplan transformation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21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9141C-CAF2-44D5-B634-0A98B26A64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11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3AA8BB-1D4D-4FF2-86BE-9CE123E48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Floor Plan Parsing </a:t>
            </a:r>
            <a:r>
              <a:rPr lang="en-US" b="1" dirty="0"/>
              <a:t>—</a:t>
            </a:r>
            <a:r>
              <a:rPr lang="en-US" dirty="0"/>
              <a:t> Now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1A989F-2CB6-4487-A8A0-89B804CA7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925" y="1829776"/>
            <a:ext cx="8058150" cy="43604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79E3F7-E5FD-4219-AEE5-F8BAB0CDB858}"/>
              </a:ext>
            </a:extLst>
          </p:cNvPr>
          <p:cNvSpPr txBox="1"/>
          <p:nvPr/>
        </p:nvSpPr>
        <p:spPr>
          <a:xfrm>
            <a:off x="1947168" y="6179046"/>
            <a:ext cx="82976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effectLst/>
              </a:rPr>
              <a:t>Lv</a:t>
            </a:r>
            <a:r>
              <a:rPr lang="en-US" sz="1200" dirty="0">
                <a:solidFill>
                  <a:schemeClr val="bg1"/>
                </a:solidFill>
                <a:effectLst/>
              </a:rPr>
              <a:t> et al., 2021 — Residential floor plan recognition and reconstruction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01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12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DA2743-5F62-4A0C-BEC0-664A800D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Solution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442F35-5D96-D250-713E-289F1C68D0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3" b="-302"/>
          <a:stretch/>
        </p:blipFill>
        <p:spPr>
          <a:xfrm>
            <a:off x="7990883" y="3737221"/>
            <a:ext cx="3944762" cy="226791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3F0DE55-91D6-10F7-5DEF-F344861568E6}"/>
              </a:ext>
            </a:extLst>
          </p:cNvPr>
          <p:cNvCxnSpPr>
            <a:cxnSpLocks/>
          </p:cNvCxnSpPr>
          <p:nvPr/>
        </p:nvCxnSpPr>
        <p:spPr>
          <a:xfrm>
            <a:off x="11086239" y="3451378"/>
            <a:ext cx="0" cy="663221"/>
          </a:xfrm>
          <a:prstGeom prst="straightConnector1">
            <a:avLst/>
          </a:prstGeom>
          <a:noFill/>
          <a:ln w="11430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CF5670C-AC32-9890-F213-9F536031BB1F}"/>
              </a:ext>
            </a:extLst>
          </p:cNvPr>
          <p:cNvCxnSpPr>
            <a:cxnSpLocks/>
          </p:cNvCxnSpPr>
          <p:nvPr/>
        </p:nvCxnSpPr>
        <p:spPr>
          <a:xfrm>
            <a:off x="6550614" y="2649547"/>
            <a:ext cx="716961" cy="0"/>
          </a:xfrm>
          <a:prstGeom prst="straightConnector1">
            <a:avLst/>
          </a:prstGeom>
          <a:noFill/>
          <a:ln w="11430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9589B5E-32BC-FAD0-4F74-01FC0E6F6E2B}"/>
              </a:ext>
            </a:extLst>
          </p:cNvPr>
          <p:cNvSpPr/>
          <p:nvPr/>
        </p:nvSpPr>
        <p:spPr>
          <a:xfrm>
            <a:off x="2875183" y="1925994"/>
            <a:ext cx="3751262" cy="1703322"/>
          </a:xfrm>
          <a:prstGeom prst="roundRect">
            <a:avLst>
              <a:gd name="adj" fmla="val 4299"/>
            </a:avLst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F2799FF-5192-0DF5-F839-492409F26EE6}"/>
              </a:ext>
            </a:extLst>
          </p:cNvPr>
          <p:cNvCxnSpPr>
            <a:cxnSpLocks/>
            <a:endCxn id="33" idx="0"/>
          </p:cNvCxnSpPr>
          <p:nvPr/>
        </p:nvCxnSpPr>
        <p:spPr>
          <a:xfrm>
            <a:off x="6210300" y="3126628"/>
            <a:ext cx="561030" cy="896143"/>
          </a:xfrm>
          <a:prstGeom prst="straightConnector1">
            <a:avLst/>
          </a:prstGeom>
          <a:noFill/>
          <a:ln w="76200" cap="flat" cmpd="sng" algn="ctr">
            <a:solidFill>
              <a:srgbClr val="A5A5A5">
                <a:alpha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B4AA2C7-40DE-18FD-648B-2723F4DC67A4}"/>
              </a:ext>
            </a:extLst>
          </p:cNvPr>
          <p:cNvCxnSpPr>
            <a:cxnSpLocks/>
          </p:cNvCxnSpPr>
          <p:nvPr/>
        </p:nvCxnSpPr>
        <p:spPr>
          <a:xfrm flipH="1">
            <a:off x="4709666" y="3155798"/>
            <a:ext cx="676856" cy="866973"/>
          </a:xfrm>
          <a:prstGeom prst="straightConnector1">
            <a:avLst/>
          </a:prstGeom>
          <a:noFill/>
          <a:ln w="76200" cap="flat" cmpd="sng" algn="ctr">
            <a:solidFill>
              <a:srgbClr val="A5A5A5">
                <a:alpha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" name="Connector: Elbow 69">
            <a:extLst>
              <a:ext uri="{FF2B5EF4-FFF2-40B4-BE49-F238E27FC236}">
                <a16:creationId xmlns:a16="http://schemas.microsoft.com/office/drawing/2014/main" id="{755C8469-4CB7-2DDB-3BA5-6AA303EF522C}"/>
              </a:ext>
            </a:extLst>
          </p:cNvPr>
          <p:cNvCxnSpPr>
            <a:cxnSpLocks/>
          </p:cNvCxnSpPr>
          <p:nvPr/>
        </p:nvCxnSpPr>
        <p:spPr>
          <a:xfrm flipH="1">
            <a:off x="2357099" y="2809280"/>
            <a:ext cx="1411973" cy="1177550"/>
          </a:xfrm>
          <a:prstGeom prst="straightConnector1">
            <a:avLst/>
          </a:prstGeom>
          <a:noFill/>
          <a:ln w="76200" cap="flat" cmpd="sng" algn="ctr">
            <a:solidFill>
              <a:srgbClr val="A5A5A5">
                <a:alpha val="75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CD4D3A3-E0A7-500E-810E-4DB7CB98719F}"/>
              </a:ext>
            </a:extLst>
          </p:cNvPr>
          <p:cNvSpPr/>
          <p:nvPr/>
        </p:nvSpPr>
        <p:spPr>
          <a:xfrm>
            <a:off x="7292699" y="1925994"/>
            <a:ext cx="4155475" cy="1703322"/>
          </a:xfrm>
          <a:prstGeom prst="roundRect">
            <a:avLst>
              <a:gd name="adj" fmla="val 4299"/>
            </a:avLst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A6A470-EC1B-9BE0-18BB-DC9C5FCB90A4}"/>
              </a:ext>
            </a:extLst>
          </p:cNvPr>
          <p:cNvSpPr txBox="1"/>
          <p:nvPr/>
        </p:nvSpPr>
        <p:spPr>
          <a:xfrm>
            <a:off x="448856" y="1517600"/>
            <a:ext cx="1775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Input image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19D6F6-3E8C-B2E1-AB47-C3B736E7DAF5}"/>
              </a:ext>
            </a:extLst>
          </p:cNvPr>
          <p:cNvSpPr txBox="1"/>
          <p:nvPr/>
        </p:nvSpPr>
        <p:spPr>
          <a:xfrm>
            <a:off x="3863084" y="1558030"/>
            <a:ext cx="1775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Recognition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D90F8FB-5D52-59B2-7665-B99962805D31}"/>
              </a:ext>
            </a:extLst>
          </p:cNvPr>
          <p:cNvCxnSpPr>
            <a:cxnSpLocks/>
          </p:cNvCxnSpPr>
          <p:nvPr/>
        </p:nvCxnSpPr>
        <p:spPr>
          <a:xfrm flipV="1">
            <a:off x="2259838" y="2644784"/>
            <a:ext cx="606548" cy="4763"/>
          </a:xfrm>
          <a:prstGeom prst="straightConnector1">
            <a:avLst/>
          </a:prstGeom>
          <a:noFill/>
          <a:ln w="11430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EF2F167-2361-FE71-E5D5-0D24CA094F25}"/>
              </a:ext>
            </a:extLst>
          </p:cNvPr>
          <p:cNvSpPr txBox="1"/>
          <p:nvPr/>
        </p:nvSpPr>
        <p:spPr>
          <a:xfrm>
            <a:off x="8403103" y="1549721"/>
            <a:ext cx="1775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Reconstruction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A661FB9-923C-F88E-1E37-7B9A9B83D8F2}"/>
              </a:ext>
            </a:extLst>
          </p:cNvPr>
          <p:cNvCxnSpPr>
            <a:cxnSpLocks/>
          </p:cNvCxnSpPr>
          <p:nvPr/>
        </p:nvCxnSpPr>
        <p:spPr>
          <a:xfrm>
            <a:off x="8814500" y="2815684"/>
            <a:ext cx="370891" cy="0"/>
          </a:xfrm>
          <a:prstGeom prst="straightConnector1">
            <a:avLst/>
          </a:prstGeom>
          <a:noFill/>
          <a:ln w="76200" cap="flat" cmpd="sng" algn="ctr">
            <a:solidFill>
              <a:srgbClr val="A5A5A5">
                <a:alpha val="75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E526FD1-1929-5381-32B0-F79B732CC6DB}"/>
              </a:ext>
            </a:extLst>
          </p:cNvPr>
          <p:cNvSpPr txBox="1"/>
          <p:nvPr/>
        </p:nvSpPr>
        <p:spPr>
          <a:xfrm>
            <a:off x="7347656" y="1987807"/>
            <a:ext cx="1681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Defining parameters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D184D8-6A1F-F0B7-D87A-B5C14C40D0FF}"/>
              </a:ext>
            </a:extLst>
          </p:cNvPr>
          <p:cNvSpPr txBox="1"/>
          <p:nvPr/>
        </p:nvSpPr>
        <p:spPr>
          <a:xfrm>
            <a:off x="9257865" y="1987402"/>
            <a:ext cx="1775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Program writing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3013BBD-B72A-F1A6-73FA-C783AC5C59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737" y="1930822"/>
            <a:ext cx="2189698" cy="147376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197CC1A-620C-D1A7-0E1F-50B45E79DDE9}"/>
              </a:ext>
            </a:extLst>
          </p:cNvPr>
          <p:cNvSpPr txBox="1"/>
          <p:nvPr/>
        </p:nvSpPr>
        <p:spPr>
          <a:xfrm>
            <a:off x="8831276" y="5718379"/>
            <a:ext cx="2254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Backend rendering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88D0B1A-B465-C62B-374A-E266738932A0}"/>
              </a:ext>
            </a:extLst>
          </p:cNvPr>
          <p:cNvGrpSpPr/>
          <p:nvPr/>
        </p:nvGrpSpPr>
        <p:grpSpPr>
          <a:xfrm>
            <a:off x="4941626" y="2238564"/>
            <a:ext cx="1513707" cy="1212814"/>
            <a:chOff x="4848000" y="1512294"/>
            <a:chExt cx="1513707" cy="1218562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ABF5178-06A4-BFBE-3FA6-E94D6E4EE52B}"/>
                </a:ext>
              </a:extLst>
            </p:cNvPr>
            <p:cNvSpPr/>
            <p:nvPr/>
          </p:nvSpPr>
          <p:spPr>
            <a:xfrm>
              <a:off x="4848000" y="1562678"/>
              <a:ext cx="1513707" cy="1168178"/>
            </a:xfrm>
            <a:prstGeom prst="roundRect">
              <a:avLst>
                <a:gd name="adj" fmla="val 779"/>
              </a:avLst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9E9D36A-2061-9A63-D9D0-6599E0E2C6BF}"/>
                </a:ext>
              </a:extLst>
            </p:cNvPr>
            <p:cNvSpPr txBox="1"/>
            <p:nvPr/>
          </p:nvSpPr>
          <p:spPr>
            <a:xfrm>
              <a:off x="5144225" y="1512294"/>
              <a:ext cx="9879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Symbols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29E05B3-803F-7F41-A1A2-13ADFAEA40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0716" y="1790292"/>
              <a:ext cx="1475469" cy="895558"/>
            </a:xfrm>
            <a:prstGeom prst="rect">
              <a:avLst/>
            </a:prstGeom>
          </p:spPr>
        </p:pic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1219CE5-FAEA-DA72-43C5-EF445D9791E2}"/>
              </a:ext>
            </a:extLst>
          </p:cNvPr>
          <p:cNvCxnSpPr>
            <a:cxnSpLocks/>
          </p:cNvCxnSpPr>
          <p:nvPr/>
        </p:nvCxnSpPr>
        <p:spPr>
          <a:xfrm flipV="1">
            <a:off x="2631788" y="4849515"/>
            <a:ext cx="399038" cy="152"/>
          </a:xfrm>
          <a:prstGeom prst="straightConnector1">
            <a:avLst/>
          </a:prstGeom>
          <a:noFill/>
          <a:ln w="76200" cap="flat" cmpd="sng" algn="ctr">
            <a:solidFill>
              <a:srgbClr val="A5A5A5">
                <a:alpha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19FA4DD-6CF1-B802-7DFC-D5734E2A2200}"/>
              </a:ext>
            </a:extLst>
          </p:cNvPr>
          <p:cNvCxnSpPr>
            <a:cxnSpLocks/>
          </p:cNvCxnSpPr>
          <p:nvPr/>
        </p:nvCxnSpPr>
        <p:spPr>
          <a:xfrm>
            <a:off x="5223076" y="4849515"/>
            <a:ext cx="399038" cy="0"/>
          </a:xfrm>
          <a:prstGeom prst="straightConnector1">
            <a:avLst/>
          </a:prstGeom>
          <a:noFill/>
          <a:ln w="76200" cap="flat" cmpd="sng" algn="ctr">
            <a:solidFill>
              <a:srgbClr val="A5A5A5">
                <a:alpha val="75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D56843B-4FDE-9DD2-4DAE-C0DBC3523204}"/>
              </a:ext>
            </a:extLst>
          </p:cNvPr>
          <p:cNvSpPr txBox="1"/>
          <p:nvPr/>
        </p:nvSpPr>
        <p:spPr>
          <a:xfrm>
            <a:off x="946270" y="5527646"/>
            <a:ext cx="1178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Vectorization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128C5F-E4A9-5709-7F51-2D096E2FBB74}"/>
              </a:ext>
            </a:extLst>
          </p:cNvPr>
          <p:cNvSpPr txBox="1"/>
          <p:nvPr/>
        </p:nvSpPr>
        <p:spPr>
          <a:xfrm>
            <a:off x="3431753" y="5512563"/>
            <a:ext cx="1466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Attaching wall elements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2C4377A-4483-690E-4C42-B4C393E67492}"/>
              </a:ext>
            </a:extLst>
          </p:cNvPr>
          <p:cNvSpPr txBox="1"/>
          <p:nvPr/>
        </p:nvSpPr>
        <p:spPr>
          <a:xfrm>
            <a:off x="6038031" y="5527646"/>
            <a:ext cx="1466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Semantics Recovery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1693049-8FED-9A6F-7740-C41CFC8DF0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086" y="4023215"/>
            <a:ext cx="2469155" cy="1652597"/>
          </a:xfrm>
          <a:prstGeom prst="rect">
            <a:avLst/>
          </a:prstGeom>
        </p:spPr>
      </p:pic>
      <p:pic>
        <p:nvPicPr>
          <p:cNvPr id="32" name="Picture 31" descr="Diagram&#10;&#10;Description automatically generated">
            <a:extLst>
              <a:ext uri="{FF2B5EF4-FFF2-40B4-BE49-F238E27FC236}">
                <a16:creationId xmlns:a16="http://schemas.microsoft.com/office/drawing/2014/main" id="{39CF2E18-0329-6EBD-B94A-BF063A1984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474" y="4022771"/>
            <a:ext cx="2469155" cy="165348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D83DDF0-0ECF-2A09-C3FE-DA4ECAFAA5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6752" y="4022771"/>
            <a:ext cx="2469155" cy="1652476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99CEE8D8-F74F-C231-8432-57D7520967F8}"/>
              </a:ext>
            </a:extLst>
          </p:cNvPr>
          <p:cNvGrpSpPr/>
          <p:nvPr/>
        </p:nvGrpSpPr>
        <p:grpSpPr>
          <a:xfrm>
            <a:off x="7595108" y="2309770"/>
            <a:ext cx="1045426" cy="1045648"/>
            <a:chOff x="7480789" y="1919362"/>
            <a:chExt cx="1045426" cy="1045648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529CF034-FA98-B9D0-E6E9-B00944EF9A72}"/>
                </a:ext>
              </a:extLst>
            </p:cNvPr>
            <p:cNvSpPr/>
            <p:nvPr/>
          </p:nvSpPr>
          <p:spPr>
            <a:xfrm>
              <a:off x="7488806" y="1919362"/>
              <a:ext cx="1037409" cy="1033742"/>
            </a:xfrm>
            <a:prstGeom prst="roundRect">
              <a:avLst>
                <a:gd name="adj" fmla="val 779"/>
              </a:avLst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CFDB4DB-DDBE-3B54-9F35-5EAA76942842}"/>
                </a:ext>
              </a:extLst>
            </p:cNvPr>
            <p:cNvGrpSpPr/>
            <p:nvPr/>
          </p:nvGrpSpPr>
          <p:grpSpPr>
            <a:xfrm>
              <a:off x="7480789" y="1919362"/>
              <a:ext cx="1039576" cy="1045648"/>
              <a:chOff x="7626271" y="1987576"/>
              <a:chExt cx="1039576" cy="1045648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9184393-DAAF-A73F-AD5F-8BD045C3D4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2454" y="2487120"/>
                <a:ext cx="1033393" cy="5845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alpha val="3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8C933F8-CB3D-ADFF-739A-1B987CCC5D49}"/>
                  </a:ext>
                </a:extLst>
              </p:cNvPr>
              <p:cNvCxnSpPr/>
              <p:nvPr/>
            </p:nvCxnSpPr>
            <p:spPr>
              <a:xfrm>
                <a:off x="7634288" y="2814043"/>
                <a:ext cx="1031559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5B9BD5">
                    <a:alpha val="3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3A5E582D-5583-49E0-5D49-CE21D7CC2FA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09433" y="1994720"/>
                <a:ext cx="0" cy="1033742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alpha val="3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DCABC8A0-9BF2-E375-9D8D-C1A2517B80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6271" y="2303756"/>
                <a:ext cx="1033393" cy="5845"/>
              </a:xfrm>
              <a:prstGeom prst="line">
                <a:avLst/>
              </a:prstGeom>
              <a:noFill/>
              <a:ln w="12700" cap="flat" cmpd="sng" algn="ctr">
                <a:solidFill>
                  <a:srgbClr val="FFC000">
                    <a:alpha val="30000"/>
                  </a:srgbClr>
                </a:solidFill>
                <a:prstDash val="solid"/>
                <a:miter lim="800000"/>
              </a:ln>
              <a:effectLst/>
            </p:spPr>
          </p:cxn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09AF1F0-9326-4B01-9AE1-822F35F554FC}"/>
                  </a:ext>
                </a:extLst>
              </p:cNvPr>
              <p:cNvSpPr/>
              <p:nvPr/>
            </p:nvSpPr>
            <p:spPr>
              <a:xfrm>
                <a:off x="7827856" y="2248849"/>
                <a:ext cx="104775" cy="104775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786CE5B-0C08-6375-8F08-AB121B318E3F}"/>
                  </a:ext>
                </a:extLst>
              </p:cNvPr>
              <p:cNvSpPr/>
              <p:nvPr/>
            </p:nvSpPr>
            <p:spPr>
              <a:xfrm>
                <a:off x="7917290" y="2328736"/>
                <a:ext cx="104775" cy="104775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7131596-A39F-A5DD-9D09-49204DC61B53}"/>
                  </a:ext>
                </a:extLst>
              </p:cNvPr>
              <p:cNvSpPr/>
              <p:nvPr/>
            </p:nvSpPr>
            <p:spPr>
              <a:xfrm>
                <a:off x="7954071" y="2190465"/>
                <a:ext cx="104775" cy="104775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5980436-EF5D-58B9-C617-6DEEA6FFC8BC}"/>
                  </a:ext>
                </a:extLst>
              </p:cNvPr>
              <p:cNvSpPr/>
              <p:nvPr/>
            </p:nvSpPr>
            <p:spPr>
              <a:xfrm>
                <a:off x="8526988" y="2438046"/>
                <a:ext cx="104775" cy="104775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D0529D0C-EE87-9577-A4E6-71FCFAC513FE}"/>
                  </a:ext>
                </a:extLst>
              </p:cNvPr>
              <p:cNvSpPr/>
              <p:nvPr/>
            </p:nvSpPr>
            <p:spPr>
              <a:xfrm>
                <a:off x="8375649" y="2511591"/>
                <a:ext cx="104775" cy="104775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26A1A564-8AF4-A726-71CB-4D73F4E60E26}"/>
                  </a:ext>
                </a:extLst>
              </p:cNvPr>
              <p:cNvSpPr/>
              <p:nvPr/>
            </p:nvSpPr>
            <p:spPr>
              <a:xfrm>
                <a:off x="8404658" y="2364058"/>
                <a:ext cx="104775" cy="104775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098CE6B-495F-3443-1F7E-5D580608D19B}"/>
                  </a:ext>
                </a:extLst>
              </p:cNvPr>
              <p:cNvSpPr/>
              <p:nvPr/>
            </p:nvSpPr>
            <p:spPr>
              <a:xfrm>
                <a:off x="8075890" y="2814043"/>
                <a:ext cx="104775" cy="104775"/>
              </a:xfrm>
              <a:prstGeom prst="ellips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D31082F7-FE15-C32C-24B0-C64844F3B5B6}"/>
                  </a:ext>
                </a:extLst>
              </p:cNvPr>
              <p:cNvSpPr/>
              <p:nvPr/>
            </p:nvSpPr>
            <p:spPr>
              <a:xfrm>
                <a:off x="8163243" y="2714317"/>
                <a:ext cx="104775" cy="104775"/>
              </a:xfrm>
              <a:prstGeom prst="ellips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03EE0134-A2C9-979C-4BF0-52EF4FFC0CF0}"/>
                  </a:ext>
                </a:extLst>
              </p:cNvPr>
              <p:cNvSpPr/>
              <p:nvPr/>
            </p:nvSpPr>
            <p:spPr>
              <a:xfrm>
                <a:off x="8037089" y="2682842"/>
                <a:ext cx="266612" cy="265146"/>
              </a:xfrm>
              <a:prstGeom prst="ellipse">
                <a:avLst/>
              </a:prstGeom>
              <a:solidFill>
                <a:srgbClr val="5B9BD5">
                  <a:alpha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FFAF6A17-3079-E6F7-E35F-A8BC0F8507AD}"/>
                  </a:ext>
                </a:extLst>
              </p:cNvPr>
              <p:cNvSpPr/>
              <p:nvPr/>
            </p:nvSpPr>
            <p:spPr>
              <a:xfrm>
                <a:off x="8336390" y="2348287"/>
                <a:ext cx="312312" cy="310594"/>
              </a:xfrm>
              <a:prstGeom prst="ellipse">
                <a:avLst/>
              </a:prstGeom>
              <a:solidFill>
                <a:srgbClr val="70AD47">
                  <a:alpha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B5D1C743-7E90-7589-937C-577A943281E3}"/>
                  </a:ext>
                </a:extLst>
              </p:cNvPr>
              <p:cNvSpPr/>
              <p:nvPr/>
            </p:nvSpPr>
            <p:spPr>
              <a:xfrm>
                <a:off x="7813325" y="2161982"/>
                <a:ext cx="291753" cy="290148"/>
              </a:xfrm>
              <a:prstGeom prst="ellipse">
                <a:avLst/>
              </a:prstGeom>
              <a:solidFill>
                <a:srgbClr val="FFC000">
                  <a:alpha val="50000"/>
                </a:srgbClr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8A97A702-2FA5-D29C-3CC4-4E3112E5C6D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73677" y="1999482"/>
                <a:ext cx="0" cy="1033742"/>
              </a:xfrm>
              <a:prstGeom prst="line">
                <a:avLst/>
              </a:prstGeom>
              <a:noFill/>
              <a:ln w="12700" cap="flat" cmpd="sng" algn="ctr">
                <a:solidFill>
                  <a:srgbClr val="5B9BD5">
                    <a:alpha val="3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5BD6D67D-AB07-8B44-E31C-D87903352F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47458" y="1987576"/>
                <a:ext cx="0" cy="1033742"/>
              </a:xfrm>
              <a:prstGeom prst="line">
                <a:avLst/>
              </a:prstGeom>
              <a:noFill/>
              <a:ln w="12700" cap="flat" cmpd="sng" algn="ctr">
                <a:solidFill>
                  <a:srgbClr val="FFC000">
                    <a:alpha val="30000"/>
                  </a:srgbClr>
                </a:solidFill>
                <a:prstDash val="solid"/>
                <a:miter lim="800000"/>
              </a:ln>
              <a:effectLst/>
            </p:spPr>
          </p:cxnSp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49621B3E-ABCA-D7EA-37A7-D64A61082EEE}"/>
              </a:ext>
            </a:extLst>
          </p:cNvPr>
          <p:cNvSpPr txBox="1"/>
          <p:nvPr/>
        </p:nvSpPr>
        <p:spPr>
          <a:xfrm>
            <a:off x="9199482" y="2238564"/>
            <a:ext cx="24165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00FF"/>
                </a:solidFill>
                <a:latin typeface="Consolas" panose="020B0609020204030204" pitchFamily="49" charset="0"/>
              </a:rPr>
              <a:t>using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Khepri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x1 = </a:t>
            </a:r>
            <a:r>
              <a:rPr lang="en-US" sz="900" dirty="0">
                <a:solidFill>
                  <a:srgbClr val="098658"/>
                </a:solidFill>
                <a:latin typeface="Consolas" panose="020B0609020204030204" pitchFamily="49" charset="0"/>
              </a:rPr>
              <a:t>1.41</a:t>
            </a:r>
            <a:endParaRPr lang="en-US" sz="9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...</a:t>
            </a:r>
            <a:b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y1 = </a:t>
            </a:r>
            <a:r>
              <a:rPr lang="en-US" sz="900" dirty="0">
                <a:solidFill>
                  <a:srgbClr val="098658"/>
                </a:solidFill>
                <a:latin typeface="Consolas" panose="020B0609020204030204" pitchFamily="49" charset="0"/>
              </a:rPr>
              <a:t>1.56</a:t>
            </a:r>
            <a:endParaRPr lang="en-US" sz="9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...</a:t>
            </a:r>
            <a:b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wall(p1, p2; parts=door(</a:t>
            </a:r>
            <a:r>
              <a:rPr lang="en-US" sz="9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900" dirty="0">
                <a:solidFill>
                  <a:srgbClr val="098658"/>
                </a:solidFill>
                <a:latin typeface="Consolas" panose="020B0609020204030204" pitchFamily="49" charset="0"/>
              </a:rPr>
              <a:t>.5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))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sink(</a:t>
            </a:r>
            <a:r>
              <a:rPr lang="en-US" sz="900" dirty="0" err="1">
                <a:solidFill>
                  <a:srgbClr val="000000"/>
                </a:solidFill>
                <a:latin typeface="Consolas" panose="020B0609020204030204" pitchFamily="49" charset="0"/>
              </a:rPr>
              <a:t>xy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900" dirty="0">
                <a:solidFill>
                  <a:srgbClr val="098658"/>
                </a:solidFill>
                <a:latin typeface="Consolas" panose="020B0609020204030204" pitchFamily="49" charset="0"/>
              </a:rPr>
              <a:t>10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900" dirty="0">
                <a:solidFill>
                  <a:srgbClr val="098658"/>
                </a:solidFill>
                <a:latin typeface="Consolas" panose="020B0609020204030204" pitchFamily="49" charset="0"/>
              </a:rPr>
              <a:t>15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), </a:t>
            </a:r>
            <a:r>
              <a:rPr lang="en-US" sz="900" dirty="0">
                <a:solidFill>
                  <a:srgbClr val="098658"/>
                </a:solidFill>
                <a:latin typeface="Consolas" panose="020B0609020204030204" pitchFamily="49" charset="0"/>
              </a:rPr>
              <a:t>270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...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8CB38E2-9470-B29A-8147-35B9CBB1FB15}"/>
              </a:ext>
            </a:extLst>
          </p:cNvPr>
          <p:cNvGrpSpPr/>
          <p:nvPr/>
        </p:nvGrpSpPr>
        <p:grpSpPr>
          <a:xfrm>
            <a:off x="3009224" y="2232816"/>
            <a:ext cx="1607734" cy="1218562"/>
            <a:chOff x="2915584" y="1304333"/>
            <a:chExt cx="1607734" cy="1218562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031C081D-BEA8-741E-5A17-0512F17A0E10}"/>
                </a:ext>
              </a:extLst>
            </p:cNvPr>
            <p:cNvSpPr/>
            <p:nvPr/>
          </p:nvSpPr>
          <p:spPr>
            <a:xfrm>
              <a:off x="2929276" y="1354717"/>
              <a:ext cx="1513707" cy="1168178"/>
            </a:xfrm>
            <a:prstGeom prst="roundRect">
              <a:avLst>
                <a:gd name="adj" fmla="val 779"/>
              </a:avLst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CDBCA2-D39D-7241-0F37-70969F921D57}"/>
                </a:ext>
              </a:extLst>
            </p:cNvPr>
            <p:cNvSpPr txBox="1"/>
            <p:nvPr/>
          </p:nvSpPr>
          <p:spPr>
            <a:xfrm>
              <a:off x="2915584" y="1304333"/>
              <a:ext cx="16077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Walls &amp; Junctions</a:t>
              </a: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F8445DE-3D76-FABA-3D23-56DF988E3A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40" b="4740"/>
            <a:stretch/>
          </p:blipFill>
          <p:spPr>
            <a:xfrm>
              <a:off x="2951992" y="1582331"/>
              <a:ext cx="1475469" cy="895558"/>
            </a:xfrm>
            <a:prstGeom prst="rect">
              <a:avLst/>
            </a:prstGeom>
          </p:spPr>
        </p:pic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9B8F11E0-849F-08D4-0153-4D3410F175B4}"/>
              </a:ext>
            </a:extLst>
          </p:cNvPr>
          <p:cNvSpPr txBox="1"/>
          <p:nvPr/>
        </p:nvSpPr>
        <p:spPr>
          <a:xfrm>
            <a:off x="4125678" y="1956883"/>
            <a:ext cx="12953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Segmentation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D11C802-3EEB-9D40-ED2E-70FC6425BE5D}"/>
              </a:ext>
            </a:extLst>
          </p:cNvPr>
          <p:cNvSpPr/>
          <p:nvPr/>
        </p:nvSpPr>
        <p:spPr>
          <a:xfrm>
            <a:off x="2698530" y="1577668"/>
            <a:ext cx="4060758" cy="2321942"/>
          </a:xfrm>
          <a:prstGeom prst="roundRect">
            <a:avLst/>
          </a:prstGeom>
          <a:noFill/>
          <a:ln w="7620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9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/>
      <p:bldP spid="16" grpId="0"/>
      <p:bldP spid="18" grpId="0"/>
      <p:bldP spid="19" grpId="0"/>
      <p:bldP spid="21" grpId="0"/>
      <p:bldP spid="28" grpId="0"/>
      <p:bldP spid="29" grpId="0"/>
      <p:bldP spid="30" grpId="0"/>
      <p:bldP spid="54" grpId="0"/>
      <p:bldP spid="59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13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DA2743-5F62-4A0C-BEC0-664A800D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Segmentation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1735062-7550-568E-952F-EF2CC2005079}"/>
              </a:ext>
            </a:extLst>
          </p:cNvPr>
          <p:cNvGrpSpPr/>
          <p:nvPr/>
        </p:nvGrpSpPr>
        <p:grpSpPr>
          <a:xfrm>
            <a:off x="340638" y="2362429"/>
            <a:ext cx="3100514" cy="2372350"/>
            <a:chOff x="463134" y="2002416"/>
            <a:chExt cx="3100514" cy="237235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B993B2E-D111-4EBC-4C10-8736F8C2E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134" y="2002416"/>
              <a:ext cx="3100514" cy="2075918"/>
            </a:xfrm>
            <a:prstGeom prst="rect">
              <a:avLst/>
            </a:prstGeom>
            <a:noFill/>
          </p:spPr>
        </p:pic>
        <p:sp>
          <p:nvSpPr>
            <p:cNvPr id="6" name="Text Placeholder 5">
              <a:extLst>
                <a:ext uri="{FF2B5EF4-FFF2-40B4-BE49-F238E27FC236}">
                  <a16:creationId xmlns:a16="http://schemas.microsoft.com/office/drawing/2014/main" id="{E7978B86-3E22-03AD-D80E-E040AEEFF662}"/>
                </a:ext>
              </a:extLst>
            </p:cNvPr>
            <p:cNvSpPr txBox="1">
              <a:spLocks/>
            </p:cNvSpPr>
            <p:nvPr/>
          </p:nvSpPr>
          <p:spPr>
            <a:xfrm>
              <a:off x="474952" y="4168929"/>
              <a:ext cx="3088696" cy="20583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dirty="0"/>
                <a:t>Input Image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FC16FD-7031-B7BE-480D-EEEE5117E42E}"/>
              </a:ext>
            </a:extLst>
          </p:cNvPr>
          <p:cNvGrpSpPr/>
          <p:nvPr/>
        </p:nvGrpSpPr>
        <p:grpSpPr>
          <a:xfrm>
            <a:off x="4872757" y="3743697"/>
            <a:ext cx="3100515" cy="2372350"/>
            <a:chOff x="3167146" y="2002416"/>
            <a:chExt cx="3100515" cy="23723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22231FB-2CE9-0F65-E721-FF94A51F6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67146" y="2002416"/>
              <a:ext cx="3100514" cy="2075918"/>
            </a:xfrm>
            <a:prstGeom prst="rect">
              <a:avLst/>
            </a:prstGeom>
            <a:noFill/>
          </p:spPr>
        </p:pic>
        <p:sp>
          <p:nvSpPr>
            <p:cNvPr id="7" name="Text Placeholder 7">
              <a:extLst>
                <a:ext uri="{FF2B5EF4-FFF2-40B4-BE49-F238E27FC236}">
                  <a16:creationId xmlns:a16="http://schemas.microsoft.com/office/drawing/2014/main" id="{5ABCA7DE-D9A4-F793-CA37-EA1B919EC20D}"/>
                </a:ext>
              </a:extLst>
            </p:cNvPr>
            <p:cNvSpPr txBox="1">
              <a:spLocks/>
            </p:cNvSpPr>
            <p:nvPr/>
          </p:nvSpPr>
          <p:spPr>
            <a:xfrm>
              <a:off x="3186581" y="4168929"/>
              <a:ext cx="3081080" cy="20583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dirty="0"/>
                <a:t>Junctions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975AF5B-857D-352A-9C3E-9F78CC0B0E4A}"/>
              </a:ext>
            </a:extLst>
          </p:cNvPr>
          <p:cNvGrpSpPr/>
          <p:nvPr/>
        </p:nvGrpSpPr>
        <p:grpSpPr>
          <a:xfrm>
            <a:off x="4872757" y="829465"/>
            <a:ext cx="3100515" cy="2372529"/>
            <a:chOff x="5871158" y="2002237"/>
            <a:chExt cx="3100515" cy="2372529"/>
          </a:xfrm>
        </p:grpSpPr>
        <p:sp>
          <p:nvSpPr>
            <p:cNvPr id="8" name="Text Placeholder 9">
              <a:extLst>
                <a:ext uri="{FF2B5EF4-FFF2-40B4-BE49-F238E27FC236}">
                  <a16:creationId xmlns:a16="http://schemas.microsoft.com/office/drawing/2014/main" id="{E41E0A15-C977-CB44-E5B9-5D9DB3DA7204}"/>
                </a:ext>
              </a:extLst>
            </p:cNvPr>
            <p:cNvSpPr txBox="1">
              <a:spLocks/>
            </p:cNvSpPr>
            <p:nvPr/>
          </p:nvSpPr>
          <p:spPr>
            <a:xfrm>
              <a:off x="5891681" y="4168929"/>
              <a:ext cx="3079992" cy="20583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dirty="0"/>
                <a:t>Walls and Railings</a:t>
              </a:r>
            </a:p>
          </p:txBody>
        </p:sp>
        <p:pic>
          <p:nvPicPr>
            <p:cNvPr id="10" name="Picture 9" descr="A picture containing athletic game&#10;&#10;Description automatically generated">
              <a:extLst>
                <a:ext uri="{FF2B5EF4-FFF2-40B4-BE49-F238E27FC236}">
                  <a16:creationId xmlns:a16="http://schemas.microsoft.com/office/drawing/2014/main" id="{15549490-32D7-EB0F-DCE2-971073483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1158" y="2002237"/>
              <a:ext cx="3100514" cy="2076278"/>
            </a:xfrm>
            <a:prstGeom prst="rect">
              <a:avLst/>
            </a:prstGeom>
            <a:noFill/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95107E4-AFD5-EB01-9462-15237AE0E46D}"/>
              </a:ext>
            </a:extLst>
          </p:cNvPr>
          <p:cNvGrpSpPr/>
          <p:nvPr/>
        </p:nvGrpSpPr>
        <p:grpSpPr>
          <a:xfrm>
            <a:off x="8750848" y="2362250"/>
            <a:ext cx="3100515" cy="2372529"/>
            <a:chOff x="8620889" y="2002237"/>
            <a:chExt cx="3100515" cy="2372529"/>
          </a:xfrm>
        </p:grpSpPr>
        <p:sp>
          <p:nvSpPr>
            <p:cNvPr id="9" name="Text Placeholder 11">
              <a:extLst>
                <a:ext uri="{FF2B5EF4-FFF2-40B4-BE49-F238E27FC236}">
                  <a16:creationId xmlns:a16="http://schemas.microsoft.com/office/drawing/2014/main" id="{70182C87-6A74-75EE-AD35-6CD5B87C988B}"/>
                </a:ext>
              </a:extLst>
            </p:cNvPr>
            <p:cNvSpPr txBox="1">
              <a:spLocks/>
            </p:cNvSpPr>
            <p:nvPr/>
          </p:nvSpPr>
          <p:spPr>
            <a:xfrm>
              <a:off x="8628350" y="4168929"/>
              <a:ext cx="3093054" cy="20583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dirty="0"/>
                <a:t>Symbols</a:t>
              </a:r>
            </a:p>
          </p:txBody>
        </p:sp>
        <p:pic>
          <p:nvPicPr>
            <p:cNvPr id="11" name="Picture 10" descr="Diagram&#10;&#10;Description automatically generated">
              <a:extLst>
                <a:ext uri="{FF2B5EF4-FFF2-40B4-BE49-F238E27FC236}">
                  <a16:creationId xmlns:a16="http://schemas.microsoft.com/office/drawing/2014/main" id="{A081B0C3-6D20-4CBC-A0BE-416F9A9BE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0889" y="2002237"/>
              <a:ext cx="3100514" cy="2076278"/>
            </a:xfrm>
            <a:prstGeom prst="rect">
              <a:avLst/>
            </a:prstGeom>
            <a:noFill/>
          </p:spPr>
        </p:pic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B388813-74D9-2291-5642-22747B954581}"/>
              </a:ext>
            </a:extLst>
          </p:cNvPr>
          <p:cNvCxnSpPr>
            <a:stCxn id="2" idx="3"/>
            <a:endCxn id="10" idx="1"/>
          </p:cNvCxnSpPr>
          <p:nvPr/>
        </p:nvCxnSpPr>
        <p:spPr>
          <a:xfrm flipV="1">
            <a:off x="3441152" y="1867604"/>
            <a:ext cx="1431605" cy="15327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EE127F1-6598-D893-B3C7-5A52250D3FA7}"/>
              </a:ext>
            </a:extLst>
          </p:cNvPr>
          <p:cNvCxnSpPr>
            <a:cxnSpLocks/>
            <a:stCxn id="2" idx="3"/>
            <a:endCxn id="5" idx="1"/>
          </p:cNvCxnSpPr>
          <p:nvPr/>
        </p:nvCxnSpPr>
        <p:spPr>
          <a:xfrm>
            <a:off x="3441152" y="3400388"/>
            <a:ext cx="1431605" cy="13812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BB12D0A-033D-8DDA-4342-18C351E0D1D0}"/>
              </a:ext>
            </a:extLst>
          </p:cNvPr>
          <p:cNvCxnSpPr>
            <a:cxnSpLocks/>
            <a:stCxn id="2" idx="3"/>
            <a:endCxn id="11" idx="1"/>
          </p:cNvCxnSpPr>
          <p:nvPr/>
        </p:nvCxnSpPr>
        <p:spPr>
          <a:xfrm>
            <a:off x="3441152" y="3400388"/>
            <a:ext cx="5309696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A44FAFF-6164-A238-EBCB-070AE3E225F8}"/>
              </a:ext>
            </a:extLst>
          </p:cNvPr>
          <p:cNvSpPr txBox="1"/>
          <p:nvPr/>
        </p:nvSpPr>
        <p:spPr>
          <a:xfrm>
            <a:off x="1947168" y="6222699"/>
            <a:ext cx="82976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effectLst/>
              </a:rPr>
              <a:t>Kalervo</a:t>
            </a:r>
            <a:r>
              <a:rPr lang="en-US" sz="1200" dirty="0">
                <a:solidFill>
                  <a:schemeClr val="bg1"/>
                </a:solidFill>
                <a:effectLst/>
              </a:rPr>
              <a:t> et al., 2019 — CubiCasa5K: A dataset and an Improved multi-task </a:t>
            </a:r>
            <a:r>
              <a:rPr lang="en-US" sz="1200" dirty="0">
                <a:solidFill>
                  <a:schemeClr val="bg1"/>
                </a:solidFill>
              </a:rPr>
              <a:t>m</a:t>
            </a:r>
            <a:r>
              <a:rPr lang="en-US" sz="1200" dirty="0">
                <a:solidFill>
                  <a:schemeClr val="bg1"/>
                </a:solidFill>
                <a:effectLst/>
              </a:rPr>
              <a:t>odel for floorplan </a:t>
            </a:r>
            <a:r>
              <a:rPr lang="en-US" sz="1200" dirty="0">
                <a:solidFill>
                  <a:schemeClr val="bg1"/>
                </a:solidFill>
              </a:rPr>
              <a:t>i</a:t>
            </a:r>
            <a:r>
              <a:rPr lang="en-US" sz="1200" dirty="0">
                <a:solidFill>
                  <a:schemeClr val="bg1"/>
                </a:solidFill>
                <a:effectLst/>
              </a:rPr>
              <a:t>mage </a:t>
            </a:r>
            <a:r>
              <a:rPr lang="en-US" sz="1200" dirty="0">
                <a:solidFill>
                  <a:schemeClr val="bg1"/>
                </a:solidFill>
              </a:rPr>
              <a:t>a</a:t>
            </a:r>
            <a:r>
              <a:rPr lang="en-US" sz="1200" dirty="0">
                <a:solidFill>
                  <a:schemeClr val="bg1"/>
                </a:solidFill>
                <a:effectLst/>
              </a:rPr>
              <a:t>nalysis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80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14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DA2743-5F62-4A0C-BEC0-664A800D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Segmentation Network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BCBFA3F-1658-B5C5-E4D8-0CD2A2892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023" y="1971879"/>
            <a:ext cx="10261596" cy="34536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8F955A-935D-1F38-C059-22E63B9FDCF4}"/>
              </a:ext>
            </a:extLst>
          </p:cNvPr>
          <p:cNvSpPr txBox="1"/>
          <p:nvPr/>
        </p:nvSpPr>
        <p:spPr>
          <a:xfrm>
            <a:off x="1947168" y="6222699"/>
            <a:ext cx="82976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effectLst/>
              </a:rPr>
              <a:t>Kalervo</a:t>
            </a:r>
            <a:r>
              <a:rPr lang="en-US" sz="1200" dirty="0">
                <a:solidFill>
                  <a:schemeClr val="bg1"/>
                </a:solidFill>
                <a:effectLst/>
              </a:rPr>
              <a:t> et al., 2019 — CubiCasa5K: A dataset and an Improved multi-task </a:t>
            </a:r>
            <a:r>
              <a:rPr lang="en-US" sz="1200" dirty="0">
                <a:solidFill>
                  <a:schemeClr val="bg1"/>
                </a:solidFill>
              </a:rPr>
              <a:t>m</a:t>
            </a:r>
            <a:r>
              <a:rPr lang="en-US" sz="1200" dirty="0">
                <a:solidFill>
                  <a:schemeClr val="bg1"/>
                </a:solidFill>
                <a:effectLst/>
              </a:rPr>
              <a:t>odel for floorplan </a:t>
            </a:r>
            <a:r>
              <a:rPr lang="en-US" sz="1200" dirty="0">
                <a:solidFill>
                  <a:schemeClr val="bg1"/>
                </a:solidFill>
              </a:rPr>
              <a:t>i</a:t>
            </a:r>
            <a:r>
              <a:rPr lang="en-US" sz="1200" dirty="0">
                <a:solidFill>
                  <a:schemeClr val="bg1"/>
                </a:solidFill>
                <a:effectLst/>
              </a:rPr>
              <a:t>mage </a:t>
            </a:r>
            <a:r>
              <a:rPr lang="en-US" sz="1200" dirty="0">
                <a:solidFill>
                  <a:schemeClr val="bg1"/>
                </a:solidFill>
              </a:rPr>
              <a:t>a</a:t>
            </a:r>
            <a:r>
              <a:rPr lang="en-US" sz="1200" dirty="0">
                <a:solidFill>
                  <a:schemeClr val="bg1"/>
                </a:solidFill>
                <a:effectLst/>
              </a:rPr>
              <a:t>nalysis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17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15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DA2743-5F62-4A0C-BEC0-664A800D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Junction Heatmap Threshold</a:t>
            </a:r>
          </a:p>
        </p:txBody>
      </p:sp>
      <p:pic>
        <p:nvPicPr>
          <p:cNvPr id="16" name="Picture 15" descr="A picture containing text, white, image&#10;&#10;Description automatically generated">
            <a:extLst>
              <a:ext uri="{FF2B5EF4-FFF2-40B4-BE49-F238E27FC236}">
                <a16:creationId xmlns:a16="http://schemas.microsoft.com/office/drawing/2014/main" id="{65915547-0FA9-9757-AEC4-6B68796927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556" y="1559873"/>
            <a:ext cx="6756888" cy="477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6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16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DA2743-5F62-4A0C-BEC0-664A800D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Junction Heatmap Threshold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3C2A2E-A094-B58E-4AD5-FE97ECBAF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646" y="1536779"/>
            <a:ext cx="5134708" cy="491926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DFCD66-B6D3-B519-FF89-C4F9D364FFBC}"/>
              </a:ext>
            </a:extLst>
          </p:cNvPr>
          <p:cNvCxnSpPr>
            <a:cxnSpLocks/>
          </p:cNvCxnSpPr>
          <p:nvPr/>
        </p:nvCxnSpPr>
        <p:spPr>
          <a:xfrm flipV="1">
            <a:off x="6013938" y="2790093"/>
            <a:ext cx="1453663" cy="1465384"/>
          </a:xfrm>
          <a:prstGeom prst="straightConnector1">
            <a:avLst/>
          </a:prstGeom>
          <a:ln w="38100">
            <a:solidFill>
              <a:srgbClr val="4C8F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81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17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DA2743-5F62-4A0C-BEC0-664A800D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Vectorization</a:t>
            </a:r>
          </a:p>
        </p:txBody>
      </p:sp>
      <p:pic>
        <p:nvPicPr>
          <p:cNvPr id="12" name="brute">
            <a:hlinkClick r:id="" action="ppaction://media"/>
            <a:extLst>
              <a:ext uri="{FF2B5EF4-FFF2-40B4-BE49-F238E27FC236}">
                <a16:creationId xmlns:a16="http://schemas.microsoft.com/office/drawing/2014/main" id="{FCF4BFBE-D4BB-8B08-6668-90DA87F47B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591" y="2104572"/>
            <a:ext cx="10494818" cy="352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BA78FCAB-B902-7421-E30B-F2104F50A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700" y="3315738"/>
            <a:ext cx="5359400" cy="77150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18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DA2743-5F62-4A0C-BEC0-664A800D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Wall Thickness Calculation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1AA62F7-26A9-02CB-1016-5A39526A4CB3}"/>
              </a:ext>
            </a:extLst>
          </p:cNvPr>
          <p:cNvSpPr/>
          <p:nvPr/>
        </p:nvSpPr>
        <p:spPr>
          <a:xfrm>
            <a:off x="3981450" y="3657600"/>
            <a:ext cx="4533899" cy="78572"/>
          </a:xfrm>
          <a:prstGeom prst="rect">
            <a:avLst/>
          </a:prstGeom>
          <a:solidFill>
            <a:srgbClr val="A6A6A6">
              <a:alpha val="69804"/>
            </a:srgbClr>
          </a:solidFill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7773CD-A058-50A3-2BB9-4AF1FD79571B}"/>
              </a:ext>
            </a:extLst>
          </p:cNvPr>
          <p:cNvSpPr/>
          <p:nvPr/>
        </p:nvSpPr>
        <p:spPr>
          <a:xfrm>
            <a:off x="3711335" y="3427256"/>
            <a:ext cx="540230" cy="540230"/>
          </a:xfrm>
          <a:prstGeom prst="ellipse">
            <a:avLst/>
          </a:prstGeom>
          <a:solidFill>
            <a:srgbClr val="4495A2">
              <a:alpha val="69804"/>
            </a:srgbClr>
          </a:solidFill>
          <a:ln w="285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1</a:t>
            </a:r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7871C7B-6C2C-D42B-CB76-94C687A88622}"/>
              </a:ext>
            </a:extLst>
          </p:cNvPr>
          <p:cNvSpPr/>
          <p:nvPr/>
        </p:nvSpPr>
        <p:spPr>
          <a:xfrm>
            <a:off x="8252379" y="3426771"/>
            <a:ext cx="540230" cy="540230"/>
          </a:xfrm>
          <a:prstGeom prst="ellipse">
            <a:avLst/>
          </a:prstGeom>
          <a:solidFill>
            <a:srgbClr val="4495A2">
              <a:alpha val="69804"/>
            </a:srgbClr>
          </a:solidFill>
          <a:ln w="285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29909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BA78FCAB-B902-7421-E30B-F2104F50A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700" y="3315738"/>
            <a:ext cx="5359400" cy="77150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19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DA2743-5F62-4A0C-BEC0-664A800D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Wall Thickness Calculation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1AA62F7-26A9-02CB-1016-5A39526A4CB3}"/>
              </a:ext>
            </a:extLst>
          </p:cNvPr>
          <p:cNvSpPr/>
          <p:nvPr/>
        </p:nvSpPr>
        <p:spPr>
          <a:xfrm>
            <a:off x="3981450" y="3114675"/>
            <a:ext cx="4533899" cy="1164422"/>
          </a:xfrm>
          <a:prstGeom prst="rect">
            <a:avLst/>
          </a:prstGeom>
          <a:solidFill>
            <a:srgbClr val="A6A6A6">
              <a:alpha val="69804"/>
            </a:srgbClr>
          </a:solidFill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7773CD-A058-50A3-2BB9-4AF1FD79571B}"/>
              </a:ext>
            </a:extLst>
          </p:cNvPr>
          <p:cNvSpPr/>
          <p:nvPr/>
        </p:nvSpPr>
        <p:spPr>
          <a:xfrm>
            <a:off x="3711335" y="3427256"/>
            <a:ext cx="540230" cy="540230"/>
          </a:xfrm>
          <a:prstGeom prst="ellipse">
            <a:avLst/>
          </a:prstGeom>
          <a:solidFill>
            <a:srgbClr val="4495A2">
              <a:alpha val="69804"/>
            </a:srgbClr>
          </a:solidFill>
          <a:ln w="285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1</a:t>
            </a:r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7871C7B-6C2C-D42B-CB76-94C687A88622}"/>
              </a:ext>
            </a:extLst>
          </p:cNvPr>
          <p:cNvSpPr/>
          <p:nvPr/>
        </p:nvSpPr>
        <p:spPr>
          <a:xfrm>
            <a:off x="8252379" y="3426771"/>
            <a:ext cx="540230" cy="540230"/>
          </a:xfrm>
          <a:prstGeom prst="ellipse">
            <a:avLst/>
          </a:prstGeom>
          <a:solidFill>
            <a:srgbClr val="4495A2">
              <a:alpha val="69804"/>
            </a:srgbClr>
          </a:solidFill>
          <a:ln w="285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93489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C7F526-C756-41FB-B8F8-3280EA413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9E316340-ED34-424A-B0CE-68630DEA7D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935761"/>
              </p:ext>
            </p:extLst>
          </p:nvPr>
        </p:nvGraphicFramePr>
        <p:xfrm>
          <a:off x="952500" y="2289363"/>
          <a:ext cx="4704722" cy="2795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63AE2-11EA-46E3-84B5-0588745385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</a:t>
            </a:fld>
            <a:endParaRPr lang="en-US" dirty="0">
              <a:latin typeface="+mn-lt"/>
            </a:endParaRPr>
          </a:p>
        </p:txBody>
      </p:sp>
      <p:pic>
        <p:nvPicPr>
          <p:cNvPr id="9" name="Picture Placeholder 8" descr="Pens and rulers">
            <a:extLst>
              <a:ext uri="{FF2B5EF4-FFF2-40B4-BE49-F238E27FC236}">
                <a16:creationId xmlns:a16="http://schemas.microsoft.com/office/drawing/2014/main" id="{F1539469-7E70-4D7E-8A7E-F329B45CC92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-22225"/>
            <a:ext cx="6667502" cy="69024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494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0C07CE2-9A86-4E59-9C8D-3D8F6D568A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>
                                            <p:graphicEl>
                                              <a:dgm id="{C0C07CE2-9A86-4E59-9C8D-3D8F6D568A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A48997A-05F7-4902-AD85-F8F93F0D95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>
                                            <p:graphicEl>
                                              <a:dgm id="{3A48997A-05F7-4902-AD85-F8F93F0D95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4C808C1-5D07-49B6-A9AD-160ABCA15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0">
                                            <p:graphicEl>
                                              <a:dgm id="{94C808C1-5D07-49B6-A9AD-160ABCA152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20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DA2743-5F62-4A0C-BEC0-664A800D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a Metric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6069A6-A9D6-2C58-517B-44BC6539DC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123"/>
          <a:stretch/>
        </p:blipFill>
        <p:spPr>
          <a:xfrm>
            <a:off x="1335314" y="1497998"/>
            <a:ext cx="9521372" cy="236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2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21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DA2743-5F62-4A0C-BEC0-664A800D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a Metric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6069A6-A9D6-2C58-517B-44BC6539D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314" y="1497998"/>
            <a:ext cx="9521372" cy="48342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531CC9F-4F7A-075A-976D-8482342B0A2B}"/>
                  </a:ext>
                </a:extLst>
              </p:cNvPr>
              <p:cNvSpPr txBox="1"/>
              <p:nvPr/>
            </p:nvSpPr>
            <p:spPr>
              <a:xfrm>
                <a:off x="3369131" y="6317545"/>
                <a:ext cx="545373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fitness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=1∗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𝑇𝑟𝑢𝑒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𝑃𝑜𝑠𝑖𝑡𝑖𝑣𝑒𝑠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−1.1 ∗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𝐹𝑎𝑙𝑠𝑒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𝑃𝑜𝑠𝑖𝑡𝑖𝑣𝑒𝑠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531CC9F-4F7A-075A-976D-8482342B0A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131" y="6317545"/>
                <a:ext cx="5453737" cy="276999"/>
              </a:xfrm>
              <a:prstGeom prst="rect">
                <a:avLst/>
              </a:prstGeom>
              <a:blipFill>
                <a:blip r:embed="rId4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5847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22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DA2743-5F62-4A0C-BEC0-664A800D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Semantics Recovery</a:t>
            </a: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F079E34B-2A09-F5E7-2A2B-4006296E6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75" y="2215531"/>
            <a:ext cx="9086850" cy="32345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7E26F7-27A0-1696-F264-7926EC65E3EE}"/>
              </a:ext>
            </a:extLst>
          </p:cNvPr>
          <p:cNvSpPr/>
          <p:nvPr/>
        </p:nvSpPr>
        <p:spPr>
          <a:xfrm>
            <a:off x="7648575" y="4229100"/>
            <a:ext cx="1181100" cy="962025"/>
          </a:xfrm>
          <a:prstGeom prst="rect">
            <a:avLst/>
          </a:prstGeom>
          <a:noFill/>
          <a:ln w="762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7B5005-212C-C772-C876-77F67AFD1883}"/>
              </a:ext>
            </a:extLst>
          </p:cNvPr>
          <p:cNvSpPr txBox="1"/>
          <p:nvPr/>
        </p:nvSpPr>
        <p:spPr>
          <a:xfrm>
            <a:off x="2628900" y="5611406"/>
            <a:ext cx="6934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Adapted from: </a:t>
            </a:r>
            <a:r>
              <a:rPr lang="en-US" sz="1100" dirty="0" err="1">
                <a:solidFill>
                  <a:schemeClr val="bg1"/>
                </a:solidFill>
              </a:rPr>
              <a:t>Lv</a:t>
            </a:r>
            <a:r>
              <a:rPr lang="en-US" sz="1100" dirty="0">
                <a:solidFill>
                  <a:schemeClr val="bg1"/>
                </a:solidFill>
              </a:rPr>
              <a:t> et al., 2021 — Residential floor plan recognition and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158592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FBEAA-977D-49A8-A7C0-6B8755A4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2800" dirty="0"/>
              <a:t>Example Image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73728-1CAF-4984-8E48-2D81C93254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5840F7-83AC-9E93-A545-8FBBFF12F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5882" y="1738335"/>
            <a:ext cx="6740236" cy="38247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0C3774-7563-8DE6-3668-A700BD92E4ED}"/>
              </a:ext>
            </a:extLst>
          </p:cNvPr>
          <p:cNvSpPr txBox="1"/>
          <p:nvPr/>
        </p:nvSpPr>
        <p:spPr>
          <a:xfrm>
            <a:off x="1947168" y="5909416"/>
            <a:ext cx="82976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effectLst/>
              </a:rPr>
              <a:t>Kalervo</a:t>
            </a:r>
            <a:r>
              <a:rPr lang="en-US" sz="1200" dirty="0">
                <a:solidFill>
                  <a:schemeClr val="bg1"/>
                </a:solidFill>
                <a:effectLst/>
              </a:rPr>
              <a:t> et al., 2019 — CubiCasa5K: A dataset and an improved multi-task </a:t>
            </a:r>
            <a:r>
              <a:rPr lang="en-US" sz="1200" dirty="0">
                <a:solidFill>
                  <a:schemeClr val="bg1"/>
                </a:solidFill>
              </a:rPr>
              <a:t>m</a:t>
            </a:r>
            <a:r>
              <a:rPr lang="en-US" sz="1200" dirty="0">
                <a:solidFill>
                  <a:schemeClr val="bg1"/>
                </a:solidFill>
                <a:effectLst/>
              </a:rPr>
              <a:t>odel for floorplan </a:t>
            </a:r>
            <a:r>
              <a:rPr lang="en-US" sz="1200" dirty="0">
                <a:solidFill>
                  <a:schemeClr val="bg1"/>
                </a:solidFill>
              </a:rPr>
              <a:t>i</a:t>
            </a:r>
            <a:r>
              <a:rPr lang="en-US" sz="1200" dirty="0">
                <a:solidFill>
                  <a:schemeClr val="bg1"/>
                </a:solidFill>
                <a:effectLst/>
              </a:rPr>
              <a:t>mage </a:t>
            </a:r>
            <a:r>
              <a:rPr lang="en-US" sz="1200" dirty="0">
                <a:solidFill>
                  <a:schemeClr val="bg1"/>
                </a:solidFill>
              </a:rPr>
              <a:t>a</a:t>
            </a:r>
            <a:r>
              <a:rPr lang="en-US" sz="1200" dirty="0">
                <a:solidFill>
                  <a:schemeClr val="bg1"/>
                </a:solidFill>
                <a:effectLst/>
              </a:rPr>
              <a:t>nalysis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25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E99FC4-B5F2-534A-1FF1-69DB458846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16"/>
          <a:stretch/>
        </p:blipFill>
        <p:spPr>
          <a:xfrm>
            <a:off x="2978480" y="1795485"/>
            <a:ext cx="6477247" cy="40201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1FBEAA-977D-49A8-A7C0-6B8755A4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2800" dirty="0"/>
              <a:t>Door Extraction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73728-1CAF-4984-8E48-2D81C93254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D793C30-DC7F-14C0-DDE9-FC66E02B338D}"/>
              </a:ext>
            </a:extLst>
          </p:cNvPr>
          <p:cNvSpPr/>
          <p:nvPr/>
        </p:nvSpPr>
        <p:spPr>
          <a:xfrm>
            <a:off x="4491903" y="3705363"/>
            <a:ext cx="108671" cy="10867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800" dirty="0"/>
              <a:t>S</a:t>
            </a:r>
            <a:endParaRPr lang="en-US" sz="8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ACE937F-19F7-4768-A22B-B3279D566E4B}"/>
              </a:ext>
            </a:extLst>
          </p:cNvPr>
          <p:cNvSpPr/>
          <p:nvPr/>
        </p:nvSpPr>
        <p:spPr>
          <a:xfrm>
            <a:off x="4491902" y="3350102"/>
            <a:ext cx="108671" cy="10867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800" dirty="0"/>
              <a:t>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83830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0D290DB-F301-DEE1-BFB8-FE96F79638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17" t="35937" r="67910" b="48725"/>
          <a:stretch/>
        </p:blipFill>
        <p:spPr>
          <a:xfrm rot="5400000">
            <a:off x="2416912" y="3306378"/>
            <a:ext cx="3520916" cy="19656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1FBEAA-977D-49A8-A7C0-6B8755A4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2800" dirty="0"/>
              <a:t>Door 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73728-1CAF-4984-8E48-2D81C93254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D793C30-DC7F-14C0-DDE9-FC66E02B338D}"/>
              </a:ext>
            </a:extLst>
          </p:cNvPr>
          <p:cNvSpPr/>
          <p:nvPr/>
        </p:nvSpPr>
        <p:spPr>
          <a:xfrm>
            <a:off x="3379969" y="4190365"/>
            <a:ext cx="248284" cy="24071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000" dirty="0"/>
              <a:t>S</a:t>
            </a:r>
            <a:endParaRPr lang="en-US" sz="10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ACE937F-19F7-4768-A22B-B3279D566E4B}"/>
              </a:ext>
            </a:extLst>
          </p:cNvPr>
          <p:cNvSpPr/>
          <p:nvPr/>
        </p:nvSpPr>
        <p:spPr>
          <a:xfrm>
            <a:off x="4529771" y="4190365"/>
            <a:ext cx="248284" cy="24071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000" dirty="0"/>
              <a:t>E</a:t>
            </a:r>
            <a:endParaRPr lang="en-US" sz="10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4CCC8D8-5AFB-5B87-F296-6DC50B26F700}"/>
              </a:ext>
            </a:extLst>
          </p:cNvPr>
          <p:cNvSpPr/>
          <p:nvPr/>
        </p:nvSpPr>
        <p:spPr>
          <a:xfrm>
            <a:off x="4549576" y="2973955"/>
            <a:ext cx="208674" cy="20231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000" dirty="0">
                <a:solidFill>
                  <a:schemeClr val="bg1"/>
                </a:solidFill>
              </a:rPr>
              <a:t>O</a:t>
            </a:r>
            <a:endParaRPr lang="en-US" sz="1000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80AFC98-0A5F-55A6-CE18-7CFCAF8201FB}"/>
              </a:ext>
            </a:extLst>
          </p:cNvPr>
          <p:cNvCxnSpPr>
            <a:cxnSpLocks/>
            <a:stCxn id="6" idx="2"/>
            <a:endCxn id="3" idx="6"/>
          </p:cNvCxnSpPr>
          <p:nvPr/>
        </p:nvCxnSpPr>
        <p:spPr>
          <a:xfrm flipH="1">
            <a:off x="3628253" y="4310723"/>
            <a:ext cx="90151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06E7518-1514-BF52-192E-AE10D7790D4F}"/>
              </a:ext>
            </a:extLst>
          </p:cNvPr>
          <p:cNvCxnSpPr>
            <a:cxnSpLocks/>
            <a:stCxn id="6" idx="0"/>
            <a:endCxn id="5" idx="4"/>
          </p:cNvCxnSpPr>
          <p:nvPr/>
        </p:nvCxnSpPr>
        <p:spPr>
          <a:xfrm flipV="1">
            <a:off x="4653913" y="3176268"/>
            <a:ext cx="0" cy="101409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0D132F1A-AC42-81C2-A3AF-D56410F599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235918" y="3325811"/>
            <a:ext cx="3520914" cy="19201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CB5451-2DCE-C424-F71F-A59C29BF97A9}"/>
              </a:ext>
            </a:extLst>
          </p:cNvPr>
          <p:cNvSpPr txBox="1"/>
          <p:nvPr/>
        </p:nvSpPr>
        <p:spPr>
          <a:xfrm>
            <a:off x="3413140" y="6092698"/>
            <a:ext cx="68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Right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367CDCD-CD54-6E42-1B5E-B24D5CB933C6}"/>
              </a:ext>
            </a:extLst>
          </p:cNvPr>
          <p:cNvCxnSpPr>
            <a:cxnSpLocks/>
            <a:stCxn id="22" idx="0"/>
            <a:endCxn id="15" idx="2"/>
          </p:cNvCxnSpPr>
          <p:nvPr/>
        </p:nvCxnSpPr>
        <p:spPr>
          <a:xfrm flipV="1">
            <a:off x="5160199" y="4285866"/>
            <a:ext cx="1876121" cy="3341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9467D76-E00B-C1B0-7382-A2C22BA96994}"/>
              </a:ext>
            </a:extLst>
          </p:cNvPr>
          <p:cNvSpPr txBox="1"/>
          <p:nvPr/>
        </p:nvSpPr>
        <p:spPr>
          <a:xfrm>
            <a:off x="4941600" y="4310723"/>
            <a:ext cx="2307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chemeClr val="bg1"/>
                </a:solidFill>
              </a:rPr>
              <a:t>New </a:t>
            </a:r>
            <a:r>
              <a:rPr lang="pt-PT" dirty="0" err="1">
                <a:solidFill>
                  <a:schemeClr val="bg1"/>
                </a:solidFill>
              </a:rPr>
              <a:t>example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6E8FD4-86C2-414D-3971-BF54F4184BEB}"/>
              </a:ext>
            </a:extLst>
          </p:cNvPr>
          <p:cNvSpPr txBox="1"/>
          <p:nvPr/>
        </p:nvSpPr>
        <p:spPr>
          <a:xfrm>
            <a:off x="3973643" y="6092698"/>
            <a:ext cx="967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Forward</a:t>
            </a:r>
          </a:p>
        </p:txBody>
      </p:sp>
    </p:spTree>
    <p:extLst>
      <p:ext uri="{BB962C8B-B14F-4D97-AF65-F5344CB8AC3E}">
        <p14:creationId xmlns:p14="http://schemas.microsoft.com/office/powerpoint/2010/main" val="864949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/>
      <p:bldP spid="27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FBEAA-977D-49A8-A7C0-6B8755A4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2800" dirty="0"/>
              <a:t>Other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73728-1CAF-4984-8E48-2D81C93254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0040C4-09E9-C199-74C6-77A8A533D5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57845" y="2423679"/>
            <a:ext cx="7076310" cy="22149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03527C8-E29E-F979-164A-6F3EDC495DFC}"/>
              </a:ext>
            </a:extLst>
          </p:cNvPr>
          <p:cNvGrpSpPr/>
          <p:nvPr/>
        </p:nvGrpSpPr>
        <p:grpSpPr>
          <a:xfrm>
            <a:off x="2182180" y="4638675"/>
            <a:ext cx="7366541" cy="503766"/>
            <a:chOff x="2860926" y="4705350"/>
            <a:chExt cx="6559004" cy="4485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8078584-0EA4-AAF8-0642-3E44C8FCB0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60926" y="4762500"/>
              <a:ext cx="6559004" cy="3290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19883B4-0028-E876-55D0-54A8988973C8}"/>
                </a:ext>
              </a:extLst>
            </p:cNvPr>
            <p:cNvSpPr/>
            <p:nvPr/>
          </p:nvSpPr>
          <p:spPr>
            <a:xfrm>
              <a:off x="2968877" y="4705350"/>
              <a:ext cx="377574" cy="4433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F1B4D03-3AA5-D31B-5B70-2CEA491CF55C}"/>
                </a:ext>
              </a:extLst>
            </p:cNvPr>
            <p:cNvSpPr/>
            <p:nvPr/>
          </p:nvSpPr>
          <p:spPr>
            <a:xfrm>
              <a:off x="4499227" y="4705350"/>
              <a:ext cx="377574" cy="4433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EDF7F78-CDD4-3906-F0E1-BEBA1455D16E}"/>
                </a:ext>
              </a:extLst>
            </p:cNvPr>
            <p:cNvSpPr/>
            <p:nvPr/>
          </p:nvSpPr>
          <p:spPr>
            <a:xfrm>
              <a:off x="6140428" y="4705350"/>
              <a:ext cx="377574" cy="4433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3AAAD90-57E4-EDDF-A0A2-69C84372C17F}"/>
                </a:ext>
              </a:extLst>
            </p:cNvPr>
            <p:cNvSpPr/>
            <p:nvPr/>
          </p:nvSpPr>
          <p:spPr>
            <a:xfrm>
              <a:off x="8013678" y="4710546"/>
              <a:ext cx="377574" cy="4433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0928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FBEAA-977D-49A8-A7C0-6B8755A4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2800" dirty="0"/>
              <a:t>Dataset Statistics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73728-1CAF-4984-8E48-2D81C93254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C5A4012F-396C-E158-033E-F06B5F56B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500" y="1680302"/>
            <a:ext cx="7733000" cy="434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0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FBEAA-977D-49A8-A7C0-6B8755A4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2800"/>
              <a:t>Data Augmentation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73728-1CAF-4984-8E48-2D81C93254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168FA1-1134-C5A1-CAF9-3CAC759B6F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5621" y="1969831"/>
            <a:ext cx="1550379" cy="2305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FB9D67-367B-8479-F7A1-225BA6347E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096000" y="1969831"/>
            <a:ext cx="1550379" cy="2305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3C0B1A-6981-64E1-B15D-93A87F72D4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 flipV="1">
            <a:off x="6095999" y="4274851"/>
            <a:ext cx="1550379" cy="2305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FD7E69-6329-08E5-F634-BCEF3528CA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V="1">
            <a:off x="4545620" y="4274851"/>
            <a:ext cx="1550379" cy="23050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2170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FBEAA-977D-49A8-A7C0-6B8755A4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2800" dirty="0"/>
              <a:t>Toilets, Sinks, and Others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73728-1CAF-4984-8E48-2D81C93254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5840F7-83AC-9E93-A545-8FBBFF12F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5882" y="1738335"/>
            <a:ext cx="6740236" cy="38247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0C3774-7563-8DE6-3668-A700BD92E4ED}"/>
              </a:ext>
            </a:extLst>
          </p:cNvPr>
          <p:cNvSpPr txBox="1"/>
          <p:nvPr/>
        </p:nvSpPr>
        <p:spPr>
          <a:xfrm>
            <a:off x="1947168" y="5909416"/>
            <a:ext cx="82976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effectLst/>
              </a:rPr>
              <a:t>Kalervo</a:t>
            </a:r>
            <a:r>
              <a:rPr lang="en-US" sz="1200" dirty="0">
                <a:solidFill>
                  <a:schemeClr val="bg1"/>
                </a:solidFill>
                <a:effectLst/>
              </a:rPr>
              <a:t> et al., 2019 — CubiCasa5K: A dataset and an improved multi-task </a:t>
            </a:r>
            <a:r>
              <a:rPr lang="en-US" sz="1200" dirty="0">
                <a:solidFill>
                  <a:schemeClr val="bg1"/>
                </a:solidFill>
              </a:rPr>
              <a:t>m</a:t>
            </a:r>
            <a:r>
              <a:rPr lang="en-US" sz="1200" dirty="0">
                <a:solidFill>
                  <a:schemeClr val="bg1"/>
                </a:solidFill>
                <a:effectLst/>
              </a:rPr>
              <a:t>odel for floorplan </a:t>
            </a:r>
            <a:r>
              <a:rPr lang="en-US" sz="1200" dirty="0">
                <a:solidFill>
                  <a:schemeClr val="bg1"/>
                </a:solidFill>
              </a:rPr>
              <a:t>i</a:t>
            </a:r>
            <a:r>
              <a:rPr lang="en-US" sz="1200" dirty="0">
                <a:solidFill>
                  <a:schemeClr val="bg1"/>
                </a:solidFill>
                <a:effectLst/>
              </a:rPr>
              <a:t>mage </a:t>
            </a:r>
            <a:r>
              <a:rPr lang="en-US" sz="1200" dirty="0">
                <a:solidFill>
                  <a:schemeClr val="bg1"/>
                </a:solidFill>
              </a:rPr>
              <a:t>a</a:t>
            </a:r>
            <a:r>
              <a:rPr lang="en-US" sz="1200" dirty="0">
                <a:solidFill>
                  <a:schemeClr val="bg1"/>
                </a:solidFill>
                <a:effectLst/>
              </a:rPr>
              <a:t>nalysis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A4BBBF-E9B1-EB61-4062-48B5853ABEB3}"/>
              </a:ext>
            </a:extLst>
          </p:cNvPr>
          <p:cNvSpPr/>
          <p:nvPr/>
        </p:nvSpPr>
        <p:spPr>
          <a:xfrm>
            <a:off x="5386387" y="2114550"/>
            <a:ext cx="195263" cy="1219200"/>
          </a:xfrm>
          <a:prstGeom prst="rect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2B0347-AF13-BBB3-93CE-FA1A397BB85A}"/>
              </a:ext>
            </a:extLst>
          </p:cNvPr>
          <p:cNvSpPr/>
          <p:nvPr/>
        </p:nvSpPr>
        <p:spPr>
          <a:xfrm>
            <a:off x="5945165" y="4486275"/>
            <a:ext cx="195264" cy="704850"/>
          </a:xfrm>
          <a:prstGeom prst="rect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4B37B9-2EA4-3E4A-DBAB-5D952F337A23}"/>
              </a:ext>
            </a:extLst>
          </p:cNvPr>
          <p:cNvSpPr/>
          <p:nvPr/>
        </p:nvSpPr>
        <p:spPr>
          <a:xfrm>
            <a:off x="4291013" y="4510088"/>
            <a:ext cx="276226" cy="375442"/>
          </a:xfrm>
          <a:prstGeom prst="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A54C73-79E8-EAD9-193E-2F7D1A67CCF9}"/>
              </a:ext>
            </a:extLst>
          </p:cNvPr>
          <p:cNvSpPr/>
          <p:nvPr/>
        </p:nvSpPr>
        <p:spPr>
          <a:xfrm>
            <a:off x="4801384" y="4660106"/>
            <a:ext cx="382598" cy="240507"/>
          </a:xfrm>
          <a:prstGeom prst="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3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3D06A-360A-4A93-81BB-E96DCBD11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Algorithmic Design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AE38AACA-352C-4C40-BA4C-F041049184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1706168"/>
              </p:ext>
            </p:extLst>
          </p:nvPr>
        </p:nvGraphicFramePr>
        <p:xfrm>
          <a:off x="6667500" y="2289363"/>
          <a:ext cx="4572001" cy="1139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DA9B1-93C4-4FDA-A85B-EA648CE31C0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</a:t>
            </a:fld>
            <a:endParaRPr lang="en-US" dirty="0">
              <a:latin typeface="+mn-lt"/>
            </a:endParaRPr>
          </a:p>
        </p:txBody>
      </p:sp>
      <p:pic>
        <p:nvPicPr>
          <p:cNvPr id="5" name="Picture 4" descr="A picture containing black, mollusk, white, dark&#10;&#10;Description automatically generated">
            <a:extLst>
              <a:ext uri="{FF2B5EF4-FFF2-40B4-BE49-F238E27FC236}">
                <a16:creationId xmlns:a16="http://schemas.microsoft.com/office/drawing/2014/main" id="{814D42FB-719C-44F2-869B-6531B6DF58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2479"/>
            <a:ext cx="6096000" cy="3429000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97040AFA-E3E7-46A8-8626-0CCD7284C8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4627491"/>
              </p:ext>
            </p:extLst>
          </p:nvPr>
        </p:nvGraphicFramePr>
        <p:xfrm>
          <a:off x="6667499" y="3686979"/>
          <a:ext cx="4572001" cy="1139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75823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B6A5D26-48A7-40C2-8F9C-3F559D29E9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graphicEl>
                                              <a:dgm id="{4B6A5D26-48A7-40C2-8F9C-3F559D29E9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B23A1E53-6DB6-4C8E-9F2F-450F02F20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graphicEl>
                                              <a:dgm id="{B23A1E53-6DB6-4C8E-9F2F-450F02F20B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DAD5BEE-1AA7-4A07-87DB-852DEBA882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graphicEl>
                                              <a:dgm id="{7DAD5BEE-1AA7-4A07-87DB-852DEBA882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82F2072-0C0B-4680-8171-97D753C604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graphicEl>
                                              <a:dgm id="{282F2072-0C0B-4680-8171-97D753C604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Sub>
          <a:bldDgm bld="one"/>
        </p:bldSub>
      </p:bldGraphic>
      <p:bldGraphic spid="11" grpId="0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A7A2E35D-1ED5-0426-6C5E-4F46BE921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168" y="2321170"/>
            <a:ext cx="2215664" cy="2215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1FBEAA-977D-49A8-A7C0-6B8755A4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2800" dirty="0"/>
              <a:t>Toilets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73728-1CAF-4984-8E48-2D81C93254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51DA44-BC47-4A6A-A7DD-23D0F1C189CD}"/>
              </a:ext>
            </a:extLst>
          </p:cNvPr>
          <p:cNvSpPr/>
          <p:nvPr/>
        </p:nvSpPr>
        <p:spPr>
          <a:xfrm>
            <a:off x="4255477" y="1746738"/>
            <a:ext cx="732691" cy="344658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ACA5BC-25D3-45CC-03A5-72B2E442409B}"/>
              </a:ext>
            </a:extLst>
          </p:cNvPr>
          <p:cNvSpPr/>
          <p:nvPr/>
        </p:nvSpPr>
        <p:spPr>
          <a:xfrm>
            <a:off x="7203832" y="1705707"/>
            <a:ext cx="732691" cy="344658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12850D-DF41-803D-C9FA-039CDE922311}"/>
              </a:ext>
            </a:extLst>
          </p:cNvPr>
          <p:cNvSpPr/>
          <p:nvPr/>
        </p:nvSpPr>
        <p:spPr>
          <a:xfrm rot="5400000">
            <a:off x="5729654" y="3215333"/>
            <a:ext cx="732691" cy="344658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B86DC6-CA7A-8703-9A02-099D2DD1E4EC}"/>
              </a:ext>
            </a:extLst>
          </p:cNvPr>
          <p:cNvSpPr/>
          <p:nvPr/>
        </p:nvSpPr>
        <p:spPr>
          <a:xfrm rot="5400000">
            <a:off x="5846885" y="227681"/>
            <a:ext cx="732691" cy="344658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2C2F09-B438-09C9-0A22-54267FD18F8A}"/>
              </a:ext>
            </a:extLst>
          </p:cNvPr>
          <p:cNvSpPr txBox="1"/>
          <p:nvPr/>
        </p:nvSpPr>
        <p:spPr>
          <a:xfrm>
            <a:off x="7819292" y="3180807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>
                <a:solidFill>
                  <a:schemeClr val="bg1"/>
                </a:solidFill>
              </a:rPr>
              <a:t>Class</a:t>
            </a:r>
            <a:r>
              <a:rPr lang="pt-PT" dirty="0">
                <a:solidFill>
                  <a:schemeClr val="bg1"/>
                </a:solidFill>
              </a:rPr>
              <a:t>: 0º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05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A7A2E35D-1ED5-0426-6C5E-4F46BE921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4988168" y="2321170"/>
            <a:ext cx="2215664" cy="2215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1FBEAA-977D-49A8-A7C0-6B8755A4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2800" dirty="0"/>
              <a:t>Toilets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73728-1CAF-4984-8E48-2D81C93254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51DA44-BC47-4A6A-A7DD-23D0F1C189CD}"/>
              </a:ext>
            </a:extLst>
          </p:cNvPr>
          <p:cNvSpPr/>
          <p:nvPr/>
        </p:nvSpPr>
        <p:spPr>
          <a:xfrm>
            <a:off x="4255477" y="1746738"/>
            <a:ext cx="732691" cy="344658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ACA5BC-25D3-45CC-03A5-72B2E442409B}"/>
              </a:ext>
            </a:extLst>
          </p:cNvPr>
          <p:cNvSpPr/>
          <p:nvPr/>
        </p:nvSpPr>
        <p:spPr>
          <a:xfrm>
            <a:off x="7203832" y="1705707"/>
            <a:ext cx="732691" cy="344658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12850D-DF41-803D-C9FA-039CDE922311}"/>
              </a:ext>
            </a:extLst>
          </p:cNvPr>
          <p:cNvSpPr/>
          <p:nvPr/>
        </p:nvSpPr>
        <p:spPr>
          <a:xfrm rot="5400000">
            <a:off x="5729654" y="3179883"/>
            <a:ext cx="732691" cy="344658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B86DC6-CA7A-8703-9A02-099D2DD1E4EC}"/>
              </a:ext>
            </a:extLst>
          </p:cNvPr>
          <p:cNvSpPr/>
          <p:nvPr/>
        </p:nvSpPr>
        <p:spPr>
          <a:xfrm rot="5400000">
            <a:off x="5846885" y="227681"/>
            <a:ext cx="732691" cy="344658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5808F1-AE58-2969-FBA7-9F8D1CF60C5E}"/>
              </a:ext>
            </a:extLst>
          </p:cNvPr>
          <p:cNvSpPr txBox="1"/>
          <p:nvPr/>
        </p:nvSpPr>
        <p:spPr>
          <a:xfrm>
            <a:off x="7819292" y="3180807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>
                <a:solidFill>
                  <a:schemeClr val="bg1"/>
                </a:solidFill>
              </a:rPr>
              <a:t>Class</a:t>
            </a:r>
            <a:r>
              <a:rPr lang="pt-PT" dirty="0">
                <a:solidFill>
                  <a:schemeClr val="bg1"/>
                </a:solidFill>
              </a:rPr>
              <a:t>: 45º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847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A7A2E35D-1ED5-0426-6C5E-4F46BE921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88168" y="2321170"/>
            <a:ext cx="2215664" cy="2215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1FBEAA-977D-49A8-A7C0-6B8755A4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2800" dirty="0"/>
              <a:t>Toilets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73728-1CAF-4984-8E48-2D81C93254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51DA44-BC47-4A6A-A7DD-23D0F1C189CD}"/>
              </a:ext>
            </a:extLst>
          </p:cNvPr>
          <p:cNvSpPr/>
          <p:nvPr/>
        </p:nvSpPr>
        <p:spPr>
          <a:xfrm>
            <a:off x="4255477" y="1746738"/>
            <a:ext cx="732691" cy="344658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ACA5BC-25D3-45CC-03A5-72B2E442409B}"/>
              </a:ext>
            </a:extLst>
          </p:cNvPr>
          <p:cNvSpPr/>
          <p:nvPr/>
        </p:nvSpPr>
        <p:spPr>
          <a:xfrm>
            <a:off x="7203832" y="1705707"/>
            <a:ext cx="732691" cy="344658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12850D-DF41-803D-C9FA-039CDE922311}"/>
              </a:ext>
            </a:extLst>
          </p:cNvPr>
          <p:cNvSpPr/>
          <p:nvPr/>
        </p:nvSpPr>
        <p:spPr>
          <a:xfrm rot="5400000">
            <a:off x="5729654" y="3179883"/>
            <a:ext cx="732691" cy="344658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B86DC6-CA7A-8703-9A02-099D2DD1E4EC}"/>
              </a:ext>
            </a:extLst>
          </p:cNvPr>
          <p:cNvSpPr/>
          <p:nvPr/>
        </p:nvSpPr>
        <p:spPr>
          <a:xfrm rot="5400000">
            <a:off x="5846885" y="227681"/>
            <a:ext cx="732691" cy="344658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5808F1-AE58-2969-FBA7-9F8D1CF60C5E}"/>
              </a:ext>
            </a:extLst>
          </p:cNvPr>
          <p:cNvSpPr txBox="1"/>
          <p:nvPr/>
        </p:nvSpPr>
        <p:spPr>
          <a:xfrm>
            <a:off x="7819292" y="3180807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>
                <a:solidFill>
                  <a:schemeClr val="bg1"/>
                </a:solidFill>
              </a:rPr>
              <a:t>Class</a:t>
            </a:r>
            <a:r>
              <a:rPr lang="pt-PT" dirty="0">
                <a:solidFill>
                  <a:schemeClr val="bg1"/>
                </a:solidFill>
              </a:rPr>
              <a:t>: 180º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668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FBEAA-977D-49A8-A7C0-6B8755A4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2800" dirty="0"/>
              <a:t>Sinks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73728-1CAF-4984-8E48-2D81C93254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  <p:pic>
        <p:nvPicPr>
          <p:cNvPr id="6" name="Picture 5" descr="A close up of a person's eye&#10;&#10;Description automatically generated with medium confidence">
            <a:extLst>
              <a:ext uri="{FF2B5EF4-FFF2-40B4-BE49-F238E27FC236}">
                <a16:creationId xmlns:a16="http://schemas.microsoft.com/office/drawing/2014/main" id="{DB161D32-0CDB-001C-05D2-693F1C688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897" y="2349497"/>
            <a:ext cx="2362204" cy="2362204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F4E049F-8012-BAC4-2476-477B41C8E5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646" y="2349502"/>
            <a:ext cx="2362206" cy="2362200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EF2852A8-4F24-FDA2-6480-1BF9F3BDB9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147" y="2349500"/>
            <a:ext cx="2362205" cy="236220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963C9DE-3084-BE06-F26F-64BCAEB06376}"/>
              </a:ext>
            </a:extLst>
          </p:cNvPr>
          <p:cNvSpPr txBox="1"/>
          <p:nvPr/>
        </p:nvSpPr>
        <p:spPr>
          <a:xfrm>
            <a:off x="1771145" y="4711702"/>
            <a:ext cx="236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>
                <a:solidFill>
                  <a:schemeClr val="bg1"/>
                </a:solidFill>
              </a:rPr>
              <a:t>Class</a:t>
            </a:r>
            <a:r>
              <a:rPr lang="en-US" dirty="0">
                <a:solidFill>
                  <a:schemeClr val="bg1"/>
                </a:solidFill>
              </a:rPr>
              <a:t>: 0</a:t>
            </a:r>
            <a:r>
              <a:rPr lang="pt-PT" dirty="0">
                <a:solidFill>
                  <a:schemeClr val="bg1"/>
                </a:solidFill>
              </a:rPr>
              <a:t>º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6C563F-8CA3-DC41-4D1B-669C6F2BCE86}"/>
              </a:ext>
            </a:extLst>
          </p:cNvPr>
          <p:cNvSpPr txBox="1"/>
          <p:nvPr/>
        </p:nvSpPr>
        <p:spPr>
          <a:xfrm>
            <a:off x="4939248" y="4711702"/>
            <a:ext cx="2313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>
                <a:solidFill>
                  <a:schemeClr val="bg1"/>
                </a:solidFill>
              </a:rPr>
              <a:t>Class</a:t>
            </a:r>
            <a:r>
              <a:rPr lang="en-US" dirty="0">
                <a:solidFill>
                  <a:schemeClr val="bg1"/>
                </a:solidFill>
              </a:rPr>
              <a:t>: 0</a:t>
            </a:r>
            <a:r>
              <a:rPr lang="pt-PT" dirty="0">
                <a:solidFill>
                  <a:schemeClr val="bg1"/>
                </a:solidFill>
              </a:rPr>
              <a:t>º (</a:t>
            </a:r>
            <a:r>
              <a:rPr lang="en-US" dirty="0">
                <a:solidFill>
                  <a:schemeClr val="bg1"/>
                </a:solidFill>
              </a:rPr>
              <a:t>?)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044858-59AB-7902-EA5D-8D2B4A4D8FB1}"/>
              </a:ext>
            </a:extLst>
          </p:cNvPr>
          <p:cNvSpPr txBox="1"/>
          <p:nvPr/>
        </p:nvSpPr>
        <p:spPr>
          <a:xfrm>
            <a:off x="8058645" y="4711702"/>
            <a:ext cx="2313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>
                <a:solidFill>
                  <a:schemeClr val="bg1"/>
                </a:solidFill>
              </a:rPr>
              <a:t>Class</a:t>
            </a:r>
            <a:r>
              <a:rPr lang="en-US" dirty="0">
                <a:solidFill>
                  <a:schemeClr val="bg1"/>
                </a:solidFill>
              </a:rPr>
              <a:t>: 315</a:t>
            </a:r>
            <a:r>
              <a:rPr lang="pt-PT" dirty="0">
                <a:solidFill>
                  <a:schemeClr val="bg1"/>
                </a:solidFill>
              </a:rPr>
              <a:t>º (</a:t>
            </a:r>
            <a:r>
              <a:rPr lang="en-US" dirty="0">
                <a:solidFill>
                  <a:schemeClr val="bg1"/>
                </a:solidFill>
              </a:rPr>
              <a:t>?)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A6076-3B67-E736-CDEC-95871E7EC117}"/>
              </a:ext>
            </a:extLst>
          </p:cNvPr>
          <p:cNvSpPr txBox="1"/>
          <p:nvPr/>
        </p:nvSpPr>
        <p:spPr>
          <a:xfrm>
            <a:off x="7097675" y="5747056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err="1">
                <a:solidFill>
                  <a:schemeClr val="bg1"/>
                </a:solidFill>
              </a:rPr>
              <a:t>CornerSink</a:t>
            </a:r>
            <a:endParaRPr lang="en-US" i="1" dirty="0">
              <a:solidFill>
                <a:schemeClr val="bg1"/>
              </a:solidFill>
            </a:endParaRP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5DF4425C-A2E1-90BE-9755-7D558362563F}"/>
              </a:ext>
            </a:extLst>
          </p:cNvPr>
          <p:cNvCxnSpPr>
            <a:stCxn id="3" idx="0"/>
            <a:endCxn id="20" idx="2"/>
          </p:cNvCxnSpPr>
          <p:nvPr/>
        </p:nvCxnSpPr>
        <p:spPr>
          <a:xfrm rot="16200000" flipV="1">
            <a:off x="6580500" y="4596533"/>
            <a:ext cx="666022" cy="1635023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09E2E52F-90D5-7B79-F18D-DED56A728912}"/>
              </a:ext>
            </a:extLst>
          </p:cNvPr>
          <p:cNvCxnSpPr>
            <a:stCxn id="3" idx="0"/>
            <a:endCxn id="21" idx="2"/>
          </p:cNvCxnSpPr>
          <p:nvPr/>
        </p:nvCxnSpPr>
        <p:spPr>
          <a:xfrm rot="5400000" flipH="1" flipV="1">
            <a:off x="8140198" y="4671858"/>
            <a:ext cx="666022" cy="1484374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68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39B6227-EC37-CAC4-D069-AD257ACB2A58}"/>
              </a:ext>
            </a:extLst>
          </p:cNvPr>
          <p:cNvGrpSpPr/>
          <p:nvPr/>
        </p:nvGrpSpPr>
        <p:grpSpPr>
          <a:xfrm>
            <a:off x="3702825" y="2127163"/>
            <a:ext cx="2128132" cy="3104121"/>
            <a:chOff x="3702825" y="2127163"/>
            <a:chExt cx="2128132" cy="310412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1DBE50-5303-BAE6-6CB8-1E9E805B2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2967493" y="2862495"/>
              <a:ext cx="3104121" cy="1633457"/>
            </a:xfrm>
            <a:prstGeom prst="rect">
              <a:avLst/>
            </a:prstGeom>
          </p:spPr>
        </p:pic>
        <p:pic>
          <p:nvPicPr>
            <p:cNvPr id="8" name="Picture 7" descr="Logo, icon&#10;&#10;Description automatically generated">
              <a:extLst>
                <a:ext uri="{FF2B5EF4-FFF2-40B4-BE49-F238E27FC236}">
                  <a16:creationId xmlns:a16="http://schemas.microsoft.com/office/drawing/2014/main" id="{659F41FF-9AE7-EFC3-D774-89025E084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2216" y="4810633"/>
              <a:ext cx="368741" cy="367301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DC702546-FACA-FFA3-B76C-DE7226105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1325" y="4421027"/>
              <a:ext cx="310523" cy="31616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21FBEAA-977D-49A8-A7C0-6B8755A4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2800" dirty="0"/>
              <a:t>Integration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73728-1CAF-4984-8E48-2D81C93254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34</a:t>
            </a:fld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1FF08D2-3817-3F55-648C-AD94FE11EEB0}"/>
              </a:ext>
            </a:extLst>
          </p:cNvPr>
          <p:cNvGrpSpPr/>
          <p:nvPr/>
        </p:nvGrpSpPr>
        <p:grpSpPr>
          <a:xfrm>
            <a:off x="3168155" y="2903440"/>
            <a:ext cx="67420" cy="15173"/>
            <a:chOff x="10324531" y="1803250"/>
            <a:chExt cx="310956" cy="69984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6056859-B06E-4227-9330-F4C443927C60}"/>
                </a:ext>
              </a:extLst>
            </p:cNvPr>
            <p:cNvSpPr/>
            <p:nvPr/>
          </p:nvSpPr>
          <p:spPr>
            <a:xfrm>
              <a:off x="10324531" y="1803250"/>
              <a:ext cx="69984" cy="69984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C1D03A9-6210-FD7F-83A3-4FE09796052E}"/>
                </a:ext>
              </a:extLst>
            </p:cNvPr>
            <p:cNvSpPr/>
            <p:nvPr/>
          </p:nvSpPr>
          <p:spPr>
            <a:xfrm>
              <a:off x="10445017" y="1803250"/>
              <a:ext cx="69984" cy="69984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5FB797B-FE63-BCBA-09BA-72A4D145DC62}"/>
                </a:ext>
              </a:extLst>
            </p:cNvPr>
            <p:cNvSpPr/>
            <p:nvPr/>
          </p:nvSpPr>
          <p:spPr>
            <a:xfrm>
              <a:off x="10565503" y="1803250"/>
              <a:ext cx="69984" cy="69984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395C87B-67E4-0E60-6171-F4E3DF19F69E}"/>
              </a:ext>
            </a:extLst>
          </p:cNvPr>
          <p:cNvGrpSpPr/>
          <p:nvPr/>
        </p:nvGrpSpPr>
        <p:grpSpPr>
          <a:xfrm>
            <a:off x="7760761" y="2070100"/>
            <a:ext cx="4028015" cy="3104122"/>
            <a:chOff x="9402680" y="1026444"/>
            <a:chExt cx="6456138" cy="4975314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45833D0-0827-92CA-0611-E0965A5F02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517" t="15411" r="8560" b="5859"/>
            <a:stretch/>
          </p:blipFill>
          <p:spPr>
            <a:xfrm>
              <a:off x="9402680" y="1026444"/>
              <a:ext cx="6456138" cy="4975314"/>
            </a:xfrm>
            <a:prstGeom prst="rect">
              <a:avLst/>
            </a:prstGeom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F5051B8-1738-6226-5443-BDA3DBDCF921}"/>
                </a:ext>
              </a:extLst>
            </p:cNvPr>
            <p:cNvSpPr/>
            <p:nvPr/>
          </p:nvSpPr>
          <p:spPr>
            <a:xfrm>
              <a:off x="11163752" y="2444931"/>
              <a:ext cx="1270949" cy="1270949"/>
            </a:xfrm>
            <a:prstGeom prst="ellipse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F090E28-5AF7-AB08-A584-9D6A7955753A}"/>
              </a:ext>
            </a:extLst>
          </p:cNvPr>
          <p:cNvGrpSpPr/>
          <p:nvPr/>
        </p:nvGrpSpPr>
        <p:grpSpPr>
          <a:xfrm>
            <a:off x="7259126" y="2565308"/>
            <a:ext cx="121007" cy="27234"/>
            <a:chOff x="10324531" y="1803250"/>
            <a:chExt cx="310956" cy="69984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5FAD651-F1BD-FE8F-3A0C-CE817A942FFC}"/>
                </a:ext>
              </a:extLst>
            </p:cNvPr>
            <p:cNvSpPr/>
            <p:nvPr/>
          </p:nvSpPr>
          <p:spPr>
            <a:xfrm>
              <a:off x="10324531" y="1803250"/>
              <a:ext cx="69984" cy="69984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C7BE2D3-67AE-8727-16AA-519E7EA51CB6}"/>
                </a:ext>
              </a:extLst>
            </p:cNvPr>
            <p:cNvSpPr/>
            <p:nvPr/>
          </p:nvSpPr>
          <p:spPr>
            <a:xfrm>
              <a:off x="10445017" y="1803250"/>
              <a:ext cx="69984" cy="69984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02D1342-581C-AA22-A8A1-B3D75D5555EB}"/>
                </a:ext>
              </a:extLst>
            </p:cNvPr>
            <p:cNvSpPr/>
            <p:nvPr/>
          </p:nvSpPr>
          <p:spPr>
            <a:xfrm>
              <a:off x="10565503" y="1803250"/>
              <a:ext cx="69984" cy="69984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45B6009-232F-9CE6-01D0-F4D5981FB59D}"/>
              </a:ext>
            </a:extLst>
          </p:cNvPr>
          <p:cNvGrpSpPr/>
          <p:nvPr/>
        </p:nvGrpSpPr>
        <p:grpSpPr>
          <a:xfrm>
            <a:off x="492080" y="2127162"/>
            <a:ext cx="1480213" cy="3090885"/>
            <a:chOff x="492080" y="2127162"/>
            <a:chExt cx="1480213" cy="3090885"/>
          </a:xfrm>
        </p:grpSpPr>
        <p:pic>
          <p:nvPicPr>
            <p:cNvPr id="37" name="Picture 36" descr="A picture containing text, indoor, file, kitchen appliance&#10;&#10;Description automatically generated">
              <a:extLst>
                <a:ext uri="{FF2B5EF4-FFF2-40B4-BE49-F238E27FC236}">
                  <a16:creationId xmlns:a16="http://schemas.microsoft.com/office/drawing/2014/main" id="{35D77B8B-2073-B646-CF55-13E7EB3E8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80" y="2127162"/>
              <a:ext cx="1480213" cy="3090885"/>
            </a:xfrm>
            <a:prstGeom prst="rect">
              <a:avLst/>
            </a:prstGeom>
          </p:spPr>
        </p:pic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A47F658-CFD3-7DC9-F9EF-B524FCCAFA4B}"/>
                </a:ext>
              </a:extLst>
            </p:cNvPr>
            <p:cNvSpPr/>
            <p:nvPr/>
          </p:nvSpPr>
          <p:spPr>
            <a:xfrm>
              <a:off x="522943" y="3517343"/>
              <a:ext cx="553408" cy="553408"/>
            </a:xfrm>
            <a:prstGeom prst="ellipse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6E92C622-1478-8001-3908-AB9E3528C3EE}"/>
              </a:ext>
            </a:extLst>
          </p:cNvPr>
          <p:cNvSpPr/>
          <p:nvPr/>
        </p:nvSpPr>
        <p:spPr>
          <a:xfrm>
            <a:off x="3908776" y="3465890"/>
            <a:ext cx="308258" cy="699807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3956D63-318C-0FDB-3838-781766820826}"/>
              </a:ext>
            </a:extLst>
          </p:cNvPr>
          <p:cNvGrpSpPr/>
          <p:nvPr/>
        </p:nvGrpSpPr>
        <p:grpSpPr>
          <a:xfrm>
            <a:off x="5491325" y="2744501"/>
            <a:ext cx="2188168" cy="1421197"/>
            <a:chOff x="5491325" y="2744501"/>
            <a:chExt cx="2188168" cy="1421197"/>
          </a:xfrm>
        </p:grpSpPr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2DAB4DDF-6DD8-25DF-2222-5ADE26BBB388}"/>
                </a:ext>
              </a:extLst>
            </p:cNvPr>
            <p:cNvCxnSpPr>
              <a:cxnSpLocks/>
            </p:cNvCxnSpPr>
            <p:nvPr/>
          </p:nvCxnSpPr>
          <p:spPr>
            <a:xfrm>
              <a:off x="5491325" y="4075628"/>
              <a:ext cx="2188168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miter lim="800000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cxn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A8E7E3F-C1AB-DE99-5E65-BB4FE20740B6}"/>
                </a:ext>
              </a:extLst>
            </p:cNvPr>
            <p:cNvGrpSpPr/>
            <p:nvPr/>
          </p:nvGrpSpPr>
          <p:grpSpPr>
            <a:xfrm>
              <a:off x="5874810" y="2744501"/>
              <a:ext cx="1421197" cy="1421197"/>
              <a:chOff x="6247202" y="332689"/>
              <a:chExt cx="3271911" cy="3271911"/>
            </a:xfrm>
          </p:grpSpPr>
          <p:pic>
            <p:nvPicPr>
              <p:cNvPr id="56" name="Picture 55" descr="Icon&#10;&#10;Description automatically generated">
                <a:extLst>
                  <a:ext uri="{FF2B5EF4-FFF2-40B4-BE49-F238E27FC236}">
                    <a16:creationId xmlns:a16="http://schemas.microsoft.com/office/drawing/2014/main" id="{763395D4-9C02-CFA2-23AD-79135B6FB5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11500"/>
                        </a14:imgEffect>
                        <a14:imgEffect>
                          <a14:saturation sat="0"/>
                        </a14:imgEffect>
                        <a14:imgEffect>
                          <a14:brightnessContrast contrast="2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7202" y="332689"/>
                <a:ext cx="3271911" cy="3271911"/>
              </a:xfrm>
              <a:prstGeom prst="rect">
                <a:avLst/>
              </a:prstGeom>
            </p:spPr>
          </p:pic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D309452D-FD79-A883-2511-D26E7EEF386B}"/>
                  </a:ext>
                </a:extLst>
              </p:cNvPr>
              <p:cNvSpPr/>
              <p:nvPr/>
            </p:nvSpPr>
            <p:spPr>
              <a:xfrm>
                <a:off x="6892733" y="940831"/>
                <a:ext cx="2014423" cy="1162871"/>
              </a:xfrm>
              <a:prstGeom prst="rect">
                <a:avLst/>
              </a:prstGeom>
              <a:solidFill>
                <a:srgbClr val="31313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8" name="Picture 2">
                <a:extLst>
                  <a:ext uri="{FF2B5EF4-FFF2-40B4-BE49-F238E27FC236}">
                    <a16:creationId xmlns:a16="http://schemas.microsoft.com/office/drawing/2014/main" id="{1D21FB72-C84F-974D-F5F3-CCA41BE5BF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duotone>
                  <a:srgbClr val="E7E6E6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6762" y="970870"/>
                <a:ext cx="1755312" cy="1170209"/>
              </a:xfrm>
              <a:prstGeom prst="rect">
                <a:avLst/>
              </a:prstGeom>
              <a:noFill/>
              <a:effectLst>
                <a:outerShdw blurRad="50800" dist="50800" dir="5400000" sx="26000" sy="26000" algn="ctr" rotWithShape="0">
                  <a:srgbClr val="000000">
                    <a:alpha val="43137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154F05AD-A6FD-615D-4938-0716ECF64409}"/>
                  </a:ext>
                </a:extLst>
              </p:cNvPr>
              <p:cNvSpPr/>
              <p:nvPr/>
            </p:nvSpPr>
            <p:spPr>
              <a:xfrm>
                <a:off x="7856463" y="1359046"/>
                <a:ext cx="104776" cy="104776"/>
              </a:xfrm>
              <a:prstGeom prst="ellipse">
                <a:avLst/>
              </a:prstGeom>
              <a:solidFill>
                <a:srgbClr val="FFBF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ADE55AC5-C937-FA62-8107-878CD6D3B345}"/>
                  </a:ext>
                </a:extLst>
              </p:cNvPr>
              <p:cNvSpPr/>
              <p:nvPr/>
            </p:nvSpPr>
            <p:spPr>
              <a:xfrm>
                <a:off x="7856462" y="1649730"/>
                <a:ext cx="104776" cy="104776"/>
              </a:xfrm>
              <a:prstGeom prst="ellipse">
                <a:avLst/>
              </a:prstGeom>
              <a:solidFill>
                <a:srgbClr val="FFBF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33F88342-B9DB-7D5A-1F43-A7E108AD2FCD}"/>
                  </a:ext>
                </a:extLst>
              </p:cNvPr>
              <p:cNvSpPr/>
              <p:nvPr/>
            </p:nvSpPr>
            <p:spPr>
              <a:xfrm>
                <a:off x="8907156" y="1502187"/>
                <a:ext cx="106816" cy="106816"/>
              </a:xfrm>
              <a:prstGeom prst="ellipse">
                <a:avLst/>
              </a:prstGeom>
              <a:solidFill>
                <a:srgbClr val="FFBF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725CEDFE-F90A-F428-1A20-4BD18F955A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713934" y="1015872"/>
                <a:ext cx="614807" cy="1079446"/>
              </a:xfrm>
              <a:prstGeom prst="rect">
                <a:avLst/>
              </a:prstGeom>
              <a:ln w="19050">
                <a:solidFill>
                  <a:srgbClr val="EEEEEE"/>
                </a:solidFill>
              </a:ln>
            </p:spPr>
          </p:pic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87B879C-F4DA-C24E-94C4-54F723BCD229}"/>
              </a:ext>
            </a:extLst>
          </p:cNvPr>
          <p:cNvGrpSpPr/>
          <p:nvPr/>
        </p:nvGrpSpPr>
        <p:grpSpPr>
          <a:xfrm>
            <a:off x="2036637" y="2744501"/>
            <a:ext cx="1559106" cy="1421197"/>
            <a:chOff x="2036637" y="2744501"/>
            <a:chExt cx="1559106" cy="1421197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6D9F8215-6930-B5A8-00B4-CC9EF6C44B5A}"/>
                </a:ext>
              </a:extLst>
            </p:cNvPr>
            <p:cNvGrpSpPr/>
            <p:nvPr/>
          </p:nvGrpSpPr>
          <p:grpSpPr>
            <a:xfrm>
              <a:off x="2126960" y="2744501"/>
              <a:ext cx="1421197" cy="1421197"/>
              <a:chOff x="401952" y="1182412"/>
              <a:chExt cx="1822969" cy="1822969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A94F550-E114-751F-76F6-57C60084DA25}"/>
                  </a:ext>
                </a:extLst>
              </p:cNvPr>
              <p:cNvGrpSpPr/>
              <p:nvPr/>
            </p:nvGrpSpPr>
            <p:grpSpPr>
              <a:xfrm>
                <a:off x="401952" y="1182412"/>
                <a:ext cx="1822969" cy="1822969"/>
                <a:chOff x="401952" y="1182412"/>
                <a:chExt cx="1822969" cy="1822969"/>
              </a:xfrm>
            </p:grpSpPr>
            <p:pic>
              <p:nvPicPr>
                <p:cNvPr id="66" name="Picture 65" descr="Icon&#10;&#10;Description automatically generated">
                  <a:extLst>
                    <a:ext uri="{FF2B5EF4-FFF2-40B4-BE49-F238E27FC236}">
                      <a16:creationId xmlns:a16="http://schemas.microsoft.com/office/drawing/2014/main" id="{84CFE9C9-D016-629B-EFBD-04FD3029C9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colorTemperature colorTemp="11500"/>
                          </a14:imgEffect>
                          <a14:imgEffect>
                            <a14:saturation sat="0"/>
                          </a14:imgEffect>
                          <a14:imgEffect>
                            <a14:brightnessContrast contrast="24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1952" y="1182412"/>
                  <a:ext cx="1822969" cy="1822969"/>
                </a:xfrm>
                <a:prstGeom prst="rect">
                  <a:avLst/>
                </a:prstGeom>
              </p:spPr>
            </p:pic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05BF41CF-E7AE-02BA-DE32-0BF2FE84BA28}"/>
                    </a:ext>
                  </a:extLst>
                </p:cNvPr>
                <p:cNvSpPr/>
                <p:nvPr/>
              </p:nvSpPr>
              <p:spPr>
                <a:xfrm>
                  <a:off x="761614" y="1521243"/>
                  <a:ext cx="1122350" cy="647902"/>
                </a:xfrm>
                <a:prstGeom prst="rect">
                  <a:avLst/>
                </a:prstGeom>
                <a:solidFill>
                  <a:srgbClr val="313131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65" name="Picture 2">
                <a:extLst>
                  <a:ext uri="{FF2B5EF4-FFF2-40B4-BE49-F238E27FC236}">
                    <a16:creationId xmlns:a16="http://schemas.microsoft.com/office/drawing/2014/main" id="{8AFD2B9A-909B-97C6-F92F-5EB0311FF3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duotone>
                  <a:srgbClr val="E7E6E6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7157" y="1482380"/>
                <a:ext cx="1088438" cy="725626"/>
              </a:xfrm>
              <a:prstGeom prst="rect">
                <a:avLst/>
              </a:prstGeom>
              <a:noFill/>
              <a:effectLst>
                <a:outerShdw blurRad="50800" dist="50800" dir="5400000" sx="26000" sy="26000" algn="ctr" rotWithShape="0">
                  <a:srgbClr val="000000">
                    <a:alpha val="43137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44503645-D0E8-966C-231E-63F1521B696D}"/>
                </a:ext>
              </a:extLst>
            </p:cNvPr>
            <p:cNvCxnSpPr>
              <a:cxnSpLocks/>
            </p:cNvCxnSpPr>
            <p:nvPr/>
          </p:nvCxnSpPr>
          <p:spPr>
            <a:xfrm>
              <a:off x="2036637" y="4075628"/>
              <a:ext cx="155910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miter lim="800000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648430-1085-96A2-489C-7733DF4683E8}"/>
              </a:ext>
            </a:extLst>
          </p:cNvPr>
          <p:cNvSpPr txBox="1"/>
          <p:nvPr/>
        </p:nvSpPr>
        <p:spPr>
          <a:xfrm>
            <a:off x="5244714" y="1578275"/>
            <a:ext cx="31602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effectLst/>
              </a:rPr>
              <a:t>Liu et al., 2022 — A </a:t>
            </a:r>
            <a:r>
              <a:rPr lang="en-US" sz="1200" dirty="0" err="1">
                <a:solidFill>
                  <a:schemeClr val="bg1"/>
                </a:solidFill>
                <a:effectLst/>
              </a:rPr>
              <a:t>ConvNet</a:t>
            </a:r>
            <a:r>
              <a:rPr lang="en-US" sz="1200" dirty="0">
                <a:solidFill>
                  <a:schemeClr val="bg1"/>
                </a:solidFill>
                <a:effectLst/>
              </a:rPr>
              <a:t> for the 2020s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6286F52-C7F6-9FBA-D95A-1CB51996236C}"/>
              </a:ext>
            </a:extLst>
          </p:cNvPr>
          <p:cNvCxnSpPr>
            <a:cxnSpLocks/>
            <a:stCxn id="58" idx="0"/>
            <a:endCxn id="3" idx="2"/>
          </p:cNvCxnSpPr>
          <p:nvPr/>
        </p:nvCxnSpPr>
        <p:spPr>
          <a:xfrm flipH="1" flipV="1">
            <a:off x="6824855" y="1855274"/>
            <a:ext cx="1" cy="1166429"/>
          </a:xfrm>
          <a:prstGeom prst="straightConnector1">
            <a:avLst/>
          </a:prstGeom>
          <a:noFill/>
          <a:ln w="381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16124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35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DA2743-5F62-4A0C-BEC0-664A800D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Solution</a:t>
            </a:r>
          </a:p>
        </p:txBody>
      </p:sp>
      <p:pic>
        <p:nvPicPr>
          <p:cNvPr id="283" name="Picture 282">
            <a:extLst>
              <a:ext uri="{FF2B5EF4-FFF2-40B4-BE49-F238E27FC236}">
                <a16:creationId xmlns:a16="http://schemas.microsoft.com/office/drawing/2014/main" id="{C5B6BC61-5387-102A-C4CF-E3DD152B2C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3" b="-302"/>
          <a:stretch/>
        </p:blipFill>
        <p:spPr>
          <a:xfrm>
            <a:off x="7990883" y="3737221"/>
            <a:ext cx="3944762" cy="2267910"/>
          </a:xfrm>
          <a:prstGeom prst="rect">
            <a:avLst/>
          </a:prstGeom>
        </p:spPr>
      </p:pic>
      <p:cxnSp>
        <p:nvCxnSpPr>
          <p:cNvPr id="284" name="Straight Arrow Connector 283">
            <a:extLst>
              <a:ext uri="{FF2B5EF4-FFF2-40B4-BE49-F238E27FC236}">
                <a16:creationId xmlns:a16="http://schemas.microsoft.com/office/drawing/2014/main" id="{0187F6AB-ABBC-A66C-4A6A-3C529BAEFFE4}"/>
              </a:ext>
            </a:extLst>
          </p:cNvPr>
          <p:cNvCxnSpPr>
            <a:cxnSpLocks/>
          </p:cNvCxnSpPr>
          <p:nvPr/>
        </p:nvCxnSpPr>
        <p:spPr>
          <a:xfrm>
            <a:off x="11086239" y="3451378"/>
            <a:ext cx="0" cy="663221"/>
          </a:xfrm>
          <a:prstGeom prst="straightConnector1">
            <a:avLst/>
          </a:prstGeom>
          <a:noFill/>
          <a:ln w="11430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85" name="Straight Arrow Connector 284">
            <a:extLst>
              <a:ext uri="{FF2B5EF4-FFF2-40B4-BE49-F238E27FC236}">
                <a16:creationId xmlns:a16="http://schemas.microsoft.com/office/drawing/2014/main" id="{C50720C6-9D8F-3F1A-DEBC-AC7734ADAD76}"/>
              </a:ext>
            </a:extLst>
          </p:cNvPr>
          <p:cNvCxnSpPr>
            <a:cxnSpLocks/>
          </p:cNvCxnSpPr>
          <p:nvPr/>
        </p:nvCxnSpPr>
        <p:spPr>
          <a:xfrm>
            <a:off x="6550614" y="2649547"/>
            <a:ext cx="716961" cy="0"/>
          </a:xfrm>
          <a:prstGeom prst="straightConnector1">
            <a:avLst/>
          </a:prstGeom>
          <a:noFill/>
          <a:ln w="11430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86" name="Rectangle: Rounded Corners 285">
            <a:extLst>
              <a:ext uri="{FF2B5EF4-FFF2-40B4-BE49-F238E27FC236}">
                <a16:creationId xmlns:a16="http://schemas.microsoft.com/office/drawing/2014/main" id="{EB0A126B-7EAA-F5A0-E7A4-117A0AF1AA54}"/>
              </a:ext>
            </a:extLst>
          </p:cNvPr>
          <p:cNvSpPr/>
          <p:nvPr/>
        </p:nvSpPr>
        <p:spPr>
          <a:xfrm>
            <a:off x="2875183" y="1925994"/>
            <a:ext cx="3751262" cy="1703322"/>
          </a:xfrm>
          <a:prstGeom prst="roundRect">
            <a:avLst>
              <a:gd name="adj" fmla="val 4299"/>
            </a:avLst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87" name="Straight Arrow Connector 286">
            <a:extLst>
              <a:ext uri="{FF2B5EF4-FFF2-40B4-BE49-F238E27FC236}">
                <a16:creationId xmlns:a16="http://schemas.microsoft.com/office/drawing/2014/main" id="{1E2840AF-AE8F-CBCE-9D5D-2BAE48FDF47C}"/>
              </a:ext>
            </a:extLst>
          </p:cNvPr>
          <p:cNvCxnSpPr>
            <a:cxnSpLocks/>
            <a:endCxn id="311" idx="0"/>
          </p:cNvCxnSpPr>
          <p:nvPr/>
        </p:nvCxnSpPr>
        <p:spPr>
          <a:xfrm>
            <a:off x="6210300" y="3126628"/>
            <a:ext cx="561030" cy="896143"/>
          </a:xfrm>
          <a:prstGeom prst="straightConnector1">
            <a:avLst/>
          </a:prstGeom>
          <a:noFill/>
          <a:ln w="76200" cap="flat" cmpd="sng" algn="ctr">
            <a:solidFill>
              <a:srgbClr val="A5A5A5">
                <a:alpha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88" name="Straight Arrow Connector 287">
            <a:extLst>
              <a:ext uri="{FF2B5EF4-FFF2-40B4-BE49-F238E27FC236}">
                <a16:creationId xmlns:a16="http://schemas.microsoft.com/office/drawing/2014/main" id="{298E8CC0-11BB-A434-1053-9ACF48208919}"/>
              </a:ext>
            </a:extLst>
          </p:cNvPr>
          <p:cNvCxnSpPr>
            <a:cxnSpLocks/>
          </p:cNvCxnSpPr>
          <p:nvPr/>
        </p:nvCxnSpPr>
        <p:spPr>
          <a:xfrm flipH="1">
            <a:off x="4709666" y="3155798"/>
            <a:ext cx="676856" cy="866973"/>
          </a:xfrm>
          <a:prstGeom prst="straightConnector1">
            <a:avLst/>
          </a:prstGeom>
          <a:noFill/>
          <a:ln w="76200" cap="flat" cmpd="sng" algn="ctr">
            <a:solidFill>
              <a:srgbClr val="A5A5A5">
                <a:alpha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89" name="Connector: Elbow 69">
            <a:extLst>
              <a:ext uri="{FF2B5EF4-FFF2-40B4-BE49-F238E27FC236}">
                <a16:creationId xmlns:a16="http://schemas.microsoft.com/office/drawing/2014/main" id="{1344ED24-60F9-A16B-5698-F08218D5DEC6}"/>
              </a:ext>
            </a:extLst>
          </p:cNvPr>
          <p:cNvCxnSpPr>
            <a:cxnSpLocks/>
          </p:cNvCxnSpPr>
          <p:nvPr/>
        </p:nvCxnSpPr>
        <p:spPr>
          <a:xfrm flipH="1">
            <a:off x="2357099" y="2809280"/>
            <a:ext cx="1411973" cy="1177550"/>
          </a:xfrm>
          <a:prstGeom prst="straightConnector1">
            <a:avLst/>
          </a:prstGeom>
          <a:noFill/>
          <a:ln w="76200" cap="flat" cmpd="sng" algn="ctr">
            <a:solidFill>
              <a:srgbClr val="A5A5A5">
                <a:alpha val="75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290" name="Rectangle: Rounded Corners 289">
            <a:extLst>
              <a:ext uri="{FF2B5EF4-FFF2-40B4-BE49-F238E27FC236}">
                <a16:creationId xmlns:a16="http://schemas.microsoft.com/office/drawing/2014/main" id="{F8015D41-BE73-EEFD-D3A6-30546E3C6DFB}"/>
              </a:ext>
            </a:extLst>
          </p:cNvPr>
          <p:cNvSpPr/>
          <p:nvPr/>
        </p:nvSpPr>
        <p:spPr>
          <a:xfrm>
            <a:off x="7292699" y="1925994"/>
            <a:ext cx="4155475" cy="1703322"/>
          </a:xfrm>
          <a:prstGeom prst="roundRect">
            <a:avLst>
              <a:gd name="adj" fmla="val 4299"/>
            </a:avLst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E9454658-B73E-013E-6315-D6740DEFBAD1}"/>
              </a:ext>
            </a:extLst>
          </p:cNvPr>
          <p:cNvSpPr txBox="1"/>
          <p:nvPr/>
        </p:nvSpPr>
        <p:spPr>
          <a:xfrm>
            <a:off x="448856" y="1517600"/>
            <a:ext cx="1775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Input image</a:t>
            </a:r>
          </a:p>
        </p:txBody>
      </p:sp>
      <p:sp>
        <p:nvSpPr>
          <p:cNvPr id="292" name="TextBox 291">
            <a:extLst>
              <a:ext uri="{FF2B5EF4-FFF2-40B4-BE49-F238E27FC236}">
                <a16:creationId xmlns:a16="http://schemas.microsoft.com/office/drawing/2014/main" id="{98912E73-5989-15F7-A6CD-317FA42D066E}"/>
              </a:ext>
            </a:extLst>
          </p:cNvPr>
          <p:cNvSpPr txBox="1"/>
          <p:nvPr/>
        </p:nvSpPr>
        <p:spPr>
          <a:xfrm>
            <a:off x="3863084" y="1558030"/>
            <a:ext cx="1775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Recognition</a:t>
            </a:r>
          </a:p>
        </p:txBody>
      </p:sp>
      <p:cxnSp>
        <p:nvCxnSpPr>
          <p:cNvPr id="293" name="Straight Arrow Connector 292">
            <a:extLst>
              <a:ext uri="{FF2B5EF4-FFF2-40B4-BE49-F238E27FC236}">
                <a16:creationId xmlns:a16="http://schemas.microsoft.com/office/drawing/2014/main" id="{DECB89BE-85BF-42C8-199D-234DB50B90E2}"/>
              </a:ext>
            </a:extLst>
          </p:cNvPr>
          <p:cNvCxnSpPr>
            <a:cxnSpLocks/>
          </p:cNvCxnSpPr>
          <p:nvPr/>
        </p:nvCxnSpPr>
        <p:spPr>
          <a:xfrm flipV="1">
            <a:off x="2259838" y="2644784"/>
            <a:ext cx="606548" cy="4763"/>
          </a:xfrm>
          <a:prstGeom prst="straightConnector1">
            <a:avLst/>
          </a:prstGeom>
          <a:noFill/>
          <a:ln w="11430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94" name="TextBox 293">
            <a:extLst>
              <a:ext uri="{FF2B5EF4-FFF2-40B4-BE49-F238E27FC236}">
                <a16:creationId xmlns:a16="http://schemas.microsoft.com/office/drawing/2014/main" id="{A3D4B66C-F89B-57E0-4F17-C8C8E9EC3BDE}"/>
              </a:ext>
            </a:extLst>
          </p:cNvPr>
          <p:cNvSpPr txBox="1"/>
          <p:nvPr/>
        </p:nvSpPr>
        <p:spPr>
          <a:xfrm>
            <a:off x="8403103" y="1549721"/>
            <a:ext cx="1775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Reconstruction</a:t>
            </a:r>
          </a:p>
        </p:txBody>
      </p:sp>
      <p:cxnSp>
        <p:nvCxnSpPr>
          <p:cNvPr id="295" name="Straight Arrow Connector 294">
            <a:extLst>
              <a:ext uri="{FF2B5EF4-FFF2-40B4-BE49-F238E27FC236}">
                <a16:creationId xmlns:a16="http://schemas.microsoft.com/office/drawing/2014/main" id="{4E2E2F7F-ED6A-EBBD-F0CF-FC896E362AC3}"/>
              </a:ext>
            </a:extLst>
          </p:cNvPr>
          <p:cNvCxnSpPr>
            <a:cxnSpLocks/>
          </p:cNvCxnSpPr>
          <p:nvPr/>
        </p:nvCxnSpPr>
        <p:spPr>
          <a:xfrm>
            <a:off x="8814500" y="2815684"/>
            <a:ext cx="370891" cy="0"/>
          </a:xfrm>
          <a:prstGeom prst="straightConnector1">
            <a:avLst/>
          </a:prstGeom>
          <a:noFill/>
          <a:ln w="76200" cap="flat" cmpd="sng" algn="ctr">
            <a:solidFill>
              <a:srgbClr val="A5A5A5">
                <a:alpha val="75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296" name="TextBox 295">
            <a:extLst>
              <a:ext uri="{FF2B5EF4-FFF2-40B4-BE49-F238E27FC236}">
                <a16:creationId xmlns:a16="http://schemas.microsoft.com/office/drawing/2014/main" id="{F85B388B-4E11-9060-631E-318CF54E56F1}"/>
              </a:ext>
            </a:extLst>
          </p:cNvPr>
          <p:cNvSpPr txBox="1"/>
          <p:nvPr/>
        </p:nvSpPr>
        <p:spPr>
          <a:xfrm>
            <a:off x="7347656" y="1987807"/>
            <a:ext cx="1681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Defining parameters</a:t>
            </a:r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0390A208-1C76-8112-7FC6-FA8BB0452C47}"/>
              </a:ext>
            </a:extLst>
          </p:cNvPr>
          <p:cNvSpPr txBox="1"/>
          <p:nvPr/>
        </p:nvSpPr>
        <p:spPr>
          <a:xfrm>
            <a:off x="9257865" y="1987402"/>
            <a:ext cx="1775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Program writing</a:t>
            </a:r>
          </a:p>
        </p:txBody>
      </p:sp>
      <p:pic>
        <p:nvPicPr>
          <p:cNvPr id="298" name="Picture 297">
            <a:extLst>
              <a:ext uri="{FF2B5EF4-FFF2-40B4-BE49-F238E27FC236}">
                <a16:creationId xmlns:a16="http://schemas.microsoft.com/office/drawing/2014/main" id="{D95132FB-3430-9D3C-DDCA-FBBB6FEFB0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737" y="1930822"/>
            <a:ext cx="2189698" cy="1473762"/>
          </a:xfrm>
          <a:prstGeom prst="rect">
            <a:avLst/>
          </a:prstGeom>
        </p:spPr>
      </p:pic>
      <p:sp>
        <p:nvSpPr>
          <p:cNvPr id="299" name="TextBox 298">
            <a:extLst>
              <a:ext uri="{FF2B5EF4-FFF2-40B4-BE49-F238E27FC236}">
                <a16:creationId xmlns:a16="http://schemas.microsoft.com/office/drawing/2014/main" id="{B48653EE-FD3E-05D2-99F7-B56D7AE25037}"/>
              </a:ext>
            </a:extLst>
          </p:cNvPr>
          <p:cNvSpPr txBox="1"/>
          <p:nvPr/>
        </p:nvSpPr>
        <p:spPr>
          <a:xfrm>
            <a:off x="8831276" y="5718379"/>
            <a:ext cx="2254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Backend rendering</a:t>
            </a:r>
          </a:p>
        </p:txBody>
      </p:sp>
      <p:grpSp>
        <p:nvGrpSpPr>
          <p:cNvPr id="300" name="Group 299">
            <a:extLst>
              <a:ext uri="{FF2B5EF4-FFF2-40B4-BE49-F238E27FC236}">
                <a16:creationId xmlns:a16="http://schemas.microsoft.com/office/drawing/2014/main" id="{B5710BC6-0340-4566-3381-55EEACDBB80F}"/>
              </a:ext>
            </a:extLst>
          </p:cNvPr>
          <p:cNvGrpSpPr/>
          <p:nvPr/>
        </p:nvGrpSpPr>
        <p:grpSpPr>
          <a:xfrm>
            <a:off x="4941626" y="2238564"/>
            <a:ext cx="1513707" cy="1212814"/>
            <a:chOff x="4848000" y="1512294"/>
            <a:chExt cx="1513707" cy="1218562"/>
          </a:xfrm>
        </p:grpSpPr>
        <p:sp>
          <p:nvSpPr>
            <p:cNvPr id="301" name="Rectangle: Rounded Corners 300">
              <a:extLst>
                <a:ext uri="{FF2B5EF4-FFF2-40B4-BE49-F238E27FC236}">
                  <a16:creationId xmlns:a16="http://schemas.microsoft.com/office/drawing/2014/main" id="{20408C0F-C97F-0DB0-18A1-BD4021E58B33}"/>
                </a:ext>
              </a:extLst>
            </p:cNvPr>
            <p:cNvSpPr/>
            <p:nvPr/>
          </p:nvSpPr>
          <p:spPr>
            <a:xfrm>
              <a:off x="4848000" y="1562678"/>
              <a:ext cx="1513707" cy="1168178"/>
            </a:xfrm>
            <a:prstGeom prst="roundRect">
              <a:avLst>
                <a:gd name="adj" fmla="val 779"/>
              </a:avLst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2" name="TextBox 301">
              <a:extLst>
                <a:ext uri="{FF2B5EF4-FFF2-40B4-BE49-F238E27FC236}">
                  <a16:creationId xmlns:a16="http://schemas.microsoft.com/office/drawing/2014/main" id="{6651BDD0-8C4F-1CE0-B10F-A4F24A11C0BE}"/>
                </a:ext>
              </a:extLst>
            </p:cNvPr>
            <p:cNvSpPr txBox="1"/>
            <p:nvPr/>
          </p:nvSpPr>
          <p:spPr>
            <a:xfrm>
              <a:off x="5144225" y="1512294"/>
              <a:ext cx="9879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Symbols</a:t>
              </a:r>
            </a:p>
          </p:txBody>
        </p:sp>
        <p:pic>
          <p:nvPicPr>
            <p:cNvPr id="303" name="Picture 302">
              <a:extLst>
                <a:ext uri="{FF2B5EF4-FFF2-40B4-BE49-F238E27FC236}">
                  <a16:creationId xmlns:a16="http://schemas.microsoft.com/office/drawing/2014/main" id="{77C05D8E-ADA7-6AD3-6196-DCA69F5CF4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0716" y="1790292"/>
              <a:ext cx="1475469" cy="895558"/>
            </a:xfrm>
            <a:prstGeom prst="rect">
              <a:avLst/>
            </a:prstGeom>
          </p:spPr>
        </p:pic>
      </p:grpSp>
      <p:cxnSp>
        <p:nvCxnSpPr>
          <p:cNvPr id="304" name="Straight Arrow Connector 303">
            <a:extLst>
              <a:ext uri="{FF2B5EF4-FFF2-40B4-BE49-F238E27FC236}">
                <a16:creationId xmlns:a16="http://schemas.microsoft.com/office/drawing/2014/main" id="{B9DB5674-E1C2-CE38-7043-FD597DAE1EF0}"/>
              </a:ext>
            </a:extLst>
          </p:cNvPr>
          <p:cNvCxnSpPr>
            <a:cxnSpLocks/>
          </p:cNvCxnSpPr>
          <p:nvPr/>
        </p:nvCxnSpPr>
        <p:spPr>
          <a:xfrm flipV="1">
            <a:off x="2631788" y="4849515"/>
            <a:ext cx="399038" cy="152"/>
          </a:xfrm>
          <a:prstGeom prst="straightConnector1">
            <a:avLst/>
          </a:prstGeom>
          <a:noFill/>
          <a:ln w="76200" cap="flat" cmpd="sng" algn="ctr">
            <a:solidFill>
              <a:srgbClr val="A5A5A5">
                <a:alpha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05" name="Straight Arrow Connector 304">
            <a:extLst>
              <a:ext uri="{FF2B5EF4-FFF2-40B4-BE49-F238E27FC236}">
                <a16:creationId xmlns:a16="http://schemas.microsoft.com/office/drawing/2014/main" id="{BF55CC1B-F79C-94A6-0477-28BD36224AEB}"/>
              </a:ext>
            </a:extLst>
          </p:cNvPr>
          <p:cNvCxnSpPr>
            <a:cxnSpLocks/>
          </p:cNvCxnSpPr>
          <p:nvPr/>
        </p:nvCxnSpPr>
        <p:spPr>
          <a:xfrm>
            <a:off x="5223076" y="4849515"/>
            <a:ext cx="399038" cy="0"/>
          </a:xfrm>
          <a:prstGeom prst="straightConnector1">
            <a:avLst/>
          </a:prstGeom>
          <a:noFill/>
          <a:ln w="76200" cap="flat" cmpd="sng" algn="ctr">
            <a:solidFill>
              <a:srgbClr val="A5A5A5">
                <a:alpha val="75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306" name="TextBox 305">
            <a:extLst>
              <a:ext uri="{FF2B5EF4-FFF2-40B4-BE49-F238E27FC236}">
                <a16:creationId xmlns:a16="http://schemas.microsoft.com/office/drawing/2014/main" id="{684732EB-1FAA-CFE2-A64C-C94D125A9D2C}"/>
              </a:ext>
            </a:extLst>
          </p:cNvPr>
          <p:cNvSpPr txBox="1"/>
          <p:nvPr/>
        </p:nvSpPr>
        <p:spPr>
          <a:xfrm>
            <a:off x="946270" y="5527646"/>
            <a:ext cx="1178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Vectorization</a:t>
            </a:r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id="{6F5287D1-0A29-7E90-5705-CDB6D7DD6A18}"/>
              </a:ext>
            </a:extLst>
          </p:cNvPr>
          <p:cNvSpPr txBox="1"/>
          <p:nvPr/>
        </p:nvSpPr>
        <p:spPr>
          <a:xfrm>
            <a:off x="3431753" y="5512563"/>
            <a:ext cx="1466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Attaching wall elements</a:t>
            </a:r>
          </a:p>
        </p:txBody>
      </p:sp>
      <p:sp>
        <p:nvSpPr>
          <p:cNvPr id="308" name="TextBox 307">
            <a:extLst>
              <a:ext uri="{FF2B5EF4-FFF2-40B4-BE49-F238E27FC236}">
                <a16:creationId xmlns:a16="http://schemas.microsoft.com/office/drawing/2014/main" id="{2A4C4C2C-89DE-7698-9413-8CA6CAFFF29F}"/>
              </a:ext>
            </a:extLst>
          </p:cNvPr>
          <p:cNvSpPr txBox="1"/>
          <p:nvPr/>
        </p:nvSpPr>
        <p:spPr>
          <a:xfrm>
            <a:off x="6038031" y="5527646"/>
            <a:ext cx="1466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Semantics Recovery</a:t>
            </a:r>
          </a:p>
        </p:txBody>
      </p:sp>
      <p:pic>
        <p:nvPicPr>
          <p:cNvPr id="309" name="Picture 308">
            <a:extLst>
              <a:ext uri="{FF2B5EF4-FFF2-40B4-BE49-F238E27FC236}">
                <a16:creationId xmlns:a16="http://schemas.microsoft.com/office/drawing/2014/main" id="{4F6A28C1-645B-A016-9EB7-EEC49330DD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086" y="4023215"/>
            <a:ext cx="2469155" cy="1652597"/>
          </a:xfrm>
          <a:prstGeom prst="rect">
            <a:avLst/>
          </a:prstGeom>
        </p:spPr>
      </p:pic>
      <p:pic>
        <p:nvPicPr>
          <p:cNvPr id="310" name="Picture 309" descr="Diagram&#10;&#10;Description automatically generated">
            <a:extLst>
              <a:ext uri="{FF2B5EF4-FFF2-40B4-BE49-F238E27FC236}">
                <a16:creationId xmlns:a16="http://schemas.microsoft.com/office/drawing/2014/main" id="{974122EE-F2CC-9F03-D917-4DB57B13D2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474" y="4022771"/>
            <a:ext cx="2469155" cy="1653485"/>
          </a:xfrm>
          <a:prstGeom prst="rect">
            <a:avLst/>
          </a:prstGeom>
        </p:spPr>
      </p:pic>
      <p:pic>
        <p:nvPicPr>
          <p:cNvPr id="311" name="Picture 310">
            <a:extLst>
              <a:ext uri="{FF2B5EF4-FFF2-40B4-BE49-F238E27FC236}">
                <a16:creationId xmlns:a16="http://schemas.microsoft.com/office/drawing/2014/main" id="{52A1FD76-7CE1-E249-1518-B46BCFC665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6752" y="4022771"/>
            <a:ext cx="2469155" cy="1652476"/>
          </a:xfrm>
          <a:prstGeom prst="rect">
            <a:avLst/>
          </a:prstGeom>
        </p:spPr>
      </p:pic>
      <p:grpSp>
        <p:nvGrpSpPr>
          <p:cNvPr id="312" name="Group 311">
            <a:extLst>
              <a:ext uri="{FF2B5EF4-FFF2-40B4-BE49-F238E27FC236}">
                <a16:creationId xmlns:a16="http://schemas.microsoft.com/office/drawing/2014/main" id="{4B9FB183-BA71-02AC-B935-FD2E11DD981A}"/>
              </a:ext>
            </a:extLst>
          </p:cNvPr>
          <p:cNvGrpSpPr/>
          <p:nvPr/>
        </p:nvGrpSpPr>
        <p:grpSpPr>
          <a:xfrm>
            <a:off x="7595108" y="2309770"/>
            <a:ext cx="1045426" cy="1045648"/>
            <a:chOff x="7480789" y="1919362"/>
            <a:chExt cx="1045426" cy="1045648"/>
          </a:xfrm>
        </p:grpSpPr>
        <p:sp>
          <p:nvSpPr>
            <p:cNvPr id="313" name="Rectangle: Rounded Corners 312">
              <a:extLst>
                <a:ext uri="{FF2B5EF4-FFF2-40B4-BE49-F238E27FC236}">
                  <a16:creationId xmlns:a16="http://schemas.microsoft.com/office/drawing/2014/main" id="{064F90B6-9555-A2FC-025A-54BA11FED3A5}"/>
                </a:ext>
              </a:extLst>
            </p:cNvPr>
            <p:cNvSpPr/>
            <p:nvPr/>
          </p:nvSpPr>
          <p:spPr>
            <a:xfrm>
              <a:off x="7488806" y="1919362"/>
              <a:ext cx="1037409" cy="1033742"/>
            </a:xfrm>
            <a:prstGeom prst="roundRect">
              <a:avLst>
                <a:gd name="adj" fmla="val 779"/>
              </a:avLst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14" name="Group 313">
              <a:extLst>
                <a:ext uri="{FF2B5EF4-FFF2-40B4-BE49-F238E27FC236}">
                  <a16:creationId xmlns:a16="http://schemas.microsoft.com/office/drawing/2014/main" id="{4ED0C8AC-73C0-9950-35A0-D7F3EFE9CE42}"/>
                </a:ext>
              </a:extLst>
            </p:cNvPr>
            <p:cNvGrpSpPr/>
            <p:nvPr/>
          </p:nvGrpSpPr>
          <p:grpSpPr>
            <a:xfrm>
              <a:off x="7480789" y="1919362"/>
              <a:ext cx="1039576" cy="1045648"/>
              <a:chOff x="7626271" y="1987576"/>
              <a:chExt cx="1039576" cy="1045648"/>
            </a:xfrm>
          </p:grpSpPr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DCBC26D6-116F-52C9-068D-B09384E367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2454" y="2487120"/>
                <a:ext cx="1033393" cy="5845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alpha val="3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F76CB7AC-1763-577A-22B3-6E7932192B41}"/>
                  </a:ext>
                </a:extLst>
              </p:cNvPr>
              <p:cNvCxnSpPr/>
              <p:nvPr/>
            </p:nvCxnSpPr>
            <p:spPr>
              <a:xfrm>
                <a:off x="7634288" y="2814043"/>
                <a:ext cx="1031559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5B9BD5">
                    <a:alpha val="3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B8BFFD38-2134-7C78-0DE3-F336E5A3BA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09433" y="1994720"/>
                <a:ext cx="0" cy="1033742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alpha val="3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EEE070F6-AB27-776C-37F7-24C51C9F26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6271" y="2303756"/>
                <a:ext cx="1033393" cy="5845"/>
              </a:xfrm>
              <a:prstGeom prst="line">
                <a:avLst/>
              </a:prstGeom>
              <a:noFill/>
              <a:ln w="12700" cap="flat" cmpd="sng" algn="ctr">
                <a:solidFill>
                  <a:srgbClr val="FFC000">
                    <a:alpha val="30000"/>
                  </a:srgbClr>
                </a:solidFill>
                <a:prstDash val="solid"/>
                <a:miter lim="800000"/>
              </a:ln>
              <a:effectLst/>
            </p:spPr>
          </p:cxn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C2347B41-2757-9F88-CFCB-639E79919216}"/>
                  </a:ext>
                </a:extLst>
              </p:cNvPr>
              <p:cNvSpPr/>
              <p:nvPr/>
            </p:nvSpPr>
            <p:spPr>
              <a:xfrm>
                <a:off x="7827856" y="2248849"/>
                <a:ext cx="104775" cy="104775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DAB528A2-C36D-10DE-79F5-C52E03F8E452}"/>
                  </a:ext>
                </a:extLst>
              </p:cNvPr>
              <p:cNvSpPr/>
              <p:nvPr/>
            </p:nvSpPr>
            <p:spPr>
              <a:xfrm>
                <a:off x="7917290" y="2328736"/>
                <a:ext cx="104775" cy="104775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10834C62-4E27-DDF4-6E9A-8460E562F887}"/>
                  </a:ext>
                </a:extLst>
              </p:cNvPr>
              <p:cNvSpPr/>
              <p:nvPr/>
            </p:nvSpPr>
            <p:spPr>
              <a:xfrm>
                <a:off x="7954071" y="2190465"/>
                <a:ext cx="104775" cy="104775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D5BACFD3-CEDD-9D22-97EF-7417223B3EEE}"/>
                  </a:ext>
                </a:extLst>
              </p:cNvPr>
              <p:cNvSpPr/>
              <p:nvPr/>
            </p:nvSpPr>
            <p:spPr>
              <a:xfrm>
                <a:off x="8526988" y="2438046"/>
                <a:ext cx="104775" cy="104775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BF776488-0F0F-B93F-084A-8730C3DAD876}"/>
                  </a:ext>
                </a:extLst>
              </p:cNvPr>
              <p:cNvSpPr/>
              <p:nvPr/>
            </p:nvSpPr>
            <p:spPr>
              <a:xfrm>
                <a:off x="8375649" y="2511591"/>
                <a:ext cx="104775" cy="104775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28AB8ACB-790F-DF06-904E-BD98BC35E0EF}"/>
                  </a:ext>
                </a:extLst>
              </p:cNvPr>
              <p:cNvSpPr/>
              <p:nvPr/>
            </p:nvSpPr>
            <p:spPr>
              <a:xfrm>
                <a:off x="8404658" y="2364058"/>
                <a:ext cx="104775" cy="104775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25817D5E-A1BA-FB47-DE9C-AFD63281EDB5}"/>
                  </a:ext>
                </a:extLst>
              </p:cNvPr>
              <p:cNvSpPr/>
              <p:nvPr/>
            </p:nvSpPr>
            <p:spPr>
              <a:xfrm>
                <a:off x="8075890" y="2814043"/>
                <a:ext cx="104775" cy="104775"/>
              </a:xfrm>
              <a:prstGeom prst="ellips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63BBCA6E-832B-ADF0-3541-35DFD77DC897}"/>
                  </a:ext>
                </a:extLst>
              </p:cNvPr>
              <p:cNvSpPr/>
              <p:nvPr/>
            </p:nvSpPr>
            <p:spPr>
              <a:xfrm>
                <a:off x="8163243" y="2714317"/>
                <a:ext cx="104775" cy="104775"/>
              </a:xfrm>
              <a:prstGeom prst="ellips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47FE3CD2-3DC9-F398-DA5D-2179701AC557}"/>
                  </a:ext>
                </a:extLst>
              </p:cNvPr>
              <p:cNvSpPr/>
              <p:nvPr/>
            </p:nvSpPr>
            <p:spPr>
              <a:xfrm>
                <a:off x="8037089" y="2682842"/>
                <a:ext cx="266612" cy="265146"/>
              </a:xfrm>
              <a:prstGeom prst="ellipse">
                <a:avLst/>
              </a:prstGeom>
              <a:solidFill>
                <a:srgbClr val="5B9BD5">
                  <a:alpha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15EC75C9-458F-F09F-C5F1-91F9B98EA68D}"/>
                  </a:ext>
                </a:extLst>
              </p:cNvPr>
              <p:cNvSpPr/>
              <p:nvPr/>
            </p:nvSpPr>
            <p:spPr>
              <a:xfrm>
                <a:off x="8336390" y="2348287"/>
                <a:ext cx="312312" cy="310594"/>
              </a:xfrm>
              <a:prstGeom prst="ellipse">
                <a:avLst/>
              </a:prstGeom>
              <a:solidFill>
                <a:srgbClr val="70AD47">
                  <a:alpha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C9DEA5A0-1AD2-B9B2-E3A9-A1B2398EBE5C}"/>
                  </a:ext>
                </a:extLst>
              </p:cNvPr>
              <p:cNvSpPr/>
              <p:nvPr/>
            </p:nvSpPr>
            <p:spPr>
              <a:xfrm>
                <a:off x="7813325" y="2161982"/>
                <a:ext cx="291753" cy="290148"/>
              </a:xfrm>
              <a:prstGeom prst="ellipse">
                <a:avLst/>
              </a:prstGeom>
              <a:solidFill>
                <a:srgbClr val="FFC000">
                  <a:alpha val="50000"/>
                </a:srgbClr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058D2198-D824-199E-EC02-AB1CCD257E3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73677" y="1999482"/>
                <a:ext cx="0" cy="1033742"/>
              </a:xfrm>
              <a:prstGeom prst="line">
                <a:avLst/>
              </a:prstGeom>
              <a:noFill/>
              <a:ln w="12700" cap="flat" cmpd="sng" algn="ctr">
                <a:solidFill>
                  <a:srgbClr val="5B9BD5">
                    <a:alpha val="3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600E0DA2-87DE-7EFB-81EF-34847C7445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47458" y="1987576"/>
                <a:ext cx="0" cy="1033742"/>
              </a:xfrm>
              <a:prstGeom prst="line">
                <a:avLst/>
              </a:prstGeom>
              <a:noFill/>
              <a:ln w="12700" cap="flat" cmpd="sng" algn="ctr">
                <a:solidFill>
                  <a:srgbClr val="FFC000">
                    <a:alpha val="30000"/>
                  </a:srgbClr>
                </a:solidFill>
                <a:prstDash val="solid"/>
                <a:miter lim="800000"/>
              </a:ln>
              <a:effectLst/>
            </p:spPr>
          </p:cxnSp>
        </p:grpSp>
      </p:grpSp>
      <p:sp>
        <p:nvSpPr>
          <p:cNvPr id="332" name="TextBox 331">
            <a:extLst>
              <a:ext uri="{FF2B5EF4-FFF2-40B4-BE49-F238E27FC236}">
                <a16:creationId xmlns:a16="http://schemas.microsoft.com/office/drawing/2014/main" id="{75D66093-84D6-E9D3-6D3B-EC924CFA30E5}"/>
              </a:ext>
            </a:extLst>
          </p:cNvPr>
          <p:cNvSpPr txBox="1"/>
          <p:nvPr/>
        </p:nvSpPr>
        <p:spPr>
          <a:xfrm>
            <a:off x="9199482" y="2238564"/>
            <a:ext cx="24165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00FF"/>
                </a:solidFill>
                <a:latin typeface="Consolas" panose="020B0609020204030204" pitchFamily="49" charset="0"/>
              </a:rPr>
              <a:t>using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 Khepri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x1 = </a:t>
            </a:r>
            <a:r>
              <a:rPr lang="en-US" sz="900" dirty="0">
                <a:solidFill>
                  <a:srgbClr val="098658"/>
                </a:solidFill>
                <a:latin typeface="Consolas" panose="020B0609020204030204" pitchFamily="49" charset="0"/>
              </a:rPr>
              <a:t>1.41</a:t>
            </a:r>
            <a:endParaRPr lang="en-US" sz="9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...</a:t>
            </a:r>
            <a:b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y1 = </a:t>
            </a:r>
            <a:r>
              <a:rPr lang="en-US" sz="900" dirty="0">
                <a:solidFill>
                  <a:srgbClr val="098658"/>
                </a:solidFill>
                <a:latin typeface="Consolas" panose="020B0609020204030204" pitchFamily="49" charset="0"/>
              </a:rPr>
              <a:t>1.56</a:t>
            </a:r>
            <a:endParaRPr lang="en-US" sz="9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...</a:t>
            </a:r>
            <a:b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wall(p1, p2; parts=door(</a:t>
            </a:r>
            <a:r>
              <a:rPr lang="en-US" sz="9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900" dirty="0">
                <a:solidFill>
                  <a:srgbClr val="098658"/>
                </a:solidFill>
                <a:latin typeface="Consolas" panose="020B0609020204030204" pitchFamily="49" charset="0"/>
              </a:rPr>
              <a:t>.5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))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sink(</a:t>
            </a:r>
            <a:r>
              <a:rPr lang="en-US" sz="900" dirty="0" err="1">
                <a:solidFill>
                  <a:srgbClr val="000000"/>
                </a:solidFill>
                <a:latin typeface="Consolas" panose="020B0609020204030204" pitchFamily="49" charset="0"/>
              </a:rPr>
              <a:t>xy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900" dirty="0">
                <a:solidFill>
                  <a:srgbClr val="098658"/>
                </a:solidFill>
                <a:latin typeface="Consolas" panose="020B0609020204030204" pitchFamily="49" charset="0"/>
              </a:rPr>
              <a:t>10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900" dirty="0">
                <a:solidFill>
                  <a:srgbClr val="098658"/>
                </a:solidFill>
                <a:latin typeface="Consolas" panose="020B0609020204030204" pitchFamily="49" charset="0"/>
              </a:rPr>
              <a:t>15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), </a:t>
            </a:r>
            <a:r>
              <a:rPr lang="en-US" sz="900" dirty="0">
                <a:solidFill>
                  <a:srgbClr val="098658"/>
                </a:solidFill>
                <a:latin typeface="Consolas" panose="020B0609020204030204" pitchFamily="49" charset="0"/>
              </a:rPr>
              <a:t>270</a:t>
            </a:r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900" dirty="0">
                <a:solidFill>
                  <a:srgbClr val="000000"/>
                </a:solidFill>
                <a:latin typeface="Consolas" panose="020B0609020204030204" pitchFamily="49" charset="0"/>
              </a:rPr>
              <a:t>...</a:t>
            </a:r>
          </a:p>
        </p:txBody>
      </p:sp>
      <p:grpSp>
        <p:nvGrpSpPr>
          <p:cNvPr id="333" name="Group 332">
            <a:extLst>
              <a:ext uri="{FF2B5EF4-FFF2-40B4-BE49-F238E27FC236}">
                <a16:creationId xmlns:a16="http://schemas.microsoft.com/office/drawing/2014/main" id="{7E154EF3-CF19-20C9-7458-71AC1ED6FE79}"/>
              </a:ext>
            </a:extLst>
          </p:cNvPr>
          <p:cNvGrpSpPr/>
          <p:nvPr/>
        </p:nvGrpSpPr>
        <p:grpSpPr>
          <a:xfrm>
            <a:off x="3009224" y="2232816"/>
            <a:ext cx="1607734" cy="1218562"/>
            <a:chOff x="2915584" y="1304333"/>
            <a:chExt cx="1607734" cy="1218562"/>
          </a:xfrm>
        </p:grpSpPr>
        <p:sp>
          <p:nvSpPr>
            <p:cNvPr id="334" name="Rectangle: Rounded Corners 333">
              <a:extLst>
                <a:ext uri="{FF2B5EF4-FFF2-40B4-BE49-F238E27FC236}">
                  <a16:creationId xmlns:a16="http://schemas.microsoft.com/office/drawing/2014/main" id="{438F357C-2274-FB72-DE83-8280795F8766}"/>
                </a:ext>
              </a:extLst>
            </p:cNvPr>
            <p:cNvSpPr/>
            <p:nvPr/>
          </p:nvSpPr>
          <p:spPr>
            <a:xfrm>
              <a:off x="2929276" y="1354717"/>
              <a:ext cx="1513707" cy="1168178"/>
            </a:xfrm>
            <a:prstGeom prst="roundRect">
              <a:avLst>
                <a:gd name="adj" fmla="val 779"/>
              </a:avLst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5" name="TextBox 334">
              <a:extLst>
                <a:ext uri="{FF2B5EF4-FFF2-40B4-BE49-F238E27FC236}">
                  <a16:creationId xmlns:a16="http://schemas.microsoft.com/office/drawing/2014/main" id="{259C8206-4497-3FAF-71D5-7BD78B1C4C95}"/>
                </a:ext>
              </a:extLst>
            </p:cNvPr>
            <p:cNvSpPr txBox="1"/>
            <p:nvPr/>
          </p:nvSpPr>
          <p:spPr>
            <a:xfrm>
              <a:off x="2915584" y="1304333"/>
              <a:ext cx="16077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Walls &amp; Junctions</a:t>
              </a:r>
            </a:p>
          </p:txBody>
        </p:sp>
        <p:pic>
          <p:nvPicPr>
            <p:cNvPr id="336" name="Picture 335">
              <a:extLst>
                <a:ext uri="{FF2B5EF4-FFF2-40B4-BE49-F238E27FC236}">
                  <a16:creationId xmlns:a16="http://schemas.microsoft.com/office/drawing/2014/main" id="{B0300C99-49E1-8904-09A9-7FC879A1E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40" b="4740"/>
            <a:stretch/>
          </p:blipFill>
          <p:spPr>
            <a:xfrm>
              <a:off x="2951992" y="1582331"/>
              <a:ext cx="1475469" cy="895558"/>
            </a:xfrm>
            <a:prstGeom prst="rect">
              <a:avLst/>
            </a:prstGeom>
          </p:spPr>
        </p:pic>
      </p:grpSp>
      <p:sp>
        <p:nvSpPr>
          <p:cNvPr id="337" name="TextBox 336">
            <a:extLst>
              <a:ext uri="{FF2B5EF4-FFF2-40B4-BE49-F238E27FC236}">
                <a16:creationId xmlns:a16="http://schemas.microsoft.com/office/drawing/2014/main" id="{AFE7460B-40C5-8C1C-7B2D-FF01FA6A982B}"/>
              </a:ext>
            </a:extLst>
          </p:cNvPr>
          <p:cNvSpPr txBox="1"/>
          <p:nvPr/>
        </p:nvSpPr>
        <p:spPr>
          <a:xfrm>
            <a:off x="4125678" y="1956883"/>
            <a:ext cx="12953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Segmentation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6321879-A0EA-9E29-70B0-0245FE601705}"/>
              </a:ext>
            </a:extLst>
          </p:cNvPr>
          <p:cNvSpPr/>
          <p:nvPr/>
        </p:nvSpPr>
        <p:spPr>
          <a:xfrm>
            <a:off x="2548643" y="1483813"/>
            <a:ext cx="4621557" cy="2321942"/>
          </a:xfrm>
          <a:prstGeom prst="roundRect">
            <a:avLst/>
          </a:prstGeom>
          <a:noFill/>
          <a:ln w="7620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6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36888 1.85185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36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DA2743-5F62-4A0C-BEC0-664A800D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Parameters</a:t>
            </a:r>
          </a:p>
        </p:txBody>
      </p:sp>
      <p:pic>
        <p:nvPicPr>
          <p:cNvPr id="310" name="Picture 309" descr="Diagram&#10;&#10;Description automatically generated">
            <a:extLst>
              <a:ext uri="{FF2B5EF4-FFF2-40B4-BE49-F238E27FC236}">
                <a16:creationId xmlns:a16="http://schemas.microsoft.com/office/drawing/2014/main" id="{974122EE-F2CC-9F03-D917-4DB57B13D2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9420" y="1482724"/>
            <a:ext cx="6240780" cy="458624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829D1E-4B59-10E5-94C9-A80540A401B3}"/>
              </a:ext>
            </a:extLst>
          </p:cNvPr>
          <p:cNvCxnSpPr>
            <a:cxnSpLocks/>
          </p:cNvCxnSpPr>
          <p:nvPr/>
        </p:nvCxnSpPr>
        <p:spPr>
          <a:xfrm>
            <a:off x="2857500" y="5394325"/>
            <a:ext cx="64465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A27D818-B76D-CC27-B1F4-9BB94B1FE586}"/>
              </a:ext>
            </a:extLst>
          </p:cNvPr>
          <p:cNvCxnSpPr>
            <a:cxnSpLocks/>
          </p:cNvCxnSpPr>
          <p:nvPr/>
        </p:nvCxnSpPr>
        <p:spPr>
          <a:xfrm>
            <a:off x="2857500" y="4848225"/>
            <a:ext cx="64465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21AA87-56DB-10D9-5D9A-2E68991A2B57}"/>
              </a:ext>
            </a:extLst>
          </p:cNvPr>
          <p:cNvCxnSpPr>
            <a:cxnSpLocks/>
          </p:cNvCxnSpPr>
          <p:nvPr/>
        </p:nvCxnSpPr>
        <p:spPr>
          <a:xfrm>
            <a:off x="2857500" y="4329113"/>
            <a:ext cx="64465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3CCF5A8-E63A-9B42-92E0-E545890B45B7}"/>
              </a:ext>
            </a:extLst>
          </p:cNvPr>
          <p:cNvCxnSpPr>
            <a:cxnSpLocks/>
          </p:cNvCxnSpPr>
          <p:nvPr/>
        </p:nvCxnSpPr>
        <p:spPr>
          <a:xfrm>
            <a:off x="2857500" y="4376738"/>
            <a:ext cx="64465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00A1722-F438-A4A5-B996-B80C18D3AEF3}"/>
              </a:ext>
            </a:extLst>
          </p:cNvPr>
          <p:cNvCxnSpPr>
            <a:cxnSpLocks/>
          </p:cNvCxnSpPr>
          <p:nvPr/>
        </p:nvCxnSpPr>
        <p:spPr>
          <a:xfrm>
            <a:off x="2857500" y="3981451"/>
            <a:ext cx="64465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3074495-780F-895E-11CA-BBBD361DB0D2}"/>
              </a:ext>
            </a:extLst>
          </p:cNvPr>
          <p:cNvCxnSpPr>
            <a:cxnSpLocks/>
          </p:cNvCxnSpPr>
          <p:nvPr/>
        </p:nvCxnSpPr>
        <p:spPr>
          <a:xfrm>
            <a:off x="2857500" y="3729039"/>
            <a:ext cx="64465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DCF4A40-5E6B-2B74-D4F5-B8EA73CDAA51}"/>
              </a:ext>
            </a:extLst>
          </p:cNvPr>
          <p:cNvCxnSpPr>
            <a:cxnSpLocks/>
          </p:cNvCxnSpPr>
          <p:nvPr/>
        </p:nvCxnSpPr>
        <p:spPr>
          <a:xfrm>
            <a:off x="2857500" y="3459957"/>
            <a:ext cx="64465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CDDDAA4-F4A0-09D4-B837-FD8E4030A931}"/>
              </a:ext>
            </a:extLst>
          </p:cNvPr>
          <p:cNvCxnSpPr>
            <a:cxnSpLocks/>
          </p:cNvCxnSpPr>
          <p:nvPr/>
        </p:nvCxnSpPr>
        <p:spPr>
          <a:xfrm>
            <a:off x="2857500" y="3345657"/>
            <a:ext cx="64465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87E2645-6F40-7F10-40BB-C57CEA6690D1}"/>
              </a:ext>
            </a:extLst>
          </p:cNvPr>
          <p:cNvCxnSpPr>
            <a:cxnSpLocks/>
          </p:cNvCxnSpPr>
          <p:nvPr/>
        </p:nvCxnSpPr>
        <p:spPr>
          <a:xfrm>
            <a:off x="2857500" y="3178969"/>
            <a:ext cx="64465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E7E5856-5D99-A52F-CF89-AAE7AE15C3A9}"/>
              </a:ext>
            </a:extLst>
          </p:cNvPr>
          <p:cNvCxnSpPr>
            <a:cxnSpLocks/>
          </p:cNvCxnSpPr>
          <p:nvPr/>
        </p:nvCxnSpPr>
        <p:spPr>
          <a:xfrm>
            <a:off x="2857500" y="3107532"/>
            <a:ext cx="64465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6BCF0DC-B232-85E5-66E4-5E9FFA2E00D9}"/>
              </a:ext>
            </a:extLst>
          </p:cNvPr>
          <p:cNvCxnSpPr>
            <a:cxnSpLocks/>
          </p:cNvCxnSpPr>
          <p:nvPr/>
        </p:nvCxnSpPr>
        <p:spPr>
          <a:xfrm>
            <a:off x="2857500" y="2550319"/>
            <a:ext cx="64465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994BFD6-ACE5-E4CA-3FD5-A09D8FC3ED30}"/>
              </a:ext>
            </a:extLst>
          </p:cNvPr>
          <p:cNvCxnSpPr>
            <a:cxnSpLocks/>
          </p:cNvCxnSpPr>
          <p:nvPr/>
        </p:nvCxnSpPr>
        <p:spPr>
          <a:xfrm>
            <a:off x="2857500" y="2221706"/>
            <a:ext cx="64465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06A2C27-CE45-ED50-0218-62E5FEA46C30}"/>
              </a:ext>
            </a:extLst>
          </p:cNvPr>
          <p:cNvCxnSpPr>
            <a:cxnSpLocks/>
          </p:cNvCxnSpPr>
          <p:nvPr/>
        </p:nvCxnSpPr>
        <p:spPr>
          <a:xfrm>
            <a:off x="2857500" y="2151856"/>
            <a:ext cx="64465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95FA205-C5A4-FB08-C08F-52999F1BB51B}"/>
              </a:ext>
            </a:extLst>
          </p:cNvPr>
          <p:cNvCxnSpPr>
            <a:cxnSpLocks/>
          </p:cNvCxnSpPr>
          <p:nvPr/>
        </p:nvCxnSpPr>
        <p:spPr>
          <a:xfrm>
            <a:off x="2857500" y="1929606"/>
            <a:ext cx="64465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4487B3F-8CE3-3409-2EC1-2EE705291152}"/>
              </a:ext>
            </a:extLst>
          </p:cNvPr>
          <p:cNvCxnSpPr>
            <a:cxnSpLocks/>
          </p:cNvCxnSpPr>
          <p:nvPr/>
        </p:nvCxnSpPr>
        <p:spPr>
          <a:xfrm flipV="1">
            <a:off x="3040380" y="1819275"/>
            <a:ext cx="0" cy="39274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4D5EF71-D63D-3EE6-172F-22BB6328A1C5}"/>
              </a:ext>
            </a:extLst>
          </p:cNvPr>
          <p:cNvCxnSpPr>
            <a:cxnSpLocks/>
          </p:cNvCxnSpPr>
          <p:nvPr/>
        </p:nvCxnSpPr>
        <p:spPr>
          <a:xfrm flipV="1">
            <a:off x="3992880" y="1819275"/>
            <a:ext cx="0" cy="39274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F4CEA10-1DA9-48CB-C0E8-D0148812F521}"/>
              </a:ext>
            </a:extLst>
          </p:cNvPr>
          <p:cNvCxnSpPr>
            <a:cxnSpLocks/>
          </p:cNvCxnSpPr>
          <p:nvPr/>
        </p:nvCxnSpPr>
        <p:spPr>
          <a:xfrm flipV="1">
            <a:off x="4678680" y="1819275"/>
            <a:ext cx="0" cy="39274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B54437C-C7EC-D9A5-3FB6-CEC89A0BFC1C}"/>
              </a:ext>
            </a:extLst>
          </p:cNvPr>
          <p:cNvCxnSpPr>
            <a:cxnSpLocks/>
          </p:cNvCxnSpPr>
          <p:nvPr/>
        </p:nvCxnSpPr>
        <p:spPr>
          <a:xfrm flipV="1">
            <a:off x="5288280" y="1819275"/>
            <a:ext cx="0" cy="39274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23DB906-1DB3-714C-2361-50E9B16B9F63}"/>
              </a:ext>
            </a:extLst>
          </p:cNvPr>
          <p:cNvCxnSpPr>
            <a:cxnSpLocks/>
          </p:cNvCxnSpPr>
          <p:nvPr/>
        </p:nvCxnSpPr>
        <p:spPr>
          <a:xfrm flipV="1">
            <a:off x="5958840" y="1819275"/>
            <a:ext cx="0" cy="39274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76FDB50-FF9C-BD04-7063-DDC88EB1250A}"/>
              </a:ext>
            </a:extLst>
          </p:cNvPr>
          <p:cNvCxnSpPr>
            <a:cxnSpLocks/>
          </p:cNvCxnSpPr>
          <p:nvPr/>
        </p:nvCxnSpPr>
        <p:spPr>
          <a:xfrm flipV="1">
            <a:off x="6187440" y="1819275"/>
            <a:ext cx="0" cy="39274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F5F1FE6-F25E-D2FE-66DD-41B64419DC12}"/>
              </a:ext>
            </a:extLst>
          </p:cNvPr>
          <p:cNvCxnSpPr>
            <a:cxnSpLocks/>
          </p:cNvCxnSpPr>
          <p:nvPr/>
        </p:nvCxnSpPr>
        <p:spPr>
          <a:xfrm flipV="1">
            <a:off x="6621780" y="1819275"/>
            <a:ext cx="0" cy="39274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DF8E57B-FE4C-BA72-471E-F6B2F8464E7B}"/>
              </a:ext>
            </a:extLst>
          </p:cNvPr>
          <p:cNvCxnSpPr>
            <a:cxnSpLocks/>
          </p:cNvCxnSpPr>
          <p:nvPr/>
        </p:nvCxnSpPr>
        <p:spPr>
          <a:xfrm flipV="1">
            <a:off x="6835140" y="1819275"/>
            <a:ext cx="0" cy="39274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9EF80E6-3761-E661-EDD0-9653BCF33378}"/>
              </a:ext>
            </a:extLst>
          </p:cNvPr>
          <p:cNvCxnSpPr>
            <a:cxnSpLocks/>
          </p:cNvCxnSpPr>
          <p:nvPr/>
        </p:nvCxnSpPr>
        <p:spPr>
          <a:xfrm flipV="1">
            <a:off x="7124700" y="1819275"/>
            <a:ext cx="0" cy="39274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B0B0889-17E3-5905-1D50-81058C906655}"/>
              </a:ext>
            </a:extLst>
          </p:cNvPr>
          <p:cNvCxnSpPr>
            <a:cxnSpLocks/>
          </p:cNvCxnSpPr>
          <p:nvPr/>
        </p:nvCxnSpPr>
        <p:spPr>
          <a:xfrm flipV="1">
            <a:off x="7292340" y="1819275"/>
            <a:ext cx="0" cy="39274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659C5A0-5F40-9BE9-CB8B-76AFBC396726}"/>
              </a:ext>
            </a:extLst>
          </p:cNvPr>
          <p:cNvCxnSpPr>
            <a:cxnSpLocks/>
          </p:cNvCxnSpPr>
          <p:nvPr/>
        </p:nvCxnSpPr>
        <p:spPr>
          <a:xfrm flipV="1">
            <a:off x="7658100" y="1819275"/>
            <a:ext cx="0" cy="39274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DC25BA9-0758-4E9F-80F2-3ABB03DF4F73}"/>
              </a:ext>
            </a:extLst>
          </p:cNvPr>
          <p:cNvCxnSpPr>
            <a:cxnSpLocks/>
          </p:cNvCxnSpPr>
          <p:nvPr/>
        </p:nvCxnSpPr>
        <p:spPr>
          <a:xfrm flipV="1">
            <a:off x="8008620" y="1819275"/>
            <a:ext cx="0" cy="39274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7F4F6A6-2C6B-84B0-FBD3-11FDA82D02CB}"/>
              </a:ext>
            </a:extLst>
          </p:cNvPr>
          <p:cNvCxnSpPr>
            <a:cxnSpLocks/>
          </p:cNvCxnSpPr>
          <p:nvPr/>
        </p:nvCxnSpPr>
        <p:spPr>
          <a:xfrm flipV="1">
            <a:off x="8305800" y="1819275"/>
            <a:ext cx="0" cy="39274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49ADF5E-4E86-FB40-A64F-B61C59D0033C}"/>
              </a:ext>
            </a:extLst>
          </p:cNvPr>
          <p:cNvCxnSpPr>
            <a:cxnSpLocks/>
          </p:cNvCxnSpPr>
          <p:nvPr/>
        </p:nvCxnSpPr>
        <p:spPr>
          <a:xfrm flipV="1">
            <a:off x="8839200" y="1819275"/>
            <a:ext cx="0" cy="39274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4093887-C4C0-805C-475A-EDE24D89134E}"/>
              </a:ext>
            </a:extLst>
          </p:cNvPr>
          <p:cNvCxnSpPr>
            <a:cxnSpLocks/>
          </p:cNvCxnSpPr>
          <p:nvPr/>
        </p:nvCxnSpPr>
        <p:spPr>
          <a:xfrm flipV="1">
            <a:off x="9151620" y="1819275"/>
            <a:ext cx="0" cy="39274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152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37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DA2743-5F62-4A0C-BEC0-664A800D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Distances</a:t>
            </a:r>
          </a:p>
        </p:txBody>
      </p:sp>
      <p:pic>
        <p:nvPicPr>
          <p:cNvPr id="310" name="Picture 309">
            <a:extLst>
              <a:ext uri="{FF2B5EF4-FFF2-40B4-BE49-F238E27FC236}">
                <a16:creationId xmlns:a16="http://schemas.microsoft.com/office/drawing/2014/main" id="{974122EE-F2CC-9F03-D917-4DB57B13D2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9420" y="1482724"/>
            <a:ext cx="6240780" cy="458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0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38</a:t>
            </a:fld>
            <a:endParaRPr lang="en-US" dirty="0"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871214-3B54-2DC1-2AAC-6C368EB6C8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7339" y="922020"/>
            <a:ext cx="3855720" cy="5410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D16A1C-332E-DD3C-BEFA-CE236B717EED}"/>
              </a:ext>
            </a:extLst>
          </p:cNvPr>
          <p:cNvSpPr txBox="1"/>
          <p:nvPr/>
        </p:nvSpPr>
        <p:spPr>
          <a:xfrm>
            <a:off x="971550" y="280050"/>
            <a:ext cx="5067300" cy="6355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include(</a:t>
            </a:r>
            <a:r>
              <a:rPr lang="en-US" sz="110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100" dirty="0" err="1">
                <a:solidFill>
                  <a:srgbClr val="A31515"/>
                </a:solidFill>
                <a:latin typeface="Consolas" panose="020B0609020204030204" pitchFamily="49" charset="0"/>
              </a:rPr>
              <a:t>OutAux.jl</a:t>
            </a:r>
            <a:r>
              <a:rPr lang="en-US" sz="110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delete_all_shapes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()</a:t>
            </a: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thinwall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wallpath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; parts=[]) = wall(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wallpath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0.15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; parts=parts)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thickwall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wallpath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; parts=[]) = wall(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wallpath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0.3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; parts=parts)</a:t>
            </a:r>
          </a:p>
          <a:p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>
                <a:solidFill>
                  <a:srgbClr val="008000"/>
                </a:solidFill>
                <a:latin typeface="Consolas" panose="020B0609020204030204" pitchFamily="49" charset="0"/>
              </a:rPr>
              <a:t># List of X and Y values. Alternatively, this part could be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008000"/>
                </a:solidFill>
                <a:latin typeface="Consolas" panose="020B0609020204030204" pitchFamily="49" charset="0"/>
              </a:rPr>
              <a:t># skipped and the points would use these values directly.</a:t>
            </a:r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x1 =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x2 =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5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y1 =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y2 =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6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y3 =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8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>
                <a:solidFill>
                  <a:srgbClr val="008000"/>
                </a:solidFill>
                <a:latin typeface="Consolas" panose="020B0609020204030204" pitchFamily="49" charset="0"/>
              </a:rPr>
              <a:t># List of points created based on X and Y values.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p1 = 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xy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(x1, y1)</a:t>
            </a:r>
          </a:p>
          <a:p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p2 = 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xy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(x1, y2)</a:t>
            </a:r>
          </a:p>
          <a:p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p3 = 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xy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(x1, y3)</a:t>
            </a:r>
          </a:p>
          <a:p>
            <a:r>
              <a:rPr lang="en-US" sz="1100" dirty="0">
                <a:solidFill>
                  <a:srgbClr val="008000"/>
                </a:solidFill>
                <a:latin typeface="Consolas" panose="020B0609020204030204" pitchFamily="49" charset="0"/>
              </a:rPr>
              <a:t># ...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>
                <a:solidFill>
                  <a:srgbClr val="008000"/>
                </a:solidFill>
                <a:latin typeface="Consolas" panose="020B0609020204030204" pitchFamily="49" charset="0"/>
              </a:rPr>
              <a:t># Definition of the walls based on the created points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thickwall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([p1, p2])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thickwall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([p1, p4]; parts=[door(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0.7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rf), window(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2.3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2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)])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thinwall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([p2, p5]; parts=[door(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0.7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lf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)])</a:t>
            </a:r>
          </a:p>
          <a:p>
            <a:r>
              <a:rPr lang="en-US" sz="1100" dirty="0">
                <a:solidFill>
                  <a:srgbClr val="008000"/>
                </a:solidFill>
                <a:latin typeface="Consolas" panose="020B0609020204030204" pitchFamily="49" charset="0"/>
              </a:rPr>
              <a:t># ...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sink(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xy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4.5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7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90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toilet(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xy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2.5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7.7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180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closet(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xy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), 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xy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5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3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))</a:t>
            </a: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show_auxiliary_labels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labels_only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r>
              <a:rPr lang="en-US" sz="11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33894268-A936-4E99-E5F8-0991223A2825}"/>
              </a:ext>
            </a:extLst>
          </p:cNvPr>
          <p:cNvSpPr/>
          <p:nvPr/>
        </p:nvSpPr>
        <p:spPr>
          <a:xfrm>
            <a:off x="5202307" y="3135312"/>
            <a:ext cx="2158613" cy="729616"/>
          </a:xfrm>
          <a:prstGeom prst="rightArrow">
            <a:avLst/>
          </a:prstGeom>
          <a:solidFill>
            <a:srgbClr val="ED7D31"/>
          </a:solidFill>
          <a:ln w="762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 Execution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F8406B6-D628-1100-EC94-37224D23BD79}"/>
              </a:ext>
            </a:extLst>
          </p:cNvPr>
          <p:cNvSpPr/>
          <p:nvPr/>
        </p:nvSpPr>
        <p:spPr>
          <a:xfrm>
            <a:off x="971552" y="400050"/>
            <a:ext cx="5019674" cy="1209675"/>
          </a:xfrm>
          <a:prstGeom prst="roundRect">
            <a:avLst/>
          </a:prstGeom>
          <a:noFill/>
          <a:ln w="57150">
            <a:solidFill>
              <a:srgbClr val="E0674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3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39</a:t>
            </a:fld>
            <a:endParaRPr lang="en-US" dirty="0"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871214-3B54-2DC1-2AAC-6C368EB6C8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7339" y="922020"/>
            <a:ext cx="3855720" cy="5410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D16A1C-332E-DD3C-BEFA-CE236B717EED}"/>
              </a:ext>
            </a:extLst>
          </p:cNvPr>
          <p:cNvSpPr txBox="1"/>
          <p:nvPr/>
        </p:nvSpPr>
        <p:spPr>
          <a:xfrm>
            <a:off x="971550" y="280050"/>
            <a:ext cx="5067300" cy="6355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include(</a:t>
            </a:r>
            <a:r>
              <a:rPr lang="en-US" sz="110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100" dirty="0" err="1">
                <a:solidFill>
                  <a:srgbClr val="A31515"/>
                </a:solidFill>
                <a:latin typeface="Consolas" panose="020B0609020204030204" pitchFamily="49" charset="0"/>
              </a:rPr>
              <a:t>OutAux.jl</a:t>
            </a:r>
            <a:r>
              <a:rPr lang="en-US" sz="110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delete_all_shapes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()</a:t>
            </a: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thinwall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wallpath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; parts=[]) = wall(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wallpath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0.15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; parts=parts)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thickwall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wallpath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; parts=[]) = wall(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wallpath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0.3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; parts=parts)</a:t>
            </a:r>
          </a:p>
          <a:p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>
                <a:solidFill>
                  <a:srgbClr val="008000"/>
                </a:solidFill>
                <a:latin typeface="Consolas" panose="020B0609020204030204" pitchFamily="49" charset="0"/>
              </a:rPr>
              <a:t># List of X and Y values. Alternatively, this part could be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008000"/>
                </a:solidFill>
                <a:latin typeface="Consolas" panose="020B0609020204030204" pitchFamily="49" charset="0"/>
              </a:rPr>
              <a:t># skipped and the points would use these values directly.</a:t>
            </a:r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x1 =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x2 =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5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y1 =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y2 =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6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y3 =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8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>
                <a:solidFill>
                  <a:srgbClr val="008000"/>
                </a:solidFill>
                <a:latin typeface="Consolas" panose="020B0609020204030204" pitchFamily="49" charset="0"/>
              </a:rPr>
              <a:t># List of points created based on X and Y values.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p1 = 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xy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(x1, y1)</a:t>
            </a:r>
          </a:p>
          <a:p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p2 = 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xy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(x1, y2)</a:t>
            </a:r>
          </a:p>
          <a:p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p3 = 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xy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(x1, y3)</a:t>
            </a:r>
          </a:p>
          <a:p>
            <a:r>
              <a:rPr lang="en-US" sz="1100" dirty="0">
                <a:solidFill>
                  <a:srgbClr val="008000"/>
                </a:solidFill>
                <a:latin typeface="Consolas" panose="020B0609020204030204" pitchFamily="49" charset="0"/>
              </a:rPr>
              <a:t># ...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>
                <a:solidFill>
                  <a:srgbClr val="008000"/>
                </a:solidFill>
                <a:latin typeface="Consolas" panose="020B0609020204030204" pitchFamily="49" charset="0"/>
              </a:rPr>
              <a:t># Definition of the walls based on the created points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thickwall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([p1, p2])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thickwall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([p1, p4]; parts=[door(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0.7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rf), window(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2.3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2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)])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thinwall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([p2, p5]; parts=[door(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0.7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lf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)])</a:t>
            </a:r>
          </a:p>
          <a:p>
            <a:r>
              <a:rPr lang="en-US" sz="1100" dirty="0">
                <a:solidFill>
                  <a:srgbClr val="008000"/>
                </a:solidFill>
                <a:latin typeface="Consolas" panose="020B0609020204030204" pitchFamily="49" charset="0"/>
              </a:rPr>
              <a:t># ...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sink(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xy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4.5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7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90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toilet(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xy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2.5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7.7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180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closet(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xy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), 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xy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5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3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))</a:t>
            </a: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show_auxiliary_labels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labels_only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r>
              <a:rPr lang="en-US" sz="11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33894268-A936-4E99-E5F8-0991223A2825}"/>
              </a:ext>
            </a:extLst>
          </p:cNvPr>
          <p:cNvSpPr/>
          <p:nvPr/>
        </p:nvSpPr>
        <p:spPr>
          <a:xfrm>
            <a:off x="5202307" y="3135312"/>
            <a:ext cx="2158613" cy="729616"/>
          </a:xfrm>
          <a:prstGeom prst="rightArrow">
            <a:avLst/>
          </a:prstGeom>
          <a:solidFill>
            <a:srgbClr val="ED7D31"/>
          </a:solidFill>
          <a:ln w="762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 Execution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E2C6D6-48AE-C44D-C87C-2F134E28C974}"/>
              </a:ext>
            </a:extLst>
          </p:cNvPr>
          <p:cNvSpPr/>
          <p:nvPr/>
        </p:nvSpPr>
        <p:spPr>
          <a:xfrm>
            <a:off x="971551" y="1770640"/>
            <a:ext cx="4743449" cy="1496435"/>
          </a:xfrm>
          <a:prstGeom prst="roundRect">
            <a:avLst/>
          </a:prstGeom>
          <a:noFill/>
          <a:ln w="57150">
            <a:solidFill>
              <a:srgbClr val="E0674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74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C5B6BB0-7928-45B3-BD2E-A87C6586FC8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5"/>
            <a:ext cx="12192000" cy="685734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6B71D23-A0FE-40DE-9856-A3EAAA267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Inverse</a:t>
            </a:r>
            <a:br>
              <a:rPr lang="en-US" dirty="0"/>
            </a:br>
            <a:r>
              <a:rPr lang="en-US" dirty="0"/>
              <a:t>Algorithmic Design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EAB536B-C420-475D-BC4D-6821B699A3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94680" y="4003877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06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40</a:t>
            </a:fld>
            <a:endParaRPr lang="en-US" dirty="0"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871214-3B54-2DC1-2AAC-6C368EB6C8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7339" y="922020"/>
            <a:ext cx="3855720" cy="5410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D16A1C-332E-DD3C-BEFA-CE236B717EED}"/>
              </a:ext>
            </a:extLst>
          </p:cNvPr>
          <p:cNvSpPr txBox="1"/>
          <p:nvPr/>
        </p:nvSpPr>
        <p:spPr>
          <a:xfrm>
            <a:off x="971550" y="280050"/>
            <a:ext cx="5067300" cy="6355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include(</a:t>
            </a:r>
            <a:r>
              <a:rPr lang="en-US" sz="110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100" dirty="0" err="1">
                <a:solidFill>
                  <a:srgbClr val="A31515"/>
                </a:solidFill>
                <a:latin typeface="Consolas" panose="020B0609020204030204" pitchFamily="49" charset="0"/>
              </a:rPr>
              <a:t>OutAux.jl</a:t>
            </a:r>
            <a:r>
              <a:rPr lang="en-US" sz="110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delete_all_shapes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()</a:t>
            </a: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thinwall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wallpath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; parts=[]) = wall(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wallpath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0.15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; parts=parts)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thickwall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wallpath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; parts=[]) = wall(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wallpath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0.3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; parts=parts)</a:t>
            </a:r>
          </a:p>
          <a:p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>
                <a:solidFill>
                  <a:srgbClr val="008000"/>
                </a:solidFill>
                <a:latin typeface="Consolas" panose="020B0609020204030204" pitchFamily="49" charset="0"/>
              </a:rPr>
              <a:t># List of X and Y values. Alternatively, this part could be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008000"/>
                </a:solidFill>
                <a:latin typeface="Consolas" panose="020B0609020204030204" pitchFamily="49" charset="0"/>
              </a:rPr>
              <a:t># skipped and the points would use these values directly.</a:t>
            </a:r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x1 =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x2 =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5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y1 =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y2 =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6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y3 =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8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>
                <a:solidFill>
                  <a:srgbClr val="008000"/>
                </a:solidFill>
                <a:latin typeface="Consolas" panose="020B0609020204030204" pitchFamily="49" charset="0"/>
              </a:rPr>
              <a:t># List of points created based on X and Y values.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p1 = 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xy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(x1, y1)</a:t>
            </a:r>
          </a:p>
          <a:p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p2 = 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xy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(x1, y2)</a:t>
            </a:r>
          </a:p>
          <a:p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p3 = 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xy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(x1, y3)</a:t>
            </a:r>
          </a:p>
          <a:p>
            <a:r>
              <a:rPr lang="en-US" sz="1100" dirty="0">
                <a:solidFill>
                  <a:srgbClr val="008000"/>
                </a:solidFill>
                <a:latin typeface="Consolas" panose="020B0609020204030204" pitchFamily="49" charset="0"/>
              </a:rPr>
              <a:t># ...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>
                <a:solidFill>
                  <a:srgbClr val="008000"/>
                </a:solidFill>
                <a:latin typeface="Consolas" panose="020B0609020204030204" pitchFamily="49" charset="0"/>
              </a:rPr>
              <a:t># Definition of the walls based on the created points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thickwall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([p1, p2])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thickwall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([p1, p4]; parts=[door(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0.7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rf), window(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2.3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2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)])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thinwall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([p2, p5]; parts=[door(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0.7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lf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)])</a:t>
            </a:r>
          </a:p>
          <a:p>
            <a:r>
              <a:rPr lang="en-US" sz="1100" dirty="0">
                <a:solidFill>
                  <a:srgbClr val="008000"/>
                </a:solidFill>
                <a:latin typeface="Consolas" panose="020B0609020204030204" pitchFamily="49" charset="0"/>
              </a:rPr>
              <a:t># ...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sink(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xy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4.5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7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90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toilet(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xy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2.5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7.7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180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closet(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xy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), 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xy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5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3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))</a:t>
            </a: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show_auxiliary_labels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labels_only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r>
              <a:rPr lang="en-US" sz="11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33894268-A936-4E99-E5F8-0991223A2825}"/>
              </a:ext>
            </a:extLst>
          </p:cNvPr>
          <p:cNvSpPr/>
          <p:nvPr/>
        </p:nvSpPr>
        <p:spPr>
          <a:xfrm>
            <a:off x="5202307" y="3135312"/>
            <a:ext cx="2158613" cy="729616"/>
          </a:xfrm>
          <a:prstGeom prst="rightArrow">
            <a:avLst/>
          </a:prstGeom>
          <a:solidFill>
            <a:srgbClr val="ED7D31"/>
          </a:solidFill>
          <a:ln w="762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 Execution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EB2B7F8-1319-0192-B0D5-575A68E8445E}"/>
              </a:ext>
            </a:extLst>
          </p:cNvPr>
          <p:cNvSpPr/>
          <p:nvPr/>
        </p:nvSpPr>
        <p:spPr>
          <a:xfrm>
            <a:off x="971552" y="3314701"/>
            <a:ext cx="3933824" cy="961974"/>
          </a:xfrm>
          <a:prstGeom prst="roundRect">
            <a:avLst/>
          </a:prstGeom>
          <a:noFill/>
          <a:ln w="57150">
            <a:solidFill>
              <a:srgbClr val="E0674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813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41</a:t>
            </a:fld>
            <a:endParaRPr lang="en-US" dirty="0"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871214-3B54-2DC1-2AAC-6C368EB6C8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7339" y="922020"/>
            <a:ext cx="3855720" cy="5410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D16A1C-332E-DD3C-BEFA-CE236B717EED}"/>
              </a:ext>
            </a:extLst>
          </p:cNvPr>
          <p:cNvSpPr txBox="1"/>
          <p:nvPr/>
        </p:nvSpPr>
        <p:spPr>
          <a:xfrm>
            <a:off x="971550" y="280050"/>
            <a:ext cx="5067300" cy="6355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include(</a:t>
            </a:r>
            <a:r>
              <a:rPr lang="en-US" sz="110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100" dirty="0" err="1">
                <a:solidFill>
                  <a:srgbClr val="A31515"/>
                </a:solidFill>
                <a:latin typeface="Consolas" panose="020B0609020204030204" pitchFamily="49" charset="0"/>
              </a:rPr>
              <a:t>OutAux.jl</a:t>
            </a:r>
            <a:r>
              <a:rPr lang="en-US" sz="110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delete_all_shapes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()</a:t>
            </a: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thinwall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wallpath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; parts=[]) = wall(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wallpath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0.15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; parts=parts)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thickwall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wallpath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; parts=[]) = wall(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wallpath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0.3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; parts=parts)</a:t>
            </a:r>
          </a:p>
          <a:p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>
                <a:solidFill>
                  <a:srgbClr val="008000"/>
                </a:solidFill>
                <a:latin typeface="Consolas" panose="020B0609020204030204" pitchFamily="49" charset="0"/>
              </a:rPr>
              <a:t># List of X and Y values. Alternatively, this part could be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008000"/>
                </a:solidFill>
                <a:latin typeface="Consolas" panose="020B0609020204030204" pitchFamily="49" charset="0"/>
              </a:rPr>
              <a:t># skipped and the points would use these values directly.</a:t>
            </a:r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x1 =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x2 =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5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y1 =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y2 =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6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y3 =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8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>
                <a:solidFill>
                  <a:srgbClr val="008000"/>
                </a:solidFill>
                <a:latin typeface="Consolas" panose="020B0609020204030204" pitchFamily="49" charset="0"/>
              </a:rPr>
              <a:t># List of points created based on X and Y values.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p1 = 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xy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(x1, y1)</a:t>
            </a:r>
          </a:p>
          <a:p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p2 = 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xy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(x1, y2)</a:t>
            </a:r>
          </a:p>
          <a:p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p3 = 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xy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(x1, y3)</a:t>
            </a:r>
          </a:p>
          <a:p>
            <a:r>
              <a:rPr lang="en-US" sz="1100" dirty="0">
                <a:solidFill>
                  <a:srgbClr val="008000"/>
                </a:solidFill>
                <a:latin typeface="Consolas" panose="020B0609020204030204" pitchFamily="49" charset="0"/>
              </a:rPr>
              <a:t># ...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>
                <a:solidFill>
                  <a:srgbClr val="008000"/>
                </a:solidFill>
                <a:latin typeface="Consolas" panose="020B0609020204030204" pitchFamily="49" charset="0"/>
              </a:rPr>
              <a:t># Definition of the walls based on the created points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thickwall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([p1, p2])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thickwall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([p1, p4]; parts=[door(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0.7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rf), window(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2.3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2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)])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thinwall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([p2, p5]; parts=[door(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0.7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lf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)])</a:t>
            </a:r>
          </a:p>
          <a:p>
            <a:r>
              <a:rPr lang="en-US" sz="1100" dirty="0">
                <a:solidFill>
                  <a:srgbClr val="008000"/>
                </a:solidFill>
                <a:latin typeface="Consolas" panose="020B0609020204030204" pitchFamily="49" charset="0"/>
              </a:rPr>
              <a:t># ...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sink(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xy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4.5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7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90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toilet(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xy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2.5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7.7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180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closet(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xy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), 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xy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5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3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))</a:t>
            </a: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show_auxiliary_labels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labels_only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r>
              <a:rPr lang="en-US" sz="11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33894268-A936-4E99-E5F8-0991223A2825}"/>
              </a:ext>
            </a:extLst>
          </p:cNvPr>
          <p:cNvSpPr/>
          <p:nvPr/>
        </p:nvSpPr>
        <p:spPr>
          <a:xfrm>
            <a:off x="5202307" y="3135312"/>
            <a:ext cx="2158613" cy="729616"/>
          </a:xfrm>
          <a:prstGeom prst="rightArrow">
            <a:avLst/>
          </a:prstGeom>
          <a:solidFill>
            <a:srgbClr val="ED7D31"/>
          </a:solidFill>
          <a:ln w="762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 Execution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F8406B6-D628-1100-EC94-37224D23BD79}"/>
              </a:ext>
            </a:extLst>
          </p:cNvPr>
          <p:cNvSpPr/>
          <p:nvPr/>
        </p:nvSpPr>
        <p:spPr>
          <a:xfrm>
            <a:off x="971550" y="4229100"/>
            <a:ext cx="4807927" cy="1714500"/>
          </a:xfrm>
          <a:prstGeom prst="roundRect">
            <a:avLst/>
          </a:prstGeom>
          <a:noFill/>
          <a:ln w="57150">
            <a:solidFill>
              <a:srgbClr val="E0674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66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42</a:t>
            </a:fld>
            <a:endParaRPr lang="en-US" dirty="0"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871214-3B54-2DC1-2AAC-6C368EB6C8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7339" y="922020"/>
            <a:ext cx="3855720" cy="5410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D16A1C-332E-DD3C-BEFA-CE236B717EED}"/>
              </a:ext>
            </a:extLst>
          </p:cNvPr>
          <p:cNvSpPr txBox="1"/>
          <p:nvPr/>
        </p:nvSpPr>
        <p:spPr>
          <a:xfrm>
            <a:off x="971550" y="280050"/>
            <a:ext cx="5067300" cy="6355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include(</a:t>
            </a:r>
            <a:r>
              <a:rPr lang="en-US" sz="110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100" dirty="0" err="1">
                <a:solidFill>
                  <a:srgbClr val="A31515"/>
                </a:solidFill>
                <a:latin typeface="Consolas" panose="020B0609020204030204" pitchFamily="49" charset="0"/>
              </a:rPr>
              <a:t>OutAux.jl</a:t>
            </a:r>
            <a:r>
              <a:rPr lang="en-US" sz="110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delete_all_shapes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()</a:t>
            </a: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thinwall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wallpath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; parts=[]) = wall(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wallpath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0.15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; parts=parts)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thickwall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wallpath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; parts=[]) = wall(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wallpath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0.3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; parts=parts)</a:t>
            </a:r>
          </a:p>
          <a:p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>
                <a:solidFill>
                  <a:srgbClr val="008000"/>
                </a:solidFill>
                <a:latin typeface="Consolas" panose="020B0609020204030204" pitchFamily="49" charset="0"/>
              </a:rPr>
              <a:t># List of X and Y values. Alternatively, this part could be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008000"/>
                </a:solidFill>
                <a:latin typeface="Consolas" panose="020B0609020204030204" pitchFamily="49" charset="0"/>
              </a:rPr>
              <a:t># skipped and the points would use these values directly.</a:t>
            </a:r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x1 =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x2 =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5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y1 =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y2 =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6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y3 =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8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>
                <a:solidFill>
                  <a:srgbClr val="008000"/>
                </a:solidFill>
                <a:latin typeface="Consolas" panose="020B0609020204030204" pitchFamily="49" charset="0"/>
              </a:rPr>
              <a:t># List of points created based on X and Y values.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p1 = 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xy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(x1, y1)</a:t>
            </a:r>
          </a:p>
          <a:p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p2 = 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xy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(x1, y2)</a:t>
            </a:r>
          </a:p>
          <a:p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p3 = 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xy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(x1, y3)</a:t>
            </a:r>
          </a:p>
          <a:p>
            <a:r>
              <a:rPr lang="en-US" sz="1100" dirty="0">
                <a:solidFill>
                  <a:srgbClr val="008000"/>
                </a:solidFill>
                <a:latin typeface="Consolas" panose="020B0609020204030204" pitchFamily="49" charset="0"/>
              </a:rPr>
              <a:t># ...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>
                <a:solidFill>
                  <a:srgbClr val="008000"/>
                </a:solidFill>
                <a:latin typeface="Consolas" panose="020B0609020204030204" pitchFamily="49" charset="0"/>
              </a:rPr>
              <a:t># Definition of the walls based on the created points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thickwall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([p1, p2])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thickwall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([p1, p4]; parts=[door(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0.7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rf), window(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2.3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2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)])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thinwall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([p2, p5]; parts=[door(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0.7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lf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)])</a:t>
            </a:r>
          </a:p>
          <a:p>
            <a:r>
              <a:rPr lang="en-US" sz="1100" dirty="0">
                <a:solidFill>
                  <a:srgbClr val="008000"/>
                </a:solidFill>
                <a:latin typeface="Consolas" panose="020B0609020204030204" pitchFamily="49" charset="0"/>
              </a:rPr>
              <a:t># ...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sink(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xy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4.5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7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90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toilet(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xy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2.5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7.7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180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closet(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xy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), 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xy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5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3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))</a:t>
            </a: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show_auxiliary_labels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00" dirty="0" err="1">
                <a:solidFill>
                  <a:srgbClr val="000000"/>
                </a:solidFill>
                <a:latin typeface="Consolas" panose="020B0609020204030204" pitchFamily="49" charset="0"/>
              </a:rPr>
              <a:t>labels_only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=</a:t>
            </a:r>
            <a:r>
              <a:rPr lang="en-US" sz="11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b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33894268-A936-4E99-E5F8-0991223A2825}"/>
              </a:ext>
            </a:extLst>
          </p:cNvPr>
          <p:cNvSpPr/>
          <p:nvPr/>
        </p:nvSpPr>
        <p:spPr>
          <a:xfrm>
            <a:off x="5202307" y="3135312"/>
            <a:ext cx="2158613" cy="729616"/>
          </a:xfrm>
          <a:prstGeom prst="rightArrow">
            <a:avLst/>
          </a:prstGeom>
          <a:solidFill>
            <a:srgbClr val="ED7D31"/>
          </a:solidFill>
          <a:ln w="762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 Execution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F8406B6-D628-1100-EC94-37224D23BD79}"/>
              </a:ext>
            </a:extLst>
          </p:cNvPr>
          <p:cNvSpPr/>
          <p:nvPr/>
        </p:nvSpPr>
        <p:spPr>
          <a:xfrm>
            <a:off x="971551" y="5953125"/>
            <a:ext cx="3219450" cy="323330"/>
          </a:xfrm>
          <a:prstGeom prst="roundRect">
            <a:avLst/>
          </a:prstGeom>
          <a:noFill/>
          <a:ln w="57150">
            <a:solidFill>
              <a:srgbClr val="E0674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56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encil and answer-sheet">
            <a:extLst>
              <a:ext uri="{FF2B5EF4-FFF2-40B4-BE49-F238E27FC236}">
                <a16:creationId xmlns:a16="http://schemas.microsoft.com/office/drawing/2014/main" id="{15BE43D2-9185-7557-8919-14F703939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553E3F-D366-499C-86B6-ED775A85C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77AAF9-B200-5FCE-2B39-8F28F20F5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94680" y="4003877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31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44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DA2743-5F62-4A0C-BEC0-664A800D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Segmentation Model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C55CEDAF-FC12-E7DE-3561-AF310907CC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535674"/>
              </p:ext>
            </p:extLst>
          </p:nvPr>
        </p:nvGraphicFramePr>
        <p:xfrm>
          <a:off x="1390650" y="3124912"/>
          <a:ext cx="9410700" cy="148336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941070">
                  <a:extLst>
                    <a:ext uri="{9D8B030D-6E8A-4147-A177-3AD203B41FA5}">
                      <a16:colId xmlns:a16="http://schemas.microsoft.com/office/drawing/2014/main" val="1430627683"/>
                    </a:ext>
                  </a:extLst>
                </a:gridCol>
                <a:gridCol w="941070">
                  <a:extLst>
                    <a:ext uri="{9D8B030D-6E8A-4147-A177-3AD203B41FA5}">
                      <a16:colId xmlns:a16="http://schemas.microsoft.com/office/drawing/2014/main" val="3812409309"/>
                    </a:ext>
                  </a:extLst>
                </a:gridCol>
                <a:gridCol w="941070">
                  <a:extLst>
                    <a:ext uri="{9D8B030D-6E8A-4147-A177-3AD203B41FA5}">
                      <a16:colId xmlns:a16="http://schemas.microsoft.com/office/drawing/2014/main" val="2794986695"/>
                    </a:ext>
                  </a:extLst>
                </a:gridCol>
                <a:gridCol w="941070">
                  <a:extLst>
                    <a:ext uri="{9D8B030D-6E8A-4147-A177-3AD203B41FA5}">
                      <a16:colId xmlns:a16="http://schemas.microsoft.com/office/drawing/2014/main" val="2825757064"/>
                    </a:ext>
                  </a:extLst>
                </a:gridCol>
                <a:gridCol w="941070">
                  <a:extLst>
                    <a:ext uri="{9D8B030D-6E8A-4147-A177-3AD203B41FA5}">
                      <a16:colId xmlns:a16="http://schemas.microsoft.com/office/drawing/2014/main" val="2440684513"/>
                    </a:ext>
                  </a:extLst>
                </a:gridCol>
                <a:gridCol w="941070">
                  <a:extLst>
                    <a:ext uri="{9D8B030D-6E8A-4147-A177-3AD203B41FA5}">
                      <a16:colId xmlns:a16="http://schemas.microsoft.com/office/drawing/2014/main" val="2399922607"/>
                    </a:ext>
                  </a:extLst>
                </a:gridCol>
                <a:gridCol w="941070">
                  <a:extLst>
                    <a:ext uri="{9D8B030D-6E8A-4147-A177-3AD203B41FA5}">
                      <a16:colId xmlns:a16="http://schemas.microsoft.com/office/drawing/2014/main" val="799362246"/>
                    </a:ext>
                  </a:extLst>
                </a:gridCol>
                <a:gridCol w="941070">
                  <a:extLst>
                    <a:ext uri="{9D8B030D-6E8A-4147-A177-3AD203B41FA5}">
                      <a16:colId xmlns:a16="http://schemas.microsoft.com/office/drawing/2014/main" val="3369149684"/>
                    </a:ext>
                  </a:extLst>
                </a:gridCol>
                <a:gridCol w="941070">
                  <a:extLst>
                    <a:ext uri="{9D8B030D-6E8A-4147-A177-3AD203B41FA5}">
                      <a16:colId xmlns:a16="http://schemas.microsoft.com/office/drawing/2014/main" val="664880217"/>
                    </a:ext>
                  </a:extLst>
                </a:gridCol>
                <a:gridCol w="941070">
                  <a:extLst>
                    <a:ext uri="{9D8B030D-6E8A-4147-A177-3AD203B41FA5}">
                      <a16:colId xmlns:a16="http://schemas.microsoft.com/office/drawing/2014/main" val="2417404091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Rooms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dirty="0"/>
                        <a:t>Icons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03211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Railing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Door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Window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Toilet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Sink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Closet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0062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Acc (%)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83.3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27.4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98.4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57.0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71.4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66.4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64.3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76.2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99.5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3291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IoU</a:t>
                      </a:r>
                      <a:r>
                        <a:rPr lang="en-US" dirty="0"/>
                        <a:t> (%)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72.2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22.9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96.5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52.0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65.4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61.5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54.7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68.4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98.1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5065281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112ABD-39EF-5C58-D363-2E437BA2F463}"/>
              </a:ext>
            </a:extLst>
          </p:cNvPr>
          <p:cNvSpPr/>
          <p:nvPr/>
        </p:nvSpPr>
        <p:spPr>
          <a:xfrm>
            <a:off x="2329012" y="3500743"/>
            <a:ext cx="960944" cy="1107529"/>
          </a:xfrm>
          <a:prstGeom prst="roundRect">
            <a:avLst/>
          </a:prstGeom>
          <a:noFill/>
          <a:ln w="57150">
            <a:solidFill>
              <a:srgbClr val="E0674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76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45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DA2743-5F62-4A0C-BEC0-664A800D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Segmentation Model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C55CEDAF-FC12-E7DE-3561-AF310907CC6C}"/>
              </a:ext>
            </a:extLst>
          </p:cNvPr>
          <p:cNvGraphicFramePr>
            <a:graphicFrameLocks noGrp="1"/>
          </p:cNvGraphicFramePr>
          <p:nvPr/>
        </p:nvGraphicFramePr>
        <p:xfrm>
          <a:off x="1390650" y="3124912"/>
          <a:ext cx="9410700" cy="148336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941070">
                  <a:extLst>
                    <a:ext uri="{9D8B030D-6E8A-4147-A177-3AD203B41FA5}">
                      <a16:colId xmlns:a16="http://schemas.microsoft.com/office/drawing/2014/main" val="1430627683"/>
                    </a:ext>
                  </a:extLst>
                </a:gridCol>
                <a:gridCol w="941070">
                  <a:extLst>
                    <a:ext uri="{9D8B030D-6E8A-4147-A177-3AD203B41FA5}">
                      <a16:colId xmlns:a16="http://schemas.microsoft.com/office/drawing/2014/main" val="3812409309"/>
                    </a:ext>
                  </a:extLst>
                </a:gridCol>
                <a:gridCol w="941070">
                  <a:extLst>
                    <a:ext uri="{9D8B030D-6E8A-4147-A177-3AD203B41FA5}">
                      <a16:colId xmlns:a16="http://schemas.microsoft.com/office/drawing/2014/main" val="2794986695"/>
                    </a:ext>
                  </a:extLst>
                </a:gridCol>
                <a:gridCol w="941070">
                  <a:extLst>
                    <a:ext uri="{9D8B030D-6E8A-4147-A177-3AD203B41FA5}">
                      <a16:colId xmlns:a16="http://schemas.microsoft.com/office/drawing/2014/main" val="2825757064"/>
                    </a:ext>
                  </a:extLst>
                </a:gridCol>
                <a:gridCol w="941070">
                  <a:extLst>
                    <a:ext uri="{9D8B030D-6E8A-4147-A177-3AD203B41FA5}">
                      <a16:colId xmlns:a16="http://schemas.microsoft.com/office/drawing/2014/main" val="2440684513"/>
                    </a:ext>
                  </a:extLst>
                </a:gridCol>
                <a:gridCol w="941070">
                  <a:extLst>
                    <a:ext uri="{9D8B030D-6E8A-4147-A177-3AD203B41FA5}">
                      <a16:colId xmlns:a16="http://schemas.microsoft.com/office/drawing/2014/main" val="2399922607"/>
                    </a:ext>
                  </a:extLst>
                </a:gridCol>
                <a:gridCol w="941070">
                  <a:extLst>
                    <a:ext uri="{9D8B030D-6E8A-4147-A177-3AD203B41FA5}">
                      <a16:colId xmlns:a16="http://schemas.microsoft.com/office/drawing/2014/main" val="799362246"/>
                    </a:ext>
                  </a:extLst>
                </a:gridCol>
                <a:gridCol w="941070">
                  <a:extLst>
                    <a:ext uri="{9D8B030D-6E8A-4147-A177-3AD203B41FA5}">
                      <a16:colId xmlns:a16="http://schemas.microsoft.com/office/drawing/2014/main" val="3369149684"/>
                    </a:ext>
                  </a:extLst>
                </a:gridCol>
                <a:gridCol w="941070">
                  <a:extLst>
                    <a:ext uri="{9D8B030D-6E8A-4147-A177-3AD203B41FA5}">
                      <a16:colId xmlns:a16="http://schemas.microsoft.com/office/drawing/2014/main" val="664880217"/>
                    </a:ext>
                  </a:extLst>
                </a:gridCol>
                <a:gridCol w="941070">
                  <a:extLst>
                    <a:ext uri="{9D8B030D-6E8A-4147-A177-3AD203B41FA5}">
                      <a16:colId xmlns:a16="http://schemas.microsoft.com/office/drawing/2014/main" val="2417404091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Rooms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dirty="0"/>
                        <a:t>Icons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03211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Railing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Door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Window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Toilet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Sink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Closet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0062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Acc (%)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83.3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27.4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98.4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57.0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71.4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66.4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64.3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76.2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99.5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3291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IoU</a:t>
                      </a:r>
                      <a:r>
                        <a:rPr lang="en-US" dirty="0"/>
                        <a:t> (%)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72.2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22.9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96.5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52.0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65.4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61.5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54.7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68.4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98.1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5065281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112ABD-39EF-5C58-D363-2E437BA2F463}"/>
              </a:ext>
            </a:extLst>
          </p:cNvPr>
          <p:cNvSpPr/>
          <p:nvPr/>
        </p:nvSpPr>
        <p:spPr>
          <a:xfrm>
            <a:off x="3262266" y="3500743"/>
            <a:ext cx="960944" cy="1107529"/>
          </a:xfrm>
          <a:prstGeom prst="roundRect">
            <a:avLst/>
          </a:prstGeom>
          <a:noFill/>
          <a:ln w="57150">
            <a:solidFill>
              <a:srgbClr val="E0674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165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46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DA2743-5F62-4A0C-BEC0-664A800D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Segmentation Model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C55CEDAF-FC12-E7DE-3561-AF310907CC6C}"/>
              </a:ext>
            </a:extLst>
          </p:cNvPr>
          <p:cNvGraphicFramePr>
            <a:graphicFrameLocks noGrp="1"/>
          </p:cNvGraphicFramePr>
          <p:nvPr/>
        </p:nvGraphicFramePr>
        <p:xfrm>
          <a:off x="1390650" y="3124912"/>
          <a:ext cx="9410700" cy="148336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941070">
                  <a:extLst>
                    <a:ext uri="{9D8B030D-6E8A-4147-A177-3AD203B41FA5}">
                      <a16:colId xmlns:a16="http://schemas.microsoft.com/office/drawing/2014/main" val="1430627683"/>
                    </a:ext>
                  </a:extLst>
                </a:gridCol>
                <a:gridCol w="941070">
                  <a:extLst>
                    <a:ext uri="{9D8B030D-6E8A-4147-A177-3AD203B41FA5}">
                      <a16:colId xmlns:a16="http://schemas.microsoft.com/office/drawing/2014/main" val="3812409309"/>
                    </a:ext>
                  </a:extLst>
                </a:gridCol>
                <a:gridCol w="941070">
                  <a:extLst>
                    <a:ext uri="{9D8B030D-6E8A-4147-A177-3AD203B41FA5}">
                      <a16:colId xmlns:a16="http://schemas.microsoft.com/office/drawing/2014/main" val="2794986695"/>
                    </a:ext>
                  </a:extLst>
                </a:gridCol>
                <a:gridCol w="941070">
                  <a:extLst>
                    <a:ext uri="{9D8B030D-6E8A-4147-A177-3AD203B41FA5}">
                      <a16:colId xmlns:a16="http://schemas.microsoft.com/office/drawing/2014/main" val="2825757064"/>
                    </a:ext>
                  </a:extLst>
                </a:gridCol>
                <a:gridCol w="941070">
                  <a:extLst>
                    <a:ext uri="{9D8B030D-6E8A-4147-A177-3AD203B41FA5}">
                      <a16:colId xmlns:a16="http://schemas.microsoft.com/office/drawing/2014/main" val="2440684513"/>
                    </a:ext>
                  </a:extLst>
                </a:gridCol>
                <a:gridCol w="941070">
                  <a:extLst>
                    <a:ext uri="{9D8B030D-6E8A-4147-A177-3AD203B41FA5}">
                      <a16:colId xmlns:a16="http://schemas.microsoft.com/office/drawing/2014/main" val="2399922607"/>
                    </a:ext>
                  </a:extLst>
                </a:gridCol>
                <a:gridCol w="941070">
                  <a:extLst>
                    <a:ext uri="{9D8B030D-6E8A-4147-A177-3AD203B41FA5}">
                      <a16:colId xmlns:a16="http://schemas.microsoft.com/office/drawing/2014/main" val="799362246"/>
                    </a:ext>
                  </a:extLst>
                </a:gridCol>
                <a:gridCol w="941070">
                  <a:extLst>
                    <a:ext uri="{9D8B030D-6E8A-4147-A177-3AD203B41FA5}">
                      <a16:colId xmlns:a16="http://schemas.microsoft.com/office/drawing/2014/main" val="3369149684"/>
                    </a:ext>
                  </a:extLst>
                </a:gridCol>
                <a:gridCol w="941070">
                  <a:extLst>
                    <a:ext uri="{9D8B030D-6E8A-4147-A177-3AD203B41FA5}">
                      <a16:colId xmlns:a16="http://schemas.microsoft.com/office/drawing/2014/main" val="664880217"/>
                    </a:ext>
                  </a:extLst>
                </a:gridCol>
                <a:gridCol w="941070">
                  <a:extLst>
                    <a:ext uri="{9D8B030D-6E8A-4147-A177-3AD203B41FA5}">
                      <a16:colId xmlns:a16="http://schemas.microsoft.com/office/drawing/2014/main" val="2417404091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Rooms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dirty="0"/>
                        <a:t>Icons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03211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Railing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Door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Window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Toilet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Sink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Closet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0062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Acc (%)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83.3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27.4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98.4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57.0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71.4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66.4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64.3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76.2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99.5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3291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IoU</a:t>
                      </a:r>
                      <a:r>
                        <a:rPr lang="en-US" dirty="0"/>
                        <a:t> (%)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72.2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22.9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96.5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52.0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65.4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61.5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54.7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68.4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98.1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5065281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112ABD-39EF-5C58-D363-2E437BA2F463}"/>
              </a:ext>
            </a:extLst>
          </p:cNvPr>
          <p:cNvSpPr/>
          <p:nvPr/>
        </p:nvSpPr>
        <p:spPr>
          <a:xfrm>
            <a:off x="5135056" y="3500743"/>
            <a:ext cx="960944" cy="1107529"/>
          </a:xfrm>
          <a:prstGeom prst="roundRect">
            <a:avLst/>
          </a:prstGeom>
          <a:noFill/>
          <a:ln w="57150">
            <a:solidFill>
              <a:srgbClr val="E0674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092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47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DA2743-5F62-4A0C-BEC0-664A800D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Junction Detection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3CDCA0-B520-40DB-762D-6873929DD6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8" t="555" b="472"/>
          <a:stretch/>
        </p:blipFill>
        <p:spPr>
          <a:xfrm>
            <a:off x="1233170" y="1645561"/>
            <a:ext cx="4212148" cy="39885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640AE9-098B-F1AC-E36B-E2C41C0413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0" b="300"/>
          <a:stretch/>
        </p:blipFill>
        <p:spPr>
          <a:xfrm>
            <a:off x="6746684" y="1595555"/>
            <a:ext cx="4258028" cy="4038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C8AB4C-0069-F801-3A3E-A62C0260E0AE}"/>
              </a:ext>
            </a:extLst>
          </p:cNvPr>
          <p:cNvSpPr txBox="1"/>
          <p:nvPr/>
        </p:nvSpPr>
        <p:spPr>
          <a:xfrm>
            <a:off x="2217257" y="5583435"/>
            <a:ext cx="254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Class-agnostic detection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4725E5-3FE1-1CE0-4DF1-4FA59F5F7192}"/>
              </a:ext>
            </a:extLst>
          </p:cNvPr>
          <p:cNvSpPr txBox="1"/>
          <p:nvPr/>
        </p:nvSpPr>
        <p:spPr>
          <a:xfrm>
            <a:off x="7737604" y="5583435"/>
            <a:ext cx="278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Class-dependent detection</a:t>
            </a:r>
          </a:p>
        </p:txBody>
      </p:sp>
    </p:spTree>
    <p:extLst>
      <p:ext uri="{BB962C8B-B14F-4D97-AF65-F5344CB8AC3E}">
        <p14:creationId xmlns:p14="http://schemas.microsoft.com/office/powerpoint/2010/main" val="173379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D3F745-7999-4EC5-CD4D-D8D21EF2B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47" y="187569"/>
            <a:ext cx="5581014" cy="648286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C0C54F0-E418-16A8-2464-6B4184AB4F1A}"/>
              </a:ext>
            </a:extLst>
          </p:cNvPr>
          <p:cNvSpPr/>
          <p:nvPr/>
        </p:nvSpPr>
        <p:spPr>
          <a:xfrm>
            <a:off x="1567311" y="199597"/>
            <a:ext cx="739724" cy="865892"/>
          </a:xfrm>
          <a:prstGeom prst="roundRect">
            <a:avLst>
              <a:gd name="adj" fmla="val 4472"/>
            </a:avLst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48</a:t>
            </a:fld>
            <a:endParaRPr lang="en-US" dirty="0">
              <a:latin typeface="+mn-lt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EE3C16-235C-1242-1648-7A1A7C47E914}"/>
              </a:ext>
            </a:extLst>
          </p:cNvPr>
          <p:cNvGrpSpPr/>
          <p:nvPr/>
        </p:nvGrpSpPr>
        <p:grpSpPr>
          <a:xfrm>
            <a:off x="6804520" y="374571"/>
            <a:ext cx="4801326" cy="2184736"/>
            <a:chOff x="6804520" y="374571"/>
            <a:chExt cx="4801326" cy="2184736"/>
          </a:xfrm>
        </p:grpSpPr>
        <p:pic>
          <p:nvPicPr>
            <p:cNvPr id="3" name="Picture 2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1D50FB6B-77FB-5B7F-1DFB-14CDFCCC5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4520" y="374571"/>
              <a:ext cx="1160318" cy="218473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Picture 4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1405ABEA-7D4E-CB59-1A7C-48BDC28F0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5406" y="374572"/>
              <a:ext cx="1300440" cy="218473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 descr="A black and white image of a person's face&#10;&#10;Description automatically generated with low confidence">
              <a:extLst>
                <a:ext uri="{FF2B5EF4-FFF2-40B4-BE49-F238E27FC236}">
                  <a16:creationId xmlns:a16="http://schemas.microsoft.com/office/drawing/2014/main" id="{6FB5C7D6-EE66-A7B8-945B-2BB4EE2AC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6034" y="374571"/>
              <a:ext cx="1298176" cy="218473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2122D82-2F5D-43D8-797F-97CE4BDB5E26}"/>
              </a:ext>
            </a:extLst>
          </p:cNvPr>
          <p:cNvGrpSpPr/>
          <p:nvPr/>
        </p:nvGrpSpPr>
        <p:grpSpPr>
          <a:xfrm>
            <a:off x="6804520" y="3878399"/>
            <a:ext cx="4801326" cy="2184736"/>
            <a:chOff x="6804520" y="3878399"/>
            <a:chExt cx="4801326" cy="2184736"/>
          </a:xfrm>
        </p:grpSpPr>
        <p:pic>
          <p:nvPicPr>
            <p:cNvPr id="8" name="Picture 7" descr="Diagram&#10;&#10;Description automatically generated">
              <a:extLst>
                <a:ext uri="{FF2B5EF4-FFF2-40B4-BE49-F238E27FC236}">
                  <a16:creationId xmlns:a16="http://schemas.microsoft.com/office/drawing/2014/main" id="{FE27646A-A74E-E035-3FC1-03E667C57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4520" y="3878399"/>
              <a:ext cx="1322676" cy="218473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01261C70-624E-2C46-B9A3-E9D410102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2680" y="3878399"/>
              <a:ext cx="1223210" cy="218473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 descr="Diagram&#10;&#10;Description automatically generated">
              <a:extLst>
                <a:ext uri="{FF2B5EF4-FFF2-40B4-BE49-F238E27FC236}">
                  <a16:creationId xmlns:a16="http://schemas.microsoft.com/office/drawing/2014/main" id="{CC4BF01E-14B8-BA2F-D1B1-5DB1041CE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1375" y="3878399"/>
              <a:ext cx="1304471" cy="218473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1E924F3-915A-1645-F42F-FE6C2927C9C4}"/>
              </a:ext>
            </a:extLst>
          </p:cNvPr>
          <p:cNvGrpSpPr/>
          <p:nvPr/>
        </p:nvGrpSpPr>
        <p:grpSpPr>
          <a:xfrm>
            <a:off x="6804520" y="2643725"/>
            <a:ext cx="4801326" cy="369332"/>
            <a:chOff x="6804520" y="2743200"/>
            <a:chExt cx="4801326" cy="36933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EC63D60-3865-A94B-4175-6EDD1598E66D}"/>
                </a:ext>
              </a:extLst>
            </p:cNvPr>
            <p:cNvSpPr txBox="1"/>
            <p:nvPr/>
          </p:nvSpPr>
          <p:spPr>
            <a:xfrm>
              <a:off x="8797529" y="2743200"/>
              <a:ext cx="6751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none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35C2DB4-C99F-02B3-069C-DA7646E85483}"/>
                </a:ext>
              </a:extLst>
            </p:cNvPr>
            <p:cNvCxnSpPr>
              <a:cxnSpLocks/>
            </p:cNvCxnSpPr>
            <p:nvPr/>
          </p:nvCxnSpPr>
          <p:spPr>
            <a:xfrm>
              <a:off x="6804520" y="2743200"/>
              <a:ext cx="4801326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CCD1B2C-E5B4-2E47-88A1-DE1F47CE8EAA}"/>
              </a:ext>
            </a:extLst>
          </p:cNvPr>
          <p:cNvGrpSpPr/>
          <p:nvPr/>
        </p:nvGrpSpPr>
        <p:grpSpPr>
          <a:xfrm>
            <a:off x="6804520" y="6147554"/>
            <a:ext cx="4801326" cy="369332"/>
            <a:chOff x="6804520" y="2743200"/>
            <a:chExt cx="4801326" cy="369332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69C0638-9764-D590-9FF3-2993CEB34230}"/>
                </a:ext>
              </a:extLst>
            </p:cNvPr>
            <p:cNvSpPr txBox="1"/>
            <p:nvPr/>
          </p:nvSpPr>
          <p:spPr>
            <a:xfrm>
              <a:off x="8813560" y="2743200"/>
              <a:ext cx="643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slide</a:t>
              </a: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02ED517-4D19-E5A9-9C35-E149BA635C99}"/>
                </a:ext>
              </a:extLst>
            </p:cNvPr>
            <p:cNvCxnSpPr>
              <a:cxnSpLocks/>
            </p:cNvCxnSpPr>
            <p:nvPr/>
          </p:nvCxnSpPr>
          <p:spPr>
            <a:xfrm>
              <a:off x="6804520" y="2743200"/>
              <a:ext cx="4801326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018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49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DA2743-5F62-4A0C-BEC0-664A800D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Orientation Classification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536318-58F0-C68D-47C7-F1FF9A631D7B}"/>
              </a:ext>
            </a:extLst>
          </p:cNvPr>
          <p:cNvSpPr txBox="1"/>
          <p:nvPr/>
        </p:nvSpPr>
        <p:spPr>
          <a:xfrm>
            <a:off x="2701381" y="1897043"/>
            <a:ext cx="1582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Toilets test set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5AAACC-9674-7EC4-F8DE-11C60179AC92}"/>
              </a:ext>
            </a:extLst>
          </p:cNvPr>
          <p:cNvSpPr txBox="1"/>
          <p:nvPr/>
        </p:nvSpPr>
        <p:spPr>
          <a:xfrm>
            <a:off x="7952475" y="1861310"/>
            <a:ext cx="1493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Sinks test set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E9881FB5-D61D-3533-2853-02A2901E6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696" y="2451041"/>
            <a:ext cx="2215664" cy="2215660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314DF266-510E-8B09-0491-C82F06998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641" y="2451040"/>
            <a:ext cx="2215665" cy="2215665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183BCFB-ECBC-CE4B-8A0C-55FA0142F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641370"/>
              </p:ext>
            </p:extLst>
          </p:nvPr>
        </p:nvGraphicFramePr>
        <p:xfrm>
          <a:off x="6595890" y="4844984"/>
          <a:ext cx="4207165" cy="91440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165246">
                  <a:extLst>
                    <a:ext uri="{9D8B030D-6E8A-4147-A177-3AD203B41FA5}">
                      <a16:colId xmlns:a16="http://schemas.microsoft.com/office/drawing/2014/main" val="1430627683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3812409309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774055812"/>
                    </a:ext>
                  </a:extLst>
                </a:gridCol>
                <a:gridCol w="1260744">
                  <a:extLst>
                    <a:ext uri="{9D8B030D-6E8A-4147-A177-3AD203B41FA5}">
                      <a16:colId xmlns:a16="http://schemas.microsoft.com/office/drawing/2014/main" val="2417404091"/>
                    </a:ext>
                  </a:extLst>
                </a:gridCol>
              </a:tblGrid>
              <a:tr h="303753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0º-360</a:t>
                      </a:r>
                      <a:r>
                        <a:rPr lang="pt-PT" sz="1400" dirty="0"/>
                        <a:t>º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Corner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Weighted Avg.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0062721"/>
                  </a:ext>
                </a:extLst>
              </a:tr>
              <a:tr h="303753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Recall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98.6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95.8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98.5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291399"/>
                  </a:ext>
                </a:extLst>
              </a:tr>
              <a:tr h="303753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Precision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98.6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93.9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98.5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5065281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E6F98DB-8450-676F-4FCF-EB48CEA9E4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020289"/>
              </p:ext>
            </p:extLst>
          </p:nvPr>
        </p:nvGraphicFramePr>
        <p:xfrm>
          <a:off x="2486197" y="4851367"/>
          <a:ext cx="2012660" cy="91440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183985">
                  <a:extLst>
                    <a:ext uri="{9D8B030D-6E8A-4147-A177-3AD203B41FA5}">
                      <a16:colId xmlns:a16="http://schemas.microsoft.com/office/drawing/2014/main" val="1430627683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3812409309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0º-360</a:t>
                      </a:r>
                      <a:r>
                        <a:rPr lang="pt-PT" sz="1400" dirty="0"/>
                        <a:t>º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006272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Recall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98.9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29139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Precision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98.9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50652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570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FBEAA-977D-49A8-A7C0-6B8755A4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2800" dirty="0"/>
              <a:t>Inverse Algorithmic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73728-1CAF-4984-8E48-2D81C93254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5F07ADA-8C14-48C3-999F-DA3025B69F53}"/>
              </a:ext>
            </a:extLst>
          </p:cNvPr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925538458"/>
              </p:ext>
            </p:extLst>
          </p:nvPr>
        </p:nvGraphicFramePr>
        <p:xfrm>
          <a:off x="952500" y="1938339"/>
          <a:ext cx="10352088" cy="3259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9923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95D5D74-F503-4CCE-AEAF-838244A4FD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695D5D74-F503-4CCE-AEAF-838244A4FD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CB0E5B1-8417-4FF8-BC95-907D0C9CCD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DCB0E5B1-8417-4FF8-BC95-907D0C9CCD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BB970D-0510-4A3A-B31D-E13F6F1713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graphicEl>
                                              <a:dgm id="{82BB970D-0510-4A3A-B31D-E13F6F1713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E9BD0FD-8026-4E70-83B7-930234C9D7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DE9BD0FD-8026-4E70-83B7-930234C9D7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72C7F70-1F1A-475D-9ABB-CAFBFD349F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E72C7F70-1F1A-475D-9ABB-CAFBFD349F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01F84E9-96DC-4429-B749-FF7F7906D1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dgm id="{701F84E9-96DC-4429-B749-FF7F7906D1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6A59F9-DC31-4987-BC69-98B545C56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DB6A59F9-DC31-4987-BC69-98B545C56D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3BBAD4-9BC2-41D6-BDF6-87E63A28CB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413BBAD4-9BC2-41D6-BDF6-87E63A28CB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50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DA2743-5F62-4A0C-BEC0-664A800D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Results</a:t>
            </a:r>
          </a:p>
        </p:txBody>
      </p:sp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1AD6B33F-BFAA-A56D-E1A0-403C87F7F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1488009"/>
            <a:ext cx="6350000" cy="451808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889492B-A346-B480-935E-B86B9D45FC98}"/>
              </a:ext>
            </a:extLst>
          </p:cNvPr>
          <p:cNvSpPr txBox="1"/>
          <p:nvPr/>
        </p:nvSpPr>
        <p:spPr>
          <a:xfrm>
            <a:off x="1947168" y="6006095"/>
            <a:ext cx="82976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effectLst/>
              </a:rPr>
              <a:t>Kalervo</a:t>
            </a:r>
            <a:r>
              <a:rPr lang="en-US" sz="1200" dirty="0">
                <a:solidFill>
                  <a:schemeClr val="bg1"/>
                </a:solidFill>
                <a:effectLst/>
              </a:rPr>
              <a:t> et al., 2019 — CubiCasa5K: A dataset and an improved multi-task </a:t>
            </a:r>
            <a:r>
              <a:rPr lang="en-US" sz="1200" dirty="0">
                <a:solidFill>
                  <a:schemeClr val="bg1"/>
                </a:solidFill>
              </a:rPr>
              <a:t>m</a:t>
            </a:r>
            <a:r>
              <a:rPr lang="en-US" sz="1200" dirty="0">
                <a:solidFill>
                  <a:schemeClr val="bg1"/>
                </a:solidFill>
                <a:effectLst/>
              </a:rPr>
              <a:t>odel for floorplan </a:t>
            </a:r>
            <a:r>
              <a:rPr lang="en-US" sz="1200" dirty="0">
                <a:solidFill>
                  <a:schemeClr val="bg1"/>
                </a:solidFill>
              </a:rPr>
              <a:t>i</a:t>
            </a:r>
            <a:r>
              <a:rPr lang="en-US" sz="1200" dirty="0">
                <a:solidFill>
                  <a:schemeClr val="bg1"/>
                </a:solidFill>
                <a:effectLst/>
              </a:rPr>
              <a:t>mage </a:t>
            </a:r>
            <a:r>
              <a:rPr lang="en-US" sz="1200" dirty="0">
                <a:solidFill>
                  <a:schemeClr val="bg1"/>
                </a:solidFill>
              </a:rPr>
              <a:t>a</a:t>
            </a:r>
            <a:r>
              <a:rPr lang="en-US" sz="1200" dirty="0">
                <a:solidFill>
                  <a:schemeClr val="bg1"/>
                </a:solidFill>
                <a:effectLst/>
              </a:rPr>
              <a:t>nalysis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33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51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DA2743-5F62-4A0C-BEC0-664A800D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Results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D6B33F-BFAA-A56D-E1A0-403C87F7F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2365" y="1488009"/>
            <a:ext cx="6347269" cy="451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1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52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DA2743-5F62-4A0C-BEC0-664A800D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Results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D6B33F-BFAA-A56D-E1A0-403C87F7F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4" y="1490903"/>
            <a:ext cx="6340870" cy="451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3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53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DA2743-5F62-4A0C-BEC0-664A800D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Results</a:t>
            </a:r>
          </a:p>
        </p:txBody>
      </p:sp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04C2F0D-0D25-EFA1-611E-56DDB6EF6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470" y="1332710"/>
            <a:ext cx="7229060" cy="463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5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54</a:t>
            </a:fld>
            <a:endParaRPr lang="en-US" dirty="0">
              <a:latin typeface="+mn-lt"/>
            </a:endParaRPr>
          </a:p>
        </p:txBody>
      </p:sp>
      <p:pic>
        <p:nvPicPr>
          <p:cNvPr id="10" name="Picture 9" descr="Diagram, engineering drawing&#10;&#10;Description automatically generated">
            <a:extLst>
              <a:ext uri="{FF2B5EF4-FFF2-40B4-BE49-F238E27FC236}">
                <a16:creationId xmlns:a16="http://schemas.microsoft.com/office/drawing/2014/main" id="{15541487-46FA-BD31-A86B-8C6CBD5FE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20" y="-39357"/>
            <a:ext cx="6258526" cy="3031036"/>
          </a:xfrm>
          <a:prstGeom prst="rect">
            <a:avLst/>
          </a:prstGeom>
        </p:spPr>
      </p:pic>
      <p:pic>
        <p:nvPicPr>
          <p:cNvPr id="12" name="Picture 11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CB8DF13C-8B7C-E408-BCA0-8D443F2989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39357"/>
            <a:ext cx="6258526" cy="3031036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E6C0FB5-4682-7AA4-99A2-90ABD14E2F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20" y="3146431"/>
            <a:ext cx="6258526" cy="3031036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755033A3-50C0-482F-C4AA-9B399E4D0E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474" y="3390842"/>
            <a:ext cx="6258526" cy="254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90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E83369-30BB-0B72-4F14-4DA004D1C6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Are hard to parameterize and optimize, which is a requirement nowadays.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B515E4F-0ED8-164C-7F55-CF09999BEB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Traditional design methods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F94A64F-C569-16BF-BA27-0019AEB08F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Easy to iterate over but there is no easy conversion method, and it has a steep learning curve.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382D4DD-7574-7E99-488E-671559843F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Algorithmic design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AD39855-1151-FBFB-2B0B-1C2F321C34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2500" y="4567042"/>
            <a:ext cx="4838700" cy="1765178"/>
          </a:xfrm>
        </p:spPr>
        <p:txBody>
          <a:bodyPr/>
          <a:lstStyle/>
          <a:p>
            <a:r>
              <a:rPr lang="en-US" dirty="0"/>
              <a:t>We automatically create AD programs from floor plan images: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reconstruction method;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Semantic recovery process;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Output in the form of parametric AD programs. 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C6E34A65-4A67-DCD0-3E2D-3F5F1B1FB2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Inverse algorithmic design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5565AD7-22C1-8523-31E7-BDE94EC515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9647" y="2261033"/>
            <a:ext cx="4838700" cy="330156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J. David</a:t>
            </a:r>
            <a:r>
              <a:rPr lang="en-US" dirty="0"/>
              <a:t> and A. </a:t>
            </a:r>
            <a:r>
              <a:rPr lang="en-US" dirty="0" err="1"/>
              <a:t>Leitão</a:t>
            </a:r>
            <a:r>
              <a:rPr lang="en-US" dirty="0"/>
              <a:t>, “Getting a handle on floor plan analysis: door classification in floor plan images and a survey on existing datasets”, in </a:t>
            </a:r>
            <a:r>
              <a:rPr lang="en-US" i="1" dirty="0"/>
              <a:t>Proceedings of the 10th International Conference of the Arab Society for Computation in Architecture, Art, and Design (2022): Hybrid Spaces of the Metaverse</a:t>
            </a:r>
            <a:r>
              <a:rPr lang="en-US" dirty="0"/>
              <a:t>, Oct. 2022, pp. 22–235.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J. David</a:t>
            </a:r>
            <a:r>
              <a:rPr lang="en-US" dirty="0"/>
              <a:t>, C. </a:t>
            </a:r>
            <a:r>
              <a:rPr lang="en-US" dirty="0" err="1"/>
              <a:t>Belém</a:t>
            </a:r>
            <a:r>
              <a:rPr lang="en-US" dirty="0"/>
              <a:t>, and A. </a:t>
            </a:r>
            <a:r>
              <a:rPr lang="en-US" dirty="0" err="1"/>
              <a:t>Leitão</a:t>
            </a:r>
            <a:r>
              <a:rPr lang="en-US" dirty="0"/>
              <a:t>, “Inverse algorithmic design: automatic conversion of floor plan images into computer programs”, in </a:t>
            </a:r>
            <a:r>
              <a:rPr lang="en-US" i="1" dirty="0"/>
              <a:t>INTERCONNECTIONS: Co-computing beyond boundaries </a:t>
            </a:r>
            <a:r>
              <a:rPr lang="en-US" b="1" dirty="0"/>
              <a:t>—</a:t>
            </a:r>
            <a:r>
              <a:rPr lang="en-US" i="1" dirty="0"/>
              <a:t> Proceedings of the CAAD Futures conference, 2023</a:t>
            </a:r>
            <a:r>
              <a:rPr lang="en-US" dirty="0"/>
              <a:t>, TU Delft Netherlands (submitted).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B56DC71-8F24-4FFD-DDC6-6B36A9E50E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9647" y="1890130"/>
            <a:ext cx="4838700" cy="315915"/>
          </a:xfrm>
        </p:spPr>
        <p:txBody>
          <a:bodyPr/>
          <a:lstStyle/>
          <a:p>
            <a:r>
              <a:rPr lang="en-US" dirty="0"/>
              <a:t>Contributions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820A1FE-4A51-775D-B9EF-89A97F58579D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55</a:t>
            </a:fld>
            <a:endParaRPr lang="en-US" dirty="0">
              <a:latin typeface="+mn-lt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3FEAB5AE-E0F0-0D16-57B3-508738E49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358302"/>
            <a:ext cx="10352810" cy="610863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43354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21" grpId="0" build="p"/>
      <p:bldP spid="22" grpId="0" build="p"/>
      <p:bldP spid="23" grpId="0" build="p"/>
      <p:bldP spid="24" grpId="0" uiExpand="1" build="p"/>
      <p:bldP spid="25" grpId="0" build="p"/>
      <p:bldP spid="27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E83369-30BB-0B72-4F14-4DA004D1C6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Are hard to parameterize and optimize, which is a requirement nowadays.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B515E4F-0ED8-164C-7F55-CF09999BEB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Traditional design methods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F94A64F-C569-16BF-BA27-0019AEB08F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Easy to iterate over but there is no easy conversion method, and it has a steep learning curve.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382D4DD-7574-7E99-488E-671559843F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Algorithmic design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AD39855-1151-FBFB-2B0B-1C2F321C34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2500" y="4567042"/>
            <a:ext cx="4838700" cy="1765178"/>
          </a:xfrm>
        </p:spPr>
        <p:txBody>
          <a:bodyPr/>
          <a:lstStyle/>
          <a:p>
            <a:r>
              <a:rPr lang="en-US" dirty="0"/>
              <a:t>We automatically create AD programs from floor plan images: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reconstruction method;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Semantic recovery process;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Output in the form of parametric AD programs. 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C6E34A65-4A67-DCD0-3E2D-3F5F1B1FB2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Inverse algorithmic design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5565AD7-22C1-8523-31E7-BDE94EC515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9647" y="2261033"/>
            <a:ext cx="4838700" cy="330156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J. David</a:t>
            </a:r>
            <a:r>
              <a:rPr lang="en-US" dirty="0"/>
              <a:t> and A. </a:t>
            </a:r>
            <a:r>
              <a:rPr lang="en-US" dirty="0" err="1"/>
              <a:t>Leitão</a:t>
            </a:r>
            <a:r>
              <a:rPr lang="en-US" dirty="0"/>
              <a:t>, “Getting a handle on floor plan analysis: door classification in floor plan images and a survey on existing datasets”, in </a:t>
            </a:r>
            <a:r>
              <a:rPr lang="en-US" i="1" dirty="0"/>
              <a:t>Proceedings of the 10th International Conference of the Arab Society for Computation in Architecture, Art, and Design (2022): Hybrid Spaces of the Metaverse</a:t>
            </a:r>
            <a:r>
              <a:rPr lang="en-US" dirty="0"/>
              <a:t>, Oct. 2022, pp. 22–235.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J. David</a:t>
            </a:r>
            <a:r>
              <a:rPr lang="en-US" dirty="0"/>
              <a:t>, C. </a:t>
            </a:r>
            <a:r>
              <a:rPr lang="en-US" dirty="0" err="1"/>
              <a:t>Belém</a:t>
            </a:r>
            <a:r>
              <a:rPr lang="en-US" dirty="0"/>
              <a:t>, and A. </a:t>
            </a:r>
            <a:r>
              <a:rPr lang="en-US" dirty="0" err="1"/>
              <a:t>Leitão</a:t>
            </a:r>
            <a:r>
              <a:rPr lang="en-US" dirty="0"/>
              <a:t>, “Inverse algorithmic design: automatic conversion of floor plan images into computer programs”, in </a:t>
            </a:r>
            <a:r>
              <a:rPr lang="en-US" i="1" dirty="0"/>
              <a:t>INTERCONNECTIONS: Co-computing beyond boundaries </a:t>
            </a:r>
            <a:r>
              <a:rPr lang="en-US" b="1" dirty="0"/>
              <a:t>—</a:t>
            </a:r>
            <a:r>
              <a:rPr lang="en-US" i="1" dirty="0"/>
              <a:t> Proceedings of the CAAD Futures conference, 2023</a:t>
            </a:r>
            <a:r>
              <a:rPr lang="en-US" dirty="0"/>
              <a:t>, TU Delft Netherlands (submitted).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B56DC71-8F24-4FFD-DDC6-6B36A9E50E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9647" y="1890130"/>
            <a:ext cx="4838700" cy="315915"/>
          </a:xfrm>
        </p:spPr>
        <p:txBody>
          <a:bodyPr/>
          <a:lstStyle/>
          <a:p>
            <a:r>
              <a:rPr lang="en-US" dirty="0"/>
              <a:t>Contributions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820A1FE-4A51-775D-B9EF-89A97F58579D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56</a:t>
            </a:fld>
            <a:endParaRPr lang="en-US" dirty="0">
              <a:latin typeface="+mn-lt"/>
            </a:endParaRPr>
          </a:p>
        </p:txBody>
      </p:sp>
      <p:sp>
        <p:nvSpPr>
          <p:cNvPr id="7" name="Text Placeholder 28">
            <a:extLst>
              <a:ext uri="{FF2B5EF4-FFF2-40B4-BE49-F238E27FC236}">
                <a16:creationId xmlns:a16="http://schemas.microsoft.com/office/drawing/2014/main" id="{C22BE326-5478-EE3B-95FC-1F4851C2B377}"/>
              </a:ext>
            </a:extLst>
          </p:cNvPr>
          <p:cNvSpPr txBox="1">
            <a:spLocks/>
          </p:cNvSpPr>
          <p:nvPr/>
        </p:nvSpPr>
        <p:spPr>
          <a:xfrm>
            <a:off x="6399647" y="5756171"/>
            <a:ext cx="3341253" cy="315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joaodavid@tecnico.ulisboa.pt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3FEAB5AE-E0F0-0D16-57B3-508738E49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358302"/>
            <a:ext cx="10352810" cy="610863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8821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21" grpId="0" build="p"/>
      <p:bldP spid="22" grpId="0" build="p"/>
      <p:bldP spid="23" grpId="0" build="p"/>
      <p:bldP spid="24" grpId="0" uiExpand="1" build="p"/>
      <p:bldP spid="25" grpId="0" build="p"/>
      <p:bldP spid="27" grpId="0" build="p"/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25C5C8A-F64F-4551-B2AB-2B4C82D19653}"/>
              </a:ext>
            </a:extLst>
          </p:cNvPr>
          <p:cNvSpPr/>
          <p:nvPr/>
        </p:nvSpPr>
        <p:spPr>
          <a:xfrm>
            <a:off x="891651" y="1734910"/>
            <a:ext cx="5444089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wall(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(7.584039, 3.842963), 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(2.398200, 3.853195))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beam(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(0.502686, 2.703664), 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(8.244835, 10.961915))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wall(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(14.693588, 11.768203), 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(14.054853, 0.192584))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wall(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(7.370911, 6.716919), 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(11.943345, 14.120184))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wall(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(1.747752, 7.537068), 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(2.703668, 7.131730))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beam(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(11.581883, 9.683602), 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(0.151352, 0.410725))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beam(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(7.426873, 9.021476), 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(6.926079, 12.398898))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wall(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(12.493763, 4.756162), 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(1.159009, 1.971081))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beam(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(3.490791, 7.604907), 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(3.204002, 0.474994))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beam(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(14.497536, 13.006465), 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(8.799677, 6.278438))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block(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(10.517310, 9.367753))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block(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(3.341927, 14.129803))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block(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(5.478417, 8.914325))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block(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(7.269629, 3.172376))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block(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(13.184670, 13.796445))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block(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(6.753180, 10.633837))</a:t>
            </a:r>
          </a:p>
          <a:p>
            <a:endParaRPr lang="en-US" sz="800" b="1" dirty="0">
              <a:solidFill>
                <a:schemeClr val="bg1">
                  <a:lumMod val="65000"/>
                  <a:lumOff val="35000"/>
                </a:schemeClr>
              </a:solidFill>
              <a:latin typeface="Consolas" panose="020B0609020204030204" pitchFamily="49" charset="0"/>
            </a:endParaRPr>
          </a:p>
          <a:p>
            <a:endParaRPr lang="en-US" sz="800" b="1" dirty="0">
              <a:solidFill>
                <a:schemeClr val="bg1">
                  <a:lumMod val="65000"/>
                  <a:lumOff val="35000"/>
                </a:schemeClr>
              </a:solidFill>
              <a:latin typeface="Consolas" panose="020B0609020204030204" pitchFamily="49" charset="0"/>
            </a:endParaRPr>
          </a:p>
          <a:p>
            <a:endParaRPr lang="en-US" sz="800" b="1" dirty="0">
              <a:solidFill>
                <a:schemeClr val="bg1">
                  <a:lumMod val="65000"/>
                  <a:lumOff val="3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block(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(1.574608, 0.533216))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block(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(10.986766, 12.291348))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block(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(13.317139, 1.794746))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block(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(1.989959, 5.523614))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block(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(3.171852, 8.748131))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beam(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(4.102901, 7.008103), 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(0.064639, 5.828904))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beam(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(0.379541, 5.330805), 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(11.256828, 2.661589))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wall(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(2.084056, 13.388036), 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(13.611340, 9.179749))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beam(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(3.847304, 3.357306), 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(0.132002, 10.896384))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wall(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(1.692626, 11.254379), 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(10.204213, 1.378933))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wall(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(10.563378, 10.510916), 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(8.537150, 11.153845))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beam(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(2.467427, 11.791093), 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(10.066387, 6.674029))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wall(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(10.481891, 1.151805), 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(1.071189, 8.043461))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beam(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(6.657314, 7.561724), 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(1.523147, 0.549411))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beam(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(8.167366, 12.537342), 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(3.505036, 2.041586))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A019040-3244-4F12-BF11-8989C80DE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7759" y="2736096"/>
            <a:ext cx="2686890" cy="215166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394E6-ED35-41CC-8AB2-39B7D78BDFA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57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5B6819-1AE3-4C7C-B6B8-626ED27FD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Inverse Algorithmic</a:t>
            </a:r>
            <a:r>
              <a:rPr lang="pt-PT" dirty="0"/>
              <a:t> Design</a:t>
            </a:r>
            <a:endParaRPr lang="en-US" dirty="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C34B462-C38C-4E88-8B09-11F4976BE7C0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4890757" y="3133772"/>
            <a:ext cx="2647127" cy="440368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B7A98E3-F797-4497-9E5B-D39DAE8C5C21}"/>
              </a:ext>
            </a:extLst>
          </p:cNvPr>
          <p:cNvCxnSpPr>
            <a:cxnSpLocks/>
            <a:stCxn id="28" idx="1"/>
          </p:cNvCxnSpPr>
          <p:nvPr/>
        </p:nvCxnSpPr>
        <p:spPr>
          <a:xfrm flipH="1" flipV="1">
            <a:off x="4877761" y="3986606"/>
            <a:ext cx="2660122" cy="783037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C05EF0D9-9922-429B-AE28-3913883173D8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4890757" y="3829365"/>
            <a:ext cx="4322623" cy="94371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3DD4EED-427E-4443-B735-66C6FE2C461D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4890759" y="3133771"/>
            <a:ext cx="4322622" cy="61527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F8B1BCDC-8E69-4D3F-89A7-D4DF18F7BB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3295"/>
          <a:stretch/>
        </p:blipFill>
        <p:spPr>
          <a:xfrm>
            <a:off x="7537884" y="2368395"/>
            <a:ext cx="1520709" cy="1530753"/>
          </a:xfrm>
          <a:prstGeom prst="rect">
            <a:avLst/>
          </a:prstGeom>
        </p:spPr>
      </p:pic>
      <p:pic>
        <p:nvPicPr>
          <p:cNvPr id="27" name="Picture 26" descr="A picture containing indoor, fence, sitting&#10;&#10;Description generated with high confidence">
            <a:extLst>
              <a:ext uri="{FF2B5EF4-FFF2-40B4-BE49-F238E27FC236}">
                <a16:creationId xmlns:a16="http://schemas.microsoft.com/office/drawing/2014/main" id="{AD953461-1E63-4E1D-B292-17315FE24A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381" y="2368394"/>
            <a:ext cx="1520709" cy="1530753"/>
          </a:xfrm>
          <a:prstGeom prst="rect">
            <a:avLst/>
          </a:prstGeom>
        </p:spPr>
      </p:pic>
      <p:pic>
        <p:nvPicPr>
          <p:cNvPr id="28" name="Picture 27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505971F-8A55-4256-88E6-60AC5CBA51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883" y="4004266"/>
            <a:ext cx="1520710" cy="1530753"/>
          </a:xfrm>
          <a:prstGeom prst="rect">
            <a:avLst/>
          </a:prstGeom>
        </p:spPr>
      </p:pic>
      <p:pic>
        <p:nvPicPr>
          <p:cNvPr id="29" name="Picture 28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6787B1B2-A811-47AE-ACC5-DDBB159F22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380" y="4007700"/>
            <a:ext cx="1520710" cy="15307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85765E-F074-0676-3B4B-659B49EE2E85}"/>
              </a:ext>
            </a:extLst>
          </p:cNvPr>
          <p:cNvGrpSpPr/>
          <p:nvPr/>
        </p:nvGrpSpPr>
        <p:grpSpPr>
          <a:xfrm>
            <a:off x="4295018" y="1316989"/>
            <a:ext cx="1845410" cy="1419107"/>
            <a:chOff x="869313" y="2823954"/>
            <a:chExt cx="4090870" cy="314584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1375324-C42D-9198-ED64-4F55FFFFB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313" y="2823954"/>
              <a:ext cx="4090870" cy="3145849"/>
            </a:xfrm>
            <a:prstGeom prst="rect">
              <a:avLst/>
            </a:prstGeom>
          </p:spPr>
        </p:pic>
        <p:sp>
          <p:nvSpPr>
            <p:cNvPr id="9" name="Shape 35">
              <a:extLst>
                <a:ext uri="{FF2B5EF4-FFF2-40B4-BE49-F238E27FC236}">
                  <a16:creationId xmlns:a16="http://schemas.microsoft.com/office/drawing/2014/main" id="{E74611F6-A7ED-1537-E92C-93298879D3B4}"/>
                </a:ext>
              </a:extLst>
            </p:cNvPr>
            <p:cNvSpPr txBox="1">
              <a:spLocks/>
            </p:cNvSpPr>
            <p:nvPr/>
          </p:nvSpPr>
          <p:spPr>
            <a:xfrm>
              <a:off x="902405" y="5444944"/>
              <a:ext cx="2249448" cy="385177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pt-PT" sz="1400" dirty="0">
                  <a:solidFill>
                    <a:schemeClr val="tx2">
                      <a:lumMod val="50000"/>
                    </a:schemeClr>
                  </a:solidFill>
                  <a:latin typeface="Century Gothic" panose="020B0502020202020204" pitchFamily="34" charset="0"/>
                  <a:ea typeface="Ubuntu"/>
                  <a:cs typeface="Ubuntu"/>
                  <a:sym typeface="Ubuntu"/>
                </a:rPr>
                <a:t>KHEPRI</a:t>
              </a:r>
              <a:endParaRPr 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Ubuntu"/>
                <a:cs typeface="Ubuntu"/>
                <a:sym typeface="Ubuntu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84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"/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"/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"/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"/>
                                        <p:tgtEl>
                                          <p:spTgt spid="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5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"/>
                                        <p:tgtEl>
                                          <p:spTgt spid="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"/>
                                        <p:tgtEl>
                                          <p:spTgt spid="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5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"/>
                                        <p:tgtEl>
                                          <p:spTgt spid="2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5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"/>
                                        <p:tgtEl>
                                          <p:spTgt spid="2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5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"/>
                                        <p:tgtEl>
                                          <p:spTgt spid="2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5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"/>
                                        <p:tgtEl>
                                          <p:spTgt spid="2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5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"/>
                                        <p:tgtEl>
                                          <p:spTgt spid="2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5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"/>
                                        <p:tgtEl>
                                          <p:spTgt spid="2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95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"/>
                                        <p:tgtEl>
                                          <p:spTgt spid="2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5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"/>
                                        <p:tgtEl>
                                          <p:spTgt spid="2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15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"/>
                                        <p:tgtEl>
                                          <p:spTgt spid="2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5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"/>
                                        <p:tgtEl>
                                          <p:spTgt spid="2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35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"/>
                                        <p:tgtEl>
                                          <p:spTgt spid="23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45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"/>
                                        <p:tgtEl>
                                          <p:spTgt spid="23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5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"/>
                                        <p:tgtEl>
                                          <p:spTgt spid="23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650"/>
                            </p:stCondLst>
                            <p:childTnLst>
                              <p:par>
                                <p:cTn id="1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00"/>
                                        <p:tgtEl>
                                          <p:spTgt spid="23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100"/>
                                        <p:tgtEl>
                                          <p:spTgt spid="23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850"/>
                            </p:stCondLst>
                            <p:childTnLst>
                              <p:par>
                                <p:cTn id="1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100"/>
                                        <p:tgtEl>
                                          <p:spTgt spid="23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950"/>
                            </p:stCondLst>
                            <p:childTnLst>
                              <p:par>
                                <p:cTn id="1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100"/>
                                        <p:tgtEl>
                                          <p:spTgt spid="23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255E46-C96E-4CDB-9FA6-EDD0AEAF8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Recovering Accurate Orientation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ABEF5-FF33-4126-A16C-9ECB560E42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58</a:t>
            </a:fld>
            <a:endParaRPr lang="en-US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276C24-39AF-4765-88AA-D88D983AA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824" y="2138815"/>
            <a:ext cx="5086352" cy="384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4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255E46-C96E-4CDB-9FA6-EDD0AEAF8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Ellis, K., et al. (2018)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ABEF5-FF33-4126-A16C-9ECB560E42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59</a:t>
            </a:fld>
            <a:endParaRPr lang="en-US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817615-BBD7-625C-2830-3874BF1B8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92" y="1289876"/>
            <a:ext cx="7659216" cy="52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5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922EDD-1582-4AE2-8586-F6AF1CF30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A9E650C-52BC-486B-B667-1A856B397D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1274138"/>
              </p:ext>
            </p:extLst>
          </p:nvPr>
        </p:nvGraphicFramePr>
        <p:xfrm>
          <a:off x="952499" y="2289363"/>
          <a:ext cx="4572001" cy="2795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69DF00-7EB4-44AB-8E5D-FFC20653C12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6</a:t>
            </a:fld>
            <a:endParaRPr lang="en-US" dirty="0">
              <a:latin typeface="+mn-lt"/>
            </a:endParaRPr>
          </a:p>
        </p:txBody>
      </p:sp>
      <p:pic>
        <p:nvPicPr>
          <p:cNvPr id="6" name="Picture Placeholder 5" descr="Black and white spiralling staircase">
            <a:extLst>
              <a:ext uri="{FF2B5EF4-FFF2-40B4-BE49-F238E27FC236}">
                <a16:creationId xmlns:a16="http://schemas.microsoft.com/office/drawing/2014/main" id="{F8555AFE-5AC3-4846-86DD-F05DE84213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-22225"/>
            <a:ext cx="6096000" cy="69024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336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437763A-F2C5-4B5D-B125-0261F7E74C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2437763A-F2C5-4B5D-B125-0261F7E74C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44007D-1AEC-4AB9-8310-DE9DCC0F1D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dgm id="{3844007D-1AEC-4AB9-8310-DE9DCC0F1D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E712045-910A-443E-AA16-2645DAC46A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dgm id="{9E712045-910A-443E-AA16-2645DAC46A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2CAA4-1BD1-4809-87E7-A2C8D84727B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60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9F7D25-3807-4F42-866A-DC374E9EF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Scale-Invariant Feature Transform (SIFT)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07A22B-763C-46B1-B7FD-8447147A1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439" y="2665421"/>
            <a:ext cx="2704216" cy="22394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D6736C-CB7A-412E-972B-F21D6B238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891" y="2353284"/>
            <a:ext cx="2672528" cy="28732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9286D12-D28C-4C23-ABA4-A8CDF56A4E92}"/>
              </a:ext>
            </a:extLst>
          </p:cNvPr>
          <p:cNvSpPr txBox="1"/>
          <p:nvPr/>
        </p:nvSpPr>
        <p:spPr>
          <a:xfrm>
            <a:off x="2354663" y="6179046"/>
            <a:ext cx="74826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effectLst/>
              </a:rPr>
              <a:t>Lowe, 2004 - Distinctive Image Features from Scale-Invariant </a:t>
            </a:r>
            <a:r>
              <a:rPr lang="en-US" sz="1200" dirty="0" err="1">
                <a:solidFill>
                  <a:schemeClr val="bg1"/>
                </a:solidFill>
                <a:effectLst/>
              </a:rPr>
              <a:t>Keypoints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27BA1B-8DA7-AB20-D61E-CB71C30B5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32262"/>
            <a:ext cx="6514804" cy="450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9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2CAA4-1BD1-4809-87E7-A2C8D84727B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61</a:t>
            </a:fld>
            <a:endParaRPr lang="en-US" dirty="0">
              <a:latin typeface="+mn-lt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2E32C753-098A-4613-AD20-60A698E01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Scale-Invariant Feature Transform (SIFT)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9E6334-452B-4BE3-9E58-3D4F032F0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8910" y="1777171"/>
            <a:ext cx="9874180" cy="478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0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2CAA4-1BD1-4809-87E7-A2C8D84727B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62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9F7D25-3807-4F42-866A-DC374E9EF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Structural Symbol Recognition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9226FC-46C9-4618-9C8D-0B74D7414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966" y="2110596"/>
            <a:ext cx="2505425" cy="36009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1A0CFD-B137-4BAA-BAE0-A276E83E5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1611" y="2186806"/>
            <a:ext cx="2419688" cy="344853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49998B1-432E-4D0E-AE0B-C44B2A85F267}"/>
              </a:ext>
            </a:extLst>
          </p:cNvPr>
          <p:cNvSpPr txBox="1"/>
          <p:nvPr/>
        </p:nvSpPr>
        <p:spPr>
          <a:xfrm>
            <a:off x="1842197" y="6179046"/>
            <a:ext cx="85076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</a:rPr>
              <a:t>Rezvanifar</a:t>
            </a:r>
            <a:r>
              <a:rPr lang="en-US" sz="1200" dirty="0">
                <a:solidFill>
                  <a:schemeClr val="bg1"/>
                </a:solidFill>
              </a:rPr>
              <a:t> et al., 2019 - </a:t>
            </a:r>
            <a:r>
              <a:rPr lang="en-US" sz="1200" dirty="0">
                <a:solidFill>
                  <a:schemeClr val="bg1"/>
                </a:solidFill>
                <a:effectLst/>
              </a:rPr>
              <a:t>Symbol spotting for architectural drawings: state-of-the-art and new industry-driven developments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60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2CAA4-1BD1-4809-87E7-A2C8D84727B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63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9F7D25-3807-4F42-866A-DC374E9EF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Subgraph Isomorphism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4E8728-C928-4512-931D-9BFB98463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9666" y="2023435"/>
            <a:ext cx="7732667" cy="412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8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2CAA4-1BD1-4809-87E7-A2C8D84727B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64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9F7D25-3807-4F42-866A-DC374E9EF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Constraint Network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15170B-3D20-47E9-8B08-DF6AE7FE7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888" y="2184006"/>
            <a:ext cx="8614224" cy="34541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4E63CAE-99B9-4F08-959A-12B76235FE39}"/>
              </a:ext>
            </a:extLst>
          </p:cNvPr>
          <p:cNvSpPr txBox="1"/>
          <p:nvPr/>
        </p:nvSpPr>
        <p:spPr>
          <a:xfrm>
            <a:off x="2392017" y="6179046"/>
            <a:ext cx="74079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effectLst/>
              </a:rPr>
              <a:t>Ah-Soon &amp; </a:t>
            </a:r>
            <a:r>
              <a:rPr lang="en-US" sz="1200" dirty="0" err="1">
                <a:solidFill>
                  <a:schemeClr val="bg1"/>
                </a:solidFill>
                <a:effectLst/>
              </a:rPr>
              <a:t>Tombre</a:t>
            </a:r>
            <a:r>
              <a:rPr lang="en-US" sz="1200" dirty="0">
                <a:solidFill>
                  <a:schemeClr val="bg1"/>
                </a:solidFill>
                <a:effectLst/>
              </a:rPr>
              <a:t>, 2001 - Architectural symbol recognition using a network of constraints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9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2CAA4-1BD1-4809-87E7-A2C8D84727B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65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9F7D25-3807-4F42-866A-DC374E9EF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Convolutional Neural Networks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286D12-D28C-4C23-ABA4-A8CDF56A4E92}"/>
              </a:ext>
            </a:extLst>
          </p:cNvPr>
          <p:cNvSpPr txBox="1"/>
          <p:nvPr/>
        </p:nvSpPr>
        <p:spPr>
          <a:xfrm>
            <a:off x="1947168" y="6179046"/>
            <a:ext cx="82976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effectLst/>
              </a:rPr>
              <a:t>A Comprehensive Guide to Convolutional Neural Networks — the ELI5 Way (Towards Data Science)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7FCE6175-DD02-4084-80A4-665E1B0E7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48" y="2257017"/>
            <a:ext cx="9791702" cy="33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6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2CAA4-1BD1-4809-87E7-A2C8D84727B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66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9F7D25-3807-4F42-866A-DC374E9EF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Attention and the Transformer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286D12-D28C-4C23-ABA4-A8CDF56A4E92}"/>
              </a:ext>
            </a:extLst>
          </p:cNvPr>
          <p:cNvSpPr txBox="1"/>
          <p:nvPr/>
        </p:nvSpPr>
        <p:spPr>
          <a:xfrm>
            <a:off x="1947168" y="6179046"/>
            <a:ext cx="82976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effectLst/>
              </a:rPr>
              <a:t>Dosovitskiy</a:t>
            </a:r>
            <a:r>
              <a:rPr lang="en-US" sz="1200" dirty="0">
                <a:solidFill>
                  <a:schemeClr val="bg1"/>
                </a:solidFill>
                <a:effectLst/>
              </a:rPr>
              <a:t> et al., 2021 - An image is worth 16x16 words: Transformers for image </a:t>
            </a:r>
            <a:r>
              <a:rPr lang="en-US" sz="1200" dirty="0">
                <a:solidFill>
                  <a:schemeClr val="bg1"/>
                </a:solidFill>
              </a:rPr>
              <a:t>r</a:t>
            </a:r>
            <a:r>
              <a:rPr lang="en-US" sz="1200" dirty="0">
                <a:solidFill>
                  <a:schemeClr val="bg1"/>
                </a:solidFill>
                <a:effectLst/>
              </a:rPr>
              <a:t>ecognition at scale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CE53BD-AD88-445A-A4AF-899FE5512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554150"/>
            <a:ext cx="6553200" cy="456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5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2CAA4-1BD1-4809-87E7-A2C8D84727B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67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9F7D25-3807-4F42-866A-DC374E9EF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EfficientNetV2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D7D6F3-28FC-45F0-FA76-20CA4980A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390" y="1709253"/>
            <a:ext cx="5687219" cy="444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7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09AF2-7094-46CA-ADF3-5A2281661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Graph Neural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D94310-42A5-43D1-9E6B-66C6189B4A8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68</a:t>
            </a:fld>
            <a:endParaRPr lang="en-US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443E6E-A581-42EA-9C09-1B8A46B6A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9765" y="2005265"/>
            <a:ext cx="8332470" cy="39736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4345A9-9EED-4D95-9180-CD0867BE10A3}"/>
              </a:ext>
            </a:extLst>
          </p:cNvPr>
          <p:cNvSpPr txBox="1"/>
          <p:nvPr/>
        </p:nvSpPr>
        <p:spPr>
          <a:xfrm>
            <a:off x="1947168" y="6179046"/>
            <a:ext cx="82976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effectLst/>
              </a:rPr>
              <a:t>Song &amp; Yu, 2021 - Framework for indoor </a:t>
            </a:r>
            <a:r>
              <a:rPr lang="en-US" sz="1200" dirty="0">
                <a:solidFill>
                  <a:schemeClr val="bg1"/>
                </a:solidFill>
              </a:rPr>
              <a:t>e</a:t>
            </a:r>
            <a:r>
              <a:rPr lang="en-US" sz="1200" dirty="0">
                <a:solidFill>
                  <a:schemeClr val="bg1"/>
                </a:solidFill>
                <a:effectLst/>
              </a:rPr>
              <a:t>lements </a:t>
            </a:r>
            <a:r>
              <a:rPr lang="en-US" sz="1200" dirty="0">
                <a:solidFill>
                  <a:schemeClr val="bg1"/>
                </a:solidFill>
              </a:rPr>
              <a:t>c</a:t>
            </a:r>
            <a:r>
              <a:rPr lang="en-US" sz="1200" dirty="0">
                <a:solidFill>
                  <a:schemeClr val="bg1"/>
                </a:solidFill>
                <a:effectLst/>
              </a:rPr>
              <a:t>lassification via inductive </a:t>
            </a:r>
            <a:r>
              <a:rPr lang="en-US" sz="1200" dirty="0">
                <a:solidFill>
                  <a:schemeClr val="bg1"/>
                </a:solidFill>
              </a:rPr>
              <a:t>l</a:t>
            </a:r>
            <a:r>
              <a:rPr lang="en-US" sz="1200" dirty="0">
                <a:solidFill>
                  <a:schemeClr val="bg1"/>
                </a:solidFill>
                <a:effectLst/>
              </a:rPr>
              <a:t>earning on floor </a:t>
            </a:r>
            <a:r>
              <a:rPr lang="en-US" sz="1200" dirty="0">
                <a:solidFill>
                  <a:schemeClr val="bg1"/>
                </a:solidFill>
              </a:rPr>
              <a:t>p</a:t>
            </a:r>
            <a:r>
              <a:rPr lang="en-US" sz="1200" dirty="0">
                <a:solidFill>
                  <a:schemeClr val="bg1"/>
                </a:solidFill>
                <a:effectLst/>
              </a:rPr>
              <a:t>lan </a:t>
            </a:r>
            <a:r>
              <a:rPr lang="en-US" sz="1200" dirty="0">
                <a:solidFill>
                  <a:schemeClr val="bg1"/>
                </a:solidFill>
              </a:rPr>
              <a:t>g</a:t>
            </a:r>
            <a:r>
              <a:rPr lang="en-US" sz="1200" dirty="0">
                <a:solidFill>
                  <a:schemeClr val="bg1"/>
                </a:solidFill>
                <a:effectLst/>
              </a:rPr>
              <a:t>raphs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14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09AF2-7094-46CA-ADF3-5A2281661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Rotation Invariance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D94310-42A5-43D1-9E6B-66C6189B4A8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69</a:t>
            </a:fld>
            <a:endParaRPr lang="en-US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2BA2BE-B434-43B3-9016-38490E1204CB}"/>
              </a:ext>
            </a:extLst>
          </p:cNvPr>
          <p:cNvSpPr txBox="1"/>
          <p:nvPr/>
        </p:nvSpPr>
        <p:spPr>
          <a:xfrm>
            <a:off x="964023" y="2041864"/>
            <a:ext cx="4817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Objects can be detected in any orientation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Their rotation is discarded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ECA4F7-5450-40EB-B0FD-52045BAAA5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-3480"/>
          <a:stretch/>
        </p:blipFill>
        <p:spPr>
          <a:xfrm>
            <a:off x="5001087" y="2813814"/>
            <a:ext cx="5101702" cy="324497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BFC0EF9-70DB-4AD1-BDBA-3BCAAE12FACD}"/>
              </a:ext>
            </a:extLst>
          </p:cNvPr>
          <p:cNvGrpSpPr/>
          <p:nvPr/>
        </p:nvGrpSpPr>
        <p:grpSpPr>
          <a:xfrm>
            <a:off x="784890" y="2813814"/>
            <a:ext cx="3656482" cy="3591233"/>
            <a:chOff x="714551" y="2947192"/>
            <a:chExt cx="3656482" cy="359123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3D3CCF3-9993-4036-831F-D19D2A765354}"/>
                </a:ext>
              </a:extLst>
            </p:cNvPr>
            <p:cNvSpPr txBox="1"/>
            <p:nvPr/>
          </p:nvSpPr>
          <p:spPr>
            <a:xfrm>
              <a:off x="714551" y="6076760"/>
              <a:ext cx="365648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effectLst/>
                </a:rPr>
                <a:t>Find image </a:t>
              </a:r>
              <a:r>
                <a:rPr lang="en-US" sz="1200" dirty="0">
                  <a:solidFill>
                    <a:schemeClr val="bg1"/>
                  </a:solidFill>
                </a:rPr>
                <a:t>r</a:t>
              </a:r>
              <a:r>
                <a:rPr lang="en-US" sz="1200" dirty="0">
                  <a:solidFill>
                    <a:schemeClr val="bg1"/>
                  </a:solidFill>
                  <a:effectLst/>
                </a:rPr>
                <a:t>otation and scale </a:t>
              </a:r>
              <a:r>
                <a:rPr lang="en-US" sz="1200" dirty="0">
                  <a:solidFill>
                    <a:schemeClr val="bg1"/>
                  </a:solidFill>
                </a:rPr>
                <a:t>u</a:t>
              </a:r>
              <a:r>
                <a:rPr lang="en-US" sz="1200" dirty="0">
                  <a:solidFill>
                    <a:schemeClr val="bg1"/>
                  </a:solidFill>
                  <a:effectLst/>
                </a:rPr>
                <a:t>sing </a:t>
              </a:r>
              <a:r>
                <a:rPr lang="en-US" sz="1200" dirty="0">
                  <a:solidFill>
                    <a:schemeClr val="bg1"/>
                  </a:solidFill>
                </a:rPr>
                <a:t>a</a:t>
              </a:r>
              <a:r>
                <a:rPr lang="en-US" sz="1200" dirty="0">
                  <a:solidFill>
                    <a:schemeClr val="bg1"/>
                  </a:solidFill>
                  <a:effectLst/>
                </a:rPr>
                <a:t>utomated feature </a:t>
              </a:r>
              <a:r>
                <a:rPr lang="en-US" sz="1200" dirty="0">
                  <a:solidFill>
                    <a:schemeClr val="bg1"/>
                  </a:solidFill>
                </a:rPr>
                <a:t>m</a:t>
              </a:r>
              <a:r>
                <a:rPr lang="en-US" sz="1200" dirty="0">
                  <a:solidFill>
                    <a:schemeClr val="bg1"/>
                  </a:solidFill>
                  <a:effectLst/>
                </a:rPr>
                <a:t>atching (MathWorks)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6C46B5-13A8-4A17-B783-DEB5C6CF61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06" t="8584" r="20388" b="17998"/>
            <a:stretch/>
          </p:blipFill>
          <p:spPr>
            <a:xfrm>
              <a:off x="964023" y="2947192"/>
              <a:ext cx="3157538" cy="3140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977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tack of multicolored books">
            <a:extLst>
              <a:ext uri="{FF2B5EF4-FFF2-40B4-BE49-F238E27FC236}">
                <a16:creationId xmlns:a16="http://schemas.microsoft.com/office/drawing/2014/main" id="{94EC0834-9735-3773-096F-DA39213BD5E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894F769-AFE1-EFF6-D56C-AC4405482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89CCEDD-EA47-A95F-BB8A-CAE5FD1D2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94680" y="4003877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29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9141C-CAF2-44D5-B634-0A98B26A64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70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3AA8BB-1D4D-4FF2-86BE-9CE123E48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Floor Plan Parsing </a:t>
            </a:r>
            <a:r>
              <a:rPr lang="en-US" b="1" dirty="0"/>
              <a:t>—</a:t>
            </a:r>
            <a:r>
              <a:rPr lang="en-US" dirty="0"/>
              <a:t> Now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CB1EC9-E8C7-4EE6-9692-8DC68DB922E5}"/>
              </a:ext>
            </a:extLst>
          </p:cNvPr>
          <p:cNvSpPr txBox="1"/>
          <p:nvPr/>
        </p:nvSpPr>
        <p:spPr>
          <a:xfrm>
            <a:off x="1376921" y="5819918"/>
            <a:ext cx="95270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effectLst/>
              </a:rPr>
              <a:t>Zeng et al., 2019 — Deep floor plan recognition using a multi-task network with room-boundary-guided attention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4C2ADA-74FB-13E5-67DE-B949CD78B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5121" y="1943111"/>
            <a:ext cx="7841757" cy="364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3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AA8BB-1D4D-4FF2-86BE-9CE123E48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10352810" cy="610863"/>
          </a:xfrm>
        </p:spPr>
        <p:txBody>
          <a:bodyPr>
            <a:normAutofit/>
          </a:bodyPr>
          <a:lstStyle/>
          <a:p>
            <a:r>
              <a:rPr lang="en-US" dirty="0"/>
              <a:t>Floor Plan Parsing </a:t>
            </a:r>
            <a:r>
              <a:rPr lang="en-US" b="1" dirty="0"/>
              <a:t>—</a:t>
            </a:r>
            <a:r>
              <a:rPr lang="en-US" dirty="0"/>
              <a:t> Now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9141C-CAF2-44D5-B634-0A98B26A64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71</a:t>
            </a:fld>
            <a:endParaRPr lang="en-US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A05A34-7800-4C49-A0D1-1F24554CB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57" y="2336715"/>
            <a:ext cx="9922486" cy="3247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CB1EC9-E8C7-4EE6-9692-8DC68DB922E5}"/>
              </a:ext>
            </a:extLst>
          </p:cNvPr>
          <p:cNvSpPr txBox="1"/>
          <p:nvPr/>
        </p:nvSpPr>
        <p:spPr>
          <a:xfrm>
            <a:off x="1376921" y="5819918"/>
            <a:ext cx="95270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effectLst/>
              </a:rPr>
              <a:t>Zeng et al., 2019 — Deep floor plan recognition using a multi-task network with room-boundary-guided attention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4C2ADA-74FB-13E5-67DE-B949CD78B1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0057" y="1718582"/>
            <a:ext cx="3684418" cy="171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3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9141C-CAF2-44D5-B634-0A98B26A64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72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3AA8BB-1D4D-4FF2-86BE-9CE123E48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Floor Plan Parsing </a:t>
            </a:r>
            <a:r>
              <a:rPr lang="en-US" b="1" dirty="0"/>
              <a:t>—</a:t>
            </a:r>
            <a:r>
              <a:rPr lang="en-US" dirty="0"/>
              <a:t> Now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D277CD-269E-4C24-8767-4B5BF20B4776}"/>
              </a:ext>
            </a:extLst>
          </p:cNvPr>
          <p:cNvSpPr txBox="1"/>
          <p:nvPr/>
        </p:nvSpPr>
        <p:spPr>
          <a:xfrm>
            <a:off x="1376921" y="5819918"/>
            <a:ext cx="95270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effectLst/>
              </a:rPr>
              <a:t>Zeng et al., 2019 — Deep floor plan recognition using a multi-task network with room-boundary-guided attention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06113F-4330-461F-A603-E11DB5E4BC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094" y="2751467"/>
            <a:ext cx="11782668" cy="231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1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73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DA2743-5F62-4A0C-BEC0-664A800D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Residential Floor Plan Vectorization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602009-1302-A8E7-B426-DF01C8FCB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569" y="1593292"/>
            <a:ext cx="477886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3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BA78FCAB-B902-7421-E30B-F2104F50A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700" y="3315738"/>
            <a:ext cx="5359400" cy="77150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7DCBA0-78CC-AF66-B167-425F472D0297}"/>
              </a:ext>
            </a:extLst>
          </p:cNvPr>
          <p:cNvSpPr/>
          <p:nvPr/>
        </p:nvSpPr>
        <p:spPr>
          <a:xfrm>
            <a:off x="5534026" y="3548776"/>
            <a:ext cx="2995612" cy="305432"/>
          </a:xfrm>
          <a:prstGeom prst="rect">
            <a:avLst/>
          </a:prstGeom>
          <a:solidFill>
            <a:srgbClr val="A6A6A6">
              <a:alpha val="69804"/>
            </a:srgbClr>
          </a:solidFill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731C30-28D5-8DFD-EFD2-57A460BE33B2}"/>
              </a:ext>
            </a:extLst>
          </p:cNvPr>
          <p:cNvSpPr/>
          <p:nvPr/>
        </p:nvSpPr>
        <p:spPr>
          <a:xfrm>
            <a:off x="3995738" y="3548776"/>
            <a:ext cx="1538287" cy="305432"/>
          </a:xfrm>
          <a:prstGeom prst="rect">
            <a:avLst/>
          </a:prstGeom>
          <a:solidFill>
            <a:srgbClr val="A6A6A6">
              <a:alpha val="69804"/>
            </a:srgbClr>
          </a:solidFill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74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DA2743-5F62-4A0C-BEC0-664A800D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 Placing Walls Over Junctions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1AA62F7-26A9-02CB-1016-5A39526A4CB3}"/>
              </a:ext>
            </a:extLst>
          </p:cNvPr>
          <p:cNvSpPr/>
          <p:nvPr/>
        </p:nvSpPr>
        <p:spPr>
          <a:xfrm>
            <a:off x="3995739" y="3548776"/>
            <a:ext cx="4533899" cy="305432"/>
          </a:xfrm>
          <a:prstGeom prst="rect">
            <a:avLst/>
          </a:prstGeom>
          <a:solidFill>
            <a:srgbClr val="E06742">
              <a:alpha val="69804"/>
            </a:srgbClr>
          </a:solidFill>
          <a:ln w="1905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7773CD-A058-50A3-2BB9-4AF1FD79571B}"/>
              </a:ext>
            </a:extLst>
          </p:cNvPr>
          <p:cNvSpPr/>
          <p:nvPr/>
        </p:nvSpPr>
        <p:spPr>
          <a:xfrm>
            <a:off x="3725622" y="3431377"/>
            <a:ext cx="540230" cy="540230"/>
          </a:xfrm>
          <a:prstGeom prst="ellipse">
            <a:avLst/>
          </a:prstGeom>
          <a:solidFill>
            <a:srgbClr val="4495A2">
              <a:alpha val="69804"/>
            </a:srgbClr>
          </a:solidFill>
          <a:ln w="285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1</a:t>
            </a:r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D1C7B9-8CA4-2236-4C29-6C42928B9F48}"/>
              </a:ext>
            </a:extLst>
          </p:cNvPr>
          <p:cNvSpPr/>
          <p:nvPr/>
        </p:nvSpPr>
        <p:spPr>
          <a:xfrm>
            <a:off x="5263910" y="3431377"/>
            <a:ext cx="540230" cy="540230"/>
          </a:xfrm>
          <a:prstGeom prst="ellipse">
            <a:avLst/>
          </a:prstGeom>
          <a:solidFill>
            <a:srgbClr val="4495A2">
              <a:alpha val="69804"/>
            </a:srgbClr>
          </a:solidFill>
          <a:ln w="285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2</a:t>
            </a:r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7871C7B-6C2C-D42B-CB76-94C687A88622}"/>
              </a:ext>
            </a:extLst>
          </p:cNvPr>
          <p:cNvSpPr/>
          <p:nvPr/>
        </p:nvSpPr>
        <p:spPr>
          <a:xfrm>
            <a:off x="8259523" y="3431377"/>
            <a:ext cx="540230" cy="540230"/>
          </a:xfrm>
          <a:prstGeom prst="ellipse">
            <a:avLst/>
          </a:prstGeom>
          <a:solidFill>
            <a:srgbClr val="4495A2">
              <a:alpha val="69804"/>
            </a:srgbClr>
          </a:solidFill>
          <a:ln w="285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20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1" grpId="1" animBg="1"/>
      <p:bldP spid="47" grpId="0" animBg="1"/>
      <p:bldP spid="14" grpId="0" animBg="1"/>
      <p:bldP spid="15" grpId="0" animBg="1"/>
      <p:bldP spid="1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BA78FCAB-B902-7421-E30B-F2104F50A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700" y="3315738"/>
            <a:ext cx="5359400" cy="77150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7DCBA0-78CC-AF66-B167-425F472D0297}"/>
              </a:ext>
            </a:extLst>
          </p:cNvPr>
          <p:cNvSpPr/>
          <p:nvPr/>
        </p:nvSpPr>
        <p:spPr>
          <a:xfrm rot="-240000">
            <a:off x="5530455" y="3495702"/>
            <a:ext cx="2995612" cy="305432"/>
          </a:xfrm>
          <a:prstGeom prst="rect">
            <a:avLst/>
          </a:prstGeom>
          <a:solidFill>
            <a:srgbClr val="A6A6A6">
              <a:alpha val="69804"/>
            </a:srgbClr>
          </a:solidFill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75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DA2743-5F62-4A0C-BEC0-664A800D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 Placing Walls Over Junctions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1AA62F7-26A9-02CB-1016-5A39526A4CB3}"/>
              </a:ext>
            </a:extLst>
          </p:cNvPr>
          <p:cNvSpPr/>
          <p:nvPr/>
        </p:nvSpPr>
        <p:spPr>
          <a:xfrm rot="-60000">
            <a:off x="3986275" y="3466797"/>
            <a:ext cx="4533899" cy="305432"/>
          </a:xfrm>
          <a:prstGeom prst="rect">
            <a:avLst/>
          </a:prstGeom>
          <a:solidFill>
            <a:srgbClr val="E06742">
              <a:alpha val="69804"/>
            </a:srgbClr>
          </a:solidFill>
          <a:ln w="1905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7773CD-A058-50A3-2BB9-4AF1FD79571B}"/>
              </a:ext>
            </a:extLst>
          </p:cNvPr>
          <p:cNvSpPr/>
          <p:nvPr/>
        </p:nvSpPr>
        <p:spPr>
          <a:xfrm>
            <a:off x="3711335" y="3380577"/>
            <a:ext cx="540230" cy="540230"/>
          </a:xfrm>
          <a:prstGeom prst="ellipse">
            <a:avLst/>
          </a:prstGeom>
          <a:solidFill>
            <a:srgbClr val="4495A2">
              <a:alpha val="69804"/>
            </a:srgbClr>
          </a:solidFill>
          <a:ln w="285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1</a:t>
            </a:r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D1C7B9-8CA4-2236-4C29-6C42928B9F48}"/>
              </a:ext>
            </a:extLst>
          </p:cNvPr>
          <p:cNvSpPr/>
          <p:nvPr/>
        </p:nvSpPr>
        <p:spPr>
          <a:xfrm>
            <a:off x="5263911" y="3488527"/>
            <a:ext cx="540230" cy="540230"/>
          </a:xfrm>
          <a:prstGeom prst="ellipse">
            <a:avLst/>
          </a:prstGeom>
          <a:solidFill>
            <a:srgbClr val="4495A2">
              <a:alpha val="69804"/>
            </a:srgbClr>
          </a:solidFill>
          <a:ln w="285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2</a:t>
            </a:r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7871C7B-6C2C-D42B-CB76-94C687A88622}"/>
              </a:ext>
            </a:extLst>
          </p:cNvPr>
          <p:cNvSpPr/>
          <p:nvPr/>
        </p:nvSpPr>
        <p:spPr>
          <a:xfrm>
            <a:off x="8252379" y="3278661"/>
            <a:ext cx="540230" cy="540230"/>
          </a:xfrm>
          <a:prstGeom prst="ellipse">
            <a:avLst/>
          </a:prstGeom>
          <a:solidFill>
            <a:srgbClr val="4495A2">
              <a:alpha val="69804"/>
            </a:srgbClr>
          </a:solidFill>
          <a:ln w="285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805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76</a:t>
            </a:fld>
            <a:endParaRPr lang="en-US" dirty="0">
              <a:latin typeface="+mn-lt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0F8EA72-2CDE-0DED-6369-714DDDAE2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Used Loss Function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491607-2956-4B83-E15E-70D51D099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662" y="2354318"/>
            <a:ext cx="7422676" cy="288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77</a:t>
            </a:fld>
            <a:endParaRPr lang="en-US" dirty="0">
              <a:latin typeface="+mn-lt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0F8EA72-2CDE-0DED-6369-714DDDAE2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CubiCasa5K Loss Function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D9B462-7744-3E4B-9C82-49FFE362D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94397"/>
            <a:ext cx="12192000" cy="267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78</a:t>
            </a:fld>
            <a:endParaRPr lang="en-US" dirty="0">
              <a:latin typeface="+mn-lt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0F8EA72-2CDE-0DED-6369-714DDDAE2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CubiCasa5K Loss Function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7D0C1C-2251-9A06-A9D2-409B5B090B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01" r="16901"/>
          <a:stretch/>
        </p:blipFill>
        <p:spPr>
          <a:xfrm>
            <a:off x="2557929" y="2612467"/>
            <a:ext cx="7076142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8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79</a:t>
            </a:fld>
            <a:endParaRPr lang="en-US" dirty="0">
              <a:latin typeface="+mn-lt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0F8EA72-2CDE-0DED-6369-714DDDAE2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CubiCasa5K Loss Function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BE691A3-052D-2DAB-4960-A75772838B8C}"/>
              </a:ext>
            </a:extLst>
          </p:cNvPr>
          <p:cNvGrpSpPr/>
          <p:nvPr/>
        </p:nvGrpSpPr>
        <p:grpSpPr>
          <a:xfrm>
            <a:off x="2999943" y="2172076"/>
            <a:ext cx="6192114" cy="2721376"/>
            <a:chOff x="2999943" y="2161565"/>
            <a:chExt cx="6192114" cy="27213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3224B1C-E054-6F02-EE67-F5B796B73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2049" y="2161565"/>
              <a:ext cx="5430008" cy="74305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4B4DFD9-B254-3603-26BF-7AA7DF670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99943" y="3311097"/>
              <a:ext cx="6192114" cy="15718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469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25C5C8A-F64F-4551-B2AB-2B4C82D19653}"/>
              </a:ext>
            </a:extLst>
          </p:cNvPr>
          <p:cNvSpPr/>
          <p:nvPr/>
        </p:nvSpPr>
        <p:spPr>
          <a:xfrm>
            <a:off x="891651" y="1734910"/>
            <a:ext cx="544408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book_wall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(p, fi, z) =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  let (p1, p2, p3, p4, pa, pb) = (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    p + 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vpol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mid_block_r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() + 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library_door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, fi),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    p + 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vpol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mid_block_r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() + 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block_l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/2 + -(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library_door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/2), fi),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    p + 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vpol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mid_block_r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() + 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block_l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/2 + 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library_door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/2, fi),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    p + 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vpol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mid_block_r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() + 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block_l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 + -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library_door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, fi),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    u0() + 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vx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(-(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wall_thickness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/2)),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    u0() + 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vxy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wall_thickness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/2, 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block_h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/4))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    with(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default_level_to_level_height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, 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block_h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/4) do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      with(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default_level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, level(z)) do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        wall([p1, p2])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        wall([p3, p4])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      end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    end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  end</a:t>
            </a:r>
          </a:p>
          <a:p>
            <a:endParaRPr lang="en-US" sz="800" b="1" dirty="0">
              <a:solidFill>
                <a:schemeClr val="bg1">
                  <a:lumMod val="65000"/>
                  <a:lumOff val="35000"/>
                </a:schemeClr>
              </a:solidFill>
              <a:latin typeface="Consolas" panose="020B0609020204030204" pitchFamily="49" charset="0"/>
            </a:endParaRPr>
          </a:p>
          <a:p>
            <a:endParaRPr lang="en-US" sz="800" b="1" dirty="0">
              <a:solidFill>
                <a:schemeClr val="bg1">
                  <a:lumMod val="65000"/>
                  <a:lumOff val="35000"/>
                </a:schemeClr>
              </a:solidFill>
              <a:latin typeface="Consolas" panose="020B0609020204030204" pitchFamily="49" charset="0"/>
            </a:endParaRPr>
          </a:p>
          <a:p>
            <a:endParaRPr lang="en-US" sz="800" b="1" dirty="0">
              <a:solidFill>
                <a:schemeClr val="bg1">
                  <a:lumMod val="65000"/>
                  <a:lumOff val="35000"/>
                </a:schemeClr>
              </a:solidFill>
              <a:latin typeface="Consolas" panose="020B0609020204030204" pitchFamily="49" charset="0"/>
            </a:endParaRPr>
          </a:p>
          <a:p>
            <a:endParaRPr lang="en-US" sz="800" b="1" dirty="0">
              <a:solidFill>
                <a:schemeClr val="bg1">
                  <a:lumMod val="65000"/>
                  <a:lumOff val="35000"/>
                </a:schemeClr>
              </a:solidFill>
              <a:latin typeface="Consolas" panose="020B0609020204030204" pitchFamily="49" charset="0"/>
            </a:endParaRPr>
          </a:p>
          <a:p>
            <a:endParaRPr lang="en-US" sz="800" b="1" dirty="0">
              <a:solidFill>
                <a:schemeClr val="bg1">
                  <a:lumMod val="65000"/>
                  <a:lumOff val="35000"/>
                </a:schemeClr>
              </a:solidFill>
              <a:latin typeface="Consolas" panose="020B0609020204030204" pitchFamily="49" charset="0"/>
            </a:endParaRPr>
          </a:p>
          <a:p>
            <a:endParaRPr lang="en-US" sz="800" b="1" dirty="0">
              <a:solidFill>
                <a:schemeClr val="bg1">
                  <a:lumMod val="65000"/>
                  <a:lumOff val="35000"/>
                </a:schemeClr>
              </a:solidFill>
              <a:latin typeface="Consolas" panose="020B0609020204030204" pitchFamily="49" charset="0"/>
            </a:endParaRPr>
          </a:p>
          <a:p>
            <a:endParaRPr lang="en-US" sz="800" b="1" dirty="0">
              <a:solidFill>
                <a:schemeClr val="bg1">
                  <a:lumMod val="65000"/>
                  <a:lumOff val="35000"/>
                </a:schemeClr>
              </a:solidFill>
              <a:latin typeface="Consolas" panose="020B0609020204030204" pitchFamily="49" charset="0"/>
            </a:endParaRPr>
          </a:p>
          <a:p>
            <a:b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</a:b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torch_set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(p, fi, z) =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  let (p1, p2, p3, p4) = (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          p + 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vz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man_h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) + 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vpol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mid_block_r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() + 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library_door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, fi),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          p + 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vz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man_h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) + 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vpol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mid_block_r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() + 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block_l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/2 -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library_door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/2, fi),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          p + 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vz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man_h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) + 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vpol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mid_block_r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() + 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block_l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/2 + 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library_door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/2, fi),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          p + 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vz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man_h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) + 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vpol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mid_block_r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() + 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block_l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 + -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library_door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, fi))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      (v2, v3) = (normal(p, p2, p2+vz(1), 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p+vz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(1)), 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                  normal(p, p3, p3+vz(1), 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p+vz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(1)))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    rotate(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block_instance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astana_torch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, 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loc_from_o_phi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add_z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(p2, z), fi), 1),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           -pi/8, p2+vz(z), v2)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    rotate(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block_instance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astana_torch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, 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loc_from_o_phi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800" b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add_z</a:t>
            </a:r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(p3, z), fi), 1),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           pi/8, p3+vz(z), v3)</a:t>
            </a:r>
          </a:p>
          <a:p>
            <a:r>
              <a:rPr lang="en-US" sz="8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  end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A019040-3244-4F12-BF11-8989C80DE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7759" y="2736096"/>
            <a:ext cx="2686890" cy="215166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394E6-ED35-41CC-8AB2-39B7D78BDFA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8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5B6819-1AE3-4C7C-B6B8-626ED27FD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Algorithmic</a:t>
            </a:r>
            <a:r>
              <a:rPr lang="pt-PT" dirty="0"/>
              <a:t> Design</a:t>
            </a:r>
            <a:endParaRPr lang="en-US" dirty="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C34B462-C38C-4E88-8B09-11F4976BE7C0}"/>
              </a:ext>
            </a:extLst>
          </p:cNvPr>
          <p:cNvCxnSpPr>
            <a:cxnSpLocks/>
            <a:endCxn id="26" idx="1"/>
          </p:cNvCxnSpPr>
          <p:nvPr/>
        </p:nvCxnSpPr>
        <p:spPr>
          <a:xfrm flipV="1">
            <a:off x="5047919" y="2083496"/>
            <a:ext cx="2528065" cy="165353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B7A98E3-F797-4497-9E5B-D39DAE8C5C21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5047919" y="3737030"/>
            <a:ext cx="1740983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6E697BE-08F8-46D2-8396-F3286CE87205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5047919" y="3737030"/>
            <a:ext cx="2528064" cy="1650632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C05EF0D9-9922-429B-AE28-3913883173D8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5047919" y="3737030"/>
            <a:ext cx="4203562" cy="1650632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3DD4EED-427E-4443-B735-66C6FE2C461D}"/>
              </a:ext>
            </a:extLst>
          </p:cNvPr>
          <p:cNvCxnSpPr>
            <a:cxnSpLocks/>
            <a:endCxn id="27" idx="1"/>
          </p:cNvCxnSpPr>
          <p:nvPr/>
        </p:nvCxnSpPr>
        <p:spPr>
          <a:xfrm flipV="1">
            <a:off x="5047919" y="2083495"/>
            <a:ext cx="4165462" cy="1653535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90091EF1-9695-40F1-AD60-C9A53CEB3D0D}"/>
              </a:ext>
            </a:extLst>
          </p:cNvPr>
          <p:cNvCxnSpPr>
            <a:cxnSpLocks/>
          </p:cNvCxnSpPr>
          <p:nvPr/>
        </p:nvCxnSpPr>
        <p:spPr>
          <a:xfrm flipV="1">
            <a:off x="5047919" y="3349487"/>
            <a:ext cx="3443208" cy="387543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6C909640-1E96-4B7B-BCA3-EE219A2C3649}"/>
              </a:ext>
            </a:extLst>
          </p:cNvPr>
          <p:cNvCxnSpPr>
            <a:cxnSpLocks/>
          </p:cNvCxnSpPr>
          <p:nvPr/>
        </p:nvCxnSpPr>
        <p:spPr>
          <a:xfrm>
            <a:off x="5047919" y="3737030"/>
            <a:ext cx="5134733" cy="586492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F8B1BCDC-8E69-4D3F-89A7-D4DF18F7BB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3295"/>
          <a:stretch/>
        </p:blipFill>
        <p:spPr>
          <a:xfrm>
            <a:off x="7575984" y="1318119"/>
            <a:ext cx="1520709" cy="1530753"/>
          </a:xfrm>
          <a:prstGeom prst="rect">
            <a:avLst/>
          </a:prstGeom>
        </p:spPr>
      </p:pic>
      <p:pic>
        <p:nvPicPr>
          <p:cNvPr id="27" name="Picture 26" descr="A picture containing indoor, fence, sitting&#10;&#10;Description generated with high confidence">
            <a:extLst>
              <a:ext uri="{FF2B5EF4-FFF2-40B4-BE49-F238E27FC236}">
                <a16:creationId xmlns:a16="http://schemas.microsoft.com/office/drawing/2014/main" id="{AD953461-1E63-4E1D-B292-17315FE24A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381" y="1318118"/>
            <a:ext cx="1520709" cy="1530753"/>
          </a:xfrm>
          <a:prstGeom prst="rect">
            <a:avLst/>
          </a:prstGeom>
        </p:spPr>
      </p:pic>
      <p:pic>
        <p:nvPicPr>
          <p:cNvPr id="28" name="Picture 27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505971F-8A55-4256-88E6-60AC5CBA51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902" y="2971653"/>
            <a:ext cx="1520709" cy="1530753"/>
          </a:xfrm>
          <a:prstGeom prst="rect">
            <a:avLst/>
          </a:prstGeom>
        </p:spPr>
      </p:pic>
      <p:pic>
        <p:nvPicPr>
          <p:cNvPr id="29" name="Picture 28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6787B1B2-A811-47AE-ACC5-DDBB159F22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652" y="2971653"/>
            <a:ext cx="1520709" cy="15307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43E4D88-70A8-45BB-805C-0A6917CFD5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5983" y="4622883"/>
            <a:ext cx="1520709" cy="1529558"/>
          </a:xfrm>
          <a:prstGeom prst="rect">
            <a:avLst/>
          </a:prstGeom>
        </p:spPr>
      </p:pic>
      <p:pic>
        <p:nvPicPr>
          <p:cNvPr id="31" name="Picture 30" descr="A close up of a glass building&#10;&#10;Description automatically generated">
            <a:extLst>
              <a:ext uri="{FF2B5EF4-FFF2-40B4-BE49-F238E27FC236}">
                <a16:creationId xmlns:a16="http://schemas.microsoft.com/office/drawing/2014/main" id="{E5CE8239-6F4D-4DB3-9836-30DB88AB34C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4079" b="10871"/>
          <a:stretch/>
        </p:blipFill>
        <p:spPr>
          <a:xfrm>
            <a:off x="8491127" y="2982283"/>
            <a:ext cx="1520709" cy="1520123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3715057-6D73-4995-8305-D45913A22AA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1116" b="5107"/>
          <a:stretch/>
        </p:blipFill>
        <p:spPr>
          <a:xfrm>
            <a:off x="9251481" y="4622883"/>
            <a:ext cx="1500663" cy="15295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9AA2410-6440-D579-6785-FE9CA5D8D3DA}"/>
              </a:ext>
            </a:extLst>
          </p:cNvPr>
          <p:cNvGrpSpPr/>
          <p:nvPr/>
        </p:nvGrpSpPr>
        <p:grpSpPr>
          <a:xfrm>
            <a:off x="4295018" y="1316989"/>
            <a:ext cx="1845410" cy="1419107"/>
            <a:chOff x="869313" y="2823954"/>
            <a:chExt cx="4090870" cy="31458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97A6C8-901E-084F-FD8A-1BD5BAE06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313" y="2823954"/>
              <a:ext cx="4090870" cy="3145849"/>
            </a:xfrm>
            <a:prstGeom prst="rect">
              <a:avLst/>
            </a:prstGeom>
          </p:spPr>
        </p:pic>
        <p:sp>
          <p:nvSpPr>
            <p:cNvPr id="6" name="Shape 35">
              <a:extLst>
                <a:ext uri="{FF2B5EF4-FFF2-40B4-BE49-F238E27FC236}">
                  <a16:creationId xmlns:a16="http://schemas.microsoft.com/office/drawing/2014/main" id="{2B27E4C0-32C9-7861-BE1F-31CBCB7391C4}"/>
                </a:ext>
              </a:extLst>
            </p:cNvPr>
            <p:cNvSpPr txBox="1">
              <a:spLocks/>
            </p:cNvSpPr>
            <p:nvPr/>
          </p:nvSpPr>
          <p:spPr>
            <a:xfrm>
              <a:off x="902405" y="5444945"/>
              <a:ext cx="2249447" cy="385177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pt-PT" sz="1400" dirty="0">
                  <a:solidFill>
                    <a:schemeClr val="tx2">
                      <a:lumMod val="50000"/>
                    </a:schemeClr>
                  </a:solidFill>
                  <a:latin typeface="Century Gothic" panose="020B0502020202020204" pitchFamily="34" charset="0"/>
                  <a:ea typeface="Ubuntu"/>
                  <a:cs typeface="Ubuntu"/>
                  <a:sym typeface="Ubuntu"/>
                </a:rPr>
                <a:t>KHEPRI</a:t>
              </a:r>
              <a:endParaRPr lang="en-US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Ubuntu"/>
                <a:cs typeface="Ubuntu"/>
                <a:sym typeface="Ubuntu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69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80</a:t>
            </a:fld>
            <a:endParaRPr lang="en-US" dirty="0">
              <a:latin typeface="+mn-lt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0F8EA72-2CDE-0DED-6369-714DDDAE2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CubiCasa5K Loss Function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21BB50-0DE3-810A-E6A2-6224A830E4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9"/>
          <a:stretch/>
        </p:blipFill>
        <p:spPr>
          <a:xfrm>
            <a:off x="3282979" y="1579032"/>
            <a:ext cx="5626042" cy="445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1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81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DA2743-5F62-4A0C-BEC0-664A800D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Segmentation Network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E163BF5-EB27-364B-336D-C2D0A4195D28}"/>
              </a:ext>
            </a:extLst>
          </p:cNvPr>
          <p:cNvGraphicFramePr>
            <a:graphicFrameLocks noGrp="1"/>
          </p:cNvGraphicFramePr>
          <p:nvPr/>
        </p:nvGraphicFramePr>
        <p:xfrm>
          <a:off x="875167" y="1952144"/>
          <a:ext cx="10441668" cy="312785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10417">
                  <a:extLst>
                    <a:ext uri="{9D8B030D-6E8A-4147-A177-3AD203B41FA5}">
                      <a16:colId xmlns:a16="http://schemas.microsoft.com/office/drawing/2014/main" val="762384197"/>
                    </a:ext>
                  </a:extLst>
                </a:gridCol>
                <a:gridCol w="2610417">
                  <a:extLst>
                    <a:ext uri="{9D8B030D-6E8A-4147-A177-3AD203B41FA5}">
                      <a16:colId xmlns:a16="http://schemas.microsoft.com/office/drawing/2014/main" val="435989576"/>
                    </a:ext>
                  </a:extLst>
                </a:gridCol>
                <a:gridCol w="2610417">
                  <a:extLst>
                    <a:ext uri="{9D8B030D-6E8A-4147-A177-3AD203B41FA5}">
                      <a16:colId xmlns:a16="http://schemas.microsoft.com/office/drawing/2014/main" val="3483610412"/>
                    </a:ext>
                  </a:extLst>
                </a:gridCol>
                <a:gridCol w="2610417">
                  <a:extLst>
                    <a:ext uri="{9D8B030D-6E8A-4147-A177-3AD203B41FA5}">
                      <a16:colId xmlns:a16="http://schemas.microsoft.com/office/drawing/2014/main" val="1043816164"/>
                    </a:ext>
                  </a:extLst>
                </a:gridCol>
              </a:tblGrid>
              <a:tr h="52130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Mean Room Type </a:t>
                      </a:r>
                      <a:r>
                        <a:rPr lang="en-US" dirty="0" err="1"/>
                        <a:t>IoU</a:t>
                      </a:r>
                      <a:r>
                        <a:rPr lang="en-US" dirty="0"/>
                        <a:t>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Mean Icon </a:t>
                      </a:r>
                      <a:r>
                        <a:rPr lang="en-US" dirty="0" err="1"/>
                        <a:t>IoU</a:t>
                      </a:r>
                      <a:r>
                        <a:rPr lang="en-US" dirty="0"/>
                        <a:t>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Heatmap MAE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7706061"/>
                  </a:ext>
                </a:extLst>
              </a:tr>
              <a:tr h="52130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Baseline (CubiCasa5K)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60.72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55.73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0.00117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8002572"/>
                  </a:ext>
                </a:extLst>
              </a:tr>
              <a:tr h="52130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DFP-VGG-16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47.83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0.00141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6853635"/>
                  </a:ext>
                </a:extLst>
              </a:tr>
              <a:tr h="52130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DFP-ResNet34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47.88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38.36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0.00142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820024"/>
                  </a:ext>
                </a:extLst>
              </a:tr>
              <a:tr h="52130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DFP-ResNet50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0.00147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569169"/>
                  </a:ext>
                </a:extLst>
              </a:tr>
              <a:tr h="52130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DeepLabv3-ResNet50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58.72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57.25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0.00123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104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74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82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DA2743-5F62-4A0C-BEC0-664A800D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Loss Curves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E1FC05-99B1-EC54-99D0-6A70BC422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250" y="1422401"/>
            <a:ext cx="9939500" cy="481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1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83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DA2743-5F62-4A0C-BEC0-664A800D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ConvNeXt</a:t>
            </a:r>
            <a:r>
              <a:rPr lang="en-US" dirty="0"/>
              <a:t> Architecture</a:t>
            </a:r>
          </a:p>
        </p:txBody>
      </p:sp>
      <p:pic>
        <p:nvPicPr>
          <p:cNvPr id="7" name="Picture 6" descr="Chart, bubble chart&#10;&#10;Description automatically generated">
            <a:extLst>
              <a:ext uri="{FF2B5EF4-FFF2-40B4-BE49-F238E27FC236}">
                <a16:creationId xmlns:a16="http://schemas.microsoft.com/office/drawing/2014/main" id="{5E11A3F6-B186-7FBF-8D72-DE54E0BE6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71" y="1524000"/>
            <a:ext cx="10543914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7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84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DA2743-5F62-4A0C-BEC0-664A800D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EfficientNetV2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11A3F6-B186-7FBF-8D72-DE54E0BE6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832" y="1415492"/>
            <a:ext cx="4594312" cy="4470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82C3B9-18A7-2274-8F8F-1E49A6B75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334" y="2103045"/>
            <a:ext cx="6488834" cy="309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2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85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DA2743-5F62-4A0C-BEC0-664A800D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ConvNeXt</a:t>
            </a:r>
            <a:r>
              <a:rPr lang="en-US" dirty="0"/>
              <a:t> Architecture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FCD3F5-DAB2-1761-150C-C91CD3CFE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10" y="2095501"/>
            <a:ext cx="10161180" cy="358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FCA74E-92DE-BBAE-1F41-1A952CD5A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Door</a:t>
            </a:r>
            <a:r>
              <a:rPr lang="pt-PT" dirty="0"/>
              <a:t> </a:t>
            </a:r>
            <a:r>
              <a:rPr lang="pt-PT" dirty="0" err="1"/>
              <a:t>Description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712098-7E55-F167-3558-65E2E8D1727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86</a:t>
            </a:fld>
            <a:endParaRPr lang="en-US" dirty="0"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B3A023-A807-6310-A290-5A594A9B9E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8998" y="2190750"/>
            <a:ext cx="8394004" cy="2971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931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5A4CE13-ED4D-50C7-D11A-A2CB338DCE76}"/>
              </a:ext>
            </a:extLst>
          </p:cNvPr>
          <p:cNvGrpSpPr/>
          <p:nvPr/>
        </p:nvGrpSpPr>
        <p:grpSpPr>
          <a:xfrm>
            <a:off x="7978486" y="4096290"/>
            <a:ext cx="1790700" cy="466725"/>
            <a:chOff x="7978486" y="4096290"/>
            <a:chExt cx="1790700" cy="46672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4813B1B-F73F-7175-061A-CAF4E6906338}"/>
                </a:ext>
              </a:extLst>
            </p:cNvPr>
            <p:cNvSpPr/>
            <p:nvPr/>
          </p:nvSpPr>
          <p:spPr>
            <a:xfrm>
              <a:off x="7978486" y="4096290"/>
              <a:ext cx="477982" cy="466725"/>
            </a:xfrm>
            <a:prstGeom prst="ellipse">
              <a:avLst/>
            </a:prstGeom>
            <a:noFill/>
            <a:ln w="76200" cap="flat" cmpd="sng" algn="ctr">
              <a:solidFill>
                <a:schemeClr val="bg2">
                  <a:lumMod val="90000"/>
                </a:schemeClr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120D57E-A8F2-7E40-606D-DA1D23CF5329}"/>
                </a:ext>
              </a:extLst>
            </p:cNvPr>
            <p:cNvCxnSpPr>
              <a:cxnSpLocks/>
              <a:stCxn id="3" idx="2"/>
              <a:endCxn id="7" idx="6"/>
            </p:cNvCxnSpPr>
            <p:nvPr/>
          </p:nvCxnSpPr>
          <p:spPr>
            <a:xfrm flipH="1" flipV="1">
              <a:off x="8456468" y="4329653"/>
              <a:ext cx="1312718" cy="16560"/>
            </a:xfrm>
            <a:prstGeom prst="line">
              <a:avLst/>
            </a:prstGeom>
            <a:ln w="57150">
              <a:solidFill>
                <a:schemeClr val="bg2">
                  <a:lumMod val="90000"/>
                </a:schemeClr>
              </a:solidFill>
              <a:prstDash val="sysDash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21FBEAA-977D-49A8-A7C0-6B8755A4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2800" dirty="0"/>
              <a:t>Why Extract Individual Images?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73728-1CAF-4984-8E48-2D81C93254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87</a:t>
            </a:fld>
            <a:endParaRPr lang="en-US"/>
          </a:p>
        </p:txBody>
      </p:sp>
      <p:pic>
        <p:nvPicPr>
          <p:cNvPr id="6" name="Picture 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6AF511DF-344C-BBC1-577D-0F1CD8C08D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7" r="-139"/>
          <a:stretch/>
        </p:blipFill>
        <p:spPr>
          <a:xfrm>
            <a:off x="1963882" y="2317173"/>
            <a:ext cx="8250382" cy="222365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A9D643B-384C-4785-0A51-C4A369364E53}"/>
              </a:ext>
            </a:extLst>
          </p:cNvPr>
          <p:cNvSpPr/>
          <p:nvPr/>
        </p:nvSpPr>
        <p:spPr>
          <a:xfrm>
            <a:off x="9769186" y="4107222"/>
            <a:ext cx="477982" cy="477982"/>
          </a:xfrm>
          <a:prstGeom prst="ellipse">
            <a:avLst/>
          </a:prstGeom>
          <a:noFill/>
          <a:ln w="762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9C914A-E2B7-2AD2-305D-0B0364475057}"/>
              </a:ext>
            </a:extLst>
          </p:cNvPr>
          <p:cNvSpPr/>
          <p:nvPr/>
        </p:nvSpPr>
        <p:spPr>
          <a:xfrm>
            <a:off x="1980334" y="2238375"/>
            <a:ext cx="1322243" cy="2438400"/>
          </a:xfrm>
          <a:prstGeom prst="rect">
            <a:avLst/>
          </a:prstGeom>
          <a:noFill/>
          <a:ln w="762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23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88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DA2743-5F62-4A0C-BEC0-664A800D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Parameters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CB1022-6053-D86E-B9C8-114A0B9905C0}"/>
              </a:ext>
            </a:extLst>
          </p:cNvPr>
          <p:cNvSpPr txBox="1"/>
          <p:nvPr/>
        </p:nvSpPr>
        <p:spPr>
          <a:xfrm>
            <a:off x="2301642" y="3304104"/>
            <a:ext cx="17156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/>
              </a:rPr>
              <a:t>p1 = (2.5, 8.0)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/>
              </a:rPr>
              <a:t>p2 = (2.6, 7.2)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/>
              </a:rPr>
              <a:t>p3 = (8.0, 7.3)</a:t>
            </a:r>
          </a:p>
        </p:txBody>
      </p:sp>
    </p:spTree>
    <p:extLst>
      <p:ext uri="{BB962C8B-B14F-4D97-AF65-F5344CB8AC3E}">
        <p14:creationId xmlns:p14="http://schemas.microsoft.com/office/powerpoint/2010/main" val="54303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89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DA2743-5F62-4A0C-BEC0-664A800D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Parameters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CB1022-6053-D86E-B9C8-114A0B9905C0}"/>
              </a:ext>
            </a:extLst>
          </p:cNvPr>
          <p:cNvSpPr txBox="1"/>
          <p:nvPr/>
        </p:nvSpPr>
        <p:spPr>
          <a:xfrm>
            <a:off x="2301642" y="3304104"/>
            <a:ext cx="17156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p1 = (</a:t>
            </a:r>
            <a:r>
              <a:rPr lang="en-US" sz="2000" dirty="0">
                <a:solidFill>
                  <a:srgbClr val="ED7D31"/>
                </a:solidFill>
                <a:latin typeface="Calibri" panose="020F0502020204030204"/>
              </a:rPr>
              <a:t>2.5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2000" dirty="0">
                <a:solidFill>
                  <a:srgbClr val="70AD47"/>
                </a:solidFill>
                <a:latin typeface="Calibri" panose="020F0502020204030204"/>
              </a:rPr>
              <a:t>8.0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p2 = (</a:t>
            </a:r>
            <a:r>
              <a:rPr lang="en-US" sz="2000" dirty="0">
                <a:solidFill>
                  <a:srgbClr val="ED7D31"/>
                </a:solidFill>
                <a:latin typeface="Calibri" panose="020F0502020204030204"/>
              </a:rPr>
              <a:t>2.6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2000" dirty="0">
                <a:solidFill>
                  <a:srgbClr val="7030A0"/>
                </a:solidFill>
                <a:latin typeface="Calibri" panose="020F0502020204030204"/>
              </a:rPr>
              <a:t>7.2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p3 = (</a:t>
            </a:r>
            <a:r>
              <a:rPr lang="en-US" sz="2000" dirty="0">
                <a:solidFill>
                  <a:srgbClr val="4472C4"/>
                </a:solidFill>
                <a:latin typeface="Calibri" panose="020F0502020204030204"/>
              </a:rPr>
              <a:t>8.0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2000" dirty="0">
                <a:solidFill>
                  <a:srgbClr val="7030A0"/>
                </a:solidFill>
                <a:latin typeface="Calibri" panose="020F0502020204030204"/>
              </a:rPr>
              <a:t>7.3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8F5C81F-4800-5287-B42D-E0E203410E5C}"/>
              </a:ext>
            </a:extLst>
          </p:cNvPr>
          <p:cNvGrpSpPr/>
          <p:nvPr/>
        </p:nvGrpSpPr>
        <p:grpSpPr>
          <a:xfrm>
            <a:off x="3702378" y="3304104"/>
            <a:ext cx="2992031" cy="1172221"/>
            <a:chOff x="3702378" y="3304104"/>
            <a:chExt cx="2992031" cy="117222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C7B9F9A-1EF9-44F5-B741-140DDA41488D}"/>
                </a:ext>
              </a:extLst>
            </p:cNvPr>
            <p:cNvSpPr txBox="1"/>
            <p:nvPr/>
          </p:nvSpPr>
          <p:spPr>
            <a:xfrm>
              <a:off x="5396211" y="3304104"/>
              <a:ext cx="129819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p1 = (</a:t>
              </a:r>
              <a:r>
                <a:rPr lang="en-US" sz="2000" dirty="0">
                  <a:solidFill>
                    <a:srgbClr val="ED7D31"/>
                  </a:solidFill>
                  <a:latin typeface="Calibri" panose="020F0502020204030204"/>
                </a:rPr>
                <a:t>1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, </a:t>
              </a:r>
              <a:r>
                <a:rPr lang="en-US" sz="2000" dirty="0">
                  <a:solidFill>
                    <a:srgbClr val="70AD47"/>
                  </a:solidFill>
                  <a:latin typeface="Calibri" panose="020F0502020204030204"/>
                </a:rPr>
                <a:t>2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)</a:t>
              </a:r>
            </a:p>
            <a:p>
              <a:pPr algn="ctr"/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p2 = (</a:t>
              </a:r>
              <a:r>
                <a:rPr lang="en-US" sz="2000" dirty="0">
                  <a:solidFill>
                    <a:srgbClr val="ED7D31"/>
                  </a:solidFill>
                  <a:latin typeface="Calibri" panose="020F0502020204030204"/>
                </a:rPr>
                <a:t>1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, </a:t>
              </a:r>
              <a:r>
                <a:rPr lang="en-US" sz="2000" dirty="0">
                  <a:solidFill>
                    <a:srgbClr val="7030A0"/>
                  </a:solidFill>
                  <a:latin typeface="Calibri" panose="020F0502020204030204"/>
                </a:rPr>
                <a:t>1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)</a:t>
              </a:r>
            </a:p>
            <a:p>
              <a:pPr algn="ctr"/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p3 = (</a:t>
              </a:r>
              <a:r>
                <a:rPr lang="en-US" sz="2000" dirty="0">
                  <a:solidFill>
                    <a:srgbClr val="4472C4"/>
                  </a:solidFill>
                  <a:latin typeface="Calibri" panose="020F0502020204030204"/>
                </a:rPr>
                <a:t>2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, </a:t>
              </a:r>
              <a:r>
                <a:rPr lang="en-US" sz="2000" dirty="0">
                  <a:solidFill>
                    <a:srgbClr val="7030A0"/>
                  </a:solidFill>
                  <a:latin typeface="Calibri" panose="020F0502020204030204"/>
                </a:rPr>
                <a:t>1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)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9C61AC8-9892-8847-885A-F17FD5D94240}"/>
                </a:ext>
              </a:extLst>
            </p:cNvPr>
            <p:cNvGrpSpPr/>
            <p:nvPr/>
          </p:nvGrpSpPr>
          <p:grpSpPr>
            <a:xfrm>
              <a:off x="3702378" y="3811936"/>
              <a:ext cx="1795212" cy="664389"/>
              <a:chOff x="3702378" y="3811936"/>
              <a:chExt cx="1795212" cy="664389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666924A3-629F-E0EA-B89C-14D0EF0E6CB1}"/>
                  </a:ext>
                </a:extLst>
              </p:cNvPr>
              <p:cNvCxnSpPr>
                <a:cxnSpLocks/>
                <a:stCxn id="16" idx="3"/>
                <a:endCxn id="17" idx="1"/>
              </p:cNvCxnSpPr>
              <p:nvPr/>
            </p:nvCxnSpPr>
            <p:spPr>
              <a:xfrm>
                <a:off x="4017269" y="3811936"/>
                <a:ext cx="1378942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0EE44E7-4451-AAAE-A10D-34A1E95A1089}"/>
                  </a:ext>
                </a:extLst>
              </p:cNvPr>
              <p:cNvSpPr txBox="1"/>
              <p:nvPr/>
            </p:nvSpPr>
            <p:spPr>
              <a:xfrm>
                <a:off x="3702378" y="3829994"/>
                <a:ext cx="179521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</a:rPr>
                  <a:t>Coordinate clustering</a:t>
                </a: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37D6AD3-642A-B4FD-ACFE-F141A3818D55}"/>
              </a:ext>
            </a:extLst>
          </p:cNvPr>
          <p:cNvGrpSpPr/>
          <p:nvPr/>
        </p:nvGrpSpPr>
        <p:grpSpPr>
          <a:xfrm>
            <a:off x="6571784" y="2380774"/>
            <a:ext cx="3318573" cy="2862322"/>
            <a:chOff x="6571784" y="2380774"/>
            <a:chExt cx="3318573" cy="286232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158ADE1-2EE2-946B-5624-E5E1932CB6D1}"/>
                </a:ext>
              </a:extLst>
            </p:cNvPr>
            <p:cNvSpPr txBox="1"/>
            <p:nvPr/>
          </p:nvSpPr>
          <p:spPr>
            <a:xfrm>
              <a:off x="8174730" y="2380774"/>
              <a:ext cx="1715627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x1 = </a:t>
              </a:r>
              <a:r>
                <a:rPr lang="en-US" sz="2000" dirty="0">
                  <a:solidFill>
                    <a:srgbClr val="ED7D31"/>
                  </a:solidFill>
                  <a:latin typeface="Calibri" panose="020F0502020204030204"/>
                </a:rPr>
                <a:t>2.55</a:t>
              </a:r>
            </a:p>
            <a:p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x2 = </a:t>
              </a:r>
              <a:r>
                <a:rPr lang="en-US" sz="2000" dirty="0">
                  <a:solidFill>
                    <a:srgbClr val="4472C4"/>
                  </a:solidFill>
                  <a:latin typeface="Calibri" panose="020F0502020204030204"/>
                </a:rPr>
                <a:t>8.0</a:t>
              </a:r>
            </a:p>
            <a:p>
              <a:endParaRPr lang="en-US" sz="2000" dirty="0">
                <a:solidFill>
                  <a:srgbClr val="4472C4"/>
                </a:solidFill>
                <a:latin typeface="Calibri" panose="020F0502020204030204"/>
              </a:endParaRPr>
            </a:p>
            <a:p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y1 = </a:t>
              </a:r>
              <a:r>
                <a:rPr lang="en-US" sz="2000" dirty="0">
                  <a:solidFill>
                    <a:srgbClr val="7030A0"/>
                  </a:solidFill>
                  <a:latin typeface="Calibri" panose="020F0502020204030204"/>
                </a:rPr>
                <a:t>7.25</a:t>
              </a:r>
              <a:endParaRPr lang="en-US" sz="2000" dirty="0">
                <a:solidFill>
                  <a:srgbClr val="70AD47"/>
                </a:solidFill>
                <a:latin typeface="Calibri" panose="020F0502020204030204"/>
              </a:endParaRPr>
            </a:p>
            <a:p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y2 = </a:t>
              </a:r>
              <a:r>
                <a:rPr lang="en-US" sz="2000" dirty="0">
                  <a:solidFill>
                    <a:srgbClr val="70AD47"/>
                  </a:solidFill>
                  <a:latin typeface="Calibri" panose="020F0502020204030204"/>
                </a:rPr>
                <a:t>8.0</a:t>
              </a:r>
              <a:endParaRPr lang="en-US" sz="2000" dirty="0">
                <a:solidFill>
                  <a:srgbClr val="7030A0"/>
                </a:solidFill>
                <a:latin typeface="Calibri" panose="020F0502020204030204"/>
              </a:endParaRPr>
            </a:p>
            <a:p>
              <a:endParaRPr lang="en-US" sz="2000" dirty="0">
                <a:solidFill>
                  <a:srgbClr val="7030A0"/>
                </a:solidFill>
                <a:latin typeface="Calibri" panose="020F0502020204030204"/>
              </a:endParaRPr>
            </a:p>
            <a:p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p1 = (</a:t>
              </a:r>
              <a:r>
                <a:rPr lang="en-US" sz="2000" dirty="0">
                  <a:solidFill>
                    <a:srgbClr val="ED7D31"/>
                  </a:solidFill>
                  <a:latin typeface="Calibri" panose="020F0502020204030204"/>
                </a:rPr>
                <a:t>x1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, </a:t>
              </a:r>
              <a:r>
                <a:rPr lang="en-US" sz="2000" dirty="0">
                  <a:solidFill>
                    <a:srgbClr val="7030A0"/>
                  </a:solidFill>
                  <a:latin typeface="Calibri" panose="020F0502020204030204"/>
                </a:rPr>
                <a:t>y1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)</a:t>
              </a:r>
            </a:p>
            <a:p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p2 = (</a:t>
              </a:r>
              <a:r>
                <a:rPr lang="en-US" sz="2000" dirty="0">
                  <a:solidFill>
                    <a:srgbClr val="ED7D31"/>
                  </a:solidFill>
                  <a:latin typeface="Calibri" panose="020F0502020204030204"/>
                </a:rPr>
                <a:t>x1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, </a:t>
              </a:r>
              <a:r>
                <a:rPr lang="en-US" sz="2000" dirty="0">
                  <a:solidFill>
                    <a:srgbClr val="70AD47"/>
                  </a:solidFill>
                  <a:latin typeface="Calibri" panose="020F0502020204030204"/>
                </a:rPr>
                <a:t>y2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)</a:t>
              </a:r>
            </a:p>
            <a:p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p3 = (</a:t>
              </a:r>
              <a:r>
                <a:rPr lang="en-US" sz="2000" dirty="0">
                  <a:solidFill>
                    <a:srgbClr val="4472C4"/>
                  </a:solidFill>
                  <a:latin typeface="Calibri" panose="020F0502020204030204"/>
                </a:rPr>
                <a:t>x2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, </a:t>
              </a:r>
              <a:r>
                <a:rPr lang="en-US" sz="2000" dirty="0">
                  <a:solidFill>
                    <a:srgbClr val="7030A0"/>
                  </a:solidFill>
                  <a:latin typeface="Calibri" panose="020F0502020204030204"/>
                </a:rPr>
                <a:t>y1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)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88EACE2-3BE3-5395-8C5F-D4B842635923}"/>
                </a:ext>
              </a:extLst>
            </p:cNvPr>
            <p:cNvGrpSpPr/>
            <p:nvPr/>
          </p:nvGrpSpPr>
          <p:grpSpPr>
            <a:xfrm>
              <a:off x="6571784" y="3811935"/>
              <a:ext cx="1725568" cy="387391"/>
              <a:chOff x="6571784" y="3811935"/>
              <a:chExt cx="1725568" cy="387391"/>
            </a:xfrm>
          </p:grpSpPr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88C93BC1-014C-7E79-3EFC-601E0FB1F2A0}"/>
                  </a:ext>
                </a:extLst>
              </p:cNvPr>
              <p:cNvCxnSpPr>
                <a:cxnSpLocks/>
                <a:stCxn id="17" idx="3"/>
                <a:endCxn id="18" idx="1"/>
              </p:cNvCxnSpPr>
              <p:nvPr/>
            </p:nvCxnSpPr>
            <p:spPr>
              <a:xfrm flipV="1">
                <a:off x="6694409" y="3811935"/>
                <a:ext cx="1480321" cy="1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B024470-6514-9E16-701E-47729078189E}"/>
                  </a:ext>
                </a:extLst>
              </p:cNvPr>
              <p:cNvSpPr txBox="1"/>
              <p:nvPr/>
            </p:nvSpPr>
            <p:spPr>
              <a:xfrm>
                <a:off x="6571784" y="3829994"/>
                <a:ext cx="172556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</a:rPr>
                  <a:t>Generation</a:t>
                </a:r>
              </a:p>
            </p:txBody>
          </p:sp>
        </p:grpSp>
      </p:grpSp>
      <p:pic>
        <p:nvPicPr>
          <p:cNvPr id="23" name="Graphic 22" descr="Line arrow: Counter-clockwise curve with solid fill">
            <a:extLst>
              <a:ext uri="{FF2B5EF4-FFF2-40B4-BE49-F238E27FC236}">
                <a16:creationId xmlns:a16="http://schemas.microsoft.com/office/drawing/2014/main" id="{FD7D532B-80EB-72DF-8781-F412CFBC4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5277027" y="3494081"/>
            <a:ext cx="281957" cy="281957"/>
          </a:xfrm>
          <a:prstGeom prst="rect">
            <a:avLst/>
          </a:prstGeom>
        </p:spPr>
      </p:pic>
      <p:pic>
        <p:nvPicPr>
          <p:cNvPr id="24" name="Graphic 23" descr="Line arrow: Counter-clockwise curve with solid fill">
            <a:extLst>
              <a:ext uri="{FF2B5EF4-FFF2-40B4-BE49-F238E27FC236}">
                <a16:creationId xmlns:a16="http://schemas.microsoft.com/office/drawing/2014/main" id="{4BFE0FC8-1B37-8735-44A1-CBB8044BF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43695" y="3460662"/>
            <a:ext cx="281957" cy="2819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6427E55-8BA9-113E-7DB2-0A3CDC4364A9}"/>
              </a:ext>
            </a:extLst>
          </p:cNvPr>
          <p:cNvSpPr/>
          <p:nvPr/>
        </p:nvSpPr>
        <p:spPr>
          <a:xfrm>
            <a:off x="5497590" y="3346935"/>
            <a:ext cx="1135428" cy="646331"/>
          </a:xfrm>
          <a:prstGeom prst="rect">
            <a:avLst/>
          </a:prstGeom>
          <a:noFill/>
          <a:ln w="28575">
            <a:solidFill>
              <a:srgbClr val="E06742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E1D51C-12F9-1844-B1A0-5C9531CF113B}"/>
              </a:ext>
            </a:extLst>
          </p:cNvPr>
          <p:cNvSpPr/>
          <p:nvPr/>
        </p:nvSpPr>
        <p:spPr>
          <a:xfrm>
            <a:off x="8174730" y="4232963"/>
            <a:ext cx="1480321" cy="646331"/>
          </a:xfrm>
          <a:prstGeom prst="rect">
            <a:avLst/>
          </a:prstGeom>
          <a:noFill/>
          <a:ln w="28575">
            <a:solidFill>
              <a:srgbClr val="E06742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77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07C3C49-8E72-4FB2-AAAE-5BA7BF35E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3618" y="1896254"/>
            <a:ext cx="3153215" cy="375337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9141C-CAF2-44D5-B634-0A98B26A64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9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3AA8BB-1D4D-4FF2-86BE-9CE123E48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Floor Plan Parsing — Before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9F8C95-D949-415B-8F16-A49D59515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023" y="2172518"/>
            <a:ext cx="3000794" cy="34771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7A8E4D-16F8-4826-8551-9E878F8DB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687" y="2277941"/>
            <a:ext cx="2623060" cy="32662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5FEA8E-F997-4E31-87A7-A8F3AC8DD914}"/>
              </a:ext>
            </a:extLst>
          </p:cNvPr>
          <p:cNvSpPr txBox="1"/>
          <p:nvPr/>
        </p:nvSpPr>
        <p:spPr>
          <a:xfrm>
            <a:off x="1947168" y="6174386"/>
            <a:ext cx="82976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effectLst/>
              </a:rPr>
              <a:t>Dosch</a:t>
            </a:r>
            <a:r>
              <a:rPr lang="en-US" sz="1200" dirty="0">
                <a:solidFill>
                  <a:schemeClr val="bg1"/>
                </a:solidFill>
                <a:effectLst/>
              </a:rPr>
              <a:t> et al., 2000 — A complete system for the analysis of architectural drawings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DBBC64-91C6-483E-B73F-245EE0CD2436}"/>
              </a:ext>
            </a:extLst>
          </p:cNvPr>
          <p:cNvSpPr txBox="1"/>
          <p:nvPr/>
        </p:nvSpPr>
        <p:spPr>
          <a:xfrm>
            <a:off x="3488668" y="2919132"/>
            <a:ext cx="5214664" cy="1021556"/>
          </a:xfrm>
          <a:prstGeom prst="roundRect">
            <a:avLst/>
          </a:prstGeom>
          <a:ln w="5715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Constraint Network (</a:t>
            </a:r>
            <a:r>
              <a:rPr lang="en-US" dirty="0" err="1">
                <a:solidFill>
                  <a:schemeClr val="bg1"/>
                </a:solidFill>
              </a:rPr>
              <a:t>Dosch</a:t>
            </a:r>
            <a:r>
              <a:rPr lang="en-US" dirty="0">
                <a:solidFill>
                  <a:schemeClr val="bg1"/>
                </a:solidFill>
              </a:rPr>
              <a:t> et al., 2000)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Altered Hough Transform (</a:t>
            </a:r>
            <a:r>
              <a:rPr lang="en-US" dirty="0" err="1">
                <a:solidFill>
                  <a:schemeClr val="bg1"/>
                </a:solidFill>
              </a:rPr>
              <a:t>Macé</a:t>
            </a:r>
            <a:r>
              <a:rPr lang="en-US" dirty="0">
                <a:solidFill>
                  <a:schemeClr val="bg1"/>
                </a:solidFill>
              </a:rPr>
              <a:t> et al., 2010)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SURF &amp; OCR </a:t>
            </a:r>
            <a:r>
              <a:rPr lang="en-US" dirty="0"/>
              <a:t>(Ahmed et al., 2012)</a:t>
            </a:r>
          </a:p>
        </p:txBody>
      </p:sp>
    </p:spTree>
    <p:extLst>
      <p:ext uri="{BB962C8B-B14F-4D97-AF65-F5344CB8AC3E}">
        <p14:creationId xmlns:p14="http://schemas.microsoft.com/office/powerpoint/2010/main" val="262272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90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DA2743-5F62-4A0C-BEC0-664A800D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Execution Time Analysis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FAC154-7430-C105-07B3-2BCDCBF5A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050" y="1587500"/>
            <a:ext cx="5583900" cy="456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70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51E74-2DB8-444A-A10B-CA08A165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91</a:t>
            </a:fld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DA2743-5F62-4A0C-BEC0-664A800D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Failed Scale Estimation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E665CB-AACD-ED46-1D43-ADD0AC865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89" y="1847959"/>
            <a:ext cx="3388020" cy="35772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6D45E0-DB1D-3838-C72D-2411176B9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256" y="1929055"/>
            <a:ext cx="3342966" cy="34961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2D90AD-A9B2-F7DC-1D5E-11D74A7A14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5191" y="2111022"/>
            <a:ext cx="4162524" cy="305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05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255E46-C96E-4CDB-9FA6-EDD0AEAF8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  <a:latin typeface="Arial" panose="020B0604020202020204" pitchFamily="34" charset="0"/>
              </a:rPr>
              <a:t>F-signatures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ABEF5-FF33-4126-A16C-9ECB560E42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92</a:t>
            </a:fld>
            <a:endParaRPr lang="en-US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2A41B6-E440-4232-B078-80243F64E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760" y="2278596"/>
            <a:ext cx="8456480" cy="30935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59CD3C-4022-435E-A5D3-ED53CF0B74DE}"/>
              </a:ext>
            </a:extLst>
          </p:cNvPr>
          <p:cNvSpPr txBox="1"/>
          <p:nvPr/>
        </p:nvSpPr>
        <p:spPr>
          <a:xfrm>
            <a:off x="1991596" y="6179046"/>
            <a:ext cx="82976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2">
                    <a:lumMod val="75000"/>
                  </a:schemeClr>
                </a:solidFill>
                <a:effectLst/>
              </a:rPr>
              <a:t>(</a:t>
            </a:r>
            <a:r>
              <a:rPr lang="en-US" sz="1200" dirty="0" err="1">
                <a:solidFill>
                  <a:schemeClr val="bg2">
                    <a:lumMod val="75000"/>
                  </a:schemeClr>
                </a:solidFill>
                <a:effectLst/>
              </a:rPr>
              <a:t>Tabbone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  <a:effectLst/>
              </a:rPr>
              <a:t> et al., 2003)</a:t>
            </a: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00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255E46-C96E-4CDB-9FA6-EDD0AEAF8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  <a:latin typeface="Arial" panose="020B0604020202020204" pitchFamily="34" charset="0"/>
              </a:rPr>
              <a:t>Faster R-CNN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ABEF5-FF33-4126-A16C-9ECB560E42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93</a:t>
            </a:fld>
            <a:endParaRPr lang="en-US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2A41B6-E440-4232-B078-80243F64E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7295" y="1237785"/>
            <a:ext cx="4306266" cy="48848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3E6111-C818-4C9C-8FCC-C49BE9EC43FC}"/>
              </a:ext>
            </a:extLst>
          </p:cNvPr>
          <p:cNvSpPr txBox="1"/>
          <p:nvPr/>
        </p:nvSpPr>
        <p:spPr>
          <a:xfrm>
            <a:off x="1991596" y="6179046"/>
            <a:ext cx="82976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2">
                    <a:lumMod val="75000"/>
                  </a:schemeClr>
                </a:solidFill>
                <a:effectLst/>
              </a:rPr>
              <a:t>(Ren et al., 2017)</a:t>
            </a: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77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255E46-C96E-4CDB-9FA6-EDD0AEAF8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  <a:latin typeface="Arial" panose="020B0604020202020204" pitchFamily="34" charset="0"/>
              </a:rPr>
              <a:t>Taking context into account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ABEF5-FF33-4126-A16C-9ECB560E42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94</a:t>
            </a:fld>
            <a:endParaRPr lang="en-US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2A41B6-E440-4232-B078-80243F64E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8852" y="1965960"/>
            <a:ext cx="5614296" cy="37187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59CD3C-4022-435E-A5D3-ED53CF0B74DE}"/>
              </a:ext>
            </a:extLst>
          </p:cNvPr>
          <p:cNvSpPr txBox="1"/>
          <p:nvPr/>
        </p:nvSpPr>
        <p:spPr>
          <a:xfrm>
            <a:off x="1991596" y="6179046"/>
            <a:ext cx="82976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2">
                    <a:lumMod val="75000"/>
                  </a:schemeClr>
                </a:solidFill>
                <a:effectLst/>
              </a:rPr>
              <a:t>(</a:t>
            </a:r>
            <a:r>
              <a:rPr lang="en-US" sz="1200" dirty="0" err="1">
                <a:solidFill>
                  <a:schemeClr val="bg2">
                    <a:lumMod val="75000"/>
                  </a:schemeClr>
                </a:solidFill>
                <a:effectLst/>
              </a:rPr>
              <a:t>Macé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  <a:effectLst/>
              </a:rPr>
              <a:t> et al., 2010)</a:t>
            </a: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55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Theme1">
  <a:themeElements>
    <a:clrScheme name="Swiss">
      <a:dk1>
        <a:srgbClr val="000000"/>
      </a:dk1>
      <a:lt1>
        <a:srgbClr val="FFFFFF"/>
      </a:lt1>
      <a:dk2>
        <a:srgbClr val="E4E4E4"/>
      </a:dk2>
      <a:lt2>
        <a:srgbClr val="7CA655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4495A2"/>
      </a:hlink>
      <a:folHlink>
        <a:srgbClr val="AA5881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0" tIns="0" rIns="0" bIns="0" rtlCol="0" anchor="b" anchorCtr="0">
        <a:norm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wissPresentation C_Win32_MW_JS_SL_v2.potx" id="{230A82CA-9023-4220-9E5B-0E652CF31B20}" vid="{96196EC2-C392-482E-BF29-9BD12A62668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0</TotalTime>
  <Words>3732</Words>
  <Application>Microsoft Office PowerPoint</Application>
  <PresentationFormat>Widescreen</PresentationFormat>
  <Paragraphs>769</Paragraphs>
  <Slides>94</Slides>
  <Notes>91</Notes>
  <HiddenSlides>2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103" baseType="lpstr">
      <vt:lpstr>Arial</vt:lpstr>
      <vt:lpstr>Calibri</vt:lpstr>
      <vt:lpstr>Cambria Math</vt:lpstr>
      <vt:lpstr>Century Gothic</vt:lpstr>
      <vt:lpstr>Consolas</vt:lpstr>
      <vt:lpstr>Franklin Gothic Book</vt:lpstr>
      <vt:lpstr>Franklin Gothic Demi</vt:lpstr>
      <vt:lpstr>Wingdings</vt:lpstr>
      <vt:lpstr>Theme1</vt:lpstr>
      <vt:lpstr>Inverse Algorithmic Design</vt:lpstr>
      <vt:lpstr>Background</vt:lpstr>
      <vt:lpstr>Algorithmic Design</vt:lpstr>
      <vt:lpstr>Inverse Algorithmic Design</vt:lpstr>
      <vt:lpstr>Inverse Algorithmic Design</vt:lpstr>
      <vt:lpstr>Objectives</vt:lpstr>
      <vt:lpstr>Related Work</vt:lpstr>
      <vt:lpstr>Algorithmic Design</vt:lpstr>
      <vt:lpstr>Floor Plan Parsing — Before</vt:lpstr>
      <vt:lpstr>Floor Plan Parsing — Now</vt:lpstr>
      <vt:lpstr>Floor Plan Parsing — Now</vt:lpstr>
      <vt:lpstr>Proposed Solution</vt:lpstr>
      <vt:lpstr>Segmentation</vt:lpstr>
      <vt:lpstr>Segmentation Network</vt:lpstr>
      <vt:lpstr>Junction Heatmap Threshold</vt:lpstr>
      <vt:lpstr>Junction Heatmap Threshold</vt:lpstr>
      <vt:lpstr>Vectorization</vt:lpstr>
      <vt:lpstr>Wall Thickness Calculation</vt:lpstr>
      <vt:lpstr>Wall Thickness Calculation</vt:lpstr>
      <vt:lpstr>Choosing a Metric</vt:lpstr>
      <vt:lpstr>Choosing a Metric</vt:lpstr>
      <vt:lpstr>Semantics Recovery</vt:lpstr>
      <vt:lpstr>Example Image</vt:lpstr>
      <vt:lpstr>Door Extraction</vt:lpstr>
      <vt:lpstr>Door Classification</vt:lpstr>
      <vt:lpstr>Other Examples</vt:lpstr>
      <vt:lpstr>Dataset Statistics</vt:lpstr>
      <vt:lpstr>Data Augmentation</vt:lpstr>
      <vt:lpstr>Toilets, Sinks, and Others</vt:lpstr>
      <vt:lpstr>Toilets</vt:lpstr>
      <vt:lpstr>Toilets</vt:lpstr>
      <vt:lpstr>Toilets</vt:lpstr>
      <vt:lpstr>Sinks</vt:lpstr>
      <vt:lpstr>Integration</vt:lpstr>
      <vt:lpstr>Proposed Solution</vt:lpstr>
      <vt:lpstr>Defining Parameters</vt:lpstr>
      <vt:lpstr>Estimating Distances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</vt:lpstr>
      <vt:lpstr>Segmentation Model</vt:lpstr>
      <vt:lpstr>Segmentation Model</vt:lpstr>
      <vt:lpstr>Segmentation Model</vt:lpstr>
      <vt:lpstr>Junction Detection</vt:lpstr>
      <vt:lpstr>PowerPoint Presentation</vt:lpstr>
      <vt:lpstr>Orientation Classification</vt:lpstr>
      <vt:lpstr>Example Results</vt:lpstr>
      <vt:lpstr>Example Results</vt:lpstr>
      <vt:lpstr>Example Results</vt:lpstr>
      <vt:lpstr>Example Results</vt:lpstr>
      <vt:lpstr>PowerPoint Presentation</vt:lpstr>
      <vt:lpstr>Conclusions</vt:lpstr>
      <vt:lpstr>Conclusions</vt:lpstr>
      <vt:lpstr>Inverse Algorithmic Design</vt:lpstr>
      <vt:lpstr>Recovering Accurate Orientation</vt:lpstr>
      <vt:lpstr>Ellis, K., et al. (2018)</vt:lpstr>
      <vt:lpstr>Scale-Invariant Feature Transform (SIFT) </vt:lpstr>
      <vt:lpstr>Scale-Invariant Feature Transform (SIFT)</vt:lpstr>
      <vt:lpstr>Structural Symbol Recognition</vt:lpstr>
      <vt:lpstr>Subgraph Isomorphism</vt:lpstr>
      <vt:lpstr>Constraint Network</vt:lpstr>
      <vt:lpstr>Convolutional Neural Networks</vt:lpstr>
      <vt:lpstr>Attention and the Transformer</vt:lpstr>
      <vt:lpstr>EfficientNetV2</vt:lpstr>
      <vt:lpstr>Graph Neural Networks</vt:lpstr>
      <vt:lpstr>Rotation Invariance</vt:lpstr>
      <vt:lpstr>Floor Plan Parsing — Now</vt:lpstr>
      <vt:lpstr>Floor Plan Parsing — Now</vt:lpstr>
      <vt:lpstr>Floor Plan Parsing — Now</vt:lpstr>
      <vt:lpstr>Residential Floor Plan Vectorization</vt:lpstr>
      <vt:lpstr>Avoid Placing Walls Over Junctions</vt:lpstr>
      <vt:lpstr>Avoid Placing Walls Over Junctions</vt:lpstr>
      <vt:lpstr>Used Loss Function</vt:lpstr>
      <vt:lpstr>CubiCasa5K Loss Function</vt:lpstr>
      <vt:lpstr>CubiCasa5K Loss Function</vt:lpstr>
      <vt:lpstr>CubiCasa5K Loss Function</vt:lpstr>
      <vt:lpstr>CubiCasa5K Loss Function</vt:lpstr>
      <vt:lpstr>Segmentation Network</vt:lpstr>
      <vt:lpstr>Validation Loss Curves</vt:lpstr>
      <vt:lpstr>ConvNeXt Architecture</vt:lpstr>
      <vt:lpstr>EfficientNetV2</vt:lpstr>
      <vt:lpstr>ConvNeXt Architecture</vt:lpstr>
      <vt:lpstr>Door Description</vt:lpstr>
      <vt:lpstr>Why Extract Individual Images?</vt:lpstr>
      <vt:lpstr>Generating Parameters</vt:lpstr>
      <vt:lpstr>Generating Parameters</vt:lpstr>
      <vt:lpstr>Execution Time Analysis</vt:lpstr>
      <vt:lpstr>Failed Scale Estimation</vt:lpstr>
      <vt:lpstr>F-signatures</vt:lpstr>
      <vt:lpstr>Faster R-CNN</vt:lpstr>
      <vt:lpstr>Taking context into account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2022-11-28T15:29:16Z</dcterms:created>
  <dcterms:modified xsi:type="dcterms:W3CDTF">2022-11-28T15:30:27Z</dcterms:modified>
</cp:coreProperties>
</file>