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258" r:id="rId3"/>
    <p:sldId id="359" r:id="rId4"/>
    <p:sldId id="374" r:id="rId5"/>
    <p:sldId id="373" r:id="rId6"/>
    <p:sldId id="361" r:id="rId7"/>
    <p:sldId id="362" r:id="rId8"/>
    <p:sldId id="391" r:id="rId9"/>
    <p:sldId id="310" r:id="rId10"/>
    <p:sldId id="259" r:id="rId11"/>
    <p:sldId id="378" r:id="rId12"/>
    <p:sldId id="393" r:id="rId13"/>
    <p:sldId id="394" r:id="rId14"/>
    <p:sldId id="395" r:id="rId15"/>
    <p:sldId id="398" r:id="rId16"/>
    <p:sldId id="399" r:id="rId17"/>
    <p:sldId id="264" r:id="rId18"/>
    <p:sldId id="309" r:id="rId19"/>
    <p:sldId id="324" r:id="rId20"/>
    <p:sldId id="325" r:id="rId21"/>
    <p:sldId id="275" r:id="rId22"/>
    <p:sldId id="379" r:id="rId23"/>
    <p:sldId id="281" r:id="rId24"/>
    <p:sldId id="357" r:id="rId25"/>
    <p:sldId id="311" r:id="rId26"/>
    <p:sldId id="358" r:id="rId27"/>
    <p:sldId id="312" r:id="rId28"/>
    <p:sldId id="363" r:id="rId29"/>
    <p:sldId id="352" r:id="rId30"/>
    <p:sldId id="353" r:id="rId31"/>
    <p:sldId id="354" r:id="rId32"/>
    <p:sldId id="314" r:id="rId33"/>
    <p:sldId id="315" r:id="rId34"/>
    <p:sldId id="317" r:id="rId35"/>
    <p:sldId id="344" r:id="rId36"/>
    <p:sldId id="318" r:id="rId37"/>
    <p:sldId id="368" r:id="rId38"/>
    <p:sldId id="370" r:id="rId39"/>
    <p:sldId id="371" r:id="rId40"/>
    <p:sldId id="319" r:id="rId41"/>
    <p:sldId id="320" r:id="rId42"/>
    <p:sldId id="401" r:id="rId43"/>
    <p:sldId id="402" r:id="rId44"/>
    <p:sldId id="321" r:id="rId45"/>
    <p:sldId id="404" r:id="rId46"/>
    <p:sldId id="403" r:id="rId47"/>
    <p:sldId id="322" r:id="rId48"/>
    <p:sldId id="323" r:id="rId49"/>
    <p:sldId id="345" r:id="rId50"/>
    <p:sldId id="346" r:id="rId51"/>
    <p:sldId id="347" r:id="rId52"/>
    <p:sldId id="380" r:id="rId53"/>
    <p:sldId id="381" r:id="rId54"/>
    <p:sldId id="382" r:id="rId55"/>
    <p:sldId id="383" r:id="rId56"/>
    <p:sldId id="268" r:id="rId57"/>
    <p:sldId id="356" r:id="rId58"/>
    <p:sldId id="355" r:id="rId59"/>
    <p:sldId id="405" r:id="rId60"/>
    <p:sldId id="331" r:id="rId61"/>
    <p:sldId id="400" r:id="rId62"/>
    <p:sldId id="270" r:id="rId63"/>
    <p:sldId id="376" r:id="rId64"/>
    <p:sldId id="384" r:id="rId65"/>
    <p:sldId id="385" r:id="rId66"/>
    <p:sldId id="386" r:id="rId67"/>
    <p:sldId id="397" r:id="rId68"/>
    <p:sldId id="387" r:id="rId69"/>
    <p:sldId id="396" r:id="rId70"/>
    <p:sldId id="271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com Tema 1 - Destaqu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Estilo com Tema 1 - Destaqu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96" autoAdjust="0"/>
    <p:restoredTop sz="77727"/>
  </p:normalViewPr>
  <p:slideViewPr>
    <p:cSldViewPr snapToGrid="0" snapToObjects="1">
      <p:cViewPr varScale="1">
        <p:scale>
          <a:sx n="88" d="100"/>
          <a:sy n="88" d="100"/>
        </p:scale>
        <p:origin x="25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Users\daniel\Dropbox\Personal\Meic%20A\Tese\TestingScriptIt\GraficosNew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Users\daniel\Dropbox\Personal\Meic%20A\Tese\TestingScriptIt\GraficosNew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Users\daniel\Dropbox\Personal\Meic%20A\Tese\TestingScriptIt\GraficosNe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Raw Version Execution Time Comparison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Stack Inspection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Folha1!$K$3:$K$13</c:f>
              <c:numCache>
                <c:formatCode>General</c:formatCode>
                <c:ptCount val="1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5000</c:v>
                </c:pt>
                <c:pt idx="7">
                  <c:v>10000</c:v>
                </c:pt>
                <c:pt idx="8">
                  <c:v>20000</c:v>
                </c:pt>
                <c:pt idx="9">
                  <c:v>50000</c:v>
                </c:pt>
              </c:numCache>
            </c:numRef>
          </c:cat>
          <c:val>
            <c:numRef>
              <c:f>Folha1!$Q$3:$Q$12</c:f>
              <c:numCache>
                <c:formatCode>General</c:formatCode>
                <c:ptCount val="10"/>
                <c:pt idx="0">
                  <c:v>0.72399997711181596</c:v>
                </c:pt>
                <c:pt idx="1">
                  <c:v>1.3510000705718901</c:v>
                </c:pt>
                <c:pt idx="2">
                  <c:v>2.7439999580383301</c:v>
                </c:pt>
                <c:pt idx="3">
                  <c:v>6.5290000438690097</c:v>
                </c:pt>
                <c:pt idx="4">
                  <c:v>12.9739999771118</c:v>
                </c:pt>
                <c:pt idx="5">
                  <c:v>26.837000131606999</c:v>
                </c:pt>
                <c:pt idx="6">
                  <c:v>52.944000005722003</c:v>
                </c:pt>
                <c:pt idx="7">
                  <c:v>98.883000135421696</c:v>
                </c:pt>
                <c:pt idx="8">
                  <c:v>172.141999959945</c:v>
                </c:pt>
                <c:pt idx="9">
                  <c:v>410.71099996566699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69-1F4E-A927-28BE40F1E437}"/>
            </c:ext>
          </c:extLst>
        </c:ser>
        <c:ser>
          <c:idx val="1"/>
          <c:order val="1"/>
          <c:tx>
            <c:v>Interpreter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Folha1!$K$3:$K$13</c:f>
              <c:numCache>
                <c:formatCode>General</c:formatCode>
                <c:ptCount val="1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5000</c:v>
                </c:pt>
                <c:pt idx="7">
                  <c:v>10000</c:v>
                </c:pt>
                <c:pt idx="8">
                  <c:v>20000</c:v>
                </c:pt>
                <c:pt idx="9">
                  <c:v>50000</c:v>
                </c:pt>
              </c:numCache>
            </c:numRef>
          </c:cat>
          <c:val>
            <c:numRef>
              <c:f>Folha1!$Q$17:$Q$26</c:f>
              <c:numCache>
                <c:formatCode>General</c:formatCode>
                <c:ptCount val="10"/>
                <c:pt idx="0">
                  <c:v>0.65499997138976995</c:v>
                </c:pt>
                <c:pt idx="1">
                  <c:v>1.29499983787536</c:v>
                </c:pt>
                <c:pt idx="2">
                  <c:v>2.6359999179839999</c:v>
                </c:pt>
                <c:pt idx="3">
                  <c:v>5.7840001583099303</c:v>
                </c:pt>
                <c:pt idx="4">
                  <c:v>12.676000118255599</c:v>
                </c:pt>
                <c:pt idx="5">
                  <c:v>25.207999944686801</c:v>
                </c:pt>
                <c:pt idx="6">
                  <c:v>47.598999977111802</c:v>
                </c:pt>
                <c:pt idx="7">
                  <c:v>78.492000102996798</c:v>
                </c:pt>
                <c:pt idx="8">
                  <c:v>141.949000120162</c:v>
                </c:pt>
                <c:pt idx="9">
                  <c:v>351.98600006103499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69-1F4E-A927-28BE40F1E437}"/>
            </c:ext>
          </c:extLst>
        </c:ser>
        <c:ser>
          <c:idx val="2"/>
          <c:order val="2"/>
          <c:tx>
            <c:v>No Traceability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Folha1!$K$3:$K$13</c:f>
              <c:numCache>
                <c:formatCode>General</c:formatCode>
                <c:ptCount val="1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5000</c:v>
                </c:pt>
                <c:pt idx="7">
                  <c:v>10000</c:v>
                </c:pt>
                <c:pt idx="8">
                  <c:v>20000</c:v>
                </c:pt>
                <c:pt idx="9">
                  <c:v>50000</c:v>
                </c:pt>
              </c:numCache>
            </c:numRef>
          </c:cat>
          <c:val>
            <c:numRef>
              <c:f>Folha1!$O$35:$O$44</c:f>
              <c:numCache>
                <c:formatCode>General</c:formatCode>
                <c:ptCount val="10"/>
                <c:pt idx="0">
                  <c:v>0.345999956130981</c:v>
                </c:pt>
                <c:pt idx="1">
                  <c:v>0.70499992370605402</c:v>
                </c:pt>
                <c:pt idx="2">
                  <c:v>1.4849998950958201</c:v>
                </c:pt>
                <c:pt idx="3">
                  <c:v>3.66600012779235</c:v>
                </c:pt>
                <c:pt idx="4">
                  <c:v>7.1480000019073398</c:v>
                </c:pt>
                <c:pt idx="5">
                  <c:v>13.393000125885001</c:v>
                </c:pt>
                <c:pt idx="6">
                  <c:v>20.333000183105401</c:v>
                </c:pt>
                <c:pt idx="7">
                  <c:v>27.4170000553131</c:v>
                </c:pt>
                <c:pt idx="8">
                  <c:v>37.7229998111724</c:v>
                </c:pt>
                <c:pt idx="9">
                  <c:v>75.852999925613403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D69-1F4E-A927-28BE40F1E4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5404784"/>
        <c:axId val="1805440176"/>
      </c:lineChart>
      <c:catAx>
        <c:axId val="1805404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shapes in the model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805440176"/>
        <c:crosses val="autoZero"/>
        <c:auto val="1"/>
        <c:lblAlgn val="ctr"/>
        <c:lblOffset val="100"/>
        <c:noMultiLvlLbl val="0"/>
      </c:catAx>
      <c:valAx>
        <c:axId val="1805440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in seconds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80540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Refactored Version</a:t>
            </a:r>
            <a:r>
              <a:rPr lang="en-GB" baseline="0"/>
              <a:t> Execution Time Comparison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Stack Inspection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Folha1!$K$17:$K$27</c:f>
              <c:numCache>
                <c:formatCode>General</c:formatCode>
                <c:ptCount val="1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5000</c:v>
                </c:pt>
                <c:pt idx="7">
                  <c:v>10000</c:v>
                </c:pt>
                <c:pt idx="8">
                  <c:v>20000</c:v>
                </c:pt>
                <c:pt idx="9">
                  <c:v>50000</c:v>
                </c:pt>
                <c:pt idx="10">
                  <c:v>100000</c:v>
                </c:pt>
              </c:numCache>
            </c:numRef>
          </c:cat>
          <c:val>
            <c:numRef>
              <c:f>Folha1!$M$3:$M$12</c:f>
              <c:numCache>
                <c:formatCode>General</c:formatCode>
                <c:ptCount val="10"/>
                <c:pt idx="0">
                  <c:v>0.75600004196166903</c:v>
                </c:pt>
                <c:pt idx="1">
                  <c:v>1.4839999675750699</c:v>
                </c:pt>
                <c:pt idx="2">
                  <c:v>2.9479999542236301</c:v>
                </c:pt>
                <c:pt idx="3">
                  <c:v>7.5460000038146902</c:v>
                </c:pt>
                <c:pt idx="4">
                  <c:v>15.7179999351501</c:v>
                </c:pt>
                <c:pt idx="5">
                  <c:v>32.530999898910501</c:v>
                </c:pt>
                <c:pt idx="6">
                  <c:v>61.148999929428101</c:v>
                </c:pt>
                <c:pt idx="7">
                  <c:v>104.48500013351401</c:v>
                </c:pt>
                <c:pt idx="8">
                  <c:v>213.69899988174399</c:v>
                </c:pt>
                <c:pt idx="9">
                  <c:v>757.16799998283295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798-4F4F-8788-42BFC17B62F9}"/>
            </c:ext>
          </c:extLst>
        </c:ser>
        <c:ser>
          <c:idx val="1"/>
          <c:order val="1"/>
          <c:tx>
            <c:v>Interpreter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Folha1!$K$17:$K$27</c:f>
              <c:numCache>
                <c:formatCode>General</c:formatCode>
                <c:ptCount val="1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5000</c:v>
                </c:pt>
                <c:pt idx="7">
                  <c:v>10000</c:v>
                </c:pt>
                <c:pt idx="8">
                  <c:v>20000</c:v>
                </c:pt>
                <c:pt idx="9">
                  <c:v>50000</c:v>
                </c:pt>
                <c:pt idx="10">
                  <c:v>100000</c:v>
                </c:pt>
              </c:numCache>
            </c:numRef>
          </c:cat>
          <c:val>
            <c:numRef>
              <c:f>Folha1!$M$17:$M$26</c:f>
              <c:numCache>
                <c:formatCode>General</c:formatCode>
                <c:ptCount val="10"/>
                <c:pt idx="0">
                  <c:v>0.72799992561340299</c:v>
                </c:pt>
                <c:pt idx="1">
                  <c:v>1.32999992370605</c:v>
                </c:pt>
                <c:pt idx="2">
                  <c:v>2.6159999370574898</c:v>
                </c:pt>
                <c:pt idx="3">
                  <c:v>6.6389999389648402</c:v>
                </c:pt>
                <c:pt idx="4">
                  <c:v>14.1740000247955</c:v>
                </c:pt>
                <c:pt idx="5">
                  <c:v>25.8209998607635</c:v>
                </c:pt>
                <c:pt idx="6">
                  <c:v>51.5709998607635</c:v>
                </c:pt>
                <c:pt idx="7">
                  <c:v>93.802000045776296</c:v>
                </c:pt>
                <c:pt idx="8">
                  <c:v>167.20300006866401</c:v>
                </c:pt>
                <c:pt idx="9">
                  <c:v>385.51400017738302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798-4F4F-8788-42BFC17B62F9}"/>
            </c:ext>
          </c:extLst>
        </c:ser>
        <c:ser>
          <c:idx val="2"/>
          <c:order val="2"/>
          <c:tx>
            <c:v>No Traceability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Folha1!$K$17:$K$27</c:f>
              <c:numCache>
                <c:formatCode>General</c:formatCode>
                <c:ptCount val="1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5000</c:v>
                </c:pt>
                <c:pt idx="7">
                  <c:v>10000</c:v>
                </c:pt>
                <c:pt idx="8">
                  <c:v>20000</c:v>
                </c:pt>
                <c:pt idx="9">
                  <c:v>50000</c:v>
                </c:pt>
                <c:pt idx="10">
                  <c:v>100000</c:v>
                </c:pt>
              </c:numCache>
            </c:numRef>
          </c:cat>
          <c:val>
            <c:numRef>
              <c:f>Folha1!$M$35:$M$44</c:f>
              <c:numCache>
                <c:formatCode>General</c:formatCode>
                <c:ptCount val="10"/>
                <c:pt idx="0">
                  <c:v>0.38599991798400801</c:v>
                </c:pt>
                <c:pt idx="1">
                  <c:v>0.76800012588500899</c:v>
                </c:pt>
                <c:pt idx="2">
                  <c:v>1.56699991226196</c:v>
                </c:pt>
                <c:pt idx="3">
                  <c:v>4.8010001182556099</c:v>
                </c:pt>
                <c:pt idx="4">
                  <c:v>8.1449999809265101</c:v>
                </c:pt>
                <c:pt idx="5">
                  <c:v>14.849999904632501</c:v>
                </c:pt>
                <c:pt idx="6">
                  <c:v>23.6889998912811</c:v>
                </c:pt>
                <c:pt idx="7">
                  <c:v>27.7550001144409</c:v>
                </c:pt>
                <c:pt idx="8">
                  <c:v>38.878000020980799</c:v>
                </c:pt>
                <c:pt idx="9">
                  <c:v>79.351000070571899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798-4F4F-8788-42BFC17B62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5745712"/>
        <c:axId val="1786213344"/>
      </c:lineChart>
      <c:catAx>
        <c:axId val="17857457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shapes in the model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786213344"/>
        <c:crosses val="autoZero"/>
        <c:auto val="1"/>
        <c:lblAlgn val="ctr"/>
        <c:lblOffset val="100"/>
        <c:noMultiLvlLbl val="0"/>
      </c:catAx>
      <c:valAx>
        <c:axId val="178621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in seconds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785745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aseline="0"/>
              <a:t>Extraction Time Comparison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Stack Inspection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Folha1!$K$17:$K$27</c:f>
              <c:numCache>
                <c:formatCode>General</c:formatCode>
                <c:ptCount val="1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5000</c:v>
                </c:pt>
                <c:pt idx="7">
                  <c:v>10000</c:v>
                </c:pt>
                <c:pt idx="8">
                  <c:v>20000</c:v>
                </c:pt>
                <c:pt idx="9">
                  <c:v>50000</c:v>
                </c:pt>
                <c:pt idx="10">
                  <c:v>100000</c:v>
                </c:pt>
              </c:numCache>
            </c:numRef>
          </c:cat>
          <c:val>
            <c:numRef>
              <c:f>Folha1!$O$3:$O$13</c:f>
              <c:numCache>
                <c:formatCode>General</c:formatCode>
                <c:ptCount val="11"/>
                <c:pt idx="0">
                  <c:v>0.94999980926513494</c:v>
                </c:pt>
                <c:pt idx="1">
                  <c:v>1.957000017166131</c:v>
                </c:pt>
                <c:pt idx="2">
                  <c:v>3.2769999504089333</c:v>
                </c:pt>
                <c:pt idx="3">
                  <c:v>10.235000133514399</c:v>
                </c:pt>
                <c:pt idx="4">
                  <c:v>15.817999839782681</c:v>
                </c:pt>
                <c:pt idx="5">
                  <c:v>30.598000049591061</c:v>
                </c:pt>
                <c:pt idx="6">
                  <c:v>66.220999956130797</c:v>
                </c:pt>
                <c:pt idx="7">
                  <c:v>120.5230002403258</c:v>
                </c:pt>
                <c:pt idx="8">
                  <c:v>227.92599987983681</c:v>
                </c:pt>
                <c:pt idx="9">
                  <c:v>586.59899997711102</c:v>
                </c:pt>
                <c:pt idx="10">
                  <c:v>1312.6160001754749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1E-CA45-9B6B-E412446B0F8F}"/>
            </c:ext>
          </c:extLst>
        </c:ser>
        <c:ser>
          <c:idx val="1"/>
          <c:order val="1"/>
          <c:tx>
            <c:v>Interpreter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Folha1!$K$17:$K$27</c:f>
              <c:numCache>
                <c:formatCode>General</c:formatCode>
                <c:ptCount val="1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500</c:v>
                </c:pt>
                <c:pt idx="4">
                  <c:v>1000</c:v>
                </c:pt>
                <c:pt idx="5">
                  <c:v>2000</c:v>
                </c:pt>
                <c:pt idx="6">
                  <c:v>5000</c:v>
                </c:pt>
                <c:pt idx="7">
                  <c:v>10000</c:v>
                </c:pt>
                <c:pt idx="8">
                  <c:v>20000</c:v>
                </c:pt>
                <c:pt idx="9">
                  <c:v>50000</c:v>
                </c:pt>
                <c:pt idx="10">
                  <c:v>100000</c:v>
                </c:pt>
              </c:numCache>
            </c:numRef>
          </c:cat>
          <c:val>
            <c:numRef>
              <c:f>Folha1!$O$17:$O$27</c:f>
              <c:numCache>
                <c:formatCode>General</c:formatCode>
                <c:ptCount val="11"/>
                <c:pt idx="0">
                  <c:v>0.25551500000059602</c:v>
                </c:pt>
                <c:pt idx="1">
                  <c:v>0.43357000000029799</c:v>
                </c:pt>
                <c:pt idx="2">
                  <c:v>0.70471999999880697</c:v>
                </c:pt>
                <c:pt idx="3">
                  <c:v>1.5469649999961199</c:v>
                </c:pt>
                <c:pt idx="4">
                  <c:v>3.2260900000035702</c:v>
                </c:pt>
                <c:pt idx="5">
                  <c:v>6.1872300000041696</c:v>
                </c:pt>
                <c:pt idx="6">
                  <c:v>16.512980000004099</c:v>
                </c:pt>
                <c:pt idx="7">
                  <c:v>42.294670000001702</c:v>
                </c:pt>
                <c:pt idx="8">
                  <c:v>115.797494999997</c:v>
                </c:pt>
                <c:pt idx="9">
                  <c:v>525.78890499999898</c:v>
                </c:pt>
                <c:pt idx="10">
                  <c:v>1611.81908999999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1E-CA45-9B6B-E412446B0F8F}"/>
            </c:ext>
          </c:extLst>
        </c:ser>
        <c:ser>
          <c:idx val="2"/>
          <c:order val="2"/>
          <c:tx>
            <c:v>No Traceability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Folha1!$Q$35:$Q$45</c:f>
              <c:numCache>
                <c:formatCode>General</c:formatCode>
                <c:ptCount val="11"/>
                <c:pt idx="0">
                  <c:v>0.17000007629394501</c:v>
                </c:pt>
                <c:pt idx="1">
                  <c:v>0.289000034332275</c:v>
                </c:pt>
                <c:pt idx="2">
                  <c:v>0.55000019073486295</c:v>
                </c:pt>
                <c:pt idx="3">
                  <c:v>1.30400013923645</c:v>
                </c:pt>
                <c:pt idx="4">
                  <c:v>2.7170000076293901</c:v>
                </c:pt>
                <c:pt idx="5">
                  <c:v>4.7639999389648402</c:v>
                </c:pt>
                <c:pt idx="6">
                  <c:v>12.327999830245901</c:v>
                </c:pt>
                <c:pt idx="7">
                  <c:v>27.704999923706001</c:v>
                </c:pt>
                <c:pt idx="8">
                  <c:v>51.763000011443999</c:v>
                </c:pt>
                <c:pt idx="9">
                  <c:v>156.09699988365099</c:v>
                </c:pt>
                <c:pt idx="10">
                  <c:v>460.85900020599303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1E-CA45-9B6B-E412446B0F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5745712"/>
        <c:axId val="1786213344"/>
      </c:lineChart>
      <c:catAx>
        <c:axId val="17857457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shapes in the model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786213344"/>
        <c:crosses val="autoZero"/>
        <c:auto val="1"/>
        <c:lblAlgn val="ctr"/>
        <c:lblOffset val="100"/>
        <c:noMultiLvlLbl val="0"/>
      </c:catAx>
      <c:valAx>
        <c:axId val="178621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in seconds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785745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47BFE-BB9C-5544-B8D1-3C6B0645CCC0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5137F-9A9A-2A48-BC97-D3A2626E82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74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0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14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53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35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76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82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02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89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61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75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6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17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3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06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27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66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4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22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52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316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7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09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724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085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39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435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439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624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403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301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524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801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86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216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383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057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738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416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55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954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374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415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715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47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279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875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181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640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084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088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058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2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783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406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177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834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137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987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3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2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50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5137F-9A9A-2A48-BC97-D3A2626E82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3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3284" y="4214005"/>
            <a:ext cx="7655238" cy="123493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6C66-6E63-014A-9C07-F54FE4B7AF5A}" type="datetime5">
              <a:rPr lang="en-US" smtClean="0"/>
              <a:t>17-Dec-19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43284" y="1966536"/>
            <a:ext cx="7655238" cy="2025063"/>
          </a:xfrm>
        </p:spPr>
        <p:txBody>
          <a:bodyPr>
            <a:normAutofit/>
          </a:bodyPr>
          <a:lstStyle>
            <a:lvl1pPr algn="ctr">
              <a:defRPr sz="4500"/>
            </a:lvl1pPr>
          </a:lstStyle>
          <a:p>
            <a:r>
              <a:rPr lang="pt-PT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192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3284" y="2469876"/>
            <a:ext cx="3752516" cy="3656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9876"/>
            <a:ext cx="3750322" cy="3656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CF42-CE72-864D-B586-DDD324C7518F}" type="datetime5">
              <a:rPr lang="en-US" smtClean="0"/>
              <a:t>17-Dec-19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645459"/>
            <a:ext cx="4823472" cy="34807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284" y="2645459"/>
            <a:ext cx="2722229" cy="348070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A0A58-80DD-B346-82E3-974026CAA44D}" type="datetime5">
              <a:rPr lang="en-US" smtClean="0"/>
              <a:t>17-Dec-19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43284" y="1449340"/>
            <a:ext cx="7655238" cy="868363"/>
          </a:xfr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0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+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43284" y="1627073"/>
            <a:ext cx="7655238" cy="41145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284" y="5841079"/>
            <a:ext cx="7655238" cy="39213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7CA4E-DA93-1D4C-84ED-087AED935DC2}" type="datetime5">
              <a:rPr lang="en-US" smtClean="0"/>
              <a:t>17-Dec-19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9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743284" y="2469875"/>
            <a:ext cx="7655238" cy="37165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Drag picture to placeholder or click icon to add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43284" y="1449340"/>
            <a:ext cx="7655238" cy="868363"/>
          </a:xfr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43284" y="6414652"/>
            <a:ext cx="1847516" cy="306823"/>
          </a:xfrm>
        </p:spPr>
        <p:txBody>
          <a:bodyPr/>
          <a:lstStyle/>
          <a:p>
            <a:fld id="{E87CBC2E-C3E4-FC44-AD3F-A383C95BA48F}" type="datetime5">
              <a:rPr lang="en-US" smtClean="0"/>
              <a:t>17-Dec-19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14652"/>
            <a:ext cx="2895600" cy="306823"/>
          </a:xfrm>
        </p:spPr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66650" y="6414652"/>
            <a:ext cx="1831872" cy="306823"/>
          </a:xfrm>
        </p:spPr>
        <p:txBody>
          <a:bodyPr/>
          <a:lstStyle/>
          <a:p>
            <a:fld id="{CA60EF0C-846E-4A4D-B9C3-8238AE18176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9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07C4-2F0A-944D-A654-D5F75F2176A7}" type="datetime5">
              <a:rPr lang="en-US" smtClean="0"/>
              <a:t>17-Dec-19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14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3284" y="1449340"/>
            <a:ext cx="7655237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284" y="2440611"/>
            <a:ext cx="7655237" cy="3685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284" y="6414652"/>
            <a:ext cx="1847516" cy="306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7D34E8D-1A60-B346-8847-273F06A64C0E}" type="datetime5">
              <a:rPr lang="en-US" smtClean="0"/>
              <a:t>17-Dec-19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4652"/>
            <a:ext cx="2895600" cy="306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err="1"/>
              <a:t>Instituto</a:t>
            </a:r>
            <a:r>
              <a:rPr lang="en-US" dirty="0"/>
              <a:t> Superior </a:t>
            </a:r>
            <a:r>
              <a:rPr lang="en-US" dirty="0" err="1"/>
              <a:t>Técnico</a:t>
            </a:r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66650" y="6414652"/>
            <a:ext cx="1831872" cy="306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A60EF0C-846E-4A4D-B9C3-8238AE18176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87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7" r:id="rId5"/>
    <p:sldLayoutId id="2147483658" r:id="rId6"/>
    <p:sldLayoutId id="2147483655" r:id="rId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8.png"/><Relationship Id="rId7" Type="http://schemas.openxmlformats.org/officeDocument/2006/relationships/image" Target="../media/image32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11" Type="http://schemas.openxmlformats.org/officeDocument/2006/relationships/image" Target="../media/image42.png"/><Relationship Id="rId5" Type="http://schemas.openxmlformats.org/officeDocument/2006/relationships/image" Target="../media/image30.png"/><Relationship Id="rId10" Type="http://schemas.openxmlformats.org/officeDocument/2006/relationships/image" Target="../media/image41.svg"/><Relationship Id="rId4" Type="http://schemas.openxmlformats.org/officeDocument/2006/relationships/image" Target="../media/image39.svg"/><Relationship Id="rId9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37.svg"/><Relationship Id="rId5" Type="http://schemas.openxmlformats.org/officeDocument/2006/relationships/image" Target="../media/image28.png"/><Relationship Id="rId10" Type="http://schemas.openxmlformats.org/officeDocument/2006/relationships/image" Target="../media/image36.png"/><Relationship Id="rId4" Type="http://schemas.openxmlformats.org/officeDocument/2006/relationships/image" Target="../media/image31.svg"/><Relationship Id="rId9" Type="http://schemas.openxmlformats.org/officeDocument/2006/relationships/image" Target="../media/image41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11" Type="http://schemas.openxmlformats.org/officeDocument/2006/relationships/image" Target="../media/image42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39.svg"/><Relationship Id="rId9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52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gi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5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Daniel </a:t>
            </a:r>
            <a:r>
              <a:rPr lang="en-US" dirty="0" err="1"/>
              <a:t>Fermoselle</a:t>
            </a:r>
            <a:r>
              <a:rPr lang="en-US" dirty="0"/>
              <a:t> - 78207</a:t>
            </a:r>
          </a:p>
          <a:p>
            <a:r>
              <a:rPr lang="en-US" dirty="0"/>
              <a:t>Advisor: Prof. </a:t>
            </a:r>
            <a:r>
              <a:rPr lang="en-US" dirty="0" err="1"/>
              <a:t>Doutor</a:t>
            </a:r>
            <a:r>
              <a:rPr lang="en-US" dirty="0"/>
              <a:t> António Menezes </a:t>
            </a:r>
            <a:r>
              <a:rPr lang="en-US" dirty="0" err="1"/>
              <a:t>Leitão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83411" y="1966536"/>
            <a:ext cx="7177178" cy="2025063"/>
          </a:xfrm>
        </p:spPr>
        <p:txBody>
          <a:bodyPr>
            <a:normAutofit/>
          </a:bodyPr>
          <a:lstStyle/>
          <a:p>
            <a:r>
              <a:rPr lang="en-US" sz="3600" dirty="0"/>
              <a:t>Reverse Algorithmic Design </a:t>
            </a:r>
            <a:br>
              <a:rPr lang="en-US" sz="3600" dirty="0"/>
            </a:br>
            <a:r>
              <a:rPr lang="en-US" sz="3600" dirty="0"/>
              <a:t>of Buildings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15638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5B404-5A2F-D04D-9D86-57204CC4E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3685552"/>
          </a:xfrm>
        </p:spPr>
        <p:txBody>
          <a:bodyPr>
            <a:normAutofit/>
          </a:bodyPr>
          <a:lstStyle/>
          <a:p>
            <a:r>
              <a:rPr lang="en-US" sz="2600" dirty="0"/>
              <a:t>Ease conversion of models to AD representation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8BC8E-4B2C-9F46-8D81-F57EA066C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A96B-D1DA-4243-BCA2-D664815756BD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F7C1C-3F6B-0142-A04B-848B9675C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1B945-5919-494E-B842-54D69474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10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AE5B7E-B912-4A09-B699-F370BC1E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971" y="192494"/>
            <a:ext cx="1238101" cy="868363"/>
          </a:xfrm>
        </p:spPr>
        <p:txBody>
          <a:bodyPr/>
          <a:lstStyle/>
          <a:p>
            <a:pPr algn="r"/>
            <a:r>
              <a:rPr lang="en-US" dirty="0"/>
              <a:t>Goal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FE314F7E-8DDA-1547-B471-B3C99E846806}"/>
              </a:ext>
            </a:extLst>
          </p:cNvPr>
          <p:cNvGrpSpPr/>
          <p:nvPr/>
        </p:nvGrpSpPr>
        <p:grpSpPr>
          <a:xfrm>
            <a:off x="210682" y="3755995"/>
            <a:ext cx="8720435" cy="1378567"/>
            <a:chOff x="963478" y="2015399"/>
            <a:chExt cx="9644193" cy="1575085"/>
          </a:xfrm>
        </p:grpSpPr>
        <p:sp>
          <p:nvSpPr>
            <p:cNvPr id="11" name="CaixaDeTexto 9">
              <a:extLst>
                <a:ext uri="{FF2B5EF4-FFF2-40B4-BE49-F238E27FC236}">
                  <a16:creationId xmlns:a16="http://schemas.microsoft.com/office/drawing/2014/main" id="{079330E4-0495-AF4C-A270-D8543F38C6CE}"/>
                </a:ext>
              </a:extLst>
            </p:cNvPr>
            <p:cNvSpPr txBox="1"/>
            <p:nvPr/>
          </p:nvSpPr>
          <p:spPr>
            <a:xfrm>
              <a:off x="4088167" y="2015399"/>
              <a:ext cx="3299791" cy="421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AD</a:t>
              </a:r>
            </a:p>
          </p:txBody>
        </p:sp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9B2C7F47-545D-B84E-ACCA-8660C6854326}"/>
                </a:ext>
              </a:extLst>
            </p:cNvPr>
            <p:cNvGrpSpPr/>
            <p:nvPr/>
          </p:nvGrpSpPr>
          <p:grpSpPr>
            <a:xfrm>
              <a:off x="963478" y="2214690"/>
              <a:ext cx="2575420" cy="1375794"/>
              <a:chOff x="2383140" y="2214691"/>
              <a:chExt cx="2575420" cy="1375794"/>
            </a:xfrm>
          </p:grpSpPr>
          <p:sp>
            <p:nvSpPr>
              <p:cNvPr id="17" name="Retângulo: Cantos Arredondados 4">
                <a:extLst>
                  <a:ext uri="{FF2B5EF4-FFF2-40B4-BE49-F238E27FC236}">
                    <a16:creationId xmlns:a16="http://schemas.microsoft.com/office/drawing/2014/main" id="{7AED7124-57EE-3047-9A4A-37AFC2C04914}"/>
                  </a:ext>
                </a:extLst>
              </p:cNvPr>
              <p:cNvSpPr/>
              <p:nvPr/>
            </p:nvSpPr>
            <p:spPr>
              <a:xfrm>
                <a:off x="2383140" y="2214691"/>
                <a:ext cx="2575420" cy="137579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" name="CaixaDeTexto 11">
                <a:extLst>
                  <a:ext uri="{FF2B5EF4-FFF2-40B4-BE49-F238E27FC236}">
                    <a16:creationId xmlns:a16="http://schemas.microsoft.com/office/drawing/2014/main" id="{C8ABC4C6-C789-DA44-B474-05A13C7646ED}"/>
                  </a:ext>
                </a:extLst>
              </p:cNvPr>
              <p:cNvSpPr txBox="1"/>
              <p:nvPr/>
            </p:nvSpPr>
            <p:spPr>
              <a:xfrm>
                <a:off x="2383140" y="2579422"/>
                <a:ext cx="2575420" cy="738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Procedural Model</a:t>
                </a:r>
              </a:p>
              <a:p>
                <a:pPr algn="ctr"/>
                <a:r>
                  <a:rPr lang="en-GB" dirty="0"/>
                  <a:t>(Algorithms)</a:t>
                </a:r>
              </a:p>
            </p:txBody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541198A7-0FE0-3548-922F-A7E1B3A6A65E}"/>
                </a:ext>
              </a:extLst>
            </p:cNvPr>
            <p:cNvGrpSpPr/>
            <p:nvPr/>
          </p:nvGrpSpPr>
          <p:grpSpPr>
            <a:xfrm>
              <a:off x="8032251" y="2214689"/>
              <a:ext cx="2575420" cy="1375794"/>
              <a:chOff x="6612589" y="2181137"/>
              <a:chExt cx="2575420" cy="1375794"/>
            </a:xfrm>
          </p:grpSpPr>
          <p:sp>
            <p:nvSpPr>
              <p:cNvPr id="15" name="Retângulo: Cantos Arredondados 5">
                <a:extLst>
                  <a:ext uri="{FF2B5EF4-FFF2-40B4-BE49-F238E27FC236}">
                    <a16:creationId xmlns:a16="http://schemas.microsoft.com/office/drawing/2014/main" id="{27F04F71-7DE2-B84A-BF49-FB65B3E93F9B}"/>
                  </a:ext>
                </a:extLst>
              </p:cNvPr>
              <p:cNvSpPr/>
              <p:nvPr/>
            </p:nvSpPr>
            <p:spPr>
              <a:xfrm>
                <a:off x="6612589" y="2181137"/>
                <a:ext cx="2575420" cy="137579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6" name="CaixaDeTexto 12">
                <a:extLst>
                  <a:ext uri="{FF2B5EF4-FFF2-40B4-BE49-F238E27FC236}">
                    <a16:creationId xmlns:a16="http://schemas.microsoft.com/office/drawing/2014/main" id="{31BA73D2-64BE-F04B-B77C-8D0049935E4E}"/>
                  </a:ext>
                </a:extLst>
              </p:cNvPr>
              <p:cNvSpPr txBox="1"/>
              <p:nvPr/>
            </p:nvSpPr>
            <p:spPr>
              <a:xfrm>
                <a:off x="6612589" y="2545868"/>
                <a:ext cx="2575420" cy="738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Content</a:t>
                </a:r>
              </a:p>
              <a:p>
                <a:pPr algn="ctr"/>
                <a:r>
                  <a:rPr lang="en-GB" dirty="0"/>
                  <a:t>(Digital Model)</a:t>
                </a:r>
              </a:p>
            </p:txBody>
          </p:sp>
        </p:grpSp>
      </p:grpSp>
      <p:cxnSp>
        <p:nvCxnSpPr>
          <p:cNvPr id="21" name="Straight Arrow Connector 10">
            <a:extLst>
              <a:ext uri="{FF2B5EF4-FFF2-40B4-BE49-F238E27FC236}">
                <a16:creationId xmlns:a16="http://schemas.microsoft.com/office/drawing/2014/main" id="{5A923610-4F3E-7F49-AB4D-546405CCA481}"/>
              </a:ext>
            </a:extLst>
          </p:cNvPr>
          <p:cNvCxnSpPr/>
          <p:nvPr/>
        </p:nvCxnSpPr>
        <p:spPr>
          <a:xfrm>
            <a:off x="2538513" y="4125328"/>
            <a:ext cx="40629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1">
            <a:extLst>
              <a:ext uri="{FF2B5EF4-FFF2-40B4-BE49-F238E27FC236}">
                <a16:creationId xmlns:a16="http://schemas.microsoft.com/office/drawing/2014/main" id="{DEA1A8B1-4A91-FA48-80BD-0058A5DD5758}"/>
              </a:ext>
            </a:extLst>
          </p:cNvPr>
          <p:cNvCxnSpPr/>
          <p:nvPr/>
        </p:nvCxnSpPr>
        <p:spPr>
          <a:xfrm flipH="1">
            <a:off x="2538513" y="4884036"/>
            <a:ext cx="4062962" cy="184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9">
            <a:extLst>
              <a:ext uri="{FF2B5EF4-FFF2-40B4-BE49-F238E27FC236}">
                <a16:creationId xmlns:a16="http://schemas.microsoft.com/office/drawing/2014/main" id="{21B6C384-6E1E-0344-A6C7-05DE7A4E2343}"/>
              </a:ext>
            </a:extLst>
          </p:cNvPr>
          <p:cNvSpPr txBox="1"/>
          <p:nvPr/>
        </p:nvSpPr>
        <p:spPr>
          <a:xfrm>
            <a:off x="3033364" y="4884034"/>
            <a:ext cx="298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2304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5B404-5A2F-D04D-9D86-57204CC4E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3685552"/>
          </a:xfrm>
        </p:spPr>
        <p:txBody>
          <a:bodyPr>
            <a:normAutofit/>
          </a:bodyPr>
          <a:lstStyle/>
          <a:p>
            <a:r>
              <a:rPr lang="en-US" sz="2600" dirty="0"/>
              <a:t>Ease conversion of models to AD representation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8BC8E-4B2C-9F46-8D81-F57EA066C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A96B-D1DA-4243-BCA2-D664815756BD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F7C1C-3F6B-0142-A04B-848B9675C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1B945-5919-494E-B842-54D69474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11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AE5B7E-B912-4A09-B699-F370BC1E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971" y="192494"/>
            <a:ext cx="1238101" cy="868363"/>
          </a:xfrm>
        </p:spPr>
        <p:txBody>
          <a:bodyPr/>
          <a:lstStyle/>
          <a:p>
            <a:pPr algn="r"/>
            <a:r>
              <a:rPr lang="en-US" dirty="0"/>
              <a:t>Goal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2930997-6F41-4BC7-970D-67A783839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84" y="2156141"/>
            <a:ext cx="7656334" cy="397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49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5B404-5A2F-D04D-9D86-57204CC4E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3685552"/>
          </a:xfrm>
        </p:spPr>
        <p:txBody>
          <a:bodyPr>
            <a:normAutofit/>
          </a:bodyPr>
          <a:lstStyle/>
          <a:p>
            <a:r>
              <a:rPr lang="en-US" sz="2600" dirty="0"/>
              <a:t>Ease conversion of models to AD representation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8BC8E-4B2C-9F46-8D81-F57EA066C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A96B-D1DA-4243-BCA2-D664815756BD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F7C1C-3F6B-0142-A04B-848B9675C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1B945-5919-494E-B842-54D69474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12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AE5B7E-B912-4A09-B699-F370BC1E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971" y="192494"/>
            <a:ext cx="1238101" cy="868363"/>
          </a:xfrm>
        </p:spPr>
        <p:txBody>
          <a:bodyPr/>
          <a:lstStyle/>
          <a:p>
            <a:pPr algn="r"/>
            <a:r>
              <a:rPr lang="en-US" dirty="0"/>
              <a:t>Goal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8F4AD4D4-AC9E-4898-8C47-8EFF65992CA4}"/>
              </a:ext>
            </a:extLst>
          </p:cNvPr>
          <p:cNvSpPr/>
          <p:nvPr/>
        </p:nvSpPr>
        <p:spPr>
          <a:xfrm>
            <a:off x="670813" y="3852751"/>
            <a:ext cx="1981200" cy="6039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Digital Model</a:t>
            </a:r>
          </a:p>
        </p:txBody>
      </p: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737A622D-1FF3-4947-B313-2792FD6E5C3D}"/>
              </a:ext>
            </a:extLst>
          </p:cNvPr>
          <p:cNvCxnSpPr>
            <a:cxnSpLocks/>
            <a:stCxn id="14" idx="3"/>
            <a:endCxn id="22" idx="1"/>
          </p:cNvCxnSpPr>
          <p:nvPr/>
        </p:nvCxnSpPr>
        <p:spPr>
          <a:xfrm>
            <a:off x="2652013" y="4154729"/>
            <a:ext cx="929386" cy="53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D4558021-A234-48BE-BD82-BCCF49E63B0B}"/>
              </a:ext>
            </a:extLst>
          </p:cNvPr>
          <p:cNvSpPr/>
          <p:nvPr/>
        </p:nvSpPr>
        <p:spPr>
          <a:xfrm>
            <a:off x="3581399" y="3858125"/>
            <a:ext cx="1981200" cy="6039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Non Intelligible Algorithm</a:t>
            </a:r>
          </a:p>
        </p:txBody>
      </p:sp>
    </p:spTree>
    <p:extLst>
      <p:ext uri="{BB962C8B-B14F-4D97-AF65-F5344CB8AC3E}">
        <p14:creationId xmlns:p14="http://schemas.microsoft.com/office/powerpoint/2010/main" val="403525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5B404-5A2F-D04D-9D86-57204CC4E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3685552"/>
          </a:xfrm>
        </p:spPr>
        <p:txBody>
          <a:bodyPr>
            <a:normAutofit/>
          </a:bodyPr>
          <a:lstStyle/>
          <a:p>
            <a:r>
              <a:rPr lang="en-US" sz="2600" dirty="0"/>
              <a:t>Ease conversion of models to AD representation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8BC8E-4B2C-9F46-8D81-F57EA066C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A96B-D1DA-4243-BCA2-D664815756BD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F7C1C-3F6B-0142-A04B-848B9675C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1B945-5919-494E-B842-54D69474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13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AE5B7E-B912-4A09-B699-F370BC1E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971" y="192494"/>
            <a:ext cx="1238101" cy="868363"/>
          </a:xfrm>
        </p:spPr>
        <p:txBody>
          <a:bodyPr/>
          <a:lstStyle/>
          <a:p>
            <a:pPr algn="r"/>
            <a:r>
              <a:rPr lang="en-US" dirty="0"/>
              <a:t>Goal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8F4AD4D4-AC9E-4898-8C47-8EFF65992CA4}"/>
              </a:ext>
            </a:extLst>
          </p:cNvPr>
          <p:cNvSpPr/>
          <p:nvPr/>
        </p:nvSpPr>
        <p:spPr>
          <a:xfrm>
            <a:off x="670813" y="3852751"/>
            <a:ext cx="1981200" cy="6039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Digital Model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5AA6863-5B60-4A21-A780-376CB2E84957}"/>
              </a:ext>
            </a:extLst>
          </p:cNvPr>
          <p:cNvSpPr/>
          <p:nvPr/>
        </p:nvSpPr>
        <p:spPr>
          <a:xfrm>
            <a:off x="6491986" y="3852751"/>
            <a:ext cx="1981200" cy="6093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Intelligible</a:t>
            </a:r>
          </a:p>
          <a:p>
            <a:pPr algn="ctr"/>
            <a:r>
              <a:rPr lang="en-GB" dirty="0"/>
              <a:t>Algorithm</a:t>
            </a:r>
          </a:p>
        </p:txBody>
      </p: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737A622D-1FF3-4947-B313-2792FD6E5C3D}"/>
              </a:ext>
            </a:extLst>
          </p:cNvPr>
          <p:cNvCxnSpPr>
            <a:cxnSpLocks/>
            <a:stCxn id="14" idx="3"/>
            <a:endCxn id="22" idx="1"/>
          </p:cNvCxnSpPr>
          <p:nvPr/>
        </p:nvCxnSpPr>
        <p:spPr>
          <a:xfrm>
            <a:off x="2652013" y="4154729"/>
            <a:ext cx="929386" cy="53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D4558021-A234-48BE-BD82-BCCF49E63B0B}"/>
              </a:ext>
            </a:extLst>
          </p:cNvPr>
          <p:cNvSpPr/>
          <p:nvPr/>
        </p:nvSpPr>
        <p:spPr>
          <a:xfrm>
            <a:off x="3581399" y="3858125"/>
            <a:ext cx="1981200" cy="6039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Non Intelligible Algorithm</a:t>
            </a:r>
          </a:p>
        </p:txBody>
      </p:sp>
      <p:cxnSp>
        <p:nvCxnSpPr>
          <p:cNvPr id="25" name="Conexão reta unidirecional 24">
            <a:extLst>
              <a:ext uri="{FF2B5EF4-FFF2-40B4-BE49-F238E27FC236}">
                <a16:creationId xmlns:a16="http://schemas.microsoft.com/office/drawing/2014/main" id="{1DA0C084-67FE-4D30-9C22-657887B496F3}"/>
              </a:ext>
            </a:extLst>
          </p:cNvPr>
          <p:cNvCxnSpPr>
            <a:cxnSpLocks/>
            <a:stCxn id="22" idx="3"/>
            <a:endCxn id="15" idx="1"/>
          </p:cNvCxnSpPr>
          <p:nvPr/>
        </p:nvCxnSpPr>
        <p:spPr>
          <a:xfrm flipV="1">
            <a:off x="5562599" y="4157416"/>
            <a:ext cx="929387" cy="2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846098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5B404-5A2F-D04D-9D86-57204CC4E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3685552"/>
          </a:xfrm>
        </p:spPr>
        <p:txBody>
          <a:bodyPr>
            <a:normAutofit/>
          </a:bodyPr>
          <a:lstStyle/>
          <a:p>
            <a:r>
              <a:rPr lang="en-US" sz="2600" dirty="0"/>
              <a:t>Ease conversion of models to AD representation</a:t>
            </a:r>
          </a:p>
          <a:p>
            <a:r>
              <a:rPr lang="en-US" sz="2600" dirty="0"/>
              <a:t>Help from Refactoring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8BC8E-4B2C-9F46-8D81-F57EA066C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A96B-D1DA-4243-BCA2-D664815756BD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F7C1C-3F6B-0142-A04B-848B9675C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1B945-5919-494E-B842-54D69474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14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AE5B7E-B912-4A09-B699-F370BC1E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971" y="192494"/>
            <a:ext cx="1238101" cy="868363"/>
          </a:xfrm>
        </p:spPr>
        <p:txBody>
          <a:bodyPr/>
          <a:lstStyle/>
          <a:p>
            <a:pPr algn="r"/>
            <a:r>
              <a:rPr lang="en-US" dirty="0"/>
              <a:t>Goal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8F4AD4D4-AC9E-4898-8C47-8EFF65992CA4}"/>
              </a:ext>
            </a:extLst>
          </p:cNvPr>
          <p:cNvSpPr/>
          <p:nvPr/>
        </p:nvSpPr>
        <p:spPr>
          <a:xfrm>
            <a:off x="670813" y="3852751"/>
            <a:ext cx="1981200" cy="6039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Digital Model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5AA6863-5B60-4A21-A780-376CB2E84957}"/>
              </a:ext>
            </a:extLst>
          </p:cNvPr>
          <p:cNvSpPr/>
          <p:nvPr/>
        </p:nvSpPr>
        <p:spPr>
          <a:xfrm>
            <a:off x="6491986" y="3852751"/>
            <a:ext cx="1981200" cy="6093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Intelligible</a:t>
            </a:r>
          </a:p>
          <a:p>
            <a:pPr algn="ctr"/>
            <a:r>
              <a:rPr lang="en-GB" dirty="0"/>
              <a:t>Algorithm</a:t>
            </a:r>
          </a:p>
        </p:txBody>
      </p: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737A622D-1FF3-4947-B313-2792FD6E5C3D}"/>
              </a:ext>
            </a:extLst>
          </p:cNvPr>
          <p:cNvCxnSpPr>
            <a:cxnSpLocks/>
            <a:stCxn id="14" idx="3"/>
            <a:endCxn id="22" idx="1"/>
          </p:cNvCxnSpPr>
          <p:nvPr/>
        </p:nvCxnSpPr>
        <p:spPr>
          <a:xfrm>
            <a:off x="2652013" y="4154729"/>
            <a:ext cx="929386" cy="53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D4558021-A234-48BE-BD82-BCCF49E63B0B}"/>
              </a:ext>
            </a:extLst>
          </p:cNvPr>
          <p:cNvSpPr/>
          <p:nvPr/>
        </p:nvSpPr>
        <p:spPr>
          <a:xfrm>
            <a:off x="3581399" y="3858125"/>
            <a:ext cx="1981200" cy="6039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Non Intelligible Algorithm</a:t>
            </a:r>
          </a:p>
        </p:txBody>
      </p:sp>
      <p:cxnSp>
        <p:nvCxnSpPr>
          <p:cNvPr id="25" name="Conexão reta unidirecional 24">
            <a:extLst>
              <a:ext uri="{FF2B5EF4-FFF2-40B4-BE49-F238E27FC236}">
                <a16:creationId xmlns:a16="http://schemas.microsoft.com/office/drawing/2014/main" id="{1DA0C084-67FE-4D30-9C22-657887B496F3}"/>
              </a:ext>
            </a:extLst>
          </p:cNvPr>
          <p:cNvCxnSpPr>
            <a:cxnSpLocks/>
            <a:stCxn id="22" idx="3"/>
            <a:endCxn id="15" idx="1"/>
          </p:cNvCxnSpPr>
          <p:nvPr/>
        </p:nvCxnSpPr>
        <p:spPr>
          <a:xfrm flipV="1">
            <a:off x="5562599" y="4157416"/>
            <a:ext cx="929387" cy="2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47" name="Seta: Para Cima 46">
            <a:extLst>
              <a:ext uri="{FF2B5EF4-FFF2-40B4-BE49-F238E27FC236}">
                <a16:creationId xmlns:a16="http://schemas.microsoft.com/office/drawing/2014/main" id="{FE650BE8-1483-47C4-8FE1-9B9DB559C37A}"/>
              </a:ext>
            </a:extLst>
          </p:cNvPr>
          <p:cNvSpPr/>
          <p:nvPr/>
        </p:nvSpPr>
        <p:spPr>
          <a:xfrm>
            <a:off x="5706723" y="4291068"/>
            <a:ext cx="643466" cy="1174580"/>
          </a:xfrm>
          <a:prstGeom prst="upArrow">
            <a:avLst>
              <a:gd name="adj1" fmla="val 32456"/>
              <a:gd name="adj2" fmla="val 710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442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5B404-5A2F-D04D-9D86-57204CC4E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3685552"/>
          </a:xfrm>
        </p:spPr>
        <p:txBody>
          <a:bodyPr>
            <a:normAutofit/>
          </a:bodyPr>
          <a:lstStyle/>
          <a:p>
            <a:r>
              <a:rPr lang="en-US" sz="2600" dirty="0"/>
              <a:t>Ease conversion of models to AD representation</a:t>
            </a:r>
          </a:p>
          <a:p>
            <a:r>
              <a:rPr lang="en-US" sz="2600" dirty="0"/>
              <a:t>Help from Refactoring</a:t>
            </a:r>
          </a:p>
          <a:p>
            <a:r>
              <a:rPr lang="en-US" sz="2600" dirty="0"/>
              <a:t>Difficult to refactor non intelligible algorithm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8BC8E-4B2C-9F46-8D81-F57EA066C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A96B-D1DA-4243-BCA2-D664815756BD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F7C1C-3F6B-0142-A04B-848B9675C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1B945-5919-494E-B842-54D69474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15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AE5B7E-B912-4A09-B699-F370BC1E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971" y="192494"/>
            <a:ext cx="1238101" cy="868363"/>
          </a:xfrm>
        </p:spPr>
        <p:txBody>
          <a:bodyPr/>
          <a:lstStyle/>
          <a:p>
            <a:pPr algn="r"/>
            <a:r>
              <a:rPr lang="en-US" dirty="0"/>
              <a:t>Goal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8F4AD4D4-AC9E-4898-8C47-8EFF65992CA4}"/>
              </a:ext>
            </a:extLst>
          </p:cNvPr>
          <p:cNvSpPr/>
          <p:nvPr/>
        </p:nvSpPr>
        <p:spPr>
          <a:xfrm>
            <a:off x="670813" y="3852751"/>
            <a:ext cx="1981200" cy="6039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Digital Model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5AA6863-5B60-4A21-A780-376CB2E84957}"/>
              </a:ext>
            </a:extLst>
          </p:cNvPr>
          <p:cNvSpPr/>
          <p:nvPr/>
        </p:nvSpPr>
        <p:spPr>
          <a:xfrm>
            <a:off x="6491986" y="3852751"/>
            <a:ext cx="1981200" cy="6093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Intelligible</a:t>
            </a:r>
          </a:p>
          <a:p>
            <a:pPr algn="ctr"/>
            <a:r>
              <a:rPr lang="en-GB" dirty="0"/>
              <a:t>Algorithm</a:t>
            </a:r>
          </a:p>
        </p:txBody>
      </p: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737A622D-1FF3-4947-B313-2792FD6E5C3D}"/>
              </a:ext>
            </a:extLst>
          </p:cNvPr>
          <p:cNvCxnSpPr>
            <a:cxnSpLocks/>
            <a:stCxn id="14" idx="3"/>
            <a:endCxn id="22" idx="1"/>
          </p:cNvCxnSpPr>
          <p:nvPr/>
        </p:nvCxnSpPr>
        <p:spPr>
          <a:xfrm>
            <a:off x="2652013" y="4154729"/>
            <a:ext cx="929386" cy="53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D4558021-A234-48BE-BD82-BCCF49E63B0B}"/>
              </a:ext>
            </a:extLst>
          </p:cNvPr>
          <p:cNvSpPr/>
          <p:nvPr/>
        </p:nvSpPr>
        <p:spPr>
          <a:xfrm>
            <a:off x="3581399" y="3858125"/>
            <a:ext cx="1981200" cy="6039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Non Intelligible Algorithm</a:t>
            </a:r>
          </a:p>
        </p:txBody>
      </p:sp>
      <p:cxnSp>
        <p:nvCxnSpPr>
          <p:cNvPr id="25" name="Conexão reta unidirecional 24">
            <a:extLst>
              <a:ext uri="{FF2B5EF4-FFF2-40B4-BE49-F238E27FC236}">
                <a16:creationId xmlns:a16="http://schemas.microsoft.com/office/drawing/2014/main" id="{1DA0C084-67FE-4D30-9C22-657887B496F3}"/>
              </a:ext>
            </a:extLst>
          </p:cNvPr>
          <p:cNvCxnSpPr>
            <a:cxnSpLocks/>
            <a:stCxn id="22" idx="3"/>
            <a:endCxn id="15" idx="1"/>
          </p:cNvCxnSpPr>
          <p:nvPr/>
        </p:nvCxnSpPr>
        <p:spPr>
          <a:xfrm flipV="1">
            <a:off x="5562599" y="4157416"/>
            <a:ext cx="929387" cy="2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47" name="Seta: Para Cima 46">
            <a:extLst>
              <a:ext uri="{FF2B5EF4-FFF2-40B4-BE49-F238E27FC236}">
                <a16:creationId xmlns:a16="http://schemas.microsoft.com/office/drawing/2014/main" id="{FE650BE8-1483-47C4-8FE1-9B9DB559C37A}"/>
              </a:ext>
            </a:extLst>
          </p:cNvPr>
          <p:cNvSpPr/>
          <p:nvPr/>
        </p:nvSpPr>
        <p:spPr>
          <a:xfrm>
            <a:off x="5706723" y="4291068"/>
            <a:ext cx="643466" cy="1174580"/>
          </a:xfrm>
          <a:prstGeom prst="upArrow">
            <a:avLst>
              <a:gd name="adj1" fmla="val 32456"/>
              <a:gd name="adj2" fmla="val 710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1450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5B404-5A2F-D04D-9D86-57204CC4E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3685552"/>
          </a:xfrm>
        </p:spPr>
        <p:txBody>
          <a:bodyPr>
            <a:normAutofit/>
          </a:bodyPr>
          <a:lstStyle/>
          <a:p>
            <a:r>
              <a:rPr lang="en-US" sz="2600" dirty="0"/>
              <a:t>Ease conversion of models to AD representation</a:t>
            </a:r>
          </a:p>
          <a:p>
            <a:r>
              <a:rPr lang="en-US" sz="2600" dirty="0"/>
              <a:t>Help from Refactoring</a:t>
            </a:r>
          </a:p>
          <a:p>
            <a:r>
              <a:rPr lang="en-US" sz="2600" dirty="0"/>
              <a:t>Difficult to refactor non intelligible algorithm</a:t>
            </a:r>
          </a:p>
          <a:p>
            <a:r>
              <a:rPr lang="en-US" sz="2600" dirty="0"/>
              <a:t>Help from Traceability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8BC8E-4B2C-9F46-8D81-F57EA066C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A96B-D1DA-4243-BCA2-D664815756BD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F7C1C-3F6B-0142-A04B-848B9675C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1B945-5919-494E-B842-54D69474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16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AE5B7E-B912-4A09-B699-F370BC1E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971" y="192494"/>
            <a:ext cx="1238101" cy="868363"/>
          </a:xfrm>
        </p:spPr>
        <p:txBody>
          <a:bodyPr/>
          <a:lstStyle/>
          <a:p>
            <a:pPr algn="r"/>
            <a:r>
              <a:rPr lang="en-US" dirty="0"/>
              <a:t>Goal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8F4AD4D4-AC9E-4898-8C47-8EFF65992CA4}"/>
              </a:ext>
            </a:extLst>
          </p:cNvPr>
          <p:cNvSpPr/>
          <p:nvPr/>
        </p:nvSpPr>
        <p:spPr>
          <a:xfrm>
            <a:off x="670813" y="3852751"/>
            <a:ext cx="1981200" cy="6039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Digital Model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5AA6863-5B60-4A21-A780-376CB2E84957}"/>
              </a:ext>
            </a:extLst>
          </p:cNvPr>
          <p:cNvSpPr/>
          <p:nvPr/>
        </p:nvSpPr>
        <p:spPr>
          <a:xfrm>
            <a:off x="6491986" y="3852751"/>
            <a:ext cx="1981200" cy="6093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Intelligible</a:t>
            </a:r>
          </a:p>
          <a:p>
            <a:pPr algn="ctr"/>
            <a:r>
              <a:rPr lang="en-GB" dirty="0"/>
              <a:t>Algorithm</a:t>
            </a:r>
          </a:p>
        </p:txBody>
      </p: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737A622D-1FF3-4947-B313-2792FD6E5C3D}"/>
              </a:ext>
            </a:extLst>
          </p:cNvPr>
          <p:cNvCxnSpPr>
            <a:cxnSpLocks/>
            <a:stCxn id="14" idx="3"/>
            <a:endCxn id="22" idx="1"/>
          </p:cNvCxnSpPr>
          <p:nvPr/>
        </p:nvCxnSpPr>
        <p:spPr>
          <a:xfrm>
            <a:off x="2652013" y="4154729"/>
            <a:ext cx="929386" cy="53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D4558021-A234-48BE-BD82-BCCF49E63B0B}"/>
              </a:ext>
            </a:extLst>
          </p:cNvPr>
          <p:cNvSpPr/>
          <p:nvPr/>
        </p:nvSpPr>
        <p:spPr>
          <a:xfrm>
            <a:off x="3581399" y="3858125"/>
            <a:ext cx="1981200" cy="6039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Non Intelligible Algorithm</a:t>
            </a:r>
          </a:p>
        </p:txBody>
      </p:sp>
      <p:cxnSp>
        <p:nvCxnSpPr>
          <p:cNvPr id="25" name="Conexão reta unidirecional 24">
            <a:extLst>
              <a:ext uri="{FF2B5EF4-FFF2-40B4-BE49-F238E27FC236}">
                <a16:creationId xmlns:a16="http://schemas.microsoft.com/office/drawing/2014/main" id="{1DA0C084-67FE-4D30-9C22-657887B496F3}"/>
              </a:ext>
            </a:extLst>
          </p:cNvPr>
          <p:cNvCxnSpPr>
            <a:cxnSpLocks/>
            <a:stCxn id="22" idx="3"/>
            <a:endCxn id="15" idx="1"/>
          </p:cNvCxnSpPr>
          <p:nvPr/>
        </p:nvCxnSpPr>
        <p:spPr>
          <a:xfrm flipV="1">
            <a:off x="5562599" y="4157416"/>
            <a:ext cx="929387" cy="2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47" name="Seta: Para Cima 46">
            <a:extLst>
              <a:ext uri="{FF2B5EF4-FFF2-40B4-BE49-F238E27FC236}">
                <a16:creationId xmlns:a16="http://schemas.microsoft.com/office/drawing/2014/main" id="{FE650BE8-1483-47C4-8FE1-9B9DB559C37A}"/>
              </a:ext>
            </a:extLst>
          </p:cNvPr>
          <p:cNvSpPr/>
          <p:nvPr/>
        </p:nvSpPr>
        <p:spPr>
          <a:xfrm>
            <a:off x="5706723" y="4291068"/>
            <a:ext cx="643466" cy="1174580"/>
          </a:xfrm>
          <a:prstGeom prst="upArrow">
            <a:avLst>
              <a:gd name="adj1" fmla="val 32456"/>
              <a:gd name="adj2" fmla="val 710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6594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C7EAA-9F40-364A-85CD-8CB64A347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3685552"/>
          </a:xfrm>
        </p:spPr>
        <p:txBody>
          <a:bodyPr>
            <a:normAutofit/>
          </a:bodyPr>
          <a:lstStyle/>
          <a:p>
            <a:r>
              <a:rPr lang="en-US" dirty="0"/>
              <a:t>What is Refactoring?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AEE78-0CA0-C14C-9057-EA6F4FB02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F213A-E0A3-F041-A2BF-4847652126DF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20286-56BD-C840-8826-929748767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EE1A3-1A70-AF44-9E79-7B1D7CED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17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47DD256-D31E-4C83-951C-43A0A8D78978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Refactoring</a:t>
            </a:r>
          </a:p>
        </p:txBody>
      </p:sp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0CEB8020-63C0-431E-8038-E948D2048DD5}"/>
              </a:ext>
            </a:extLst>
          </p:cNvPr>
          <p:cNvSpPr txBox="1">
            <a:spLocks/>
          </p:cNvSpPr>
          <p:nvPr/>
        </p:nvSpPr>
        <p:spPr>
          <a:xfrm>
            <a:off x="744381" y="3058067"/>
            <a:ext cx="3828716" cy="158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t-PT" sz="2000" dirty="0" err="1">
                <a:latin typeface="Consolas" panose="020B0609020204030204" pitchFamily="49" charset="0"/>
              </a:rPr>
              <a:t>circle</a:t>
            </a:r>
            <a:r>
              <a:rPr lang="pt-PT" sz="2000" dirty="0">
                <a:latin typeface="Consolas" panose="020B0609020204030204" pitchFamily="49" charset="0"/>
              </a:rPr>
              <a:t>(</a:t>
            </a:r>
            <a:r>
              <a:rPr lang="pt-PT" sz="2000" dirty="0" err="1">
                <a:latin typeface="Consolas" panose="020B0609020204030204" pitchFamily="49" charset="0"/>
              </a:rPr>
              <a:t>xy</a:t>
            </a:r>
            <a:r>
              <a:rPr lang="pt-PT" sz="2000" dirty="0">
                <a:latin typeface="Consolas" panose="020B0609020204030204" pitchFamily="49" charset="0"/>
              </a:rPr>
              <a:t>(0, 0), 1)</a:t>
            </a:r>
          </a:p>
          <a:p>
            <a:pPr marL="0" indent="0">
              <a:buFont typeface="Arial"/>
              <a:buNone/>
            </a:pPr>
            <a:r>
              <a:rPr lang="pt-PT" sz="2000" dirty="0" err="1">
                <a:latin typeface="Consolas" panose="020B0609020204030204" pitchFamily="49" charset="0"/>
              </a:rPr>
              <a:t>circle</a:t>
            </a:r>
            <a:r>
              <a:rPr lang="pt-PT" sz="2000" dirty="0">
                <a:latin typeface="Consolas" panose="020B0609020204030204" pitchFamily="49" charset="0"/>
              </a:rPr>
              <a:t>(</a:t>
            </a:r>
            <a:r>
              <a:rPr lang="pt-PT" sz="2000" dirty="0" err="1">
                <a:latin typeface="Consolas" panose="020B0609020204030204" pitchFamily="49" charset="0"/>
              </a:rPr>
              <a:t>xy</a:t>
            </a:r>
            <a:r>
              <a:rPr lang="pt-PT" sz="2000" dirty="0">
                <a:latin typeface="Consolas" panose="020B0609020204030204" pitchFamily="49" charset="0"/>
              </a:rPr>
              <a:t>(0, 0), 2)</a:t>
            </a:r>
          </a:p>
          <a:p>
            <a:pPr marL="0" indent="0">
              <a:buFont typeface="Arial"/>
              <a:buNone/>
            </a:pPr>
            <a:r>
              <a:rPr lang="pt-PT" sz="2000" dirty="0" err="1">
                <a:latin typeface="Consolas" panose="020B0609020204030204" pitchFamily="49" charset="0"/>
              </a:rPr>
              <a:t>circle</a:t>
            </a:r>
            <a:r>
              <a:rPr lang="pt-PT" sz="2000" dirty="0">
                <a:latin typeface="Consolas" panose="020B0609020204030204" pitchFamily="49" charset="0"/>
              </a:rPr>
              <a:t>(</a:t>
            </a:r>
            <a:r>
              <a:rPr lang="pt-PT" sz="2000" dirty="0" err="1">
                <a:latin typeface="Consolas" panose="020B0609020204030204" pitchFamily="49" charset="0"/>
              </a:rPr>
              <a:t>xy</a:t>
            </a:r>
            <a:r>
              <a:rPr lang="pt-PT" sz="2000" dirty="0">
                <a:latin typeface="Consolas" panose="020B0609020204030204" pitchFamily="49" charset="0"/>
              </a:rPr>
              <a:t>(0, 0), 3)</a:t>
            </a:r>
          </a:p>
          <a:p>
            <a:pPr marL="0" indent="0">
              <a:buFont typeface="Arial"/>
              <a:buNone/>
            </a:pPr>
            <a:r>
              <a:rPr lang="pt-PT" sz="2000" dirty="0" err="1">
                <a:latin typeface="Consolas" panose="020B0609020204030204" pitchFamily="49" charset="0"/>
              </a:rPr>
              <a:t>circle</a:t>
            </a:r>
            <a:r>
              <a:rPr lang="pt-PT" sz="2000" dirty="0">
                <a:latin typeface="Consolas" panose="020B0609020204030204" pitchFamily="49" charset="0"/>
              </a:rPr>
              <a:t>(</a:t>
            </a:r>
            <a:r>
              <a:rPr lang="pt-PT" sz="2000" dirty="0" err="1">
                <a:latin typeface="Consolas" panose="020B0609020204030204" pitchFamily="49" charset="0"/>
              </a:rPr>
              <a:t>xy</a:t>
            </a:r>
            <a:r>
              <a:rPr lang="pt-PT" sz="2000" dirty="0">
                <a:latin typeface="Consolas" panose="020B0609020204030204" pitchFamily="49" charset="0"/>
              </a:rPr>
              <a:t>(0, 0), 4)</a:t>
            </a:r>
          </a:p>
          <a:p>
            <a:pPr marL="0" indent="0">
              <a:buFont typeface="Arial"/>
              <a:buNone/>
            </a:pPr>
            <a:endParaRPr lang="pt-PT" sz="2000" dirty="0">
              <a:latin typeface="Consolas" panose="020B0609020204030204" pitchFamily="49" charset="0"/>
            </a:endParaRPr>
          </a:p>
        </p:txBody>
      </p:sp>
      <p:pic>
        <p:nvPicPr>
          <p:cNvPr id="10" name="Gráfico 9" descr="Seta Reta">
            <a:extLst>
              <a:ext uri="{FF2B5EF4-FFF2-40B4-BE49-F238E27FC236}">
                <a16:creationId xmlns:a16="http://schemas.microsoft.com/office/drawing/2014/main" id="{1B183A51-73EE-4498-B8F7-7FA24222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3821707" y="3395628"/>
            <a:ext cx="914400" cy="914400"/>
          </a:xfrm>
          <a:prstGeom prst="rect">
            <a:avLst/>
          </a:prstGeom>
        </p:spPr>
      </p:pic>
      <p:sp>
        <p:nvSpPr>
          <p:cNvPr id="11" name="Marcador de Posição de Conteúdo 2">
            <a:extLst>
              <a:ext uri="{FF2B5EF4-FFF2-40B4-BE49-F238E27FC236}">
                <a16:creationId xmlns:a16="http://schemas.microsoft.com/office/drawing/2014/main" id="{9EF48CF5-282A-4DA1-8330-E63ED4D32169}"/>
              </a:ext>
            </a:extLst>
          </p:cNvPr>
          <p:cNvSpPr txBox="1">
            <a:spLocks/>
          </p:cNvSpPr>
          <p:nvPr/>
        </p:nvSpPr>
        <p:spPr>
          <a:xfrm>
            <a:off x="5024497" y="3156038"/>
            <a:ext cx="4615542" cy="158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t-PT" sz="2000" dirty="0">
                <a:latin typeface="Consolas" panose="020B0609020204030204" pitchFamily="49" charset="0"/>
              </a:rPr>
              <a:t>for </a:t>
            </a:r>
            <a:r>
              <a:rPr lang="pt-PT" sz="2000" dirty="0" err="1">
                <a:latin typeface="Consolas" panose="020B0609020204030204" pitchFamily="49" charset="0"/>
              </a:rPr>
              <a:t>radius</a:t>
            </a:r>
            <a:r>
              <a:rPr lang="pt-PT" sz="2000" dirty="0">
                <a:latin typeface="Consolas" panose="020B0609020204030204" pitchFamily="49" charset="0"/>
              </a:rPr>
              <a:t> in 1:4</a:t>
            </a:r>
          </a:p>
          <a:p>
            <a:pPr marL="0" indent="0">
              <a:buFont typeface="Arial"/>
              <a:buNone/>
            </a:pPr>
            <a:r>
              <a:rPr lang="pt-PT" sz="2000" dirty="0">
                <a:latin typeface="Consolas" panose="020B0609020204030204" pitchFamily="49" charset="0"/>
              </a:rPr>
              <a:t>	</a:t>
            </a:r>
            <a:r>
              <a:rPr lang="pt-PT" sz="2000" dirty="0" err="1">
                <a:latin typeface="Consolas" panose="020B0609020204030204" pitchFamily="49" charset="0"/>
              </a:rPr>
              <a:t>circle</a:t>
            </a:r>
            <a:r>
              <a:rPr lang="pt-PT" sz="2000" dirty="0">
                <a:latin typeface="Consolas" panose="020B0609020204030204" pitchFamily="49" charset="0"/>
              </a:rPr>
              <a:t>(</a:t>
            </a:r>
            <a:r>
              <a:rPr lang="pt-PT" sz="2000" dirty="0" err="1">
                <a:latin typeface="Consolas" panose="020B0609020204030204" pitchFamily="49" charset="0"/>
              </a:rPr>
              <a:t>xy</a:t>
            </a:r>
            <a:r>
              <a:rPr lang="pt-PT" sz="2000" dirty="0">
                <a:latin typeface="Consolas" panose="020B0609020204030204" pitchFamily="49" charset="0"/>
              </a:rPr>
              <a:t>(0, 0), </a:t>
            </a:r>
            <a:r>
              <a:rPr lang="pt-PT" sz="2000" dirty="0" err="1">
                <a:latin typeface="Consolas" panose="020B0609020204030204" pitchFamily="49" charset="0"/>
              </a:rPr>
              <a:t>radius</a:t>
            </a:r>
            <a:r>
              <a:rPr lang="pt-PT" sz="2000" dirty="0">
                <a:latin typeface="Consolas" panose="020B0609020204030204" pitchFamily="49" charset="0"/>
              </a:rPr>
              <a:t>)</a:t>
            </a:r>
          </a:p>
          <a:p>
            <a:pPr marL="0" indent="0">
              <a:buFont typeface="Arial"/>
              <a:buNone/>
            </a:pPr>
            <a:r>
              <a:rPr lang="pt-PT" sz="2000" dirty="0" err="1">
                <a:latin typeface="Consolas" panose="020B0609020204030204" pitchFamily="49" charset="0"/>
              </a:rPr>
              <a:t>end</a:t>
            </a:r>
            <a:endParaRPr lang="pt-PT" sz="20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979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6AFAB-615A-BB41-A291-2CBD6C2C8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3685552"/>
          </a:xfrm>
        </p:spPr>
        <p:txBody>
          <a:bodyPr/>
          <a:lstStyle/>
          <a:p>
            <a:r>
              <a:rPr lang="en-US" dirty="0"/>
              <a:t>What is Traceability?</a:t>
            </a:r>
          </a:p>
          <a:p>
            <a:r>
              <a:rPr lang="en-US" dirty="0">
                <a:solidFill>
                  <a:schemeClr val="bg2"/>
                </a:solidFill>
              </a:rPr>
              <a:t>Program Comprehension</a:t>
            </a:r>
          </a:p>
          <a:p>
            <a:r>
              <a:rPr lang="en-US" dirty="0">
                <a:solidFill>
                  <a:schemeClr val="bg2"/>
                </a:solidFill>
              </a:rPr>
              <a:t>Example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AEBFF-2230-3D47-85FA-E383598EF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2D651-A47E-614B-B274-73654467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4C5CF-AF86-A443-ACD3-67D9D382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18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BAD94A-9AF1-4DFE-8F66-36AE48B46690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Traceability</a:t>
            </a:r>
          </a:p>
        </p:txBody>
      </p:sp>
    </p:spTree>
    <p:extLst>
      <p:ext uri="{BB962C8B-B14F-4D97-AF65-F5344CB8AC3E}">
        <p14:creationId xmlns:p14="http://schemas.microsoft.com/office/powerpoint/2010/main" val="2988061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6AFAB-615A-BB41-A291-2CBD6C2C8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3685552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What is Traceability?</a:t>
            </a:r>
          </a:p>
          <a:p>
            <a:r>
              <a:rPr lang="en-US" dirty="0"/>
              <a:t>Program Comprehension</a:t>
            </a:r>
          </a:p>
          <a:p>
            <a:r>
              <a:rPr lang="en-US" dirty="0">
                <a:solidFill>
                  <a:schemeClr val="bg2"/>
                </a:solidFill>
              </a:rPr>
              <a:t>Example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AEBFF-2230-3D47-85FA-E383598EF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2D651-A47E-614B-B274-73654467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4C5CF-AF86-A443-ACD3-67D9D382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19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708792-CB36-4ACF-8B2D-F4736C5FA6B4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Traceability</a:t>
            </a:r>
          </a:p>
        </p:txBody>
      </p:sp>
    </p:spTree>
    <p:extLst>
      <p:ext uri="{BB962C8B-B14F-4D97-AF65-F5344CB8AC3E}">
        <p14:creationId xmlns:p14="http://schemas.microsoft.com/office/powerpoint/2010/main" val="3347115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F311B-FC80-FD46-BA82-2C6595C2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9099" y="192494"/>
            <a:ext cx="2946973" cy="868363"/>
          </a:xfrm>
        </p:spPr>
        <p:txBody>
          <a:bodyPr/>
          <a:lstStyle/>
          <a:p>
            <a:pPr algn="r"/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4F2B3-89D9-B94A-A030-FAC010B6E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83" y="1349346"/>
            <a:ext cx="7655237" cy="3685552"/>
          </a:xfrm>
        </p:spPr>
        <p:txBody>
          <a:bodyPr/>
          <a:lstStyle/>
          <a:p>
            <a:r>
              <a:rPr lang="en-US" dirty="0"/>
              <a:t>From paper-based to computers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2B77D-1EBC-EA4D-A900-544D6F085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77FAD-FA23-CB49-93C1-679F9FC69F9E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427F3-E170-2D42-B985-8DB86907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pic>
        <p:nvPicPr>
          <p:cNvPr id="6" name="Picture 2" descr="Resultado de imagem para Before CAD">
            <a:extLst>
              <a:ext uri="{FF2B5EF4-FFF2-40B4-BE49-F238E27FC236}">
                <a16:creationId xmlns:a16="http://schemas.microsoft.com/office/drawing/2014/main" id="{D16352CD-7EB9-AE4B-B17D-45E443887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30" y="1970544"/>
            <a:ext cx="6283342" cy="426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A80C0-F78D-AB4A-85FC-3055E95A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94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6AFAB-615A-BB41-A291-2CBD6C2C8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3685552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What is Traceability?</a:t>
            </a:r>
          </a:p>
          <a:p>
            <a:r>
              <a:rPr lang="en-US" dirty="0">
                <a:solidFill>
                  <a:schemeClr val="bg2"/>
                </a:solidFill>
              </a:rPr>
              <a:t>Program Comprehension</a:t>
            </a:r>
          </a:p>
          <a:p>
            <a:r>
              <a:rPr lang="en-US" dirty="0"/>
              <a:t>Example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AEBFF-2230-3D47-85FA-E383598EF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2D651-A47E-614B-B274-73654467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4C5CF-AF86-A443-ACD3-67D9D382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20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AA71F2-7542-4DB4-8664-D3CD16A70E5E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Traceability</a:t>
            </a:r>
          </a:p>
        </p:txBody>
      </p:sp>
    </p:spTree>
    <p:extLst>
      <p:ext uri="{BB962C8B-B14F-4D97-AF65-F5344CB8AC3E}">
        <p14:creationId xmlns:p14="http://schemas.microsoft.com/office/powerpoint/2010/main" val="1758718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C1B6D-DE30-1A46-AB9D-CECBBB0FF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96E4E-9BE3-F14F-A1A2-E1786E92661B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CF49D-933D-ED4B-9539-333DC5340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Instituto Superior Técnico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C55C3-6A1F-5C41-A041-E02E892196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8" t="2620" r="4079" b="53776"/>
          <a:stretch/>
        </p:blipFill>
        <p:spPr>
          <a:xfrm>
            <a:off x="893749" y="2470241"/>
            <a:ext cx="7504773" cy="303007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356FF-E210-A445-908A-01A6653DE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21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102ED9-66E3-5D47-9965-AFC153D42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789424"/>
          </a:xfrm>
        </p:spPr>
        <p:txBody>
          <a:bodyPr/>
          <a:lstStyle/>
          <a:p>
            <a:r>
              <a:rPr lang="en-US" dirty="0"/>
              <a:t>Luna Moth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601CEF-F47D-43A5-A45A-4547C08C7117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Traceability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BE270A0-4567-4F4A-AD8B-D1636213C469}"/>
              </a:ext>
            </a:extLst>
          </p:cNvPr>
          <p:cNvSpPr txBox="1">
            <a:spLocks/>
          </p:cNvSpPr>
          <p:nvPr/>
        </p:nvSpPr>
        <p:spPr>
          <a:xfrm>
            <a:off x="3198335" y="5594904"/>
            <a:ext cx="2895600" cy="306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code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result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705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C1B6D-DE30-1A46-AB9D-CECBBB0FF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96E4E-9BE3-F14F-A1A2-E1786E92661B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CF49D-933D-ED4B-9539-333DC5340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356FF-E210-A445-908A-01A6653DE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22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102ED9-66E3-5D47-9965-AFC153D42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3685552"/>
          </a:xfrm>
        </p:spPr>
        <p:txBody>
          <a:bodyPr/>
          <a:lstStyle/>
          <a:p>
            <a:r>
              <a:rPr lang="en-US" dirty="0"/>
              <a:t>Luna Moth</a:t>
            </a:r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4E159F8-FB00-4757-93DD-15CB84F7CF50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Traceability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E6814C3-E82E-2245-BAE3-3ED01939EBF0}"/>
              </a:ext>
            </a:extLst>
          </p:cNvPr>
          <p:cNvSpPr txBox="1">
            <a:spLocks/>
          </p:cNvSpPr>
          <p:nvPr/>
        </p:nvSpPr>
        <p:spPr>
          <a:xfrm>
            <a:off x="3198335" y="5594904"/>
            <a:ext cx="2895600" cy="306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result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code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3FA4D3-0331-4C41-AE23-1429857BB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9" t="50683" r="4503" b="5686"/>
          <a:stretch/>
        </p:blipFill>
        <p:spPr>
          <a:xfrm>
            <a:off x="893749" y="2470241"/>
            <a:ext cx="7504773" cy="30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24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BB2D4-B547-F34F-8103-E1F4DE176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84" y="1586224"/>
            <a:ext cx="7655237" cy="3685552"/>
          </a:xfrm>
        </p:spPr>
        <p:txBody>
          <a:bodyPr/>
          <a:lstStyle/>
          <a:p>
            <a:r>
              <a:rPr lang="en-US" dirty="0"/>
              <a:t>What is the problem?</a:t>
            </a:r>
          </a:p>
          <a:p>
            <a:r>
              <a:rPr lang="en-US" dirty="0">
                <a:solidFill>
                  <a:schemeClr val="bg2"/>
                </a:solidFill>
              </a:rPr>
              <a:t>Reverse Algorithmic Design (RAD) </a:t>
            </a:r>
          </a:p>
          <a:p>
            <a:r>
              <a:rPr lang="en-US" dirty="0">
                <a:solidFill>
                  <a:schemeClr val="bg2"/>
                </a:solidFill>
              </a:rPr>
              <a:t>Required Tools</a:t>
            </a:r>
          </a:p>
          <a:p>
            <a:r>
              <a:rPr lang="en-US" dirty="0">
                <a:solidFill>
                  <a:schemeClr val="bg2"/>
                </a:solidFill>
              </a:rPr>
              <a:t>Traceability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DDD1-29EB-964A-8CCF-00F998D4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209F-5E5B-F24E-B4EC-4FE15F0856AE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85C26-C764-D14D-A5AB-06CAABD0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8A323-499F-A34F-911E-A996A7BE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23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366A43-BC88-4CD4-A22D-62A81FD3098A}"/>
              </a:ext>
            </a:extLst>
          </p:cNvPr>
          <p:cNvSpPr txBox="1">
            <a:spLocks/>
          </p:cNvSpPr>
          <p:nvPr/>
        </p:nvSpPr>
        <p:spPr>
          <a:xfrm>
            <a:off x="6923314" y="192494"/>
            <a:ext cx="2032758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3602557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BB2D4-B547-F34F-8103-E1F4DE176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84" y="1586224"/>
            <a:ext cx="7655237" cy="3685552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What is the problem?</a:t>
            </a:r>
          </a:p>
          <a:p>
            <a:r>
              <a:rPr lang="en-US" dirty="0"/>
              <a:t>Reverse Algorithmic Design (RAD) </a:t>
            </a:r>
          </a:p>
          <a:p>
            <a:r>
              <a:rPr lang="en-US" dirty="0">
                <a:solidFill>
                  <a:schemeClr val="bg2"/>
                </a:solidFill>
              </a:rPr>
              <a:t>Required Tools</a:t>
            </a:r>
          </a:p>
          <a:p>
            <a:r>
              <a:rPr lang="en-US" dirty="0">
                <a:solidFill>
                  <a:schemeClr val="bg2"/>
                </a:solidFill>
              </a:rPr>
              <a:t>Traceability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DDD1-29EB-964A-8CCF-00F998D4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209F-5E5B-F24E-B4EC-4FE15F0856AE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85C26-C764-D14D-A5AB-06CAABD0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8A323-499F-A34F-911E-A996A7BE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24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FDCB62-D536-44A5-843E-34285F12120B}"/>
              </a:ext>
            </a:extLst>
          </p:cNvPr>
          <p:cNvSpPr txBox="1">
            <a:spLocks/>
          </p:cNvSpPr>
          <p:nvPr/>
        </p:nvSpPr>
        <p:spPr>
          <a:xfrm>
            <a:off x="6923314" y="192494"/>
            <a:ext cx="2032758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4220767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DBC05E-CDE9-664A-85DD-1F6D42868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964" y="1383858"/>
            <a:ext cx="5942072" cy="499134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DDD1-29EB-964A-8CCF-00F998D4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209F-5E5B-F24E-B4EC-4FE15F0856AE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85C26-C764-D14D-A5AB-06CAABD0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8A323-499F-A34F-911E-A996A7BE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25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D1B5FE2-BD58-421F-8222-6C1204CC5620}"/>
              </a:ext>
            </a:extLst>
          </p:cNvPr>
          <p:cNvSpPr txBox="1">
            <a:spLocks/>
          </p:cNvSpPr>
          <p:nvPr/>
        </p:nvSpPr>
        <p:spPr>
          <a:xfrm>
            <a:off x="2602089" y="203783"/>
            <a:ext cx="6383865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Reverse Algorithmic Design</a:t>
            </a:r>
          </a:p>
        </p:txBody>
      </p:sp>
    </p:spTree>
    <p:extLst>
      <p:ext uri="{BB962C8B-B14F-4D97-AF65-F5344CB8AC3E}">
        <p14:creationId xmlns:p14="http://schemas.microsoft.com/office/powerpoint/2010/main" val="2620290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BB2D4-B547-F34F-8103-E1F4DE176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84" y="1586224"/>
            <a:ext cx="7655237" cy="3685552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What is the problem?</a:t>
            </a:r>
          </a:p>
          <a:p>
            <a:r>
              <a:rPr lang="en-US" dirty="0">
                <a:solidFill>
                  <a:schemeClr val="bg2"/>
                </a:solidFill>
              </a:rPr>
              <a:t>Reverse Algorithmic Design (RAD) </a:t>
            </a:r>
          </a:p>
          <a:p>
            <a:r>
              <a:rPr lang="en-US" dirty="0"/>
              <a:t>Required Tools</a:t>
            </a:r>
          </a:p>
          <a:p>
            <a:r>
              <a:rPr lang="en-US" dirty="0">
                <a:solidFill>
                  <a:schemeClr val="bg2"/>
                </a:solidFill>
              </a:rPr>
              <a:t>Traceability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DDD1-29EB-964A-8CCF-00F998D4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209F-5E5B-F24E-B4EC-4FE15F0856AE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85C26-C764-D14D-A5AB-06CAABD0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8A323-499F-A34F-911E-A996A7BE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26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D14767-C17A-4B75-AA45-F1B601112397}"/>
              </a:ext>
            </a:extLst>
          </p:cNvPr>
          <p:cNvSpPr txBox="1">
            <a:spLocks/>
          </p:cNvSpPr>
          <p:nvPr/>
        </p:nvSpPr>
        <p:spPr>
          <a:xfrm>
            <a:off x="6923314" y="192494"/>
            <a:ext cx="2032758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1956218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7DDB9-4164-B045-9CD6-9F79365EC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3685552"/>
          </a:xfrm>
        </p:spPr>
        <p:txBody>
          <a:bodyPr/>
          <a:lstStyle/>
          <a:p>
            <a:r>
              <a:rPr lang="en-US" dirty="0"/>
              <a:t>AD tool</a:t>
            </a:r>
          </a:p>
          <a:p>
            <a:r>
              <a:rPr lang="en-US" dirty="0"/>
              <a:t>Programming Environment</a:t>
            </a:r>
          </a:p>
          <a:p>
            <a:r>
              <a:rPr lang="en-US" dirty="0"/>
              <a:t>Digital modelling tool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7666D-975A-A34F-B110-46926BB1D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61F03-4CC3-E840-A006-2080311D9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35D75-8651-A840-B9FB-BD79DDD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27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01B501-71EA-4F0A-8CF2-A1389713AE96}"/>
              </a:ext>
            </a:extLst>
          </p:cNvPr>
          <p:cNvSpPr txBox="1">
            <a:spLocks/>
          </p:cNvSpPr>
          <p:nvPr/>
        </p:nvSpPr>
        <p:spPr>
          <a:xfrm>
            <a:off x="5442857" y="192494"/>
            <a:ext cx="3513216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Required Tools</a:t>
            </a:r>
          </a:p>
        </p:txBody>
      </p:sp>
    </p:spTree>
    <p:extLst>
      <p:ext uri="{BB962C8B-B14F-4D97-AF65-F5344CB8AC3E}">
        <p14:creationId xmlns:p14="http://schemas.microsoft.com/office/powerpoint/2010/main" val="3447521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682E0-2025-D04C-A017-B604577C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3D4E-142A-514D-A5B8-5E7C9992ABE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C34DE-E389-0449-B21A-70AAA401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8272124-26E9-8949-9EBB-58905C11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28</a:t>
            </a:fld>
            <a:endParaRPr lang="en-US"/>
          </a:p>
        </p:txBody>
      </p:sp>
      <p:cxnSp>
        <p:nvCxnSpPr>
          <p:cNvPr id="65" name="Shape 61">
            <a:extLst>
              <a:ext uri="{FF2B5EF4-FFF2-40B4-BE49-F238E27FC236}">
                <a16:creationId xmlns:a16="http://schemas.microsoft.com/office/drawing/2014/main" id="{C264588F-F353-CE4C-B3EC-43E2C671BD9E}"/>
              </a:ext>
            </a:extLst>
          </p:cNvPr>
          <p:cNvCxnSpPr>
            <a:cxnSpLocks/>
          </p:cNvCxnSpPr>
          <p:nvPr/>
        </p:nvCxnSpPr>
        <p:spPr>
          <a:xfrm flipH="1">
            <a:off x="1980017" y="3955984"/>
            <a:ext cx="1402149" cy="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8C3CDC23-ABCE-124A-9AAB-D83F4C1C6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25" y="4553720"/>
            <a:ext cx="666603" cy="666603"/>
          </a:xfrm>
          <a:prstGeom prst="rect">
            <a:avLst/>
          </a:prstGeom>
        </p:spPr>
      </p:pic>
      <p:pic>
        <p:nvPicPr>
          <p:cNvPr id="70" name="Shape 57" descr="rhinoceros3DLogo.png">
            <a:extLst>
              <a:ext uri="{FF2B5EF4-FFF2-40B4-BE49-F238E27FC236}">
                <a16:creationId xmlns:a16="http://schemas.microsoft.com/office/drawing/2014/main" id="{1506C730-9987-694A-84BB-51B13AA2888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6306" y="2035580"/>
            <a:ext cx="784043" cy="7840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" name="Shape 64">
            <a:extLst>
              <a:ext uri="{FF2B5EF4-FFF2-40B4-BE49-F238E27FC236}">
                <a16:creationId xmlns:a16="http://schemas.microsoft.com/office/drawing/2014/main" id="{9B13E6E3-4634-D545-99D1-441BC7097A34}"/>
              </a:ext>
            </a:extLst>
          </p:cNvPr>
          <p:cNvCxnSpPr>
            <a:cxnSpLocks/>
          </p:cNvCxnSpPr>
          <p:nvPr/>
        </p:nvCxnSpPr>
        <p:spPr>
          <a:xfrm flipV="1">
            <a:off x="4900478" y="2548250"/>
            <a:ext cx="2607414" cy="1410799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4" name="Shape 66">
            <a:extLst>
              <a:ext uri="{FF2B5EF4-FFF2-40B4-BE49-F238E27FC236}">
                <a16:creationId xmlns:a16="http://schemas.microsoft.com/office/drawing/2014/main" id="{F66B99D2-DCC5-0D49-813E-7CE5E76E8A85}"/>
              </a:ext>
            </a:extLst>
          </p:cNvPr>
          <p:cNvCxnSpPr>
            <a:cxnSpLocks/>
          </p:cNvCxnSpPr>
          <p:nvPr/>
        </p:nvCxnSpPr>
        <p:spPr>
          <a:xfrm>
            <a:off x="4900478" y="3959049"/>
            <a:ext cx="2593704" cy="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5" name="Picture 74">
            <a:extLst>
              <a:ext uri="{FF2B5EF4-FFF2-40B4-BE49-F238E27FC236}">
                <a16:creationId xmlns:a16="http://schemas.microsoft.com/office/drawing/2014/main" id="{CA3D0256-B6C7-2C48-9568-2DEF0071B4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15"/>
          <a:stretch/>
        </p:blipFill>
        <p:spPr>
          <a:xfrm>
            <a:off x="7798362" y="1449340"/>
            <a:ext cx="475981" cy="492636"/>
          </a:xfrm>
          <a:prstGeom prst="rect">
            <a:avLst/>
          </a:prstGeom>
        </p:spPr>
      </p:pic>
      <p:cxnSp>
        <p:nvCxnSpPr>
          <p:cNvPr id="76" name="Shape 64">
            <a:extLst>
              <a:ext uri="{FF2B5EF4-FFF2-40B4-BE49-F238E27FC236}">
                <a16:creationId xmlns:a16="http://schemas.microsoft.com/office/drawing/2014/main" id="{40D7975E-3E2F-2C48-BE9C-F825E780F906}"/>
              </a:ext>
            </a:extLst>
          </p:cNvPr>
          <p:cNvCxnSpPr>
            <a:cxnSpLocks/>
          </p:cNvCxnSpPr>
          <p:nvPr/>
        </p:nvCxnSpPr>
        <p:spPr>
          <a:xfrm flipV="1">
            <a:off x="4900478" y="3149575"/>
            <a:ext cx="2623460" cy="809474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7" name="Picture 76">
            <a:extLst>
              <a:ext uri="{FF2B5EF4-FFF2-40B4-BE49-F238E27FC236}">
                <a16:creationId xmlns:a16="http://schemas.microsoft.com/office/drawing/2014/main" id="{4F344B40-27C5-6A40-B555-967F5D0B01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75"/>
          <a:stretch/>
        </p:blipFill>
        <p:spPr>
          <a:xfrm>
            <a:off x="7893256" y="2908641"/>
            <a:ext cx="418231" cy="492636"/>
          </a:xfrm>
          <a:prstGeom prst="rect">
            <a:avLst/>
          </a:prstGeom>
        </p:spPr>
      </p:pic>
      <p:cxnSp>
        <p:nvCxnSpPr>
          <p:cNvPr id="79" name="Shape 66">
            <a:extLst>
              <a:ext uri="{FF2B5EF4-FFF2-40B4-BE49-F238E27FC236}">
                <a16:creationId xmlns:a16="http://schemas.microsoft.com/office/drawing/2014/main" id="{CE6951BA-3F6C-2B40-8A83-BAA404774BCB}"/>
              </a:ext>
            </a:extLst>
          </p:cNvPr>
          <p:cNvCxnSpPr>
            <a:cxnSpLocks/>
          </p:cNvCxnSpPr>
          <p:nvPr/>
        </p:nvCxnSpPr>
        <p:spPr>
          <a:xfrm>
            <a:off x="4900478" y="3959049"/>
            <a:ext cx="2713239" cy="925151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E899B0FB-36E5-6140-BD2E-2F1A5469EA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9" r="4633" b="67825"/>
          <a:stretch/>
        </p:blipFill>
        <p:spPr>
          <a:xfrm>
            <a:off x="7597671" y="3589632"/>
            <a:ext cx="1342886" cy="601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6AE9C29-CF1A-E149-94D8-A8BBDB3DE884}"/>
              </a:ext>
            </a:extLst>
          </p:cNvPr>
          <p:cNvCxnSpPr>
            <a:cxnSpLocks/>
          </p:cNvCxnSpPr>
          <p:nvPr/>
        </p:nvCxnSpPr>
        <p:spPr>
          <a:xfrm flipV="1">
            <a:off x="4900478" y="1823432"/>
            <a:ext cx="2607414" cy="213561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E29952D-6B80-F748-B322-EA9816F9A372}"/>
              </a:ext>
            </a:extLst>
          </p:cNvPr>
          <p:cNvCxnSpPr>
            <a:cxnSpLocks/>
          </p:cNvCxnSpPr>
          <p:nvPr/>
        </p:nvCxnSpPr>
        <p:spPr>
          <a:xfrm>
            <a:off x="4900478" y="3959049"/>
            <a:ext cx="2623460" cy="18503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https://algorithmicdesign.github.io/images/tools/logos-02.png">
            <a:extLst>
              <a:ext uri="{FF2B5EF4-FFF2-40B4-BE49-F238E27FC236}">
                <a16:creationId xmlns:a16="http://schemas.microsoft.com/office/drawing/2014/main" id="{434885A1-FBF3-40B5-8E91-BA19BA8E9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398" y="3250532"/>
            <a:ext cx="2124525" cy="163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5634A707-A71A-402E-A440-12E12F197F98}"/>
              </a:ext>
            </a:extLst>
          </p:cNvPr>
          <p:cNvSpPr txBox="1">
            <a:spLocks/>
          </p:cNvSpPr>
          <p:nvPr/>
        </p:nvSpPr>
        <p:spPr>
          <a:xfrm>
            <a:off x="7282543" y="192494"/>
            <a:ext cx="167353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/>
              <a:t>Khepri</a:t>
            </a:r>
            <a:endParaRPr lang="en-US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A01B77B-3F6A-435A-A807-B9A543B8A6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978" y="3546251"/>
            <a:ext cx="1064108" cy="688123"/>
          </a:xfrm>
          <a:prstGeom prst="rect">
            <a:avLst/>
          </a:prstGeom>
        </p:spPr>
      </p:pic>
      <p:pic>
        <p:nvPicPr>
          <p:cNvPr id="1026" name="Picture 2" descr="Resultado de imagem para unity icon png">
            <a:extLst>
              <a:ext uri="{FF2B5EF4-FFF2-40B4-BE49-F238E27FC236}">
                <a16:creationId xmlns:a16="http://schemas.microsoft.com/office/drawing/2014/main" id="{04CA2AB1-71E8-4E08-9814-15F4E295A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94"/>
          <a:stretch/>
        </p:blipFill>
        <p:spPr bwMode="auto">
          <a:xfrm>
            <a:off x="7732354" y="5576680"/>
            <a:ext cx="704362" cy="66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916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7DDB9-4164-B045-9CD6-9F79365EC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84" y="1586224"/>
            <a:ext cx="7655237" cy="3685552"/>
          </a:xfrm>
        </p:spPr>
        <p:txBody>
          <a:bodyPr/>
          <a:lstStyle/>
          <a:p>
            <a:r>
              <a:rPr lang="en-US" dirty="0" err="1"/>
              <a:t>Khepri</a:t>
            </a:r>
            <a:endParaRPr lang="en-US" dirty="0"/>
          </a:p>
          <a:p>
            <a:r>
              <a:rPr lang="en-US" dirty="0"/>
              <a:t>Programming Environment</a:t>
            </a:r>
          </a:p>
          <a:p>
            <a:r>
              <a:rPr lang="en-US" dirty="0"/>
              <a:t>Digital modelling tool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7666D-975A-A34F-B110-46926BB1D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61F03-4CC3-E840-A006-2080311D9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35D75-8651-A840-B9FB-BD79DDD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29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1FD59F-DADF-41DC-8800-5A4C4522E229}"/>
              </a:ext>
            </a:extLst>
          </p:cNvPr>
          <p:cNvSpPr txBox="1">
            <a:spLocks/>
          </p:cNvSpPr>
          <p:nvPr/>
        </p:nvSpPr>
        <p:spPr>
          <a:xfrm>
            <a:off x="5442857" y="192494"/>
            <a:ext cx="3513216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Required Tools</a:t>
            </a:r>
          </a:p>
        </p:txBody>
      </p:sp>
    </p:spTree>
    <p:extLst>
      <p:ext uri="{BB962C8B-B14F-4D97-AF65-F5344CB8AC3E}">
        <p14:creationId xmlns:p14="http://schemas.microsoft.com/office/powerpoint/2010/main" val="368969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4F2B3-89D9-B94A-A030-FAC010B6E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85" y="1349346"/>
            <a:ext cx="7655237" cy="3685552"/>
          </a:xfrm>
        </p:spPr>
        <p:txBody>
          <a:bodyPr/>
          <a:lstStyle/>
          <a:p>
            <a:r>
              <a:rPr lang="en-US" dirty="0"/>
              <a:t>From paper-based to computers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2B77D-1EBC-EA4D-A900-544D6F085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77FAD-FA23-CB49-93C1-679F9FC69F9E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427F3-E170-2D42-B985-8DB86907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pic>
        <p:nvPicPr>
          <p:cNvPr id="7" name="Picture 4" descr="Resultado de imagem para CAD">
            <a:extLst>
              <a:ext uri="{FF2B5EF4-FFF2-40B4-BE49-F238E27FC236}">
                <a16:creationId xmlns:a16="http://schemas.microsoft.com/office/drawing/2014/main" id="{17A1876B-7BF1-FE4A-A556-B6D2CF876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69" y="2002971"/>
            <a:ext cx="7093692" cy="428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A80C0-F78D-AB4A-85FC-3055E95A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4921CD-4538-48CB-80B1-FCDDFF69F4D4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227282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7DDB9-4164-B045-9CD6-9F79365EC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84" y="1586224"/>
            <a:ext cx="7655237" cy="3685552"/>
          </a:xfrm>
        </p:spPr>
        <p:txBody>
          <a:bodyPr/>
          <a:lstStyle/>
          <a:p>
            <a:r>
              <a:rPr lang="en-US" dirty="0" err="1"/>
              <a:t>Khepri</a:t>
            </a:r>
            <a:endParaRPr lang="en-US" dirty="0"/>
          </a:p>
          <a:p>
            <a:r>
              <a:rPr lang="en-US" dirty="0"/>
              <a:t>Atom</a:t>
            </a:r>
          </a:p>
          <a:p>
            <a:r>
              <a:rPr lang="en-US" dirty="0"/>
              <a:t>Digital modelling tool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7666D-975A-A34F-B110-46926BB1D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61F03-4CC3-E840-A006-2080311D9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35D75-8651-A840-B9FB-BD79DDD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30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35A4303-9BBF-4E63-8294-916C10EA0D4F}"/>
              </a:ext>
            </a:extLst>
          </p:cNvPr>
          <p:cNvSpPr txBox="1">
            <a:spLocks/>
          </p:cNvSpPr>
          <p:nvPr/>
        </p:nvSpPr>
        <p:spPr>
          <a:xfrm>
            <a:off x="5442857" y="192494"/>
            <a:ext cx="3513216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Required Tools</a:t>
            </a:r>
          </a:p>
        </p:txBody>
      </p:sp>
    </p:spTree>
    <p:extLst>
      <p:ext uri="{BB962C8B-B14F-4D97-AF65-F5344CB8AC3E}">
        <p14:creationId xmlns:p14="http://schemas.microsoft.com/office/powerpoint/2010/main" val="526925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7DDB9-4164-B045-9CD6-9F79365EC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84" y="1586224"/>
            <a:ext cx="7655237" cy="3685552"/>
          </a:xfrm>
        </p:spPr>
        <p:txBody>
          <a:bodyPr/>
          <a:lstStyle/>
          <a:p>
            <a:r>
              <a:rPr lang="en-US" dirty="0" err="1"/>
              <a:t>Khepri</a:t>
            </a:r>
            <a:endParaRPr lang="en-US" dirty="0"/>
          </a:p>
          <a:p>
            <a:r>
              <a:rPr lang="en-US" dirty="0"/>
              <a:t>Atom</a:t>
            </a:r>
          </a:p>
          <a:p>
            <a:r>
              <a:rPr lang="en-US" dirty="0"/>
              <a:t>AutoCAD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7666D-975A-A34F-B110-46926BB1D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61F03-4CC3-E840-A006-2080311D9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35D75-8651-A840-B9FB-BD79DDD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31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0C9CC5-0AE5-4C4B-ABC1-2102BFA87082}"/>
              </a:ext>
            </a:extLst>
          </p:cNvPr>
          <p:cNvSpPr txBox="1">
            <a:spLocks/>
          </p:cNvSpPr>
          <p:nvPr/>
        </p:nvSpPr>
        <p:spPr>
          <a:xfrm>
            <a:off x="5442857" y="192494"/>
            <a:ext cx="3513216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Required Tools</a:t>
            </a:r>
          </a:p>
        </p:txBody>
      </p:sp>
    </p:spTree>
    <p:extLst>
      <p:ext uri="{BB962C8B-B14F-4D97-AF65-F5344CB8AC3E}">
        <p14:creationId xmlns:p14="http://schemas.microsoft.com/office/powerpoint/2010/main" val="3478726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DA0BD9-6AC5-6448-AD1E-F89621D40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70" y="1459527"/>
            <a:ext cx="6368143" cy="493531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DDD1-29EB-964A-8CCF-00F998D4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209F-5E5B-F24E-B4EC-4FE15F0856AE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85C26-C764-D14D-A5AB-06CAABD0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8A323-499F-A34F-911E-A996A7BE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32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8CEB8-6DC2-43E4-A706-671A840B8809}"/>
              </a:ext>
            </a:extLst>
          </p:cNvPr>
          <p:cNvSpPr txBox="1">
            <a:spLocks/>
          </p:cNvSpPr>
          <p:nvPr/>
        </p:nvSpPr>
        <p:spPr>
          <a:xfrm>
            <a:off x="2901244" y="192494"/>
            <a:ext cx="605483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/>
              <a:t>RAD Implementation: Script-It</a:t>
            </a:r>
          </a:p>
        </p:txBody>
      </p:sp>
    </p:spTree>
    <p:extLst>
      <p:ext uri="{BB962C8B-B14F-4D97-AF65-F5344CB8AC3E}">
        <p14:creationId xmlns:p14="http://schemas.microsoft.com/office/powerpoint/2010/main" val="3779745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BB2D4-B547-F34F-8103-E1F4DE176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84" y="1586224"/>
            <a:ext cx="7655237" cy="3685552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Reverse Algorithmic Design (RAD)</a:t>
            </a:r>
          </a:p>
          <a:p>
            <a:r>
              <a:rPr lang="en-US" dirty="0">
                <a:solidFill>
                  <a:schemeClr val="bg2"/>
                </a:solidFill>
              </a:rPr>
              <a:t>What will it do?</a:t>
            </a:r>
          </a:p>
          <a:p>
            <a:r>
              <a:rPr lang="en-US" dirty="0">
                <a:solidFill>
                  <a:schemeClr val="bg2"/>
                </a:solidFill>
              </a:rPr>
              <a:t>Required Tools</a:t>
            </a:r>
          </a:p>
          <a:p>
            <a:r>
              <a:rPr lang="en-US" dirty="0"/>
              <a:t>Traceability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DDD1-29EB-964A-8CCF-00F998D4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2B83-566D-B84B-B15E-378CE16FC471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85C26-C764-D14D-A5AB-06CAABD0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74B3A-4480-304A-9557-504300FC2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33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BE57502-5BD0-4730-AEBE-06E7D2ED1F8E}"/>
              </a:ext>
            </a:extLst>
          </p:cNvPr>
          <p:cNvSpPr txBox="1">
            <a:spLocks/>
          </p:cNvSpPr>
          <p:nvPr/>
        </p:nvSpPr>
        <p:spPr>
          <a:xfrm>
            <a:off x="6923314" y="192494"/>
            <a:ext cx="2032758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3950991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DDD1-29EB-964A-8CCF-00F998D4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209F-5E5B-F24E-B4EC-4FE15F0856AE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85C26-C764-D14D-A5AB-06CAABD0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8A323-499F-A34F-911E-A996A7BE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34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9703D5-F1C2-9B4A-948F-AC1D3EF01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84" y="1586224"/>
            <a:ext cx="7655237" cy="3685552"/>
          </a:xfrm>
        </p:spPr>
        <p:txBody>
          <a:bodyPr/>
          <a:lstStyle/>
          <a:p>
            <a:r>
              <a:rPr lang="en-US" dirty="0"/>
              <a:t>Code Redefinition</a:t>
            </a:r>
          </a:p>
          <a:p>
            <a:r>
              <a:rPr lang="en-US" dirty="0"/>
              <a:t>Code Injection</a:t>
            </a:r>
          </a:p>
          <a:p>
            <a:r>
              <a:rPr lang="en-US" dirty="0"/>
              <a:t>Interpreter</a:t>
            </a:r>
          </a:p>
          <a:p>
            <a:r>
              <a:rPr lang="en-US" dirty="0"/>
              <a:t>Stack Inspection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E8A0EE-E368-4AD2-9027-550C15F76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0" y="192494"/>
            <a:ext cx="2783872" cy="868363"/>
          </a:xfrm>
        </p:spPr>
        <p:txBody>
          <a:bodyPr/>
          <a:lstStyle/>
          <a:p>
            <a:pPr algn="r"/>
            <a:r>
              <a:rPr lang="en-US" dirty="0"/>
              <a:t>Traceability</a:t>
            </a:r>
          </a:p>
        </p:txBody>
      </p:sp>
    </p:spTree>
    <p:extLst>
      <p:ext uri="{BB962C8B-B14F-4D97-AF65-F5344CB8AC3E}">
        <p14:creationId xmlns:p14="http://schemas.microsoft.com/office/powerpoint/2010/main" val="412198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DDD1-29EB-964A-8CCF-00F998D4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209F-5E5B-F24E-B4EC-4FE15F0856AE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85C26-C764-D14D-A5AB-06CAABD0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8A323-499F-A34F-911E-A996A7BE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35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9703D5-F1C2-9B4A-948F-AC1D3EF01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3685552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Code Redefinition</a:t>
            </a:r>
          </a:p>
          <a:p>
            <a:r>
              <a:rPr lang="en-US" dirty="0">
                <a:solidFill>
                  <a:schemeClr val="bg2"/>
                </a:solidFill>
              </a:rPr>
              <a:t>Code Injection</a:t>
            </a:r>
          </a:p>
          <a:p>
            <a:r>
              <a:rPr lang="en-US" dirty="0"/>
              <a:t>Interpreter</a:t>
            </a:r>
          </a:p>
          <a:p>
            <a:r>
              <a:rPr lang="en-US" dirty="0"/>
              <a:t>Stack Inspection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C17CD6-5223-4B21-BB93-E9C6D7E0D263}"/>
              </a:ext>
            </a:extLst>
          </p:cNvPr>
          <p:cNvSpPr txBox="1">
            <a:spLocks/>
          </p:cNvSpPr>
          <p:nvPr/>
        </p:nvSpPr>
        <p:spPr>
          <a:xfrm>
            <a:off x="6172200" y="192494"/>
            <a:ext cx="2783872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Traceability</a:t>
            </a:r>
          </a:p>
        </p:txBody>
      </p:sp>
    </p:spTree>
    <p:extLst>
      <p:ext uri="{BB962C8B-B14F-4D97-AF65-F5344CB8AC3E}">
        <p14:creationId xmlns:p14="http://schemas.microsoft.com/office/powerpoint/2010/main" val="2119272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F8CB7-6794-3A4C-B240-2EF6D8813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3685552"/>
          </a:xfrm>
        </p:spPr>
        <p:txBody>
          <a:bodyPr/>
          <a:lstStyle/>
          <a:p>
            <a:r>
              <a:rPr lang="en-US" dirty="0"/>
              <a:t>Differences and limitations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C4582-7135-324D-94EE-C5199181E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9F3F6-0C56-4C46-8583-E801E5576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B68D8-9058-ED4A-A154-6B338BFA6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36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2314A5A-F4CC-47E2-84DE-6C7ACC70687F}"/>
              </a:ext>
            </a:extLst>
          </p:cNvPr>
          <p:cNvSpPr txBox="1">
            <a:spLocks/>
          </p:cNvSpPr>
          <p:nvPr/>
        </p:nvSpPr>
        <p:spPr>
          <a:xfrm>
            <a:off x="5377543" y="192494"/>
            <a:ext cx="3578529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1013710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6E8F52B-9000-451B-9AB2-BA75665E4A8B}"/>
              </a:ext>
            </a:extLst>
          </p:cNvPr>
          <p:cNvSpPr txBox="1">
            <a:spLocks/>
          </p:cNvSpPr>
          <p:nvPr/>
        </p:nvSpPr>
        <p:spPr>
          <a:xfrm>
            <a:off x="5377543" y="192494"/>
            <a:ext cx="3578529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F8CB7-6794-3A4C-B240-2EF6D8813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84" y="1586224"/>
            <a:ext cx="7655237" cy="3685552"/>
          </a:xfrm>
        </p:spPr>
        <p:txBody>
          <a:bodyPr/>
          <a:lstStyle/>
          <a:p>
            <a:r>
              <a:rPr lang="en-US" dirty="0"/>
              <a:t>Differences and limitations</a:t>
            </a:r>
          </a:p>
          <a:p>
            <a:r>
              <a:rPr lang="en-US" dirty="0"/>
              <a:t>Packages</a:t>
            </a:r>
          </a:p>
          <a:p>
            <a:pPr lvl="1"/>
            <a:r>
              <a:rPr lang="en-US" dirty="0"/>
              <a:t>Atom</a:t>
            </a:r>
          </a:p>
          <a:p>
            <a:pPr lvl="1"/>
            <a:r>
              <a:rPr lang="en-US" dirty="0"/>
              <a:t>Julia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C4582-7135-324D-94EE-C5199181E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9F3F6-0C56-4C46-8583-E801E5576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B68D8-9058-ED4A-A154-6B338BFA6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03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F6D61F9-A4F7-4807-AD03-B17534C38B39}"/>
              </a:ext>
            </a:extLst>
          </p:cNvPr>
          <p:cNvSpPr txBox="1">
            <a:spLocks/>
          </p:cNvSpPr>
          <p:nvPr/>
        </p:nvSpPr>
        <p:spPr>
          <a:xfrm>
            <a:off x="5377543" y="192494"/>
            <a:ext cx="3578529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F8CB7-6794-3A4C-B240-2EF6D8813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84" y="1586224"/>
            <a:ext cx="7655237" cy="3685552"/>
          </a:xfrm>
        </p:spPr>
        <p:txBody>
          <a:bodyPr/>
          <a:lstStyle/>
          <a:p>
            <a:r>
              <a:rPr lang="en-US" dirty="0"/>
              <a:t>Differences and limitations</a:t>
            </a:r>
          </a:p>
          <a:p>
            <a:r>
              <a:rPr lang="en-US" dirty="0"/>
              <a:t>Packages</a:t>
            </a:r>
          </a:p>
          <a:p>
            <a:pPr lvl="1"/>
            <a:r>
              <a:rPr lang="en-US" dirty="0"/>
              <a:t>Atom</a:t>
            </a:r>
          </a:p>
          <a:p>
            <a:pPr lvl="1"/>
            <a:r>
              <a:rPr lang="en-US" dirty="0"/>
              <a:t>Julia</a:t>
            </a:r>
          </a:p>
          <a:p>
            <a:r>
              <a:rPr lang="en-US" dirty="0"/>
              <a:t>Data Structures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C4582-7135-324D-94EE-C5199181E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9F3F6-0C56-4C46-8583-E801E5576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B68D8-9058-ED4A-A154-6B338BFA6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92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33B5557-EDF6-4560-A876-1E678AE6FDF1}"/>
              </a:ext>
            </a:extLst>
          </p:cNvPr>
          <p:cNvSpPr txBox="1">
            <a:spLocks/>
          </p:cNvSpPr>
          <p:nvPr/>
        </p:nvSpPr>
        <p:spPr>
          <a:xfrm>
            <a:off x="5377543" y="192494"/>
            <a:ext cx="3578529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F8CB7-6794-3A4C-B240-2EF6D8813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3685552"/>
          </a:xfrm>
        </p:spPr>
        <p:txBody>
          <a:bodyPr>
            <a:normAutofit/>
          </a:bodyPr>
          <a:lstStyle/>
          <a:p>
            <a:r>
              <a:rPr lang="en-US" dirty="0"/>
              <a:t>Differences and limitations</a:t>
            </a:r>
          </a:p>
          <a:p>
            <a:r>
              <a:rPr lang="en-US" dirty="0"/>
              <a:t>Packages</a:t>
            </a:r>
          </a:p>
          <a:p>
            <a:pPr lvl="1"/>
            <a:r>
              <a:rPr lang="en-US" dirty="0"/>
              <a:t>Atom</a:t>
            </a:r>
          </a:p>
          <a:p>
            <a:pPr lvl="1"/>
            <a:r>
              <a:rPr lang="en-US" dirty="0"/>
              <a:t>Julia</a:t>
            </a:r>
          </a:p>
          <a:p>
            <a:r>
              <a:rPr lang="en-US" dirty="0"/>
              <a:t>Data Structures</a:t>
            </a:r>
          </a:p>
          <a:p>
            <a:r>
              <a:rPr lang="en-US" dirty="0"/>
              <a:t>How does each approach work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C4582-7135-324D-94EE-C5199181E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9F3F6-0C56-4C46-8583-E801E5576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B68D8-9058-ED4A-A154-6B338BFA6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35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4F2B3-89D9-B94A-A030-FAC010B6E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236" y="1586224"/>
            <a:ext cx="7655237" cy="3685552"/>
          </a:xfrm>
        </p:spPr>
        <p:txBody>
          <a:bodyPr/>
          <a:lstStyle/>
          <a:p>
            <a:r>
              <a:rPr lang="en-US" dirty="0"/>
              <a:t>Less repetitive methods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2B77D-1EBC-EA4D-A900-544D6F085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77FAD-FA23-CB49-93C1-679F9FC69F9E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427F3-E170-2D42-B985-8DB86907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Instituto Superior Técnico 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A80C0-F78D-AB4A-85FC-3055E95A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4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F893008-3397-44E7-8EBC-BD4E097B102A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61186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DDDEE-AA2E-5848-BD74-63E68FA4B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81" y="1586224"/>
            <a:ext cx="7655237" cy="3685552"/>
          </a:xfrm>
        </p:spPr>
        <p:txBody>
          <a:bodyPr/>
          <a:lstStyle/>
          <a:p>
            <a:r>
              <a:rPr lang="en-US" dirty="0"/>
              <a:t>Algorithm Extraction</a:t>
            </a:r>
          </a:p>
          <a:p>
            <a:r>
              <a:rPr lang="en-US" dirty="0"/>
              <a:t>Algorithm Execution</a:t>
            </a:r>
          </a:p>
          <a:p>
            <a:r>
              <a:rPr lang="en-US" dirty="0"/>
              <a:t>Refactoring</a:t>
            </a:r>
          </a:p>
          <a:p>
            <a:pPr lvl="1"/>
            <a:r>
              <a:rPr lang="en-US" dirty="0"/>
              <a:t>Function Extraction</a:t>
            </a:r>
          </a:p>
          <a:p>
            <a:pPr lvl="1"/>
            <a:r>
              <a:rPr lang="en-US" dirty="0"/>
              <a:t>Free-Refactoring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55E1-05FF-5346-801D-B9D89E679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C0A6F-4F21-B043-9682-7B818224E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D0EB5-CD12-2C44-82D0-A3AC9D59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40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5DB15B-B744-45A4-B98A-663C9237236A}"/>
              </a:ext>
            </a:extLst>
          </p:cNvPr>
          <p:cNvSpPr txBox="1">
            <a:spLocks/>
          </p:cNvSpPr>
          <p:nvPr/>
        </p:nvSpPr>
        <p:spPr>
          <a:xfrm>
            <a:off x="6814457" y="192494"/>
            <a:ext cx="2141615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38943782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55E1-05FF-5346-801D-B9D89E679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C0A6F-4F21-B043-9682-7B818224E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D0EB5-CD12-2C44-82D0-A3AC9D59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41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19E7DF-0C8C-4DEC-B381-7CE443E3630E}"/>
              </a:ext>
            </a:extLst>
          </p:cNvPr>
          <p:cNvSpPr txBox="1">
            <a:spLocks/>
          </p:cNvSpPr>
          <p:nvPr/>
        </p:nvSpPr>
        <p:spPr>
          <a:xfrm>
            <a:off x="3872089" y="192494"/>
            <a:ext cx="508398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/>
              <a:t>Algorithm Extraction</a:t>
            </a:r>
          </a:p>
        </p:txBody>
      </p:sp>
      <p:pic>
        <p:nvPicPr>
          <p:cNvPr id="2" name="Online Media 1" descr="ScriptIt1-TheExtraction">
            <a:hlinkClick r:id="" action="ppaction://media"/>
            <a:extLst>
              <a:ext uri="{FF2B5EF4-FFF2-40B4-BE49-F238E27FC236}">
                <a16:creationId xmlns:a16="http://schemas.microsoft.com/office/drawing/2014/main" id="{3942C941-2C54-DD4A-95D0-3F7C82F4F1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07.4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11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6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55E1-05FF-5346-801D-B9D89E679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C0A6F-4F21-B043-9682-7B818224E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D0EB5-CD12-2C44-82D0-A3AC9D59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42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19E7DF-0C8C-4DEC-B381-7CE443E3630E}"/>
              </a:ext>
            </a:extLst>
          </p:cNvPr>
          <p:cNvSpPr txBox="1">
            <a:spLocks/>
          </p:cNvSpPr>
          <p:nvPr/>
        </p:nvSpPr>
        <p:spPr>
          <a:xfrm>
            <a:off x="3872089" y="192494"/>
            <a:ext cx="508398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/>
              <a:t>Algorithm Extraction</a:t>
            </a:r>
          </a:p>
        </p:txBody>
      </p:sp>
      <p:pic>
        <p:nvPicPr>
          <p:cNvPr id="2" name="Online Media 1" descr="ScriptIt1-TheExtraction">
            <a:hlinkClick r:id="" action="ppaction://media"/>
            <a:extLst>
              <a:ext uri="{FF2B5EF4-FFF2-40B4-BE49-F238E27FC236}">
                <a16:creationId xmlns:a16="http://schemas.microsoft.com/office/drawing/2014/main" id="{3942C941-2C54-DD4A-95D0-3F7C82F4F1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7.3729" end="3755.76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11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2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55E1-05FF-5346-801D-B9D89E679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C0A6F-4F21-B043-9682-7B818224E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D0EB5-CD12-2C44-82D0-A3AC9D59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43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19E7DF-0C8C-4DEC-B381-7CE443E3630E}"/>
              </a:ext>
            </a:extLst>
          </p:cNvPr>
          <p:cNvSpPr txBox="1">
            <a:spLocks/>
          </p:cNvSpPr>
          <p:nvPr/>
        </p:nvSpPr>
        <p:spPr>
          <a:xfrm>
            <a:off x="3872089" y="192494"/>
            <a:ext cx="508398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/>
              <a:t>Algorithm Extraction</a:t>
            </a:r>
          </a:p>
        </p:txBody>
      </p:sp>
      <p:pic>
        <p:nvPicPr>
          <p:cNvPr id="2" name="Online Media 1" descr="ScriptIt1-TheExtraction">
            <a:hlinkClick r:id="" action="ppaction://media"/>
            <a:extLst>
              <a:ext uri="{FF2B5EF4-FFF2-40B4-BE49-F238E27FC236}">
                <a16:creationId xmlns:a16="http://schemas.microsoft.com/office/drawing/2014/main" id="{3942C941-2C54-DD4A-95D0-3F7C82F4F1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13.07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11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7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55E1-05FF-5346-801D-B9D89E679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C0A6F-4F21-B043-9682-7B818224E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D0EB5-CD12-2C44-82D0-A3AC9D59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44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E4240F8-5B4B-404B-9461-D5136A4E1C2D}"/>
              </a:ext>
            </a:extLst>
          </p:cNvPr>
          <p:cNvSpPr txBox="1">
            <a:spLocks/>
          </p:cNvSpPr>
          <p:nvPr/>
        </p:nvSpPr>
        <p:spPr>
          <a:xfrm>
            <a:off x="3883378" y="192494"/>
            <a:ext cx="5072695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/>
              <a:t>Algorithm Execution</a:t>
            </a:r>
          </a:p>
        </p:txBody>
      </p:sp>
      <p:pic>
        <p:nvPicPr>
          <p:cNvPr id="2" name="Online Media 1" descr="ScriptIt2-TheExecution">
            <a:hlinkClick r:id="" action="ppaction://media"/>
            <a:extLst>
              <a:ext uri="{FF2B5EF4-FFF2-40B4-BE49-F238E27FC236}">
                <a16:creationId xmlns:a16="http://schemas.microsoft.com/office/drawing/2014/main" id="{ACF1F6C3-D102-0745-9237-2FAA5A7AB76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21.75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11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6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55E1-05FF-5346-801D-B9D89E679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C0A6F-4F21-B043-9682-7B818224E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D0EB5-CD12-2C44-82D0-A3AC9D59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45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E4240F8-5B4B-404B-9461-D5136A4E1C2D}"/>
              </a:ext>
            </a:extLst>
          </p:cNvPr>
          <p:cNvSpPr txBox="1">
            <a:spLocks/>
          </p:cNvSpPr>
          <p:nvPr/>
        </p:nvSpPr>
        <p:spPr>
          <a:xfrm>
            <a:off x="3883378" y="192494"/>
            <a:ext cx="5072695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/>
              <a:t>Algorithm Execution</a:t>
            </a:r>
          </a:p>
        </p:txBody>
      </p:sp>
      <p:pic>
        <p:nvPicPr>
          <p:cNvPr id="2" name="Online Media 1" descr="ScriptIt2-TheExecution">
            <a:hlinkClick r:id="" action="ppaction://media"/>
            <a:extLst>
              <a:ext uri="{FF2B5EF4-FFF2-40B4-BE49-F238E27FC236}">
                <a16:creationId xmlns:a16="http://schemas.microsoft.com/office/drawing/2014/main" id="{ACF1F6C3-D102-0745-9237-2FAA5A7AB76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14.8085" end="4382.17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11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1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55E1-05FF-5346-801D-B9D89E679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C0A6F-4F21-B043-9682-7B818224E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D0EB5-CD12-2C44-82D0-A3AC9D59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46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E4240F8-5B4B-404B-9461-D5136A4E1C2D}"/>
              </a:ext>
            </a:extLst>
          </p:cNvPr>
          <p:cNvSpPr txBox="1">
            <a:spLocks/>
          </p:cNvSpPr>
          <p:nvPr/>
        </p:nvSpPr>
        <p:spPr>
          <a:xfrm>
            <a:off x="3883378" y="192494"/>
            <a:ext cx="5072695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/>
              <a:t>Algorithm Execution</a:t>
            </a:r>
          </a:p>
        </p:txBody>
      </p:sp>
      <p:pic>
        <p:nvPicPr>
          <p:cNvPr id="2" name="Online Media 1" descr="ScriptIt2-TheExecution">
            <a:hlinkClick r:id="" action="ppaction://media"/>
            <a:extLst>
              <a:ext uri="{FF2B5EF4-FFF2-40B4-BE49-F238E27FC236}">
                <a16:creationId xmlns:a16="http://schemas.microsoft.com/office/drawing/2014/main" id="{ACF1F6C3-D102-0745-9237-2FAA5A7AB76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90.46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11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9D03370-1F42-4B7F-AB88-B636109081DB}"/>
              </a:ext>
            </a:extLst>
          </p:cNvPr>
          <p:cNvSpPr txBox="1">
            <a:spLocks/>
          </p:cNvSpPr>
          <p:nvPr/>
        </p:nvSpPr>
        <p:spPr>
          <a:xfrm>
            <a:off x="3872089" y="192494"/>
            <a:ext cx="5083984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/>
              <a:t>Function Extraction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55E1-05FF-5346-801D-B9D89E679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C0A6F-4F21-B043-9682-7B818224E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D0EB5-CD12-2C44-82D0-A3AC9D59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47</a:t>
            </a:fld>
            <a:endParaRPr lang="en-US"/>
          </a:p>
        </p:txBody>
      </p:sp>
      <p:pic>
        <p:nvPicPr>
          <p:cNvPr id="2" name="Online Media 1" descr="ScriptIt3-TheFunctionExtraction">
            <a:hlinkClick r:id="" action="ppaction://media"/>
            <a:extLst>
              <a:ext uri="{FF2B5EF4-FFF2-40B4-BE49-F238E27FC236}">
                <a16:creationId xmlns:a16="http://schemas.microsoft.com/office/drawing/2014/main" id="{D445F3C5-6C9E-3343-BB83-6A3EF80E32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7502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4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8D1F5FB-D11E-4A82-B940-EADA752DEB4C}"/>
              </a:ext>
            </a:extLst>
          </p:cNvPr>
          <p:cNvSpPr txBox="1">
            <a:spLocks/>
          </p:cNvSpPr>
          <p:nvPr/>
        </p:nvSpPr>
        <p:spPr>
          <a:xfrm>
            <a:off x="3860801" y="192494"/>
            <a:ext cx="5095272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/>
              <a:t>Free-Refactoring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55E1-05FF-5346-801D-B9D89E679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C0A6F-4F21-B043-9682-7B818224E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D0EB5-CD12-2C44-82D0-A3AC9D59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48</a:t>
            </a:fld>
            <a:endParaRPr lang="en-US"/>
          </a:p>
        </p:txBody>
      </p:sp>
      <p:pic>
        <p:nvPicPr>
          <p:cNvPr id="3" name="Online Media 2" descr="ScriptIt4-TheFreeRefactoringMode">
            <a:hlinkClick r:id="" action="ppaction://media"/>
            <a:extLst>
              <a:ext uri="{FF2B5EF4-FFF2-40B4-BE49-F238E27FC236}">
                <a16:creationId xmlns:a16="http://schemas.microsoft.com/office/drawing/2014/main" id="{EB6DF494-B95D-8042-8141-979E6AE9A7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11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8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70AC8-6F5D-9646-9274-11EA0EE57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8D9B0-A4F5-EE49-AB5A-C092733C3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67675-D335-5248-9582-284FA2086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7D82BDB-31C6-D147-A38E-071FB90560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9907584"/>
              </p:ext>
            </p:extLst>
          </p:nvPr>
        </p:nvGraphicFramePr>
        <p:xfrm>
          <a:off x="0" y="1361383"/>
          <a:ext cx="9144000" cy="4945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CC0E996B-A14A-4FD6-968D-179304DCC1BE}"/>
              </a:ext>
            </a:extLst>
          </p:cNvPr>
          <p:cNvSpPr txBox="1">
            <a:spLocks/>
          </p:cNvSpPr>
          <p:nvPr/>
        </p:nvSpPr>
        <p:spPr>
          <a:xfrm>
            <a:off x="3217333" y="192494"/>
            <a:ext cx="573874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/>
              <a:t>Implementation Comparison</a:t>
            </a:r>
          </a:p>
        </p:txBody>
      </p:sp>
    </p:spTree>
    <p:extLst>
      <p:ext uri="{BB962C8B-B14F-4D97-AF65-F5344CB8AC3E}">
        <p14:creationId xmlns:p14="http://schemas.microsoft.com/office/powerpoint/2010/main" val="310723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4F2B3-89D9-B94A-A030-FAC010B6E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236" y="1586224"/>
            <a:ext cx="7655237" cy="3685552"/>
          </a:xfrm>
        </p:spPr>
        <p:txBody>
          <a:bodyPr/>
          <a:lstStyle/>
          <a:p>
            <a:r>
              <a:rPr lang="en-US" dirty="0"/>
              <a:t>Less repetitive methods</a:t>
            </a:r>
          </a:p>
          <a:p>
            <a:r>
              <a:rPr lang="en-US" dirty="0"/>
              <a:t>Procedural Modelling (PM)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2B77D-1EBC-EA4D-A900-544D6F085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77FAD-FA23-CB49-93C1-679F9FC69F9E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427F3-E170-2D42-B985-8DB86907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Instituto Superior Técnico 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A80C0-F78D-AB4A-85FC-3055E95A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5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F893008-3397-44E7-8EBC-BD4E097B102A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Introduction</a:t>
            </a:r>
          </a:p>
        </p:txBody>
      </p:sp>
      <p:grpSp>
        <p:nvGrpSpPr>
          <p:cNvPr id="19" name="Group 5">
            <a:extLst>
              <a:ext uri="{FF2B5EF4-FFF2-40B4-BE49-F238E27FC236}">
                <a16:creationId xmlns:a16="http://schemas.microsoft.com/office/drawing/2014/main" id="{115A6403-3C85-4F10-8F84-FC6E358EC515}"/>
              </a:ext>
            </a:extLst>
          </p:cNvPr>
          <p:cNvGrpSpPr/>
          <p:nvPr/>
        </p:nvGrpSpPr>
        <p:grpSpPr>
          <a:xfrm>
            <a:off x="211782" y="3922927"/>
            <a:ext cx="8720435" cy="1204142"/>
            <a:chOff x="963478" y="2214689"/>
            <a:chExt cx="9644193" cy="1375795"/>
          </a:xfrm>
        </p:grpSpPr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EA5827F0-0771-4B7B-B84F-FA5E4F11DD67}"/>
                </a:ext>
              </a:extLst>
            </p:cNvPr>
            <p:cNvSpPr txBox="1"/>
            <p:nvPr/>
          </p:nvSpPr>
          <p:spPr>
            <a:xfrm>
              <a:off x="4088165" y="2480604"/>
              <a:ext cx="3299791" cy="421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PM</a:t>
              </a:r>
            </a:p>
          </p:txBody>
        </p:sp>
        <p:grpSp>
          <p:nvGrpSpPr>
            <p:cNvPr id="21" name="Group 8">
              <a:extLst>
                <a:ext uri="{FF2B5EF4-FFF2-40B4-BE49-F238E27FC236}">
                  <a16:creationId xmlns:a16="http://schemas.microsoft.com/office/drawing/2014/main" id="{6C84BD53-D66A-4D32-8F57-3A9AEDDC2A97}"/>
                </a:ext>
              </a:extLst>
            </p:cNvPr>
            <p:cNvGrpSpPr/>
            <p:nvPr/>
          </p:nvGrpSpPr>
          <p:grpSpPr>
            <a:xfrm>
              <a:off x="963478" y="2214690"/>
              <a:ext cx="2575420" cy="1375794"/>
              <a:chOff x="2383140" y="2214691"/>
              <a:chExt cx="2575420" cy="1375794"/>
            </a:xfrm>
          </p:grpSpPr>
          <p:sp>
            <p:nvSpPr>
              <p:cNvPr id="26" name="Retângulo: Cantos Arredondados 4">
                <a:extLst>
                  <a:ext uri="{FF2B5EF4-FFF2-40B4-BE49-F238E27FC236}">
                    <a16:creationId xmlns:a16="http://schemas.microsoft.com/office/drawing/2014/main" id="{C9A10921-40BD-4FE3-BC41-C33A6BDC16BE}"/>
                  </a:ext>
                </a:extLst>
              </p:cNvPr>
              <p:cNvSpPr/>
              <p:nvPr/>
            </p:nvSpPr>
            <p:spPr>
              <a:xfrm>
                <a:off x="2383140" y="2214691"/>
                <a:ext cx="2575420" cy="137579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7" name="CaixaDeTexto 11">
                <a:extLst>
                  <a:ext uri="{FF2B5EF4-FFF2-40B4-BE49-F238E27FC236}">
                    <a16:creationId xmlns:a16="http://schemas.microsoft.com/office/drawing/2014/main" id="{57B75032-3B26-45BC-B2FE-538E8BCC3277}"/>
                  </a:ext>
                </a:extLst>
              </p:cNvPr>
              <p:cNvSpPr txBox="1"/>
              <p:nvPr/>
            </p:nvSpPr>
            <p:spPr>
              <a:xfrm>
                <a:off x="2383140" y="2579422"/>
                <a:ext cx="2575420" cy="738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Procedural Model</a:t>
                </a:r>
              </a:p>
              <a:p>
                <a:pPr algn="ctr"/>
                <a:r>
                  <a:rPr lang="en-GB" dirty="0"/>
                  <a:t>(</a:t>
                </a:r>
                <a:r>
                  <a:rPr lang="en-GB" dirty="0" err="1"/>
                  <a:t>Eg</a:t>
                </a:r>
                <a:r>
                  <a:rPr lang="en-GB" dirty="0"/>
                  <a:t>: Grammars)</a:t>
                </a:r>
              </a:p>
            </p:txBody>
          </p:sp>
        </p:grpSp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033B33C5-ABD2-494F-9432-2F9BB50E9410}"/>
                </a:ext>
              </a:extLst>
            </p:cNvPr>
            <p:cNvGrpSpPr/>
            <p:nvPr/>
          </p:nvGrpSpPr>
          <p:grpSpPr>
            <a:xfrm>
              <a:off x="8032251" y="2214689"/>
              <a:ext cx="2575420" cy="1375794"/>
              <a:chOff x="6612589" y="2181137"/>
              <a:chExt cx="2575420" cy="1375794"/>
            </a:xfrm>
          </p:grpSpPr>
          <p:sp>
            <p:nvSpPr>
              <p:cNvPr id="24" name="Retângulo: Cantos Arredondados 5">
                <a:extLst>
                  <a:ext uri="{FF2B5EF4-FFF2-40B4-BE49-F238E27FC236}">
                    <a16:creationId xmlns:a16="http://schemas.microsoft.com/office/drawing/2014/main" id="{742CD78A-7CF1-426C-B995-6C5A7789D016}"/>
                  </a:ext>
                </a:extLst>
              </p:cNvPr>
              <p:cNvSpPr/>
              <p:nvPr/>
            </p:nvSpPr>
            <p:spPr>
              <a:xfrm>
                <a:off x="6612589" y="2181137"/>
                <a:ext cx="2575420" cy="137579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5" name="CaixaDeTexto 12">
                <a:extLst>
                  <a:ext uri="{FF2B5EF4-FFF2-40B4-BE49-F238E27FC236}">
                    <a16:creationId xmlns:a16="http://schemas.microsoft.com/office/drawing/2014/main" id="{0ACBBBF2-581C-4D14-B7F7-48562F7A7C53}"/>
                  </a:ext>
                </a:extLst>
              </p:cNvPr>
              <p:cNvSpPr txBox="1"/>
              <p:nvPr/>
            </p:nvSpPr>
            <p:spPr>
              <a:xfrm>
                <a:off x="6612589" y="2545868"/>
                <a:ext cx="25754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Content</a:t>
                </a:r>
              </a:p>
              <a:p>
                <a:pPr algn="ctr"/>
                <a:r>
                  <a:rPr lang="en-GB" dirty="0"/>
                  <a:t>(</a:t>
                </a:r>
                <a:r>
                  <a:rPr lang="en-GB" dirty="0" err="1"/>
                  <a:t>Eg</a:t>
                </a:r>
                <a:r>
                  <a:rPr lang="en-GB" dirty="0"/>
                  <a:t>: Digital Model)</a:t>
                </a:r>
              </a:p>
            </p:txBody>
          </p:sp>
        </p:grpSp>
        <p:cxnSp>
          <p:nvCxnSpPr>
            <p:cNvPr id="23" name="Straight Arrow Connector 10">
              <a:extLst>
                <a:ext uri="{FF2B5EF4-FFF2-40B4-BE49-F238E27FC236}">
                  <a16:creationId xmlns:a16="http://schemas.microsoft.com/office/drawing/2014/main" id="{303E6E4D-9A75-4B1D-89C0-D0850F66D684}"/>
                </a:ext>
              </a:extLst>
            </p:cNvPr>
            <p:cNvCxnSpPr/>
            <p:nvPr/>
          </p:nvCxnSpPr>
          <p:spPr>
            <a:xfrm>
              <a:off x="3538899" y="2893894"/>
              <a:ext cx="449335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52804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70AC8-6F5D-9646-9274-11EA0EE57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8D9B0-A4F5-EE49-AB5A-C092733C3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67675-D335-5248-9582-284FA2086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681175D-483E-594A-A903-F477F61F1D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1814528"/>
              </p:ext>
            </p:extLst>
          </p:nvPr>
        </p:nvGraphicFramePr>
        <p:xfrm>
          <a:off x="0" y="1378895"/>
          <a:ext cx="9144000" cy="4939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B76279E-556F-4A3B-8F79-B76003D4DA95}"/>
              </a:ext>
            </a:extLst>
          </p:cNvPr>
          <p:cNvSpPr txBox="1">
            <a:spLocks/>
          </p:cNvSpPr>
          <p:nvPr/>
        </p:nvSpPr>
        <p:spPr>
          <a:xfrm>
            <a:off x="3217333" y="192494"/>
            <a:ext cx="573874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/>
              <a:t>Implementation Comparison</a:t>
            </a:r>
          </a:p>
        </p:txBody>
      </p:sp>
    </p:spTree>
    <p:extLst>
      <p:ext uri="{BB962C8B-B14F-4D97-AF65-F5344CB8AC3E}">
        <p14:creationId xmlns:p14="http://schemas.microsoft.com/office/powerpoint/2010/main" val="1958847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70AC8-6F5D-9646-9274-11EA0EE57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8D9B0-A4F5-EE49-AB5A-C092733C3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67675-D335-5248-9582-284FA2086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51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D4BA5FE-6A5C-4FB3-AF69-417A0D2BC9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5364014"/>
              </p:ext>
            </p:extLst>
          </p:nvPr>
        </p:nvGraphicFramePr>
        <p:xfrm>
          <a:off x="-6456" y="1310369"/>
          <a:ext cx="9150456" cy="5036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700F55A6-D29A-4635-9DAF-80B0F65B4D3F}"/>
              </a:ext>
            </a:extLst>
          </p:cNvPr>
          <p:cNvSpPr txBox="1">
            <a:spLocks/>
          </p:cNvSpPr>
          <p:nvPr/>
        </p:nvSpPr>
        <p:spPr>
          <a:xfrm>
            <a:off x="3217333" y="192494"/>
            <a:ext cx="573874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/>
              <a:t>Implementation Comparison</a:t>
            </a:r>
          </a:p>
        </p:txBody>
      </p:sp>
    </p:spTree>
    <p:extLst>
      <p:ext uri="{BB962C8B-B14F-4D97-AF65-F5344CB8AC3E}">
        <p14:creationId xmlns:p14="http://schemas.microsoft.com/office/powerpoint/2010/main" val="9936900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E6168-C009-4E4B-AEB6-ECE8DD6A6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2FA7-8B86-8544-B6F8-744B8F609D0D}" type="datetime5">
              <a:rPr lang="en-US" smtClean="0"/>
              <a:t>17-Dec-19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B4A35-7EF1-6844-906E-1478229DD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C006247-A055-F74B-9FB0-89FE2E2D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52</a:t>
            </a:fld>
            <a:endParaRPr lang="en-US" dirty="0"/>
          </a:p>
        </p:txBody>
      </p:sp>
      <p:pic>
        <p:nvPicPr>
          <p:cNvPr id="23" name="Graphic 22" descr="Line arrow: Counter-clockwise curve">
            <a:extLst>
              <a:ext uri="{FF2B5EF4-FFF2-40B4-BE49-F238E27FC236}">
                <a16:creationId xmlns:a16="http://schemas.microsoft.com/office/drawing/2014/main" id="{688C4753-553C-9A42-B140-19BAF903D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852006" y="4489189"/>
            <a:ext cx="782662" cy="782663"/>
          </a:xfrm>
          <a:prstGeom prst="rect">
            <a:avLst/>
          </a:prstGeom>
        </p:spPr>
      </p:pic>
      <p:pic>
        <p:nvPicPr>
          <p:cNvPr id="24" name="Gráfico 4" descr="Cidade">
            <a:extLst>
              <a:ext uri="{FF2B5EF4-FFF2-40B4-BE49-F238E27FC236}">
                <a16:creationId xmlns:a16="http://schemas.microsoft.com/office/drawing/2014/main" id="{A1DEF619-0CE5-DE4D-88C5-7F0F0623D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574" y="1494366"/>
            <a:ext cx="1518867" cy="1518867"/>
          </a:xfrm>
          <a:prstGeom prst="rect">
            <a:avLst/>
          </a:prstGeom>
        </p:spPr>
      </p:pic>
      <p:grpSp>
        <p:nvGrpSpPr>
          <p:cNvPr id="25" name="Grupo 14">
            <a:extLst>
              <a:ext uri="{FF2B5EF4-FFF2-40B4-BE49-F238E27FC236}">
                <a16:creationId xmlns:a16="http://schemas.microsoft.com/office/drawing/2014/main" id="{9663DBA0-D9E5-6B44-98F2-3328C8CFED15}"/>
              </a:ext>
            </a:extLst>
          </p:cNvPr>
          <p:cNvGrpSpPr/>
          <p:nvPr/>
        </p:nvGrpSpPr>
        <p:grpSpPr>
          <a:xfrm>
            <a:off x="2475020" y="1712939"/>
            <a:ext cx="1366267" cy="1934343"/>
            <a:chOff x="5224243" y="1899826"/>
            <a:chExt cx="1743511" cy="2055303"/>
          </a:xfrm>
        </p:grpSpPr>
        <p:sp>
          <p:nvSpPr>
            <p:cNvPr id="51" name="Pergaminho: Vertical 7">
              <a:extLst>
                <a:ext uri="{FF2B5EF4-FFF2-40B4-BE49-F238E27FC236}">
                  <a16:creationId xmlns:a16="http://schemas.microsoft.com/office/drawing/2014/main" id="{81273F47-889F-904F-A1F0-76B3FEBA4D0D}"/>
                </a:ext>
              </a:extLst>
            </p:cNvPr>
            <p:cNvSpPr/>
            <p:nvPr/>
          </p:nvSpPr>
          <p:spPr>
            <a:xfrm>
              <a:off x="5224243" y="1899826"/>
              <a:ext cx="1743511" cy="2055303"/>
            </a:xfrm>
            <a:prstGeom prst="verticalScroll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52" name="CaixaDeTexto 9">
              <a:extLst>
                <a:ext uri="{FF2B5EF4-FFF2-40B4-BE49-F238E27FC236}">
                  <a16:creationId xmlns:a16="http://schemas.microsoft.com/office/drawing/2014/main" id="{8C45A84D-60BC-B24E-BB8D-ADCFB94F0726}"/>
                </a:ext>
              </a:extLst>
            </p:cNvPr>
            <p:cNvSpPr txBox="1"/>
            <p:nvPr/>
          </p:nvSpPr>
          <p:spPr>
            <a:xfrm>
              <a:off x="5483601" y="2172748"/>
              <a:ext cx="1383484" cy="1667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>
                  <a:latin typeface="Consolas" panose="020B0609020204030204" pitchFamily="49" charset="0"/>
                </a:rPr>
                <a:t>box(…)</a:t>
              </a:r>
            </a:p>
            <a:p>
              <a:r>
                <a:rPr lang="pt-PT" sz="1200" dirty="0">
                  <a:latin typeface="Consolas" panose="020B0609020204030204" pitchFamily="49" charset="0"/>
                </a:rPr>
                <a:t>box(…)</a:t>
              </a:r>
            </a:p>
            <a:p>
              <a:r>
                <a:rPr lang="pt-PT" sz="1200" dirty="0">
                  <a:latin typeface="Consolas" panose="020B0609020204030204" pitchFamily="49" charset="0"/>
                </a:rPr>
                <a:t>box(…)</a:t>
              </a:r>
            </a:p>
            <a:p>
              <a:r>
                <a:rPr lang="pt-PT" sz="1200" dirty="0">
                  <a:latin typeface="Consolas" panose="020B0609020204030204" pitchFamily="49" charset="0"/>
                </a:rPr>
                <a:t>box(…)</a:t>
              </a:r>
            </a:p>
            <a:p>
              <a:r>
                <a:rPr lang="en-US" sz="1200" dirty="0">
                  <a:latin typeface="Consolas" panose="020B0609020204030204" pitchFamily="49" charset="0"/>
                </a:rPr>
                <a:t>pyramid(…)</a:t>
              </a:r>
            </a:p>
            <a:p>
              <a:r>
                <a:rPr lang="en-US" sz="1200" dirty="0">
                  <a:latin typeface="Consolas" panose="020B0609020204030204" pitchFamily="49" charset="0"/>
                </a:rPr>
                <a:t>pyramid(…)</a:t>
              </a:r>
              <a:endParaRPr lang="pt-PT" sz="1200" dirty="0">
                <a:latin typeface="Consolas" panose="020B0609020204030204" pitchFamily="49" charset="0"/>
              </a:endParaRPr>
            </a:p>
            <a:p>
              <a:r>
                <a:rPr lang="en-US" sz="1200" dirty="0">
                  <a:latin typeface="Consolas" panose="020B0609020204030204" pitchFamily="49" charset="0"/>
                </a:rPr>
                <a:t>pyramid(…)</a:t>
              </a:r>
            </a:p>
            <a:p>
              <a:r>
                <a:rPr lang="en-US" sz="1200" dirty="0">
                  <a:latin typeface="Consolas" panose="020B0609020204030204" pitchFamily="49" charset="0"/>
                </a:rPr>
                <a:t>pyramid(…)</a:t>
              </a:r>
            </a:p>
          </p:txBody>
        </p:sp>
      </p:grpSp>
      <p:grpSp>
        <p:nvGrpSpPr>
          <p:cNvPr id="27" name="Grupo 15">
            <a:extLst>
              <a:ext uri="{FF2B5EF4-FFF2-40B4-BE49-F238E27FC236}">
                <a16:creationId xmlns:a16="http://schemas.microsoft.com/office/drawing/2014/main" id="{65D1C931-9614-954E-A795-07CE82E28118}"/>
              </a:ext>
            </a:extLst>
          </p:cNvPr>
          <p:cNvGrpSpPr/>
          <p:nvPr/>
        </p:nvGrpSpPr>
        <p:grpSpPr>
          <a:xfrm>
            <a:off x="103761" y="4346977"/>
            <a:ext cx="1715605" cy="1641660"/>
            <a:chOff x="4888657" y="1899826"/>
            <a:chExt cx="2079097" cy="2055303"/>
          </a:xfrm>
        </p:grpSpPr>
        <p:sp>
          <p:nvSpPr>
            <p:cNvPr id="49" name="Pergaminho: Vertical 16">
              <a:extLst>
                <a:ext uri="{FF2B5EF4-FFF2-40B4-BE49-F238E27FC236}">
                  <a16:creationId xmlns:a16="http://schemas.microsoft.com/office/drawing/2014/main" id="{BDFD055E-2E70-3844-94FE-180D3253ABCB}"/>
                </a:ext>
              </a:extLst>
            </p:cNvPr>
            <p:cNvSpPr/>
            <p:nvPr/>
          </p:nvSpPr>
          <p:spPr>
            <a:xfrm>
              <a:off x="4888657" y="1899826"/>
              <a:ext cx="2079097" cy="2055303"/>
            </a:xfrm>
            <a:prstGeom prst="verticalScroll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50" name="CaixaDeTexto 17">
              <a:extLst>
                <a:ext uri="{FF2B5EF4-FFF2-40B4-BE49-F238E27FC236}">
                  <a16:creationId xmlns:a16="http://schemas.microsoft.com/office/drawing/2014/main" id="{788A56A6-6618-BB40-B4AC-971A56B0B863}"/>
                </a:ext>
              </a:extLst>
            </p:cNvPr>
            <p:cNvSpPr txBox="1"/>
            <p:nvPr/>
          </p:nvSpPr>
          <p:spPr>
            <a:xfrm>
              <a:off x="5117096" y="2184687"/>
              <a:ext cx="1732415" cy="1618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>
                  <a:latin typeface="Consolas" panose="020B0609020204030204" pitchFamily="49" charset="0"/>
                </a:rPr>
                <a:t>makeAnglBuild</a:t>
              </a:r>
              <a:r>
                <a:rPr lang="en-US" sz="1100" dirty="0">
                  <a:latin typeface="Consolas" panose="020B0609020204030204" pitchFamily="49" charset="0"/>
                </a:rPr>
                <a:t>(…){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pyramid(…)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}</a:t>
              </a:r>
            </a:p>
            <a:p>
              <a:r>
                <a:rPr lang="en-US" sz="1100" dirty="0" err="1">
                  <a:latin typeface="Consolas" panose="020B0609020204030204" pitchFamily="49" charset="0"/>
                </a:rPr>
                <a:t>makeAnglBuild</a:t>
              </a:r>
              <a:r>
                <a:rPr lang="en-US" sz="1100" dirty="0">
                  <a:latin typeface="Consolas" panose="020B0609020204030204" pitchFamily="49" charset="0"/>
                </a:rPr>
                <a:t>(…)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996BE3-087A-E447-A2EC-4F8FDA396190}"/>
              </a:ext>
            </a:extLst>
          </p:cNvPr>
          <p:cNvGrpSpPr/>
          <p:nvPr/>
        </p:nvGrpSpPr>
        <p:grpSpPr>
          <a:xfrm>
            <a:off x="1572584" y="1909917"/>
            <a:ext cx="845591" cy="768232"/>
            <a:chOff x="2107582" y="683061"/>
            <a:chExt cx="1425305" cy="1294911"/>
          </a:xfrm>
        </p:grpSpPr>
        <p:pic>
          <p:nvPicPr>
            <p:cNvPr id="47" name="Gráfico 11" descr="Seta de Linha: Reta">
              <a:extLst>
                <a:ext uri="{FF2B5EF4-FFF2-40B4-BE49-F238E27FC236}">
                  <a16:creationId xmlns:a16="http://schemas.microsoft.com/office/drawing/2014/main" id="{A1B2B5E8-BAEC-1D40-A99D-24B989EE0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>
              <a:off x="2382746" y="1063572"/>
              <a:ext cx="1020412" cy="914400"/>
            </a:xfrm>
            <a:prstGeom prst="rect">
              <a:avLst/>
            </a:prstGeom>
          </p:spPr>
        </p:pic>
        <p:sp>
          <p:nvSpPr>
            <p:cNvPr id="48" name="Retângulo 19">
              <a:extLst>
                <a:ext uri="{FF2B5EF4-FFF2-40B4-BE49-F238E27FC236}">
                  <a16:creationId xmlns:a16="http://schemas.microsoft.com/office/drawing/2014/main" id="{5CBFD7A5-D299-D54B-BE71-768E5EBABE8E}"/>
                </a:ext>
              </a:extLst>
            </p:cNvPr>
            <p:cNvSpPr/>
            <p:nvPr/>
          </p:nvSpPr>
          <p:spPr>
            <a:xfrm>
              <a:off x="2107582" y="683061"/>
              <a:ext cx="1425305" cy="98568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PT" sz="3200" b="0" cap="none" spc="0" dirty="0">
                  <a:ln w="0"/>
                  <a:solidFill>
                    <a:schemeClr val="tx1"/>
                  </a:solidFill>
                </a:rPr>
                <a:t>1</a:t>
              </a:r>
              <a:r>
                <a:rPr lang="pt-PT" sz="2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</a:p>
          </p:txBody>
        </p:sp>
      </p:grpSp>
      <p:sp>
        <p:nvSpPr>
          <p:cNvPr id="29" name="Retângulo 20">
            <a:extLst>
              <a:ext uri="{FF2B5EF4-FFF2-40B4-BE49-F238E27FC236}">
                <a16:creationId xmlns:a16="http://schemas.microsoft.com/office/drawing/2014/main" id="{04CAC630-39E6-234F-A47E-97EA8B113C2F}"/>
              </a:ext>
            </a:extLst>
          </p:cNvPr>
          <p:cNvSpPr/>
          <p:nvPr/>
        </p:nvSpPr>
        <p:spPr>
          <a:xfrm>
            <a:off x="3975096" y="1679634"/>
            <a:ext cx="4122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dirty="0">
                <a:ln w="0"/>
              </a:rPr>
              <a:t>2</a:t>
            </a:r>
            <a:endParaRPr lang="pt-PT" sz="3200" b="0" cap="none" spc="0" dirty="0">
              <a:ln w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80A341-1596-5F46-8B08-B7BCAA21283C}"/>
              </a:ext>
            </a:extLst>
          </p:cNvPr>
          <p:cNvGrpSpPr/>
          <p:nvPr/>
        </p:nvGrpSpPr>
        <p:grpSpPr>
          <a:xfrm>
            <a:off x="6083408" y="3116823"/>
            <a:ext cx="708747" cy="866783"/>
            <a:chOff x="6608367" y="4229428"/>
            <a:chExt cx="542487" cy="714291"/>
          </a:xfrm>
        </p:grpSpPr>
        <p:pic>
          <p:nvPicPr>
            <p:cNvPr id="26" name="Gráfico 13" descr="Seta de Linha: Reta">
              <a:extLst>
                <a:ext uri="{FF2B5EF4-FFF2-40B4-BE49-F238E27FC236}">
                  <a16:creationId xmlns:a16="http://schemas.microsoft.com/office/drawing/2014/main" id="{34C24AEB-8D24-4247-B95E-ECF76338F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0800000">
              <a:off x="6608367" y="4401233"/>
              <a:ext cx="542487" cy="542486"/>
            </a:xfrm>
            <a:prstGeom prst="rect">
              <a:avLst/>
            </a:prstGeom>
          </p:spPr>
        </p:pic>
        <p:sp>
          <p:nvSpPr>
            <p:cNvPr id="30" name="Retângulo 21">
              <a:extLst>
                <a:ext uri="{FF2B5EF4-FFF2-40B4-BE49-F238E27FC236}">
                  <a16:creationId xmlns:a16="http://schemas.microsoft.com/office/drawing/2014/main" id="{042CC812-3DE2-8D4C-9FF7-8AB92D6DD0C0}"/>
                </a:ext>
              </a:extLst>
            </p:cNvPr>
            <p:cNvSpPr/>
            <p:nvPr/>
          </p:nvSpPr>
          <p:spPr>
            <a:xfrm>
              <a:off x="6704408" y="4229428"/>
              <a:ext cx="315575" cy="4818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PT" sz="3200" b="0" cap="none" spc="0" dirty="0">
                  <a:ln w="0"/>
                </a:rPr>
                <a:t>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8A0F9CC-559C-3249-B2DA-87A7D729C56D}"/>
              </a:ext>
            </a:extLst>
          </p:cNvPr>
          <p:cNvGrpSpPr/>
          <p:nvPr/>
        </p:nvGrpSpPr>
        <p:grpSpPr>
          <a:xfrm>
            <a:off x="1572584" y="4746675"/>
            <a:ext cx="845591" cy="776282"/>
            <a:chOff x="2107582" y="669492"/>
            <a:chExt cx="1425305" cy="1308480"/>
          </a:xfrm>
        </p:grpSpPr>
        <p:pic>
          <p:nvPicPr>
            <p:cNvPr id="45" name="Gráfico 11" descr="Seta de Linha: Reta">
              <a:extLst>
                <a:ext uri="{FF2B5EF4-FFF2-40B4-BE49-F238E27FC236}">
                  <a16:creationId xmlns:a16="http://schemas.microsoft.com/office/drawing/2014/main" id="{8B796CCE-9548-E246-9A45-8D10F0DAA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>
              <a:off x="2382746" y="1063572"/>
              <a:ext cx="1020412" cy="914400"/>
            </a:xfrm>
            <a:prstGeom prst="rect">
              <a:avLst/>
            </a:prstGeom>
          </p:spPr>
        </p:pic>
        <p:sp>
          <p:nvSpPr>
            <p:cNvPr id="46" name="Retângulo 19">
              <a:extLst>
                <a:ext uri="{FF2B5EF4-FFF2-40B4-BE49-F238E27FC236}">
                  <a16:creationId xmlns:a16="http://schemas.microsoft.com/office/drawing/2014/main" id="{4E81D133-8DFB-EA44-AEB1-EB8FB4676BAE}"/>
                </a:ext>
              </a:extLst>
            </p:cNvPr>
            <p:cNvSpPr/>
            <p:nvPr/>
          </p:nvSpPr>
          <p:spPr>
            <a:xfrm>
              <a:off x="2107582" y="669492"/>
              <a:ext cx="1425305" cy="98568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PT" sz="3200" b="0" cap="none" spc="0" dirty="0">
                  <a:ln w="0"/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32" name="Grupo 15">
            <a:extLst>
              <a:ext uri="{FF2B5EF4-FFF2-40B4-BE49-F238E27FC236}">
                <a16:creationId xmlns:a16="http://schemas.microsoft.com/office/drawing/2014/main" id="{3539292C-A2E3-134C-8733-F8F71217CC7F}"/>
              </a:ext>
            </a:extLst>
          </p:cNvPr>
          <p:cNvGrpSpPr/>
          <p:nvPr/>
        </p:nvGrpSpPr>
        <p:grpSpPr>
          <a:xfrm>
            <a:off x="2245995" y="4334166"/>
            <a:ext cx="1751476" cy="1641660"/>
            <a:chOff x="5100179" y="1899826"/>
            <a:chExt cx="2122567" cy="2055303"/>
          </a:xfrm>
        </p:grpSpPr>
        <p:sp>
          <p:nvSpPr>
            <p:cNvPr id="43" name="Pergaminho: Vertical 16">
              <a:extLst>
                <a:ext uri="{FF2B5EF4-FFF2-40B4-BE49-F238E27FC236}">
                  <a16:creationId xmlns:a16="http://schemas.microsoft.com/office/drawing/2014/main" id="{43861A81-05AF-F14E-95D3-FE036FF11A78}"/>
                </a:ext>
              </a:extLst>
            </p:cNvPr>
            <p:cNvSpPr/>
            <p:nvPr/>
          </p:nvSpPr>
          <p:spPr>
            <a:xfrm>
              <a:off x="5100179" y="1899826"/>
              <a:ext cx="2122567" cy="2055303"/>
            </a:xfrm>
            <a:prstGeom prst="verticalScroll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44" name="CaixaDeTexto 17">
              <a:extLst>
                <a:ext uri="{FF2B5EF4-FFF2-40B4-BE49-F238E27FC236}">
                  <a16:creationId xmlns:a16="http://schemas.microsoft.com/office/drawing/2014/main" id="{D802F577-B7E7-0040-97BE-ACFA849459D5}"/>
                </a:ext>
              </a:extLst>
            </p:cNvPr>
            <p:cNvSpPr txBox="1"/>
            <p:nvPr/>
          </p:nvSpPr>
          <p:spPr>
            <a:xfrm>
              <a:off x="5381664" y="2141313"/>
              <a:ext cx="1749108" cy="1618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>
                  <a:latin typeface="Consolas" panose="020B0609020204030204" pitchFamily="49" charset="0"/>
                </a:rPr>
                <a:t>makeAnglBuild</a:t>
              </a:r>
              <a:r>
                <a:rPr lang="en-US" sz="1100" dirty="0">
                  <a:latin typeface="Consolas" panose="020B0609020204030204" pitchFamily="49" charset="0"/>
                </a:rPr>
                <a:t>(…){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pyramid(…)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} </a:t>
              </a:r>
              <a:r>
                <a:rPr lang="en-US" sz="1100" dirty="0" err="1">
                  <a:latin typeface="Consolas" panose="020B0609020204030204" pitchFamily="49" charset="0"/>
                </a:rPr>
                <a:t>makeAnglBuild</a:t>
              </a:r>
              <a:r>
                <a:rPr lang="en-US" sz="1100" dirty="0">
                  <a:latin typeface="Consolas" panose="020B0609020204030204" pitchFamily="49" charset="0"/>
                </a:rPr>
                <a:t>(…)</a:t>
              </a:r>
            </a:p>
          </p:txBody>
        </p:sp>
      </p:grpSp>
      <p:pic>
        <p:nvPicPr>
          <p:cNvPr id="35" name="Graphic 34" descr="Line arrow: Clockwise curve">
            <a:extLst>
              <a:ext uri="{FF2B5EF4-FFF2-40B4-BE49-F238E27FC236}">
                <a16:creationId xmlns:a16="http://schemas.microsoft.com/office/drawing/2014/main" id="{F5886731-F807-0E44-8E87-0B6C614BDC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7675761">
            <a:off x="3853678" y="1981450"/>
            <a:ext cx="779321" cy="77932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4FA7453-7D03-CD4E-81FA-63DA32F8B849}"/>
              </a:ext>
            </a:extLst>
          </p:cNvPr>
          <p:cNvGrpSpPr/>
          <p:nvPr/>
        </p:nvGrpSpPr>
        <p:grpSpPr>
          <a:xfrm>
            <a:off x="6768046" y="2599830"/>
            <a:ext cx="2242380" cy="2011059"/>
            <a:chOff x="7678581" y="1311945"/>
            <a:chExt cx="3286364" cy="2947348"/>
          </a:xfrm>
        </p:grpSpPr>
        <p:pic>
          <p:nvPicPr>
            <p:cNvPr id="39" name="Gráfico 4" descr="Cidade">
              <a:extLst>
                <a:ext uri="{FF2B5EF4-FFF2-40B4-BE49-F238E27FC236}">
                  <a16:creationId xmlns:a16="http://schemas.microsoft.com/office/drawing/2014/main" id="{65A2A283-3524-1B46-8BA0-EE2900F37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78581" y="1311945"/>
              <a:ext cx="1761143" cy="1761143"/>
            </a:xfrm>
            <a:prstGeom prst="rect">
              <a:avLst/>
            </a:prstGeom>
          </p:spPr>
        </p:pic>
        <p:pic>
          <p:nvPicPr>
            <p:cNvPr id="40" name="Gráfico 4" descr="Cidade">
              <a:extLst>
                <a:ext uri="{FF2B5EF4-FFF2-40B4-BE49-F238E27FC236}">
                  <a16:creationId xmlns:a16="http://schemas.microsoft.com/office/drawing/2014/main" id="{F04F4FE3-58F9-8446-A369-D998DBB3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03802" y="1311945"/>
              <a:ext cx="1761143" cy="1761143"/>
            </a:xfrm>
            <a:prstGeom prst="rect">
              <a:avLst/>
            </a:prstGeom>
          </p:spPr>
        </p:pic>
        <p:pic>
          <p:nvPicPr>
            <p:cNvPr id="41" name="Gráfico 4" descr="Cidade">
              <a:extLst>
                <a:ext uri="{FF2B5EF4-FFF2-40B4-BE49-F238E27FC236}">
                  <a16:creationId xmlns:a16="http://schemas.microsoft.com/office/drawing/2014/main" id="{A4C0CD80-79FC-DC44-8E23-A8EE9D31B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78581" y="2498150"/>
              <a:ext cx="1761143" cy="1761143"/>
            </a:xfrm>
            <a:prstGeom prst="rect">
              <a:avLst/>
            </a:prstGeom>
          </p:spPr>
        </p:pic>
        <p:pic>
          <p:nvPicPr>
            <p:cNvPr id="42" name="Gráfico 4" descr="Cidade">
              <a:extLst>
                <a:ext uri="{FF2B5EF4-FFF2-40B4-BE49-F238E27FC236}">
                  <a16:creationId xmlns:a16="http://schemas.microsoft.com/office/drawing/2014/main" id="{77500E6F-6192-EF4B-A23F-377829A4A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03801" y="2483558"/>
              <a:ext cx="1761143" cy="176114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ADA0DD9-4574-2743-BA9D-D6B8C21D102A}"/>
              </a:ext>
            </a:extLst>
          </p:cNvPr>
          <p:cNvGrpSpPr/>
          <p:nvPr/>
        </p:nvGrpSpPr>
        <p:grpSpPr>
          <a:xfrm>
            <a:off x="4459045" y="2707245"/>
            <a:ext cx="1776410" cy="1664427"/>
            <a:chOff x="9145715" y="1179247"/>
            <a:chExt cx="3103242" cy="3274108"/>
          </a:xfrm>
        </p:grpSpPr>
        <p:sp>
          <p:nvSpPr>
            <p:cNvPr id="37" name="Pergaminho: Vertical 16">
              <a:extLst>
                <a:ext uri="{FF2B5EF4-FFF2-40B4-BE49-F238E27FC236}">
                  <a16:creationId xmlns:a16="http://schemas.microsoft.com/office/drawing/2014/main" id="{CF4FCF7A-9F44-E24A-91AB-32DA8E35FAE7}"/>
                </a:ext>
              </a:extLst>
            </p:cNvPr>
            <p:cNvSpPr/>
            <p:nvPr/>
          </p:nvSpPr>
          <p:spPr>
            <a:xfrm>
              <a:off x="9145715" y="1179247"/>
              <a:ext cx="3103242" cy="3274108"/>
            </a:xfrm>
            <a:prstGeom prst="verticalScroll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38" name="CaixaDeTexto 17">
              <a:extLst>
                <a:ext uri="{FF2B5EF4-FFF2-40B4-BE49-F238E27FC236}">
                  <a16:creationId xmlns:a16="http://schemas.microsoft.com/office/drawing/2014/main" id="{087A887E-6241-BD4D-BB64-8DFE92DF52ED}"/>
                </a:ext>
              </a:extLst>
            </p:cNvPr>
            <p:cNvSpPr txBox="1"/>
            <p:nvPr/>
          </p:nvSpPr>
          <p:spPr>
            <a:xfrm>
              <a:off x="9459418" y="1706395"/>
              <a:ext cx="2618743" cy="2542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err="1">
                  <a:latin typeface="Consolas" panose="020B0609020204030204" pitchFamily="49" charset="0"/>
                </a:rPr>
                <a:t>makeCity</a:t>
              </a:r>
              <a:r>
                <a:rPr lang="en-US" sz="1300" dirty="0">
                  <a:latin typeface="Consolas" panose="020B0609020204030204" pitchFamily="49" charset="0"/>
                </a:rPr>
                <a:t>(…){</a:t>
              </a:r>
            </a:p>
            <a:p>
              <a:r>
                <a:rPr lang="en-US" sz="1300" dirty="0">
                  <a:latin typeface="Consolas" panose="020B0609020204030204" pitchFamily="49" charset="0"/>
                </a:rPr>
                <a:t>  </a:t>
              </a:r>
              <a:r>
                <a:rPr lang="en-US" sz="1300" dirty="0" err="1">
                  <a:latin typeface="Consolas" panose="020B0609020204030204" pitchFamily="49" charset="0"/>
                </a:rPr>
                <a:t>makeBuild</a:t>
              </a:r>
              <a:r>
                <a:rPr lang="en-US" sz="1300" dirty="0">
                  <a:latin typeface="Consolas" panose="020B0609020204030204" pitchFamily="49" charset="0"/>
                </a:rPr>
                <a:t>(…)</a:t>
              </a:r>
            </a:p>
            <a:p>
              <a:r>
                <a:rPr lang="en-US" sz="13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3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300" dirty="0">
                  <a:latin typeface="Consolas" panose="020B0609020204030204" pitchFamily="49" charset="0"/>
                </a:rPr>
                <a:t>}</a:t>
              </a:r>
            </a:p>
            <a:p>
              <a:r>
                <a:rPr lang="en-US" sz="1300" dirty="0" err="1">
                  <a:latin typeface="Consolas" panose="020B0609020204030204" pitchFamily="49" charset="0"/>
                </a:rPr>
                <a:t>makeCity</a:t>
              </a:r>
              <a:r>
                <a:rPr lang="en-US" sz="1300" dirty="0">
                  <a:latin typeface="Consolas" panose="020B0609020204030204" pitchFamily="49" charset="0"/>
                </a:rPr>
                <a:t>(…)</a:t>
              </a:r>
            </a:p>
          </p:txBody>
        </p:sp>
      </p:grpSp>
      <p:sp>
        <p:nvSpPr>
          <p:cNvPr id="36" name="Retângulo 20">
            <a:extLst>
              <a:ext uri="{FF2B5EF4-FFF2-40B4-BE49-F238E27FC236}">
                <a16:creationId xmlns:a16="http://schemas.microsoft.com/office/drawing/2014/main" id="{C0C9F449-837B-3444-B083-0908A2371AF9}"/>
              </a:ext>
            </a:extLst>
          </p:cNvPr>
          <p:cNvSpPr/>
          <p:nvPr/>
        </p:nvSpPr>
        <p:spPr>
          <a:xfrm>
            <a:off x="4022111" y="5039063"/>
            <a:ext cx="4122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dirty="0">
                <a:ln w="0"/>
              </a:rPr>
              <a:t>2</a:t>
            </a:r>
            <a:endParaRPr lang="pt-PT" sz="3200" b="0" cap="none" spc="0" dirty="0">
              <a:ln w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0EA7DDE0-6B4F-4004-84B9-553C54982BAC}"/>
              </a:ext>
            </a:extLst>
          </p:cNvPr>
          <p:cNvSpPr txBox="1">
            <a:spLocks/>
          </p:cNvSpPr>
          <p:nvPr/>
        </p:nvSpPr>
        <p:spPr>
          <a:xfrm>
            <a:off x="6647543" y="192494"/>
            <a:ext cx="2308529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Workflow</a:t>
            </a:r>
          </a:p>
        </p:txBody>
      </p:sp>
    </p:spTree>
    <p:extLst>
      <p:ext uri="{BB962C8B-B14F-4D97-AF65-F5344CB8AC3E}">
        <p14:creationId xmlns:p14="http://schemas.microsoft.com/office/powerpoint/2010/main" val="12573608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E6168-C009-4E4B-AEB6-ECE8DD6A6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2FA7-8B86-8544-B6F8-744B8F609D0D}" type="datetime5">
              <a:rPr lang="en-US" smtClean="0"/>
              <a:t>17-Dec-19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B4A35-7EF1-6844-906E-1478229DD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C006247-A055-F74B-9FB0-89FE2E2D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53</a:t>
            </a:fld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34EDA49-EF66-42F1-A458-DD7B5B98F55C}"/>
              </a:ext>
            </a:extLst>
          </p:cNvPr>
          <p:cNvSpPr txBox="1">
            <a:spLocks/>
          </p:cNvSpPr>
          <p:nvPr/>
        </p:nvSpPr>
        <p:spPr>
          <a:xfrm>
            <a:off x="2788356" y="397460"/>
            <a:ext cx="6129867" cy="489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Extraction and Traceability</a:t>
            </a:r>
          </a:p>
        </p:txBody>
      </p:sp>
      <p:pic>
        <p:nvPicPr>
          <p:cNvPr id="86" name="Graphic 22" descr="Line arrow: Counter-clockwise curve">
            <a:extLst>
              <a:ext uri="{FF2B5EF4-FFF2-40B4-BE49-F238E27FC236}">
                <a16:creationId xmlns:a16="http://schemas.microsoft.com/office/drawing/2014/main" id="{7F1308B6-FC81-4377-B2FC-D96F6299A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852006" y="4489189"/>
            <a:ext cx="782662" cy="782663"/>
          </a:xfrm>
          <a:prstGeom prst="rect">
            <a:avLst/>
          </a:prstGeom>
        </p:spPr>
      </p:pic>
      <p:pic>
        <p:nvPicPr>
          <p:cNvPr id="87" name="Gráfico 4" descr="Cidade">
            <a:extLst>
              <a:ext uri="{FF2B5EF4-FFF2-40B4-BE49-F238E27FC236}">
                <a16:creationId xmlns:a16="http://schemas.microsoft.com/office/drawing/2014/main" id="{ED816C69-11B0-43FA-B8C3-452C6EB7B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574" y="1494366"/>
            <a:ext cx="1518867" cy="1518867"/>
          </a:xfrm>
          <a:prstGeom prst="rect">
            <a:avLst/>
          </a:prstGeom>
        </p:spPr>
      </p:pic>
      <p:grpSp>
        <p:nvGrpSpPr>
          <p:cNvPr id="88" name="Grupo 14">
            <a:extLst>
              <a:ext uri="{FF2B5EF4-FFF2-40B4-BE49-F238E27FC236}">
                <a16:creationId xmlns:a16="http://schemas.microsoft.com/office/drawing/2014/main" id="{C13D5FC8-9553-4881-969E-26141C348CBB}"/>
              </a:ext>
            </a:extLst>
          </p:cNvPr>
          <p:cNvGrpSpPr/>
          <p:nvPr/>
        </p:nvGrpSpPr>
        <p:grpSpPr>
          <a:xfrm>
            <a:off x="2475020" y="1712939"/>
            <a:ext cx="1366267" cy="1934343"/>
            <a:chOff x="5224243" y="1899826"/>
            <a:chExt cx="1743511" cy="2055303"/>
          </a:xfrm>
        </p:grpSpPr>
        <p:sp>
          <p:nvSpPr>
            <p:cNvPr id="89" name="Pergaminho: Vertical 7">
              <a:extLst>
                <a:ext uri="{FF2B5EF4-FFF2-40B4-BE49-F238E27FC236}">
                  <a16:creationId xmlns:a16="http://schemas.microsoft.com/office/drawing/2014/main" id="{2F11638E-F999-458C-8190-88B72882A4B0}"/>
                </a:ext>
              </a:extLst>
            </p:cNvPr>
            <p:cNvSpPr/>
            <p:nvPr/>
          </p:nvSpPr>
          <p:spPr>
            <a:xfrm>
              <a:off x="5224243" y="1899826"/>
              <a:ext cx="1743511" cy="2055303"/>
            </a:xfrm>
            <a:prstGeom prst="verticalScroll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90" name="CaixaDeTexto 9">
              <a:extLst>
                <a:ext uri="{FF2B5EF4-FFF2-40B4-BE49-F238E27FC236}">
                  <a16:creationId xmlns:a16="http://schemas.microsoft.com/office/drawing/2014/main" id="{8651FB8C-2BE0-46A3-B2C3-E8BF5F1B3ED5}"/>
                </a:ext>
              </a:extLst>
            </p:cNvPr>
            <p:cNvSpPr txBox="1"/>
            <p:nvPr/>
          </p:nvSpPr>
          <p:spPr>
            <a:xfrm>
              <a:off x="5483601" y="2172748"/>
              <a:ext cx="1383484" cy="1667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>
                  <a:latin typeface="Consolas" panose="020B0609020204030204" pitchFamily="49" charset="0"/>
                </a:rPr>
                <a:t>box(…)</a:t>
              </a:r>
            </a:p>
            <a:p>
              <a:r>
                <a:rPr lang="pt-PT" sz="1200" dirty="0">
                  <a:latin typeface="Consolas" panose="020B0609020204030204" pitchFamily="49" charset="0"/>
                </a:rPr>
                <a:t>box(…)</a:t>
              </a:r>
            </a:p>
            <a:p>
              <a:r>
                <a:rPr lang="pt-PT" sz="1200" dirty="0">
                  <a:latin typeface="Consolas" panose="020B0609020204030204" pitchFamily="49" charset="0"/>
                </a:rPr>
                <a:t>box(…)</a:t>
              </a:r>
            </a:p>
            <a:p>
              <a:r>
                <a:rPr lang="pt-PT" sz="1200" dirty="0">
                  <a:latin typeface="Consolas" panose="020B0609020204030204" pitchFamily="49" charset="0"/>
                </a:rPr>
                <a:t>box(…)</a:t>
              </a:r>
            </a:p>
            <a:p>
              <a:r>
                <a:rPr lang="en-US" sz="1200" dirty="0">
                  <a:latin typeface="Consolas" panose="020B0609020204030204" pitchFamily="49" charset="0"/>
                </a:rPr>
                <a:t>pyramid(…)</a:t>
              </a:r>
            </a:p>
            <a:p>
              <a:r>
                <a:rPr lang="en-US" sz="1200" dirty="0">
                  <a:latin typeface="Consolas" panose="020B0609020204030204" pitchFamily="49" charset="0"/>
                </a:rPr>
                <a:t>pyramid(…)</a:t>
              </a:r>
              <a:endParaRPr lang="pt-PT" sz="1200" dirty="0">
                <a:latin typeface="Consolas" panose="020B0609020204030204" pitchFamily="49" charset="0"/>
              </a:endParaRPr>
            </a:p>
            <a:p>
              <a:r>
                <a:rPr lang="en-US" sz="1200" dirty="0">
                  <a:latin typeface="Consolas" panose="020B0609020204030204" pitchFamily="49" charset="0"/>
                </a:rPr>
                <a:t>pyramid(…)</a:t>
              </a:r>
            </a:p>
            <a:p>
              <a:r>
                <a:rPr lang="en-US" sz="1200" dirty="0">
                  <a:latin typeface="Consolas" panose="020B0609020204030204" pitchFamily="49" charset="0"/>
                </a:rPr>
                <a:t>pyramid(…)</a:t>
              </a:r>
            </a:p>
          </p:txBody>
        </p:sp>
      </p:grpSp>
      <p:grpSp>
        <p:nvGrpSpPr>
          <p:cNvPr id="91" name="Grupo 15">
            <a:extLst>
              <a:ext uri="{FF2B5EF4-FFF2-40B4-BE49-F238E27FC236}">
                <a16:creationId xmlns:a16="http://schemas.microsoft.com/office/drawing/2014/main" id="{EE4FEAE9-50AE-4A86-9C35-5E8325A9512A}"/>
              </a:ext>
            </a:extLst>
          </p:cNvPr>
          <p:cNvGrpSpPr/>
          <p:nvPr/>
        </p:nvGrpSpPr>
        <p:grpSpPr>
          <a:xfrm>
            <a:off x="103761" y="4346977"/>
            <a:ext cx="1715605" cy="1641660"/>
            <a:chOff x="4888657" y="1899826"/>
            <a:chExt cx="2079097" cy="2055303"/>
          </a:xfrm>
        </p:grpSpPr>
        <p:sp>
          <p:nvSpPr>
            <p:cNvPr id="92" name="Pergaminho: Vertical 16">
              <a:extLst>
                <a:ext uri="{FF2B5EF4-FFF2-40B4-BE49-F238E27FC236}">
                  <a16:creationId xmlns:a16="http://schemas.microsoft.com/office/drawing/2014/main" id="{0454E32F-970D-4921-981A-E6BB7A4471B7}"/>
                </a:ext>
              </a:extLst>
            </p:cNvPr>
            <p:cNvSpPr/>
            <p:nvPr/>
          </p:nvSpPr>
          <p:spPr>
            <a:xfrm>
              <a:off x="4888657" y="1899826"/>
              <a:ext cx="2079097" cy="2055303"/>
            </a:xfrm>
            <a:prstGeom prst="verticalScroll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93" name="CaixaDeTexto 17">
              <a:extLst>
                <a:ext uri="{FF2B5EF4-FFF2-40B4-BE49-F238E27FC236}">
                  <a16:creationId xmlns:a16="http://schemas.microsoft.com/office/drawing/2014/main" id="{B95CCDA4-0405-418B-AB46-12BDC4CA6CB6}"/>
                </a:ext>
              </a:extLst>
            </p:cNvPr>
            <p:cNvSpPr txBox="1"/>
            <p:nvPr/>
          </p:nvSpPr>
          <p:spPr>
            <a:xfrm>
              <a:off x="5117096" y="2184687"/>
              <a:ext cx="1732415" cy="1618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>
                  <a:latin typeface="Consolas" panose="020B0609020204030204" pitchFamily="49" charset="0"/>
                </a:rPr>
                <a:t>makeAnglBuild</a:t>
              </a:r>
              <a:r>
                <a:rPr lang="en-US" sz="1100" dirty="0">
                  <a:latin typeface="Consolas" panose="020B0609020204030204" pitchFamily="49" charset="0"/>
                </a:rPr>
                <a:t>(…){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pyramid(…)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}</a:t>
              </a:r>
            </a:p>
            <a:p>
              <a:r>
                <a:rPr lang="en-US" sz="1100" dirty="0" err="1">
                  <a:latin typeface="Consolas" panose="020B0609020204030204" pitchFamily="49" charset="0"/>
                </a:rPr>
                <a:t>makeAnglBuild</a:t>
              </a:r>
              <a:r>
                <a:rPr lang="en-US" sz="1100" dirty="0">
                  <a:latin typeface="Consolas" panose="020B0609020204030204" pitchFamily="49" charset="0"/>
                </a:rPr>
                <a:t>(…)</a:t>
              </a:r>
            </a:p>
          </p:txBody>
        </p:sp>
      </p:grpSp>
      <p:grpSp>
        <p:nvGrpSpPr>
          <p:cNvPr id="94" name="Group 27">
            <a:extLst>
              <a:ext uri="{FF2B5EF4-FFF2-40B4-BE49-F238E27FC236}">
                <a16:creationId xmlns:a16="http://schemas.microsoft.com/office/drawing/2014/main" id="{C2047AE8-DF20-4BDF-9CC4-B38E8F16CB38}"/>
              </a:ext>
            </a:extLst>
          </p:cNvPr>
          <p:cNvGrpSpPr/>
          <p:nvPr/>
        </p:nvGrpSpPr>
        <p:grpSpPr>
          <a:xfrm>
            <a:off x="1572584" y="1909917"/>
            <a:ext cx="845591" cy="768232"/>
            <a:chOff x="2107582" y="683061"/>
            <a:chExt cx="1425305" cy="1294911"/>
          </a:xfrm>
        </p:grpSpPr>
        <p:pic>
          <p:nvPicPr>
            <p:cNvPr id="95" name="Gráfico 11" descr="Seta de Linha: Reta">
              <a:extLst>
                <a:ext uri="{FF2B5EF4-FFF2-40B4-BE49-F238E27FC236}">
                  <a16:creationId xmlns:a16="http://schemas.microsoft.com/office/drawing/2014/main" id="{2EE5D2E5-11B8-4987-93E7-B6B25B73D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>
              <a:off x="2382746" y="1063572"/>
              <a:ext cx="1020412" cy="914400"/>
            </a:xfrm>
            <a:prstGeom prst="rect">
              <a:avLst/>
            </a:prstGeom>
          </p:spPr>
        </p:pic>
        <p:sp>
          <p:nvSpPr>
            <p:cNvPr id="96" name="Retângulo 19">
              <a:extLst>
                <a:ext uri="{FF2B5EF4-FFF2-40B4-BE49-F238E27FC236}">
                  <a16:creationId xmlns:a16="http://schemas.microsoft.com/office/drawing/2014/main" id="{9831E377-5FCB-4E39-9A81-7A5AF2F0B655}"/>
                </a:ext>
              </a:extLst>
            </p:cNvPr>
            <p:cNvSpPr/>
            <p:nvPr/>
          </p:nvSpPr>
          <p:spPr>
            <a:xfrm>
              <a:off x="2107582" y="683061"/>
              <a:ext cx="1425305" cy="98568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PT" sz="3200" b="0" cap="none" spc="0" dirty="0">
                  <a:ln w="0"/>
                  <a:solidFill>
                    <a:schemeClr val="tx1"/>
                  </a:solidFill>
                </a:rPr>
                <a:t>1</a:t>
              </a:r>
              <a:r>
                <a:rPr lang="pt-PT" sz="2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</a:p>
          </p:txBody>
        </p:sp>
      </p:grpSp>
      <p:sp>
        <p:nvSpPr>
          <p:cNvPr id="97" name="Retângulo 20">
            <a:extLst>
              <a:ext uri="{FF2B5EF4-FFF2-40B4-BE49-F238E27FC236}">
                <a16:creationId xmlns:a16="http://schemas.microsoft.com/office/drawing/2014/main" id="{3F13634D-E29E-4E1C-85B4-74E7C67B020F}"/>
              </a:ext>
            </a:extLst>
          </p:cNvPr>
          <p:cNvSpPr/>
          <p:nvPr/>
        </p:nvSpPr>
        <p:spPr>
          <a:xfrm>
            <a:off x="3975096" y="1679634"/>
            <a:ext cx="4122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dirty="0">
                <a:ln w="0"/>
                <a:solidFill>
                  <a:schemeClr val="bg2"/>
                </a:solidFill>
              </a:rPr>
              <a:t>2</a:t>
            </a:r>
            <a:endParaRPr lang="pt-PT" sz="3200" b="0" cap="none" spc="0" dirty="0">
              <a:ln w="0"/>
              <a:solidFill>
                <a:schemeClr val="bg2"/>
              </a:solidFill>
            </a:endParaRPr>
          </a:p>
        </p:txBody>
      </p:sp>
      <p:grpSp>
        <p:nvGrpSpPr>
          <p:cNvPr id="98" name="Group 52">
            <a:extLst>
              <a:ext uri="{FF2B5EF4-FFF2-40B4-BE49-F238E27FC236}">
                <a16:creationId xmlns:a16="http://schemas.microsoft.com/office/drawing/2014/main" id="{D5E4AB3E-B555-4022-9A84-A69591D30790}"/>
              </a:ext>
            </a:extLst>
          </p:cNvPr>
          <p:cNvGrpSpPr/>
          <p:nvPr/>
        </p:nvGrpSpPr>
        <p:grpSpPr>
          <a:xfrm>
            <a:off x="6083408" y="3116823"/>
            <a:ext cx="708747" cy="866783"/>
            <a:chOff x="6608367" y="4229428"/>
            <a:chExt cx="542487" cy="714291"/>
          </a:xfrm>
        </p:grpSpPr>
        <p:pic>
          <p:nvPicPr>
            <p:cNvPr id="99" name="Gráfico 13" descr="Seta de Linha: Reta">
              <a:extLst>
                <a:ext uri="{FF2B5EF4-FFF2-40B4-BE49-F238E27FC236}">
                  <a16:creationId xmlns:a16="http://schemas.microsoft.com/office/drawing/2014/main" id="{92E6F07B-4BFD-4738-99D3-4D774A1DD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0800000">
              <a:off x="6608367" y="4401233"/>
              <a:ext cx="542487" cy="542486"/>
            </a:xfrm>
            <a:prstGeom prst="rect">
              <a:avLst/>
            </a:prstGeom>
          </p:spPr>
        </p:pic>
        <p:sp>
          <p:nvSpPr>
            <p:cNvPr id="100" name="Retângulo 21">
              <a:extLst>
                <a:ext uri="{FF2B5EF4-FFF2-40B4-BE49-F238E27FC236}">
                  <a16:creationId xmlns:a16="http://schemas.microsoft.com/office/drawing/2014/main" id="{868EE077-4ECC-4F87-898B-2D51D7BB213C}"/>
                </a:ext>
              </a:extLst>
            </p:cNvPr>
            <p:cNvSpPr/>
            <p:nvPr/>
          </p:nvSpPr>
          <p:spPr>
            <a:xfrm>
              <a:off x="6704408" y="4229428"/>
              <a:ext cx="315575" cy="4818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PT" sz="3200" b="0" cap="none" spc="0" dirty="0">
                  <a:ln w="0"/>
                  <a:solidFill>
                    <a:schemeClr val="bg2"/>
                  </a:solidFill>
                </a:rPr>
                <a:t>3</a:t>
              </a:r>
            </a:p>
          </p:txBody>
        </p:sp>
      </p:grpSp>
      <p:grpSp>
        <p:nvGrpSpPr>
          <p:cNvPr id="101" name="Group 30">
            <a:extLst>
              <a:ext uri="{FF2B5EF4-FFF2-40B4-BE49-F238E27FC236}">
                <a16:creationId xmlns:a16="http://schemas.microsoft.com/office/drawing/2014/main" id="{62E706FD-B2DC-4EF2-8961-BDD2A1A9824D}"/>
              </a:ext>
            </a:extLst>
          </p:cNvPr>
          <p:cNvGrpSpPr/>
          <p:nvPr/>
        </p:nvGrpSpPr>
        <p:grpSpPr>
          <a:xfrm>
            <a:off x="1572584" y="4746675"/>
            <a:ext cx="845591" cy="776282"/>
            <a:chOff x="2107582" y="669492"/>
            <a:chExt cx="1425305" cy="1308480"/>
          </a:xfrm>
        </p:grpSpPr>
        <p:pic>
          <p:nvPicPr>
            <p:cNvPr id="102" name="Gráfico 11" descr="Seta de Linha: Reta">
              <a:extLst>
                <a:ext uri="{FF2B5EF4-FFF2-40B4-BE49-F238E27FC236}">
                  <a16:creationId xmlns:a16="http://schemas.microsoft.com/office/drawing/2014/main" id="{C7F2D6DC-6B92-4A30-B6B1-2E02672C2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>
              <a:off x="2382746" y="1063572"/>
              <a:ext cx="1020412" cy="914400"/>
            </a:xfrm>
            <a:prstGeom prst="rect">
              <a:avLst/>
            </a:prstGeom>
          </p:spPr>
        </p:pic>
        <p:sp>
          <p:nvSpPr>
            <p:cNvPr id="103" name="Retângulo 19">
              <a:extLst>
                <a:ext uri="{FF2B5EF4-FFF2-40B4-BE49-F238E27FC236}">
                  <a16:creationId xmlns:a16="http://schemas.microsoft.com/office/drawing/2014/main" id="{75420067-DD77-4A95-90C3-05CD871D236D}"/>
                </a:ext>
              </a:extLst>
            </p:cNvPr>
            <p:cNvSpPr/>
            <p:nvPr/>
          </p:nvSpPr>
          <p:spPr>
            <a:xfrm>
              <a:off x="2107582" y="669492"/>
              <a:ext cx="1425305" cy="98568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PT" sz="3200" b="0" cap="none" spc="0" dirty="0">
                  <a:ln w="0"/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04" name="Grupo 15">
            <a:extLst>
              <a:ext uri="{FF2B5EF4-FFF2-40B4-BE49-F238E27FC236}">
                <a16:creationId xmlns:a16="http://schemas.microsoft.com/office/drawing/2014/main" id="{5081DA08-7B73-4755-9046-D531811E2695}"/>
              </a:ext>
            </a:extLst>
          </p:cNvPr>
          <p:cNvGrpSpPr/>
          <p:nvPr/>
        </p:nvGrpSpPr>
        <p:grpSpPr>
          <a:xfrm>
            <a:off x="2245995" y="4334166"/>
            <a:ext cx="1751476" cy="1641660"/>
            <a:chOff x="5100179" y="1899826"/>
            <a:chExt cx="2122567" cy="2055303"/>
          </a:xfrm>
        </p:grpSpPr>
        <p:sp>
          <p:nvSpPr>
            <p:cNvPr id="105" name="Pergaminho: Vertical 16">
              <a:extLst>
                <a:ext uri="{FF2B5EF4-FFF2-40B4-BE49-F238E27FC236}">
                  <a16:creationId xmlns:a16="http://schemas.microsoft.com/office/drawing/2014/main" id="{1B51091A-F42C-457C-A517-7724C5A4DF79}"/>
                </a:ext>
              </a:extLst>
            </p:cNvPr>
            <p:cNvSpPr/>
            <p:nvPr/>
          </p:nvSpPr>
          <p:spPr>
            <a:xfrm>
              <a:off x="5100179" y="1899826"/>
              <a:ext cx="2122567" cy="2055303"/>
            </a:xfrm>
            <a:prstGeom prst="verticalScroll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106" name="CaixaDeTexto 17">
              <a:extLst>
                <a:ext uri="{FF2B5EF4-FFF2-40B4-BE49-F238E27FC236}">
                  <a16:creationId xmlns:a16="http://schemas.microsoft.com/office/drawing/2014/main" id="{C354C535-8D34-461F-BEFD-3699CCC837F4}"/>
                </a:ext>
              </a:extLst>
            </p:cNvPr>
            <p:cNvSpPr txBox="1"/>
            <p:nvPr/>
          </p:nvSpPr>
          <p:spPr>
            <a:xfrm>
              <a:off x="5381664" y="2141313"/>
              <a:ext cx="1749108" cy="1618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>
                  <a:latin typeface="Consolas" panose="020B0609020204030204" pitchFamily="49" charset="0"/>
                </a:rPr>
                <a:t>makeAnglBuild</a:t>
              </a:r>
              <a:r>
                <a:rPr lang="en-US" sz="1100" dirty="0">
                  <a:latin typeface="Consolas" panose="020B0609020204030204" pitchFamily="49" charset="0"/>
                </a:rPr>
                <a:t>(…){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pyramid(…)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} </a:t>
              </a:r>
              <a:r>
                <a:rPr lang="en-US" sz="1100" dirty="0" err="1">
                  <a:latin typeface="Consolas" panose="020B0609020204030204" pitchFamily="49" charset="0"/>
                </a:rPr>
                <a:t>makeAnglBuild</a:t>
              </a:r>
              <a:r>
                <a:rPr lang="en-US" sz="1100" dirty="0">
                  <a:latin typeface="Consolas" panose="020B0609020204030204" pitchFamily="49" charset="0"/>
                </a:rPr>
                <a:t>(…)</a:t>
              </a:r>
            </a:p>
          </p:txBody>
        </p:sp>
      </p:grpSp>
      <p:pic>
        <p:nvPicPr>
          <p:cNvPr id="107" name="Graphic 34" descr="Line arrow: Clockwise curve">
            <a:extLst>
              <a:ext uri="{FF2B5EF4-FFF2-40B4-BE49-F238E27FC236}">
                <a16:creationId xmlns:a16="http://schemas.microsoft.com/office/drawing/2014/main" id="{E525DC64-4957-4137-9F89-6C5FF84296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7675761">
            <a:off x="3853678" y="1981450"/>
            <a:ext cx="779321" cy="779321"/>
          </a:xfrm>
          <a:prstGeom prst="rect">
            <a:avLst/>
          </a:prstGeom>
        </p:spPr>
      </p:pic>
      <p:grpSp>
        <p:nvGrpSpPr>
          <p:cNvPr id="108" name="Group 32">
            <a:extLst>
              <a:ext uri="{FF2B5EF4-FFF2-40B4-BE49-F238E27FC236}">
                <a16:creationId xmlns:a16="http://schemas.microsoft.com/office/drawing/2014/main" id="{C0F64CEE-DC91-414F-BC11-86F6A1EFA388}"/>
              </a:ext>
            </a:extLst>
          </p:cNvPr>
          <p:cNvGrpSpPr/>
          <p:nvPr/>
        </p:nvGrpSpPr>
        <p:grpSpPr>
          <a:xfrm>
            <a:off x="6768046" y="2599830"/>
            <a:ext cx="2242380" cy="2011059"/>
            <a:chOff x="7678581" y="1311945"/>
            <a:chExt cx="3286364" cy="2947348"/>
          </a:xfrm>
        </p:grpSpPr>
        <p:pic>
          <p:nvPicPr>
            <p:cNvPr id="109" name="Gráfico 4" descr="Cidade">
              <a:extLst>
                <a:ext uri="{FF2B5EF4-FFF2-40B4-BE49-F238E27FC236}">
                  <a16:creationId xmlns:a16="http://schemas.microsoft.com/office/drawing/2014/main" id="{0004ADE5-5A22-4E8F-B046-EE9B3EC81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78581" y="1311945"/>
              <a:ext cx="1761143" cy="1761143"/>
            </a:xfrm>
            <a:prstGeom prst="rect">
              <a:avLst/>
            </a:prstGeom>
          </p:spPr>
        </p:pic>
        <p:pic>
          <p:nvPicPr>
            <p:cNvPr id="110" name="Gráfico 4" descr="Cidade">
              <a:extLst>
                <a:ext uri="{FF2B5EF4-FFF2-40B4-BE49-F238E27FC236}">
                  <a16:creationId xmlns:a16="http://schemas.microsoft.com/office/drawing/2014/main" id="{1A5F3815-78BA-439B-9AF6-9014B5A07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03802" y="1311945"/>
              <a:ext cx="1761143" cy="1761143"/>
            </a:xfrm>
            <a:prstGeom prst="rect">
              <a:avLst/>
            </a:prstGeom>
          </p:spPr>
        </p:pic>
        <p:pic>
          <p:nvPicPr>
            <p:cNvPr id="111" name="Gráfico 4" descr="Cidade">
              <a:extLst>
                <a:ext uri="{FF2B5EF4-FFF2-40B4-BE49-F238E27FC236}">
                  <a16:creationId xmlns:a16="http://schemas.microsoft.com/office/drawing/2014/main" id="{C2169FAB-A8E9-456C-8988-5451BF556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78581" y="2498150"/>
              <a:ext cx="1761143" cy="1761143"/>
            </a:xfrm>
            <a:prstGeom prst="rect">
              <a:avLst/>
            </a:prstGeom>
          </p:spPr>
        </p:pic>
        <p:pic>
          <p:nvPicPr>
            <p:cNvPr id="112" name="Gráfico 4" descr="Cidade">
              <a:extLst>
                <a:ext uri="{FF2B5EF4-FFF2-40B4-BE49-F238E27FC236}">
                  <a16:creationId xmlns:a16="http://schemas.microsoft.com/office/drawing/2014/main" id="{92EC5E2C-38A8-4A7A-866E-E10CFF35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03801" y="2483558"/>
              <a:ext cx="1761143" cy="1761143"/>
            </a:xfrm>
            <a:prstGeom prst="rect">
              <a:avLst/>
            </a:prstGeom>
          </p:spPr>
        </p:pic>
      </p:grpSp>
      <p:grpSp>
        <p:nvGrpSpPr>
          <p:cNvPr id="113" name="Group 33">
            <a:extLst>
              <a:ext uri="{FF2B5EF4-FFF2-40B4-BE49-F238E27FC236}">
                <a16:creationId xmlns:a16="http://schemas.microsoft.com/office/drawing/2014/main" id="{B410E975-E4EB-4DE3-A020-2A69FFAE0B60}"/>
              </a:ext>
            </a:extLst>
          </p:cNvPr>
          <p:cNvGrpSpPr/>
          <p:nvPr/>
        </p:nvGrpSpPr>
        <p:grpSpPr>
          <a:xfrm>
            <a:off x="4459045" y="2707245"/>
            <a:ext cx="1776410" cy="1664427"/>
            <a:chOff x="9145715" y="1179247"/>
            <a:chExt cx="3103242" cy="3274108"/>
          </a:xfrm>
        </p:grpSpPr>
        <p:sp>
          <p:nvSpPr>
            <p:cNvPr id="114" name="Pergaminho: Vertical 16">
              <a:extLst>
                <a:ext uri="{FF2B5EF4-FFF2-40B4-BE49-F238E27FC236}">
                  <a16:creationId xmlns:a16="http://schemas.microsoft.com/office/drawing/2014/main" id="{375A1685-9007-4B53-B381-9F896FE7CDBA}"/>
                </a:ext>
              </a:extLst>
            </p:cNvPr>
            <p:cNvSpPr/>
            <p:nvPr/>
          </p:nvSpPr>
          <p:spPr>
            <a:xfrm>
              <a:off x="9145715" y="1179247"/>
              <a:ext cx="3103242" cy="3274108"/>
            </a:xfrm>
            <a:prstGeom prst="verticalScroll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115" name="CaixaDeTexto 17">
              <a:extLst>
                <a:ext uri="{FF2B5EF4-FFF2-40B4-BE49-F238E27FC236}">
                  <a16:creationId xmlns:a16="http://schemas.microsoft.com/office/drawing/2014/main" id="{EAA09869-2D81-4488-A0F6-08FE39008DD7}"/>
                </a:ext>
              </a:extLst>
            </p:cNvPr>
            <p:cNvSpPr txBox="1"/>
            <p:nvPr/>
          </p:nvSpPr>
          <p:spPr>
            <a:xfrm>
              <a:off x="9459418" y="1706395"/>
              <a:ext cx="2618743" cy="2542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err="1">
                  <a:latin typeface="Consolas" panose="020B0609020204030204" pitchFamily="49" charset="0"/>
                </a:rPr>
                <a:t>makeCity</a:t>
              </a:r>
              <a:r>
                <a:rPr lang="en-US" sz="1300" dirty="0">
                  <a:latin typeface="Consolas" panose="020B0609020204030204" pitchFamily="49" charset="0"/>
                </a:rPr>
                <a:t>(…){</a:t>
              </a:r>
            </a:p>
            <a:p>
              <a:r>
                <a:rPr lang="en-US" sz="1300" dirty="0">
                  <a:latin typeface="Consolas" panose="020B0609020204030204" pitchFamily="49" charset="0"/>
                </a:rPr>
                <a:t>  </a:t>
              </a:r>
              <a:r>
                <a:rPr lang="en-US" sz="1300" dirty="0" err="1">
                  <a:latin typeface="Consolas" panose="020B0609020204030204" pitchFamily="49" charset="0"/>
                </a:rPr>
                <a:t>makeBuild</a:t>
              </a:r>
              <a:r>
                <a:rPr lang="en-US" sz="1300" dirty="0">
                  <a:latin typeface="Consolas" panose="020B0609020204030204" pitchFamily="49" charset="0"/>
                </a:rPr>
                <a:t>(…)</a:t>
              </a:r>
            </a:p>
            <a:p>
              <a:r>
                <a:rPr lang="en-US" sz="13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3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300" dirty="0">
                  <a:latin typeface="Consolas" panose="020B0609020204030204" pitchFamily="49" charset="0"/>
                </a:rPr>
                <a:t>}</a:t>
              </a:r>
            </a:p>
            <a:p>
              <a:r>
                <a:rPr lang="en-US" sz="1300" dirty="0" err="1">
                  <a:latin typeface="Consolas" panose="020B0609020204030204" pitchFamily="49" charset="0"/>
                </a:rPr>
                <a:t>makeCity</a:t>
              </a:r>
              <a:r>
                <a:rPr lang="en-US" sz="1300" dirty="0">
                  <a:latin typeface="Consolas" panose="020B0609020204030204" pitchFamily="49" charset="0"/>
                </a:rPr>
                <a:t>(…)</a:t>
              </a:r>
            </a:p>
          </p:txBody>
        </p:sp>
      </p:grpSp>
      <p:sp>
        <p:nvSpPr>
          <p:cNvPr id="116" name="Retângulo 20">
            <a:extLst>
              <a:ext uri="{FF2B5EF4-FFF2-40B4-BE49-F238E27FC236}">
                <a16:creationId xmlns:a16="http://schemas.microsoft.com/office/drawing/2014/main" id="{FF1221E4-843F-4548-8C10-AF4D66BC358E}"/>
              </a:ext>
            </a:extLst>
          </p:cNvPr>
          <p:cNvSpPr/>
          <p:nvPr/>
        </p:nvSpPr>
        <p:spPr>
          <a:xfrm>
            <a:off x="4022111" y="5039063"/>
            <a:ext cx="4122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dirty="0">
                <a:ln w="0"/>
                <a:solidFill>
                  <a:schemeClr val="bg2"/>
                </a:solidFill>
              </a:rPr>
              <a:t>2</a:t>
            </a:r>
            <a:endParaRPr lang="pt-PT" sz="3200" b="0" cap="none" spc="0" dirty="0">
              <a:ln w="0"/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426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E6168-C009-4E4B-AEB6-ECE8DD6A6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2FA7-8B86-8544-B6F8-744B8F609D0D}" type="datetime5">
              <a:rPr lang="en-US" smtClean="0"/>
              <a:t>17-Dec-19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B4A35-7EF1-6844-906E-1478229DD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C006247-A055-F74B-9FB0-89FE2E2D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54</a:t>
            </a:fld>
            <a:endParaRPr lang="en-US" dirty="0"/>
          </a:p>
        </p:txBody>
      </p:sp>
      <p:pic>
        <p:nvPicPr>
          <p:cNvPr id="24" name="Gráfico 4" descr="Cidade">
            <a:extLst>
              <a:ext uri="{FF2B5EF4-FFF2-40B4-BE49-F238E27FC236}">
                <a16:creationId xmlns:a16="http://schemas.microsoft.com/office/drawing/2014/main" id="{A1DEF619-0CE5-DE4D-88C5-7F0F0623D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574" y="1494366"/>
            <a:ext cx="1518867" cy="1518867"/>
          </a:xfrm>
          <a:prstGeom prst="rect">
            <a:avLst/>
          </a:prstGeom>
        </p:spPr>
      </p:pic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5CD38B9E-5034-4A6C-B793-109307C73DEF}"/>
              </a:ext>
            </a:extLst>
          </p:cNvPr>
          <p:cNvSpPr/>
          <p:nvPr/>
        </p:nvSpPr>
        <p:spPr>
          <a:xfrm>
            <a:off x="1147082" y="1712939"/>
            <a:ext cx="379014" cy="130830"/>
          </a:xfrm>
          <a:custGeom>
            <a:avLst/>
            <a:gdLst>
              <a:gd name="connsiteX0" fmla="*/ 389164 w 389164"/>
              <a:gd name="connsiteY0" fmla="*/ 58511 h 58511"/>
              <a:gd name="connsiteX1" fmla="*/ 0 w 389164"/>
              <a:gd name="connsiteY1" fmla="*/ 54429 h 58511"/>
              <a:gd name="connsiteX2" fmla="*/ 2721 w 389164"/>
              <a:gd name="connsiteY2" fmla="*/ 0 h 58511"/>
              <a:gd name="connsiteX3" fmla="*/ 389164 w 389164"/>
              <a:gd name="connsiteY3" fmla="*/ 58511 h 58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164" h="58511">
                <a:moveTo>
                  <a:pt x="389164" y="58511"/>
                </a:moveTo>
                <a:lnTo>
                  <a:pt x="0" y="54429"/>
                </a:lnTo>
                <a:lnTo>
                  <a:pt x="2721" y="0"/>
                </a:lnTo>
                <a:lnTo>
                  <a:pt x="389164" y="58511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55D7B1C4-F13D-4F0C-98AD-AFC02A572A2B}"/>
              </a:ext>
            </a:extLst>
          </p:cNvPr>
          <p:cNvSpPr txBox="1">
            <a:spLocks/>
          </p:cNvSpPr>
          <p:nvPr/>
        </p:nvSpPr>
        <p:spPr>
          <a:xfrm>
            <a:off x="5159021" y="397460"/>
            <a:ext cx="3833385" cy="489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Refactoring</a:t>
            </a:r>
          </a:p>
        </p:txBody>
      </p:sp>
      <p:pic>
        <p:nvPicPr>
          <p:cNvPr id="86" name="Graphic 22" descr="Line arrow: Counter-clockwise curve">
            <a:extLst>
              <a:ext uri="{FF2B5EF4-FFF2-40B4-BE49-F238E27FC236}">
                <a16:creationId xmlns:a16="http://schemas.microsoft.com/office/drawing/2014/main" id="{DA4CC4B0-1D91-41B3-8D43-872BF8C9B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3852006" y="4489189"/>
            <a:ext cx="782662" cy="782663"/>
          </a:xfrm>
          <a:prstGeom prst="rect">
            <a:avLst/>
          </a:prstGeom>
        </p:spPr>
      </p:pic>
      <p:grpSp>
        <p:nvGrpSpPr>
          <p:cNvPr id="88" name="Grupo 14">
            <a:extLst>
              <a:ext uri="{FF2B5EF4-FFF2-40B4-BE49-F238E27FC236}">
                <a16:creationId xmlns:a16="http://schemas.microsoft.com/office/drawing/2014/main" id="{B1CA0C4A-5804-48BC-9162-1168664EA062}"/>
              </a:ext>
            </a:extLst>
          </p:cNvPr>
          <p:cNvGrpSpPr/>
          <p:nvPr/>
        </p:nvGrpSpPr>
        <p:grpSpPr>
          <a:xfrm>
            <a:off x="2475020" y="1712939"/>
            <a:ext cx="1366267" cy="1934343"/>
            <a:chOff x="5224243" y="1899826"/>
            <a:chExt cx="1743511" cy="2055303"/>
          </a:xfrm>
        </p:grpSpPr>
        <p:sp>
          <p:nvSpPr>
            <p:cNvPr id="89" name="Pergaminho: Vertical 7">
              <a:extLst>
                <a:ext uri="{FF2B5EF4-FFF2-40B4-BE49-F238E27FC236}">
                  <a16:creationId xmlns:a16="http://schemas.microsoft.com/office/drawing/2014/main" id="{62F45A6E-2753-4F2E-8F67-26F52E853C2F}"/>
                </a:ext>
              </a:extLst>
            </p:cNvPr>
            <p:cNvSpPr/>
            <p:nvPr/>
          </p:nvSpPr>
          <p:spPr>
            <a:xfrm>
              <a:off x="5224243" y="1899826"/>
              <a:ext cx="1743511" cy="2055303"/>
            </a:xfrm>
            <a:prstGeom prst="verticalScroll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90" name="CaixaDeTexto 9">
              <a:extLst>
                <a:ext uri="{FF2B5EF4-FFF2-40B4-BE49-F238E27FC236}">
                  <a16:creationId xmlns:a16="http://schemas.microsoft.com/office/drawing/2014/main" id="{AB89A47A-95FD-4396-9319-25E9D8844993}"/>
                </a:ext>
              </a:extLst>
            </p:cNvPr>
            <p:cNvSpPr txBox="1"/>
            <p:nvPr/>
          </p:nvSpPr>
          <p:spPr>
            <a:xfrm>
              <a:off x="5483601" y="2172748"/>
              <a:ext cx="1383484" cy="1667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>
                  <a:latin typeface="Consolas" panose="020B0609020204030204" pitchFamily="49" charset="0"/>
                </a:rPr>
                <a:t>box(…)</a:t>
              </a:r>
            </a:p>
            <a:p>
              <a:r>
                <a:rPr lang="pt-PT" sz="1200" dirty="0">
                  <a:latin typeface="Consolas" panose="020B0609020204030204" pitchFamily="49" charset="0"/>
                </a:rPr>
                <a:t>box(…)</a:t>
              </a:r>
            </a:p>
            <a:p>
              <a:r>
                <a:rPr lang="pt-PT" sz="1200" dirty="0">
                  <a:latin typeface="Consolas" panose="020B0609020204030204" pitchFamily="49" charset="0"/>
                </a:rPr>
                <a:t>box(…)</a:t>
              </a:r>
            </a:p>
            <a:p>
              <a:r>
                <a:rPr lang="pt-PT" sz="1200" dirty="0">
                  <a:latin typeface="Consolas" panose="020B0609020204030204" pitchFamily="49" charset="0"/>
                </a:rPr>
                <a:t>box(…)</a:t>
              </a:r>
            </a:p>
            <a:p>
              <a:r>
                <a:rPr lang="en-US" sz="1200" dirty="0">
                  <a:highlight>
                    <a:srgbClr val="FFFF00"/>
                  </a:highlight>
                  <a:latin typeface="Consolas" panose="020B0609020204030204" pitchFamily="49" charset="0"/>
                </a:rPr>
                <a:t>pyramid(…)</a:t>
              </a:r>
            </a:p>
            <a:p>
              <a:r>
                <a:rPr lang="en-US" sz="1200" dirty="0">
                  <a:latin typeface="Consolas" panose="020B0609020204030204" pitchFamily="49" charset="0"/>
                </a:rPr>
                <a:t>pyramid(…)</a:t>
              </a:r>
              <a:endParaRPr lang="pt-PT" sz="1200" dirty="0">
                <a:latin typeface="Consolas" panose="020B0609020204030204" pitchFamily="49" charset="0"/>
              </a:endParaRPr>
            </a:p>
            <a:p>
              <a:r>
                <a:rPr lang="en-US" sz="1200" dirty="0">
                  <a:latin typeface="Consolas" panose="020B0609020204030204" pitchFamily="49" charset="0"/>
                </a:rPr>
                <a:t>pyramid(…)</a:t>
              </a:r>
            </a:p>
            <a:p>
              <a:r>
                <a:rPr lang="en-US" sz="1200" dirty="0">
                  <a:latin typeface="Consolas" panose="020B0609020204030204" pitchFamily="49" charset="0"/>
                </a:rPr>
                <a:t>pyramid(…)</a:t>
              </a:r>
            </a:p>
          </p:txBody>
        </p:sp>
      </p:grpSp>
      <p:grpSp>
        <p:nvGrpSpPr>
          <p:cNvPr id="91" name="Grupo 15">
            <a:extLst>
              <a:ext uri="{FF2B5EF4-FFF2-40B4-BE49-F238E27FC236}">
                <a16:creationId xmlns:a16="http://schemas.microsoft.com/office/drawing/2014/main" id="{3A9DF942-534A-4254-BEC2-3665F954AAF2}"/>
              </a:ext>
            </a:extLst>
          </p:cNvPr>
          <p:cNvGrpSpPr/>
          <p:nvPr/>
        </p:nvGrpSpPr>
        <p:grpSpPr>
          <a:xfrm>
            <a:off x="103761" y="4346977"/>
            <a:ext cx="1715605" cy="1641660"/>
            <a:chOff x="4888657" y="1899826"/>
            <a:chExt cx="2079097" cy="2055303"/>
          </a:xfrm>
        </p:grpSpPr>
        <p:sp>
          <p:nvSpPr>
            <p:cNvPr id="92" name="Pergaminho: Vertical 16">
              <a:extLst>
                <a:ext uri="{FF2B5EF4-FFF2-40B4-BE49-F238E27FC236}">
                  <a16:creationId xmlns:a16="http://schemas.microsoft.com/office/drawing/2014/main" id="{E4DBD9A2-38E0-47EA-B0A7-CE6EDBD86AC5}"/>
                </a:ext>
              </a:extLst>
            </p:cNvPr>
            <p:cNvSpPr/>
            <p:nvPr/>
          </p:nvSpPr>
          <p:spPr>
            <a:xfrm>
              <a:off x="4888657" y="1899826"/>
              <a:ext cx="2079097" cy="2055303"/>
            </a:xfrm>
            <a:prstGeom prst="verticalScroll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93" name="CaixaDeTexto 17">
              <a:extLst>
                <a:ext uri="{FF2B5EF4-FFF2-40B4-BE49-F238E27FC236}">
                  <a16:creationId xmlns:a16="http://schemas.microsoft.com/office/drawing/2014/main" id="{1D74A2A5-8796-46CE-AF37-982E8E941FA3}"/>
                </a:ext>
              </a:extLst>
            </p:cNvPr>
            <p:cNvSpPr txBox="1"/>
            <p:nvPr/>
          </p:nvSpPr>
          <p:spPr>
            <a:xfrm>
              <a:off x="5117096" y="2184687"/>
              <a:ext cx="1732415" cy="1618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>
                  <a:latin typeface="Consolas" panose="020B0609020204030204" pitchFamily="49" charset="0"/>
                </a:rPr>
                <a:t>makeAnglBuild</a:t>
              </a:r>
              <a:r>
                <a:rPr lang="en-US" sz="1100" dirty="0">
                  <a:latin typeface="Consolas" panose="020B0609020204030204" pitchFamily="49" charset="0"/>
                </a:rPr>
                <a:t>(…){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pyramid(…)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}</a:t>
              </a:r>
            </a:p>
            <a:p>
              <a:r>
                <a:rPr lang="en-US" sz="1100" dirty="0" err="1">
                  <a:latin typeface="Consolas" panose="020B0609020204030204" pitchFamily="49" charset="0"/>
                </a:rPr>
                <a:t>makeAnglBuild</a:t>
              </a:r>
              <a:r>
                <a:rPr lang="en-US" sz="1100" dirty="0">
                  <a:latin typeface="Consolas" panose="020B0609020204030204" pitchFamily="49" charset="0"/>
                </a:rPr>
                <a:t>(…)</a:t>
              </a:r>
            </a:p>
          </p:txBody>
        </p:sp>
      </p:grpSp>
      <p:grpSp>
        <p:nvGrpSpPr>
          <p:cNvPr id="94" name="Group 27">
            <a:extLst>
              <a:ext uri="{FF2B5EF4-FFF2-40B4-BE49-F238E27FC236}">
                <a16:creationId xmlns:a16="http://schemas.microsoft.com/office/drawing/2014/main" id="{F2E546EF-3997-436F-9720-4D4ED7337E4B}"/>
              </a:ext>
            </a:extLst>
          </p:cNvPr>
          <p:cNvGrpSpPr/>
          <p:nvPr/>
        </p:nvGrpSpPr>
        <p:grpSpPr>
          <a:xfrm>
            <a:off x="1572584" y="1909917"/>
            <a:ext cx="845591" cy="768232"/>
            <a:chOff x="2107582" y="683061"/>
            <a:chExt cx="1425305" cy="1294911"/>
          </a:xfrm>
        </p:grpSpPr>
        <p:pic>
          <p:nvPicPr>
            <p:cNvPr id="95" name="Gráfico 11" descr="Seta de Linha: Reta">
              <a:extLst>
                <a:ext uri="{FF2B5EF4-FFF2-40B4-BE49-F238E27FC236}">
                  <a16:creationId xmlns:a16="http://schemas.microsoft.com/office/drawing/2014/main" id="{FE1C22AD-AB14-44BA-9938-5DDD412AE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>
              <a:off x="2382746" y="1063572"/>
              <a:ext cx="1020412" cy="914400"/>
            </a:xfrm>
            <a:prstGeom prst="rect">
              <a:avLst/>
            </a:prstGeom>
          </p:spPr>
        </p:pic>
        <p:sp>
          <p:nvSpPr>
            <p:cNvPr id="96" name="Retângulo 19">
              <a:extLst>
                <a:ext uri="{FF2B5EF4-FFF2-40B4-BE49-F238E27FC236}">
                  <a16:creationId xmlns:a16="http://schemas.microsoft.com/office/drawing/2014/main" id="{9ECC6790-46F5-45A1-B7E6-8B4BCCF65691}"/>
                </a:ext>
              </a:extLst>
            </p:cNvPr>
            <p:cNvSpPr/>
            <p:nvPr/>
          </p:nvSpPr>
          <p:spPr>
            <a:xfrm>
              <a:off x="2107582" y="683061"/>
              <a:ext cx="1425305" cy="98568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PT" sz="3200" b="0" cap="none" spc="0" dirty="0">
                  <a:ln w="0"/>
                  <a:solidFill>
                    <a:schemeClr val="bg2"/>
                  </a:solidFill>
                </a:rPr>
                <a:t>1</a:t>
              </a:r>
              <a:r>
                <a:rPr lang="pt-PT" sz="2600" b="0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</a:p>
          </p:txBody>
        </p:sp>
      </p:grpSp>
      <p:sp>
        <p:nvSpPr>
          <p:cNvPr id="97" name="Retângulo 20">
            <a:extLst>
              <a:ext uri="{FF2B5EF4-FFF2-40B4-BE49-F238E27FC236}">
                <a16:creationId xmlns:a16="http://schemas.microsoft.com/office/drawing/2014/main" id="{95C32877-CE9A-4D38-AC8A-0F31AACA2833}"/>
              </a:ext>
            </a:extLst>
          </p:cNvPr>
          <p:cNvSpPr/>
          <p:nvPr/>
        </p:nvSpPr>
        <p:spPr>
          <a:xfrm>
            <a:off x="3975096" y="1679634"/>
            <a:ext cx="4122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dirty="0">
                <a:ln w="0"/>
              </a:rPr>
              <a:t>2</a:t>
            </a:r>
            <a:endParaRPr lang="pt-PT" sz="3200" b="0" cap="none" spc="0" dirty="0">
              <a:ln w="0"/>
            </a:endParaRPr>
          </a:p>
        </p:txBody>
      </p:sp>
      <p:grpSp>
        <p:nvGrpSpPr>
          <p:cNvPr id="98" name="Group 52">
            <a:extLst>
              <a:ext uri="{FF2B5EF4-FFF2-40B4-BE49-F238E27FC236}">
                <a16:creationId xmlns:a16="http://schemas.microsoft.com/office/drawing/2014/main" id="{AEFA4C52-6D99-4326-8B3B-E967DC6D5C37}"/>
              </a:ext>
            </a:extLst>
          </p:cNvPr>
          <p:cNvGrpSpPr/>
          <p:nvPr/>
        </p:nvGrpSpPr>
        <p:grpSpPr>
          <a:xfrm>
            <a:off x="6083408" y="3116823"/>
            <a:ext cx="708747" cy="866783"/>
            <a:chOff x="6608367" y="4229428"/>
            <a:chExt cx="542487" cy="714291"/>
          </a:xfrm>
        </p:grpSpPr>
        <p:pic>
          <p:nvPicPr>
            <p:cNvPr id="99" name="Gráfico 13" descr="Seta de Linha: Reta">
              <a:extLst>
                <a:ext uri="{FF2B5EF4-FFF2-40B4-BE49-F238E27FC236}">
                  <a16:creationId xmlns:a16="http://schemas.microsoft.com/office/drawing/2014/main" id="{3746CB37-F798-44DA-8665-55095338D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0800000">
              <a:off x="6608367" y="4401233"/>
              <a:ext cx="542487" cy="542486"/>
            </a:xfrm>
            <a:prstGeom prst="rect">
              <a:avLst/>
            </a:prstGeom>
          </p:spPr>
        </p:pic>
        <p:sp>
          <p:nvSpPr>
            <p:cNvPr id="100" name="Retângulo 21">
              <a:extLst>
                <a:ext uri="{FF2B5EF4-FFF2-40B4-BE49-F238E27FC236}">
                  <a16:creationId xmlns:a16="http://schemas.microsoft.com/office/drawing/2014/main" id="{360B25A7-99E6-4D73-A67E-31AB635CA4CA}"/>
                </a:ext>
              </a:extLst>
            </p:cNvPr>
            <p:cNvSpPr/>
            <p:nvPr/>
          </p:nvSpPr>
          <p:spPr>
            <a:xfrm>
              <a:off x="6704408" y="4229428"/>
              <a:ext cx="315575" cy="4818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PT" sz="3200" b="0" cap="none" spc="0" dirty="0">
                  <a:ln w="0"/>
                  <a:solidFill>
                    <a:schemeClr val="bg2"/>
                  </a:solidFill>
                </a:rPr>
                <a:t>3</a:t>
              </a:r>
            </a:p>
          </p:txBody>
        </p:sp>
      </p:grpSp>
      <p:grpSp>
        <p:nvGrpSpPr>
          <p:cNvPr id="101" name="Group 30">
            <a:extLst>
              <a:ext uri="{FF2B5EF4-FFF2-40B4-BE49-F238E27FC236}">
                <a16:creationId xmlns:a16="http://schemas.microsoft.com/office/drawing/2014/main" id="{7D920C05-3288-48DC-8264-11C099E59BB0}"/>
              </a:ext>
            </a:extLst>
          </p:cNvPr>
          <p:cNvGrpSpPr/>
          <p:nvPr/>
        </p:nvGrpSpPr>
        <p:grpSpPr>
          <a:xfrm>
            <a:off x="1572584" y="4746675"/>
            <a:ext cx="845591" cy="776282"/>
            <a:chOff x="2107582" y="669492"/>
            <a:chExt cx="1425305" cy="1308480"/>
          </a:xfrm>
        </p:grpSpPr>
        <p:pic>
          <p:nvPicPr>
            <p:cNvPr id="102" name="Gráfico 11" descr="Seta de Linha: Reta">
              <a:extLst>
                <a:ext uri="{FF2B5EF4-FFF2-40B4-BE49-F238E27FC236}">
                  <a16:creationId xmlns:a16="http://schemas.microsoft.com/office/drawing/2014/main" id="{28D5953F-BBBE-49B4-BBF0-1628894E2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>
              <a:off x="2382746" y="1063572"/>
              <a:ext cx="1020412" cy="914400"/>
            </a:xfrm>
            <a:prstGeom prst="rect">
              <a:avLst/>
            </a:prstGeom>
          </p:spPr>
        </p:pic>
        <p:sp>
          <p:nvSpPr>
            <p:cNvPr id="103" name="Retângulo 19">
              <a:extLst>
                <a:ext uri="{FF2B5EF4-FFF2-40B4-BE49-F238E27FC236}">
                  <a16:creationId xmlns:a16="http://schemas.microsoft.com/office/drawing/2014/main" id="{2852ED15-D812-4EDE-8C24-CE747487D809}"/>
                </a:ext>
              </a:extLst>
            </p:cNvPr>
            <p:cNvSpPr/>
            <p:nvPr/>
          </p:nvSpPr>
          <p:spPr>
            <a:xfrm>
              <a:off x="2107582" y="669492"/>
              <a:ext cx="1425305" cy="98568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PT" sz="3200" b="0" cap="none" spc="0" dirty="0">
                  <a:ln w="0"/>
                  <a:solidFill>
                    <a:schemeClr val="bg2"/>
                  </a:solidFill>
                </a:rPr>
                <a:t>1</a:t>
              </a:r>
            </a:p>
          </p:txBody>
        </p:sp>
      </p:grpSp>
      <p:grpSp>
        <p:nvGrpSpPr>
          <p:cNvPr id="104" name="Grupo 15">
            <a:extLst>
              <a:ext uri="{FF2B5EF4-FFF2-40B4-BE49-F238E27FC236}">
                <a16:creationId xmlns:a16="http://schemas.microsoft.com/office/drawing/2014/main" id="{122793DD-F631-4FBD-A328-C6D8963185BA}"/>
              </a:ext>
            </a:extLst>
          </p:cNvPr>
          <p:cNvGrpSpPr/>
          <p:nvPr/>
        </p:nvGrpSpPr>
        <p:grpSpPr>
          <a:xfrm>
            <a:off x="2245995" y="4334166"/>
            <a:ext cx="1751476" cy="1641660"/>
            <a:chOff x="5100179" y="1899826"/>
            <a:chExt cx="2122567" cy="2055303"/>
          </a:xfrm>
        </p:grpSpPr>
        <p:sp>
          <p:nvSpPr>
            <p:cNvPr id="105" name="Pergaminho: Vertical 16">
              <a:extLst>
                <a:ext uri="{FF2B5EF4-FFF2-40B4-BE49-F238E27FC236}">
                  <a16:creationId xmlns:a16="http://schemas.microsoft.com/office/drawing/2014/main" id="{BED55895-5247-4B54-B74F-D82EAD9D811E}"/>
                </a:ext>
              </a:extLst>
            </p:cNvPr>
            <p:cNvSpPr/>
            <p:nvPr/>
          </p:nvSpPr>
          <p:spPr>
            <a:xfrm>
              <a:off x="5100179" y="1899826"/>
              <a:ext cx="2122567" cy="2055303"/>
            </a:xfrm>
            <a:prstGeom prst="verticalScroll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106" name="CaixaDeTexto 17">
              <a:extLst>
                <a:ext uri="{FF2B5EF4-FFF2-40B4-BE49-F238E27FC236}">
                  <a16:creationId xmlns:a16="http://schemas.microsoft.com/office/drawing/2014/main" id="{318A528B-099F-426C-A70D-3B5711924900}"/>
                </a:ext>
              </a:extLst>
            </p:cNvPr>
            <p:cNvSpPr txBox="1"/>
            <p:nvPr/>
          </p:nvSpPr>
          <p:spPr>
            <a:xfrm>
              <a:off x="5381664" y="2141313"/>
              <a:ext cx="1749108" cy="1618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>
                  <a:latin typeface="Consolas" panose="020B0609020204030204" pitchFamily="49" charset="0"/>
                </a:rPr>
                <a:t>makeAnglBuild</a:t>
              </a:r>
              <a:r>
                <a:rPr lang="en-US" sz="1100" dirty="0">
                  <a:latin typeface="Consolas" panose="020B0609020204030204" pitchFamily="49" charset="0"/>
                </a:rPr>
                <a:t>(…){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</a:t>
              </a:r>
              <a:r>
                <a:rPr lang="en-US" sz="1100" dirty="0">
                  <a:highlight>
                    <a:srgbClr val="FFFF00"/>
                  </a:highlight>
                  <a:latin typeface="Consolas" panose="020B0609020204030204" pitchFamily="49" charset="0"/>
                </a:rPr>
                <a:t>pyramid(…)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} </a:t>
              </a:r>
              <a:r>
                <a:rPr lang="en-US" sz="1100" dirty="0" err="1">
                  <a:latin typeface="Consolas" panose="020B0609020204030204" pitchFamily="49" charset="0"/>
                </a:rPr>
                <a:t>makeAnglBuild</a:t>
              </a:r>
              <a:r>
                <a:rPr lang="en-US" sz="1100" dirty="0">
                  <a:latin typeface="Consolas" panose="020B0609020204030204" pitchFamily="49" charset="0"/>
                </a:rPr>
                <a:t>(…)</a:t>
              </a:r>
            </a:p>
          </p:txBody>
        </p:sp>
      </p:grpSp>
      <p:pic>
        <p:nvPicPr>
          <p:cNvPr id="107" name="Graphic 34" descr="Line arrow: Clockwise curve">
            <a:extLst>
              <a:ext uri="{FF2B5EF4-FFF2-40B4-BE49-F238E27FC236}">
                <a16:creationId xmlns:a16="http://schemas.microsoft.com/office/drawing/2014/main" id="{F768A439-C655-41E2-80F8-DF444437ED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7675761">
            <a:off x="3853678" y="1981450"/>
            <a:ext cx="779321" cy="779321"/>
          </a:xfrm>
          <a:prstGeom prst="rect">
            <a:avLst/>
          </a:prstGeom>
        </p:spPr>
      </p:pic>
      <p:grpSp>
        <p:nvGrpSpPr>
          <p:cNvPr id="108" name="Group 32">
            <a:extLst>
              <a:ext uri="{FF2B5EF4-FFF2-40B4-BE49-F238E27FC236}">
                <a16:creationId xmlns:a16="http://schemas.microsoft.com/office/drawing/2014/main" id="{0AE3A27D-D562-4356-8BA7-C51265D71808}"/>
              </a:ext>
            </a:extLst>
          </p:cNvPr>
          <p:cNvGrpSpPr/>
          <p:nvPr/>
        </p:nvGrpSpPr>
        <p:grpSpPr>
          <a:xfrm>
            <a:off x="6768046" y="2599830"/>
            <a:ext cx="2242380" cy="2011059"/>
            <a:chOff x="7678581" y="1311945"/>
            <a:chExt cx="3286364" cy="2947348"/>
          </a:xfrm>
        </p:grpSpPr>
        <p:pic>
          <p:nvPicPr>
            <p:cNvPr id="109" name="Gráfico 4" descr="Cidade">
              <a:extLst>
                <a:ext uri="{FF2B5EF4-FFF2-40B4-BE49-F238E27FC236}">
                  <a16:creationId xmlns:a16="http://schemas.microsoft.com/office/drawing/2014/main" id="{625E64D3-A374-4AE1-B7E8-F57F065D4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78581" y="1311945"/>
              <a:ext cx="1761143" cy="1761143"/>
            </a:xfrm>
            <a:prstGeom prst="rect">
              <a:avLst/>
            </a:prstGeom>
          </p:spPr>
        </p:pic>
        <p:pic>
          <p:nvPicPr>
            <p:cNvPr id="110" name="Gráfico 4" descr="Cidade">
              <a:extLst>
                <a:ext uri="{FF2B5EF4-FFF2-40B4-BE49-F238E27FC236}">
                  <a16:creationId xmlns:a16="http://schemas.microsoft.com/office/drawing/2014/main" id="{D837F1F6-2A21-461B-8016-F9D3787CC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03802" y="1311945"/>
              <a:ext cx="1761143" cy="1761143"/>
            </a:xfrm>
            <a:prstGeom prst="rect">
              <a:avLst/>
            </a:prstGeom>
          </p:spPr>
        </p:pic>
        <p:pic>
          <p:nvPicPr>
            <p:cNvPr id="111" name="Gráfico 4" descr="Cidade">
              <a:extLst>
                <a:ext uri="{FF2B5EF4-FFF2-40B4-BE49-F238E27FC236}">
                  <a16:creationId xmlns:a16="http://schemas.microsoft.com/office/drawing/2014/main" id="{2772D8FE-D21A-4725-A11C-6FB1CAF56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78581" y="2498150"/>
              <a:ext cx="1761143" cy="1761143"/>
            </a:xfrm>
            <a:prstGeom prst="rect">
              <a:avLst/>
            </a:prstGeom>
          </p:spPr>
        </p:pic>
        <p:pic>
          <p:nvPicPr>
            <p:cNvPr id="112" name="Gráfico 4" descr="Cidade">
              <a:extLst>
                <a:ext uri="{FF2B5EF4-FFF2-40B4-BE49-F238E27FC236}">
                  <a16:creationId xmlns:a16="http://schemas.microsoft.com/office/drawing/2014/main" id="{D30AAEE1-B3B0-43C2-9EFE-02965FD0F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03801" y="2483558"/>
              <a:ext cx="1761143" cy="1761143"/>
            </a:xfrm>
            <a:prstGeom prst="rect">
              <a:avLst/>
            </a:prstGeom>
          </p:spPr>
        </p:pic>
      </p:grpSp>
      <p:grpSp>
        <p:nvGrpSpPr>
          <p:cNvPr id="113" name="Group 33">
            <a:extLst>
              <a:ext uri="{FF2B5EF4-FFF2-40B4-BE49-F238E27FC236}">
                <a16:creationId xmlns:a16="http://schemas.microsoft.com/office/drawing/2014/main" id="{4BE1BFD2-0EF3-4C1E-A23C-0F9AE123BA8F}"/>
              </a:ext>
            </a:extLst>
          </p:cNvPr>
          <p:cNvGrpSpPr/>
          <p:nvPr/>
        </p:nvGrpSpPr>
        <p:grpSpPr>
          <a:xfrm>
            <a:off x="4459045" y="2707245"/>
            <a:ext cx="1776410" cy="1664427"/>
            <a:chOff x="9145715" y="1179247"/>
            <a:chExt cx="3103242" cy="3274108"/>
          </a:xfrm>
        </p:grpSpPr>
        <p:sp>
          <p:nvSpPr>
            <p:cNvPr id="114" name="Pergaminho: Vertical 16">
              <a:extLst>
                <a:ext uri="{FF2B5EF4-FFF2-40B4-BE49-F238E27FC236}">
                  <a16:creationId xmlns:a16="http://schemas.microsoft.com/office/drawing/2014/main" id="{C392A28C-029E-4217-A3C8-44C074A4233F}"/>
                </a:ext>
              </a:extLst>
            </p:cNvPr>
            <p:cNvSpPr/>
            <p:nvPr/>
          </p:nvSpPr>
          <p:spPr>
            <a:xfrm>
              <a:off x="9145715" y="1179247"/>
              <a:ext cx="3103242" cy="3274108"/>
            </a:xfrm>
            <a:prstGeom prst="verticalScroll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115" name="CaixaDeTexto 17">
              <a:extLst>
                <a:ext uri="{FF2B5EF4-FFF2-40B4-BE49-F238E27FC236}">
                  <a16:creationId xmlns:a16="http://schemas.microsoft.com/office/drawing/2014/main" id="{29A6460F-9ED8-440B-BF54-B497FCAD18E6}"/>
                </a:ext>
              </a:extLst>
            </p:cNvPr>
            <p:cNvSpPr txBox="1"/>
            <p:nvPr/>
          </p:nvSpPr>
          <p:spPr>
            <a:xfrm>
              <a:off x="9459418" y="1706395"/>
              <a:ext cx="2618743" cy="2542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err="1">
                  <a:latin typeface="Consolas" panose="020B0609020204030204" pitchFamily="49" charset="0"/>
                </a:rPr>
                <a:t>makeCity</a:t>
              </a:r>
              <a:r>
                <a:rPr lang="en-US" sz="1300" dirty="0">
                  <a:latin typeface="Consolas" panose="020B0609020204030204" pitchFamily="49" charset="0"/>
                </a:rPr>
                <a:t>(…){</a:t>
              </a:r>
            </a:p>
            <a:p>
              <a:r>
                <a:rPr lang="en-US" sz="1300" dirty="0">
                  <a:latin typeface="Consolas" panose="020B0609020204030204" pitchFamily="49" charset="0"/>
                </a:rPr>
                <a:t>  </a:t>
              </a:r>
              <a:r>
                <a:rPr lang="en-US" sz="1300" dirty="0" err="1">
                  <a:latin typeface="Consolas" panose="020B0609020204030204" pitchFamily="49" charset="0"/>
                </a:rPr>
                <a:t>makeBuild</a:t>
              </a:r>
              <a:r>
                <a:rPr lang="en-US" sz="1300" dirty="0">
                  <a:latin typeface="Consolas" panose="020B0609020204030204" pitchFamily="49" charset="0"/>
                </a:rPr>
                <a:t>(…)</a:t>
              </a:r>
            </a:p>
            <a:p>
              <a:r>
                <a:rPr lang="en-US" sz="13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3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300" dirty="0">
                  <a:latin typeface="Consolas" panose="020B0609020204030204" pitchFamily="49" charset="0"/>
                </a:rPr>
                <a:t>}</a:t>
              </a:r>
            </a:p>
            <a:p>
              <a:r>
                <a:rPr lang="en-US" sz="1300" dirty="0" err="1">
                  <a:latin typeface="Consolas" panose="020B0609020204030204" pitchFamily="49" charset="0"/>
                </a:rPr>
                <a:t>makeCity</a:t>
              </a:r>
              <a:r>
                <a:rPr lang="en-US" sz="1300" dirty="0">
                  <a:latin typeface="Consolas" panose="020B0609020204030204" pitchFamily="49" charset="0"/>
                </a:rPr>
                <a:t>(…)</a:t>
              </a:r>
            </a:p>
          </p:txBody>
        </p:sp>
      </p:grpSp>
      <p:sp>
        <p:nvSpPr>
          <p:cNvPr id="116" name="Retângulo 20">
            <a:extLst>
              <a:ext uri="{FF2B5EF4-FFF2-40B4-BE49-F238E27FC236}">
                <a16:creationId xmlns:a16="http://schemas.microsoft.com/office/drawing/2014/main" id="{C3EE3F17-E72A-4CB6-9A10-350C8CFB07FF}"/>
              </a:ext>
            </a:extLst>
          </p:cNvPr>
          <p:cNvSpPr/>
          <p:nvPr/>
        </p:nvSpPr>
        <p:spPr>
          <a:xfrm>
            <a:off x="4022111" y="5039063"/>
            <a:ext cx="4122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dirty="0">
                <a:ln w="0"/>
              </a:rPr>
              <a:t>2</a:t>
            </a:r>
            <a:endParaRPr lang="pt-PT" sz="3200" b="0" cap="none" spc="0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35657973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E6168-C009-4E4B-AEB6-ECE8DD6A6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2FA7-8B86-8544-B6F8-744B8F609D0D}" type="datetime5">
              <a:rPr lang="en-US" smtClean="0"/>
              <a:t>17-Dec-19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B4A35-7EF1-6844-906E-1478229DD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C006247-A055-F74B-9FB0-89FE2E2D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55</a:t>
            </a:fld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34EDA49-EF66-42F1-A458-DD7B5B98F55C}"/>
              </a:ext>
            </a:extLst>
          </p:cNvPr>
          <p:cNvSpPr txBox="1">
            <a:spLocks/>
          </p:cNvSpPr>
          <p:nvPr/>
        </p:nvSpPr>
        <p:spPr>
          <a:xfrm>
            <a:off x="3774820" y="402299"/>
            <a:ext cx="5222423" cy="489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Test Model Variations</a:t>
            </a:r>
          </a:p>
        </p:txBody>
      </p:sp>
      <p:pic>
        <p:nvPicPr>
          <p:cNvPr id="55" name="Graphic 22" descr="Line arrow: Counter-clockwise curve">
            <a:extLst>
              <a:ext uri="{FF2B5EF4-FFF2-40B4-BE49-F238E27FC236}">
                <a16:creationId xmlns:a16="http://schemas.microsoft.com/office/drawing/2014/main" id="{17EA0F3E-6637-415E-BC1C-4C70D98EA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852006" y="4489189"/>
            <a:ext cx="782662" cy="782663"/>
          </a:xfrm>
          <a:prstGeom prst="rect">
            <a:avLst/>
          </a:prstGeom>
        </p:spPr>
      </p:pic>
      <p:pic>
        <p:nvPicPr>
          <p:cNvPr id="56" name="Gráfico 4" descr="Cidade">
            <a:extLst>
              <a:ext uri="{FF2B5EF4-FFF2-40B4-BE49-F238E27FC236}">
                <a16:creationId xmlns:a16="http://schemas.microsoft.com/office/drawing/2014/main" id="{AA4E6C14-DD75-4AAB-9754-96D9C8B35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574" y="1494366"/>
            <a:ext cx="1518867" cy="1518867"/>
          </a:xfrm>
          <a:prstGeom prst="rect">
            <a:avLst/>
          </a:prstGeom>
        </p:spPr>
      </p:pic>
      <p:grpSp>
        <p:nvGrpSpPr>
          <p:cNvPr id="57" name="Grupo 14">
            <a:extLst>
              <a:ext uri="{FF2B5EF4-FFF2-40B4-BE49-F238E27FC236}">
                <a16:creationId xmlns:a16="http://schemas.microsoft.com/office/drawing/2014/main" id="{C0A01D96-68B0-455A-86C0-45FB74375B3E}"/>
              </a:ext>
            </a:extLst>
          </p:cNvPr>
          <p:cNvGrpSpPr/>
          <p:nvPr/>
        </p:nvGrpSpPr>
        <p:grpSpPr>
          <a:xfrm>
            <a:off x="2475020" y="1712939"/>
            <a:ext cx="1366267" cy="1934343"/>
            <a:chOff x="5224243" y="1899826"/>
            <a:chExt cx="1743511" cy="2055303"/>
          </a:xfrm>
        </p:grpSpPr>
        <p:sp>
          <p:nvSpPr>
            <p:cNvPr id="58" name="Pergaminho: Vertical 7">
              <a:extLst>
                <a:ext uri="{FF2B5EF4-FFF2-40B4-BE49-F238E27FC236}">
                  <a16:creationId xmlns:a16="http://schemas.microsoft.com/office/drawing/2014/main" id="{BDA1FC2C-9B0C-4048-AB1F-B3B107A43462}"/>
                </a:ext>
              </a:extLst>
            </p:cNvPr>
            <p:cNvSpPr/>
            <p:nvPr/>
          </p:nvSpPr>
          <p:spPr>
            <a:xfrm>
              <a:off x="5224243" y="1899826"/>
              <a:ext cx="1743511" cy="2055303"/>
            </a:xfrm>
            <a:prstGeom prst="verticalScroll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59" name="CaixaDeTexto 9">
              <a:extLst>
                <a:ext uri="{FF2B5EF4-FFF2-40B4-BE49-F238E27FC236}">
                  <a16:creationId xmlns:a16="http://schemas.microsoft.com/office/drawing/2014/main" id="{B8FC5637-0B2A-4E6A-B21C-EA3BF4A5ED4F}"/>
                </a:ext>
              </a:extLst>
            </p:cNvPr>
            <p:cNvSpPr txBox="1"/>
            <p:nvPr/>
          </p:nvSpPr>
          <p:spPr>
            <a:xfrm>
              <a:off x="5483601" y="2172748"/>
              <a:ext cx="1383484" cy="1667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>
                  <a:latin typeface="Consolas" panose="020B0609020204030204" pitchFamily="49" charset="0"/>
                </a:rPr>
                <a:t>box(…)</a:t>
              </a:r>
            </a:p>
            <a:p>
              <a:r>
                <a:rPr lang="pt-PT" sz="1200" dirty="0">
                  <a:latin typeface="Consolas" panose="020B0609020204030204" pitchFamily="49" charset="0"/>
                </a:rPr>
                <a:t>box(…)</a:t>
              </a:r>
            </a:p>
            <a:p>
              <a:r>
                <a:rPr lang="pt-PT" sz="1200" dirty="0">
                  <a:latin typeface="Consolas" panose="020B0609020204030204" pitchFamily="49" charset="0"/>
                </a:rPr>
                <a:t>box(…)</a:t>
              </a:r>
            </a:p>
            <a:p>
              <a:r>
                <a:rPr lang="pt-PT" sz="1200" dirty="0">
                  <a:latin typeface="Consolas" panose="020B0609020204030204" pitchFamily="49" charset="0"/>
                </a:rPr>
                <a:t>box(…)</a:t>
              </a:r>
            </a:p>
            <a:p>
              <a:r>
                <a:rPr lang="en-US" sz="1200" dirty="0">
                  <a:latin typeface="Consolas" panose="020B0609020204030204" pitchFamily="49" charset="0"/>
                </a:rPr>
                <a:t>pyramid(…)</a:t>
              </a:r>
            </a:p>
            <a:p>
              <a:r>
                <a:rPr lang="en-US" sz="1200" dirty="0">
                  <a:latin typeface="Consolas" panose="020B0609020204030204" pitchFamily="49" charset="0"/>
                </a:rPr>
                <a:t>pyramid(…)</a:t>
              </a:r>
              <a:endParaRPr lang="pt-PT" sz="1200" dirty="0">
                <a:latin typeface="Consolas" panose="020B0609020204030204" pitchFamily="49" charset="0"/>
              </a:endParaRPr>
            </a:p>
            <a:p>
              <a:r>
                <a:rPr lang="en-US" sz="1200" dirty="0">
                  <a:latin typeface="Consolas" panose="020B0609020204030204" pitchFamily="49" charset="0"/>
                </a:rPr>
                <a:t>pyramid(…)</a:t>
              </a:r>
            </a:p>
            <a:p>
              <a:r>
                <a:rPr lang="en-US" sz="1200" dirty="0">
                  <a:latin typeface="Consolas" panose="020B0609020204030204" pitchFamily="49" charset="0"/>
                </a:rPr>
                <a:t>pyramid(…)</a:t>
              </a:r>
            </a:p>
          </p:txBody>
        </p:sp>
      </p:grpSp>
      <p:grpSp>
        <p:nvGrpSpPr>
          <p:cNvPr id="60" name="Grupo 15">
            <a:extLst>
              <a:ext uri="{FF2B5EF4-FFF2-40B4-BE49-F238E27FC236}">
                <a16:creationId xmlns:a16="http://schemas.microsoft.com/office/drawing/2014/main" id="{694B92B8-D77B-435E-BD12-A95128F297D8}"/>
              </a:ext>
            </a:extLst>
          </p:cNvPr>
          <p:cNvGrpSpPr/>
          <p:nvPr/>
        </p:nvGrpSpPr>
        <p:grpSpPr>
          <a:xfrm>
            <a:off x="103761" y="4346977"/>
            <a:ext cx="1715605" cy="1641660"/>
            <a:chOff x="4888657" y="1899826"/>
            <a:chExt cx="2079097" cy="2055303"/>
          </a:xfrm>
        </p:grpSpPr>
        <p:sp>
          <p:nvSpPr>
            <p:cNvPr id="61" name="Pergaminho: Vertical 16">
              <a:extLst>
                <a:ext uri="{FF2B5EF4-FFF2-40B4-BE49-F238E27FC236}">
                  <a16:creationId xmlns:a16="http://schemas.microsoft.com/office/drawing/2014/main" id="{C0420088-BF77-4F28-8373-2BC978808A8D}"/>
                </a:ext>
              </a:extLst>
            </p:cNvPr>
            <p:cNvSpPr/>
            <p:nvPr/>
          </p:nvSpPr>
          <p:spPr>
            <a:xfrm>
              <a:off x="4888657" y="1899826"/>
              <a:ext cx="2079097" cy="2055303"/>
            </a:xfrm>
            <a:prstGeom prst="verticalScroll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62" name="CaixaDeTexto 17">
              <a:extLst>
                <a:ext uri="{FF2B5EF4-FFF2-40B4-BE49-F238E27FC236}">
                  <a16:creationId xmlns:a16="http://schemas.microsoft.com/office/drawing/2014/main" id="{663298B6-BE71-45C7-92B9-9755D027D8EA}"/>
                </a:ext>
              </a:extLst>
            </p:cNvPr>
            <p:cNvSpPr txBox="1"/>
            <p:nvPr/>
          </p:nvSpPr>
          <p:spPr>
            <a:xfrm>
              <a:off x="5117096" y="2184687"/>
              <a:ext cx="1732415" cy="1618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>
                  <a:latin typeface="Consolas" panose="020B0609020204030204" pitchFamily="49" charset="0"/>
                </a:rPr>
                <a:t>makeAnglBuild</a:t>
              </a:r>
              <a:r>
                <a:rPr lang="en-US" sz="1100" dirty="0">
                  <a:latin typeface="Consolas" panose="020B0609020204030204" pitchFamily="49" charset="0"/>
                </a:rPr>
                <a:t>(…){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pyramid(…)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}</a:t>
              </a:r>
            </a:p>
            <a:p>
              <a:r>
                <a:rPr lang="en-US" sz="1100" dirty="0" err="1">
                  <a:latin typeface="Consolas" panose="020B0609020204030204" pitchFamily="49" charset="0"/>
                </a:rPr>
                <a:t>makeAnglBuild</a:t>
              </a:r>
              <a:r>
                <a:rPr lang="en-US" sz="1100" dirty="0">
                  <a:latin typeface="Consolas" panose="020B0609020204030204" pitchFamily="49" charset="0"/>
                </a:rPr>
                <a:t>(…)</a:t>
              </a:r>
            </a:p>
          </p:txBody>
        </p:sp>
      </p:grpSp>
      <p:grpSp>
        <p:nvGrpSpPr>
          <p:cNvPr id="63" name="Group 27">
            <a:extLst>
              <a:ext uri="{FF2B5EF4-FFF2-40B4-BE49-F238E27FC236}">
                <a16:creationId xmlns:a16="http://schemas.microsoft.com/office/drawing/2014/main" id="{29F3A98E-19D7-4142-9965-F0237E263E3E}"/>
              </a:ext>
            </a:extLst>
          </p:cNvPr>
          <p:cNvGrpSpPr/>
          <p:nvPr/>
        </p:nvGrpSpPr>
        <p:grpSpPr>
          <a:xfrm>
            <a:off x="1572584" y="1909917"/>
            <a:ext cx="845591" cy="768232"/>
            <a:chOff x="2107582" y="683061"/>
            <a:chExt cx="1425305" cy="1294911"/>
          </a:xfrm>
        </p:grpSpPr>
        <p:pic>
          <p:nvPicPr>
            <p:cNvPr id="64" name="Gráfico 11" descr="Seta de Linha: Reta">
              <a:extLst>
                <a:ext uri="{FF2B5EF4-FFF2-40B4-BE49-F238E27FC236}">
                  <a16:creationId xmlns:a16="http://schemas.microsoft.com/office/drawing/2014/main" id="{E9536782-9B71-4CAF-B3DB-AAD584AD4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>
              <a:off x="2382746" y="1063572"/>
              <a:ext cx="1020412" cy="914400"/>
            </a:xfrm>
            <a:prstGeom prst="rect">
              <a:avLst/>
            </a:prstGeom>
          </p:spPr>
        </p:pic>
        <p:sp>
          <p:nvSpPr>
            <p:cNvPr id="65" name="Retângulo 19">
              <a:extLst>
                <a:ext uri="{FF2B5EF4-FFF2-40B4-BE49-F238E27FC236}">
                  <a16:creationId xmlns:a16="http://schemas.microsoft.com/office/drawing/2014/main" id="{FAE0B625-4807-4EB8-AA0F-4B9BC982B901}"/>
                </a:ext>
              </a:extLst>
            </p:cNvPr>
            <p:cNvSpPr/>
            <p:nvPr/>
          </p:nvSpPr>
          <p:spPr>
            <a:xfrm>
              <a:off x="2107582" y="683061"/>
              <a:ext cx="1425305" cy="98568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PT" sz="3200" b="0" cap="none" spc="0" dirty="0">
                  <a:ln w="0"/>
                  <a:solidFill>
                    <a:schemeClr val="bg2"/>
                  </a:solidFill>
                </a:rPr>
                <a:t>1</a:t>
              </a:r>
              <a:r>
                <a:rPr lang="pt-PT" sz="2600" b="0" cap="none" spc="0" dirty="0">
                  <a:ln w="0"/>
                  <a:solidFill>
                    <a:schemeClr val="bg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</a:p>
          </p:txBody>
        </p:sp>
      </p:grpSp>
      <p:sp>
        <p:nvSpPr>
          <p:cNvPr id="66" name="Retângulo 20">
            <a:extLst>
              <a:ext uri="{FF2B5EF4-FFF2-40B4-BE49-F238E27FC236}">
                <a16:creationId xmlns:a16="http://schemas.microsoft.com/office/drawing/2014/main" id="{A3CAEF22-B94A-4003-AB8F-3C3E19F86C31}"/>
              </a:ext>
            </a:extLst>
          </p:cNvPr>
          <p:cNvSpPr/>
          <p:nvPr/>
        </p:nvSpPr>
        <p:spPr>
          <a:xfrm>
            <a:off x="3975096" y="1679634"/>
            <a:ext cx="4122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dirty="0">
                <a:ln w="0"/>
                <a:solidFill>
                  <a:schemeClr val="bg2"/>
                </a:solidFill>
              </a:rPr>
              <a:t>2</a:t>
            </a:r>
            <a:endParaRPr lang="pt-PT" sz="3200" b="0" cap="none" spc="0" dirty="0">
              <a:ln w="0"/>
              <a:solidFill>
                <a:schemeClr val="bg2"/>
              </a:solidFill>
            </a:endParaRPr>
          </a:p>
        </p:txBody>
      </p:sp>
      <p:grpSp>
        <p:nvGrpSpPr>
          <p:cNvPr id="67" name="Group 52">
            <a:extLst>
              <a:ext uri="{FF2B5EF4-FFF2-40B4-BE49-F238E27FC236}">
                <a16:creationId xmlns:a16="http://schemas.microsoft.com/office/drawing/2014/main" id="{ADBC41E2-FBB6-47A9-8494-016EB2E34CB2}"/>
              </a:ext>
            </a:extLst>
          </p:cNvPr>
          <p:cNvGrpSpPr/>
          <p:nvPr/>
        </p:nvGrpSpPr>
        <p:grpSpPr>
          <a:xfrm>
            <a:off x="6083408" y="3116823"/>
            <a:ext cx="708747" cy="866783"/>
            <a:chOff x="6608367" y="4229428"/>
            <a:chExt cx="542487" cy="714291"/>
          </a:xfrm>
        </p:grpSpPr>
        <p:pic>
          <p:nvPicPr>
            <p:cNvPr id="68" name="Gráfico 13" descr="Seta de Linha: Reta">
              <a:extLst>
                <a:ext uri="{FF2B5EF4-FFF2-40B4-BE49-F238E27FC236}">
                  <a16:creationId xmlns:a16="http://schemas.microsoft.com/office/drawing/2014/main" id="{529C3CB6-5B00-429E-9D91-62AAE4104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0800000">
              <a:off x="6608367" y="4401233"/>
              <a:ext cx="542487" cy="542486"/>
            </a:xfrm>
            <a:prstGeom prst="rect">
              <a:avLst/>
            </a:prstGeom>
          </p:spPr>
        </p:pic>
        <p:sp>
          <p:nvSpPr>
            <p:cNvPr id="69" name="Retângulo 21">
              <a:extLst>
                <a:ext uri="{FF2B5EF4-FFF2-40B4-BE49-F238E27FC236}">
                  <a16:creationId xmlns:a16="http://schemas.microsoft.com/office/drawing/2014/main" id="{16352874-F6EA-4396-9FCB-45BBC80802A8}"/>
                </a:ext>
              </a:extLst>
            </p:cNvPr>
            <p:cNvSpPr/>
            <p:nvPr/>
          </p:nvSpPr>
          <p:spPr>
            <a:xfrm>
              <a:off x="6704408" y="4229428"/>
              <a:ext cx="315575" cy="4818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PT" sz="3200" b="0" cap="none" spc="0" dirty="0">
                  <a:ln w="0"/>
                </a:rPr>
                <a:t>3</a:t>
              </a:r>
            </a:p>
          </p:txBody>
        </p:sp>
      </p:grpSp>
      <p:grpSp>
        <p:nvGrpSpPr>
          <p:cNvPr id="70" name="Group 30">
            <a:extLst>
              <a:ext uri="{FF2B5EF4-FFF2-40B4-BE49-F238E27FC236}">
                <a16:creationId xmlns:a16="http://schemas.microsoft.com/office/drawing/2014/main" id="{D748394E-D91D-4FE1-8816-FDAB5ED5E722}"/>
              </a:ext>
            </a:extLst>
          </p:cNvPr>
          <p:cNvGrpSpPr/>
          <p:nvPr/>
        </p:nvGrpSpPr>
        <p:grpSpPr>
          <a:xfrm>
            <a:off x="1572584" y="4746675"/>
            <a:ext cx="845591" cy="776282"/>
            <a:chOff x="2107582" y="669492"/>
            <a:chExt cx="1425305" cy="1308480"/>
          </a:xfrm>
        </p:grpSpPr>
        <p:pic>
          <p:nvPicPr>
            <p:cNvPr id="71" name="Gráfico 11" descr="Seta de Linha: Reta">
              <a:extLst>
                <a:ext uri="{FF2B5EF4-FFF2-40B4-BE49-F238E27FC236}">
                  <a16:creationId xmlns:a16="http://schemas.microsoft.com/office/drawing/2014/main" id="{AA9E88D0-C49A-470B-B4B8-FBA98004B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>
              <a:off x="2382746" y="1063572"/>
              <a:ext cx="1020412" cy="914400"/>
            </a:xfrm>
            <a:prstGeom prst="rect">
              <a:avLst/>
            </a:prstGeom>
          </p:spPr>
        </p:pic>
        <p:sp>
          <p:nvSpPr>
            <p:cNvPr id="72" name="Retângulo 19">
              <a:extLst>
                <a:ext uri="{FF2B5EF4-FFF2-40B4-BE49-F238E27FC236}">
                  <a16:creationId xmlns:a16="http://schemas.microsoft.com/office/drawing/2014/main" id="{7171ABE4-49BB-4875-8078-0EA71F477958}"/>
                </a:ext>
              </a:extLst>
            </p:cNvPr>
            <p:cNvSpPr/>
            <p:nvPr/>
          </p:nvSpPr>
          <p:spPr>
            <a:xfrm>
              <a:off x="2107582" y="669492"/>
              <a:ext cx="1425305" cy="98568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PT" sz="3200" b="0" cap="none" spc="0" dirty="0">
                  <a:ln w="0"/>
                  <a:solidFill>
                    <a:schemeClr val="bg2"/>
                  </a:solidFill>
                </a:rPr>
                <a:t>1</a:t>
              </a:r>
            </a:p>
          </p:txBody>
        </p:sp>
      </p:grpSp>
      <p:grpSp>
        <p:nvGrpSpPr>
          <p:cNvPr id="73" name="Grupo 15">
            <a:extLst>
              <a:ext uri="{FF2B5EF4-FFF2-40B4-BE49-F238E27FC236}">
                <a16:creationId xmlns:a16="http://schemas.microsoft.com/office/drawing/2014/main" id="{80EC6082-0208-4E72-8818-CEEE3CA0677A}"/>
              </a:ext>
            </a:extLst>
          </p:cNvPr>
          <p:cNvGrpSpPr/>
          <p:nvPr/>
        </p:nvGrpSpPr>
        <p:grpSpPr>
          <a:xfrm>
            <a:off x="2245995" y="4334166"/>
            <a:ext cx="1751476" cy="1641660"/>
            <a:chOff x="5100179" y="1899826"/>
            <a:chExt cx="2122567" cy="2055303"/>
          </a:xfrm>
        </p:grpSpPr>
        <p:sp>
          <p:nvSpPr>
            <p:cNvPr id="74" name="Pergaminho: Vertical 16">
              <a:extLst>
                <a:ext uri="{FF2B5EF4-FFF2-40B4-BE49-F238E27FC236}">
                  <a16:creationId xmlns:a16="http://schemas.microsoft.com/office/drawing/2014/main" id="{F376D365-B8D8-43B2-B491-4E3542568322}"/>
                </a:ext>
              </a:extLst>
            </p:cNvPr>
            <p:cNvSpPr/>
            <p:nvPr/>
          </p:nvSpPr>
          <p:spPr>
            <a:xfrm>
              <a:off x="5100179" y="1899826"/>
              <a:ext cx="2122567" cy="2055303"/>
            </a:xfrm>
            <a:prstGeom prst="verticalScroll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75" name="CaixaDeTexto 17">
              <a:extLst>
                <a:ext uri="{FF2B5EF4-FFF2-40B4-BE49-F238E27FC236}">
                  <a16:creationId xmlns:a16="http://schemas.microsoft.com/office/drawing/2014/main" id="{42A0A7E2-B589-4E8A-9A35-02399BEF7072}"/>
                </a:ext>
              </a:extLst>
            </p:cNvPr>
            <p:cNvSpPr txBox="1"/>
            <p:nvPr/>
          </p:nvSpPr>
          <p:spPr>
            <a:xfrm>
              <a:off x="5381664" y="2141313"/>
              <a:ext cx="1749108" cy="1618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>
                  <a:latin typeface="Consolas" panose="020B0609020204030204" pitchFamily="49" charset="0"/>
                </a:rPr>
                <a:t>makeAnglBuild</a:t>
              </a:r>
              <a:r>
                <a:rPr lang="en-US" sz="1100" dirty="0">
                  <a:latin typeface="Consolas" panose="020B0609020204030204" pitchFamily="49" charset="0"/>
                </a:rPr>
                <a:t>(…){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pyramid(…)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100" dirty="0">
                  <a:latin typeface="Consolas" panose="020B0609020204030204" pitchFamily="49" charset="0"/>
                </a:rPr>
                <a:t>} </a:t>
              </a:r>
              <a:r>
                <a:rPr lang="en-US" sz="1100" dirty="0" err="1">
                  <a:latin typeface="Consolas" panose="020B0609020204030204" pitchFamily="49" charset="0"/>
                </a:rPr>
                <a:t>makeAnglBuild</a:t>
              </a:r>
              <a:r>
                <a:rPr lang="en-US" sz="1100" dirty="0">
                  <a:latin typeface="Consolas" panose="020B0609020204030204" pitchFamily="49" charset="0"/>
                </a:rPr>
                <a:t>(…)</a:t>
              </a:r>
            </a:p>
          </p:txBody>
        </p:sp>
      </p:grpSp>
      <p:pic>
        <p:nvPicPr>
          <p:cNvPr id="76" name="Graphic 34" descr="Line arrow: Clockwise curve">
            <a:extLst>
              <a:ext uri="{FF2B5EF4-FFF2-40B4-BE49-F238E27FC236}">
                <a16:creationId xmlns:a16="http://schemas.microsoft.com/office/drawing/2014/main" id="{43322467-03A1-4DFA-AAF7-F2B465243A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7675761">
            <a:off x="3853678" y="1981450"/>
            <a:ext cx="779321" cy="779321"/>
          </a:xfrm>
          <a:prstGeom prst="rect">
            <a:avLst/>
          </a:prstGeom>
        </p:spPr>
      </p:pic>
      <p:grpSp>
        <p:nvGrpSpPr>
          <p:cNvPr id="77" name="Group 32">
            <a:extLst>
              <a:ext uri="{FF2B5EF4-FFF2-40B4-BE49-F238E27FC236}">
                <a16:creationId xmlns:a16="http://schemas.microsoft.com/office/drawing/2014/main" id="{449C7619-7231-435B-AA9C-DE9E7A5CCAC2}"/>
              </a:ext>
            </a:extLst>
          </p:cNvPr>
          <p:cNvGrpSpPr/>
          <p:nvPr/>
        </p:nvGrpSpPr>
        <p:grpSpPr>
          <a:xfrm>
            <a:off x="6768046" y="2599830"/>
            <a:ext cx="2242380" cy="2011059"/>
            <a:chOff x="7678581" y="1311945"/>
            <a:chExt cx="3286364" cy="2947348"/>
          </a:xfrm>
        </p:grpSpPr>
        <p:pic>
          <p:nvPicPr>
            <p:cNvPr id="78" name="Gráfico 4" descr="Cidade">
              <a:extLst>
                <a:ext uri="{FF2B5EF4-FFF2-40B4-BE49-F238E27FC236}">
                  <a16:creationId xmlns:a16="http://schemas.microsoft.com/office/drawing/2014/main" id="{20899FAF-B598-49E7-B9D5-1B74E13C0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78581" y="1311945"/>
              <a:ext cx="1761143" cy="1761143"/>
            </a:xfrm>
            <a:prstGeom prst="rect">
              <a:avLst/>
            </a:prstGeom>
          </p:spPr>
        </p:pic>
        <p:pic>
          <p:nvPicPr>
            <p:cNvPr id="79" name="Gráfico 4" descr="Cidade">
              <a:extLst>
                <a:ext uri="{FF2B5EF4-FFF2-40B4-BE49-F238E27FC236}">
                  <a16:creationId xmlns:a16="http://schemas.microsoft.com/office/drawing/2014/main" id="{17743C55-D2C0-4300-A062-F5D5F997B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03802" y="1311945"/>
              <a:ext cx="1761143" cy="1761143"/>
            </a:xfrm>
            <a:prstGeom prst="rect">
              <a:avLst/>
            </a:prstGeom>
          </p:spPr>
        </p:pic>
        <p:pic>
          <p:nvPicPr>
            <p:cNvPr id="80" name="Gráfico 4" descr="Cidade">
              <a:extLst>
                <a:ext uri="{FF2B5EF4-FFF2-40B4-BE49-F238E27FC236}">
                  <a16:creationId xmlns:a16="http://schemas.microsoft.com/office/drawing/2014/main" id="{94937A99-857E-454A-A160-8423DC309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78581" y="2498150"/>
              <a:ext cx="1761143" cy="1761143"/>
            </a:xfrm>
            <a:prstGeom prst="rect">
              <a:avLst/>
            </a:prstGeom>
          </p:spPr>
        </p:pic>
        <p:pic>
          <p:nvPicPr>
            <p:cNvPr id="81" name="Gráfico 4" descr="Cidade">
              <a:extLst>
                <a:ext uri="{FF2B5EF4-FFF2-40B4-BE49-F238E27FC236}">
                  <a16:creationId xmlns:a16="http://schemas.microsoft.com/office/drawing/2014/main" id="{1DD12FC6-0532-4C24-B87C-6A753E8B4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03801" y="2483558"/>
              <a:ext cx="1761143" cy="1761143"/>
            </a:xfrm>
            <a:prstGeom prst="rect">
              <a:avLst/>
            </a:prstGeom>
          </p:spPr>
        </p:pic>
      </p:grpSp>
      <p:grpSp>
        <p:nvGrpSpPr>
          <p:cNvPr id="82" name="Group 33">
            <a:extLst>
              <a:ext uri="{FF2B5EF4-FFF2-40B4-BE49-F238E27FC236}">
                <a16:creationId xmlns:a16="http://schemas.microsoft.com/office/drawing/2014/main" id="{C920AC6C-67E2-412A-9911-270161B1972C}"/>
              </a:ext>
            </a:extLst>
          </p:cNvPr>
          <p:cNvGrpSpPr/>
          <p:nvPr/>
        </p:nvGrpSpPr>
        <p:grpSpPr>
          <a:xfrm>
            <a:off x="4459045" y="2707245"/>
            <a:ext cx="1776410" cy="1664427"/>
            <a:chOff x="9145715" y="1179247"/>
            <a:chExt cx="3103242" cy="3274108"/>
          </a:xfrm>
        </p:grpSpPr>
        <p:sp>
          <p:nvSpPr>
            <p:cNvPr id="83" name="Pergaminho: Vertical 16">
              <a:extLst>
                <a:ext uri="{FF2B5EF4-FFF2-40B4-BE49-F238E27FC236}">
                  <a16:creationId xmlns:a16="http://schemas.microsoft.com/office/drawing/2014/main" id="{5B888669-BC6B-446F-80CE-6CCAA0DD33F7}"/>
                </a:ext>
              </a:extLst>
            </p:cNvPr>
            <p:cNvSpPr/>
            <p:nvPr/>
          </p:nvSpPr>
          <p:spPr>
            <a:xfrm>
              <a:off x="9145715" y="1179247"/>
              <a:ext cx="3103242" cy="3274108"/>
            </a:xfrm>
            <a:prstGeom prst="verticalScroll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84" name="CaixaDeTexto 17">
              <a:extLst>
                <a:ext uri="{FF2B5EF4-FFF2-40B4-BE49-F238E27FC236}">
                  <a16:creationId xmlns:a16="http://schemas.microsoft.com/office/drawing/2014/main" id="{3FDFEFD9-5F14-4814-AB83-29A5E285FE4B}"/>
                </a:ext>
              </a:extLst>
            </p:cNvPr>
            <p:cNvSpPr txBox="1"/>
            <p:nvPr/>
          </p:nvSpPr>
          <p:spPr>
            <a:xfrm>
              <a:off x="9459418" y="1706395"/>
              <a:ext cx="2618743" cy="2542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err="1">
                  <a:latin typeface="Consolas" panose="020B0609020204030204" pitchFamily="49" charset="0"/>
                </a:rPr>
                <a:t>makeCity</a:t>
              </a:r>
              <a:r>
                <a:rPr lang="en-US" sz="1300" dirty="0">
                  <a:latin typeface="Consolas" panose="020B0609020204030204" pitchFamily="49" charset="0"/>
                </a:rPr>
                <a:t>(…){</a:t>
              </a:r>
            </a:p>
            <a:p>
              <a:r>
                <a:rPr lang="en-US" sz="1300" dirty="0">
                  <a:latin typeface="Consolas" panose="020B0609020204030204" pitchFamily="49" charset="0"/>
                </a:rPr>
                <a:t>  </a:t>
              </a:r>
              <a:r>
                <a:rPr lang="en-US" sz="1300" dirty="0" err="1">
                  <a:latin typeface="Consolas" panose="020B0609020204030204" pitchFamily="49" charset="0"/>
                </a:rPr>
                <a:t>makeBuild</a:t>
              </a:r>
              <a:r>
                <a:rPr lang="en-US" sz="1300" dirty="0">
                  <a:latin typeface="Consolas" panose="020B0609020204030204" pitchFamily="49" charset="0"/>
                </a:rPr>
                <a:t>(…)</a:t>
              </a:r>
            </a:p>
            <a:p>
              <a:r>
                <a:rPr lang="en-US" sz="13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300" dirty="0">
                  <a:latin typeface="Consolas" panose="020B0609020204030204" pitchFamily="49" charset="0"/>
                </a:rPr>
                <a:t>  …</a:t>
              </a:r>
            </a:p>
            <a:p>
              <a:r>
                <a:rPr lang="en-US" sz="1300" dirty="0">
                  <a:latin typeface="Consolas" panose="020B0609020204030204" pitchFamily="49" charset="0"/>
                </a:rPr>
                <a:t>}</a:t>
              </a:r>
            </a:p>
            <a:p>
              <a:r>
                <a:rPr lang="en-US" sz="1300" dirty="0" err="1">
                  <a:latin typeface="Consolas" panose="020B0609020204030204" pitchFamily="49" charset="0"/>
                </a:rPr>
                <a:t>makeCity</a:t>
              </a:r>
              <a:r>
                <a:rPr lang="en-US" sz="1300" dirty="0">
                  <a:latin typeface="Consolas" panose="020B0609020204030204" pitchFamily="49" charset="0"/>
                </a:rPr>
                <a:t>(…)</a:t>
              </a:r>
            </a:p>
          </p:txBody>
        </p:sp>
      </p:grpSp>
      <p:sp>
        <p:nvSpPr>
          <p:cNvPr id="85" name="Retângulo 20">
            <a:extLst>
              <a:ext uri="{FF2B5EF4-FFF2-40B4-BE49-F238E27FC236}">
                <a16:creationId xmlns:a16="http://schemas.microsoft.com/office/drawing/2014/main" id="{D71F7B93-87B3-4481-939B-FD47DC9D83A7}"/>
              </a:ext>
            </a:extLst>
          </p:cNvPr>
          <p:cNvSpPr/>
          <p:nvPr/>
        </p:nvSpPr>
        <p:spPr>
          <a:xfrm>
            <a:off x="4022111" y="5039063"/>
            <a:ext cx="4122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dirty="0">
                <a:ln w="0"/>
                <a:solidFill>
                  <a:schemeClr val="bg2"/>
                </a:solidFill>
              </a:rPr>
              <a:t>2</a:t>
            </a:r>
            <a:endParaRPr lang="pt-PT" sz="3200" b="0" cap="none" spc="0" dirty="0">
              <a:ln w="0"/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3308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 descr="Audiência alvo">
            <a:extLst>
              <a:ext uri="{FF2B5EF4-FFF2-40B4-BE49-F238E27FC236}">
                <a16:creationId xmlns:a16="http://schemas.microsoft.com/office/drawing/2014/main" id="{A24C6749-CAF4-4DA0-B0FC-AB3AF3C5C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1022" y="3505872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2CA071-935D-E04D-9775-7E73DCC2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F888A-3E7E-F74A-BBAF-E4656C064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Accuracy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38699-F4E6-1941-BB6F-3F1908B84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27D1-1A90-174A-B68E-584E2735FB28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38BD6-EBEC-5B49-B761-E7E28660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pic>
        <p:nvPicPr>
          <p:cNvPr id="9" name="Graphic 8" descr="Stop watch">
            <a:extLst>
              <a:ext uri="{FF2B5EF4-FFF2-40B4-BE49-F238E27FC236}">
                <a16:creationId xmlns:a16="http://schemas.microsoft.com/office/drawing/2014/main" id="{EFBDD338-A905-8A49-9D27-B5693256B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16622" y="2249006"/>
            <a:ext cx="914400" cy="9144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B6CAF07-FBD0-4B47-808D-EB6897F6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56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3BE798-EE7E-4C66-9323-9419A7EF7B6A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38242585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A071-935D-E04D-9775-7E73DCC2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F888A-3E7E-F74A-BBAF-E4656C064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Accuracy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38699-F4E6-1941-BB6F-3F1908B84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27D1-1A90-174A-B68E-584E2735FB28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38BD6-EBEC-5B49-B761-E7E28660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pic>
        <p:nvPicPr>
          <p:cNvPr id="9" name="Graphic 8" descr="Stop watch">
            <a:extLst>
              <a:ext uri="{FF2B5EF4-FFF2-40B4-BE49-F238E27FC236}">
                <a16:creationId xmlns:a16="http://schemas.microsoft.com/office/drawing/2014/main" id="{EFBDD338-A905-8A49-9D27-B5693256B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6622" y="2249006"/>
            <a:ext cx="914400" cy="9144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B6CAF07-FBD0-4B47-808D-EB6897F6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57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DC00F74-84CC-4AAE-8F40-7A9578605328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Evaluation</a:t>
            </a:r>
          </a:p>
        </p:txBody>
      </p:sp>
      <p:pic>
        <p:nvPicPr>
          <p:cNvPr id="11" name="Gráfico 10" descr="Audiência alvo">
            <a:extLst>
              <a:ext uri="{FF2B5EF4-FFF2-40B4-BE49-F238E27FC236}">
                <a16:creationId xmlns:a16="http://schemas.microsoft.com/office/drawing/2014/main" id="{42DC32B1-BA06-41E9-BD0D-DE66544D4B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1022" y="35058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478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A071-935D-E04D-9775-7E73DCC2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F888A-3E7E-F74A-BBAF-E4656C064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Time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Accuracy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38699-F4E6-1941-BB6F-3F1908B84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27D1-1A90-174A-B68E-584E2735FB28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38BD6-EBEC-5B49-B761-E7E28660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pic>
        <p:nvPicPr>
          <p:cNvPr id="9" name="Graphic 8" descr="Stop watch">
            <a:extLst>
              <a:ext uri="{FF2B5EF4-FFF2-40B4-BE49-F238E27FC236}">
                <a16:creationId xmlns:a16="http://schemas.microsoft.com/office/drawing/2014/main" id="{EFBDD338-A905-8A49-9D27-B5693256B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6622" y="2249006"/>
            <a:ext cx="914400" cy="9144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B6CAF07-FBD0-4B47-808D-EB6897F6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58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4839FD-6FD3-4E38-9F30-ECDDC7A46714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Evaluation</a:t>
            </a:r>
          </a:p>
        </p:txBody>
      </p:sp>
      <p:pic>
        <p:nvPicPr>
          <p:cNvPr id="11" name="Gráfico 10" descr="Audiência alvo">
            <a:extLst>
              <a:ext uri="{FF2B5EF4-FFF2-40B4-BE49-F238E27FC236}">
                <a16:creationId xmlns:a16="http://schemas.microsoft.com/office/drawing/2014/main" id="{E50212FD-CBA2-4BC8-A6B3-C16E7FEB3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1022" y="35058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662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BE8F-BE15-2C47-A40E-D1447922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7DB5F-72F0-9240-AF25-CF3A60EE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F1002-242C-1346-802D-69B75D70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EE2E7C-9CC2-D045-95FE-FBF66BBB2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1" t="646" r="1038" b="1075"/>
          <a:stretch/>
        </p:blipFill>
        <p:spPr>
          <a:xfrm>
            <a:off x="2379686" y="1342103"/>
            <a:ext cx="4384627" cy="491121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8452B47-1D59-EB41-8DFC-C4213C645DFA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530166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4F2B3-89D9-B94A-A030-FAC010B6E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377" y="1586224"/>
            <a:ext cx="7655237" cy="3685552"/>
          </a:xfrm>
        </p:spPr>
        <p:txBody>
          <a:bodyPr/>
          <a:lstStyle/>
          <a:p>
            <a:r>
              <a:rPr lang="en-US" dirty="0"/>
              <a:t>Inverse Procedural Modelling (IPM)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2B77D-1EBC-EA4D-A900-544D6F085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77FAD-FA23-CB49-93C1-679F9FC69F9E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427F3-E170-2D42-B985-8DB86907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A80C0-F78D-AB4A-85FC-3055E95A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6</a:t>
            </a:fld>
            <a:endParaRPr lang="en-US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4AA7D74E-0A45-4C66-A03A-1CED4E175711}"/>
              </a:ext>
            </a:extLst>
          </p:cNvPr>
          <p:cNvGrpSpPr/>
          <p:nvPr/>
        </p:nvGrpSpPr>
        <p:grpSpPr>
          <a:xfrm>
            <a:off x="209777" y="3744075"/>
            <a:ext cx="8720435" cy="1527701"/>
            <a:chOff x="963478" y="2016050"/>
            <a:chExt cx="9644193" cy="1745479"/>
          </a:xfrm>
        </p:grpSpPr>
        <p:sp>
          <p:nvSpPr>
            <p:cNvPr id="19" name="CaixaDeTexto 8">
              <a:extLst>
                <a:ext uri="{FF2B5EF4-FFF2-40B4-BE49-F238E27FC236}">
                  <a16:creationId xmlns:a16="http://schemas.microsoft.com/office/drawing/2014/main" id="{FE2461EF-BE1B-43DB-92B3-98F01F4F0DAB}"/>
                </a:ext>
              </a:extLst>
            </p:cNvPr>
            <p:cNvSpPr txBox="1"/>
            <p:nvPr/>
          </p:nvSpPr>
          <p:spPr>
            <a:xfrm>
              <a:off x="3702602" y="3339548"/>
              <a:ext cx="4290130" cy="421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IPM</a:t>
              </a:r>
            </a:p>
          </p:txBody>
        </p:sp>
        <p:sp>
          <p:nvSpPr>
            <p:cNvPr id="20" name="CaixaDeTexto 9">
              <a:extLst>
                <a:ext uri="{FF2B5EF4-FFF2-40B4-BE49-F238E27FC236}">
                  <a16:creationId xmlns:a16="http://schemas.microsoft.com/office/drawing/2014/main" id="{DC6DF1D8-1D2D-40BD-907A-77A86A95B370}"/>
                </a:ext>
              </a:extLst>
            </p:cNvPr>
            <p:cNvSpPr txBox="1"/>
            <p:nvPr/>
          </p:nvSpPr>
          <p:spPr>
            <a:xfrm>
              <a:off x="4134678" y="2016050"/>
              <a:ext cx="3299791" cy="421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PM</a:t>
              </a:r>
            </a:p>
          </p:txBody>
        </p:sp>
        <p:grpSp>
          <p:nvGrpSpPr>
            <p:cNvPr id="21" name="Group 8">
              <a:extLst>
                <a:ext uri="{FF2B5EF4-FFF2-40B4-BE49-F238E27FC236}">
                  <a16:creationId xmlns:a16="http://schemas.microsoft.com/office/drawing/2014/main" id="{315E15AF-BAEE-4333-8B9D-F65411DFB891}"/>
                </a:ext>
              </a:extLst>
            </p:cNvPr>
            <p:cNvGrpSpPr/>
            <p:nvPr/>
          </p:nvGrpSpPr>
          <p:grpSpPr>
            <a:xfrm>
              <a:off x="963478" y="2214690"/>
              <a:ext cx="2575420" cy="1375794"/>
              <a:chOff x="2383140" y="2214691"/>
              <a:chExt cx="2575420" cy="1375794"/>
            </a:xfrm>
          </p:grpSpPr>
          <p:sp>
            <p:nvSpPr>
              <p:cNvPr id="27" name="Retângulo: Cantos Arredondados 4">
                <a:extLst>
                  <a:ext uri="{FF2B5EF4-FFF2-40B4-BE49-F238E27FC236}">
                    <a16:creationId xmlns:a16="http://schemas.microsoft.com/office/drawing/2014/main" id="{E77FDD62-37DF-4B42-A9D3-228858FE2895}"/>
                  </a:ext>
                </a:extLst>
              </p:cNvPr>
              <p:cNvSpPr/>
              <p:nvPr/>
            </p:nvSpPr>
            <p:spPr>
              <a:xfrm>
                <a:off x="2383140" y="2214691"/>
                <a:ext cx="2575420" cy="137579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8" name="CaixaDeTexto 11">
                <a:extLst>
                  <a:ext uri="{FF2B5EF4-FFF2-40B4-BE49-F238E27FC236}">
                    <a16:creationId xmlns:a16="http://schemas.microsoft.com/office/drawing/2014/main" id="{7398A5E7-5D71-4EA2-9AEE-4537877AAA8D}"/>
                  </a:ext>
                </a:extLst>
              </p:cNvPr>
              <p:cNvSpPr txBox="1"/>
              <p:nvPr/>
            </p:nvSpPr>
            <p:spPr>
              <a:xfrm>
                <a:off x="2383140" y="2579422"/>
                <a:ext cx="2575420" cy="738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Procedural Model</a:t>
                </a:r>
              </a:p>
              <a:p>
                <a:pPr algn="ctr"/>
                <a:r>
                  <a:rPr lang="en-GB" dirty="0"/>
                  <a:t>(</a:t>
                </a:r>
                <a:r>
                  <a:rPr lang="en-GB" dirty="0" err="1"/>
                  <a:t>Eg</a:t>
                </a:r>
                <a:r>
                  <a:rPr lang="en-GB" dirty="0"/>
                  <a:t>: Grammars)</a:t>
                </a:r>
              </a:p>
            </p:txBody>
          </p:sp>
        </p:grpSp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913FB8D4-C6ED-486F-8FF4-4D81178EFF3F}"/>
                </a:ext>
              </a:extLst>
            </p:cNvPr>
            <p:cNvGrpSpPr/>
            <p:nvPr/>
          </p:nvGrpSpPr>
          <p:grpSpPr>
            <a:xfrm>
              <a:off x="8032251" y="2214689"/>
              <a:ext cx="2575420" cy="1375794"/>
              <a:chOff x="6612589" y="2181137"/>
              <a:chExt cx="2575420" cy="1375794"/>
            </a:xfrm>
          </p:grpSpPr>
          <p:sp>
            <p:nvSpPr>
              <p:cNvPr id="25" name="Retângulo: Cantos Arredondados 5">
                <a:extLst>
                  <a:ext uri="{FF2B5EF4-FFF2-40B4-BE49-F238E27FC236}">
                    <a16:creationId xmlns:a16="http://schemas.microsoft.com/office/drawing/2014/main" id="{1FBBEE9E-1D96-46F6-A4F1-1BFD29C562B3}"/>
                  </a:ext>
                </a:extLst>
              </p:cNvPr>
              <p:cNvSpPr/>
              <p:nvPr/>
            </p:nvSpPr>
            <p:spPr>
              <a:xfrm>
                <a:off x="6612589" y="2181137"/>
                <a:ext cx="2575420" cy="137579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6" name="CaixaDeTexto 12">
                <a:extLst>
                  <a:ext uri="{FF2B5EF4-FFF2-40B4-BE49-F238E27FC236}">
                    <a16:creationId xmlns:a16="http://schemas.microsoft.com/office/drawing/2014/main" id="{A8B03AA2-2526-4E92-AFD2-DDB221E6B704}"/>
                  </a:ext>
                </a:extLst>
              </p:cNvPr>
              <p:cNvSpPr txBox="1"/>
              <p:nvPr/>
            </p:nvSpPr>
            <p:spPr>
              <a:xfrm>
                <a:off x="6612589" y="2545868"/>
                <a:ext cx="25754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Content</a:t>
                </a:r>
              </a:p>
              <a:p>
                <a:pPr algn="ctr"/>
                <a:r>
                  <a:rPr lang="en-GB" dirty="0"/>
                  <a:t>(</a:t>
                </a:r>
                <a:r>
                  <a:rPr lang="en-GB" dirty="0" err="1"/>
                  <a:t>Eg</a:t>
                </a:r>
                <a:r>
                  <a:rPr lang="en-GB" dirty="0"/>
                  <a:t>: Digital Model)</a:t>
                </a:r>
              </a:p>
            </p:txBody>
          </p:sp>
        </p:grpSp>
        <p:cxnSp>
          <p:nvCxnSpPr>
            <p:cNvPr id="23" name="Straight Arrow Connector 10">
              <a:extLst>
                <a:ext uri="{FF2B5EF4-FFF2-40B4-BE49-F238E27FC236}">
                  <a16:creationId xmlns:a16="http://schemas.microsoft.com/office/drawing/2014/main" id="{8CD20F37-AC58-40DD-8141-0D7FC5B33FC0}"/>
                </a:ext>
              </a:extLst>
            </p:cNvPr>
            <p:cNvCxnSpPr/>
            <p:nvPr/>
          </p:nvCxnSpPr>
          <p:spPr>
            <a:xfrm>
              <a:off x="3538898" y="2451652"/>
              <a:ext cx="449335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11">
              <a:extLst>
                <a:ext uri="{FF2B5EF4-FFF2-40B4-BE49-F238E27FC236}">
                  <a16:creationId xmlns:a16="http://schemas.microsoft.com/office/drawing/2014/main" id="{493F758B-8163-4AD4-B428-A7655326DFFA}"/>
                </a:ext>
              </a:extLst>
            </p:cNvPr>
            <p:cNvCxnSpPr/>
            <p:nvPr/>
          </p:nvCxnSpPr>
          <p:spPr>
            <a:xfrm flipH="1">
              <a:off x="3538898" y="3318516"/>
              <a:ext cx="4493353" cy="210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FB333E89-0539-4869-ABB7-F0EAB3400074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0811070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38699-F4E6-1941-BB6F-3F1908B84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27D1-1A90-174A-B68E-584E2735FB28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38BD6-EBEC-5B49-B761-E7E28660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Instituto Superior Técnico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B6CAF07-FBD0-4B47-808D-EB6897F6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60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19EC289-7BE9-824F-A7A6-169B2A023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84" y="1409237"/>
            <a:ext cx="2946973" cy="5423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/>
              <a:t>Manual Extraction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DDEE0F0-0537-0644-9FF3-BF4E81DDB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2881"/>
              </p:ext>
            </p:extLst>
          </p:nvPr>
        </p:nvGraphicFramePr>
        <p:xfrm>
          <a:off x="381108" y="2068262"/>
          <a:ext cx="3602495" cy="340426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881743">
                  <a:extLst>
                    <a:ext uri="{9D8B030D-6E8A-4147-A177-3AD203B41FA5}">
                      <a16:colId xmlns:a16="http://schemas.microsoft.com/office/drawing/2014/main" val="3395064254"/>
                    </a:ext>
                  </a:extLst>
                </a:gridCol>
                <a:gridCol w="1660495">
                  <a:extLst>
                    <a:ext uri="{9D8B030D-6E8A-4147-A177-3AD203B41FA5}">
                      <a16:colId xmlns:a16="http://schemas.microsoft.com/office/drawing/2014/main" val="288917390"/>
                    </a:ext>
                  </a:extLst>
                </a:gridCol>
                <a:gridCol w="1060257">
                  <a:extLst>
                    <a:ext uri="{9D8B030D-6E8A-4147-A177-3AD203B41FA5}">
                      <a16:colId xmlns:a16="http://schemas.microsoft.com/office/drawing/2014/main" val="2348374940"/>
                    </a:ext>
                  </a:extLst>
                </a:gridCol>
              </a:tblGrid>
              <a:tr h="662102">
                <a:tc>
                  <a:txBody>
                    <a:bodyPr/>
                    <a:lstStyle/>
                    <a:p>
                      <a:r>
                        <a:rPr lang="en-US" sz="1500" dirty="0"/>
                        <a:t>Subject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Extraction + Refactorization </a:t>
                      </a:r>
                    </a:p>
                    <a:p>
                      <a:pPr algn="ctr"/>
                      <a:r>
                        <a:rPr lang="en-US" sz="1500" dirty="0"/>
                        <a:t>(MM:SS)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002014"/>
                  </a:ext>
                </a:extLst>
              </a:tr>
              <a:tr h="437838">
                <a:tc>
                  <a:txBody>
                    <a:bodyPr/>
                    <a:lstStyle/>
                    <a:p>
                      <a:r>
                        <a:rPr lang="en-US" sz="1500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07:50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826094"/>
                  </a:ext>
                </a:extLst>
              </a:tr>
              <a:tr h="437838">
                <a:tc>
                  <a:txBody>
                    <a:bodyPr/>
                    <a:lstStyle/>
                    <a:p>
                      <a:r>
                        <a:rPr lang="en-US" sz="1500" dirty="0"/>
                        <a:t>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12:30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395964"/>
                  </a:ext>
                </a:extLst>
              </a:tr>
              <a:tr h="437838">
                <a:tc>
                  <a:txBody>
                    <a:bodyPr/>
                    <a:lstStyle/>
                    <a:p>
                      <a:r>
                        <a:rPr lang="en-US" sz="1500" dirty="0"/>
                        <a:t>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14:36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565651"/>
                  </a:ext>
                </a:extLst>
              </a:tr>
              <a:tr h="437838">
                <a:tc>
                  <a:txBody>
                    <a:bodyPr/>
                    <a:lstStyle/>
                    <a:p>
                      <a:r>
                        <a:rPr lang="en-US" sz="1500" dirty="0"/>
                        <a:t>#4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12:21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573661"/>
                  </a:ext>
                </a:extLst>
              </a:tr>
              <a:tr h="437838">
                <a:tc>
                  <a:txBody>
                    <a:bodyPr/>
                    <a:lstStyle/>
                    <a:p>
                      <a:r>
                        <a:rPr lang="en-US" sz="1500" dirty="0"/>
                        <a:t>#5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08:19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958793"/>
                  </a:ext>
                </a:extLst>
              </a:tr>
              <a:tr h="437838">
                <a:tc>
                  <a:txBody>
                    <a:bodyPr/>
                    <a:lstStyle/>
                    <a:p>
                      <a:r>
                        <a:rPr lang="en-US" sz="1500" b="1" dirty="0"/>
                        <a:t>AVG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dirty="0"/>
                        <a:t>11:07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891608"/>
                  </a:ext>
                </a:extLst>
              </a:tr>
            </a:tbl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F8F85DF-D739-4997-9DB3-74F92AE99330}"/>
              </a:ext>
            </a:extLst>
          </p:cNvPr>
          <p:cNvSpPr txBox="1">
            <a:spLocks/>
          </p:cNvSpPr>
          <p:nvPr/>
        </p:nvSpPr>
        <p:spPr>
          <a:xfrm>
            <a:off x="5453745" y="1409237"/>
            <a:ext cx="2981385" cy="5423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Script-It Extraction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811918F-2FE7-4FC1-9FA5-8314B64FB474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Evaluation</a:t>
            </a:r>
          </a:p>
        </p:txBody>
      </p:sp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id="{E66B941D-857F-45DF-9471-9324C7E6D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685344"/>
              </p:ext>
            </p:extLst>
          </p:nvPr>
        </p:nvGraphicFramePr>
        <p:xfrm>
          <a:off x="5160397" y="2068262"/>
          <a:ext cx="3602495" cy="3404268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881743">
                  <a:extLst>
                    <a:ext uri="{9D8B030D-6E8A-4147-A177-3AD203B41FA5}">
                      <a16:colId xmlns:a16="http://schemas.microsoft.com/office/drawing/2014/main" val="3395064254"/>
                    </a:ext>
                  </a:extLst>
                </a:gridCol>
                <a:gridCol w="1660495">
                  <a:extLst>
                    <a:ext uri="{9D8B030D-6E8A-4147-A177-3AD203B41FA5}">
                      <a16:colId xmlns:a16="http://schemas.microsoft.com/office/drawing/2014/main" val="288917390"/>
                    </a:ext>
                  </a:extLst>
                </a:gridCol>
                <a:gridCol w="1060257">
                  <a:extLst>
                    <a:ext uri="{9D8B030D-6E8A-4147-A177-3AD203B41FA5}">
                      <a16:colId xmlns:a16="http://schemas.microsoft.com/office/drawing/2014/main" val="2348374940"/>
                    </a:ext>
                  </a:extLst>
                </a:gridCol>
              </a:tblGrid>
              <a:tr h="662102">
                <a:tc>
                  <a:txBody>
                    <a:bodyPr/>
                    <a:lstStyle/>
                    <a:p>
                      <a:r>
                        <a:rPr lang="en-US" sz="1500" dirty="0"/>
                        <a:t>Subject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Extraction + Refactorization </a:t>
                      </a:r>
                    </a:p>
                    <a:p>
                      <a:pPr algn="ctr"/>
                      <a:r>
                        <a:rPr lang="en-US" sz="1500" dirty="0"/>
                        <a:t>(MM:SS)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002014"/>
                  </a:ext>
                </a:extLst>
              </a:tr>
              <a:tr h="437838">
                <a:tc>
                  <a:txBody>
                    <a:bodyPr/>
                    <a:lstStyle/>
                    <a:p>
                      <a:r>
                        <a:rPr lang="en-US" sz="1500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07:26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826094"/>
                  </a:ext>
                </a:extLst>
              </a:tr>
              <a:tr h="437838">
                <a:tc>
                  <a:txBody>
                    <a:bodyPr/>
                    <a:lstStyle/>
                    <a:p>
                      <a:r>
                        <a:rPr lang="en-US" sz="1500" dirty="0"/>
                        <a:t>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09:44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395964"/>
                  </a:ext>
                </a:extLst>
              </a:tr>
              <a:tr h="437838">
                <a:tc>
                  <a:txBody>
                    <a:bodyPr/>
                    <a:lstStyle/>
                    <a:p>
                      <a:r>
                        <a:rPr lang="en-US" sz="1500" dirty="0"/>
                        <a:t>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10:17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  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565651"/>
                  </a:ext>
                </a:extLst>
              </a:tr>
              <a:tr h="437838">
                <a:tc>
                  <a:txBody>
                    <a:bodyPr/>
                    <a:lstStyle/>
                    <a:p>
                      <a:r>
                        <a:rPr lang="en-US" sz="1500" dirty="0"/>
                        <a:t>#4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11:50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573661"/>
                  </a:ext>
                </a:extLst>
              </a:tr>
              <a:tr h="437838">
                <a:tc>
                  <a:txBody>
                    <a:bodyPr/>
                    <a:lstStyle/>
                    <a:p>
                      <a:r>
                        <a:rPr lang="en-US" sz="1500" dirty="0"/>
                        <a:t>#5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06:00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958793"/>
                  </a:ext>
                </a:extLst>
              </a:tr>
              <a:tr h="437838">
                <a:tc>
                  <a:txBody>
                    <a:bodyPr/>
                    <a:lstStyle/>
                    <a:p>
                      <a:r>
                        <a:rPr lang="en-US" sz="1500" b="1" dirty="0"/>
                        <a:t>AVG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dirty="0"/>
                        <a:t>09:03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/>
                        <a:t>  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891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526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47121A1-06D6-574B-B79A-A8D34EFDDA2D}"/>
              </a:ext>
            </a:extLst>
          </p:cNvPr>
          <p:cNvSpPr/>
          <p:nvPr/>
        </p:nvSpPr>
        <p:spPr>
          <a:xfrm>
            <a:off x="0" y="1281637"/>
            <a:ext cx="9144000" cy="51330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Online Media 6" descr="bauhaus_evacuation_clip">
            <a:hlinkClick r:id="" action="ppaction://media"/>
            <a:extLst>
              <a:ext uri="{FF2B5EF4-FFF2-40B4-BE49-F238E27FC236}">
                <a16:creationId xmlns:a16="http://schemas.microsoft.com/office/drawing/2014/main" id="{A0C7CD5C-35F8-6F4D-A6F4-9B7447F8A8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438" y="1299134"/>
            <a:ext cx="7997126" cy="511551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CF49C-C428-0243-8CFA-5A0ED8AB8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50496-F769-144E-8282-F76AEF533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6C846-6D52-3543-BE09-DA7BA7F05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61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EC013E-0FE8-7B4A-BDF2-4B79CBA7C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683" y="4426994"/>
            <a:ext cx="3655254" cy="113084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2C167B5-35C3-A44D-B48C-FEFB7176818F}"/>
              </a:ext>
            </a:extLst>
          </p:cNvPr>
          <p:cNvGrpSpPr/>
          <p:nvPr/>
        </p:nvGrpSpPr>
        <p:grpSpPr>
          <a:xfrm>
            <a:off x="1124747" y="2237182"/>
            <a:ext cx="2346873" cy="2939252"/>
            <a:chOff x="1124747" y="2237182"/>
            <a:chExt cx="2346873" cy="2939252"/>
          </a:xfrm>
        </p:grpSpPr>
        <p:pic>
          <p:nvPicPr>
            <p:cNvPr id="9" name="Picture 8" descr="A close up of a box&#10;&#10;Description automatically generated">
              <a:extLst>
                <a:ext uri="{FF2B5EF4-FFF2-40B4-BE49-F238E27FC236}">
                  <a16:creationId xmlns:a16="http://schemas.microsoft.com/office/drawing/2014/main" id="{44C10252-3EB2-0046-8EAB-E9C18EEB8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4747" y="2338414"/>
              <a:ext cx="1466053" cy="1301328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73D36D7-CF11-EC43-96E8-7B5361E17AA9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>
              <a:off x="1339445" y="3535836"/>
              <a:ext cx="2132175" cy="1640598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9B82AC1-522B-2D4C-B401-CE155A1E31F5}"/>
                </a:ext>
              </a:extLst>
            </p:cNvPr>
            <p:cNvCxnSpPr>
              <a:cxnSpLocks/>
            </p:cNvCxnSpPr>
            <p:nvPr/>
          </p:nvCxnSpPr>
          <p:spPr>
            <a:xfrm>
              <a:off x="2590800" y="2913681"/>
              <a:ext cx="880820" cy="2174134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3ACAAF3-B832-6748-AF38-169DDC203B53}"/>
                </a:ext>
              </a:extLst>
            </p:cNvPr>
            <p:cNvSpPr/>
            <p:nvPr/>
          </p:nvSpPr>
          <p:spPr>
            <a:xfrm>
              <a:off x="1124747" y="2237182"/>
              <a:ext cx="1466053" cy="1521468"/>
            </a:xfrm>
            <a:prstGeom prst="ellipse">
              <a:avLst/>
            </a:prstGeom>
            <a:noFill/>
            <a:ln w="571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158A6662-D42C-FD42-91C0-54BE1646D985}"/>
              </a:ext>
            </a:extLst>
          </p:cNvPr>
          <p:cNvSpPr/>
          <p:nvPr/>
        </p:nvSpPr>
        <p:spPr>
          <a:xfrm>
            <a:off x="3966635" y="1566725"/>
            <a:ext cx="4780682" cy="4494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AE1BBB3-F025-764B-B304-54229B36EF2F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Large Scale</a:t>
            </a:r>
          </a:p>
        </p:txBody>
      </p:sp>
    </p:spTree>
    <p:extLst>
      <p:ext uri="{BB962C8B-B14F-4D97-AF65-F5344CB8AC3E}">
        <p14:creationId xmlns:p14="http://schemas.microsoft.com/office/powerpoint/2010/main" val="271398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366CE-7F71-FA40-ACDC-35287AA2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562D9-8144-2F46-9F3C-55DAB7163102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B2DBA-CAA2-4745-AE76-FCFF134B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D38EB-CA73-4847-9F1A-7B484EAB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62</a:t>
            </a:fld>
            <a:endParaRPr lang="en-US"/>
          </a:p>
        </p:txBody>
      </p:sp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74DFFC0B-1523-4400-91A2-4821F03DB4FF}"/>
              </a:ext>
            </a:extLst>
          </p:cNvPr>
          <p:cNvCxnSpPr>
            <a:cxnSpLocks/>
          </p:cNvCxnSpPr>
          <p:nvPr/>
        </p:nvCxnSpPr>
        <p:spPr>
          <a:xfrm>
            <a:off x="743284" y="4483657"/>
            <a:ext cx="8005605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28A629D-7EE9-4FBF-AE32-47D154AC5D06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1411326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366CE-7F71-FA40-ACDC-35287AA2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562D9-8144-2F46-9F3C-55DAB7163102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B2DBA-CAA2-4745-AE76-FCFF134B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D38EB-CA73-4847-9F1A-7B484EAB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63</a:t>
            </a:fld>
            <a:endParaRPr lang="en-US"/>
          </a:p>
        </p:txBody>
      </p:sp>
      <p:cxnSp>
        <p:nvCxnSpPr>
          <p:cNvPr id="16" name="Straight Connector 8">
            <a:extLst>
              <a:ext uri="{FF2B5EF4-FFF2-40B4-BE49-F238E27FC236}">
                <a16:creationId xmlns:a16="http://schemas.microsoft.com/office/drawing/2014/main" id="{732EB02F-6A43-477E-819F-BE53F33266B6}"/>
              </a:ext>
            </a:extLst>
          </p:cNvPr>
          <p:cNvCxnSpPr>
            <a:cxnSpLocks/>
          </p:cNvCxnSpPr>
          <p:nvPr/>
        </p:nvCxnSpPr>
        <p:spPr>
          <a:xfrm>
            <a:off x="607816" y="4483657"/>
            <a:ext cx="8005605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CDF494A8-5A59-48C9-B9F3-088A8B23AC34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Conclusions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37F828B-87D3-48F0-A3BC-B15DE109E47E}"/>
              </a:ext>
            </a:extLst>
          </p:cNvPr>
          <p:cNvSpPr txBox="1"/>
          <p:nvPr/>
        </p:nvSpPr>
        <p:spPr>
          <a:xfrm rot="-2700000">
            <a:off x="328932" y="3420000"/>
            <a:ext cx="2127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Pen &amp; Paper</a:t>
            </a:r>
          </a:p>
        </p:txBody>
      </p:sp>
    </p:spTree>
    <p:extLst>
      <p:ext uri="{BB962C8B-B14F-4D97-AF65-F5344CB8AC3E}">
        <p14:creationId xmlns:p14="http://schemas.microsoft.com/office/powerpoint/2010/main" val="12436692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366CE-7F71-FA40-ACDC-35287AA2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562D9-8144-2F46-9F3C-55DAB7163102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B2DBA-CAA2-4745-AE76-FCFF134B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D38EB-CA73-4847-9F1A-7B484EAB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64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08F9A-53D6-E94D-913A-5EE7B2E0A1F4}"/>
              </a:ext>
            </a:extLst>
          </p:cNvPr>
          <p:cNvSpPr txBox="1"/>
          <p:nvPr/>
        </p:nvSpPr>
        <p:spPr>
          <a:xfrm rot="-2700000">
            <a:off x="2158150" y="3420000"/>
            <a:ext cx="184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CAD &amp; BIM</a:t>
            </a:r>
          </a:p>
        </p:txBody>
      </p:sp>
      <p:cxnSp>
        <p:nvCxnSpPr>
          <p:cNvPr id="16" name="Straight Connector 8">
            <a:extLst>
              <a:ext uri="{FF2B5EF4-FFF2-40B4-BE49-F238E27FC236}">
                <a16:creationId xmlns:a16="http://schemas.microsoft.com/office/drawing/2014/main" id="{732EB02F-6A43-477E-819F-BE53F33266B6}"/>
              </a:ext>
            </a:extLst>
          </p:cNvPr>
          <p:cNvCxnSpPr>
            <a:cxnSpLocks/>
          </p:cNvCxnSpPr>
          <p:nvPr/>
        </p:nvCxnSpPr>
        <p:spPr>
          <a:xfrm>
            <a:off x="607816" y="4483657"/>
            <a:ext cx="8005605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CDF494A8-5A59-48C9-B9F3-088A8B23AC34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Conclusions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37F828B-87D3-48F0-A3BC-B15DE109E47E}"/>
              </a:ext>
            </a:extLst>
          </p:cNvPr>
          <p:cNvSpPr txBox="1"/>
          <p:nvPr/>
        </p:nvSpPr>
        <p:spPr>
          <a:xfrm rot="-2700000">
            <a:off x="328932" y="3420000"/>
            <a:ext cx="2127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Pen &amp; Paper</a:t>
            </a:r>
          </a:p>
        </p:txBody>
      </p:sp>
    </p:spTree>
    <p:extLst>
      <p:ext uri="{BB962C8B-B14F-4D97-AF65-F5344CB8AC3E}">
        <p14:creationId xmlns:p14="http://schemas.microsoft.com/office/powerpoint/2010/main" val="10307038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366CE-7F71-FA40-ACDC-35287AA2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562D9-8144-2F46-9F3C-55DAB7163102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B2DBA-CAA2-4745-AE76-FCFF134B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D38EB-CA73-4847-9F1A-7B484EAB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65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08F9A-53D6-E94D-913A-5EE7B2E0A1F4}"/>
              </a:ext>
            </a:extLst>
          </p:cNvPr>
          <p:cNvSpPr txBox="1"/>
          <p:nvPr/>
        </p:nvSpPr>
        <p:spPr>
          <a:xfrm rot="-2700000">
            <a:off x="2158150" y="3420000"/>
            <a:ext cx="184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CAD &amp; BIM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5F506C-447C-D04B-8472-BCADFB3E7B36}"/>
              </a:ext>
            </a:extLst>
          </p:cNvPr>
          <p:cNvSpPr txBox="1"/>
          <p:nvPr/>
        </p:nvSpPr>
        <p:spPr>
          <a:xfrm rot="-2700000">
            <a:off x="3677775" y="3420000"/>
            <a:ext cx="199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PM &amp; IPM</a:t>
            </a:r>
          </a:p>
        </p:txBody>
      </p:sp>
      <p:cxnSp>
        <p:nvCxnSpPr>
          <p:cNvPr id="16" name="Straight Connector 8">
            <a:extLst>
              <a:ext uri="{FF2B5EF4-FFF2-40B4-BE49-F238E27FC236}">
                <a16:creationId xmlns:a16="http://schemas.microsoft.com/office/drawing/2014/main" id="{732EB02F-6A43-477E-819F-BE53F33266B6}"/>
              </a:ext>
            </a:extLst>
          </p:cNvPr>
          <p:cNvCxnSpPr>
            <a:cxnSpLocks/>
          </p:cNvCxnSpPr>
          <p:nvPr/>
        </p:nvCxnSpPr>
        <p:spPr>
          <a:xfrm>
            <a:off x="607816" y="4483657"/>
            <a:ext cx="8005605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CDF494A8-5A59-48C9-B9F3-088A8B23AC34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Conclusions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37F828B-87D3-48F0-A3BC-B15DE109E47E}"/>
              </a:ext>
            </a:extLst>
          </p:cNvPr>
          <p:cNvSpPr txBox="1"/>
          <p:nvPr/>
        </p:nvSpPr>
        <p:spPr>
          <a:xfrm rot="-2700000">
            <a:off x="328932" y="3420000"/>
            <a:ext cx="2127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Pen &amp; Paper</a:t>
            </a:r>
          </a:p>
        </p:txBody>
      </p:sp>
    </p:spTree>
    <p:extLst>
      <p:ext uri="{BB962C8B-B14F-4D97-AF65-F5344CB8AC3E}">
        <p14:creationId xmlns:p14="http://schemas.microsoft.com/office/powerpoint/2010/main" val="28775658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366CE-7F71-FA40-ACDC-35287AA2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562D9-8144-2F46-9F3C-55DAB7163102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B2DBA-CAA2-4745-AE76-FCFF134B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D38EB-CA73-4847-9F1A-7B484EAB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66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08F9A-53D6-E94D-913A-5EE7B2E0A1F4}"/>
              </a:ext>
            </a:extLst>
          </p:cNvPr>
          <p:cNvSpPr txBox="1"/>
          <p:nvPr/>
        </p:nvSpPr>
        <p:spPr>
          <a:xfrm rot="-2700000">
            <a:off x="2158150" y="3420000"/>
            <a:ext cx="184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CAD &amp; BIM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5F506C-447C-D04B-8472-BCADFB3E7B36}"/>
              </a:ext>
            </a:extLst>
          </p:cNvPr>
          <p:cNvSpPr txBox="1"/>
          <p:nvPr/>
        </p:nvSpPr>
        <p:spPr>
          <a:xfrm rot="-2700000">
            <a:off x="3677775" y="3420000"/>
            <a:ext cx="199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PM &amp; IPM</a:t>
            </a:r>
          </a:p>
        </p:txBody>
      </p:sp>
      <p:cxnSp>
        <p:nvCxnSpPr>
          <p:cNvPr id="16" name="Straight Connector 8">
            <a:extLst>
              <a:ext uri="{FF2B5EF4-FFF2-40B4-BE49-F238E27FC236}">
                <a16:creationId xmlns:a16="http://schemas.microsoft.com/office/drawing/2014/main" id="{732EB02F-6A43-477E-819F-BE53F33266B6}"/>
              </a:ext>
            </a:extLst>
          </p:cNvPr>
          <p:cNvCxnSpPr>
            <a:cxnSpLocks/>
          </p:cNvCxnSpPr>
          <p:nvPr/>
        </p:nvCxnSpPr>
        <p:spPr>
          <a:xfrm>
            <a:off x="607816" y="4483657"/>
            <a:ext cx="8005605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CDF494A8-5A59-48C9-B9F3-088A8B23AC34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Conclusions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37F828B-87D3-48F0-A3BC-B15DE109E47E}"/>
              </a:ext>
            </a:extLst>
          </p:cNvPr>
          <p:cNvSpPr txBox="1"/>
          <p:nvPr/>
        </p:nvSpPr>
        <p:spPr>
          <a:xfrm rot="-2700000">
            <a:off x="328932" y="3420000"/>
            <a:ext cx="2127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Pen &amp; Paper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8ABA3CB8-1570-4D4D-A841-E613EC99586C}"/>
              </a:ext>
            </a:extLst>
          </p:cNvPr>
          <p:cNvSpPr txBox="1"/>
          <p:nvPr/>
        </p:nvSpPr>
        <p:spPr>
          <a:xfrm rot="-2700000">
            <a:off x="5534789" y="3780512"/>
            <a:ext cx="635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</a:t>
            </a:r>
          </a:p>
        </p:txBody>
      </p:sp>
    </p:spTree>
    <p:extLst>
      <p:ext uri="{BB962C8B-B14F-4D97-AF65-F5344CB8AC3E}">
        <p14:creationId xmlns:p14="http://schemas.microsoft.com/office/powerpoint/2010/main" val="26580509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366CE-7F71-FA40-ACDC-35287AA2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562D9-8144-2F46-9F3C-55DAB7163102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B2DBA-CAA2-4745-AE76-FCFF134B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D38EB-CA73-4847-9F1A-7B484EAB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67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08F9A-53D6-E94D-913A-5EE7B2E0A1F4}"/>
              </a:ext>
            </a:extLst>
          </p:cNvPr>
          <p:cNvSpPr txBox="1"/>
          <p:nvPr/>
        </p:nvSpPr>
        <p:spPr>
          <a:xfrm rot="-2700000">
            <a:off x="2158150" y="3420000"/>
            <a:ext cx="184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CAD &amp; BIM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5F506C-447C-D04B-8472-BCADFB3E7B36}"/>
              </a:ext>
            </a:extLst>
          </p:cNvPr>
          <p:cNvSpPr txBox="1"/>
          <p:nvPr/>
        </p:nvSpPr>
        <p:spPr>
          <a:xfrm rot="-2700000">
            <a:off x="3677775" y="3420000"/>
            <a:ext cx="199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PM &amp; IPM</a:t>
            </a:r>
          </a:p>
        </p:txBody>
      </p:sp>
      <p:cxnSp>
        <p:nvCxnSpPr>
          <p:cNvPr id="16" name="Straight Connector 8">
            <a:extLst>
              <a:ext uri="{FF2B5EF4-FFF2-40B4-BE49-F238E27FC236}">
                <a16:creationId xmlns:a16="http://schemas.microsoft.com/office/drawing/2014/main" id="{732EB02F-6A43-477E-819F-BE53F33266B6}"/>
              </a:ext>
            </a:extLst>
          </p:cNvPr>
          <p:cNvCxnSpPr>
            <a:cxnSpLocks/>
          </p:cNvCxnSpPr>
          <p:nvPr/>
        </p:nvCxnSpPr>
        <p:spPr>
          <a:xfrm>
            <a:off x="607816" y="4483657"/>
            <a:ext cx="8005605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CDF494A8-5A59-48C9-B9F3-088A8B23AC34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Conclusions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37F828B-87D3-48F0-A3BC-B15DE109E47E}"/>
              </a:ext>
            </a:extLst>
          </p:cNvPr>
          <p:cNvSpPr txBox="1"/>
          <p:nvPr/>
        </p:nvSpPr>
        <p:spPr>
          <a:xfrm rot="-2700000">
            <a:off x="328932" y="3420000"/>
            <a:ext cx="2127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Pen &amp; Paper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689234E5-DC9D-491F-8C12-6AF12BDE03F5}"/>
              </a:ext>
            </a:extLst>
          </p:cNvPr>
          <p:cNvSpPr txBox="1"/>
          <p:nvPr/>
        </p:nvSpPr>
        <p:spPr>
          <a:xfrm rot="-2700000">
            <a:off x="5340483" y="3420000"/>
            <a:ext cx="174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 &amp; RAD</a:t>
            </a:r>
          </a:p>
        </p:txBody>
      </p:sp>
    </p:spTree>
    <p:extLst>
      <p:ext uri="{BB962C8B-B14F-4D97-AF65-F5344CB8AC3E}">
        <p14:creationId xmlns:p14="http://schemas.microsoft.com/office/powerpoint/2010/main" val="34123262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366CE-7F71-FA40-ACDC-35287AA2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562D9-8144-2F46-9F3C-55DAB7163102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B2DBA-CAA2-4745-AE76-FCFF134B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D38EB-CA73-4847-9F1A-7B484EAB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68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08F9A-53D6-E94D-913A-5EE7B2E0A1F4}"/>
              </a:ext>
            </a:extLst>
          </p:cNvPr>
          <p:cNvSpPr txBox="1"/>
          <p:nvPr/>
        </p:nvSpPr>
        <p:spPr>
          <a:xfrm rot="-2700000">
            <a:off x="2158150" y="3420000"/>
            <a:ext cx="184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CAD &amp; BIM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5F506C-447C-D04B-8472-BCADFB3E7B36}"/>
              </a:ext>
            </a:extLst>
          </p:cNvPr>
          <p:cNvSpPr txBox="1"/>
          <p:nvPr/>
        </p:nvSpPr>
        <p:spPr>
          <a:xfrm rot="-2700000">
            <a:off x="3677775" y="3420000"/>
            <a:ext cx="199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PM &amp; IPM</a:t>
            </a:r>
          </a:p>
        </p:txBody>
      </p:sp>
      <p:cxnSp>
        <p:nvCxnSpPr>
          <p:cNvPr id="16" name="Straight Connector 8">
            <a:extLst>
              <a:ext uri="{FF2B5EF4-FFF2-40B4-BE49-F238E27FC236}">
                <a16:creationId xmlns:a16="http://schemas.microsoft.com/office/drawing/2014/main" id="{732EB02F-6A43-477E-819F-BE53F33266B6}"/>
              </a:ext>
            </a:extLst>
          </p:cNvPr>
          <p:cNvCxnSpPr>
            <a:cxnSpLocks/>
          </p:cNvCxnSpPr>
          <p:nvPr/>
        </p:nvCxnSpPr>
        <p:spPr>
          <a:xfrm>
            <a:off x="607816" y="4483657"/>
            <a:ext cx="8005605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CDF494A8-5A59-48C9-B9F3-088A8B23AC34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Conclusions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37F828B-87D3-48F0-A3BC-B15DE109E47E}"/>
              </a:ext>
            </a:extLst>
          </p:cNvPr>
          <p:cNvSpPr txBox="1"/>
          <p:nvPr/>
        </p:nvSpPr>
        <p:spPr>
          <a:xfrm rot="-2700000">
            <a:off x="328932" y="3420000"/>
            <a:ext cx="2127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Pen &amp; Paper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689234E5-DC9D-491F-8C12-6AF12BDE03F5}"/>
              </a:ext>
            </a:extLst>
          </p:cNvPr>
          <p:cNvSpPr txBox="1"/>
          <p:nvPr/>
        </p:nvSpPr>
        <p:spPr>
          <a:xfrm rot="-2700000">
            <a:off x="5340483" y="3420000"/>
            <a:ext cx="174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 &amp; RAD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85C4BF70-06DA-4122-B7AB-6F325D31D5A7}"/>
              </a:ext>
            </a:extLst>
          </p:cNvPr>
          <p:cNvSpPr txBox="1"/>
          <p:nvPr/>
        </p:nvSpPr>
        <p:spPr>
          <a:xfrm rot="-2700000">
            <a:off x="6771609" y="3420000"/>
            <a:ext cx="199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0824479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6007E0E-542D-4977-9BD4-7FB515C64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E5E-EB44-2B44-BE77-9CEAC4C6E6B4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02C4111-73F8-4FCB-8AFA-43D0226DC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D392DB6-490B-4FB6-8474-5C3CE40BB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69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A584A7-5D7B-46A0-8D9C-003F0DDECD4C}"/>
              </a:ext>
            </a:extLst>
          </p:cNvPr>
          <p:cNvSpPr txBox="1">
            <a:spLocks/>
          </p:cNvSpPr>
          <p:nvPr/>
        </p:nvSpPr>
        <p:spPr>
          <a:xfrm>
            <a:off x="4572001" y="192494"/>
            <a:ext cx="4384072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One more thing…</a:t>
            </a:r>
            <a:endParaRPr lang="en-US" dirty="0"/>
          </a:p>
        </p:txBody>
      </p:sp>
      <p:pic>
        <p:nvPicPr>
          <p:cNvPr id="3" name="Online Media 2" descr="ScriptIt5-TheOneMoreThing">
            <a:hlinkClick r:id="" action="ppaction://media"/>
            <a:extLst>
              <a:ext uri="{FF2B5EF4-FFF2-40B4-BE49-F238E27FC236}">
                <a16:creationId xmlns:a16="http://schemas.microsoft.com/office/drawing/2014/main" id="{FB0CC1BF-2ABE-7E47-92CB-C5C2D0D544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711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0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4F2B3-89D9-B94A-A030-FAC010B6E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82" y="1586224"/>
            <a:ext cx="7655237" cy="3685552"/>
          </a:xfrm>
        </p:spPr>
        <p:txBody>
          <a:bodyPr/>
          <a:lstStyle/>
          <a:p>
            <a:r>
              <a:rPr lang="en-US" dirty="0"/>
              <a:t>PM &amp; IPM approaches have problems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2B77D-1EBC-EA4D-A900-544D6F085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77FAD-FA23-CB49-93C1-679F9FC69F9E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427F3-E170-2D42-B985-8DB86907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A80C0-F78D-AB4A-85FC-3055E95A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7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FDEB2C-87A1-4195-B28B-9B902D410B4D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8753348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41F33-D869-2143-89C0-C9C1F335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81" y="2994818"/>
            <a:ext cx="7655237" cy="868363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Questions?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28201-7602-464B-8110-959483F10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65B9-890F-2645-BA90-F3DA9C1B93BE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DBD08-4535-4540-A0C4-5CC4C459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19EB8-03CE-574D-9276-17ABD3FB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70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690AB6-44C4-C64D-8EE9-40C519B94E39}"/>
              </a:ext>
            </a:extLst>
          </p:cNvPr>
          <p:cNvSpPr txBox="1"/>
          <p:nvPr/>
        </p:nvSpPr>
        <p:spPr>
          <a:xfrm>
            <a:off x="3293623" y="4492585"/>
            <a:ext cx="255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21777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4F2B3-89D9-B94A-A030-FAC010B6E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82" y="1586224"/>
            <a:ext cx="7655237" cy="3685552"/>
          </a:xfrm>
        </p:spPr>
        <p:txBody>
          <a:bodyPr/>
          <a:lstStyle/>
          <a:p>
            <a:r>
              <a:rPr lang="en-US" dirty="0"/>
              <a:t>PM &amp; IPM approaches have problems</a:t>
            </a:r>
          </a:p>
          <a:p>
            <a:r>
              <a:rPr lang="en-US" dirty="0"/>
              <a:t>Algorithmic Design (AD)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2B77D-1EBC-EA4D-A900-544D6F085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77FAD-FA23-CB49-93C1-679F9FC69F9E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427F3-E170-2D42-B985-8DB86907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EA80C0-F78D-AB4A-85FC-3055E95A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8</a:t>
            </a:fld>
            <a:endParaRPr lang="en-US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4AA7D74E-0A45-4C66-A03A-1CED4E175711}"/>
              </a:ext>
            </a:extLst>
          </p:cNvPr>
          <p:cNvGrpSpPr/>
          <p:nvPr/>
        </p:nvGrpSpPr>
        <p:grpSpPr>
          <a:xfrm>
            <a:off x="210682" y="3930421"/>
            <a:ext cx="8720435" cy="1204142"/>
            <a:chOff x="963478" y="2214689"/>
            <a:chExt cx="9644193" cy="1375795"/>
          </a:xfrm>
        </p:grpSpPr>
        <p:sp>
          <p:nvSpPr>
            <p:cNvPr id="20" name="CaixaDeTexto 9">
              <a:extLst>
                <a:ext uri="{FF2B5EF4-FFF2-40B4-BE49-F238E27FC236}">
                  <a16:creationId xmlns:a16="http://schemas.microsoft.com/office/drawing/2014/main" id="{DC6DF1D8-1D2D-40BD-907A-77A86A95B370}"/>
                </a:ext>
              </a:extLst>
            </p:cNvPr>
            <p:cNvSpPr txBox="1"/>
            <p:nvPr/>
          </p:nvSpPr>
          <p:spPr>
            <a:xfrm>
              <a:off x="4088165" y="2412792"/>
              <a:ext cx="3299791" cy="421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AD</a:t>
              </a:r>
            </a:p>
          </p:txBody>
        </p:sp>
        <p:grpSp>
          <p:nvGrpSpPr>
            <p:cNvPr id="21" name="Group 8">
              <a:extLst>
                <a:ext uri="{FF2B5EF4-FFF2-40B4-BE49-F238E27FC236}">
                  <a16:creationId xmlns:a16="http://schemas.microsoft.com/office/drawing/2014/main" id="{315E15AF-BAEE-4333-8B9D-F65411DFB891}"/>
                </a:ext>
              </a:extLst>
            </p:cNvPr>
            <p:cNvGrpSpPr/>
            <p:nvPr/>
          </p:nvGrpSpPr>
          <p:grpSpPr>
            <a:xfrm>
              <a:off x="963478" y="2214690"/>
              <a:ext cx="2575420" cy="1375794"/>
              <a:chOff x="2383140" y="2214691"/>
              <a:chExt cx="2575420" cy="1375794"/>
            </a:xfrm>
          </p:grpSpPr>
          <p:sp>
            <p:nvSpPr>
              <p:cNvPr id="27" name="Retângulo: Cantos Arredondados 4">
                <a:extLst>
                  <a:ext uri="{FF2B5EF4-FFF2-40B4-BE49-F238E27FC236}">
                    <a16:creationId xmlns:a16="http://schemas.microsoft.com/office/drawing/2014/main" id="{E77FDD62-37DF-4B42-A9D3-228858FE2895}"/>
                  </a:ext>
                </a:extLst>
              </p:cNvPr>
              <p:cNvSpPr/>
              <p:nvPr/>
            </p:nvSpPr>
            <p:spPr>
              <a:xfrm>
                <a:off x="2383140" y="2214691"/>
                <a:ext cx="2575420" cy="137579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8" name="CaixaDeTexto 11">
                <a:extLst>
                  <a:ext uri="{FF2B5EF4-FFF2-40B4-BE49-F238E27FC236}">
                    <a16:creationId xmlns:a16="http://schemas.microsoft.com/office/drawing/2014/main" id="{7398A5E7-5D71-4EA2-9AEE-4537877AAA8D}"/>
                  </a:ext>
                </a:extLst>
              </p:cNvPr>
              <p:cNvSpPr txBox="1"/>
              <p:nvPr/>
            </p:nvSpPr>
            <p:spPr>
              <a:xfrm>
                <a:off x="2383140" y="2579422"/>
                <a:ext cx="2575420" cy="738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Procedural Model</a:t>
                </a:r>
              </a:p>
              <a:p>
                <a:pPr algn="ctr"/>
                <a:r>
                  <a:rPr lang="en-GB" dirty="0"/>
                  <a:t>(Algorithms)</a:t>
                </a:r>
              </a:p>
            </p:txBody>
          </p:sp>
        </p:grpSp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913FB8D4-C6ED-486F-8FF4-4D81178EFF3F}"/>
                </a:ext>
              </a:extLst>
            </p:cNvPr>
            <p:cNvGrpSpPr/>
            <p:nvPr/>
          </p:nvGrpSpPr>
          <p:grpSpPr>
            <a:xfrm>
              <a:off x="8032251" y="2214689"/>
              <a:ext cx="2575420" cy="1375794"/>
              <a:chOff x="6612589" y="2181137"/>
              <a:chExt cx="2575420" cy="1375794"/>
            </a:xfrm>
          </p:grpSpPr>
          <p:sp>
            <p:nvSpPr>
              <p:cNvPr id="25" name="Retângulo: Cantos Arredondados 5">
                <a:extLst>
                  <a:ext uri="{FF2B5EF4-FFF2-40B4-BE49-F238E27FC236}">
                    <a16:creationId xmlns:a16="http://schemas.microsoft.com/office/drawing/2014/main" id="{1FBBEE9E-1D96-46F6-A4F1-1BFD29C562B3}"/>
                  </a:ext>
                </a:extLst>
              </p:cNvPr>
              <p:cNvSpPr/>
              <p:nvPr/>
            </p:nvSpPr>
            <p:spPr>
              <a:xfrm>
                <a:off x="6612589" y="2181137"/>
                <a:ext cx="2575420" cy="137579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6" name="CaixaDeTexto 12">
                <a:extLst>
                  <a:ext uri="{FF2B5EF4-FFF2-40B4-BE49-F238E27FC236}">
                    <a16:creationId xmlns:a16="http://schemas.microsoft.com/office/drawing/2014/main" id="{A8B03AA2-2526-4E92-AFD2-DDB221E6B704}"/>
                  </a:ext>
                </a:extLst>
              </p:cNvPr>
              <p:cNvSpPr txBox="1"/>
              <p:nvPr/>
            </p:nvSpPr>
            <p:spPr>
              <a:xfrm>
                <a:off x="6612589" y="2545868"/>
                <a:ext cx="2575420" cy="738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Content</a:t>
                </a:r>
              </a:p>
              <a:p>
                <a:pPr algn="ctr"/>
                <a:r>
                  <a:rPr lang="en-GB" dirty="0"/>
                  <a:t>(Digital Model)</a:t>
                </a:r>
              </a:p>
            </p:txBody>
          </p:sp>
        </p:grpSp>
        <p:cxnSp>
          <p:nvCxnSpPr>
            <p:cNvPr id="23" name="Straight Arrow Connector 10">
              <a:extLst>
                <a:ext uri="{FF2B5EF4-FFF2-40B4-BE49-F238E27FC236}">
                  <a16:creationId xmlns:a16="http://schemas.microsoft.com/office/drawing/2014/main" id="{8CD20F37-AC58-40DD-8141-0D7FC5B33FC0}"/>
                </a:ext>
              </a:extLst>
            </p:cNvPr>
            <p:cNvCxnSpPr/>
            <p:nvPr/>
          </p:nvCxnSpPr>
          <p:spPr>
            <a:xfrm>
              <a:off x="3538898" y="2852338"/>
              <a:ext cx="449335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EAFDEB2C-87A1-4195-B28B-9B902D410B4D}"/>
              </a:ext>
            </a:extLst>
          </p:cNvPr>
          <p:cNvSpPr txBox="1">
            <a:spLocks/>
          </p:cNvSpPr>
          <p:nvPr/>
        </p:nvSpPr>
        <p:spPr>
          <a:xfrm>
            <a:off x="6009099" y="192494"/>
            <a:ext cx="2946973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68259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DDD1-29EB-964A-8CCF-00F998D4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209F-5E5B-F24E-B4EC-4FE15F0856AE}" type="datetime5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85C26-C764-D14D-A5AB-06CAABD0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Instituto Superior Técnico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8A323-499F-A34F-911E-A996A7BE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EF0C-846E-4A4D-B9C3-8238AE181769}" type="slidenum">
              <a:rPr lang="en-US" smtClean="0"/>
              <a:t>9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1F30081-F633-284E-A62A-F85B1C0B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964" y="1459527"/>
            <a:ext cx="5942072" cy="49121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2AD04BB-5522-4D7B-8801-D22605F9DCAC}"/>
              </a:ext>
            </a:extLst>
          </p:cNvPr>
          <p:cNvSpPr txBox="1">
            <a:spLocks/>
          </p:cNvSpPr>
          <p:nvPr/>
        </p:nvSpPr>
        <p:spPr>
          <a:xfrm>
            <a:off x="3513714" y="204259"/>
            <a:ext cx="5483529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Algorithmic Design</a:t>
            </a:r>
          </a:p>
        </p:txBody>
      </p:sp>
    </p:spTree>
    <p:extLst>
      <p:ext uri="{BB962C8B-B14F-4D97-AF65-F5344CB8AC3E}">
        <p14:creationId xmlns:p14="http://schemas.microsoft.com/office/powerpoint/2010/main" val="1530953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Powerpoint-IST_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CCCCCC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{638ED36E-B4C7-934B-92E2-82029E041EF2}tf10001063</Template>
  <TotalTime>57806</TotalTime>
  <Words>1359</Words>
  <Application>Microsoft Office PowerPoint</Application>
  <PresentationFormat>Apresentação no Ecrã (4:3)</PresentationFormat>
  <Paragraphs>690</Paragraphs>
  <Slides>70</Slides>
  <Notes>63</Notes>
  <HiddenSlides>0</HiddenSlides>
  <MMClips>10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70</vt:i4>
      </vt:variant>
    </vt:vector>
  </HeadingPairs>
  <TitlesOfParts>
    <vt:vector size="74" baseType="lpstr">
      <vt:lpstr>Arial</vt:lpstr>
      <vt:lpstr>Calibri</vt:lpstr>
      <vt:lpstr>Consolas</vt:lpstr>
      <vt:lpstr>Template-Powerpoint-IST_1</vt:lpstr>
      <vt:lpstr>Reverse Algorithmic Design  of Buildings</vt:lpstr>
      <vt:lpstr>Introduction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Goal</vt:lpstr>
      <vt:lpstr>Goal</vt:lpstr>
      <vt:lpstr>Goal</vt:lpstr>
      <vt:lpstr>Goal</vt:lpstr>
      <vt:lpstr>Goal</vt:lpstr>
      <vt:lpstr>Goal</vt:lpstr>
      <vt:lpstr>Goal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Traceability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Metrics</vt:lpstr>
      <vt:lpstr>Metrics</vt:lpstr>
      <vt:lpstr>Metrics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Questions?</vt:lpstr>
    </vt:vector>
  </TitlesOfParts>
  <Company>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Guerreiro</dc:creator>
  <cp:lastModifiedBy>Daniel</cp:lastModifiedBy>
  <cp:revision>606</cp:revision>
  <dcterms:created xsi:type="dcterms:W3CDTF">2014-07-21T10:31:21Z</dcterms:created>
  <dcterms:modified xsi:type="dcterms:W3CDTF">2019-12-17T14:59:05Z</dcterms:modified>
</cp:coreProperties>
</file>