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sldIdLst>
    <p:sldId id="256" r:id="rId2"/>
    <p:sldId id="357" r:id="rId3"/>
    <p:sldId id="335" r:id="rId4"/>
    <p:sldId id="260" r:id="rId5"/>
    <p:sldId id="261" r:id="rId6"/>
    <p:sldId id="262" r:id="rId7"/>
    <p:sldId id="263" r:id="rId8"/>
    <p:sldId id="258" r:id="rId9"/>
    <p:sldId id="371" r:id="rId10"/>
    <p:sldId id="264" r:id="rId11"/>
    <p:sldId id="267" r:id="rId12"/>
    <p:sldId id="326" r:id="rId13"/>
    <p:sldId id="270" r:id="rId14"/>
    <p:sldId id="271" r:id="rId15"/>
    <p:sldId id="272" r:id="rId16"/>
    <p:sldId id="360" r:id="rId17"/>
    <p:sldId id="361" r:id="rId18"/>
    <p:sldId id="373" r:id="rId19"/>
    <p:sldId id="359" r:id="rId20"/>
    <p:sldId id="353" r:id="rId21"/>
    <p:sldId id="340" r:id="rId22"/>
    <p:sldId id="342" r:id="rId23"/>
    <p:sldId id="343" r:id="rId24"/>
    <p:sldId id="345" r:id="rId25"/>
    <p:sldId id="346" r:id="rId26"/>
    <p:sldId id="347" r:id="rId27"/>
    <p:sldId id="348" r:id="rId28"/>
    <p:sldId id="349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6" r:id="rId50"/>
    <p:sldId id="297" r:id="rId51"/>
    <p:sldId id="301" r:id="rId52"/>
    <p:sldId id="302" r:id="rId53"/>
    <p:sldId id="311" r:id="rId54"/>
    <p:sldId id="304" r:id="rId55"/>
    <p:sldId id="305" r:id="rId56"/>
    <p:sldId id="309" r:id="rId57"/>
    <p:sldId id="307" r:id="rId58"/>
    <p:sldId id="308" r:id="rId59"/>
    <p:sldId id="306" r:id="rId60"/>
    <p:sldId id="310" r:id="rId61"/>
    <p:sldId id="303" r:id="rId62"/>
    <p:sldId id="312" r:id="rId63"/>
    <p:sldId id="313" r:id="rId64"/>
    <p:sldId id="314" r:id="rId65"/>
    <p:sldId id="367" r:id="rId66"/>
    <p:sldId id="368" r:id="rId67"/>
    <p:sldId id="369" r:id="rId68"/>
    <p:sldId id="365" r:id="rId69"/>
    <p:sldId id="366" r:id="rId70"/>
    <p:sldId id="328" r:id="rId71"/>
    <p:sldId id="329" r:id="rId72"/>
    <p:sldId id="362" r:id="rId73"/>
    <p:sldId id="364" r:id="rId74"/>
    <p:sldId id="363" r:id="rId75"/>
    <p:sldId id="377" r:id="rId76"/>
    <p:sldId id="372" r:id="rId77"/>
    <p:sldId id="370" r:id="rId78"/>
    <p:sldId id="374" r:id="rId79"/>
    <p:sldId id="375" r:id="rId80"/>
    <p:sldId id="376" r:id="rId8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3" autoAdjust="0"/>
    <p:restoredTop sz="84307" autoAdjust="0"/>
  </p:normalViewPr>
  <p:slideViewPr>
    <p:cSldViewPr snapToGrid="0">
      <p:cViewPr varScale="1">
        <p:scale>
          <a:sx n="62" d="100"/>
          <a:sy n="62" d="100"/>
        </p:scale>
        <p:origin x="8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535A6-D953-4EE2-A755-B08B0F6F30F9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3C565-385E-475A-9067-1DA390BE6F4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390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Fringilídeos de Darwin</a:t>
            </a:r>
          </a:p>
          <a:p>
            <a:r>
              <a:rPr lang="pt-PT" dirty="0" smtClean="0"/>
              <a:t>Pertencem</a:t>
            </a:r>
            <a:r>
              <a:rPr lang="pt-PT" baseline="0" dirty="0" smtClean="0"/>
              <a:t> a uma família de pássaros que de distribui pelas ilhas Galápagos. Esta família de pássaros é conhecida pela sua diversidade quanto ao formato e função do bico. Os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477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 design nunca pode</a:t>
            </a:r>
            <a:r>
              <a:rPr lang="pt-PT" baseline="0" dirty="0" smtClean="0"/>
              <a:t> ser algo fora dos limites daquilo que o arquitecto escolheu, embora por vezes possamos ter algumas surpresas.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926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</a:t>
            </a:r>
            <a:r>
              <a:rPr lang="pt-PT" baseline="0" dirty="0" smtClean="0"/>
              <a:t> modelo paramétrico passa a ser um meta-modelo porque é um modelo do modelo, ou seja contém todos os designs que o modelo pode potencialmente ser.  Este ciclo é repetido até: se encontrar a soluçã óptima, caso o design space seja finito; se encontrar uma solução acima ou abaixo de um valor objectivo; um limite de tempo for ultrapassado.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36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 ideia de Darwinismo e selecção já acontece</a:t>
            </a:r>
            <a:r>
              <a:rPr lang="pt-PT" baseline="0" dirty="0" smtClean="0"/>
              <a:t> em trabalhos criativos.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95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 algoritmo ajuda-nos a procurar e a classificar</a:t>
            </a:r>
            <a:r>
              <a:rPr lang="pt-PT" baseline="0" dirty="0" smtClean="0"/>
              <a:t> as soluções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4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 Pinnacle Kohn Pedersen Fox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82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Análise da pressão em Pascais que o vento vai ter em cada ponto da fachada. Essa pressão</a:t>
            </a:r>
            <a:r>
              <a:rPr lang="pt-PT" baseline="0" dirty="0" smtClean="0"/>
              <a:t> determinou a configuração e estrutura de cada uma das escamas que constituem a fachada. 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700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foi o resultado que obtivemos. Evidentemente que algo estava</a:t>
            </a:r>
            <a:r>
              <a:rPr lang="pt-PT" baseline="0" dirty="0" smtClean="0"/>
              <a:t> errado. Os planos de análise não estão paralelos ao edifício e os pisos têm resultados bastante diferentes. Depressa nos apercebemos que isto era um problema relacionado com a orientação dos vectores que deveriam ser perpendiculares aos sensores de análise, provavelmente por ser uma geometria não planar.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297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Algures neste pipeline deveria haver perdas de informação.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3136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concluir, este é o mecanismo de análise tradicional, em</a:t>
            </a:r>
            <a:r>
              <a:rPr lang="pt-PT" baseline="0" dirty="0" smtClean="0"/>
              <a:t> que o modelo 3D é exportado para outro formato de análise, ou um plug in dá os resultados directamente na ferramente de visualização. Ou seja, algo se perde entre a ferramenta de design paramétrico e a de análise.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6095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método que propomos liga a ferramente paramétrica directamente à ferramente de análise, e só depois é que devolve os resultados na feramenta</a:t>
            </a:r>
            <a:r>
              <a:rPr lang="pt-PT" baseline="0" dirty="0" smtClean="0"/>
              <a:t> de visualização. Assim não há perdas de informação. Neste ponto da nossa pesquisa tornou-se claro que o algoritmo de optimização seria colocado *nesta* fase intermediária de troca de informação. Assim, seguimos para a optimização, mas antes é necessário explicar alguns conceitos.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287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 porque existem várias hipóteses não quer dizer que sejamos capazes de as encontrar a todas.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C565-385E-475A-9067-1DA390BE6F40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664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786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553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339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806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12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838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138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274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928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520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07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4FD3-131B-4C8E-8CA9-405F3DBFBC51}" type="datetimeFigureOut">
              <a:rPr lang="pt-PT" smtClean="0"/>
              <a:t>06/06/2017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B835-3F4F-4597-B581-91D4552FB83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22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063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9886"/>
            <a:ext cx="9144000" cy="1890169"/>
          </a:xfrm>
        </p:spPr>
        <p:txBody>
          <a:bodyPr/>
          <a:lstStyle/>
          <a:p>
            <a:r>
              <a:rPr lang="pt-PT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PERFORMANCE-BASED DESIGN</a:t>
            </a:r>
            <a:endParaRPr lang="pt-PT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80073"/>
            <a:ext cx="9144000" cy="1655762"/>
          </a:xfrm>
        </p:spPr>
        <p:txBody>
          <a:bodyPr/>
          <a:lstStyle/>
          <a:p>
            <a:r>
              <a:rPr lang="pt-PT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From </a:t>
            </a:r>
            <a:r>
              <a:rPr lang="pt-PT" i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form-making</a:t>
            </a:r>
            <a:r>
              <a:rPr lang="pt-PT" sz="35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PT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</a:t>
            </a:r>
            <a:r>
              <a:rPr lang="pt-PT" i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form-finding</a:t>
            </a:r>
            <a:endParaRPr lang="pt-PT" i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42" y="3173462"/>
            <a:ext cx="5541575" cy="3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2" descr="racket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2124" y="1300839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3" descr="js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711" y="2273374"/>
            <a:ext cx="747124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4" descr="Python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124" y="3423414"/>
            <a:ext cx="776300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5" descr="Processing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2124" y="4492364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7" descr="rhinoceros3D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0912" y="2097995"/>
            <a:ext cx="955279" cy="95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8" descr="OpenGL 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3825" y="3117072"/>
            <a:ext cx="1108746" cy="510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59"/>
          <p:cNvCxnSpPr>
            <a:cxnSpLocks/>
          </p:cNvCxnSpPr>
          <p:nvPr/>
        </p:nvCxnSpPr>
        <p:spPr>
          <a:xfrm flipH="1" flipV="1">
            <a:off x="2910450" y="1688989"/>
            <a:ext cx="2388442" cy="147659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61"/>
          <p:cNvCxnSpPr>
            <a:cxnSpLocks/>
          </p:cNvCxnSpPr>
          <p:nvPr/>
        </p:nvCxnSpPr>
        <p:spPr>
          <a:xfrm flipH="1" flipV="1">
            <a:off x="2895862" y="2702075"/>
            <a:ext cx="2403030" cy="46350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62"/>
          <p:cNvCxnSpPr>
            <a:cxnSpLocks/>
          </p:cNvCxnSpPr>
          <p:nvPr/>
        </p:nvCxnSpPr>
        <p:spPr>
          <a:xfrm flipH="1">
            <a:off x="2910452" y="3165579"/>
            <a:ext cx="2388440" cy="645985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" name="Shape 63"/>
          <p:cNvCxnSpPr>
            <a:cxnSpLocks/>
          </p:cNvCxnSpPr>
          <p:nvPr/>
        </p:nvCxnSpPr>
        <p:spPr>
          <a:xfrm flipH="1">
            <a:off x="2910450" y="3165579"/>
            <a:ext cx="2388442" cy="171493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" name="Shape 64"/>
          <p:cNvCxnSpPr>
            <a:cxnSpLocks/>
          </p:cNvCxnSpPr>
          <p:nvPr/>
        </p:nvCxnSpPr>
        <p:spPr>
          <a:xfrm flipV="1">
            <a:off x="6809267" y="1688810"/>
            <a:ext cx="2336676" cy="1476769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" name="Shape 65"/>
          <p:cNvCxnSpPr>
            <a:cxnSpLocks/>
          </p:cNvCxnSpPr>
          <p:nvPr/>
        </p:nvCxnSpPr>
        <p:spPr>
          <a:xfrm>
            <a:off x="6809267" y="3165579"/>
            <a:ext cx="2336676" cy="118277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" name="Shape 66"/>
          <p:cNvCxnSpPr>
            <a:cxnSpLocks/>
          </p:cNvCxnSpPr>
          <p:nvPr/>
        </p:nvCxnSpPr>
        <p:spPr>
          <a:xfrm>
            <a:off x="6809267" y="3165579"/>
            <a:ext cx="2336676" cy="890978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15"/>
          <a:stretch/>
        </p:blipFill>
        <p:spPr>
          <a:xfrm>
            <a:off x="9405626" y="1388696"/>
            <a:ext cx="579936" cy="600229"/>
          </a:xfrm>
          <a:prstGeom prst="rect">
            <a:avLst/>
          </a:prstGeom>
        </p:spPr>
      </p:pic>
      <p:cxnSp>
        <p:nvCxnSpPr>
          <p:cNvPr id="19" name="Shape 64"/>
          <p:cNvCxnSpPr>
            <a:cxnSpLocks/>
          </p:cNvCxnSpPr>
          <p:nvPr/>
        </p:nvCxnSpPr>
        <p:spPr>
          <a:xfrm flipV="1">
            <a:off x="6809267" y="2569288"/>
            <a:ext cx="2322088" cy="596291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5"/>
          <a:stretch/>
        </p:blipFill>
        <p:spPr>
          <a:xfrm>
            <a:off x="9489124" y="3822108"/>
            <a:ext cx="509574" cy="6002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520" r="75150" b="28058"/>
          <a:stretch/>
        </p:blipFill>
        <p:spPr>
          <a:xfrm>
            <a:off x="9334357" y="4599838"/>
            <a:ext cx="694650" cy="694740"/>
          </a:xfrm>
          <a:prstGeom prst="rect">
            <a:avLst/>
          </a:prstGeom>
        </p:spPr>
      </p:pic>
      <p:cxnSp>
        <p:nvCxnSpPr>
          <p:cNvPr id="22" name="Shape 66"/>
          <p:cNvCxnSpPr>
            <a:cxnSpLocks/>
          </p:cNvCxnSpPr>
          <p:nvPr/>
        </p:nvCxnSpPr>
        <p:spPr>
          <a:xfrm>
            <a:off x="6809267" y="3165579"/>
            <a:ext cx="2322088" cy="1781629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Rectangle 2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/>
          <p:cNvSpPr txBox="1"/>
          <p:nvPr/>
        </p:nvSpPr>
        <p:spPr>
          <a:xfrm>
            <a:off x="0" y="6248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PARAMETRIC TOOLS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58" y="2617542"/>
            <a:ext cx="1332627" cy="13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7" descr="rhinoceros3D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5975" y="2250184"/>
            <a:ext cx="1776770" cy="177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7853" r="9477" b="26889"/>
          <a:stretch/>
        </p:blipFill>
        <p:spPr>
          <a:xfrm>
            <a:off x="6527682" y="2670775"/>
            <a:ext cx="1305678" cy="120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3" b="65600"/>
          <a:stretch/>
        </p:blipFill>
        <p:spPr>
          <a:xfrm>
            <a:off x="9163547" y="2670775"/>
            <a:ext cx="2895600" cy="11092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281038" y="3271765"/>
            <a:ext cx="107176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265172" y="3318142"/>
            <a:ext cx="107176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024108" y="3109354"/>
            <a:ext cx="107176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7996535" y="3537655"/>
            <a:ext cx="1071762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8" y="2362532"/>
            <a:ext cx="1911220" cy="19112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0" y="62484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ROSETTA- RHINO- DIVA- RADIANCE WORKFLOW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12" y="64273"/>
            <a:ext cx="8990476" cy="61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52" descr="racket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348" y="1135973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3" descr="js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935" y="2108508"/>
            <a:ext cx="747124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4" descr="Python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2348" y="3258548"/>
            <a:ext cx="776300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5" descr="Processing 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2348" y="4327498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7" descr="rhinoceros3D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136" y="1141596"/>
            <a:ext cx="955279" cy="95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8" descr="OpenGL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84049" y="2160673"/>
            <a:ext cx="1108746" cy="510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9"/>
          <p:cNvCxnSpPr>
            <a:cxnSpLocks/>
          </p:cNvCxnSpPr>
          <p:nvPr/>
        </p:nvCxnSpPr>
        <p:spPr>
          <a:xfrm flipH="1" flipV="1">
            <a:off x="2300674" y="1524123"/>
            <a:ext cx="2388442" cy="147659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61"/>
          <p:cNvCxnSpPr>
            <a:cxnSpLocks/>
          </p:cNvCxnSpPr>
          <p:nvPr/>
        </p:nvCxnSpPr>
        <p:spPr>
          <a:xfrm flipH="1" flipV="1">
            <a:off x="2286086" y="2537209"/>
            <a:ext cx="2403030" cy="46350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" name="Shape 62"/>
          <p:cNvCxnSpPr>
            <a:cxnSpLocks/>
          </p:cNvCxnSpPr>
          <p:nvPr/>
        </p:nvCxnSpPr>
        <p:spPr>
          <a:xfrm flipH="1">
            <a:off x="2300676" y="3000713"/>
            <a:ext cx="2388440" cy="645985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" name="Shape 63"/>
          <p:cNvCxnSpPr>
            <a:cxnSpLocks/>
          </p:cNvCxnSpPr>
          <p:nvPr/>
        </p:nvCxnSpPr>
        <p:spPr>
          <a:xfrm flipH="1">
            <a:off x="2300674" y="3000713"/>
            <a:ext cx="2388442" cy="171493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" name="Shape 64"/>
          <p:cNvCxnSpPr>
            <a:cxnSpLocks/>
          </p:cNvCxnSpPr>
          <p:nvPr/>
        </p:nvCxnSpPr>
        <p:spPr>
          <a:xfrm flipV="1">
            <a:off x="6199491" y="1523944"/>
            <a:ext cx="2336676" cy="1476769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" name="Shape 65"/>
          <p:cNvCxnSpPr>
            <a:cxnSpLocks/>
          </p:cNvCxnSpPr>
          <p:nvPr/>
        </p:nvCxnSpPr>
        <p:spPr>
          <a:xfrm>
            <a:off x="6199491" y="3000713"/>
            <a:ext cx="2336676" cy="11827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" name="Shape 66"/>
          <p:cNvCxnSpPr>
            <a:cxnSpLocks/>
          </p:cNvCxnSpPr>
          <p:nvPr/>
        </p:nvCxnSpPr>
        <p:spPr>
          <a:xfrm>
            <a:off x="6199491" y="3000713"/>
            <a:ext cx="2336676" cy="890978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15"/>
          <a:stretch/>
        </p:blipFill>
        <p:spPr>
          <a:xfrm>
            <a:off x="8795850" y="432297"/>
            <a:ext cx="579936" cy="600229"/>
          </a:xfrm>
          <a:prstGeom prst="rect">
            <a:avLst/>
          </a:prstGeom>
        </p:spPr>
      </p:pic>
      <p:cxnSp>
        <p:nvCxnSpPr>
          <p:cNvPr id="20" name="Shape 64"/>
          <p:cNvCxnSpPr>
            <a:cxnSpLocks/>
          </p:cNvCxnSpPr>
          <p:nvPr/>
        </p:nvCxnSpPr>
        <p:spPr>
          <a:xfrm flipV="1">
            <a:off x="6199491" y="2404422"/>
            <a:ext cx="2322088" cy="596291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5"/>
          <a:stretch/>
        </p:blipFill>
        <p:spPr>
          <a:xfrm>
            <a:off x="8879348" y="2865709"/>
            <a:ext cx="509574" cy="6002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520" r="75150" b="28058"/>
          <a:stretch/>
        </p:blipFill>
        <p:spPr>
          <a:xfrm>
            <a:off x="8724581" y="3643439"/>
            <a:ext cx="694650" cy="69474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199491" y="732412"/>
            <a:ext cx="2322088" cy="2268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7853" r="9477" b="26889"/>
          <a:stretch/>
        </p:blipFill>
        <p:spPr>
          <a:xfrm>
            <a:off x="10513761" y="1099719"/>
            <a:ext cx="1095819" cy="10087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3" b="65600"/>
          <a:stretch/>
        </p:blipFill>
        <p:spPr>
          <a:xfrm>
            <a:off x="9929016" y="3267601"/>
            <a:ext cx="2265311" cy="86778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9824829" y="1630029"/>
            <a:ext cx="48613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821942" y="2356360"/>
            <a:ext cx="2" cy="923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1297118" y="2390434"/>
            <a:ext cx="2" cy="923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58" y="2328094"/>
            <a:ext cx="1581791" cy="15817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TextBox 30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52" descr="racket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22348" y="1135973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3" descr="js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935" y="2108508"/>
            <a:ext cx="747124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4" descr="Python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348" y="3258548"/>
            <a:ext cx="776300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5" descr="Processing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2348" y="4327498"/>
            <a:ext cx="7762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7" descr="rhinoceros3D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81136" y="1141596"/>
            <a:ext cx="955279" cy="95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8" descr="OpenGL 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4049" y="2160673"/>
            <a:ext cx="1108746" cy="510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9"/>
          <p:cNvCxnSpPr>
            <a:cxnSpLocks/>
          </p:cNvCxnSpPr>
          <p:nvPr/>
        </p:nvCxnSpPr>
        <p:spPr>
          <a:xfrm flipH="1" flipV="1">
            <a:off x="2300674" y="1524123"/>
            <a:ext cx="2388442" cy="147659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61"/>
          <p:cNvCxnSpPr>
            <a:cxnSpLocks/>
          </p:cNvCxnSpPr>
          <p:nvPr/>
        </p:nvCxnSpPr>
        <p:spPr>
          <a:xfrm flipH="1" flipV="1">
            <a:off x="2286086" y="2537209"/>
            <a:ext cx="2403030" cy="46350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" name="Shape 62"/>
          <p:cNvCxnSpPr>
            <a:cxnSpLocks/>
          </p:cNvCxnSpPr>
          <p:nvPr/>
        </p:nvCxnSpPr>
        <p:spPr>
          <a:xfrm flipH="1">
            <a:off x="2300676" y="3000713"/>
            <a:ext cx="2388440" cy="645985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" name="Shape 63"/>
          <p:cNvCxnSpPr>
            <a:cxnSpLocks/>
          </p:cNvCxnSpPr>
          <p:nvPr/>
        </p:nvCxnSpPr>
        <p:spPr>
          <a:xfrm flipH="1">
            <a:off x="2300674" y="3000713"/>
            <a:ext cx="2388442" cy="171493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" name="Shape 64"/>
          <p:cNvCxnSpPr>
            <a:cxnSpLocks/>
          </p:cNvCxnSpPr>
          <p:nvPr/>
        </p:nvCxnSpPr>
        <p:spPr>
          <a:xfrm flipV="1">
            <a:off x="6199491" y="1523944"/>
            <a:ext cx="2336676" cy="1476769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7" name="Shape 65"/>
          <p:cNvCxnSpPr>
            <a:cxnSpLocks/>
          </p:cNvCxnSpPr>
          <p:nvPr/>
        </p:nvCxnSpPr>
        <p:spPr>
          <a:xfrm>
            <a:off x="6199491" y="3000713"/>
            <a:ext cx="2336676" cy="118277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" name="Shape 66"/>
          <p:cNvCxnSpPr>
            <a:cxnSpLocks/>
          </p:cNvCxnSpPr>
          <p:nvPr/>
        </p:nvCxnSpPr>
        <p:spPr>
          <a:xfrm>
            <a:off x="6199491" y="3000713"/>
            <a:ext cx="2336676" cy="890978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15"/>
          <a:stretch/>
        </p:blipFill>
        <p:spPr>
          <a:xfrm>
            <a:off x="8795850" y="432297"/>
            <a:ext cx="579936" cy="600229"/>
          </a:xfrm>
          <a:prstGeom prst="rect">
            <a:avLst/>
          </a:prstGeom>
        </p:spPr>
      </p:pic>
      <p:cxnSp>
        <p:nvCxnSpPr>
          <p:cNvPr id="20" name="Shape 64"/>
          <p:cNvCxnSpPr>
            <a:cxnSpLocks/>
          </p:cNvCxnSpPr>
          <p:nvPr/>
        </p:nvCxnSpPr>
        <p:spPr>
          <a:xfrm flipV="1">
            <a:off x="6199491" y="2404422"/>
            <a:ext cx="2322088" cy="596291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5"/>
          <a:stretch/>
        </p:blipFill>
        <p:spPr>
          <a:xfrm>
            <a:off x="8879348" y="2865709"/>
            <a:ext cx="509574" cy="6002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520" r="75150" b="28058"/>
          <a:stretch/>
        </p:blipFill>
        <p:spPr>
          <a:xfrm>
            <a:off x="8724581" y="3643439"/>
            <a:ext cx="694650" cy="694740"/>
          </a:xfrm>
          <a:prstGeom prst="rect">
            <a:avLst/>
          </a:prstGeom>
        </p:spPr>
      </p:pic>
      <p:cxnSp>
        <p:nvCxnSpPr>
          <p:cNvPr id="23" name="Shape 66"/>
          <p:cNvCxnSpPr>
            <a:cxnSpLocks/>
          </p:cNvCxnSpPr>
          <p:nvPr/>
        </p:nvCxnSpPr>
        <p:spPr>
          <a:xfrm>
            <a:off x="6199491" y="3000713"/>
            <a:ext cx="2322088" cy="1742183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9" r="4633" b="67825"/>
          <a:stretch/>
        </p:blipFill>
        <p:spPr>
          <a:xfrm>
            <a:off x="8681136" y="4275557"/>
            <a:ext cx="1812472" cy="81164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6199491" y="732412"/>
            <a:ext cx="2322088" cy="2268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58" y="2328094"/>
            <a:ext cx="1581791" cy="158179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TextBox 28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12" y="64273"/>
            <a:ext cx="8990476" cy="6184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62" y="64273"/>
            <a:ext cx="8990476" cy="61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1" y="1047854"/>
            <a:ext cx="10235205" cy="35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ALGORITHMIC-BASED ANALYSIS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69" y="115816"/>
            <a:ext cx="7161062" cy="58703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869680" y="418011"/>
            <a:ext cx="0" cy="3265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543550" y="409575"/>
            <a:ext cx="3326130" cy="84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24500" y="418011"/>
            <a:ext cx="9525" cy="2420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3828081" y="1286359"/>
            <a:ext cx="15033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16164" y="1079863"/>
            <a:ext cx="151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Optimization Algorithm</a:t>
            </a:r>
            <a:endParaRPr lang="pt-P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91" y="2241766"/>
            <a:ext cx="10817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But what else do we need when performing an </a:t>
            </a:r>
            <a:r>
              <a:rPr lang="pt-PT" sz="48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optimization</a:t>
            </a: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  <a:endParaRPr lang="pt-PT" sz="4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7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5171" y="1263922"/>
            <a:ext cx="4394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Input</a:t>
            </a:r>
          </a:p>
          <a:p>
            <a:pPr marL="0" indent="0">
              <a:buNone/>
            </a:pPr>
            <a:r>
              <a:rPr lang="en-US" sz="5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Variable Inputs</a:t>
            </a:r>
          </a:p>
          <a:p>
            <a:pPr marL="0" indent="0">
              <a:buNone/>
            </a:pPr>
            <a:r>
              <a:rPr lang="en-US" sz="5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 Variables</a:t>
            </a:r>
          </a:p>
          <a:p>
            <a:pPr marL="0" indent="0">
              <a:buNone/>
            </a:pPr>
            <a:r>
              <a:rPr lang="en-US" sz="5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Constraints</a:t>
            </a:r>
          </a:p>
          <a:p>
            <a:pPr marL="0" indent="0">
              <a:buNone/>
            </a:pPr>
            <a:r>
              <a:rPr lang="en-US" sz="54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</a:t>
            </a:r>
            <a:r>
              <a:rPr lang="en-US" sz="5400" baseline="30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Output</a:t>
            </a:r>
          </a:p>
          <a:p>
            <a:pPr marL="0" indent="0">
              <a:buNone/>
            </a:pPr>
            <a:r>
              <a:rPr lang="en-US" sz="5400" baseline="30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Design Space</a:t>
            </a:r>
          </a:p>
        </p:txBody>
      </p:sp>
    </p:spTree>
    <p:extLst>
      <p:ext uri="{BB962C8B-B14F-4D97-AF65-F5344CB8AC3E}">
        <p14:creationId xmlns:p14="http://schemas.microsoft.com/office/powerpoint/2010/main" val="13307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" name="Group 4"/>
          <p:cNvGrpSpPr/>
          <p:nvPr/>
        </p:nvGrpSpPr>
        <p:grpSpPr>
          <a:xfrm>
            <a:off x="5230231" y="816068"/>
            <a:ext cx="871006" cy="2147242"/>
            <a:chOff x="5494771" y="1871933"/>
            <a:chExt cx="1289543" cy="317903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5494771" y="1871933"/>
              <a:ext cx="1117600" cy="1538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494771" y="3410858"/>
              <a:ext cx="12895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494771" y="3410858"/>
              <a:ext cx="1289543" cy="16401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494771" y="2627086"/>
              <a:ext cx="1289543" cy="7837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494771" y="3410858"/>
              <a:ext cx="1289543" cy="8853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3" y="1242226"/>
            <a:ext cx="3644263" cy="1877859"/>
          </a:xfrm>
          <a:prstGeom prst="rect">
            <a:avLst/>
          </a:prstGeom>
        </p:spPr>
      </p:pic>
      <p:pic>
        <p:nvPicPr>
          <p:cNvPr id="12" name="Picture 4" descr="http://1.bp.blogspot.com/-DjBR2SHPkrQ/VUpyY1-H_5I/AAAAAAAABTM/FtPtDq2CNVk/s1600/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3" y="395298"/>
            <a:ext cx="5612587" cy="551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815762" y="4014012"/>
            <a:ext cx="1019126" cy="985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10747436" y="4097354"/>
            <a:ext cx="1019126" cy="985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11215331" y="1999898"/>
            <a:ext cx="1019126" cy="985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7710076" y="252923"/>
            <a:ext cx="1208179" cy="10732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/>
          <p:cNvSpPr/>
          <p:nvPr/>
        </p:nvSpPr>
        <p:spPr>
          <a:xfrm>
            <a:off x="10705768" y="889086"/>
            <a:ext cx="1019126" cy="9851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490186" y="4907750"/>
            <a:ext cx="4392729" cy="780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908202" y="5036483"/>
            <a:ext cx="3778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/>
              <a:t>Environmental Factors</a:t>
            </a:r>
            <a:endParaRPr lang="pt-PT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48295" y="1916835"/>
            <a:ext cx="1219602" cy="10682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79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Fixed Inputs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6351"/>
            <a:ext cx="2295579" cy="2295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91" y="2265877"/>
            <a:ext cx="2540579" cy="2540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82" y="1746003"/>
            <a:ext cx="3082543" cy="30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</a:t>
            </a:r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Variable Inputs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685"/>
            <a:ext cx="4632567" cy="3819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85" y="1757364"/>
            <a:ext cx="2963089" cy="39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 Variables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4149"/>
            <a:ext cx="3810986" cy="423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6" y="1824150"/>
            <a:ext cx="3810986" cy="4235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14" y="1824149"/>
            <a:ext cx="3810986" cy="4235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3270" y="5855179"/>
            <a:ext cx="3110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© P. Fontainha</a:t>
            </a:r>
            <a:endParaRPr lang="pt-PT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Constraints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51428" y="3628571"/>
            <a:ext cx="9289143" cy="145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26456" y="3991429"/>
            <a:ext cx="44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0</a:t>
            </a:r>
            <a:endParaRPr lang="pt-PT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374085" y="4005944"/>
            <a:ext cx="73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100</a:t>
            </a:r>
            <a:endParaRPr lang="pt-PT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Constraints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</a:t>
            </a:r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Constraints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51428" y="3628571"/>
            <a:ext cx="9289143" cy="145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26456" y="3991429"/>
            <a:ext cx="44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0</a:t>
            </a:r>
            <a:endParaRPr lang="pt-PT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374085" y="4005944"/>
            <a:ext cx="73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100</a:t>
            </a:r>
            <a:endParaRPr lang="pt-PT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7657" y="2844800"/>
            <a:ext cx="1262743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-10800000">
            <a:off x="7496629" y="2826544"/>
            <a:ext cx="1262743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7657" y="2826544"/>
            <a:ext cx="0" cy="117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59372" y="2796537"/>
            <a:ext cx="0" cy="1199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44585" y="4005944"/>
            <a:ext cx="56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25</a:t>
            </a:r>
            <a:endParaRPr lang="pt-PT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479064" y="3991429"/>
            <a:ext cx="56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75</a:t>
            </a:r>
            <a:endParaRPr lang="pt-PT" sz="2800" dirty="0"/>
          </a:p>
        </p:txBody>
      </p:sp>
      <p:sp>
        <p:nvSpPr>
          <p:cNvPr id="14" name="Rectangle 1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Outputs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mageog.flaticon.com/icons/png/512/12/12335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3" r="38732"/>
          <a:stretch/>
        </p:blipFill>
        <p:spPr bwMode="auto">
          <a:xfrm>
            <a:off x="5229238" y="2417934"/>
            <a:ext cx="1265929" cy="28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04" y="2110033"/>
            <a:ext cx="3032980" cy="3158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19" y="2417934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Design Space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496457"/>
            <a:ext cx="5413829" cy="27577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>
            <a:off x="6665686" y="2416628"/>
            <a:ext cx="14515" cy="2917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5646057"/>
            <a:ext cx="5413829" cy="14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3313" y="3483428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L</a:t>
            </a:r>
            <a:endParaRPr lang="pt-PT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432627" y="5527767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C</a:t>
            </a:r>
            <a:endParaRPr lang="pt-PT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935683" y="3025675"/>
            <a:ext cx="3599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L  &lt;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 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+∞</a:t>
            </a:r>
          </a:p>
          <a:p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C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&lt; +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∞</a:t>
            </a:r>
          </a:p>
          <a:p>
            <a:r>
              <a:rPr lang="el-GR" sz="4800" b="1" dirty="0" smtClean="0"/>
              <a:t>Δ</a:t>
            </a:r>
            <a:r>
              <a:rPr lang="pt-PT" sz="4800" b="1" dirty="0" smtClean="0"/>
              <a:t> = 1</a:t>
            </a:r>
            <a:endParaRPr lang="pt-PT" sz="4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pt-PT" sz="4800" dirty="0"/>
          </a:p>
        </p:txBody>
      </p:sp>
      <p:sp>
        <p:nvSpPr>
          <p:cNvPr id="10" name="Rectangle 9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496457"/>
            <a:ext cx="5413829" cy="27577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Connector 4"/>
          <p:cNvCxnSpPr/>
          <p:nvPr/>
        </p:nvCxnSpPr>
        <p:spPr>
          <a:xfrm>
            <a:off x="6665686" y="2416628"/>
            <a:ext cx="14515" cy="2917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5646057"/>
            <a:ext cx="5413829" cy="14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23313" y="3483428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L</a:t>
            </a:r>
            <a:endParaRPr lang="pt-PT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935683" y="3025675"/>
            <a:ext cx="3599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L  &lt;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 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</a:t>
            </a:r>
          </a:p>
          <a:p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C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&lt; 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</a:t>
            </a:r>
          </a:p>
          <a:p>
            <a:endParaRPr lang="pt-PT" sz="4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Design Space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2627" y="5527767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C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31960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496457"/>
            <a:ext cx="5413829" cy="27577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Connector 4"/>
          <p:cNvCxnSpPr/>
          <p:nvPr/>
        </p:nvCxnSpPr>
        <p:spPr>
          <a:xfrm>
            <a:off x="6665686" y="2416628"/>
            <a:ext cx="14515" cy="2917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5646057"/>
            <a:ext cx="5413829" cy="14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23313" y="3483428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L</a:t>
            </a:r>
            <a:endParaRPr lang="pt-PT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935683" y="3025675"/>
            <a:ext cx="3599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L  &lt;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 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</a:t>
            </a:r>
          </a:p>
          <a:p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 &lt; C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pt-PT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&lt; </a:t>
            </a:r>
            <a:r>
              <a:rPr lang="pt-PT" sz="4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</a:t>
            </a:r>
          </a:p>
          <a:p>
            <a:r>
              <a:rPr lang="el-GR" sz="4800" b="1" dirty="0" smtClean="0"/>
              <a:t>Δ</a:t>
            </a:r>
            <a:r>
              <a:rPr lang="pt-PT" sz="4800" b="1" dirty="0" smtClean="0"/>
              <a:t> = 1</a:t>
            </a:r>
            <a:endParaRPr lang="pt-PT" sz="4800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pt-PT" sz="4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solidFill>
                  <a:schemeClr val="tx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Design Space</a:t>
            </a:r>
            <a:endParaRPr lang="pt-PT" dirty="0">
              <a:solidFill>
                <a:schemeClr val="tx1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2627" y="5527767"/>
            <a:ext cx="7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C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25438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8460" r="18613" b="18626"/>
          <a:stretch/>
        </p:blipFill>
        <p:spPr>
          <a:xfrm>
            <a:off x="4261757" y="1326969"/>
            <a:ext cx="34671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7" y="1326969"/>
            <a:ext cx="3482801" cy="3474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8588" y="302667"/>
            <a:ext cx="534307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#lang racket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require</a:t>
            </a:r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rosetta</a:t>
            </a:r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pt-PT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autocad</a:t>
            </a:r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pt-P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(define (my-profile r name)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(if (string=? (current-backend-name) "ArchiCAD")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(profile name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(list (xy r r) (xy (- r) r) (xy (- r) (- r)) (xy r (- r)))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#:arcs (list 0)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#:material "Steel - Structural")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"Profile not created"))</a:t>
            </a:r>
          </a:p>
          <a:p>
            <a:endParaRPr lang="pt-P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(my-profile column-r "0.5 square")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(my-profile (/ column-r 3) "0.16 square")</a:t>
            </a:r>
          </a:p>
          <a:p>
            <a:endParaRPr lang="pt-P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(default-slab-family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(slab-family-element (load-slab-family "Slab")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#:thickness slab-thickness))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(default-column-family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(column-family-element (load-column-family "Column")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#:width column-d #:depth column-d #:circular-section? #f)) 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(default-beam-family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(if (string=? (current-backend-name) "ArchiCAD")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(beam-family-element (load-beam-family "Beam")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#:profile "0.5 square")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(beam-family-element (load-beam-family "Beam")</a:t>
            </a:r>
          </a:p>
          <a:p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#:width column-d #:height </a:t>
            </a:r>
            <a:r>
              <a:rPr lang="pt-PT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lang="pt-PT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-d)))</a:t>
            </a:r>
          </a:p>
          <a:p>
            <a:endParaRPr lang="pt-PT" sz="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30231" y="816068"/>
            <a:ext cx="871006" cy="2147242"/>
            <a:chOff x="5494771" y="1871933"/>
            <a:chExt cx="1289543" cy="3179039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94771" y="1871933"/>
              <a:ext cx="1117600" cy="1538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494771" y="3410858"/>
              <a:ext cx="12895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494771" y="3410858"/>
              <a:ext cx="1289543" cy="16401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494771" y="2627086"/>
              <a:ext cx="1289543" cy="7837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494771" y="3410858"/>
              <a:ext cx="1289543" cy="8853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1176"/>
          <a:stretch/>
        </p:blipFill>
        <p:spPr>
          <a:xfrm>
            <a:off x="6413855" y="43711"/>
            <a:ext cx="5778145" cy="481963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737299" y="1462296"/>
            <a:ext cx="1113549" cy="1028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8027148" y="433640"/>
            <a:ext cx="1113549" cy="1028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/>
          <p:cNvSpPr/>
          <p:nvPr/>
        </p:nvSpPr>
        <p:spPr>
          <a:xfrm>
            <a:off x="10588539" y="2605456"/>
            <a:ext cx="1113549" cy="1028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/>
          <p:cNvSpPr/>
          <p:nvPr/>
        </p:nvSpPr>
        <p:spPr>
          <a:xfrm>
            <a:off x="8027148" y="2508974"/>
            <a:ext cx="1113549" cy="1028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/>
          <p:cNvSpPr/>
          <p:nvPr/>
        </p:nvSpPr>
        <p:spPr>
          <a:xfrm>
            <a:off x="9260612" y="3634112"/>
            <a:ext cx="1113549" cy="1028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ctangle 3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TextBox 33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0186" y="4907750"/>
            <a:ext cx="4392729" cy="780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TextBox 35"/>
          <p:cNvSpPr txBox="1"/>
          <p:nvPr/>
        </p:nvSpPr>
        <p:spPr>
          <a:xfrm>
            <a:off x="908202" y="5036483"/>
            <a:ext cx="3778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/>
              <a:t>Analysis</a:t>
            </a:r>
            <a:endParaRPr lang="pt-PT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9033270" y="5855179"/>
            <a:ext cx="3110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© R. Correia</a:t>
            </a:r>
            <a:endParaRPr lang="pt-PT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7" y="1326969"/>
            <a:ext cx="3482801" cy="347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6" y="1326969"/>
            <a:ext cx="3482801" cy="3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78" y="302841"/>
            <a:ext cx="5535258" cy="5522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8460" r="18613" b="18626"/>
          <a:stretch/>
        </p:blipFill>
        <p:spPr>
          <a:xfrm>
            <a:off x="4261757" y="1326969"/>
            <a:ext cx="34671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9" y="473943"/>
            <a:ext cx="8149938" cy="5189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61" y="1403347"/>
            <a:ext cx="6546278" cy="4168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50" y="473943"/>
            <a:ext cx="8149938" cy="5189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>
          <a:xfrm>
            <a:off x="0" y="0"/>
            <a:ext cx="12416692" cy="624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OPTIMIZATION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DATA FLOW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" y="436557"/>
            <a:ext cx="11586754" cy="17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#62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0.001m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#59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0.005m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#49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0.025m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9700" y="1466850"/>
            <a:ext cx="927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PARAMETRIC TOOLS</a:t>
            </a:r>
          </a:p>
        </p:txBody>
      </p:sp>
    </p:spTree>
    <p:extLst>
      <p:ext uri="{BB962C8B-B14F-4D97-AF65-F5344CB8AC3E}">
        <p14:creationId xmlns:p14="http://schemas.microsoft.com/office/powerpoint/2010/main" val="19693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#31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0.050m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#22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0.075m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#16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0.100m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#14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0.125m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#11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0.150m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#10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0.175m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9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0.200m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8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0.225m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7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0.250m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6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0.275m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1466850"/>
            <a:ext cx="9277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PARAMETRIC TOOLS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ANALYSIS TOOLS</a:t>
            </a:r>
          </a:p>
        </p:txBody>
      </p:sp>
    </p:spTree>
    <p:extLst>
      <p:ext uri="{BB962C8B-B14F-4D97-AF65-F5344CB8AC3E}">
        <p14:creationId xmlns:p14="http://schemas.microsoft.com/office/powerpoint/2010/main" val="34978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5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0.400m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4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0.450m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0700" y="2667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dirty="0" smtClean="0">
                <a:solidFill>
                  <a:schemeClr val="bg1"/>
                </a:solidFill>
              </a:rPr>
              <a:t># 3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21" y="266699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dirty="0" smtClean="0">
                <a:solidFill>
                  <a:schemeClr val="bg1"/>
                </a:solidFill>
              </a:rPr>
              <a:t>Δ</a:t>
            </a:r>
            <a:r>
              <a:rPr lang="pt-PT" sz="4400" dirty="0" smtClean="0">
                <a:solidFill>
                  <a:schemeClr val="bg1"/>
                </a:solidFill>
              </a:rPr>
              <a:t>0.500m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3" y="581531"/>
            <a:ext cx="10959214" cy="5419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DATA FLOW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8754" y="5816084"/>
            <a:ext cx="365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*UDI - Useful Daylight Illuminance</a:t>
            </a:r>
            <a:endParaRPr lang="pt-P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7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30499" cy="5659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78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1466850"/>
            <a:ext cx="9277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PARAMETRIC TOOLS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ANALYSIS TOOLS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29934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27921" cy="565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9" y="435428"/>
            <a:ext cx="8032317" cy="56597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" y="482286"/>
            <a:ext cx="10685417" cy="52838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05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73" y="1371599"/>
            <a:ext cx="5526227" cy="3905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3" y="1371599"/>
            <a:ext cx="5526227" cy="39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04" y="342900"/>
            <a:ext cx="4000406" cy="2826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4000406" cy="2826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993"/>
            <a:ext cx="4000406" cy="2826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04" y="3005993"/>
            <a:ext cx="4000406" cy="2826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08" y="342900"/>
            <a:ext cx="4000406" cy="2826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08" y="3005993"/>
            <a:ext cx="4000406" cy="28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2" y="1054144"/>
            <a:ext cx="8572500" cy="4410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EVALUATION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2" y="1054144"/>
            <a:ext cx="8572500" cy="441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02" y="1054144"/>
            <a:ext cx="8572500" cy="44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1466850"/>
            <a:ext cx="9277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PARAMETRIC TOOLS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ANALYSIS TOOLS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OPTIMIZATION ALGORITHM</a:t>
            </a:r>
          </a:p>
          <a:p>
            <a:pPr algn="ctr"/>
            <a:r>
              <a:rPr lang="pt-PT" sz="3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=</a:t>
            </a:r>
          </a:p>
          <a:p>
            <a:pPr algn="ctr"/>
            <a:r>
              <a:rPr lang="pt-PT" sz="3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PERFORMANCE-BASED DESIGN</a:t>
            </a:r>
          </a:p>
        </p:txBody>
      </p:sp>
    </p:spTree>
    <p:extLst>
      <p:ext uri="{BB962C8B-B14F-4D97-AF65-F5344CB8AC3E}">
        <p14:creationId xmlns:p14="http://schemas.microsoft.com/office/powerpoint/2010/main" val="23909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2780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1262745" y="2358153"/>
            <a:ext cx="958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Algorithmic-Based Analysis is advantageous </a:t>
            </a:r>
          </a:p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Helps architects find form</a:t>
            </a:r>
          </a:p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Optimization reduces environmental costs</a:t>
            </a:r>
            <a:r>
              <a:rPr lang="pt-PT" sz="32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 costs</a:t>
            </a:r>
            <a:endParaRPr lang="pt-PT" sz="3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CONCLUSIONS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780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0639425" y="7612004"/>
            <a:ext cx="958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Urban Scale</a:t>
            </a:r>
          </a:p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Multi-Objective Optimization</a:t>
            </a:r>
          </a:p>
          <a:p>
            <a:pPr marL="285750" indent="-285750">
              <a:buFontTx/>
              <a:buChar char="-"/>
            </a:pPr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Kinetic Architecture</a:t>
            </a:r>
            <a:endParaRPr lang="pt-PT" sz="3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FUTURE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2" y="753796"/>
            <a:ext cx="11975616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FUTURE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08" y="287267"/>
            <a:ext cx="6918206" cy="56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FUTURE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91" y="485061"/>
            <a:ext cx="10152909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FUTURE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3333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69723" y="6273225"/>
            <a:ext cx="9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CONTRIBUTIONS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227" y="1707225"/>
            <a:ext cx="10469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-Algorithmic-based Analysis</a:t>
            </a:r>
          </a:p>
          <a:p>
            <a:r>
              <a:rPr lang="pt-PT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PT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</a:t>
            </a:r>
            <a:r>
              <a:rPr lang="en-US" sz="1600" cap="all" dirty="0" smtClean="0"/>
              <a:t>CAADRIA 2017: PROTOCOLS, FLOWS AND GLITCHES  (accepted)</a:t>
            </a:r>
          </a:p>
          <a:p>
            <a:endParaRPr lang="pt-PT" sz="3200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PT" sz="32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</a:t>
            </a:r>
            <a:r>
              <a:rPr lang="en-US" sz="3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Algorithmic Design and Analysis Fusing Disciplines</a:t>
            </a:r>
            <a:r>
              <a:rPr lang="pt-PT" sz="32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</a:t>
            </a:r>
          </a:p>
          <a:p>
            <a:r>
              <a:rPr lang="en-US" sz="1600" cap="all" dirty="0"/>
              <a:t> </a:t>
            </a:r>
            <a:r>
              <a:rPr lang="en-US" sz="1600" cap="all" dirty="0" smtClean="0"/>
              <a:t>     ACADIA 2017: DISCIPLINE AND DISRUPTION  (SUBMITTED)</a:t>
            </a:r>
            <a:endParaRPr lang="en-US" sz="1600" cap="all" dirty="0"/>
          </a:p>
          <a:p>
            <a:r>
              <a:rPr lang="pt-PT" sz="32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sts</a:t>
            </a:r>
            <a:endParaRPr lang="pt-PT" sz="3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298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2885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Thank you!</a:t>
            </a:r>
          </a:p>
          <a:p>
            <a:pPr algn="ctr"/>
            <a:r>
              <a:rPr lang="pt-P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Questions</a:t>
            </a:r>
            <a:r>
              <a:rPr lang="pt-PT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pt-PT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person silhouet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2174874"/>
            <a:ext cx="22066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905250" y="1504950"/>
            <a:ext cx="1181100" cy="1295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86200" y="3278186"/>
            <a:ext cx="12763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05250" y="3943350"/>
            <a:ext cx="1257300" cy="1047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72100" y="762000"/>
            <a:ext cx="1219200" cy="12001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5372100" y="2619375"/>
            <a:ext cx="1219200" cy="1200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5372100" y="4433887"/>
            <a:ext cx="1219200" cy="12001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162800" y="1527174"/>
            <a:ext cx="1181100" cy="1295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143750" y="3300410"/>
            <a:ext cx="12763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162800" y="3965574"/>
            <a:ext cx="1257300" cy="1047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634413" y="804863"/>
            <a:ext cx="1219200" cy="12001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8634413" y="2610641"/>
            <a:ext cx="1219200" cy="12001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8591550" y="4521199"/>
            <a:ext cx="1219200" cy="120015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42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2" grpId="0" animBg="1"/>
      <p:bldP spid="23" grpId="0" animBg="1"/>
      <p:bldP spid="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opossum grasshop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7" y="1012825"/>
            <a:ext cx="189653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pi.ning.com/files/lzg-kawjgFk-MuDwQv6wJYhTCzSzdb-jsFshJuP*ErJJ7iXlaUrGutLigJA*peUanKtODtoXNr3IDKYCty08krBLynH-gdL8/galapagos_image.png?crop=1%3A1&amp;width=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7" y="3732212"/>
            <a:ext cx="162877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cto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7" y="3485415"/>
            <a:ext cx="19780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87961" y="1157168"/>
            <a:ext cx="37528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0" spc="600" dirty="0"/>
              <a:t>DIRECT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21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55650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Useful </a:t>
            </a:r>
            <a:r>
              <a:rPr lang="en-US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Daylight Illuminance (UDI) is an attempt to integrate the evaluation of daylight level and glare in one scheme. According to Nabil and </a:t>
            </a:r>
            <a:r>
              <a:rPr lang="en-US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Mardaljevic</a:t>
            </a:r>
            <a:r>
              <a:rPr lang="en-US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[1], UDI is defined as the annual occurrence of illuminances across the work plane that are within a range considered “useful” by occupants.</a:t>
            </a:r>
          </a:p>
          <a:p>
            <a:r>
              <a:rPr lang="en-US" i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(…) The </a:t>
            </a:r>
            <a:r>
              <a:rPr lang="en-US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current definition of UDI evaluates (e.g. hourly) illuminance levels according to three illuminance ranges: 0-100 lux, 100-2,000 lux and above 2,000 lux. Horizontal illuminance levels between 100 and 2,000 lux - the so-called useful range - are grated full credit whereas levels which fall short of the useful range (&lt;100 lux) and levels which exceeds the useful range (&gt;2,000 lux) are granted no </a:t>
            </a:r>
            <a:r>
              <a:rPr lang="en-US" i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credit</a:t>
            </a:r>
            <a:r>
              <a:rPr lang="en-US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i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[2].</a:t>
            </a:r>
            <a:endParaRPr lang="en-US" i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5664200" y="5275928"/>
            <a:ext cx="6527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[1] Nabil A. and </a:t>
            </a:r>
            <a:r>
              <a:rPr lang="en-US" sz="1100" dirty="0" err="1"/>
              <a:t>Mardaljevic</a:t>
            </a:r>
            <a:r>
              <a:rPr lang="en-US" sz="1100" dirty="0"/>
              <a:t> J. (2005). Useful Daylight Factors. Energy and Buildings, 38(7).</a:t>
            </a:r>
          </a:p>
          <a:p>
            <a:r>
              <a:rPr lang="en-US" sz="1100" dirty="0"/>
              <a:t>[2] </a:t>
            </a:r>
            <a:r>
              <a:rPr lang="en-US" sz="1100" dirty="0" err="1"/>
              <a:t>Mardaljevic</a:t>
            </a:r>
            <a:r>
              <a:rPr lang="en-US" sz="1100" dirty="0"/>
              <a:t>, J. (2006). Examples of Climate-Based Daylighting Modelling. In Paper No. 67. Presented at the CIBSE National Conference 2006: Engineering the Future, Oval Cricket Ground, London, UK: Institute of Energy and Sustainable Development (IESD).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125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6048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RELATED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1036" name="Picture 12" descr="https://www.e-architect.co.uk/images/jpgs/london/the_pinnacle_kpf270709_cityscape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0" y="306401"/>
            <a:ext cx="7203168" cy="57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e-architect.co.uk/images/jpgs/london/the_pinnacle_kpf270709_cityscape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96" y="306401"/>
            <a:ext cx="3857697" cy="57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1050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PERFORMANCE-BASED DESIGN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115" y="2172991"/>
            <a:ext cx="562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Location</a:t>
            </a:r>
          </a:p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Occupancy Schedule</a:t>
            </a:r>
          </a:p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Building Typology</a:t>
            </a:r>
            <a:endParaRPr lang="pt-PT" sz="4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172991"/>
            <a:ext cx="5625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Reduce energy costs</a:t>
            </a:r>
          </a:p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Daylight is healthy for its occupants</a:t>
            </a:r>
          </a:p>
          <a:p>
            <a:pPr marL="285750" indent="-285750">
              <a:buFontTx/>
              <a:buChar char="-"/>
            </a:pPr>
            <a:r>
              <a:rPr lang="pt-PT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Better environment</a:t>
            </a:r>
            <a:endParaRPr lang="pt-PT" sz="4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6048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RELATED WORK</a:t>
            </a:r>
            <a:endParaRPr lang="pt-PT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1" y="1470825"/>
            <a:ext cx="6031285" cy="3599725"/>
          </a:xfrm>
          <a:prstGeom prst="rect">
            <a:avLst/>
          </a:prstGeom>
        </p:spPr>
      </p:pic>
      <p:pic>
        <p:nvPicPr>
          <p:cNvPr id="8" name="Picture 14" descr="https://www.e-architect.co.uk/images/jpgs/london/the_pinnacle_kpf270709_cityscape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96" y="306401"/>
            <a:ext cx="3857697" cy="57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5098</TotalTime>
  <Words>1085</Words>
  <Application>Microsoft Office PowerPoint</Application>
  <PresentationFormat>Widescreen</PresentationFormat>
  <Paragraphs>223</Paragraphs>
  <Slides>80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Calibri Light</vt:lpstr>
      <vt:lpstr>Courier New</vt:lpstr>
      <vt:lpstr>Ebrima</vt:lpstr>
      <vt:lpstr>Office Theme</vt:lpstr>
      <vt:lpstr>PERFORMANCE-BASED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Fixed Inputs</vt:lpstr>
      <vt:lpstr>2. Variable Inputs</vt:lpstr>
      <vt:lpstr>3. Variables</vt:lpstr>
      <vt:lpstr>4. Constraints</vt:lpstr>
      <vt:lpstr>4.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PERFORMANCE-BASED DESIGN</dc:title>
  <dc:creator>Carmo Cardoso</dc:creator>
  <cp:lastModifiedBy>Carmo Cardoso</cp:lastModifiedBy>
  <cp:revision>152</cp:revision>
  <dcterms:created xsi:type="dcterms:W3CDTF">2017-03-22T12:02:04Z</dcterms:created>
  <dcterms:modified xsi:type="dcterms:W3CDTF">2017-06-06T22:22:05Z</dcterms:modified>
</cp:coreProperties>
</file>