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60" r:id="rId2"/>
    <p:sldId id="261" r:id="rId3"/>
    <p:sldId id="262" r:id="rId4"/>
    <p:sldId id="258" r:id="rId5"/>
    <p:sldId id="267" r:id="rId6"/>
    <p:sldId id="268" r:id="rId7"/>
    <p:sldId id="266" r:id="rId8"/>
    <p:sldId id="269" r:id="rId9"/>
    <p:sldId id="271" r:id="rId10"/>
    <p:sldId id="270" r:id="rId11"/>
    <p:sldId id="263" r:id="rId12"/>
    <p:sldId id="276" r:id="rId13"/>
    <p:sldId id="274" r:id="rId14"/>
    <p:sldId id="275" r:id="rId15"/>
    <p:sldId id="277" r:id="rId16"/>
    <p:sldId id="280" r:id="rId17"/>
    <p:sldId id="278" r:id="rId18"/>
    <p:sldId id="281" r:id="rId19"/>
    <p:sldId id="295" r:id="rId20"/>
    <p:sldId id="286" r:id="rId21"/>
    <p:sldId id="287" r:id="rId22"/>
    <p:sldId id="288" r:id="rId23"/>
    <p:sldId id="285" r:id="rId24"/>
    <p:sldId id="289" r:id="rId25"/>
    <p:sldId id="290" r:id="rId26"/>
    <p:sldId id="29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5830"/>
    <a:srgbClr val="899E8F"/>
    <a:srgbClr val="414850"/>
    <a:srgbClr val="124294"/>
    <a:srgbClr val="5C5E49"/>
    <a:srgbClr val="133B95"/>
    <a:srgbClr val="151513"/>
    <a:srgbClr val="020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543" autoAdjust="0"/>
  </p:normalViewPr>
  <p:slideViewPr>
    <p:cSldViewPr snapToGrid="0">
      <p:cViewPr varScale="1">
        <p:scale>
          <a:sx n="89" d="100"/>
          <a:sy n="89" d="100"/>
        </p:scale>
        <p:origin x="2280" y="78"/>
      </p:cViewPr>
      <p:guideLst/>
    </p:cSldViewPr>
  </p:slideViewPr>
  <p:outlineViewPr>
    <p:cViewPr>
      <p:scale>
        <a:sx n="33" d="100"/>
        <a:sy n="33" d="100"/>
      </p:scale>
      <p:origin x="0" y="-21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20B00-BDF3-43BB-ACD7-4E8DD76B12C8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8D6D6-D1DC-498E-9807-E96B4134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898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D563-91C5-4584-AF34-3CDF27073AD3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2DD43-54C8-47B5-8B24-C9248F39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668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6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26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2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6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06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5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04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29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7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1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2DD43-54C8-47B5-8B24-C9248F394B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9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FC0-41D9-45A3-AC8E-0455362C8FE0}" type="datetime1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2A42E2-F4D2-4995-BB75-51951EE5AE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4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A1D8-CA88-445F-8F0C-BCD3CAE952A9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8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25165-F5A4-4350-8599-1BD0041B3FC3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0E55-A53C-4256-BD62-439C05C9CC32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2A42E2-F4D2-4995-BB75-51951EE5AE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68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360B-9E9D-4C55-B067-E31E5D7957C8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5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02C47-ECE1-419F-A236-A3A76A82D56D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2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5B1C-14A0-41DC-9FB2-489BDCC833FF}" type="datetime1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7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78E3-2014-4951-9E33-5CE0E8882F70}" type="datetime1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80A2-F399-4C5E-B494-BE6952EEFA86}" type="datetime1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2C629-B859-45AA-BCB0-1F414E7C0361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77E-B627-4EFE-99EC-6FFFA5DA6B43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1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DD3E1-7F1C-4887-A8AD-8A5671351600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2A42E2-F4D2-4995-BB75-51951EE5AE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1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24.postimg.org/iur864kc5/alx_museu_do_amanha_20151217_0001_original_jpeg.jpg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gizmodo.com/can-you-guess-how-much-the-architect-of-the-most-expens-177190682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12870" y="4508128"/>
            <a:ext cx="3231130" cy="760593"/>
          </a:xfrm>
          <a:prstGeom prst="rect">
            <a:avLst/>
          </a:prstGeom>
          <a:solidFill>
            <a:srgbClr val="4148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Rectangle 5"/>
          <p:cNvSpPr/>
          <p:nvPr/>
        </p:nvSpPr>
        <p:spPr>
          <a:xfrm>
            <a:off x="0" y="1925299"/>
            <a:ext cx="9144000" cy="1475823"/>
          </a:xfrm>
          <a:prstGeom prst="rect">
            <a:avLst/>
          </a:prstGeom>
          <a:solidFill>
            <a:srgbClr val="124294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15923"/>
            <a:ext cx="9144000" cy="978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GB" sz="1800" dirty="0" smtClean="0">
                <a:solidFill>
                  <a:srgbClr val="C5C8CC"/>
                </a:solidFill>
              </a:rPr>
              <a:t/>
            </a:r>
            <a:br>
              <a:rPr lang="en-GB" sz="1800" dirty="0" smtClean="0">
                <a:solidFill>
                  <a:srgbClr val="C5C8CC"/>
                </a:solidFill>
              </a:rPr>
            </a:br>
            <a:r>
              <a:rPr lang="en-US" sz="7200" spc="-225" dirty="0" smtClean="0">
                <a:solidFill>
                  <a:schemeClr val="bg1">
                    <a:lumMod val="6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Generative</a:t>
            </a:r>
            <a:r>
              <a:rPr lang="en-US" sz="7200" spc="-225" dirty="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7200" spc="-225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Design</a:t>
            </a:r>
            <a:endParaRPr lang="en-GB" sz="7200" spc="-225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137" y="1947600"/>
            <a:ext cx="5153971" cy="439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spc="-225" dirty="0" smtClean="0">
                <a:solidFill>
                  <a:schemeClr val="bg1">
                    <a:lumMod val="65000"/>
                  </a:schemeClr>
                </a:solidFill>
              </a:rPr>
              <a:t>An Enhanced Programming Environment  for</a:t>
            </a:r>
            <a:endParaRPr lang="en-GB" sz="2300" spc="-225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2" descr="http://upload.wikimedia.org/wikipedia/pt/e/ed/IS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02" y="5740104"/>
            <a:ext cx="315796" cy="382320"/>
          </a:xfrm>
          <a:prstGeom prst="rect">
            <a:avLst/>
          </a:prstGeom>
          <a:noFill/>
          <a:effectLst>
            <a:outerShdw blurRad="50800" dist="38100" dir="5400000" sx="98000" sy="98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55355" y="4496553"/>
            <a:ext cx="2854367" cy="78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98" spc="-113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Guilherme Ferreira</a:t>
            </a:r>
          </a:p>
          <a:p>
            <a:r>
              <a:rPr lang="en-US" sz="1995" spc="-113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Instituto Superior T</a:t>
            </a:r>
            <a:r>
              <a:rPr lang="pt-PT" sz="1995" spc="-113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écnico</a:t>
            </a:r>
            <a:r>
              <a:rPr lang="en-US" sz="1995" spc="-113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995" spc="-113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2" descr="http://homepages.gsd.inesc-id.pt/~cnr/common/imagens/inesc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511" y="5740104"/>
            <a:ext cx="770807" cy="382320"/>
          </a:xfrm>
          <a:prstGeom prst="rect">
            <a:avLst/>
          </a:prstGeom>
          <a:noFill/>
          <a:effectLst>
            <a:outerShdw blurRad="50800" dist="38100" dir="5400000" sx="98000" sy="98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7522517" y="5739512"/>
            <a:ext cx="0" cy="38232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961"/>
          <a:stretch/>
        </p:blipFill>
        <p:spPr>
          <a:xfrm>
            <a:off x="272956" y="979487"/>
            <a:ext cx="8871044" cy="56959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this program doing?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69459" y="970157"/>
            <a:ext cx="3605083" cy="2046804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sz="4400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Solution</a:t>
            </a:r>
            <a:endParaRPr lang="en-US" sz="44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8018"/>
            <a:ext cx="9122126" cy="49700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1970" y="867551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SCRIPT</a:t>
            </a:r>
          </a:p>
        </p:txBody>
      </p:sp>
      <p:sp>
        <p:nvSpPr>
          <p:cNvPr id="6" name="Oval 5"/>
          <p:cNvSpPr/>
          <p:nvPr/>
        </p:nvSpPr>
        <p:spPr>
          <a:xfrm>
            <a:off x="4162327" y="494666"/>
            <a:ext cx="1080000" cy="108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337119" y="304431"/>
            <a:ext cx="1440000" cy="144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342951" y="850563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2243" y="708437"/>
            <a:ext cx="16120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Sketches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3154" y="1036828"/>
            <a:ext cx="16120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Diagrams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6018" y="848321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endParaRPr lang="pt-PT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5300" y="297598"/>
            <a:ext cx="1440000" cy="144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48772" y="1046991"/>
            <a:ext cx="1737360" cy="0"/>
          </a:xfrm>
          <a:prstGeom prst="straightConnector1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50581" y="1022293"/>
            <a:ext cx="1645920" cy="0"/>
          </a:xfrm>
          <a:prstGeom prst="straightConnector1">
            <a:avLst/>
          </a:prstGeom>
          <a:ln w="28575" cap="rnd">
            <a:solidFill>
              <a:schemeClr val="tx1"/>
            </a:solidFill>
            <a:prstDash val="sysDot"/>
            <a:round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8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1970" y="867551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SCRIPT</a:t>
            </a:r>
          </a:p>
        </p:txBody>
      </p:sp>
      <p:sp>
        <p:nvSpPr>
          <p:cNvPr id="6" name="Oval 5"/>
          <p:cNvSpPr/>
          <p:nvPr/>
        </p:nvSpPr>
        <p:spPr>
          <a:xfrm>
            <a:off x="4162327" y="494666"/>
            <a:ext cx="1080000" cy="108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337119" y="304431"/>
            <a:ext cx="1440000" cy="144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342951" y="850563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2243" y="708437"/>
            <a:ext cx="16120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Sketches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3154" y="1036828"/>
            <a:ext cx="16120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Diagrams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6018" y="848321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endParaRPr lang="pt-PT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5300" y="297598"/>
            <a:ext cx="1440000" cy="144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48772" y="1046991"/>
            <a:ext cx="1737360" cy="0"/>
          </a:xfrm>
          <a:prstGeom prst="straightConnector1">
            <a:avLst/>
          </a:prstGeom>
          <a:ln w="254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50581" y="1022293"/>
            <a:ext cx="1645920" cy="0"/>
          </a:xfrm>
          <a:prstGeom prst="straightConnector1">
            <a:avLst/>
          </a:prstGeom>
          <a:ln w="25400" cap="rnd">
            <a:solidFill>
              <a:schemeClr val="tx1"/>
            </a:solidFill>
            <a:prstDash val="sysDot"/>
            <a:round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-8544" y="1947551"/>
            <a:ext cx="9152544" cy="5018357"/>
            <a:chOff x="-8544" y="1947551"/>
            <a:chExt cx="9152544" cy="5018357"/>
          </a:xfrm>
        </p:grpSpPr>
        <p:sp>
          <p:nvSpPr>
            <p:cNvPr id="3" name="TextBox 2"/>
            <p:cNvSpPr txBox="1"/>
            <p:nvPr/>
          </p:nvSpPr>
          <p:spPr>
            <a:xfrm>
              <a:off x="-8544" y="1947551"/>
              <a:ext cx="5250871" cy="500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define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skin-open-srf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srf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panel-f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panel-h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sphere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0.03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  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iterate-quads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    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lambda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      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list-ref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4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list-ref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list-ref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4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list-ref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1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list-ref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0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list-ref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1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</a:t>
              </a:r>
              <a:r>
                <a:rPr lang="pt-PT" sz="1100" dirty="0" smtClean="0">
                  <a:solidFill>
                    <a:srgbClr val="000080"/>
                  </a:solidFill>
                  <a:latin typeface="Courier New" panose="02070309020205020404" pitchFamily="49" charset="0"/>
                </a:rPr>
                <a:t>panel-f</a:t>
              </a:r>
              <a:r>
                <a:rPr lang="pt-PT" sz="1100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panel-h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iterate-quads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lambda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let*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0.17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b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1/2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)) </a:t>
              </a:r>
            </a:p>
            <a:p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              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1/2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j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1/2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b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j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2/3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k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k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0.17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k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1/2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w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k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2/3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g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2/3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2/3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3/2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3/2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i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ptf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k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1.17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b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panel-f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panel-h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b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f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</a:t>
              </a:r>
              <a:endParaRPr lang="pt-PT" sz="1100" dirty="0">
                <a:effectLst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54944" y="1964539"/>
              <a:ext cx="4189056" cy="500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transpose-matrix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srf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endParaRPr lang="pt-PT" sz="1100" b="1" dirty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define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hex-panel-1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p4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p5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let*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quad-center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n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quad-normal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*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distance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loft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closed-line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p4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p5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move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scale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closed-line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p4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p5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 smtClean="0">
                  <a:solidFill>
                    <a:srgbClr val="000080"/>
                  </a:solidFill>
                  <a:latin typeface="Courier New" panose="02070309020205020404" pitchFamily="49" charset="0"/>
                </a:rPr>
                <a:t>*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n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-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)))))))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endParaRPr lang="pt-PT" sz="1100" b="1" dirty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define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hex-panel-2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p4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p5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let*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quad-center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n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quad-normal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*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f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distance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att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loft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list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closed-line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p4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p5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move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scale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closed-line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p4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p5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 smtClean="0">
                  <a:solidFill>
                    <a:srgbClr val="000080"/>
                  </a:solidFill>
                  <a:latin typeface="Courier New" panose="02070309020205020404" pitchFamily="49" charset="0"/>
                </a:rPr>
                <a:t>/</a:t>
              </a:r>
              <a:r>
                <a:rPr lang="pt-PT" sz="1100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1.3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 smtClean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      (</a:t>
              </a:r>
              <a:r>
                <a:rPr lang="pt-PT" sz="1100" dirty="0" smtClean="0">
                  <a:solidFill>
                    <a:srgbClr val="000080"/>
                  </a:solidFill>
                  <a:latin typeface="Courier New" panose="02070309020205020404" pitchFamily="49" charset="0"/>
                </a:rPr>
                <a:t>*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n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/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-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8000"/>
                  </a:solidFill>
                  <a:latin typeface="Courier New" panose="02070309020205020404" pitchFamily="49" charset="0"/>
                </a:rPr>
                <a:t>2.0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move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scale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closed-line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p0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p1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p2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p3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p4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p5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d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endParaRPr lang="pt-PT" sz="1100" dirty="0" smtClean="0">
                <a:solidFill>
                  <a:srgbClr val="000000"/>
                </a:solidFill>
                <a:latin typeface="Courier New" panose="02070309020205020404" pitchFamily="49" charset="0"/>
              </a:endParaRPr>
            </a:p>
            <a:p>
              <a:r>
                <a:rPr lang="pt-PT" sz="11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      </a:t>
              </a:r>
              <a:r>
                <a:rPr lang="pt-PT" sz="1100" b="1" dirty="0" smtClean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 smtClean="0">
                  <a:solidFill>
                    <a:srgbClr val="000080"/>
                  </a:solidFill>
                  <a:latin typeface="Courier New" panose="02070309020205020404" pitchFamily="49" charset="0"/>
                </a:rPr>
                <a:t>*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c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n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(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-</a:t>
              </a:r>
              <a:r>
                <a:rPr lang="pt-PT" sz="11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</a:t>
              </a:r>
              <a:r>
                <a:rPr lang="pt-PT" sz="1100" dirty="0">
                  <a:solidFill>
                    <a:srgbClr val="000080"/>
                  </a:solidFill>
                  <a:latin typeface="Courier New" panose="02070309020205020404" pitchFamily="49" charset="0"/>
                </a:rPr>
                <a:t>h</a:t>
              </a:r>
              <a:r>
                <a:rPr lang="pt-PT" sz="1100" b="1" dirty="0">
                  <a:solidFill>
                    <a:srgbClr val="844200"/>
                  </a:solidFill>
                  <a:latin typeface="Courier New" panose="02070309020205020404" pitchFamily="49" charset="0"/>
                </a:rPr>
                <a:t>)))))))</a:t>
              </a:r>
              <a:endParaRPr lang="pt-PT" sz="11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8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894" y="1614423"/>
            <a:ext cx="6211901" cy="50991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1970" y="867551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SCRIPT</a:t>
            </a:r>
          </a:p>
        </p:txBody>
      </p:sp>
      <p:sp>
        <p:nvSpPr>
          <p:cNvPr id="6" name="Oval 5"/>
          <p:cNvSpPr/>
          <p:nvPr/>
        </p:nvSpPr>
        <p:spPr>
          <a:xfrm>
            <a:off x="4162327" y="494666"/>
            <a:ext cx="1080000" cy="108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337119" y="304431"/>
            <a:ext cx="1440000" cy="144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342951" y="850563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2243" y="708437"/>
            <a:ext cx="16120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Sketches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3154" y="1036828"/>
            <a:ext cx="16120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Diagrams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6018" y="848321"/>
            <a:ext cx="1474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endParaRPr lang="pt-PT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5300" y="297598"/>
            <a:ext cx="1440000" cy="1440000"/>
          </a:xfrm>
          <a:prstGeom prst="ellips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48772" y="1046991"/>
            <a:ext cx="1737360" cy="0"/>
          </a:xfrm>
          <a:prstGeom prst="straightConnector1">
            <a:avLst/>
          </a:prstGeom>
          <a:ln w="254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50581" y="1022293"/>
            <a:ext cx="1645920" cy="0"/>
          </a:xfrm>
          <a:prstGeom prst="straightConnector1">
            <a:avLst/>
          </a:prstGeom>
          <a:ln w="25400" cap="rnd">
            <a:solidFill>
              <a:schemeClr val="tx1"/>
            </a:solidFill>
            <a:prstDash val="sysDot"/>
            <a:round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0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59" y="771017"/>
            <a:ext cx="6189973" cy="563094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83180" y="861650"/>
            <a:ext cx="285750" cy="3088917"/>
            <a:chOff x="6683180" y="861650"/>
            <a:chExt cx="285750" cy="308891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816530" y="861650"/>
              <a:ext cx="0" cy="30889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83180" y="861650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83180" y="3950567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816530" y="2406109"/>
              <a:ext cx="1524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968930" y="2206054"/>
            <a:ext cx="1975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Documentation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690732" y="5495024"/>
            <a:ext cx="285750" cy="794265"/>
            <a:chOff x="6683180" y="861650"/>
            <a:chExt cx="285750" cy="308891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816530" y="861650"/>
              <a:ext cx="0" cy="30889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83180" y="861650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83180" y="3950567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16530" y="2406109"/>
              <a:ext cx="1524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976482" y="5692101"/>
            <a:ext cx="1975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Documentation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307980" y="4772722"/>
            <a:ext cx="166095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76482" y="4572667"/>
            <a:ext cx="117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Program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Literate Programming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62472" y="1140442"/>
            <a:ext cx="5461582" cy="4893647"/>
            <a:chOff x="859223" y="1485436"/>
            <a:chExt cx="5461582" cy="48936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223" y="1485436"/>
              <a:ext cx="4905375" cy="270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92676" y="1485436"/>
              <a:ext cx="5428129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def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cubeSpheres(c,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r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):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c1 = c+xyz(-w,-w,-w)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c2 = c+xyz(+w,-w,-w)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c3 = c+xyz(+w,+w,-w)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c4 = c+xyz(-w,+w,-w)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c5 = c+xyz(-w,-w,+w)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c6 = c+xyz(+w,-w,+w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c7 </a:t>
              </a:r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 c+xyz(+w,+w,+w)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c8 = c+xyz(-w,+w,+w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endPara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for p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[c1,c2,c3,c4,c5,c6,c7,c8]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</a:t>
              </a:r>
              <a:endPara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sphere(p, r)</a:t>
              </a:r>
            </a:p>
            <a:p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83180" y="1226643"/>
            <a:ext cx="285750" cy="2618899"/>
            <a:chOff x="6683180" y="861650"/>
            <a:chExt cx="285750" cy="308891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816530" y="861650"/>
              <a:ext cx="0" cy="30889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83180" y="861650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683180" y="3950567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816530" y="2406109"/>
              <a:ext cx="1524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965214" y="2336037"/>
            <a:ext cx="1975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Documentation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10800000">
            <a:off x="1510174" y="1138846"/>
            <a:ext cx="285750" cy="4895242"/>
            <a:chOff x="6683180" y="861650"/>
            <a:chExt cx="285750" cy="308891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816530" y="861650"/>
              <a:ext cx="0" cy="30889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683180" y="861650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683180" y="3950567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816530" y="2406109"/>
              <a:ext cx="1524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64357" y="3386411"/>
            <a:ext cx="117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Program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Program-sketch 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62472" y="1140442"/>
            <a:ext cx="5461582" cy="4893647"/>
            <a:chOff x="859223" y="1485436"/>
            <a:chExt cx="5461582" cy="48936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223" y="1485436"/>
              <a:ext cx="4905375" cy="2705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92676" y="1485436"/>
              <a:ext cx="5428129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def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cubeSpheres(c,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r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):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c1 = c+xyz(-w,-w,-w)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c2 = c+xyz(+w,-w,-w)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c3 = c+xyz(+w,+w,-w)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c4 = c+xyz(-w,+w,-w)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c5 = c+xyz(-w,-w,+w)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c6 = c+xyz(+w,-w,+w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c7 </a:t>
              </a:r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 c+xyz(+w,+w,+w)</a:t>
              </a: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c8 = c+xyz(-w,+w,+w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endPara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for p 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[c1,c2,c3,c4,c5,c6,c7,c8]</a:t>
              </a:r>
              <a:r>
                <a:rPr lang="pl-PL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</a:t>
              </a:r>
              <a:endPara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pl-PL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sphere(p, r)</a:t>
              </a:r>
            </a:p>
            <a:p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83180" y="1226643"/>
            <a:ext cx="285750" cy="2618899"/>
            <a:chOff x="6683180" y="861650"/>
            <a:chExt cx="285750" cy="308891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816530" y="861650"/>
              <a:ext cx="0" cy="30889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83180" y="861650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683180" y="3950567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816530" y="2406109"/>
              <a:ext cx="1524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965214" y="2336037"/>
            <a:ext cx="1975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Documentation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10800000">
            <a:off x="1510174" y="1138846"/>
            <a:ext cx="285750" cy="4895242"/>
            <a:chOff x="6683180" y="861650"/>
            <a:chExt cx="285750" cy="308891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816530" y="861650"/>
              <a:ext cx="0" cy="308891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683180" y="861650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683180" y="3950567"/>
              <a:ext cx="13335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816530" y="2406109"/>
              <a:ext cx="1524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64357" y="3386411"/>
            <a:ext cx="117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Program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Program-sketch Correlation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222702" y="1326995"/>
            <a:ext cx="178420" cy="12090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679902" y="1338146"/>
            <a:ext cx="367991" cy="20482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014439" y="1326995"/>
            <a:ext cx="1605776" cy="5575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0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rr-medi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65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ta-medi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22179"/>
            <a:ext cx="9144000" cy="57515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Immediate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69459" y="1427356"/>
            <a:ext cx="3605083" cy="3284589"/>
          </a:xfrm>
        </p:spPr>
        <p:txBody>
          <a:bodyPr anchor="ctr"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Problem</a:t>
            </a:r>
            <a:endParaRPr lang="en-US" sz="44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PT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Solution</a:t>
            </a:r>
            <a:endParaRPr lang="en-US" sz="4400" spc="-15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Conclusions</a:t>
            </a:r>
            <a:endParaRPr lang="en-US" sz="44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1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94" y="903145"/>
            <a:ext cx="6536793" cy="55897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implement these tools?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implement these tools?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35" y="1331250"/>
            <a:ext cx="5051731" cy="49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759" y="1106020"/>
            <a:ext cx="776229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Users 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Awkward shortcuts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Resize images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Adaptive sliders</a:t>
            </a:r>
          </a:p>
          <a:p>
            <a:pPr>
              <a:lnSpc>
                <a:spcPct val="150000"/>
              </a:lnSpc>
            </a:pPr>
            <a:r>
              <a:rPr 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Limitations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 resize operation for </a:t>
            </a: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bitmaps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DrRacket</a:t>
            </a:r>
            <a:r>
              <a:rPr lang="en-US" sz="2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slider GUI </a:t>
            </a: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has fixed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DrRacket</a:t>
            </a: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stores code and metadata as binary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69459" y="970157"/>
            <a:ext cx="3605083" cy="2046804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sz="4400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Conclusions</a:t>
            </a:r>
            <a:endParaRPr lang="en-US" sz="44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8" y="4047668"/>
            <a:ext cx="2262977" cy="2445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8" y="1248702"/>
            <a:ext cx="2262977" cy="2445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Program-sketch Correlation Tool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9783" y="1248702"/>
            <a:ext cx="5855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Current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Correlates code with program artifacts</a:t>
            </a:r>
            <a:endParaRPr lang="en-US" sz="2400" spc="-15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Saves image and its metadata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Provides useful operations over images</a:t>
            </a:r>
          </a:p>
          <a:p>
            <a:pPr>
              <a:lnSpc>
                <a:spcPct val="150000"/>
              </a:lnSpc>
            </a:pPr>
            <a:r>
              <a:rPr 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Future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 correlation strategies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OCR integration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Support for image editing</a:t>
            </a:r>
          </a:p>
        </p:txBody>
      </p:sp>
    </p:spTree>
    <p:extLst>
      <p:ext uri="{BB962C8B-B14F-4D97-AF65-F5344CB8AC3E}">
        <p14:creationId xmlns:p14="http://schemas.microsoft.com/office/powerpoint/2010/main" val="16868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Immediate Feedback Tool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9783" y="1248702"/>
            <a:ext cx="5855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Current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Processes immediately the code </a:t>
            </a: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change</a:t>
            </a:r>
            <a:endParaRPr lang="en-US" sz="2400" spc="-15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Provides inline slider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Supports change in any literal</a:t>
            </a:r>
          </a:p>
          <a:p>
            <a:pPr>
              <a:lnSpc>
                <a:spcPct val="150000"/>
              </a:lnSpc>
            </a:pPr>
            <a:r>
              <a:rPr 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Future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Partial code execution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Adaptive sliders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Show model change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7" y="1391674"/>
            <a:ext cx="2479791" cy="2051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07" y="4049827"/>
            <a:ext cx="2479791" cy="1546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4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greatwinenews.com/vineyard/uploads/2013/04/ysios_winer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37" y="0"/>
            <a:ext cx="4856364" cy="36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23" t="1392"/>
          <a:stretch/>
        </p:blipFill>
        <p:spPr>
          <a:xfrm>
            <a:off x="4264535" y="3617060"/>
            <a:ext cx="4879466" cy="3246520"/>
          </a:xfrm>
          <a:prstGeom prst="rect">
            <a:avLst/>
          </a:prstGeom>
        </p:spPr>
      </p:pic>
      <p:pic>
        <p:nvPicPr>
          <p:cNvPr id="1028" name="Picture 4" descr="https://upload.wikimedia.org/wikipedia/commons/2/2d/Brookfield_Pl._1_06.11.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48" b="-1415"/>
          <a:stretch/>
        </p:blipFill>
        <p:spPr bwMode="auto">
          <a:xfrm>
            <a:off x="0" y="-7994"/>
            <a:ext cx="5166360" cy="69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365557"/>
            <a:ext cx="2792162" cy="49244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Atrium of Brookfield </a:t>
            </a:r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Place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Toronto, Canada (1992)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1838" y="0"/>
            <a:ext cx="2792162" cy="49244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Ysios</a:t>
            </a:r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Winery</a:t>
            </a:r>
          </a:p>
          <a:p>
            <a:pPr algn="r"/>
            <a:r>
              <a:rPr lang="en-US" sz="12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Laguardia</a:t>
            </a:r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Spain (2001)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4942" y="3632430"/>
            <a:ext cx="2792162" cy="49244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Barajas </a:t>
            </a:r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Airport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Madrid, Spain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2262392"/>
            <a:ext cx="9144000" cy="1354667"/>
          </a:xfrm>
          <a:prstGeom prst="rect">
            <a:avLst/>
          </a:prstGeom>
          <a:solidFill>
            <a:srgbClr val="899E8F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2804615" y="2267973"/>
            <a:ext cx="3534770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pt-PT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 you. Questions</a:t>
            </a:r>
            <a:r>
              <a:rPr lang="pt-PT" sz="4400" dirty="0" smtClean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  <a:endParaRPr lang="pt-PT" sz="4400" dirty="0">
              <a:solidFill>
                <a:srgbClr val="C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69459" y="970157"/>
            <a:ext cx="3605083" cy="2046804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sz="4400" spc="-15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4400" spc="-15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Problem</a:t>
            </a:r>
            <a:endParaRPr lang="en-US" sz="44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9/9b/El_Palau_de_les_Arts_Reina_Sof%C3%ADa%2C_Valencia_-_Jan_2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2816" y="3714797"/>
            <a:ext cx="5559135" cy="322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552291"/>
            <a:ext cx="2057400" cy="365125"/>
          </a:xfrm>
        </p:spPr>
        <p:txBody>
          <a:bodyPr/>
          <a:lstStyle/>
          <a:p>
            <a:fld id="{3D2A42E2-F4D2-4995-BB75-51951EE5AEE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5" name="Picture 1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41" y="0"/>
            <a:ext cx="5588759" cy="37258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00549" y="3202619"/>
            <a:ext cx="3021321" cy="492443"/>
          </a:xfrm>
          <a:prstGeom prst="rect">
            <a:avLst/>
          </a:prstGeom>
          <a:solidFill>
            <a:srgbClr val="151513">
              <a:alpha val="58000"/>
            </a:srgbClr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World </a:t>
            </a:r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Trade </a:t>
            </a:r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Center Transit </a:t>
            </a:r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Hub</a:t>
            </a:r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York, USA (2016)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http://s24.postimg.org/iur864kc5/alx_museu_do_amanha_20151217_0001_original_jpeg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3603009" cy="270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83473" y="0"/>
            <a:ext cx="2137078" cy="49244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Museum of Tomorrow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Rio de Janeiro, Brazil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0" name="Picture 6" descr="https://upload.wikimedia.org/wikipedia/commons/7/7e/The_Turning_Torso%2C_Malm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08736"/>
            <a:ext cx="3592816" cy="422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54376" y="2708736"/>
            <a:ext cx="1746698" cy="677108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Turning </a:t>
            </a:r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Torso</a:t>
            </a:r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Malmö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Sweden 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(2005)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7192" y="3767689"/>
            <a:ext cx="2832410" cy="49244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Queen Sofia Palace of the Arts </a:t>
            </a:r>
            <a:r>
              <a:rPr lang="en-US" sz="1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Valencia, Spain </a:t>
            </a:r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(2005)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4645" y="6658569"/>
            <a:ext cx="2374711" cy="276999"/>
          </a:xfrm>
          <a:prstGeom prst="rect">
            <a:avLst/>
          </a:prstGeom>
          <a:solidFill>
            <a:srgbClr val="5C5E49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Architect Santiago </a:t>
            </a:r>
            <a:r>
              <a:rPr lang="en-US" sz="12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Calatrava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1600"/>
            <a:ext cx="9144000" cy="3826347"/>
            <a:chOff x="511629" y="1759979"/>
            <a:chExt cx="11167515" cy="3928618"/>
          </a:xfrm>
        </p:grpSpPr>
        <p:pic>
          <p:nvPicPr>
            <p:cNvPr id="7" name="Picture 3" descr="C:\Users\IHCI\Dropbox\2014\FinalVersion\Leitao_3_Hangzho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856" y="1759979"/>
              <a:ext cx="11166288" cy="366001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511629" y="5419995"/>
              <a:ext cx="11114314" cy="26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© </a:t>
              </a:r>
              <a:r>
                <a:rPr lang="pt-PT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Nathan</a:t>
              </a:r>
              <a:r>
                <a:rPr lang="pt-PT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Miller</a:t>
              </a:r>
              <a:endParaRPr lang="pt-PT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0759" y="175354"/>
            <a:ext cx="7647198" cy="609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can I change this program?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42E2-F4D2-4995-BB75-51951EE5AEEC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912</Words>
  <Application>Microsoft Office PowerPoint</Application>
  <PresentationFormat>On-screen Show (4:3)</PresentationFormat>
  <Paragraphs>225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Courier New</vt:lpstr>
      <vt:lpstr>Open Sans</vt:lpstr>
      <vt:lpstr>Open Sans Extrabold</vt:lpstr>
      <vt:lpstr>Open Sans Light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I change this program?</vt:lpstr>
      <vt:lpstr>PowerPoint Presentation</vt:lpstr>
      <vt:lpstr>What is this program doing?</vt:lpstr>
      <vt:lpstr>PowerPoint Presentation</vt:lpstr>
      <vt:lpstr>PowerPoint Presentation</vt:lpstr>
      <vt:lpstr>PowerPoint Presentation</vt:lpstr>
      <vt:lpstr>PowerPoint Presentation</vt:lpstr>
      <vt:lpstr>Literate Programming</vt:lpstr>
      <vt:lpstr>Program-sketch Correlation</vt:lpstr>
      <vt:lpstr>Program-sketch Correlation</vt:lpstr>
      <vt:lpstr>PowerPoint Presentation</vt:lpstr>
      <vt:lpstr>Immediate feedback</vt:lpstr>
      <vt:lpstr>How to implement these tools?</vt:lpstr>
      <vt:lpstr>How to implement these tools?</vt:lpstr>
      <vt:lpstr>Evaluation</vt:lpstr>
      <vt:lpstr>PowerPoint Presentation</vt:lpstr>
      <vt:lpstr>Program-sketch Correlation Tool</vt:lpstr>
      <vt:lpstr>Immediate Feedback Tool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2019-09-19T10:36:12Z</dcterms:created>
  <dcterms:modified xsi:type="dcterms:W3CDTF">2019-09-19T10:36:17Z</dcterms:modified>
</cp:coreProperties>
</file>