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2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3.xml" ContentType="application/vnd.openxmlformats-officedocument.drawingml.chart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charts/chart4.xml" ContentType="application/vnd.openxmlformats-officedocument.drawingml.chart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charts/chart5.xml" ContentType="application/vnd.openxmlformats-officedocument.drawingml.chart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4"/>
  </p:notesMasterIdLst>
  <p:sldIdLst>
    <p:sldId id="256" r:id="rId2"/>
    <p:sldId id="425" r:id="rId3"/>
    <p:sldId id="620" r:id="rId4"/>
    <p:sldId id="690" r:id="rId5"/>
    <p:sldId id="691" r:id="rId6"/>
    <p:sldId id="694" r:id="rId7"/>
    <p:sldId id="623" r:id="rId8"/>
    <p:sldId id="698" r:id="rId9"/>
    <p:sldId id="626" r:id="rId10"/>
    <p:sldId id="627" r:id="rId11"/>
    <p:sldId id="628" r:id="rId12"/>
    <p:sldId id="629" r:id="rId13"/>
    <p:sldId id="621" r:id="rId14"/>
    <p:sldId id="634" r:id="rId15"/>
    <p:sldId id="662" r:id="rId16"/>
    <p:sldId id="639" r:id="rId17"/>
    <p:sldId id="641" r:id="rId18"/>
    <p:sldId id="643" r:id="rId19"/>
    <p:sldId id="644" r:id="rId20"/>
    <p:sldId id="646" r:id="rId21"/>
    <p:sldId id="645" r:id="rId22"/>
    <p:sldId id="647" r:id="rId23"/>
    <p:sldId id="633" r:id="rId24"/>
    <p:sldId id="701" r:id="rId25"/>
    <p:sldId id="702" r:id="rId26"/>
    <p:sldId id="636" r:id="rId27"/>
    <p:sldId id="703" r:id="rId28"/>
    <p:sldId id="640" r:id="rId29"/>
    <p:sldId id="684" r:id="rId30"/>
    <p:sldId id="685" r:id="rId31"/>
    <p:sldId id="686" r:id="rId32"/>
    <p:sldId id="687" r:id="rId33"/>
    <p:sldId id="664" r:id="rId34"/>
    <p:sldId id="665" r:id="rId35"/>
    <p:sldId id="677" r:id="rId36"/>
    <p:sldId id="678" r:id="rId37"/>
    <p:sldId id="680" r:id="rId38"/>
    <p:sldId id="681" r:id="rId39"/>
    <p:sldId id="669" r:id="rId40"/>
    <p:sldId id="688" r:id="rId41"/>
    <p:sldId id="670" r:id="rId42"/>
    <p:sldId id="696" r:id="rId43"/>
    <p:sldId id="697" r:id="rId44"/>
    <p:sldId id="689" r:id="rId45"/>
    <p:sldId id="709" r:id="rId46"/>
    <p:sldId id="672" r:id="rId47"/>
    <p:sldId id="708" r:id="rId48"/>
    <p:sldId id="673" r:id="rId49"/>
    <p:sldId id="699" r:id="rId50"/>
    <p:sldId id="700" r:id="rId51"/>
    <p:sldId id="717" r:id="rId52"/>
    <p:sldId id="710" r:id="rId53"/>
    <p:sldId id="704" r:id="rId54"/>
    <p:sldId id="705" r:id="rId55"/>
    <p:sldId id="706" r:id="rId56"/>
    <p:sldId id="707" r:id="rId57"/>
    <p:sldId id="711" r:id="rId58"/>
    <p:sldId id="712" r:id="rId59"/>
    <p:sldId id="713" r:id="rId60"/>
    <p:sldId id="714" r:id="rId61"/>
    <p:sldId id="715" r:id="rId62"/>
    <p:sldId id="716" r:id="rId6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C9DF"/>
    <a:srgbClr val="EEF3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79058" autoAdjust="0"/>
  </p:normalViewPr>
  <p:slideViewPr>
    <p:cSldViewPr>
      <p:cViewPr varScale="1">
        <p:scale>
          <a:sx n="90" d="100"/>
          <a:sy n="90" d="100"/>
        </p:scale>
        <p:origin x="98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9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IST\Tese\dissertacao\LaTeX_v5\benchmarks\benchmark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IST\Tese\dissertacao\LaTeX_v5\benchmarks\benchmark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IST\Tese\dissertacao\LaTeX_v5\benchmarks\benchmark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IST\Tese\dissertacao\LaTeX_v5\benchmarks\benchmark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IST\Tese\dissertacao\LaTeX_v5\benchmarks\benchmark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cuments\IST\Tese\dissertacao\LaTeX_v5\benchmarks\benchmark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[benchmarks.xlsx]Sheet1!$A$26:$A$28</c:f>
              <c:strCache>
                <c:ptCount val="2"/>
                <c:pt idx="0">
                  <c:v>CPython</c:v>
                </c:pt>
                <c:pt idx="1">
                  <c:v>PyonR</c:v>
                </c:pt>
              </c:strCache>
            </c:strRef>
          </c:cat>
          <c:val>
            <c:numRef>
              <c:f>[benchmarks.xlsx]Sheet1!$G$26:$G$28</c:f>
              <c:numCache>
                <c:formatCode>General</c:formatCode>
                <c:ptCount val="3"/>
                <c:pt idx="0">
                  <c:v>1856</c:v>
                </c:pt>
                <c:pt idx="1">
                  <c:v>2371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1163632"/>
        <c:axId val="331162456"/>
      </c:barChart>
      <c:catAx>
        <c:axId val="331163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PT"/>
          </a:p>
        </c:txPr>
        <c:crossAx val="331162456"/>
        <c:crosses val="autoZero"/>
        <c:auto val="1"/>
        <c:lblAlgn val="ctr"/>
        <c:lblOffset val="100"/>
        <c:noMultiLvlLbl val="0"/>
      </c:catAx>
      <c:valAx>
        <c:axId val="331162456"/>
        <c:scaling>
          <c:orientation val="minMax"/>
          <c:max val="300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PT"/>
                  <a:t>Miliseconds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1163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[benchmarks.xlsx]Sheet1!$A$26:$A$28</c:f>
              <c:strCache>
                <c:ptCount val="3"/>
                <c:pt idx="0">
                  <c:v>CPython</c:v>
                </c:pt>
                <c:pt idx="1">
                  <c:v>PyonR - normal version</c:v>
                </c:pt>
                <c:pt idx="2">
                  <c:v>PyonR - single call version</c:v>
                </c:pt>
              </c:strCache>
            </c:strRef>
          </c:cat>
          <c:val>
            <c:numRef>
              <c:f>[benchmarks.xlsx]Sheet1!$G$26:$G$28</c:f>
              <c:numCache>
                <c:formatCode>General</c:formatCode>
                <c:ptCount val="3"/>
                <c:pt idx="0">
                  <c:v>1856</c:v>
                </c:pt>
                <c:pt idx="1">
                  <c:v>2371</c:v>
                </c:pt>
                <c:pt idx="2">
                  <c:v>1872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9325760"/>
        <c:axId val="332475272"/>
      </c:barChart>
      <c:catAx>
        <c:axId val="329325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PT"/>
          </a:p>
        </c:txPr>
        <c:crossAx val="332475272"/>
        <c:crosses val="autoZero"/>
        <c:auto val="1"/>
        <c:lblAlgn val="ctr"/>
        <c:lblOffset val="100"/>
        <c:noMultiLvlLbl val="0"/>
      </c:catAx>
      <c:valAx>
        <c:axId val="332475272"/>
        <c:scaling>
          <c:orientation val="minMax"/>
          <c:max val="300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PT"/>
                  <a:t>Miliseconds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29325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[benchmarks.xlsx]Sheet1!$A$33:$A$37</c:f>
              <c:strCache>
                <c:ptCount val="5"/>
                <c:pt idx="0">
                  <c:v>CPython</c:v>
                </c:pt>
                <c:pt idx="1">
                  <c:v>PyonR</c:v>
                </c:pt>
                <c:pt idx="2">
                  <c:v>PyonR - ED</c:v>
                </c:pt>
                <c:pt idx="3">
                  <c:v>PyonR - ED + SI</c:v>
                </c:pt>
                <c:pt idx="4">
                  <c:v>PyonR - ED + SI + AGS</c:v>
                </c:pt>
              </c:strCache>
            </c:strRef>
          </c:cat>
          <c:val>
            <c:numRef>
              <c:f>[benchmarks.xlsx]Sheet1!$G$33:$G$37</c:f>
              <c:numCache>
                <c:formatCode>General</c:formatCode>
                <c:ptCount val="5"/>
                <c:pt idx="0">
                  <c:v>367</c:v>
                </c:pt>
                <c:pt idx="1">
                  <c:v>6413</c:v>
                </c:pt>
                <c:pt idx="2">
                  <c:v>6009</c:v>
                </c:pt>
                <c:pt idx="3">
                  <c:v>5479</c:v>
                </c:pt>
                <c:pt idx="4">
                  <c:v>1171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32472920"/>
        <c:axId val="332474880"/>
      </c:barChart>
      <c:catAx>
        <c:axId val="332472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PT"/>
          </a:p>
        </c:txPr>
        <c:crossAx val="332474880"/>
        <c:crosses val="autoZero"/>
        <c:auto val="1"/>
        <c:lblAlgn val="ctr"/>
        <c:lblOffset val="100"/>
        <c:noMultiLvlLbl val="0"/>
      </c:catAx>
      <c:valAx>
        <c:axId val="3324748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PT"/>
                  <a:t>Miliseconds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2472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[benchmarks.xlsx]Sheet1!$A$3:$A$6</c:f>
              <c:strCache>
                <c:ptCount val="4"/>
                <c:pt idx="0">
                  <c:v>Racket</c:v>
                </c:pt>
                <c:pt idx="1">
                  <c:v>CPython</c:v>
                </c:pt>
                <c:pt idx="2">
                  <c:v>PyonR</c:v>
                </c:pt>
                <c:pt idx="3">
                  <c:v>PyonR - after early dispatch</c:v>
                </c:pt>
              </c:strCache>
            </c:strRef>
          </c:cat>
          <c:val>
            <c:numRef>
              <c:f>[benchmarks.xlsx]Sheet1!$G$3:$G$6</c:f>
              <c:numCache>
                <c:formatCode>General</c:formatCode>
                <c:ptCount val="4"/>
                <c:pt idx="0">
                  <c:v>93</c:v>
                </c:pt>
                <c:pt idx="1">
                  <c:v>2527</c:v>
                </c:pt>
                <c:pt idx="2">
                  <c:v>4072</c:v>
                </c:pt>
                <c:pt idx="3">
                  <c:v>811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32475664"/>
        <c:axId val="332472136"/>
      </c:barChart>
      <c:catAx>
        <c:axId val="33247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PT"/>
          </a:p>
        </c:txPr>
        <c:crossAx val="332472136"/>
        <c:crosses val="autoZero"/>
        <c:auto val="1"/>
        <c:lblAlgn val="ctr"/>
        <c:lblOffset val="100"/>
        <c:noMultiLvlLbl val="0"/>
      </c:catAx>
      <c:valAx>
        <c:axId val="33247213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PT"/>
                  <a:t>Miliseconds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2475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[benchmarks.xlsx]Sheet1!$A$11:$A$14</c:f>
              <c:strCache>
                <c:ptCount val="4"/>
                <c:pt idx="0">
                  <c:v>Racket</c:v>
                </c:pt>
                <c:pt idx="1">
                  <c:v>CPython</c:v>
                </c:pt>
                <c:pt idx="2">
                  <c:v>PyonR</c:v>
                </c:pt>
                <c:pt idx="3">
                  <c:v>PyonR - after optimizing sequence iteration</c:v>
                </c:pt>
              </c:strCache>
            </c:strRef>
          </c:cat>
          <c:val>
            <c:numRef>
              <c:f>[benchmarks.xlsx]Sheet1!$G$11:$G$14</c:f>
              <c:numCache>
                <c:formatCode>General</c:formatCode>
                <c:ptCount val="4"/>
                <c:pt idx="0">
                  <c:v>405</c:v>
                </c:pt>
                <c:pt idx="1">
                  <c:v>328</c:v>
                </c:pt>
                <c:pt idx="2">
                  <c:v>2403</c:v>
                </c:pt>
                <c:pt idx="3">
                  <c:v>983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32474096"/>
        <c:axId val="332474488"/>
      </c:barChart>
      <c:catAx>
        <c:axId val="33247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PT"/>
          </a:p>
        </c:txPr>
        <c:crossAx val="332474488"/>
        <c:crosses val="autoZero"/>
        <c:auto val="1"/>
        <c:lblAlgn val="ctr"/>
        <c:lblOffset val="100"/>
        <c:noMultiLvlLbl val="0"/>
      </c:catAx>
      <c:valAx>
        <c:axId val="33247448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PT"/>
                  <a:t>Miliseconds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2474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[benchmarks.xlsx]Sheet1!$A$19:$A$21</c:f>
              <c:strCache>
                <c:ptCount val="3"/>
                <c:pt idx="0">
                  <c:v>CPython</c:v>
                </c:pt>
                <c:pt idx="1">
                  <c:v>PyonR</c:v>
                </c:pt>
                <c:pt idx="2">
                  <c:v>PyonR - after optimizing attribute getting and setting</c:v>
                </c:pt>
              </c:strCache>
            </c:strRef>
          </c:cat>
          <c:val>
            <c:numRef>
              <c:f>[benchmarks.xlsx]Sheet1!$G$19:$G$21</c:f>
              <c:numCache>
                <c:formatCode>General</c:formatCode>
                <c:ptCount val="3"/>
                <c:pt idx="0">
                  <c:v>452</c:v>
                </c:pt>
                <c:pt idx="1">
                  <c:v>12652</c:v>
                </c:pt>
                <c:pt idx="2">
                  <c:v>1997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932552"/>
        <c:axId val="332934120"/>
      </c:barChart>
      <c:catAx>
        <c:axId val="332932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PT"/>
          </a:p>
        </c:txPr>
        <c:crossAx val="332934120"/>
        <c:crosses val="autoZero"/>
        <c:auto val="1"/>
        <c:lblAlgn val="ctr"/>
        <c:lblOffset val="100"/>
        <c:noMultiLvlLbl val="0"/>
      </c:catAx>
      <c:valAx>
        <c:axId val="3329341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PT"/>
                  <a:t>Miliseconds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2932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CBF3F-3AE9-4F00-9413-EAD670317C1A}" type="datetimeFigureOut">
              <a:rPr lang="pt-PT" smtClean="0"/>
              <a:t>17/09/2019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D8D20-9568-4B01-B4C3-EE773721052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7512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2357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33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34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35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36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37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38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39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40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41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42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43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44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45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46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47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48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49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50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51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52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53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54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55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56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57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58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59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60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61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62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8D20-9568-4B01-B4C3-EE773721052C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8622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2F8B-6FE8-4435-B47A-B33CCF8D075C}" type="datetime1">
              <a:rPr lang="pt-PT" smtClean="0"/>
              <a:t>17/09/2019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Pedro Ramos | An Implementation of Python for DrRacket | 6 February 2014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2CC7-C0D1-4A39-A64A-B44055B8412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59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6A0A-06EE-42D1-B22A-CF3DA0DDD1AC}" type="datetime1">
              <a:rPr lang="pt-PT" smtClean="0"/>
              <a:t>17/09/2019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Pedro Ramos | An Implementation of Python for DrRacket | 6 February 2014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2CC7-C0D1-4A39-A64A-B44055B8412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6297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4AC9-BA88-45B5-A710-8B5A8239F6C6}" type="datetime1">
              <a:rPr lang="pt-PT" smtClean="0"/>
              <a:t>17/09/2019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Pedro Ramos | An Implementation of Python for DrRacket | 6 February 2014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2CC7-C0D1-4A39-A64A-B44055B8412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794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7F87-A555-4EA8-A52E-8639E581641C}" type="datetime1">
              <a:rPr lang="pt-PT" smtClean="0"/>
              <a:t>17/09/2019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Pedro Ramos | An Implementation of Python for DrRacket | 6 February 2014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2CC7-C0D1-4A39-A64A-B44055B8412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205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E641-A3B7-4070-85EF-67717C8675F7}" type="datetime1">
              <a:rPr lang="pt-PT" smtClean="0"/>
              <a:t>17/09/2019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Pedro Ramos | An Implementation of Python for DrRacket | 6 February 2014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2CC7-C0D1-4A39-A64A-B44055B8412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341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6D4C-266C-4C5C-B2A2-E7133519A081}" type="datetime1">
              <a:rPr lang="pt-PT" smtClean="0"/>
              <a:t>17/09/2019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Pedro Ramos | An Implementation of Python for DrRacket | 6 February 2014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2CC7-C0D1-4A39-A64A-B44055B8412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643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2478-ABDA-4006-839D-936BB338FD59}" type="datetime1">
              <a:rPr lang="pt-PT" smtClean="0"/>
              <a:t>17/09/2019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Pedro Ramos | An Implementation of Python for DrRacket | 6 February 2014</a:t>
            </a:r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2CC7-C0D1-4A39-A64A-B44055B8412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9427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DD46-1739-4D72-B982-94A77274C779}" type="datetime1">
              <a:rPr lang="pt-PT" smtClean="0"/>
              <a:t>17/09/2019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Pedro Ramos | An Implementation of Python for DrRacket | 6 February 2014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2CC7-C0D1-4A39-A64A-B44055B8412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259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F9457-B326-4743-B903-7A8D7A8F510B}" type="datetime1">
              <a:rPr lang="pt-PT" smtClean="0"/>
              <a:t>17/09/2019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Pedro Ramos | An Implementation of Python for DrRacket | 6 February 2014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2CC7-C0D1-4A39-A64A-B44055B8412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111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76ED2-F4CB-4EAC-B380-53A918D1D9A2}" type="datetime1">
              <a:rPr lang="pt-PT" smtClean="0"/>
              <a:t>17/09/2019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Pedro Ramos | An Implementation of Python for DrRacket | 6 February 2014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2CC7-C0D1-4A39-A64A-B44055B8412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693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9B89F-FFAE-42DE-9277-C1770834E7C7}" type="datetime1">
              <a:rPr lang="pt-PT" smtClean="0"/>
              <a:t>17/09/2019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Pedro Ramos | An Implementation of Python for DrRacket | 6 February 2014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2CC7-C0D1-4A39-A64A-B44055B8412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5899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32E8A-473D-4093-A014-006E278BD37F}" type="datetime1">
              <a:rPr lang="pt-PT" smtClean="0"/>
              <a:t>17/09/2019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Pedro Ramos | An Implementation of Python for DrRacket | 6 February 2014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12CC7-C0D1-4A39-A64A-B44055B8412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647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4405"/>
            <a:ext cx="7772400" cy="1470025"/>
          </a:xfrm>
        </p:spPr>
        <p:txBody>
          <a:bodyPr>
            <a:normAutofit/>
          </a:bodyPr>
          <a:lstStyle/>
          <a:p>
            <a:r>
              <a:rPr lang="pt-PT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PyonR: A Python Implementation for Racket</a:t>
            </a:r>
            <a:endParaRPr lang="pt-PT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2168733" y="5877272"/>
            <a:ext cx="4806534" cy="409600"/>
          </a:xfrm>
        </p:spPr>
        <p:txBody>
          <a:bodyPr anchor="ctr">
            <a:normAutofit/>
          </a:bodyPr>
          <a:lstStyle/>
          <a:p>
            <a:r>
              <a:rPr lang="pt-PT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8898" y="3816478"/>
            <a:ext cx="5806205" cy="774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Thesis to obtain the Master of Science Degree in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 Systems and Computer Engineering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72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Related Work – Implementations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63868"/>
              </p:ext>
            </p:extLst>
          </p:nvPr>
        </p:nvGraphicFramePr>
        <p:xfrm>
          <a:off x="457200" y="1412875"/>
          <a:ext cx="8229600" cy="277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624"/>
                <a:gridCol w="1440160"/>
                <a:gridCol w="1440160"/>
                <a:gridCol w="1512168"/>
                <a:gridCol w="1306488"/>
              </a:tblGrid>
              <a:tr h="720080">
                <a:tc>
                  <a:txBody>
                    <a:bodyPr/>
                    <a:lstStyle/>
                    <a:p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Language(s)</a:t>
                      </a:r>
                    </a:p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Written</a:t>
                      </a:r>
                      <a:endParaRPr lang="pt-PT" sz="13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Platform(s)</a:t>
                      </a:r>
                    </a:p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targetted</a:t>
                      </a:r>
                      <a:endParaRPr lang="pt-PT" sz="13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Speedup</a:t>
                      </a:r>
                    </a:p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(vs.</a:t>
                      </a:r>
                      <a:r>
                        <a:rPr lang="pt-PT" sz="13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CPython)</a:t>
                      </a:r>
                      <a:endParaRPr lang="pt-PT" sz="13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Std.</a:t>
                      </a:r>
                      <a:r>
                        <a:rPr lang="pt-PT" sz="13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library</a:t>
                      </a:r>
                    </a:p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</a:t>
                      </a:r>
                      <a:endParaRPr lang="pt-PT" sz="13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CPython </a:t>
                      </a:r>
                      <a:r>
                        <a:rPr lang="pt-PT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(1994-)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CPython’s VM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Full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Jython </a:t>
                      </a:r>
                      <a:r>
                        <a:rPr lang="pt-PT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(2000-)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Java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JVM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~1x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Most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IronPython </a:t>
                      </a:r>
                      <a:r>
                        <a:rPr lang="pt-PT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(2006-)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C#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CLI (.NET)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~1.8x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Most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PyPy</a:t>
                      </a:r>
                      <a:r>
                        <a:rPr lang="pt-PT" sz="14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4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(2007-)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RPython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C, JVM, CLI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~6x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Most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80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Related Work – Implementations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451363"/>
              </p:ext>
            </p:extLst>
          </p:nvPr>
        </p:nvGraphicFramePr>
        <p:xfrm>
          <a:off x="457200" y="1412875"/>
          <a:ext cx="8229600" cy="3289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624"/>
                <a:gridCol w="1440160"/>
                <a:gridCol w="1440160"/>
                <a:gridCol w="1512168"/>
                <a:gridCol w="1306488"/>
              </a:tblGrid>
              <a:tr h="720080">
                <a:tc>
                  <a:txBody>
                    <a:bodyPr/>
                    <a:lstStyle/>
                    <a:p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Language(s)</a:t>
                      </a:r>
                    </a:p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Written</a:t>
                      </a:r>
                      <a:endParaRPr lang="pt-PT" sz="13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Platform(s)</a:t>
                      </a:r>
                    </a:p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targetted</a:t>
                      </a:r>
                      <a:endParaRPr lang="pt-PT" sz="13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Speedup</a:t>
                      </a:r>
                    </a:p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(vs.</a:t>
                      </a:r>
                      <a:r>
                        <a:rPr lang="pt-PT" sz="13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CPython)</a:t>
                      </a:r>
                      <a:endParaRPr lang="pt-PT" sz="13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Std.</a:t>
                      </a:r>
                      <a:r>
                        <a:rPr lang="pt-PT" sz="13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library</a:t>
                      </a:r>
                    </a:p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</a:t>
                      </a:r>
                      <a:endParaRPr lang="pt-PT" sz="13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CPython </a:t>
                      </a:r>
                      <a:r>
                        <a:rPr lang="pt-PT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(1994-)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CPython’s VM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Full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Jython </a:t>
                      </a:r>
                      <a:r>
                        <a:rPr lang="pt-PT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(2000-)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Java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JVM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~1x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Most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IronPython </a:t>
                      </a:r>
                      <a:r>
                        <a:rPr lang="pt-PT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(2006-)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C#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CLI (.NET)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~1.8x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Most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PyPy</a:t>
                      </a:r>
                      <a:r>
                        <a:rPr lang="pt-PT" sz="14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4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(2007-)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RPython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C, JVM, CLI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~6x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Most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CLPython </a:t>
                      </a:r>
                      <a:r>
                        <a:rPr lang="pt-PT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(2006-2013)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Common Lisp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Common Lisp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~0.5x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Most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80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Related Work – Implementations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2575900"/>
              </p:ext>
            </p:extLst>
          </p:nvPr>
        </p:nvGraphicFramePr>
        <p:xfrm>
          <a:off x="457200" y="1412875"/>
          <a:ext cx="8229600" cy="3803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624"/>
                <a:gridCol w="1440160"/>
                <a:gridCol w="1440160"/>
                <a:gridCol w="1512168"/>
                <a:gridCol w="1306488"/>
              </a:tblGrid>
              <a:tr h="720080">
                <a:tc>
                  <a:txBody>
                    <a:bodyPr/>
                    <a:lstStyle/>
                    <a:p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Language(s)</a:t>
                      </a:r>
                    </a:p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Written</a:t>
                      </a:r>
                      <a:endParaRPr lang="pt-PT" sz="13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Platform(s)</a:t>
                      </a:r>
                    </a:p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targetted</a:t>
                      </a:r>
                      <a:endParaRPr lang="pt-PT" sz="13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Speedup</a:t>
                      </a:r>
                    </a:p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(vs.</a:t>
                      </a:r>
                      <a:r>
                        <a:rPr lang="pt-PT" sz="13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CPython)</a:t>
                      </a:r>
                      <a:endParaRPr lang="pt-PT" sz="13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Std.</a:t>
                      </a:r>
                      <a:r>
                        <a:rPr lang="pt-PT" sz="13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library</a:t>
                      </a:r>
                    </a:p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</a:t>
                      </a:r>
                      <a:endParaRPr lang="pt-PT" sz="13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CPython </a:t>
                      </a:r>
                      <a:r>
                        <a:rPr lang="pt-PT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(1994-)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CPython’s VM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Full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Jython </a:t>
                      </a:r>
                      <a:r>
                        <a:rPr lang="pt-PT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(2000-)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Java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JVM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~1x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Most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IronPython </a:t>
                      </a:r>
                      <a:r>
                        <a:rPr lang="pt-PT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(2006-)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C#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CLI (.NET)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~1.8x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Most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PyPy</a:t>
                      </a:r>
                      <a:r>
                        <a:rPr lang="pt-PT" sz="14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4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(2007-)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RPython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C, JVM, CLI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~6x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Most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CLPython </a:t>
                      </a:r>
                      <a:r>
                        <a:rPr lang="pt-PT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(2006-2013)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Common Lisp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Common Lisp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~0.5x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Most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PLT Spy </a:t>
                      </a:r>
                      <a:r>
                        <a:rPr lang="pt-PT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(2003-2005)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Scheme, C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Scheme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~0.001x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Full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80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Compilation Pipeline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04154" y="1514660"/>
            <a:ext cx="977313" cy="1022200"/>
            <a:chOff x="476953" y="1254672"/>
            <a:chExt cx="977313" cy="1022200"/>
          </a:xfrm>
        </p:grpSpPr>
        <p:pic>
          <p:nvPicPr>
            <p:cNvPr id="11" name="Content Placeholder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53" y="1254672"/>
              <a:ext cx="819191" cy="81919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1578182"/>
              <a:ext cx="698690" cy="69869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3760331" y="1592439"/>
            <a:ext cx="1319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pt-PT" sz="3200" spc="-500" dirty="0" smtClean="0">
                <a:latin typeface="OCR-A BT" panose="020F0501020204020304" pitchFamily="34" charset="0"/>
                <a:cs typeface="Consolas" panose="020B0609020204030204" pitchFamily="49" charset="0"/>
              </a:rPr>
              <a:t>TOKENS</a:t>
            </a:r>
            <a:endParaRPr lang="pt-PT" sz="1600" spc="-500" dirty="0">
              <a:latin typeface="OCR-A BT" panose="020F0501020204020304" pitchFamily="34" charset="0"/>
              <a:cs typeface="Consolas" panose="020B0609020204030204" pitchFamily="49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425562" y="1624965"/>
            <a:ext cx="956012" cy="700913"/>
            <a:chOff x="7425562" y="1624965"/>
            <a:chExt cx="956012" cy="700913"/>
          </a:xfrm>
        </p:grpSpPr>
        <p:sp>
          <p:nvSpPr>
            <p:cNvPr id="14" name="TextBox 13"/>
            <p:cNvSpPr txBox="1"/>
            <p:nvPr/>
          </p:nvSpPr>
          <p:spPr>
            <a:xfrm>
              <a:off x="7615815" y="1624965"/>
              <a:ext cx="572593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PT" spc="100" dirty="0" smtClean="0"/>
                <a:t>AST</a:t>
              </a:r>
              <a:endParaRPr lang="pt-PT" sz="2000" spc="100" dirty="0"/>
            </a:p>
          </p:txBody>
        </p:sp>
        <p:cxnSp>
          <p:nvCxnSpPr>
            <p:cNvPr id="15" name="Straight Connector 14"/>
            <p:cNvCxnSpPr>
              <a:stCxn id="14" idx="2"/>
              <a:endCxn id="17" idx="7"/>
            </p:cNvCxnSpPr>
            <p:nvPr/>
          </p:nvCxnSpPr>
          <p:spPr>
            <a:xfrm flipH="1">
              <a:off x="7587954" y="1994297"/>
              <a:ext cx="314158" cy="1709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2"/>
              <a:endCxn id="18" idx="1"/>
            </p:cNvCxnSpPr>
            <p:nvPr/>
          </p:nvCxnSpPr>
          <p:spPr>
            <a:xfrm>
              <a:off x="7902112" y="1994297"/>
              <a:ext cx="317070" cy="1705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7425562" y="2137736"/>
              <a:ext cx="190254" cy="18814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8" name="Oval 17"/>
            <p:cNvSpPr/>
            <p:nvPr/>
          </p:nvSpPr>
          <p:spPr>
            <a:xfrm>
              <a:off x="8191320" y="2137338"/>
              <a:ext cx="190254" cy="18814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221216" y="3082628"/>
            <a:ext cx="968977" cy="1034245"/>
            <a:chOff x="5112748" y="2971235"/>
            <a:chExt cx="968977" cy="1034245"/>
          </a:xfrm>
        </p:grpSpPr>
        <p:pic>
          <p:nvPicPr>
            <p:cNvPr id="20" name="Content Placeholder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748" y="2971235"/>
              <a:ext cx="819191" cy="81919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8306" y="3403314"/>
              <a:ext cx="623419" cy="602166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6592646" y="3085040"/>
            <a:ext cx="968977" cy="1034245"/>
            <a:chOff x="5112748" y="2971235"/>
            <a:chExt cx="968977" cy="1034245"/>
          </a:xfrm>
        </p:grpSpPr>
        <p:pic>
          <p:nvPicPr>
            <p:cNvPr id="23" name="Content Placeholder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748" y="2971235"/>
              <a:ext cx="819191" cy="81919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8306" y="3403314"/>
              <a:ext cx="623419" cy="602166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3845640" y="4747468"/>
            <a:ext cx="1076537" cy="1102095"/>
            <a:chOff x="6516216" y="4055097"/>
            <a:chExt cx="1076537" cy="110209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216" y="4055097"/>
              <a:ext cx="872398" cy="87239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4534674"/>
              <a:ext cx="644489" cy="622518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846873" y="1164978"/>
            <a:ext cx="1782452" cy="1022537"/>
            <a:chOff x="1619672" y="904990"/>
            <a:chExt cx="1782452" cy="1022537"/>
          </a:xfrm>
        </p:grpSpPr>
        <p:sp>
          <p:nvSpPr>
            <p:cNvPr id="29" name="Chevron 28"/>
            <p:cNvSpPr/>
            <p:nvPr/>
          </p:nvSpPr>
          <p:spPr>
            <a:xfrm>
              <a:off x="1619672" y="1364977"/>
              <a:ext cx="1782452" cy="562550"/>
            </a:xfrm>
            <a:prstGeom prst="chevr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4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lexical</a:t>
              </a:r>
            </a:p>
            <a:p>
              <a:pPr algn="ctr"/>
              <a:r>
                <a:rPr lang="pt-PT" sz="14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analysis</a:t>
              </a:r>
              <a:endParaRPr lang="pt-PT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40631" y="904990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(1)</a:t>
              </a:r>
              <a:endPara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306523" y="1169163"/>
            <a:ext cx="1782452" cy="1048347"/>
            <a:chOff x="5079322" y="909175"/>
            <a:chExt cx="1782452" cy="1048347"/>
          </a:xfrm>
        </p:grpSpPr>
        <p:sp>
          <p:nvSpPr>
            <p:cNvPr id="32" name="Chevron 31"/>
            <p:cNvSpPr/>
            <p:nvPr/>
          </p:nvSpPr>
          <p:spPr>
            <a:xfrm>
              <a:off x="5079322" y="1394972"/>
              <a:ext cx="1782452" cy="562550"/>
            </a:xfrm>
            <a:prstGeom prst="chevr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syntactic</a:t>
              </a:r>
            </a:p>
            <a:p>
              <a:pPr algn="ctr"/>
              <a:r>
                <a:rPr lang="pt-PT" sz="14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analysis</a:t>
              </a:r>
              <a:endParaRPr lang="pt-PT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63470" y="909175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(2)</a:t>
              </a:r>
              <a:endPara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123908" y="2732409"/>
            <a:ext cx="1782452" cy="1063573"/>
            <a:chOff x="8604448" y="909175"/>
            <a:chExt cx="1782452" cy="1063573"/>
          </a:xfrm>
        </p:grpSpPr>
        <p:sp>
          <p:nvSpPr>
            <p:cNvPr id="35" name="Chevron 34"/>
            <p:cNvSpPr/>
            <p:nvPr/>
          </p:nvSpPr>
          <p:spPr>
            <a:xfrm>
              <a:off x="8604448" y="1410198"/>
              <a:ext cx="1782452" cy="562550"/>
            </a:xfrm>
            <a:prstGeom prst="chevr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code generation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225407" y="909175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(3)</a:t>
              </a:r>
              <a:endPara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522364" y="2786370"/>
            <a:ext cx="1782452" cy="1029420"/>
            <a:chOff x="827584" y="2461629"/>
            <a:chExt cx="1782452" cy="1029420"/>
          </a:xfrm>
        </p:grpSpPr>
        <p:sp>
          <p:nvSpPr>
            <p:cNvPr id="38" name="Chevron 37"/>
            <p:cNvSpPr/>
            <p:nvPr/>
          </p:nvSpPr>
          <p:spPr>
            <a:xfrm>
              <a:off x="827584" y="2928499"/>
              <a:ext cx="1782452" cy="562550"/>
            </a:xfrm>
            <a:prstGeom prst="chevr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macro expansion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448543" y="2461629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(4)</a:t>
              </a:r>
              <a:endPara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94110" y="4420920"/>
            <a:ext cx="2248033" cy="1053991"/>
            <a:chOff x="4809721" y="2465814"/>
            <a:chExt cx="2248033" cy="1053991"/>
          </a:xfrm>
        </p:grpSpPr>
        <p:sp>
          <p:nvSpPr>
            <p:cNvPr id="41" name="Chevron 40"/>
            <p:cNvSpPr/>
            <p:nvPr/>
          </p:nvSpPr>
          <p:spPr>
            <a:xfrm>
              <a:off x="4809721" y="2957255"/>
              <a:ext cx="2248033" cy="562550"/>
            </a:xfrm>
            <a:prstGeom prst="chevr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Racket bytecode</a:t>
              </a:r>
            </a:p>
            <a:p>
              <a:pPr algn="ctr"/>
              <a:r>
                <a:rPr lang="pt-PT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compiler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642440" y="2465814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(5)</a:t>
              </a:r>
              <a:endPara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13791" y="4456068"/>
            <a:ext cx="1967101" cy="1053991"/>
            <a:chOff x="5213791" y="4456068"/>
            <a:chExt cx="1967101" cy="1053991"/>
          </a:xfrm>
        </p:grpSpPr>
        <p:sp>
          <p:nvSpPr>
            <p:cNvPr id="43" name="Chevron 42"/>
            <p:cNvSpPr/>
            <p:nvPr/>
          </p:nvSpPr>
          <p:spPr>
            <a:xfrm>
              <a:off x="5213791" y="4947509"/>
              <a:ext cx="1967101" cy="562550"/>
            </a:xfrm>
            <a:custGeom>
              <a:avLst/>
              <a:gdLst>
                <a:gd name="connsiteX0" fmla="*/ 0 w 2248033"/>
                <a:gd name="connsiteY0" fmla="*/ 0 h 562550"/>
                <a:gd name="connsiteX1" fmla="*/ 1966758 w 2248033"/>
                <a:gd name="connsiteY1" fmla="*/ 0 h 562550"/>
                <a:gd name="connsiteX2" fmla="*/ 2248033 w 2248033"/>
                <a:gd name="connsiteY2" fmla="*/ 281275 h 562550"/>
                <a:gd name="connsiteX3" fmla="*/ 1966758 w 2248033"/>
                <a:gd name="connsiteY3" fmla="*/ 562550 h 562550"/>
                <a:gd name="connsiteX4" fmla="*/ 0 w 2248033"/>
                <a:gd name="connsiteY4" fmla="*/ 562550 h 562550"/>
                <a:gd name="connsiteX5" fmla="*/ 281275 w 2248033"/>
                <a:gd name="connsiteY5" fmla="*/ 281275 h 562550"/>
                <a:gd name="connsiteX6" fmla="*/ 0 w 2248033"/>
                <a:gd name="connsiteY6" fmla="*/ 0 h 562550"/>
                <a:gd name="connsiteX0" fmla="*/ 0 w 1979091"/>
                <a:gd name="connsiteY0" fmla="*/ 0 h 562550"/>
                <a:gd name="connsiteX1" fmla="*/ 1966758 w 1979091"/>
                <a:gd name="connsiteY1" fmla="*/ 0 h 562550"/>
                <a:gd name="connsiteX2" fmla="*/ 1979091 w 1979091"/>
                <a:gd name="connsiteY2" fmla="*/ 281275 h 562550"/>
                <a:gd name="connsiteX3" fmla="*/ 1966758 w 1979091"/>
                <a:gd name="connsiteY3" fmla="*/ 562550 h 562550"/>
                <a:gd name="connsiteX4" fmla="*/ 0 w 1979091"/>
                <a:gd name="connsiteY4" fmla="*/ 562550 h 562550"/>
                <a:gd name="connsiteX5" fmla="*/ 281275 w 1979091"/>
                <a:gd name="connsiteY5" fmla="*/ 281275 h 562550"/>
                <a:gd name="connsiteX6" fmla="*/ 0 w 1979091"/>
                <a:gd name="connsiteY6" fmla="*/ 0 h 562550"/>
                <a:gd name="connsiteX0" fmla="*/ 0 w 1966758"/>
                <a:gd name="connsiteY0" fmla="*/ 0 h 562550"/>
                <a:gd name="connsiteX1" fmla="*/ 1966758 w 1966758"/>
                <a:gd name="connsiteY1" fmla="*/ 0 h 562550"/>
                <a:gd name="connsiteX2" fmla="*/ 1946818 w 1966758"/>
                <a:gd name="connsiteY2" fmla="*/ 281275 h 562550"/>
                <a:gd name="connsiteX3" fmla="*/ 1966758 w 1966758"/>
                <a:gd name="connsiteY3" fmla="*/ 562550 h 562550"/>
                <a:gd name="connsiteX4" fmla="*/ 0 w 1966758"/>
                <a:gd name="connsiteY4" fmla="*/ 562550 h 562550"/>
                <a:gd name="connsiteX5" fmla="*/ 281275 w 1966758"/>
                <a:gd name="connsiteY5" fmla="*/ 281275 h 562550"/>
                <a:gd name="connsiteX6" fmla="*/ 0 w 1966758"/>
                <a:gd name="connsiteY6" fmla="*/ 0 h 562550"/>
                <a:gd name="connsiteX0" fmla="*/ 0 w 1966758"/>
                <a:gd name="connsiteY0" fmla="*/ 0 h 562550"/>
                <a:gd name="connsiteX1" fmla="*/ 1966758 w 1966758"/>
                <a:gd name="connsiteY1" fmla="*/ 0 h 562550"/>
                <a:gd name="connsiteX2" fmla="*/ 1957576 w 1966758"/>
                <a:gd name="connsiteY2" fmla="*/ 281275 h 562550"/>
                <a:gd name="connsiteX3" fmla="*/ 1966758 w 1966758"/>
                <a:gd name="connsiteY3" fmla="*/ 562550 h 562550"/>
                <a:gd name="connsiteX4" fmla="*/ 0 w 1966758"/>
                <a:gd name="connsiteY4" fmla="*/ 562550 h 562550"/>
                <a:gd name="connsiteX5" fmla="*/ 281275 w 1966758"/>
                <a:gd name="connsiteY5" fmla="*/ 281275 h 562550"/>
                <a:gd name="connsiteX6" fmla="*/ 0 w 1966758"/>
                <a:gd name="connsiteY6" fmla="*/ 0 h 562550"/>
                <a:gd name="connsiteX0" fmla="*/ 0 w 1976626"/>
                <a:gd name="connsiteY0" fmla="*/ 0 h 562550"/>
                <a:gd name="connsiteX1" fmla="*/ 1966758 w 1976626"/>
                <a:gd name="connsiteY1" fmla="*/ 0 h 562550"/>
                <a:gd name="connsiteX2" fmla="*/ 1976626 w 1976626"/>
                <a:gd name="connsiteY2" fmla="*/ 281275 h 562550"/>
                <a:gd name="connsiteX3" fmla="*/ 1966758 w 1976626"/>
                <a:gd name="connsiteY3" fmla="*/ 562550 h 562550"/>
                <a:gd name="connsiteX4" fmla="*/ 0 w 1976626"/>
                <a:gd name="connsiteY4" fmla="*/ 562550 h 562550"/>
                <a:gd name="connsiteX5" fmla="*/ 281275 w 1976626"/>
                <a:gd name="connsiteY5" fmla="*/ 281275 h 562550"/>
                <a:gd name="connsiteX6" fmla="*/ 0 w 1976626"/>
                <a:gd name="connsiteY6" fmla="*/ 0 h 562550"/>
                <a:gd name="connsiteX0" fmla="*/ 0 w 1967101"/>
                <a:gd name="connsiteY0" fmla="*/ 0 h 562550"/>
                <a:gd name="connsiteX1" fmla="*/ 1966758 w 1967101"/>
                <a:gd name="connsiteY1" fmla="*/ 0 h 562550"/>
                <a:gd name="connsiteX2" fmla="*/ 1967101 w 1967101"/>
                <a:gd name="connsiteY2" fmla="*/ 276512 h 562550"/>
                <a:gd name="connsiteX3" fmla="*/ 1966758 w 1967101"/>
                <a:gd name="connsiteY3" fmla="*/ 562550 h 562550"/>
                <a:gd name="connsiteX4" fmla="*/ 0 w 1967101"/>
                <a:gd name="connsiteY4" fmla="*/ 562550 h 562550"/>
                <a:gd name="connsiteX5" fmla="*/ 281275 w 1967101"/>
                <a:gd name="connsiteY5" fmla="*/ 281275 h 562550"/>
                <a:gd name="connsiteX6" fmla="*/ 0 w 1967101"/>
                <a:gd name="connsiteY6" fmla="*/ 0 h 56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7101" h="562550">
                  <a:moveTo>
                    <a:pt x="0" y="0"/>
                  </a:moveTo>
                  <a:lnTo>
                    <a:pt x="1966758" y="0"/>
                  </a:lnTo>
                  <a:cubicBezTo>
                    <a:pt x="1966872" y="92171"/>
                    <a:pt x="1966987" y="184341"/>
                    <a:pt x="1967101" y="276512"/>
                  </a:cubicBezTo>
                  <a:cubicBezTo>
                    <a:pt x="1966987" y="371858"/>
                    <a:pt x="1966872" y="467204"/>
                    <a:pt x="1966758" y="562550"/>
                  </a:cubicBezTo>
                  <a:lnTo>
                    <a:pt x="0" y="562550"/>
                  </a:lnTo>
                  <a:lnTo>
                    <a:pt x="281275" y="28127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4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Racket </a:t>
              </a:r>
              <a:r>
                <a:rPr lang="pt-PT" sz="14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VM</a:t>
              </a:r>
              <a:endParaRPr lang="pt-PT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046511" y="4456068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(6)</a:t>
              </a:r>
              <a:endPara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53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Compilation example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91562" y="12687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fib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 ==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  <a:p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elif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 ==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fib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n-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+ fib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n-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endParaRPr lang="en-US" dirty="0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fib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30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pt-PT" dirty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519" y="3861048"/>
            <a:ext cx="84160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define-py-function :fib 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lambda 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:n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cond</a:t>
            </a:r>
          </a:p>
          <a:p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((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py-truth 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py-eq :n </a:t>
            </a:r>
            <a:r>
              <a:rPr lang="pt-PT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((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py-truth 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py-eq :n </a:t>
            </a:r>
            <a:r>
              <a:rPr lang="pt-PT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 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py-add 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:fib 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py-sub :n </a:t>
            </a:r>
            <a:r>
              <a:rPr lang="pt-PT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:fib 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py-sub :n </a:t>
            </a:r>
            <a:r>
              <a:rPr lang="pt-PT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)))))))</a:t>
            </a:r>
          </a:p>
          <a:p>
            <a:endParaRPr lang="pt-PT" dirty="0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py-print 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:fib </a:t>
            </a:r>
            <a:r>
              <a:rPr lang="pt-PT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577562" y="3140968"/>
            <a:ext cx="0" cy="576064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11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Alternative for Code Generation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91562" y="12687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fib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 ==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  <a:p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elif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 ==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fib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n-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+ fib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n-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endParaRPr lang="en-US" dirty="0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fib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30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pt-PT" dirty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519" y="3861048"/>
            <a:ext cx="575670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define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fib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cond</a:t>
            </a:r>
          </a:p>
          <a:p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((</a:t>
            </a:r>
            <a:r>
              <a:rPr lang="pt-PT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((</a:t>
            </a:r>
            <a:r>
              <a:rPr lang="pt-PT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fib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fib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))))))</a:t>
            </a:r>
          </a:p>
          <a:p>
            <a:endParaRPr lang="pt-PT" dirty="0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displayln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fib 10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577562" y="3140968"/>
            <a:ext cx="0" cy="576064"/>
          </a:xfrm>
          <a:prstGeom prst="straightConnector1">
            <a:avLst/>
          </a:prstGeom>
          <a:ln w="38100" cmpd="sng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01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Runtime Environment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35896" y="2420888"/>
            <a:ext cx="5050904" cy="237626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Mapping to Python/C API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(via Racket Foreign Function Interface)</a:t>
            </a: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endParaRPr lang="pt-PT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 reimplementation</a:t>
            </a:r>
            <a:endParaRPr lang="pt-P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816" y="2924944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 alternatives:</a:t>
            </a:r>
            <a:endParaRPr lang="pt-P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2987824" y="2276872"/>
            <a:ext cx="504056" cy="2304256"/>
          </a:xfrm>
          <a:prstGeom prst="leftBrac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681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Runtime Environment</a:t>
            </a: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304" y="3055068"/>
            <a:ext cx="1264548" cy="12214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555" y="3047026"/>
            <a:ext cx="1166470" cy="11664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36122" y="2643962"/>
            <a:ext cx="1403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2643962"/>
            <a:ext cx="2531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CPython VM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0257" y="4356393"/>
            <a:ext cx="3035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 FFI</a:t>
            </a:r>
          </a:p>
          <a:p>
            <a:pPr algn="ctr"/>
            <a:r>
              <a:rPr lang="pt-PT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(Foreign Function Interface)</a:t>
            </a:r>
            <a:endParaRPr lang="pt-PT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13666" y="4457809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Python/C API</a:t>
            </a:r>
          </a:p>
        </p:txBody>
      </p:sp>
      <p:cxnSp>
        <p:nvCxnSpPr>
          <p:cNvPr id="16" name="Straight Arrow Connector 15"/>
          <p:cNvCxnSpPr>
            <a:stCxn id="14" idx="3"/>
            <a:endCxn id="15" idx="1"/>
          </p:cNvCxnSpPr>
          <p:nvPr/>
        </p:nvCxnSpPr>
        <p:spPr>
          <a:xfrm flipV="1">
            <a:off x="4055717" y="4642475"/>
            <a:ext cx="1457949" cy="630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74314" y="3921108"/>
            <a:ext cx="1930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foreign calls</a:t>
            </a:r>
          </a:p>
          <a:p>
            <a:pPr algn="ctr"/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C pointers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40437" y="1763524"/>
            <a:ext cx="4091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Strategy A</a:t>
            </a:r>
            <a:endParaRPr lang="pt-PT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90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Runtime Environment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304" y="3055068"/>
            <a:ext cx="1264548" cy="12214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555" y="3047026"/>
            <a:ext cx="1166470" cy="11664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36122" y="2643962"/>
            <a:ext cx="1403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2643962"/>
            <a:ext cx="2531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CPython VM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40437" y="1763524"/>
            <a:ext cx="4091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Strategy B</a:t>
            </a:r>
            <a:endParaRPr lang="pt-PT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&quot;No&quot; Symbol 14"/>
          <p:cNvSpPr/>
          <p:nvPr/>
        </p:nvSpPr>
        <p:spPr>
          <a:xfrm>
            <a:off x="5833530" y="2871919"/>
            <a:ext cx="1592519" cy="1516684"/>
          </a:xfrm>
          <a:prstGeom prst="noSmoking">
            <a:avLst>
              <a:gd name="adj" fmla="val 958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6" name="Curved Left Arrow 15"/>
          <p:cNvSpPr/>
          <p:nvPr/>
        </p:nvSpPr>
        <p:spPr>
          <a:xfrm>
            <a:off x="3366251" y="3429000"/>
            <a:ext cx="1194458" cy="482315"/>
          </a:xfrm>
          <a:prstGeom prst="curvedLeftArrow">
            <a:avLst>
              <a:gd name="adj1" fmla="val 8143"/>
              <a:gd name="adj2" fmla="val 50000"/>
              <a:gd name="adj3" fmla="val 2667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5189" y="3975833"/>
            <a:ext cx="1930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</a:t>
            </a:r>
          </a:p>
          <a:p>
            <a:pPr algn="ctr"/>
            <a:r>
              <a:rPr lang="pt-PT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 calls</a:t>
            </a:r>
            <a:endParaRPr lang="pt-PT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5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Comparison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66428" y="1628799"/>
            <a:ext cx="3561556" cy="44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Strategy A</a:t>
            </a:r>
          </a:p>
          <a:p>
            <a:pPr marL="0" indent="0" algn="ctr">
              <a:buNone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(foreign values)</a:t>
            </a:r>
          </a:p>
          <a:p>
            <a:pPr marL="0" indent="0">
              <a:buNone/>
            </a:pPr>
            <a:endParaRPr lang="pt-P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44500" indent="-444500">
              <a:buNone/>
            </a:pPr>
            <a:r>
              <a:rPr lang="pt-PT" sz="20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2000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	Completeness</a:t>
            </a:r>
          </a:p>
          <a:p>
            <a:pPr marL="444500" indent="-444500">
              <a:buNone/>
            </a:pP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20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	Performance</a:t>
            </a:r>
          </a:p>
          <a:p>
            <a:pPr marL="444500" indent="-444500">
              <a:buNone/>
            </a:pPr>
            <a:r>
              <a:rPr lang="pt-PT" sz="2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20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	Interoperability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716016" y="1627200"/>
            <a:ext cx="3561556" cy="44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PT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Strategy B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(Racket values)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PT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44500" indent="-444500">
              <a:buFont typeface="Arial" panose="020B0604020202020204" pitchFamily="34" charset="0"/>
              <a:buNone/>
            </a:pPr>
            <a:r>
              <a:rPr lang="pt-PT" sz="20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	Completeness</a:t>
            </a:r>
          </a:p>
          <a:p>
            <a:pPr marL="444500" indent="-444500">
              <a:buFont typeface="Arial" panose="020B0604020202020204" pitchFamily="34" charset="0"/>
              <a:buNone/>
            </a:pPr>
            <a:r>
              <a:rPr lang="pt-PT" sz="2000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	Performance</a:t>
            </a:r>
          </a:p>
          <a:p>
            <a:pPr marL="444500" indent="-444500">
              <a:buFont typeface="Arial" panose="020B0604020202020204" pitchFamily="34" charset="0"/>
              <a:buNone/>
            </a:pPr>
            <a:r>
              <a:rPr lang="pt-PT" sz="2000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	Interoperability</a:t>
            </a:r>
          </a:p>
        </p:txBody>
      </p:sp>
    </p:spTree>
    <p:extLst>
      <p:ext uri="{BB962C8B-B14F-4D97-AF65-F5344CB8AC3E}">
        <p14:creationId xmlns:p14="http://schemas.microsoft.com/office/powerpoint/2010/main" val="37011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Contents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12776"/>
            <a:ext cx="7787208" cy="4497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Motivation</a:t>
            </a: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Related Work</a:t>
            </a: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Solution</a:t>
            </a:r>
          </a:p>
          <a:p>
            <a:pPr marL="857250" lvl="1" indent="-4572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Compilation</a:t>
            </a:r>
          </a:p>
          <a:p>
            <a:pPr marL="857250" lvl="1" indent="-4572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Runtime Environment</a:t>
            </a:r>
          </a:p>
          <a:p>
            <a:pPr marL="857250" lvl="1" indent="-4572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Interoperability</a:t>
            </a:r>
          </a:p>
          <a:p>
            <a:pPr marL="857250" lvl="1" indent="-45720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DrRacket Integration</a:t>
            </a:r>
            <a:endParaRPr lang="pt-PT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</a:t>
            </a: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Conclusions</a:t>
            </a: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8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Strategy B – Datatype Mappings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00113" y="1412875"/>
            <a:ext cx="7786687" cy="44973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sz="2000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int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PT" sz="2000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long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PT" sz="2000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float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PT" sz="2000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complex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Racket numbers</a:t>
            </a: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bool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 Racket booleans</a:t>
            </a: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tuple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 Racket vectors</a:t>
            </a: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  <a:sym typeface="Wingdings" panose="05000000000000000000" pitchFamily="2" charset="2"/>
              </a:rPr>
              <a:t>dict</a:t>
            </a: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 Racket custom hash tables</a:t>
            </a: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...</a:t>
            </a:r>
            <a:endParaRPr lang="pt-PT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8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Strategy B – Datatype Mappings</a:t>
            </a: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99592" y="1628801"/>
            <a:ext cx="7787208" cy="10081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 Python types do not have an equivalent in Racket</a:t>
            </a:r>
          </a:p>
          <a:p>
            <a:pPr lvl="1">
              <a:lnSpc>
                <a:spcPct val="150000"/>
              </a:lnSpc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e.g. </a:t>
            </a:r>
            <a:r>
              <a:rPr lang="pt-PT" sz="1600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module</a:t>
            </a:r>
            <a:endPara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9430" y="3119482"/>
            <a:ext cx="23762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python-object</a:t>
            </a:r>
            <a:endParaRPr lang="pt-PT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9430" y="3488814"/>
            <a:ext cx="237626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 type</a:t>
            </a:r>
            <a:endParaRPr lang="pt-PT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9430" y="4550350"/>
            <a:ext cx="23762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module-object</a:t>
            </a:r>
            <a:endParaRPr lang="pt-PT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9430" y="4919682"/>
            <a:ext cx="237626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 name</a:t>
            </a:r>
          </a:p>
          <a:p>
            <a:r>
              <a:rPr lang="pt-PT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 contents</a:t>
            </a:r>
            <a:endParaRPr lang="pt-PT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Down Arrow 14"/>
          <p:cNvSpPr/>
          <p:nvPr/>
        </p:nvSpPr>
        <p:spPr>
          <a:xfrm rot="10800000">
            <a:off x="4497915" y="3827368"/>
            <a:ext cx="159293" cy="722982"/>
          </a:xfrm>
          <a:prstGeom prst="downArrow">
            <a:avLst>
              <a:gd name="adj1" fmla="val 0"/>
              <a:gd name="adj2" fmla="val 6718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614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Optimizations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12776"/>
            <a:ext cx="7787208" cy="4497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Early Dispatch</a:t>
            </a:r>
          </a:p>
          <a:p>
            <a:pPr lvl="1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Ø"/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Faster dispatch for operators on common types</a:t>
            </a:r>
          </a:p>
          <a:p>
            <a:pPr lvl="1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Sequence Iteration</a:t>
            </a:r>
          </a:p>
          <a:p>
            <a:pPr lvl="1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Ø"/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Convert collections to Racket sequences for faster iteration</a:t>
            </a:r>
          </a:p>
          <a:p>
            <a:pPr lvl="1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Attribute Getting and Setting</a:t>
            </a:r>
          </a:p>
          <a:p>
            <a:pPr lvl="1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Ø"/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Descriptor caching and simplified logic</a:t>
            </a: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0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Interoperability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100" y="1482306"/>
            <a:ext cx="1190791" cy="3334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06" y="1311417"/>
            <a:ext cx="675201" cy="6752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41325" y="1815207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 code</a:t>
            </a:r>
            <a:endParaRPr lang="pt-P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725" y="1482305"/>
            <a:ext cx="1190791" cy="3334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231" y="1311416"/>
            <a:ext cx="675201" cy="6752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57166" y="1839912"/>
            <a:ext cx="148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modules</a:t>
            </a:r>
            <a:endParaRPr lang="pt-P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275856" y="1700808"/>
            <a:ext cx="2304256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11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Interoperability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9" y="2914491"/>
            <a:ext cx="2069174" cy="5477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26429" y="3399383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 code</a:t>
            </a:r>
            <a:endParaRPr lang="pt-P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100" y="1482306"/>
            <a:ext cx="1190791" cy="3334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06" y="1311417"/>
            <a:ext cx="675201" cy="6752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41325" y="1815207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 code</a:t>
            </a:r>
            <a:endParaRPr lang="pt-P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725" y="1482305"/>
            <a:ext cx="1190791" cy="3334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231" y="1311416"/>
            <a:ext cx="675201" cy="6752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57166" y="1839912"/>
            <a:ext cx="148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modules</a:t>
            </a:r>
            <a:endParaRPr lang="pt-P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61" y="2924944"/>
            <a:ext cx="2069174" cy="54772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946090" y="3399383"/>
            <a:ext cx="25843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modules</a:t>
            </a:r>
          </a:p>
          <a:p>
            <a:pPr algn="ctr"/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(Python source files)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275856" y="1700808"/>
            <a:ext cx="2304256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275856" y="3198805"/>
            <a:ext cx="23042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77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Interoperability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9" y="2914491"/>
            <a:ext cx="2069174" cy="5477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26429" y="3399383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 code</a:t>
            </a:r>
            <a:endParaRPr lang="pt-P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100" y="1482306"/>
            <a:ext cx="1190791" cy="3334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06" y="1311417"/>
            <a:ext cx="675201" cy="6752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41325" y="1815207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 code</a:t>
            </a:r>
            <a:endParaRPr lang="pt-P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725" y="1482305"/>
            <a:ext cx="1190791" cy="3334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231" y="1311416"/>
            <a:ext cx="675201" cy="6752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57166" y="1839912"/>
            <a:ext cx="148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modules</a:t>
            </a:r>
            <a:endParaRPr lang="pt-P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61" y="2924944"/>
            <a:ext cx="2069174" cy="54772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946090" y="3399383"/>
            <a:ext cx="25843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modules</a:t>
            </a:r>
          </a:p>
          <a:p>
            <a:pPr algn="ctr"/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(Python source files)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275856" y="1700808"/>
            <a:ext cx="2304256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275856" y="3198805"/>
            <a:ext cx="23042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275856" y="1847034"/>
            <a:ext cx="2304256" cy="1217494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275856" y="1847034"/>
            <a:ext cx="2304256" cy="1217494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77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 fontScale="90000"/>
          </a:bodyPr>
          <a:lstStyle/>
          <a:p>
            <a:pPr algn="r"/>
            <a:r>
              <a:rPr lang="pt-PT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Interoperability – Racket source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12776"/>
            <a:ext cx="7787208" cy="4497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 mangling</a:t>
            </a:r>
          </a:p>
          <a:p>
            <a:pPr lvl="1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Ø"/>
            </a:pPr>
            <a:r>
              <a:rPr lang="pt-PT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e.g.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600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2+3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imported as </a:t>
            </a:r>
            <a:r>
              <a:rPr lang="pt-PT" sz="1600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_2_PLUS_3</a:t>
            </a: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pt-P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Predicate dispatching</a:t>
            </a:r>
          </a:p>
          <a:p>
            <a:pPr lvl="1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Ø"/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map:   Racket </a:t>
            </a:r>
            <a:r>
              <a:rPr lang="pt-P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predicates → Python 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types</a:t>
            </a:r>
          </a:p>
          <a:p>
            <a:pPr lvl="1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Ø"/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allows using Python operators with Racket datatypes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Interoperability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9" y="2914491"/>
            <a:ext cx="2069174" cy="5477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26429" y="3399383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 code</a:t>
            </a:r>
            <a:endParaRPr lang="pt-P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100" y="1482306"/>
            <a:ext cx="1190791" cy="3334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06" y="1311417"/>
            <a:ext cx="675201" cy="6752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41325" y="1815207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 code</a:t>
            </a:r>
            <a:endParaRPr lang="pt-P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725" y="1482305"/>
            <a:ext cx="1190791" cy="3334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231" y="1311416"/>
            <a:ext cx="675201" cy="6752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57166" y="1839912"/>
            <a:ext cx="1487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modules</a:t>
            </a:r>
            <a:endParaRPr lang="pt-PT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61" y="2924944"/>
            <a:ext cx="2069174" cy="54772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946090" y="3399383"/>
            <a:ext cx="25843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modules</a:t>
            </a:r>
          </a:p>
          <a:p>
            <a:pPr algn="ctr"/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(Python source files)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813" y="4522529"/>
            <a:ext cx="2069174" cy="54772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987978" y="4996968"/>
            <a:ext cx="26262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modules</a:t>
            </a:r>
          </a:p>
          <a:p>
            <a:pPr algn="ctr"/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(any library available</a:t>
            </a:r>
          </a:p>
          <a:p>
            <a:pPr algn="ctr"/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CPython)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275856" y="1700808"/>
            <a:ext cx="2304256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275856" y="3198805"/>
            <a:ext cx="23042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275856" y="1847034"/>
            <a:ext cx="2304256" cy="1217494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275856" y="1847034"/>
            <a:ext cx="2304256" cy="1217494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275856" y="2046039"/>
            <a:ext cx="2304256" cy="231906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275856" y="3399383"/>
            <a:ext cx="2304256" cy="118174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77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 fontScale="90000"/>
          </a:bodyPr>
          <a:lstStyle/>
          <a:p>
            <a:pPr algn="r"/>
            <a:r>
              <a:rPr lang="pt-PT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Interoperability – CPython libraries</a:t>
            </a: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78396" y="1523925"/>
            <a:ext cx="7787208" cy="44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Basic types (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string,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bool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...)</a:t>
            </a:r>
          </a:p>
          <a:p>
            <a:pPr lvl="1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 conversion</a:t>
            </a:r>
          </a:p>
          <a:p>
            <a:pPr lvl="1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Composite types (type, module, ...)</a:t>
            </a:r>
          </a:p>
          <a:p>
            <a:pPr lvl="1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recursively converted</a:t>
            </a:r>
          </a:p>
          <a:p>
            <a:pPr lvl="1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Unknown types, functions, collections</a:t>
            </a:r>
          </a:p>
          <a:p>
            <a:pPr lvl="1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proxy objects</a:t>
            </a:r>
          </a:p>
        </p:txBody>
      </p:sp>
    </p:spTree>
    <p:extLst>
      <p:ext uri="{BB962C8B-B14F-4D97-AF65-F5344CB8AC3E}">
        <p14:creationId xmlns:p14="http://schemas.microsoft.com/office/powerpoint/2010/main" val="19947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cpyimport</a:t>
            </a:r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Example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7787208" cy="4497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1800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#lang python</a:t>
            </a:r>
          </a:p>
          <a:p>
            <a:pPr marL="0" indent="0">
              <a:buNone/>
            </a:pPr>
            <a:r>
              <a:rPr lang="pt-PT" sz="18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cpyimport</a:t>
            </a:r>
            <a:r>
              <a:rPr lang="pt-PT" sz="1800" dirty="0" smtClean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pt-PT" sz="18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numpy </a:t>
            </a:r>
            <a:r>
              <a:rPr lang="pt-PT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as</a:t>
            </a:r>
            <a:r>
              <a:rPr lang="pt-PT" sz="18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np</a:t>
            </a:r>
          </a:p>
          <a:p>
            <a:pPr marL="0" indent="0">
              <a:buNone/>
            </a:pPr>
            <a:endParaRPr lang="pt-PT" sz="1800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pt-PT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def</a:t>
            </a:r>
            <a:r>
              <a:rPr lang="pt-PT" sz="18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add_arrays(n):</a:t>
            </a:r>
          </a:p>
          <a:p>
            <a:pPr marL="0" indent="0">
              <a:buNone/>
            </a:pPr>
            <a:r>
              <a:rPr lang="pt-PT" sz="18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 result = np.zeros((</a:t>
            </a:r>
            <a:r>
              <a:rPr lang="pt-PT" sz="18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100</a:t>
            </a:r>
            <a:r>
              <a:rPr lang="pt-PT" sz="18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,</a:t>
            </a:r>
            <a:r>
              <a:rPr lang="pt-PT" sz="18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100</a:t>
            </a:r>
            <a:r>
              <a:rPr lang="pt-PT" sz="18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r>
              <a:rPr lang="pt-PT" sz="18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 </a:t>
            </a:r>
            <a:r>
              <a:rPr lang="pt-PT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for</a:t>
            </a:r>
            <a:r>
              <a:rPr lang="pt-PT" sz="18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i </a:t>
            </a:r>
            <a:r>
              <a:rPr lang="pt-PT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in</a:t>
            </a:r>
            <a:r>
              <a:rPr lang="pt-PT" sz="18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range(n):</a:t>
            </a:r>
          </a:p>
          <a:p>
            <a:pPr marL="0" indent="0">
              <a:buNone/>
            </a:pPr>
            <a:r>
              <a:rPr lang="pt-PT" sz="18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   result += np.random.randint(</a:t>
            </a:r>
            <a:r>
              <a:rPr lang="pt-PT" sz="18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0</a:t>
            </a:r>
            <a:r>
              <a:rPr lang="pt-PT" sz="18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, </a:t>
            </a:r>
            <a:r>
              <a:rPr lang="pt-PT" sz="18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100000</a:t>
            </a:r>
            <a:r>
              <a:rPr lang="pt-PT" sz="18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, (</a:t>
            </a:r>
            <a:r>
              <a:rPr lang="pt-PT" sz="18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100</a:t>
            </a:r>
            <a:r>
              <a:rPr lang="pt-PT" sz="18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,</a:t>
            </a:r>
            <a:r>
              <a:rPr lang="pt-PT" sz="18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100</a:t>
            </a:r>
            <a:r>
              <a:rPr lang="pt-PT" sz="18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r>
              <a:rPr lang="pt-PT" sz="18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 </a:t>
            </a:r>
            <a:r>
              <a:rPr lang="pt-PT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return</a:t>
            </a:r>
            <a:r>
              <a:rPr lang="pt-PT" sz="18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result</a:t>
            </a:r>
          </a:p>
          <a:p>
            <a:pPr marL="0" indent="0">
              <a:buNone/>
            </a:pPr>
            <a:endParaRPr lang="pt-PT" sz="1800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pt-PT" sz="18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print</a:t>
            </a:r>
            <a:r>
              <a:rPr lang="pt-PT" sz="18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add_arrays(</a:t>
            </a:r>
            <a:r>
              <a:rPr lang="pt-PT" sz="18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10000</a:t>
            </a:r>
            <a:r>
              <a:rPr lang="pt-PT" sz="18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</a:t>
            </a:r>
            <a:endParaRPr lang="pt-PT" sz="1800" dirty="0" smtClean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89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 + DrRacket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62" y="260648"/>
            <a:ext cx="576064" cy="576064"/>
          </a:xfrm>
          <a:prstGeom prst="rect">
            <a:avLst/>
          </a:prstGeom>
        </p:spPr>
      </p:pic>
      <p:pic>
        <p:nvPicPr>
          <p:cNvPr id="12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88" y="1014413"/>
            <a:ext cx="6036824" cy="5111750"/>
          </a:xfrm>
        </p:spPr>
      </p:pic>
    </p:spTree>
    <p:extLst>
      <p:ext uri="{BB962C8B-B14F-4D97-AF65-F5344CB8AC3E}">
        <p14:creationId xmlns:p14="http://schemas.microsoft.com/office/powerpoint/2010/main" val="6349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cpyimport</a:t>
            </a:r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Example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6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cpyimport</a:t>
            </a:r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Example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7787208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#</a:t>
            </a:r>
            <a:r>
              <a:rPr lang="en-US" sz="2000" dirty="0" err="1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lang</a:t>
            </a:r>
            <a:r>
              <a:rPr lang="en-US" sz="2000" dirty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python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from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200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arrays_example</a:t>
            </a:r>
            <a:r>
              <a:rPr lang="en-US" sz="200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200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cpyimport</a:t>
            </a:r>
            <a:r>
              <a:rPr lang="en-US" sz="2000" smtClean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add_arrays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print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add_arrays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10000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)</a:t>
            </a:r>
            <a:endParaRPr lang="pt-PT" sz="2000" dirty="0" smtClean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ea typeface="Verdana" panose="020B06040305040402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cpyimport</a:t>
            </a:r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Example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6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Integration with DrRacket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12776"/>
            <a:ext cx="7787208" cy="44973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Source-code location</a:t>
            </a:r>
          </a:p>
          <a:p>
            <a:pPr>
              <a:lnSpc>
                <a:spcPct val="20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Syntax highlighting</a:t>
            </a:r>
          </a:p>
          <a:p>
            <a:pPr>
              <a:lnSpc>
                <a:spcPct val="20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Read-Eval-Print-Loop (REPL)</a:t>
            </a:r>
          </a:p>
          <a:p>
            <a:pPr>
              <a:lnSpc>
                <a:spcPct val="20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Error Display Handler</a:t>
            </a: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8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DrRacket – Source-code location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17" y="1412875"/>
            <a:ext cx="7402479" cy="4497388"/>
          </a:xfrm>
        </p:spPr>
      </p:pic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8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DrRacket – Source-code location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31" y="1600200"/>
            <a:ext cx="7454937" cy="4525963"/>
          </a:xfrm>
        </p:spPr>
      </p:pic>
    </p:spTree>
    <p:extLst>
      <p:ext uri="{BB962C8B-B14F-4D97-AF65-F5344CB8AC3E}">
        <p14:creationId xmlns:p14="http://schemas.microsoft.com/office/powerpoint/2010/main" val="326917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DrRacket – Syntax highlighting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63656"/>
            <a:ext cx="7344816" cy="5101648"/>
          </a:xfrm>
        </p:spPr>
      </p:pic>
    </p:spTree>
    <p:extLst>
      <p:ext uri="{BB962C8B-B14F-4D97-AF65-F5344CB8AC3E}">
        <p14:creationId xmlns:p14="http://schemas.microsoft.com/office/powerpoint/2010/main" val="7798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DrRacket – Read-Eval-Print-Loop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706" y="1953152"/>
            <a:ext cx="5458587" cy="3820058"/>
          </a:xfrm>
        </p:spPr>
      </p:pic>
    </p:spTree>
    <p:extLst>
      <p:ext uri="{BB962C8B-B14F-4D97-AF65-F5344CB8AC3E}">
        <p14:creationId xmlns:p14="http://schemas.microsoft.com/office/powerpoint/2010/main" val="233113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DrRacket – Error Display Handler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52" y="1600200"/>
            <a:ext cx="6246696" cy="4525963"/>
          </a:xfrm>
        </p:spPr>
      </p:pic>
    </p:spTree>
    <p:extLst>
      <p:ext uri="{BB962C8B-B14F-4D97-AF65-F5344CB8AC3E}">
        <p14:creationId xmlns:p14="http://schemas.microsoft.com/office/powerpoint/2010/main" val="5770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Pystone Benchmark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39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594814"/>
            <a:ext cx="5904654" cy="418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98667" y="5589240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dirty="0" smtClean="0"/>
              <a:t>...</a:t>
            </a:r>
            <a:endParaRPr lang="pt-PT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398667" y="1015041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dirty="0" smtClean="0"/>
              <a:t>...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10776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691362" y="267905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Python?</a:t>
            </a:r>
            <a:endParaRPr lang="pt-PT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72195"/>
              </p:ext>
            </p:extLst>
          </p:nvPr>
        </p:nvGraphicFramePr>
        <p:xfrm>
          <a:off x="2915816" y="3789040"/>
          <a:ext cx="3312369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29"/>
                <a:gridCol w="925624"/>
                <a:gridCol w="2165616"/>
              </a:tblGrid>
              <a:tr h="414195">
                <a:tc gridSpan="3"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GitHub repositories</a:t>
                      </a:r>
                    </a:p>
                    <a:p>
                      <a:pPr algn="ctr"/>
                      <a:r>
                        <a:rPr lang="pt-PT" sz="1400" b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(September 2013 – October 2014)</a:t>
                      </a:r>
                      <a:endParaRPr lang="pt-PT" sz="1400" b="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62311">
                <a:tc>
                  <a:txBody>
                    <a:bodyPr/>
                    <a:lstStyle/>
                    <a:p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0780">
                <a:tc>
                  <a:txBody>
                    <a:bodyPr/>
                    <a:lstStyle/>
                    <a:p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Python: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214 000 repositories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0780">
                <a:tc>
                  <a:txBody>
                    <a:bodyPr/>
                    <a:lstStyle/>
                    <a:p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Racket: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1 200 repositories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82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04046E-6 L -4.44444E-6 -0.1657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PyonR Benchmark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1686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Conclusions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12776"/>
            <a:ext cx="7787208" cy="4497363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Correctness + Completeness</a:t>
            </a:r>
          </a:p>
          <a:p>
            <a:pPr>
              <a:lnSpc>
                <a:spcPct val="250000"/>
              </a:lnSpc>
            </a:pP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</a:t>
            </a:r>
          </a:p>
          <a:p>
            <a:pPr>
              <a:lnSpc>
                <a:spcPct val="250000"/>
              </a:lnSpc>
            </a:pP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DrRacket Integration</a:t>
            </a:r>
          </a:p>
          <a:p>
            <a:pPr>
              <a:lnSpc>
                <a:spcPct val="250000"/>
              </a:lnSpc>
            </a:pPr>
            <a:r>
              <a:rPr lang="pt-P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Interoperability with Racket</a:t>
            </a:r>
          </a:p>
          <a:p>
            <a:pPr>
              <a:lnSpc>
                <a:spcPct val="2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pt-PT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Conclusions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42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890788"/>
              </p:ext>
            </p:extLst>
          </p:nvPr>
        </p:nvGraphicFramePr>
        <p:xfrm>
          <a:off x="457200" y="1412875"/>
          <a:ext cx="8229600" cy="3803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624"/>
                <a:gridCol w="1440160"/>
                <a:gridCol w="1440160"/>
                <a:gridCol w="1512168"/>
                <a:gridCol w="1306488"/>
              </a:tblGrid>
              <a:tr h="720080">
                <a:tc>
                  <a:txBody>
                    <a:bodyPr/>
                    <a:lstStyle/>
                    <a:p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Language(s)</a:t>
                      </a:r>
                    </a:p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Written</a:t>
                      </a:r>
                      <a:endParaRPr lang="pt-PT" sz="13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Platform(s)</a:t>
                      </a:r>
                    </a:p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targetted</a:t>
                      </a:r>
                      <a:endParaRPr lang="pt-PT" sz="13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Speedup</a:t>
                      </a:r>
                    </a:p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(vs.</a:t>
                      </a:r>
                      <a:r>
                        <a:rPr lang="pt-PT" sz="13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CPython)</a:t>
                      </a:r>
                      <a:endParaRPr lang="pt-PT" sz="13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Std.</a:t>
                      </a:r>
                      <a:r>
                        <a:rPr lang="pt-PT" sz="13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library</a:t>
                      </a:r>
                    </a:p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</a:t>
                      </a:r>
                      <a:endParaRPr lang="pt-PT" sz="13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CPython </a:t>
                      </a:r>
                      <a:r>
                        <a:rPr lang="pt-PT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(1994-)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CPython’s VM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Full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Jython </a:t>
                      </a:r>
                      <a:r>
                        <a:rPr lang="pt-PT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(2000-)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Java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JVM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~1x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Most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IronPython </a:t>
                      </a:r>
                      <a:r>
                        <a:rPr lang="pt-PT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(2006-)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C#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CLI (.NET)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~1.8x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Most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PyPy</a:t>
                      </a:r>
                      <a:r>
                        <a:rPr lang="pt-PT" sz="14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4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(2007-)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RPython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C, JVM, CLI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~6x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Most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CLPython </a:t>
                      </a:r>
                      <a:r>
                        <a:rPr lang="pt-PT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(2006-2013)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Common Lisp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Common Lisp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~0.5x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Most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PLT Spy </a:t>
                      </a:r>
                      <a:r>
                        <a:rPr lang="pt-PT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(2003-2005)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Scheme, C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Scheme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~0.001x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Full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99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Conclusions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43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778871"/>
              </p:ext>
            </p:extLst>
          </p:nvPr>
        </p:nvGraphicFramePr>
        <p:xfrm>
          <a:off x="457200" y="1412875"/>
          <a:ext cx="8229600" cy="4317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624"/>
                <a:gridCol w="1440160"/>
                <a:gridCol w="1440160"/>
                <a:gridCol w="1512168"/>
                <a:gridCol w="1306488"/>
              </a:tblGrid>
              <a:tr h="720080">
                <a:tc>
                  <a:txBody>
                    <a:bodyPr/>
                    <a:lstStyle/>
                    <a:p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Language(s)</a:t>
                      </a:r>
                    </a:p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Written</a:t>
                      </a:r>
                      <a:endParaRPr lang="pt-PT" sz="13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Platform(s)</a:t>
                      </a:r>
                    </a:p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targetted</a:t>
                      </a:r>
                      <a:endParaRPr lang="pt-PT" sz="13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Speedup</a:t>
                      </a:r>
                    </a:p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(vs.</a:t>
                      </a:r>
                      <a:r>
                        <a:rPr lang="pt-PT" sz="13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CPython)</a:t>
                      </a:r>
                      <a:endParaRPr lang="pt-PT" sz="13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Std.</a:t>
                      </a:r>
                      <a:r>
                        <a:rPr lang="pt-PT" sz="13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library</a:t>
                      </a:r>
                    </a:p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</a:t>
                      </a:r>
                      <a:endParaRPr lang="pt-PT" sz="13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CPython </a:t>
                      </a:r>
                      <a:r>
                        <a:rPr lang="pt-PT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(1994-)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CPython’s VM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Full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Jython </a:t>
                      </a:r>
                      <a:r>
                        <a:rPr lang="pt-PT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(2000-)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Java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JVM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~1x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Most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IronPython </a:t>
                      </a:r>
                      <a:r>
                        <a:rPr lang="pt-PT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(2006-)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C#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CLI (.NET)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~1.8x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Most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PyPy</a:t>
                      </a:r>
                      <a:r>
                        <a:rPr lang="pt-PT" sz="14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PT" sz="14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(2007-)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RPython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C, JVM, CLI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~6x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Most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CLPython </a:t>
                      </a:r>
                      <a:r>
                        <a:rPr lang="pt-PT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(2006-2013)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Common Lisp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Common Lisp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~0.5x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Most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PLT Spy </a:t>
                      </a:r>
                      <a:r>
                        <a:rPr lang="pt-PT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(2003-2005)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Scheme, C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Scheme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~0.001x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Full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PyonR</a:t>
                      </a:r>
                      <a:r>
                        <a:rPr lang="pt-PT" sz="1400" b="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(2014-)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Racket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Racket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~0.3x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Full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71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Conclusions - Rosetta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061283"/>
            <a:ext cx="7643712" cy="5200572"/>
          </a:xfrm>
        </p:spPr>
      </p:pic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3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Future Work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12776"/>
            <a:ext cx="7787208" cy="4497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remaining language elements</a:t>
            </a:r>
          </a:p>
          <a:p>
            <a:pPr lvl="1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Unit testing</a:t>
            </a:r>
          </a:p>
          <a:p>
            <a:pPr lvl="1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pt-PT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Enhancing performance</a:t>
            </a:r>
          </a:p>
          <a:p>
            <a:pPr lvl="1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Profiling and optimizing common codepaths</a:t>
            </a:r>
          </a:p>
          <a:p>
            <a:pPr lvl="1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Rewrite modules in Typed Racket</a:t>
            </a:r>
          </a:p>
          <a:p>
            <a:pPr lvl="1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pt-PT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Source-code translation backend</a:t>
            </a:r>
          </a:p>
          <a:p>
            <a:pPr lvl="1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pt-PT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PT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Migration from Python 2.x to Python 3.x</a:t>
            </a: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2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Contributions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1412776"/>
            <a:ext cx="5770984" cy="4497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Implementation of Python for </a:t>
            </a:r>
            <a:r>
              <a:rPr lang="en-US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</a:p>
          <a:p>
            <a:pPr lvl="1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Ø"/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7th European </a:t>
            </a:r>
            <a:r>
              <a:rPr lang="pt-P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Lisp Symposium </a:t>
            </a:r>
            <a:endPara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Python for </a:t>
            </a:r>
            <a:r>
              <a:rPr lang="en-US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DrRacket</a:t>
            </a:r>
            <a:endParaRPr lang="en-US" sz="20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Ø"/>
            </a:pPr>
            <a:r>
              <a:rPr lang="pt-P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3rd Symposium on Languages, Applications 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Technologies </a:t>
            </a:r>
          </a:p>
          <a:p>
            <a:pPr lvl="1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endPara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Reaching Python from </a:t>
            </a:r>
            <a:r>
              <a:rPr lang="en-US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Racket</a:t>
            </a:r>
            <a:endParaRPr lang="en-US" sz="2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Ø"/>
            </a:pPr>
            <a:r>
              <a:rPr lang="pt-P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8th International Lisp Conference </a:t>
            </a: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46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11" y="1389113"/>
            <a:ext cx="643869" cy="1031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81128"/>
            <a:ext cx="1006921" cy="844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43" y="3211481"/>
            <a:ext cx="1943025" cy="54713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699792" y="1196752"/>
            <a:ext cx="0" cy="46085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6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Availability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47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1916832"/>
            <a:ext cx="5524500" cy="21907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40511" y="4653136"/>
            <a:ext cx="5262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>
                <a:latin typeface="Consolas" panose="020B0609020204030204" pitchFamily="49" charset="0"/>
                <a:cs typeface="Consolas" panose="020B0609020204030204" pitchFamily="49" charset="0"/>
              </a:rPr>
              <a:t>https://github.com/pedropramos/PyonR</a:t>
            </a:r>
          </a:p>
        </p:txBody>
      </p:sp>
    </p:spTree>
    <p:extLst>
      <p:ext uri="{BB962C8B-B14F-4D97-AF65-F5344CB8AC3E}">
        <p14:creationId xmlns:p14="http://schemas.microsoft.com/office/powerpoint/2010/main" val="353742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48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691362" y="263691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you!</a:t>
            </a:r>
            <a:endParaRPr lang="pt-PT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49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691362" y="263691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you!</a:t>
            </a:r>
            <a:endParaRPr lang="pt-PT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59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Rosetta IDE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3" descr="C:\Users\Clkiente\Dropbox\ACADIA\ShapeCloud\ShapeCloudRhin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241478"/>
            <a:ext cx="7925907" cy="49536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882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691362" y="263691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you!</a:t>
            </a:r>
            <a:endParaRPr lang="pt-PT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59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51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7787208" cy="44973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 level, dynamically typed,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GC’d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 on code readability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Multiple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paradigms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Huge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library + third-party libraries</a:t>
            </a:r>
          </a:p>
          <a:p>
            <a:pPr>
              <a:lnSpc>
                <a:spcPct val="200000"/>
              </a:lnSpc>
            </a:pPr>
            <a:endParaRPr lang="pt-P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169" y="234174"/>
            <a:ext cx="2376264" cy="62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0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‘s Data Model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52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900113" y="1412875"/>
            <a:ext cx="7786687" cy="44973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 files define module objects</a:t>
            </a: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Classes define type objects</a:t>
            </a: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 value has an associated type object</a:t>
            </a: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 objects hold a dictionary for each method</a:t>
            </a:r>
          </a:p>
          <a:p>
            <a:pPr lvl="1">
              <a:lnSpc>
                <a:spcPct val="150000"/>
              </a:lnSpc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 name 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function object</a:t>
            </a: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Operator behaviour is stored at the type object</a:t>
            </a:r>
          </a:p>
          <a:p>
            <a:pPr lvl="1">
              <a:lnSpc>
                <a:spcPct val="150000"/>
              </a:lnSpc>
            </a:pP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e.g. the </a:t>
            </a:r>
            <a:r>
              <a:rPr lang="pt-PT" sz="1800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+</a:t>
            </a:r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operator is implemented by the method </a:t>
            </a:r>
            <a:r>
              <a:rPr lang="pt-PT" sz="1600" dirty="0" smtClean="0">
                <a:latin typeface="Consolas" panose="020B0609020204030204" pitchFamily="49" charset="0"/>
                <a:ea typeface="Verdana" panose="020B0604030504040204" pitchFamily="34" charset="0"/>
                <a:cs typeface="Consolas" panose="020B0609020204030204" pitchFamily="49" charset="0"/>
              </a:rPr>
              <a:t>“__add__”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2656"/>
            <a:ext cx="1794673" cy="47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3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Compilation - Example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53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24744"/>
            <a:ext cx="3419953" cy="724001"/>
          </a:xfrm>
        </p:spPr>
      </p:pic>
      <p:cxnSp>
        <p:nvCxnSpPr>
          <p:cNvPr id="11" name="Straight Arrow Connector 10"/>
          <p:cNvCxnSpPr/>
          <p:nvPr/>
        </p:nvCxnSpPr>
        <p:spPr>
          <a:xfrm>
            <a:off x="4139952" y="2060848"/>
            <a:ext cx="0" cy="648072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419872" y="1556792"/>
            <a:ext cx="1512168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TextBox 12"/>
          <p:cNvSpPr txBox="1"/>
          <p:nvPr/>
        </p:nvSpPr>
        <p:spPr>
          <a:xfrm>
            <a:off x="1286844" y="3348281"/>
            <a:ext cx="162897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</a:p>
          <a:p>
            <a:r>
              <a:rPr lang="fr-FR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line 3, cols 0-5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9642" y="3348280"/>
            <a:ext cx="173637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NAME: "</a:t>
            </a:r>
            <a:r>
              <a:rPr lang="fr-FR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lvl="0"/>
            <a:r>
              <a:rPr lang="fr-FR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>
                <a:latin typeface="Consolas" panose="020B0609020204030204" pitchFamily="49" charset="0"/>
                <a:cs typeface="Consolas" panose="020B0609020204030204" pitchFamily="49" charset="0"/>
              </a:rPr>
              <a:t>line 3, 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cols 6-9</a:t>
            </a:r>
            <a:endParaRPr lang="fr-FR" sz="12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1960" y="2204864"/>
            <a:ext cx="1284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tokenization</a:t>
            </a:r>
            <a:endParaRPr lang="pt-PT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0947" y="3348281"/>
            <a:ext cx="187743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OPEN-BRACKET</a:t>
            </a:r>
          </a:p>
          <a:p>
            <a:pPr lvl="0"/>
            <a:r>
              <a:rPr lang="fr-FR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>
                <a:latin typeface="Consolas" panose="020B0609020204030204" pitchFamily="49" charset="0"/>
                <a:cs typeface="Consolas" panose="020B0609020204030204" pitchFamily="49" charset="0"/>
              </a:rPr>
              <a:t>line 3, 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cols 9-10</a:t>
            </a:r>
            <a:endParaRPr lang="fr-FR" sz="12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3136" y="4598545"/>
            <a:ext cx="179889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INT: 6</a:t>
            </a:r>
          </a:p>
          <a:p>
            <a:pPr lvl="0"/>
            <a:r>
              <a:rPr lang="fr-FR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>
                <a:latin typeface="Consolas" panose="020B0609020204030204" pitchFamily="49" charset="0"/>
                <a:cs typeface="Consolas" panose="020B0609020204030204" pitchFamily="49" charset="0"/>
              </a:rPr>
              <a:t>line 3, 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cols 10-11</a:t>
            </a:r>
            <a:endParaRPr lang="fr-FR" sz="12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61524" y="4598546"/>
            <a:ext cx="201850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fr-F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CLOSE-BRACKET</a:t>
            </a:r>
          </a:p>
          <a:p>
            <a:pPr lvl="0"/>
            <a:r>
              <a:rPr lang="fr-FR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200" dirty="0">
                <a:latin typeface="Consolas" panose="020B0609020204030204" pitchFamily="49" charset="0"/>
                <a:cs typeface="Consolas" panose="020B0609020204030204" pitchFamily="49" charset="0"/>
              </a:rPr>
              <a:t>line 3, </a:t>
            </a:r>
            <a:r>
              <a:rPr lang="fr-F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cols 11-12</a:t>
            </a:r>
            <a:endParaRPr lang="fr-FR" sz="12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780928"/>
            <a:ext cx="9236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600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endParaRPr lang="pt-PT" sz="96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00677" y="4019580"/>
            <a:ext cx="9236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9600" dirty="0" smtClean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pt-PT" sz="9600" dirty="0">
              <a:solidFill>
                <a:schemeClr val="accent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32842" y="3348281"/>
            <a:ext cx="522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800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endParaRPr lang="pt-PT" sz="7200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89260" y="3348281"/>
            <a:ext cx="522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800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endParaRPr lang="pt-PT" sz="7200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00392" y="3348280"/>
            <a:ext cx="522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800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endParaRPr lang="pt-PT" sz="7200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92365" y="4595644"/>
            <a:ext cx="522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800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endParaRPr lang="pt-PT" sz="7200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29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4" grpId="0"/>
      <p:bldP spid="19" grpId="0"/>
      <p:bldP spid="20" grpId="0"/>
      <p:bldP spid="21" grpId="0"/>
      <p:bldP spid="22" grpId="0"/>
      <p:bldP spid="2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Compilation - Example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54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636214" y="1052736"/>
            <a:ext cx="0" cy="47792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53277" y="1137809"/>
            <a:ext cx="849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parsing</a:t>
            </a:r>
            <a:endParaRPr lang="pt-PT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028550" y="1994468"/>
            <a:ext cx="1836103" cy="3745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print-statement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3" name="Straight Connector 12"/>
          <p:cNvCxnSpPr>
            <a:stCxn id="12" idx="2"/>
            <a:endCxn id="14" idx="0"/>
          </p:cNvCxnSpPr>
          <p:nvPr/>
        </p:nvCxnSpPr>
        <p:spPr>
          <a:xfrm>
            <a:off x="2946602" y="2369039"/>
            <a:ext cx="1652513" cy="9754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430812" y="3344448"/>
            <a:ext cx="2336605" cy="3745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subscript-expression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63840" y="2612088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expression</a:t>
            </a:r>
            <a:endParaRPr lang="pt-PT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6" name="Straight Connector 15"/>
          <p:cNvCxnSpPr>
            <a:stCxn id="14" idx="2"/>
            <a:endCxn id="18" idx="0"/>
          </p:cNvCxnSpPr>
          <p:nvPr/>
        </p:nvCxnSpPr>
        <p:spPr>
          <a:xfrm flipH="1">
            <a:off x="2711453" y="3719019"/>
            <a:ext cx="1887662" cy="10065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4" idx="2"/>
            <a:endCxn id="19" idx="0"/>
          </p:cNvCxnSpPr>
          <p:nvPr/>
        </p:nvCxnSpPr>
        <p:spPr>
          <a:xfrm>
            <a:off x="4599115" y="3719019"/>
            <a:ext cx="813846" cy="10065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2147980" y="4725565"/>
            <a:ext cx="1126946" cy="3745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identifier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16720" y="4725566"/>
            <a:ext cx="792481" cy="3745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P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literal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02409" y="4044706"/>
            <a:ext cx="888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primary</a:t>
            </a:r>
            <a:endParaRPr lang="pt-PT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78235" y="4102074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</a:t>
            </a:r>
            <a:endParaRPr lang="pt-PT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Box 63"/>
          <p:cNvSpPr txBox="1"/>
          <p:nvPr/>
        </p:nvSpPr>
        <p:spPr>
          <a:xfrm>
            <a:off x="2429164" y="5749705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endParaRPr lang="pt-PT" dirty="0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3" name="TextBox 64"/>
          <p:cNvSpPr txBox="1"/>
          <p:nvPr/>
        </p:nvSpPr>
        <p:spPr>
          <a:xfrm>
            <a:off x="5257309" y="574041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endParaRPr lang="pt-PT" dirty="0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4" name="Straight Connector 23"/>
          <p:cNvCxnSpPr>
            <a:stCxn id="22" idx="0"/>
            <a:endCxn id="18" idx="2"/>
          </p:cNvCxnSpPr>
          <p:nvPr/>
        </p:nvCxnSpPr>
        <p:spPr>
          <a:xfrm flipV="1">
            <a:off x="2711453" y="5100136"/>
            <a:ext cx="0" cy="6495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3" idx="0"/>
            <a:endCxn id="19" idx="2"/>
          </p:cNvCxnSpPr>
          <p:nvPr/>
        </p:nvCxnSpPr>
        <p:spPr>
          <a:xfrm flipV="1">
            <a:off x="5412961" y="5100137"/>
            <a:ext cx="0" cy="6402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46928" y="5207037"/>
            <a:ext cx="688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</a:t>
            </a:r>
            <a:endParaRPr lang="pt-PT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34794" y="5207036"/>
            <a:ext cx="66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value</a:t>
            </a:r>
            <a:endParaRPr lang="pt-PT" sz="1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TextBox 63"/>
          <p:cNvSpPr txBox="1"/>
          <p:nvPr/>
        </p:nvSpPr>
        <p:spPr>
          <a:xfrm>
            <a:off x="3757747" y="573211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endParaRPr lang="pt-PT" dirty="0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7" name="TextBox 63"/>
          <p:cNvSpPr txBox="1"/>
          <p:nvPr/>
        </p:nvSpPr>
        <p:spPr>
          <a:xfrm>
            <a:off x="7023823" y="574970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endParaRPr lang="pt-PT" dirty="0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8" name="TextBox 63"/>
          <p:cNvSpPr txBox="1"/>
          <p:nvPr/>
        </p:nvSpPr>
        <p:spPr>
          <a:xfrm>
            <a:off x="375160" y="5727230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endParaRPr lang="pt-PT" dirty="0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4593515" y="3732904"/>
            <a:ext cx="2571078" cy="2011680"/>
          </a:xfrm>
          <a:custGeom>
            <a:avLst/>
            <a:gdLst>
              <a:gd name="connsiteX0" fmla="*/ 0 w 2571078"/>
              <a:gd name="connsiteY0" fmla="*/ 0 h 2011680"/>
              <a:gd name="connsiteX1" fmla="*/ 2571078 w 2571078"/>
              <a:gd name="connsiteY1" fmla="*/ 2011680 h 2011680"/>
              <a:gd name="connsiteX0" fmla="*/ 0 w 2571078"/>
              <a:gd name="connsiteY0" fmla="*/ 0 h 2011680"/>
              <a:gd name="connsiteX1" fmla="*/ 2571078 w 2571078"/>
              <a:gd name="connsiteY1" fmla="*/ 2011680 h 2011680"/>
              <a:gd name="connsiteX0" fmla="*/ 0 w 2571078"/>
              <a:gd name="connsiteY0" fmla="*/ 0 h 2011680"/>
              <a:gd name="connsiteX1" fmla="*/ 2571078 w 2571078"/>
              <a:gd name="connsiteY1" fmla="*/ 201168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1078" h="2011680">
                <a:moveTo>
                  <a:pt x="0" y="0"/>
                </a:moveTo>
                <a:cubicBezTo>
                  <a:pt x="1362635" y="261769"/>
                  <a:pt x="2337995" y="1082937"/>
                  <a:pt x="2571078" y="2011680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3" name="Freeform 82"/>
          <p:cNvSpPr/>
          <p:nvPr/>
        </p:nvSpPr>
        <p:spPr>
          <a:xfrm>
            <a:off x="785300" y="2366682"/>
            <a:ext cx="2183811" cy="3356386"/>
          </a:xfrm>
          <a:custGeom>
            <a:avLst/>
            <a:gdLst>
              <a:gd name="connsiteX0" fmla="*/ 2183803 w 2183803"/>
              <a:gd name="connsiteY0" fmla="*/ 0 h 3356386"/>
              <a:gd name="connsiteX1" fmla="*/ 0 w 2183803"/>
              <a:gd name="connsiteY1" fmla="*/ 3356386 h 3356386"/>
              <a:gd name="connsiteX0" fmla="*/ 2183809 w 2183809"/>
              <a:gd name="connsiteY0" fmla="*/ 0 h 3356386"/>
              <a:gd name="connsiteX1" fmla="*/ 6 w 2183809"/>
              <a:gd name="connsiteY1" fmla="*/ 3356386 h 3356386"/>
              <a:gd name="connsiteX0" fmla="*/ 2183811 w 2183811"/>
              <a:gd name="connsiteY0" fmla="*/ 0 h 3356386"/>
              <a:gd name="connsiteX1" fmla="*/ 8 w 2183811"/>
              <a:gd name="connsiteY1" fmla="*/ 3356386 h 3356386"/>
              <a:gd name="connsiteX0" fmla="*/ 2183811 w 2183811"/>
              <a:gd name="connsiteY0" fmla="*/ 0 h 3356386"/>
              <a:gd name="connsiteX1" fmla="*/ 8 w 2183811"/>
              <a:gd name="connsiteY1" fmla="*/ 3356386 h 335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83811" h="3356386">
                <a:moveTo>
                  <a:pt x="2183811" y="0"/>
                </a:moveTo>
                <a:cubicBezTo>
                  <a:pt x="1133148" y="301214"/>
                  <a:pt x="-3578" y="2194560"/>
                  <a:pt x="8" y="3356386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4" name="Freeform 83"/>
          <p:cNvSpPr/>
          <p:nvPr/>
        </p:nvSpPr>
        <p:spPr>
          <a:xfrm>
            <a:off x="3926493" y="3732904"/>
            <a:ext cx="667021" cy="1990164"/>
          </a:xfrm>
          <a:custGeom>
            <a:avLst/>
            <a:gdLst>
              <a:gd name="connsiteX0" fmla="*/ 666974 w 666974"/>
              <a:gd name="connsiteY0" fmla="*/ 0 h 1990164"/>
              <a:gd name="connsiteX1" fmla="*/ 0 w 666974"/>
              <a:gd name="connsiteY1" fmla="*/ 1990164 h 1990164"/>
              <a:gd name="connsiteX0" fmla="*/ 666995 w 666995"/>
              <a:gd name="connsiteY0" fmla="*/ 0 h 1990164"/>
              <a:gd name="connsiteX1" fmla="*/ 21 w 666995"/>
              <a:gd name="connsiteY1" fmla="*/ 1990164 h 1990164"/>
              <a:gd name="connsiteX0" fmla="*/ 667021 w 667021"/>
              <a:gd name="connsiteY0" fmla="*/ 0 h 1990164"/>
              <a:gd name="connsiteX1" fmla="*/ 47 w 667021"/>
              <a:gd name="connsiteY1" fmla="*/ 1990164 h 1990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7021" h="1990164">
                <a:moveTo>
                  <a:pt x="667021" y="0"/>
                </a:moveTo>
                <a:cubicBezTo>
                  <a:pt x="197270" y="512781"/>
                  <a:pt x="-3538" y="1359049"/>
                  <a:pt x="47" y="1990164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86" name="Straight Connector 85"/>
          <p:cNvCxnSpPr>
            <a:stCxn id="87" idx="1"/>
            <a:endCxn id="12" idx="3"/>
          </p:cNvCxnSpPr>
          <p:nvPr/>
        </p:nvCxnSpPr>
        <p:spPr>
          <a:xfrm flipH="1">
            <a:off x="3864653" y="1684549"/>
            <a:ext cx="2827323" cy="4972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6691976" y="1530660"/>
            <a:ext cx="18742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line 3, cols 0-12</a:t>
            </a:r>
            <a:endParaRPr lang="pt-PT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88" name="Straight Connector 87"/>
          <p:cNvCxnSpPr>
            <a:stCxn id="89" idx="1"/>
            <a:endCxn id="14" idx="3"/>
          </p:cNvCxnSpPr>
          <p:nvPr/>
        </p:nvCxnSpPr>
        <p:spPr>
          <a:xfrm flipH="1">
            <a:off x="5767417" y="3204119"/>
            <a:ext cx="1075128" cy="3276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6842545" y="3050230"/>
            <a:ext cx="18742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line 3, cols 6-12</a:t>
            </a:r>
            <a:endParaRPr lang="pt-PT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90" name="Straight Connector 89"/>
          <p:cNvCxnSpPr>
            <a:stCxn id="91" idx="1"/>
            <a:endCxn id="19" idx="3"/>
          </p:cNvCxnSpPr>
          <p:nvPr/>
        </p:nvCxnSpPr>
        <p:spPr>
          <a:xfrm flipH="1">
            <a:off x="5809201" y="4584856"/>
            <a:ext cx="1033344" cy="3279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842545" y="4430967"/>
            <a:ext cx="1973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line 3, cols 10-11</a:t>
            </a:r>
            <a:endParaRPr lang="pt-PT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92" name="Straight Connector 91"/>
          <p:cNvCxnSpPr>
            <a:stCxn id="93" idx="1"/>
            <a:endCxn id="18" idx="3"/>
          </p:cNvCxnSpPr>
          <p:nvPr/>
        </p:nvCxnSpPr>
        <p:spPr>
          <a:xfrm flipH="1">
            <a:off x="3274926" y="3955817"/>
            <a:ext cx="3567619" cy="95703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842545" y="3801928"/>
            <a:ext cx="1774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line 3, cols 6-9</a:t>
            </a:r>
            <a:endParaRPr lang="pt-PT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68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/>
      <p:bldP spid="18" grpId="0" animBg="1"/>
      <p:bldP spid="19" grpId="0" animBg="1"/>
      <p:bldP spid="20" grpId="0"/>
      <p:bldP spid="21" grpId="0"/>
      <p:bldP spid="26" grpId="0"/>
      <p:bldP spid="27" grpId="0"/>
      <p:bldP spid="82" grpId="0" animBg="1"/>
      <p:bldP spid="83" grpId="0" animBg="1"/>
      <p:bldP spid="84" grpId="0" animBg="1"/>
      <p:bldP spid="87" grpId="0"/>
      <p:bldP spid="89" grpId="0"/>
      <p:bldP spid="91" grpId="0"/>
      <p:bldP spid="9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99895" y="5301208"/>
            <a:ext cx="433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py-print 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py-get-index arr </a:t>
            </a:r>
            <a:r>
              <a:rPr lang="pt-PT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Compilation - Example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55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139952" y="1149101"/>
            <a:ext cx="0" cy="451793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64187" y="1221108"/>
            <a:ext cx="1633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code generation</a:t>
            </a:r>
            <a:endParaRPr lang="pt-PT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99895" y="2060848"/>
            <a:ext cx="3258640" cy="369332"/>
            <a:chOff x="2267744" y="2060848"/>
            <a:chExt cx="3258640" cy="369332"/>
          </a:xfrm>
        </p:grpSpPr>
        <p:sp>
          <p:nvSpPr>
            <p:cNvPr id="16" name="TextBox 15"/>
            <p:cNvSpPr txBox="1"/>
            <p:nvPr/>
          </p:nvSpPr>
          <p:spPr>
            <a:xfrm>
              <a:off x="2267744" y="2060848"/>
              <a:ext cx="3258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(to-racket             )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778423" y="2092280"/>
              <a:ext cx="1427013" cy="30646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pt-PT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print-statement</a:t>
              </a:r>
              <a:endParaRPr lang="pt-P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799895" y="2996952"/>
            <a:ext cx="5040560" cy="369332"/>
            <a:chOff x="1331640" y="2627620"/>
            <a:chExt cx="5040560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1331640" y="2627620"/>
              <a:ext cx="5040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>
                  <a:solidFill>
                    <a:schemeClr val="accent6">
                      <a:lumMod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pt-PT" dirty="0" smtClean="0">
                  <a:solidFill>
                    <a:schemeClr val="tx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py-print </a:t>
              </a:r>
              <a:r>
                <a:rPr lang="pt-PT" dirty="0" smtClean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(to-racket                )</a:t>
              </a:r>
              <a:r>
                <a:rPr lang="pt-PT" dirty="0" smtClean="0">
                  <a:solidFill>
                    <a:schemeClr val="accent6">
                      <a:lumMod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)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100974" y="2659052"/>
              <a:ext cx="1797059" cy="30646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pt-PT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subscript-expression</a:t>
              </a:r>
              <a:endParaRPr lang="pt-P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799895" y="3992397"/>
            <a:ext cx="5760640" cy="784830"/>
            <a:chOff x="395537" y="3356992"/>
            <a:chExt cx="5760640" cy="784830"/>
          </a:xfrm>
        </p:grpSpPr>
        <p:sp>
          <p:nvSpPr>
            <p:cNvPr id="18" name="TextBox 17"/>
            <p:cNvSpPr txBox="1"/>
            <p:nvPr/>
          </p:nvSpPr>
          <p:spPr>
            <a:xfrm>
              <a:off x="395537" y="3356992"/>
              <a:ext cx="576064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dirty="0" smtClean="0">
                  <a:solidFill>
                    <a:schemeClr val="accent6">
                      <a:lumMod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pt-PT" dirty="0" smtClean="0">
                  <a:solidFill>
                    <a:schemeClr val="tx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py-print </a:t>
              </a:r>
              <a:r>
                <a:rPr lang="pt-PT" dirty="0" smtClean="0">
                  <a:solidFill>
                    <a:schemeClr val="accent6">
                      <a:lumMod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</a:t>
              </a:r>
              <a:r>
                <a:rPr lang="pt-PT" dirty="0" smtClean="0">
                  <a:solidFill>
                    <a:schemeClr val="tx2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py-get-index </a:t>
              </a:r>
              <a:r>
                <a:rPr lang="pt-PT" dirty="0" smtClean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(to-racket        )</a:t>
              </a:r>
            </a:p>
            <a:p>
              <a:pPr>
                <a:lnSpc>
                  <a:spcPct val="150000"/>
                </a:lnSpc>
              </a:pPr>
              <a:r>
                <a:rPr lang="pt-PT" dirty="0">
                  <a:solidFill>
                    <a:schemeClr val="accent2">
                      <a:lumMod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pt-PT" dirty="0" smtClean="0">
                  <a:solidFill>
                    <a:schemeClr val="accent2">
                      <a:lumMod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                     </a:t>
              </a:r>
              <a:r>
                <a:rPr lang="pt-PT" dirty="0" smtClean="0">
                  <a:solidFill>
                    <a:srgbClr val="C0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(to-racket      )</a:t>
              </a:r>
              <a:r>
                <a:rPr lang="pt-PT" dirty="0" smtClean="0">
                  <a:solidFill>
                    <a:schemeClr val="accent6">
                      <a:lumMod val="5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)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854328" y="3396247"/>
              <a:ext cx="892716" cy="30646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pt-PT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identifier</a:t>
              </a:r>
              <a:endParaRPr lang="pt-P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860032" y="3760654"/>
              <a:ext cx="641896" cy="30646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pt-PT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literal</a:t>
              </a:r>
              <a:endParaRPr lang="pt-P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>
            <a:off x="2483768" y="2557920"/>
            <a:ext cx="0" cy="32403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483768" y="3537012"/>
            <a:ext cx="0" cy="32403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83768" y="4869160"/>
            <a:ext cx="0" cy="32403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55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50914E-6 L 2.22222E-6 -0.47791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99895" y="2026800"/>
            <a:ext cx="433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py-print 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py-get-index arr </a:t>
            </a:r>
            <a:r>
              <a:rPr lang="pt-PT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Compilation - Example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56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139952" y="1149101"/>
            <a:ext cx="0" cy="451793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64187" y="1221108"/>
            <a:ext cx="1633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code generation</a:t>
            </a:r>
            <a:endParaRPr lang="pt-PT" sz="14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54273" y="3058211"/>
            <a:ext cx="433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py-get-index arr </a:t>
            </a:r>
            <a:r>
              <a:rPr lang="pt-PT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97179" y="4390709"/>
            <a:ext cx="2514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py-get-index</a:t>
            </a:r>
          </a:p>
          <a:p>
            <a:pPr lvl="0" algn="ctr"/>
            <a:r>
              <a:rPr lang="pt-P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 </a:t>
            </a:r>
            <a:r>
              <a:rPr lang="pt-P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3, </a:t>
            </a:r>
            <a:r>
              <a:rPr lang="pt-P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cols 6-12</a:t>
            </a:r>
            <a:endParaRPr lang="pt-PT" sz="1400" dirty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55499" y="4390710"/>
            <a:ext cx="193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</a:p>
          <a:p>
            <a:pPr algn="ctr"/>
            <a:r>
              <a:rPr lang="pt-PT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 3, cols 6-9</a:t>
            </a:r>
            <a:endParaRPr lang="pt-PT" sz="14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91275" y="4365104"/>
            <a:ext cx="193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</a:p>
          <a:p>
            <a:pPr algn="ctr"/>
            <a:r>
              <a:rPr lang="pt-PT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 3, cols 10-11</a:t>
            </a:r>
            <a:endParaRPr lang="pt-PT" sz="14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8" name="Straight Connector 27"/>
          <p:cNvCxnSpPr>
            <a:stCxn id="12" idx="2"/>
            <a:endCxn id="33" idx="0"/>
          </p:cNvCxnSpPr>
          <p:nvPr/>
        </p:nvCxnSpPr>
        <p:spPr>
          <a:xfrm flipH="1">
            <a:off x="2152036" y="2396132"/>
            <a:ext cx="1816973" cy="63122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2"/>
            <a:endCxn id="22" idx="0"/>
          </p:cNvCxnSpPr>
          <p:nvPr/>
        </p:nvCxnSpPr>
        <p:spPr>
          <a:xfrm>
            <a:off x="3969009" y="2396132"/>
            <a:ext cx="1654378" cy="66207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2" idx="2"/>
            <a:endCxn id="27" idx="0"/>
          </p:cNvCxnSpPr>
          <p:nvPr/>
        </p:nvCxnSpPr>
        <p:spPr>
          <a:xfrm>
            <a:off x="5623387" y="3427543"/>
            <a:ext cx="1935776" cy="93756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2" idx="2"/>
            <a:endCxn id="26" idx="0"/>
          </p:cNvCxnSpPr>
          <p:nvPr/>
        </p:nvCxnSpPr>
        <p:spPr>
          <a:xfrm>
            <a:off x="5623387" y="3427543"/>
            <a:ext cx="0" cy="96316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2" idx="2"/>
            <a:endCxn id="25" idx="0"/>
          </p:cNvCxnSpPr>
          <p:nvPr/>
        </p:nvCxnSpPr>
        <p:spPr>
          <a:xfrm flipH="1">
            <a:off x="3454273" y="3427543"/>
            <a:ext cx="2169114" cy="96316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49799" y="3027352"/>
            <a:ext cx="2604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py-print</a:t>
            </a:r>
          </a:p>
          <a:p>
            <a:pPr lvl="0" algn="ctr"/>
            <a:r>
              <a:rPr lang="pt-PT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line: 3, cols: </a:t>
            </a:r>
            <a:r>
              <a:rPr lang="pt-PT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0-12</a:t>
            </a:r>
            <a:endParaRPr lang="pt-PT" sz="1400" dirty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14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6" grpId="0"/>
      <p:bldP spid="27" grpId="0"/>
      <p:bldP spid="3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Ackermann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57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6393" y="1340768"/>
            <a:ext cx="8064896" cy="251795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define</a:t>
            </a:r>
            <a:r>
              <a:rPr lang="pt-PT" sz="2000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ackermann m n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cond</a:t>
            </a:r>
          </a:p>
          <a:p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[(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pt-PT" sz="2000" dirty="0" smtClean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(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)]</a:t>
            </a:r>
          </a:p>
          <a:p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[(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ackermann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)]</a:t>
            </a:r>
          </a:p>
          <a:p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ackermann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ackermann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)))]))</a:t>
            </a:r>
          </a:p>
          <a:p>
            <a:endParaRPr lang="pt-PT" sz="20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20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ackermann</a:t>
            </a:r>
            <a:r>
              <a:rPr lang="pt-PT" sz="2000" dirty="0" smtClean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3 9</a:t>
            </a:r>
            <a:r>
              <a:rPr lang="pt-PT" sz="2000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pt-PT" sz="2000" dirty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5576" y="4013414"/>
            <a:ext cx="8064896" cy="221017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pt-PT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ackermann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pt-P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pt-PT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m == </a:t>
            </a:r>
            <a:r>
              <a:rPr lang="pt-PT" sz="20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pt-PT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n+</a:t>
            </a:r>
            <a:r>
              <a:rPr lang="pt-PT" sz="20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pt-PT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elif</a:t>
            </a:r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m &gt; </a:t>
            </a:r>
            <a:r>
              <a:rPr lang="pt-PT" sz="20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</a:t>
            </a:r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 == </a:t>
            </a:r>
            <a:r>
              <a:rPr lang="pt-PT" sz="20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pt-PT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ackermann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m-</a:t>
            </a:r>
            <a:r>
              <a:rPr lang="pt-PT" sz="20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pt-P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pt-PT" sz="20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pt-PT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pt-PT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ackermann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m-</a:t>
            </a:r>
            <a:r>
              <a:rPr lang="pt-PT" sz="20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pt-P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ackermann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</a:t>
            </a:r>
            <a:r>
              <a:rPr lang="pt-P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n-</a:t>
            </a:r>
            <a:r>
              <a:rPr lang="pt-PT" sz="20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</a:p>
          <a:p>
            <a:endParaRPr lang="pt-PT" sz="2000" dirty="0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t-PT" sz="20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pt-PT" sz="20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ackermann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20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pt-PT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pt-PT" sz="2000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9</a:t>
            </a:r>
            <a:r>
              <a:rPr lang="pt-PT" sz="2000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55576" y="3977769"/>
            <a:ext cx="806489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3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Ackermann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58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3504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Mandelbrot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59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9365" y="932534"/>
            <a:ext cx="8064896" cy="2856506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define 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mandelbrot limit c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let loop 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([</a:t>
            </a:r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 </a:t>
            </a:r>
            <a:r>
              <a:rPr lang="nn-NO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 [</a:t>
            </a:r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 </a:t>
            </a:r>
            <a:r>
              <a:rPr lang="nn-NO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0+0i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])</a:t>
            </a:r>
          </a:p>
          <a:p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cond</a:t>
            </a:r>
          </a:p>
          <a:p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[(</a:t>
            </a:r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i limit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[(</a:t>
            </a:r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magnitude z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 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loop 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add1 i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  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 z z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</a:t>
            </a:r>
            <a:r>
              <a:rPr lang="nn-NO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))])))</a:t>
            </a:r>
          </a:p>
          <a:p>
            <a:endParaRPr lang="nn-NO" dirty="0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n-NO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mandelbrot </a:t>
            </a:r>
            <a:r>
              <a:rPr lang="nn-NO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1000000</a:t>
            </a:r>
            <a:r>
              <a:rPr lang="nn-NO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n-NO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.2+.3i</a:t>
            </a:r>
            <a:r>
              <a:rPr lang="nn-NO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pt-PT" dirty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3418" y="3748358"/>
            <a:ext cx="8064896" cy="257950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pt-PT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mandelbrot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limit</a:t>
            </a:r>
            <a:r>
              <a:rPr lang="pt-PT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z = </a:t>
            </a:r>
            <a:r>
              <a:rPr lang="pt-PT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0+0j</a:t>
            </a:r>
          </a:p>
          <a:p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pt-PT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 </a:t>
            </a:r>
            <a:r>
              <a:rPr lang="pt-PT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range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limit+</a:t>
            </a:r>
            <a:r>
              <a:rPr lang="pt-PT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pt-PT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abs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</a:t>
            </a:r>
            <a:r>
              <a:rPr lang="pt-PT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pt-PT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pt-PT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pt-PT" dirty="0" smtClean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pt-PT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</a:p>
          <a:p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z = z*z + c</a:t>
            </a:r>
          </a:p>
          <a:p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pt-PT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i+</a:t>
            </a:r>
            <a:r>
              <a:rPr lang="pt-PT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endParaRPr lang="pt-PT" dirty="0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t-PT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mandelbrot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1000000</a:t>
            </a:r>
            <a:r>
              <a:rPr lang="pt-PT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pt-PT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.2+.3j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pt-PT" dirty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55576" y="3748358"/>
            <a:ext cx="806489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50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Goals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99592" y="1988840"/>
            <a:ext cx="7787208" cy="413732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Correctness + Completeness</a:t>
            </a:r>
          </a:p>
          <a:p>
            <a:pPr>
              <a:lnSpc>
                <a:spcPct val="20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</a:t>
            </a:r>
          </a:p>
          <a:p>
            <a:pPr>
              <a:lnSpc>
                <a:spcPct val="20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DrRacket Integration</a:t>
            </a:r>
          </a:p>
          <a:p>
            <a:pPr>
              <a:lnSpc>
                <a:spcPct val="200000"/>
              </a:lnSpc>
            </a:pPr>
            <a:r>
              <a:rPr lang="pt-PT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Interoperability with Racket</a:t>
            </a:r>
          </a:p>
          <a:p>
            <a:pPr>
              <a:lnSpc>
                <a:spcPct val="200000"/>
              </a:lnSpc>
            </a:pPr>
            <a:endParaRPr lang="pt-P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82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Mandelbrot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1281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Mandelbrot using classes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12776"/>
            <a:ext cx="7787208" cy="4497363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pt-PT" sz="1800" dirty="0" smtClean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pt-PT" sz="18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MandelbrotComplex: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pt-PT" sz="18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18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pt-PT" sz="1800" dirty="0" smtClean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pt-PT" sz="18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__init__(self):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pt-PT" sz="180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1800" dirty="0" smtClean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self.z = </a:t>
            </a:r>
            <a:r>
              <a:rPr lang="pt-PT" sz="1800" dirty="0" smtClean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0+0j</a:t>
            </a:r>
          </a:p>
          <a:p>
            <a:pPr marL="0" lvl="0" indent="0">
              <a:spcBef>
                <a:spcPts val="0"/>
              </a:spcBef>
              <a:buNone/>
            </a:pPr>
            <a:endParaRPr lang="pt-PT" sz="1800" dirty="0">
              <a:solidFill>
                <a:srgbClr val="C0504D">
                  <a:lumMod val="50000"/>
                </a:srgb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pt-PT" sz="1800" dirty="0" smtClean="0">
                <a:solidFill>
                  <a:srgbClr val="C0504D">
                    <a:lumMod val="50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pt-PT" sz="1800" dirty="0" smtClean="0">
                <a:solidFill>
                  <a:srgbClr val="1F497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1800" dirty="0">
                <a:solidFill>
                  <a:srgbClr val="1F497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mandelbrot</a:t>
            </a:r>
            <a:r>
              <a:rPr lang="pt-PT" sz="1800" dirty="0">
                <a:solidFill>
                  <a:srgbClr val="F79646">
                    <a:lumMod val="50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1800" dirty="0">
                <a:solidFill>
                  <a:srgbClr val="1F497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limit</a:t>
            </a:r>
            <a:r>
              <a:rPr lang="pt-PT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pt-PT" sz="1800" dirty="0">
                <a:solidFill>
                  <a:srgbClr val="1F497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</a:t>
            </a:r>
            <a:r>
              <a:rPr lang="pt-PT" sz="1800" dirty="0">
                <a:solidFill>
                  <a:srgbClr val="F79646">
                    <a:lumMod val="50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pt-PT" sz="1800" dirty="0">
                <a:solidFill>
                  <a:srgbClr val="1F497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pt-PT" sz="1800" dirty="0">
                <a:solidFill>
                  <a:srgbClr val="1F497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pt-PT" sz="1800" dirty="0" smtClean="0">
                <a:solidFill>
                  <a:srgbClr val="1F497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mc = MandelbrotComplex()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pt-PT" sz="1800" dirty="0">
                <a:solidFill>
                  <a:srgbClr val="1F497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1800" dirty="0" smtClean="0">
                <a:solidFill>
                  <a:srgbClr val="1F497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pt-PT" sz="1800" dirty="0">
                <a:solidFill>
                  <a:srgbClr val="C0504D">
                    <a:lumMod val="50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pt-PT" sz="1800" dirty="0">
                <a:solidFill>
                  <a:srgbClr val="1F497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 </a:t>
            </a:r>
            <a:r>
              <a:rPr lang="pt-PT" sz="1800" dirty="0">
                <a:solidFill>
                  <a:srgbClr val="C0504D">
                    <a:lumMod val="50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pt-PT" sz="1800" dirty="0">
                <a:solidFill>
                  <a:srgbClr val="1F497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range</a:t>
            </a:r>
            <a:r>
              <a:rPr lang="pt-PT" sz="1800" dirty="0">
                <a:solidFill>
                  <a:srgbClr val="F79646">
                    <a:lumMod val="50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1800" dirty="0">
                <a:solidFill>
                  <a:srgbClr val="1F497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limit+</a:t>
            </a:r>
            <a:r>
              <a:rPr lang="pt-PT" sz="1800" dirty="0">
                <a:solidFill>
                  <a:srgbClr val="9BBB59">
                    <a:lumMod val="50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pt-PT" sz="1800" dirty="0">
                <a:solidFill>
                  <a:srgbClr val="F79646">
                    <a:lumMod val="50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pt-PT" sz="1800" dirty="0">
                <a:solidFill>
                  <a:srgbClr val="1F497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pt-PT" sz="1800" dirty="0">
                <a:solidFill>
                  <a:srgbClr val="1F497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pt-PT" sz="1800" dirty="0">
                <a:solidFill>
                  <a:srgbClr val="C0504D">
                    <a:lumMod val="50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pt-PT" sz="1800" dirty="0">
                <a:solidFill>
                  <a:srgbClr val="1F497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1800" dirty="0" smtClean="0">
                <a:solidFill>
                  <a:srgbClr val="1F497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abs</a:t>
            </a:r>
            <a:r>
              <a:rPr lang="pt-PT" sz="1800" dirty="0" smtClean="0">
                <a:solidFill>
                  <a:srgbClr val="F79646">
                    <a:lumMod val="50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1800" dirty="0" smtClean="0">
                <a:solidFill>
                  <a:srgbClr val="1F497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mc.z</a:t>
            </a:r>
            <a:r>
              <a:rPr lang="pt-PT" sz="1800" dirty="0" smtClean="0">
                <a:solidFill>
                  <a:srgbClr val="F79646">
                    <a:lumMod val="50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pt-PT" sz="1800" dirty="0" smtClean="0">
                <a:solidFill>
                  <a:srgbClr val="1F497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1800" dirty="0">
                <a:solidFill>
                  <a:srgbClr val="1F497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pt-PT" sz="1800" dirty="0">
                <a:solidFill>
                  <a:srgbClr val="9BBB59">
                    <a:lumMod val="50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pt-PT" sz="1800" dirty="0">
                <a:solidFill>
                  <a:srgbClr val="1F497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pt-PT" sz="1800" dirty="0">
                <a:solidFill>
                  <a:srgbClr val="C0504D">
                    <a:lumMod val="50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pt-PT" sz="1800" dirty="0">
                <a:solidFill>
                  <a:srgbClr val="1F497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pt-PT" sz="1800" dirty="0">
                <a:solidFill>
                  <a:srgbClr val="1F497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mc.z</a:t>
            </a:r>
            <a:r>
              <a:rPr lang="pt-PT" sz="1800" dirty="0" smtClean="0">
                <a:solidFill>
                  <a:srgbClr val="1F497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1800" dirty="0">
                <a:solidFill>
                  <a:srgbClr val="1F497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pt-PT" sz="1800" dirty="0" smtClean="0">
                <a:solidFill>
                  <a:srgbClr val="1F497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mc.z * </a:t>
            </a:r>
            <a:r>
              <a:rPr lang="pt-PT" sz="1800" dirty="0">
                <a:solidFill>
                  <a:srgbClr val="1F497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mc.z</a:t>
            </a:r>
            <a:r>
              <a:rPr lang="pt-PT" sz="1800" dirty="0" smtClean="0">
                <a:solidFill>
                  <a:srgbClr val="1F497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1800" dirty="0">
                <a:solidFill>
                  <a:srgbClr val="1F497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c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pt-PT" sz="1800" dirty="0">
                <a:solidFill>
                  <a:srgbClr val="1F497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pt-PT" sz="1800" dirty="0">
                <a:solidFill>
                  <a:srgbClr val="C0504D">
                    <a:lumMod val="50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pt-PT" sz="1800" dirty="0">
                <a:solidFill>
                  <a:srgbClr val="1F497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i+</a:t>
            </a:r>
            <a:r>
              <a:rPr lang="pt-PT" sz="1800" dirty="0">
                <a:solidFill>
                  <a:srgbClr val="9BBB59">
                    <a:lumMod val="50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</a:p>
          <a:p>
            <a:pPr marL="0" lvl="0" indent="0">
              <a:spcBef>
                <a:spcPts val="0"/>
              </a:spcBef>
              <a:buNone/>
            </a:pPr>
            <a:endParaRPr lang="pt-PT" sz="1800" dirty="0">
              <a:solidFill>
                <a:srgbClr val="1F497D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pt-PT" sz="1800" dirty="0">
                <a:solidFill>
                  <a:srgbClr val="C0504D">
                    <a:lumMod val="50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pt-PT" sz="1800" dirty="0">
                <a:solidFill>
                  <a:srgbClr val="1F497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mandelbrot</a:t>
            </a:r>
            <a:r>
              <a:rPr lang="pt-PT" sz="1800" dirty="0">
                <a:solidFill>
                  <a:srgbClr val="F79646">
                    <a:lumMod val="50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pt-PT" sz="1800" dirty="0">
                <a:solidFill>
                  <a:srgbClr val="9BBB59">
                    <a:lumMod val="50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1000000</a:t>
            </a:r>
            <a:r>
              <a:rPr lang="pt-PT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pt-PT" sz="1800" dirty="0">
                <a:solidFill>
                  <a:srgbClr val="1F497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PT" sz="1800" dirty="0">
                <a:solidFill>
                  <a:srgbClr val="9BBB59">
                    <a:lumMod val="50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.2+.3j</a:t>
            </a:r>
            <a:r>
              <a:rPr lang="pt-PT" sz="1800" dirty="0">
                <a:solidFill>
                  <a:srgbClr val="F79646">
                    <a:lumMod val="50000"/>
                  </a:srgb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pt-PT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61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6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Mandelbrot using classes</a:t>
            </a: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62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6809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Related Work – Implementations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253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Related Work – Implementations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644541"/>
              </p:ext>
            </p:extLst>
          </p:nvPr>
        </p:nvGraphicFramePr>
        <p:xfrm>
          <a:off x="457200" y="1412875"/>
          <a:ext cx="8229600" cy="1233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624"/>
                <a:gridCol w="1440160"/>
                <a:gridCol w="1440160"/>
                <a:gridCol w="1512168"/>
                <a:gridCol w="1306488"/>
              </a:tblGrid>
              <a:tr h="720080">
                <a:tc>
                  <a:txBody>
                    <a:bodyPr/>
                    <a:lstStyle/>
                    <a:p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Language(s)</a:t>
                      </a:r>
                    </a:p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Written</a:t>
                      </a:r>
                      <a:endParaRPr lang="pt-PT" sz="13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Platform(s)</a:t>
                      </a:r>
                    </a:p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targetted</a:t>
                      </a:r>
                      <a:endParaRPr lang="pt-PT" sz="13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Speedup</a:t>
                      </a:r>
                    </a:p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(vs.</a:t>
                      </a:r>
                      <a:r>
                        <a:rPr lang="pt-PT" sz="13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CPython)</a:t>
                      </a:r>
                      <a:endParaRPr lang="pt-PT" sz="13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Std.</a:t>
                      </a:r>
                      <a:r>
                        <a:rPr lang="pt-PT" sz="13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library</a:t>
                      </a:r>
                    </a:p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</a:t>
                      </a:r>
                      <a:endParaRPr lang="pt-PT" sz="13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CPython </a:t>
                      </a:r>
                      <a:r>
                        <a:rPr lang="pt-PT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(1994-)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CPython’s VM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Full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27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347048" cy="738171"/>
          </a:xfrm>
        </p:spPr>
        <p:txBody>
          <a:bodyPr>
            <a:normAutofit/>
          </a:bodyPr>
          <a:lstStyle/>
          <a:p>
            <a:pPr algn="r"/>
            <a:r>
              <a:rPr lang="pt-PT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Related Work – Implementations</a:t>
            </a:r>
            <a:endParaRPr lang="pt-PT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899592" y="6301862"/>
            <a:ext cx="7355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Pedro Alexandre Henriques Palma Ramos | PyonR: A Python Implementation for Racket</a:t>
            </a:r>
            <a:endParaRPr lang="pt-PT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76256" y="6456202"/>
            <a:ext cx="2133600" cy="365125"/>
          </a:xfrm>
        </p:spPr>
        <p:txBody>
          <a:bodyPr/>
          <a:lstStyle/>
          <a:p>
            <a:fld id="{20B12CC7-C0D1-4A39-A64A-B44055B8412E}" type="slidenum">
              <a:rPr lang="pt-PT" sz="105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fld>
            <a:endParaRPr lang="pt-PT" sz="10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76" y="-221909"/>
            <a:ext cx="1750440" cy="1236950"/>
          </a:xfrm>
          <a:prstGeom prst="rect">
            <a:avLst/>
          </a:prstGeom>
        </p:spPr>
      </p:pic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59414"/>
              </p:ext>
            </p:extLst>
          </p:nvPr>
        </p:nvGraphicFramePr>
        <p:xfrm>
          <a:off x="457200" y="1412875"/>
          <a:ext cx="8229600" cy="2261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624"/>
                <a:gridCol w="1440160"/>
                <a:gridCol w="1440160"/>
                <a:gridCol w="1512168"/>
                <a:gridCol w="1306488"/>
              </a:tblGrid>
              <a:tr h="720080">
                <a:tc>
                  <a:txBody>
                    <a:bodyPr/>
                    <a:lstStyle/>
                    <a:p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Language(s)</a:t>
                      </a:r>
                    </a:p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Written</a:t>
                      </a:r>
                      <a:endParaRPr lang="pt-PT" sz="13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Platform(s)</a:t>
                      </a:r>
                    </a:p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targetted</a:t>
                      </a:r>
                      <a:endParaRPr lang="pt-PT" sz="13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Speedup</a:t>
                      </a:r>
                    </a:p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(vs.</a:t>
                      </a:r>
                      <a:r>
                        <a:rPr lang="pt-PT" sz="13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CPython)</a:t>
                      </a:r>
                      <a:endParaRPr lang="pt-PT" sz="13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Std.</a:t>
                      </a:r>
                      <a:r>
                        <a:rPr lang="pt-PT" sz="1300" b="1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library</a:t>
                      </a:r>
                    </a:p>
                    <a:p>
                      <a:pPr algn="ctr"/>
                      <a:r>
                        <a:rPr lang="pt-PT" sz="13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</a:t>
                      </a:r>
                      <a:endParaRPr lang="pt-PT" sz="13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CPython </a:t>
                      </a:r>
                      <a:r>
                        <a:rPr lang="pt-PT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(1994-)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CPython’s VM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Full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Jython </a:t>
                      </a:r>
                      <a:r>
                        <a:rPr lang="pt-PT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(2000-)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Java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JVM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~1x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Most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  <a:tr h="513886">
                <a:tc>
                  <a:txBody>
                    <a:bodyPr/>
                    <a:lstStyle/>
                    <a:p>
                      <a:r>
                        <a:rPr lang="pt-PT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IronPython </a:t>
                      </a:r>
                      <a:r>
                        <a:rPr lang="pt-PT" sz="1400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(2006-)</a:t>
                      </a:r>
                      <a:endParaRPr lang="pt-PT" sz="14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C#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CLI (.NET)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~1.8x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Most</a:t>
                      </a:r>
                      <a:endParaRPr lang="pt-PT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80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2652</Words>
  <Application>Microsoft Office PowerPoint</Application>
  <PresentationFormat>On-screen Show (4:3)</PresentationFormat>
  <Paragraphs>770</Paragraphs>
  <Slides>62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Arial</vt:lpstr>
      <vt:lpstr>Calibri</vt:lpstr>
      <vt:lpstr>Consolas</vt:lpstr>
      <vt:lpstr>Courier New</vt:lpstr>
      <vt:lpstr>OCR-A BT</vt:lpstr>
      <vt:lpstr>Verdana</vt:lpstr>
      <vt:lpstr>Wingdings</vt:lpstr>
      <vt:lpstr>Office Theme</vt:lpstr>
      <vt:lpstr>PyonR: A Python Implementation for Racket</vt:lpstr>
      <vt:lpstr>Contents</vt:lpstr>
      <vt:lpstr>Racket + DrRacket</vt:lpstr>
      <vt:lpstr>PowerPoint Presentation</vt:lpstr>
      <vt:lpstr>Rosetta IDE</vt:lpstr>
      <vt:lpstr>Goals</vt:lpstr>
      <vt:lpstr>Related Work – Implementations</vt:lpstr>
      <vt:lpstr>Related Work – Implementations</vt:lpstr>
      <vt:lpstr>Related Work – Implementations</vt:lpstr>
      <vt:lpstr>Related Work – Implementations</vt:lpstr>
      <vt:lpstr>Related Work – Implementations</vt:lpstr>
      <vt:lpstr>Related Work – Implementations</vt:lpstr>
      <vt:lpstr>Compilation Pipeline</vt:lpstr>
      <vt:lpstr>Compilation example</vt:lpstr>
      <vt:lpstr>Alternative for Code Generation</vt:lpstr>
      <vt:lpstr>Runtime Environment</vt:lpstr>
      <vt:lpstr>Runtime Environment</vt:lpstr>
      <vt:lpstr>Runtime Environment</vt:lpstr>
      <vt:lpstr>Comparison</vt:lpstr>
      <vt:lpstr>Strategy B – Datatype Mappings</vt:lpstr>
      <vt:lpstr>Strategy B – Datatype Mappings</vt:lpstr>
      <vt:lpstr>Optimizations</vt:lpstr>
      <vt:lpstr>Interoperability</vt:lpstr>
      <vt:lpstr>Interoperability</vt:lpstr>
      <vt:lpstr>Interoperability</vt:lpstr>
      <vt:lpstr>Interoperability – Racket source code</vt:lpstr>
      <vt:lpstr>Interoperability</vt:lpstr>
      <vt:lpstr>Interoperability – CPython libraries</vt:lpstr>
      <vt:lpstr>cpyimport Example</vt:lpstr>
      <vt:lpstr>cpyimport Example</vt:lpstr>
      <vt:lpstr>cpyimport Example</vt:lpstr>
      <vt:lpstr>cpyimport Example</vt:lpstr>
      <vt:lpstr>Integration with DrRacket</vt:lpstr>
      <vt:lpstr>DrRacket – Source-code location</vt:lpstr>
      <vt:lpstr>DrRacket – Source-code location</vt:lpstr>
      <vt:lpstr>DrRacket – Syntax highlighting</vt:lpstr>
      <vt:lpstr>DrRacket – Read-Eval-Print-Loop</vt:lpstr>
      <vt:lpstr>DrRacket – Error Display Handler</vt:lpstr>
      <vt:lpstr>Pystone Benchmark</vt:lpstr>
      <vt:lpstr>PyonR Benchmark</vt:lpstr>
      <vt:lpstr>Conclusions</vt:lpstr>
      <vt:lpstr>Conclusions</vt:lpstr>
      <vt:lpstr>Conclusions</vt:lpstr>
      <vt:lpstr>Conclusions - Rosetta</vt:lpstr>
      <vt:lpstr>Future Work</vt:lpstr>
      <vt:lpstr>Contributions</vt:lpstr>
      <vt:lpstr>Availability</vt:lpstr>
      <vt:lpstr>PowerPoint Presentation</vt:lpstr>
      <vt:lpstr>PowerPoint Presentation</vt:lpstr>
      <vt:lpstr>PowerPoint Presentation</vt:lpstr>
      <vt:lpstr>PowerPoint Presentation</vt:lpstr>
      <vt:lpstr>‘s Data Model</vt:lpstr>
      <vt:lpstr>Compilation - Example</vt:lpstr>
      <vt:lpstr>Compilation - Example</vt:lpstr>
      <vt:lpstr>Compilation - Example</vt:lpstr>
      <vt:lpstr>Compilation - Example</vt:lpstr>
      <vt:lpstr>Ackermann</vt:lpstr>
      <vt:lpstr>Ackermann</vt:lpstr>
      <vt:lpstr>Mandelbrot</vt:lpstr>
      <vt:lpstr>Mandelbrot</vt:lpstr>
      <vt:lpstr>Mandelbrot using classes</vt:lpstr>
      <vt:lpstr>Mandelbrot using classes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2019-09-17T17:55:36Z</dcterms:created>
  <dcterms:modified xsi:type="dcterms:W3CDTF">2019-09-17T17:55:42Z</dcterms:modified>
</cp:coreProperties>
</file>