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256" r:id="rId2"/>
    <p:sldId id="266" r:id="rId3"/>
    <p:sldId id="335" r:id="rId4"/>
    <p:sldId id="391" r:id="rId5"/>
    <p:sldId id="323" r:id="rId6"/>
    <p:sldId id="393" r:id="rId7"/>
    <p:sldId id="394" r:id="rId8"/>
    <p:sldId id="268" r:id="rId9"/>
    <p:sldId id="269" r:id="rId10"/>
    <p:sldId id="319" r:id="rId11"/>
    <p:sldId id="344" r:id="rId12"/>
    <p:sldId id="270" r:id="rId13"/>
    <p:sldId id="320" r:id="rId14"/>
    <p:sldId id="261" r:id="rId15"/>
    <p:sldId id="282" r:id="rId16"/>
    <p:sldId id="355" r:id="rId17"/>
    <p:sldId id="288" r:id="rId18"/>
    <p:sldId id="423" r:id="rId19"/>
    <p:sldId id="427" r:id="rId20"/>
    <p:sldId id="257" r:id="rId21"/>
    <p:sldId id="385" r:id="rId22"/>
    <p:sldId id="386" r:id="rId23"/>
    <p:sldId id="388" r:id="rId24"/>
    <p:sldId id="389" r:id="rId25"/>
    <p:sldId id="390" r:id="rId26"/>
    <p:sldId id="443" r:id="rId27"/>
    <p:sldId id="325" r:id="rId28"/>
    <p:sldId id="326" r:id="rId29"/>
    <p:sldId id="327" r:id="rId30"/>
    <p:sldId id="328" r:id="rId31"/>
    <p:sldId id="329" r:id="rId32"/>
    <p:sldId id="330" r:id="rId33"/>
    <p:sldId id="332" r:id="rId34"/>
    <p:sldId id="333" r:id="rId35"/>
    <p:sldId id="353" r:id="rId36"/>
    <p:sldId id="354" r:id="rId37"/>
    <p:sldId id="359" r:id="rId38"/>
    <p:sldId id="382" r:id="rId39"/>
    <p:sldId id="272" r:id="rId40"/>
    <p:sldId id="273" r:id="rId41"/>
    <p:sldId id="274" r:id="rId42"/>
    <p:sldId id="435" r:id="rId43"/>
    <p:sldId id="275" r:id="rId44"/>
    <p:sldId id="342" r:id="rId45"/>
    <p:sldId id="411" r:id="rId46"/>
    <p:sldId id="414" r:id="rId47"/>
    <p:sldId id="413" r:id="rId48"/>
    <p:sldId id="415" r:id="rId49"/>
    <p:sldId id="418" r:id="rId50"/>
    <p:sldId id="426" r:id="rId51"/>
    <p:sldId id="313" r:id="rId52"/>
    <p:sldId id="395" r:id="rId53"/>
    <p:sldId id="396" r:id="rId54"/>
    <p:sldId id="444" r:id="rId55"/>
    <p:sldId id="445" r:id="rId56"/>
    <p:sldId id="446" r:id="rId57"/>
    <p:sldId id="447" r:id="rId58"/>
    <p:sldId id="448" r:id="rId59"/>
    <p:sldId id="449" r:id="rId60"/>
    <p:sldId id="450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58" r:id="rId69"/>
    <p:sldId id="459" r:id="rId70"/>
    <p:sldId id="460" r:id="rId71"/>
    <p:sldId id="462" r:id="rId72"/>
    <p:sldId id="463" r:id="rId73"/>
    <p:sldId id="461" r:id="rId74"/>
    <p:sldId id="466" r:id="rId75"/>
    <p:sldId id="409" r:id="rId76"/>
    <p:sldId id="434" r:id="rId77"/>
    <p:sldId id="296" r:id="rId78"/>
    <p:sldId id="304" r:id="rId79"/>
    <p:sldId id="305" r:id="rId80"/>
    <p:sldId id="312" r:id="rId81"/>
    <p:sldId id="309" r:id="rId82"/>
    <p:sldId id="421" r:id="rId83"/>
    <p:sldId id="303" r:id="rId84"/>
    <p:sldId id="422" r:id="rId85"/>
    <p:sldId id="381" r:id="rId86"/>
    <p:sldId id="345" r:id="rId87"/>
    <p:sldId id="346" r:id="rId88"/>
    <p:sldId id="316" r:id="rId89"/>
    <p:sldId id="264" r:id="rId90"/>
    <p:sldId id="262" r:id="rId91"/>
    <p:sldId id="429" r:id="rId92"/>
    <p:sldId id="430" r:id="rId93"/>
    <p:sldId id="432" r:id="rId94"/>
    <p:sldId id="431" r:id="rId95"/>
    <p:sldId id="428" r:id="rId96"/>
    <p:sldId id="437" r:id="rId97"/>
    <p:sldId id="438" r:id="rId98"/>
    <p:sldId id="436" r:id="rId99"/>
    <p:sldId id="439" r:id="rId100"/>
    <p:sldId id="441" r:id="rId101"/>
    <p:sldId id="442" r:id="rId102"/>
    <p:sldId id="467" r:id="rId103"/>
    <p:sldId id="468" r:id="rId104"/>
    <p:sldId id="469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3D3A"/>
    <a:srgbClr val="A50021"/>
    <a:srgbClr val="586C7E"/>
    <a:srgbClr val="27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 autoAdjust="0"/>
    <p:restoredTop sz="94656" autoAdjust="0"/>
  </p:normalViewPr>
  <p:slideViewPr>
    <p:cSldViewPr>
      <p:cViewPr>
        <p:scale>
          <a:sx n="100" d="100"/>
          <a:sy n="100" d="100"/>
        </p:scale>
        <p:origin x="-2190" y="-324"/>
      </p:cViewPr>
      <p:guideLst>
        <p:guide orient="horz" pos="2160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1" d="100"/>
          <a:sy n="91" d="100"/>
        </p:scale>
        <p:origin x="-876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3563A-C467-4733-B241-168BA012859E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D1EFD-F00E-4131-A8B1-8E00F31BD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931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8C98A-775A-4D87-A4FA-BB9993A878B1}" type="datetimeFigureOut">
              <a:rPr lang="en-GB" smtClean="0"/>
              <a:t>11/07/2013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834C7-7D1F-4319-90E4-1A70DB145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464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129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686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955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115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697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926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831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760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892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41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892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484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876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198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198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198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198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198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198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34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2219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252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2491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530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357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785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8430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7413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9598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7286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7607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7607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36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2491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7100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351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5472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760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760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760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760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760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760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5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0176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4089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3697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8850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2491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24917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00674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6886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5472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05585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63401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601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77002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36278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70389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54623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69521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54623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76072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73259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0783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44629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847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0886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91868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76072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76072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40892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41743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834C7-7D1F-4319-90E4-1A70DB145D92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417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E394-C337-4BF3-9AC8-080E4C4D3022}" type="datetime1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80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DD56-B2A0-4169-A34F-806B1CBAA57E}" type="datetime1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235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4D3A-5A87-46AF-8A2E-C359DF58C146}" type="datetime1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96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D39A5-E008-48E4-A5A8-6B4FFD8C08BA}" type="datetime1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20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E04A2-B7E2-42CB-B874-FC8256789E44}" type="datetime1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944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4303-D4BB-4D44-AAFF-ED6598880A33}" type="datetime1">
              <a:rPr lang="en-GB" smtClean="0"/>
              <a:t>11/07/2013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2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9586-8783-4126-A6DC-B91F1D2B7E32}" type="datetime1">
              <a:rPr lang="en-GB" smtClean="0"/>
              <a:t>11/07/2013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87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A22D-6749-42C3-8618-3508976FBC80}" type="datetime1">
              <a:rPr lang="en-GB" smtClean="0"/>
              <a:t>11/07/2013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845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D41-1979-44C1-BF83-9150827EB437}" type="datetime1">
              <a:rPr lang="en-GB" smtClean="0"/>
              <a:t>11/07/2013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59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2B30D-33C0-434C-90C0-06B23DA7E1F1}" type="datetime1">
              <a:rPr lang="en-GB" smtClean="0"/>
              <a:t>11/07/2013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788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804D-3438-461A-B506-877A2406A0E1}" type="datetime1">
              <a:rPr lang="en-GB" smtClean="0"/>
              <a:t>11/07/2013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28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54D90-B949-4F1E-97AA-E0747B2147E4}" type="datetime1">
              <a:rPr lang="en-GB" smtClean="0"/>
              <a:t>11/07/2013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70068-21DE-4D9D-AA22-973F0BB6D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84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6912"/>
            <a:ext cx="7772400" cy="1470025"/>
          </a:xfrm>
        </p:spPr>
        <p:txBody>
          <a:bodyPr>
            <a:normAutofit/>
          </a:bodyPr>
          <a:lstStyle/>
          <a:p>
            <a:pPr algn="r"/>
            <a:r>
              <a:rPr lang="pt-PT" sz="4000" dirty="0" smtClean="0">
                <a:solidFill>
                  <a:schemeClr val="bg1"/>
                </a:solidFill>
                <a:latin typeface="Gill Sans MT" pitchFamily="34" charset="0"/>
              </a:rPr>
              <a:t>Desenho Generativo</a:t>
            </a:r>
            <a:r>
              <a:rPr lang="pt-PT" sz="3600" dirty="0" smtClean="0">
                <a:solidFill>
                  <a:schemeClr val="bg1"/>
                </a:solidFill>
                <a:latin typeface="Gill Sans MT" pitchFamily="34" charset="0"/>
              </a:rPr>
              <a:t>: </a:t>
            </a:r>
            <a:br>
              <a:rPr lang="pt-PT" sz="3600" dirty="0" smtClean="0">
                <a:solidFill>
                  <a:schemeClr val="bg1"/>
                </a:solidFill>
                <a:latin typeface="Gill Sans MT" pitchFamily="34" charset="0"/>
              </a:rPr>
            </a:br>
            <a:r>
              <a:rPr lang="pt-PT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uma </a:t>
            </a:r>
            <a:r>
              <a:rPr lang="pt-PT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nova </a:t>
            </a:r>
            <a:r>
              <a:rPr lang="pt-PT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fase </a:t>
            </a:r>
            <a:r>
              <a:rPr lang="pt-PT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no processo de </a:t>
            </a:r>
            <a:r>
              <a:rPr lang="pt-PT" sz="36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projeto</a:t>
            </a:r>
            <a:endParaRPr lang="en-GB" sz="3600" dirty="0">
              <a:solidFill>
                <a:schemeClr val="accent2">
                  <a:lumMod val="40000"/>
                  <a:lumOff val="6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1480" y="5373216"/>
            <a:ext cx="6400800" cy="982960"/>
          </a:xfrm>
        </p:spPr>
        <p:txBody>
          <a:bodyPr anchor="b">
            <a:normAutofit lnSpcReduction="10000"/>
          </a:bodyPr>
          <a:lstStyle/>
          <a:p>
            <a:pPr algn="l"/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rPr>
              <a:t>Dissertação em  ARQUITECTURA</a:t>
            </a:r>
          </a:p>
          <a:p>
            <a:pPr algn="l"/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rPr>
              <a:t>Rita Margarida Serra Fernandes</a:t>
            </a:r>
          </a:p>
          <a:p>
            <a:pPr algn="l"/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rPr>
              <a:t>Orientação:  Prof. Dr. António Leitão</a:t>
            </a:r>
            <a:endParaRPr lang="en-GB" sz="1800" dirty="0">
              <a:solidFill>
                <a:schemeClr val="bg1">
                  <a:lumMod val="85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7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ita\Desktop\Zaha hadid nov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9"/>
            <a:ext cx="9144000" cy="685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Rectangle 4"/>
          <p:cNvSpPr/>
          <p:nvPr/>
        </p:nvSpPr>
        <p:spPr>
          <a:xfrm>
            <a:off x="251520" y="6237312"/>
            <a:ext cx="1260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</a:rPr>
              <a:t>Zaha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Hadid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0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4888" y="34178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PT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Inquérito</a:t>
            </a:r>
            <a: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  <a:t/>
            </a:r>
            <a:b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</a:br>
            <a:r>
              <a:rPr lang="pt-PT" sz="3600" dirty="0" smtClean="0">
                <a:solidFill>
                  <a:schemeClr val="bg1"/>
                </a:solidFill>
              </a:rPr>
              <a:t>Resultados</a:t>
            </a:r>
            <a:endParaRPr lang="pt-PT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743549"/>
              </p:ext>
            </p:extLst>
          </p:nvPr>
        </p:nvGraphicFramePr>
        <p:xfrm>
          <a:off x="467544" y="2410460"/>
          <a:ext cx="8229600" cy="311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2743200"/>
                <a:gridCol w="27432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TEMPO (horas)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sz="1800" b="1" kern="1200" dirty="0" smtClean="0">
                          <a:solidFill>
                            <a:schemeClr val="lt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CENÁRIO</a:t>
                      </a:r>
                      <a:endParaRPr lang="pt-PT" sz="1800" b="1" kern="1200" dirty="0">
                        <a:solidFill>
                          <a:schemeClr val="lt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sz="1800" b="1" kern="1200" dirty="0">
                        <a:solidFill>
                          <a:schemeClr val="lt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Tradicional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Algorítmica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1.  forma</a:t>
                      </a:r>
                      <a:r>
                        <a:rPr lang="pt-PT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 global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70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&lt; 1/6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2. </a:t>
                      </a:r>
                      <a:r>
                        <a:rPr lang="pt-PT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dim</a:t>
                      </a:r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./</a:t>
                      </a:r>
                      <a:r>
                        <a:rPr lang="pt-PT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pos</a:t>
                      </a:r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. elementos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22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&lt; 1/12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3. forma,</a:t>
                      </a:r>
                      <a:r>
                        <a:rPr lang="pt-PT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 </a:t>
                      </a:r>
                      <a:r>
                        <a:rPr lang="pt-PT" baseline="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dim</a:t>
                      </a:r>
                      <a:r>
                        <a:rPr lang="pt-PT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./</a:t>
                      </a:r>
                      <a:r>
                        <a:rPr lang="pt-PT" baseline="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pos</a:t>
                      </a:r>
                      <a:r>
                        <a:rPr lang="pt-PT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.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92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&lt; 1/4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4. forma elementos 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prumos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18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&lt; 1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janelas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6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latin typeface="Gill Sans MT" pitchFamily="34" charset="0"/>
                        </a:rPr>
                        <a:t>5. Formalização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42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&lt; 1/2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0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664818"/>
              </p:ext>
            </p:extLst>
          </p:nvPr>
        </p:nvGraphicFramePr>
        <p:xfrm>
          <a:off x="467544" y="1628800"/>
          <a:ext cx="8229600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TEMPO (horas)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Tradicional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Algorítmica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Produção do modelo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131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160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59959"/>
              </p:ext>
            </p:extLst>
          </p:nvPr>
        </p:nvGraphicFramePr>
        <p:xfrm>
          <a:off x="467544" y="3068960"/>
          <a:ext cx="8229600" cy="311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2743200"/>
                <a:gridCol w="27432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TEMPO (horas)</a:t>
                      </a:r>
                      <a:endParaRPr lang="pt-PT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sz="1800" b="1" kern="1200" dirty="0" smtClean="0">
                          <a:solidFill>
                            <a:schemeClr val="bg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CENÁRIO</a:t>
                      </a:r>
                      <a:endParaRPr lang="pt-PT" sz="1800" b="1" kern="1200" dirty="0">
                        <a:solidFill>
                          <a:schemeClr val="bg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sz="1800" b="1" kern="1200" dirty="0">
                        <a:solidFill>
                          <a:schemeClr val="lt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ill Sans MT" pitchFamily="34" charset="0"/>
                        </a:rPr>
                        <a:t>Abordagem Tradicional</a:t>
                      </a:r>
                      <a:endParaRPr lang="pt-PT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ill Sans MT" pitchFamily="34" charset="0"/>
                        </a:rPr>
                        <a:t>Abordagem Algorítmica</a:t>
                      </a:r>
                      <a:endParaRPr lang="pt-PT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kern="1200" dirty="0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1.  forma global</a:t>
                      </a:r>
                      <a:endParaRPr lang="pt-PT" sz="1800" b="0" kern="1200" dirty="0">
                        <a:solidFill>
                          <a:schemeClr val="dk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70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&lt; 1/6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kern="1200" dirty="0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pt-PT" sz="1800" b="0" kern="1200" dirty="0" err="1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dim</a:t>
                      </a:r>
                      <a:r>
                        <a:rPr lang="pt-PT" sz="1800" b="0" kern="1200" dirty="0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./</a:t>
                      </a:r>
                      <a:r>
                        <a:rPr lang="pt-PT" sz="1800" b="0" kern="1200" dirty="0" err="1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pos</a:t>
                      </a:r>
                      <a:r>
                        <a:rPr lang="pt-PT" sz="1800" b="0" kern="1200" dirty="0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. elementos</a:t>
                      </a:r>
                      <a:endParaRPr lang="pt-PT" sz="1800" b="0" kern="1200" dirty="0">
                        <a:solidFill>
                          <a:schemeClr val="dk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22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&lt; 1/12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kern="1200" dirty="0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3. forma, </a:t>
                      </a:r>
                      <a:r>
                        <a:rPr lang="pt-PT" sz="1800" b="0" kern="1200" dirty="0" err="1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dim</a:t>
                      </a:r>
                      <a:r>
                        <a:rPr lang="pt-PT" sz="1800" b="0" kern="1200" dirty="0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./</a:t>
                      </a:r>
                      <a:r>
                        <a:rPr lang="pt-PT" sz="1800" b="0" kern="1200" dirty="0" err="1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pos</a:t>
                      </a:r>
                      <a:r>
                        <a:rPr lang="pt-PT" sz="1800" b="0" kern="1200" dirty="0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.</a:t>
                      </a:r>
                      <a:endParaRPr lang="pt-PT" sz="1800" b="0" kern="1200" dirty="0">
                        <a:solidFill>
                          <a:schemeClr val="dk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92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&lt; 1/4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kern="1200" dirty="0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4. forma elementos </a:t>
                      </a:r>
                      <a:endParaRPr lang="pt-PT" sz="1800" b="0" kern="1200" dirty="0">
                        <a:solidFill>
                          <a:schemeClr val="dk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kern="1200" dirty="0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prumos</a:t>
                      </a:r>
                      <a:endParaRPr lang="pt-PT" sz="1800" b="0" kern="1200" dirty="0">
                        <a:solidFill>
                          <a:schemeClr val="dk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18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&lt; 1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kern="1200" dirty="0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janelas</a:t>
                      </a:r>
                      <a:endParaRPr lang="pt-PT" sz="1800" b="0" kern="1200" dirty="0">
                        <a:solidFill>
                          <a:schemeClr val="dk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6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PT" sz="1800" b="0" kern="1200" dirty="0" smtClean="0">
                          <a:solidFill>
                            <a:schemeClr val="dk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5. Formalização</a:t>
                      </a:r>
                      <a:endParaRPr lang="pt-PT" sz="1800" b="0" kern="1200" dirty="0">
                        <a:solidFill>
                          <a:schemeClr val="dk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42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&lt; 1/2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4888" y="34178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PT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Inquérito</a:t>
            </a:r>
            <a: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  <a:t/>
            </a:r>
            <a:b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</a:br>
            <a:r>
              <a:rPr lang="pt-PT" sz="3600" dirty="0" smtClean="0">
                <a:solidFill>
                  <a:schemeClr val="bg1"/>
                </a:solidFill>
              </a:rPr>
              <a:t>Resultados</a:t>
            </a:r>
            <a:endParaRPr lang="pt-P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8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924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5576" y="1159584"/>
            <a:ext cx="1656184" cy="147732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a</a:t>
            </a:r>
            <a:r>
              <a:rPr lang="pt-PT" dirty="0" smtClean="0">
                <a:solidFill>
                  <a:schemeClr val="bg1"/>
                </a:solidFill>
              </a:rPr>
              <a:t>nalisar o </a:t>
            </a:r>
            <a:r>
              <a:rPr lang="pt-PT" dirty="0" err="1" smtClean="0">
                <a:solidFill>
                  <a:schemeClr val="bg1"/>
                </a:solidFill>
              </a:rPr>
              <a:t>projeto</a:t>
            </a:r>
            <a:endParaRPr lang="pt-PT" dirty="0">
              <a:solidFill>
                <a:schemeClr val="bg1"/>
              </a:solidFill>
            </a:endParaRPr>
          </a:p>
          <a:p>
            <a:pPr algn="ctr"/>
            <a:r>
              <a:rPr lang="pt-PT" dirty="0" smtClean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pt-PT" dirty="0">
                <a:solidFill>
                  <a:schemeClr val="bg1"/>
                </a:solidFill>
              </a:rPr>
              <a:t>f</a:t>
            </a:r>
            <a:r>
              <a:rPr lang="pt-PT" dirty="0" smtClean="0">
                <a:solidFill>
                  <a:schemeClr val="bg1"/>
                </a:solidFill>
              </a:rPr>
              <a:t>ormalizar intenções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34888" y="12576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Estratégia para lidar com a mudança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5576" y="2636912"/>
            <a:ext cx="1656184" cy="2016224"/>
            <a:chOff x="755576" y="2636912"/>
            <a:chExt cx="1656184" cy="2016224"/>
          </a:xfrm>
        </p:grpSpPr>
        <p:sp>
          <p:nvSpPr>
            <p:cNvPr id="12" name="TextBox 11"/>
            <p:cNvSpPr txBox="1"/>
            <p:nvPr/>
          </p:nvSpPr>
          <p:spPr>
            <a:xfrm>
              <a:off x="755576" y="2898810"/>
              <a:ext cx="1656184" cy="1754326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</a:rPr>
                <a:t>a</a:t>
              </a:r>
              <a:r>
                <a:rPr lang="pt-PT" dirty="0" smtClean="0">
                  <a:solidFill>
                    <a:schemeClr val="bg1"/>
                  </a:solidFill>
                </a:rPr>
                <a:t>bstracção</a:t>
              </a:r>
            </a:p>
            <a:p>
              <a:pPr algn="ctr"/>
              <a:r>
                <a:rPr lang="pt-PT" dirty="0" smtClean="0">
                  <a:solidFill>
                    <a:schemeClr val="bg1"/>
                  </a:solidFill>
                </a:rPr>
                <a:t>+</a:t>
              </a:r>
            </a:p>
            <a:p>
              <a:pPr algn="ctr"/>
              <a:r>
                <a:rPr lang="pt-PT" dirty="0">
                  <a:solidFill>
                    <a:schemeClr val="bg1"/>
                  </a:solidFill>
                </a:rPr>
                <a:t>g</a:t>
              </a:r>
              <a:r>
                <a:rPr lang="pt-PT" dirty="0" smtClean="0">
                  <a:solidFill>
                    <a:schemeClr val="bg1"/>
                  </a:solidFill>
                </a:rPr>
                <a:t>eneralização</a:t>
              </a:r>
            </a:p>
            <a:p>
              <a:pPr algn="ctr"/>
              <a:endParaRPr lang="pt-PT" dirty="0">
                <a:solidFill>
                  <a:schemeClr val="bg1"/>
                </a:solidFill>
              </a:endParaRPr>
            </a:p>
            <a:p>
              <a:pPr algn="ctr"/>
              <a:r>
                <a:rPr lang="pt-PT" dirty="0">
                  <a:solidFill>
                    <a:schemeClr val="bg1"/>
                  </a:solidFill>
                </a:rPr>
                <a:t>p</a:t>
              </a:r>
              <a:r>
                <a:rPr lang="pt-PT" dirty="0" smtClean="0">
                  <a:solidFill>
                    <a:schemeClr val="bg1"/>
                  </a:solidFill>
                </a:rPr>
                <a:t>revisão das mudanças</a:t>
              </a:r>
            </a:p>
          </p:txBody>
        </p:sp>
        <p:cxnSp>
          <p:nvCxnSpPr>
            <p:cNvPr id="16" name="Straight Arrow Connector 15"/>
            <p:cNvCxnSpPr>
              <a:endCxn id="12" idx="0"/>
            </p:cNvCxnSpPr>
            <p:nvPr/>
          </p:nvCxnSpPr>
          <p:spPr>
            <a:xfrm>
              <a:off x="1583668" y="2636912"/>
              <a:ext cx="0" cy="26189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760562" y="4653136"/>
            <a:ext cx="1656184" cy="921524"/>
            <a:chOff x="760562" y="4653136"/>
            <a:chExt cx="1656184" cy="921524"/>
          </a:xfrm>
        </p:grpSpPr>
        <p:sp>
          <p:nvSpPr>
            <p:cNvPr id="13" name="TextBox 12"/>
            <p:cNvSpPr txBox="1"/>
            <p:nvPr/>
          </p:nvSpPr>
          <p:spPr>
            <a:xfrm>
              <a:off x="760562" y="4928329"/>
              <a:ext cx="1656184" cy="64633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</a:rPr>
                <a:t>d</a:t>
              </a:r>
              <a:r>
                <a:rPr lang="pt-PT" dirty="0" smtClean="0">
                  <a:solidFill>
                    <a:schemeClr val="bg1"/>
                  </a:solidFill>
                </a:rPr>
                <a:t>ecomposição</a:t>
              </a:r>
            </a:p>
            <a:p>
              <a:pPr algn="ctr"/>
              <a:r>
                <a:rPr lang="pt-PT" dirty="0" smtClean="0">
                  <a:solidFill>
                    <a:schemeClr val="bg1"/>
                  </a:solidFill>
                </a:rPr>
                <a:t>das definições</a:t>
              </a:r>
              <a:endParaRPr lang="pt-PT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583668" y="4653136"/>
              <a:ext cx="0" cy="26189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760562" y="5574660"/>
            <a:ext cx="1656184" cy="1175478"/>
            <a:chOff x="760562" y="5574660"/>
            <a:chExt cx="1656184" cy="1175478"/>
          </a:xfrm>
        </p:grpSpPr>
        <p:sp>
          <p:nvSpPr>
            <p:cNvPr id="14" name="TextBox 13"/>
            <p:cNvSpPr txBox="1"/>
            <p:nvPr/>
          </p:nvSpPr>
          <p:spPr>
            <a:xfrm>
              <a:off x="760562" y="5826808"/>
              <a:ext cx="1656184" cy="92333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</a:rPr>
                <a:t>f</a:t>
              </a:r>
              <a:r>
                <a:rPr lang="pt-PT" dirty="0" smtClean="0">
                  <a:solidFill>
                    <a:schemeClr val="bg1"/>
                  </a:solidFill>
                </a:rPr>
                <a:t>uncionamento com entidades abstractas</a:t>
              </a:r>
              <a:endParaRPr lang="pt-PT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583668" y="5574660"/>
              <a:ext cx="0" cy="26189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470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5576" y="1159584"/>
            <a:ext cx="1656184" cy="147732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nalisar o </a:t>
            </a:r>
            <a:r>
              <a:rPr lang="pt-PT" dirty="0" err="1" smtClean="0">
                <a:solidFill>
                  <a:schemeClr val="bg1">
                    <a:lumMod val="75000"/>
                  </a:schemeClr>
                </a:solidFill>
              </a:rPr>
              <a:t>projeto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f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ormalizar intenções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2898810"/>
            <a:ext cx="1656184" cy="175432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a</a:t>
            </a:r>
            <a:r>
              <a:rPr lang="pt-PT" b="1" dirty="0" smtClean="0">
                <a:solidFill>
                  <a:schemeClr val="bg1"/>
                </a:solidFill>
              </a:rPr>
              <a:t>bstracção</a:t>
            </a:r>
          </a:p>
          <a:p>
            <a:pPr algn="ctr"/>
            <a:r>
              <a:rPr lang="pt-PT" b="1" dirty="0" smtClean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pt-PT" b="1" dirty="0">
                <a:solidFill>
                  <a:schemeClr val="bg1"/>
                </a:solidFill>
              </a:rPr>
              <a:t>g</a:t>
            </a:r>
            <a:r>
              <a:rPr lang="pt-PT" b="1" dirty="0" smtClean="0">
                <a:solidFill>
                  <a:schemeClr val="bg1"/>
                </a:solidFill>
              </a:rPr>
              <a:t>eneralização</a:t>
            </a:r>
          </a:p>
          <a:p>
            <a:pPr algn="ctr"/>
            <a:endParaRPr lang="pt-PT" dirty="0">
              <a:solidFill>
                <a:schemeClr val="bg1"/>
              </a:solidFill>
            </a:endParaRPr>
          </a:p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revisão das mudanças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562" y="4928329"/>
            <a:ext cx="1656184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d</a:t>
            </a:r>
            <a:r>
              <a:rPr lang="pt-PT" b="1" dirty="0" smtClean="0">
                <a:solidFill>
                  <a:schemeClr val="bg1"/>
                </a:solidFill>
              </a:rPr>
              <a:t>ecomposição</a:t>
            </a:r>
          </a:p>
          <a:p>
            <a:pPr algn="ctr"/>
            <a:r>
              <a:rPr lang="pt-PT" dirty="0" smtClean="0">
                <a:solidFill>
                  <a:schemeClr val="bg1"/>
                </a:solidFill>
              </a:rPr>
              <a:t>das definições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0562" y="5826808"/>
            <a:ext cx="1656184" cy="9233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f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uncionamento com entidades abstractas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34888" y="12576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Estratégia para lidar com a mudança</a:t>
            </a:r>
            <a:endParaRPr lang="en-GB" sz="32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endCxn id="12" idx="0"/>
          </p:cNvCxnSpPr>
          <p:nvPr/>
        </p:nvCxnSpPr>
        <p:spPr>
          <a:xfrm>
            <a:off x="1583668" y="2636912"/>
            <a:ext cx="0" cy="26189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583668" y="4653136"/>
            <a:ext cx="0" cy="26189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583668" y="5574660"/>
            <a:ext cx="0" cy="26189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0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4" t="18777" r="30102" b="187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6237312"/>
            <a:ext cx="2938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Herzog &amp; de </a:t>
            </a:r>
            <a:r>
              <a:rPr lang="pt-PT" b="1" dirty="0" err="1" smtClean="0">
                <a:solidFill>
                  <a:schemeClr val="bg1"/>
                </a:solidFill>
              </a:rPr>
              <a:t>Meuron</a:t>
            </a:r>
            <a:r>
              <a:rPr lang="pt-PT" b="1" dirty="0" smtClean="0">
                <a:solidFill>
                  <a:schemeClr val="bg1"/>
                </a:solidFill>
              </a:rPr>
              <a:t> + ARUP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Rita\Dropbox\Generative Design Practice\projs\Captura de ecrã 2013-06-17, às 17.40.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-38100"/>
            <a:ext cx="9477376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Rectangle 5"/>
          <p:cNvSpPr/>
          <p:nvPr/>
        </p:nvSpPr>
        <p:spPr>
          <a:xfrm>
            <a:off x="251520" y="6237312"/>
            <a:ext cx="1710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</a:rPr>
              <a:t>Toyo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Ito</a:t>
            </a:r>
            <a:r>
              <a:rPr lang="pt-PT" b="1" dirty="0" smtClean="0">
                <a:solidFill>
                  <a:schemeClr val="bg1"/>
                </a:solidFill>
              </a:rPr>
              <a:t> + ARUP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2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146" name="Picture 2" descr="C:\Users\Rita\Dropbox\Generative Design Practice\projs\Souto Moura mais Siza Serpent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/>
          <a:stretch/>
        </p:blipFill>
        <p:spPr bwMode="auto">
          <a:xfrm>
            <a:off x="-9550" y="-1"/>
            <a:ext cx="9238310" cy="68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6237312"/>
            <a:ext cx="3394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Siza Vieira + Souto Moura + ARUP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Objectivo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74868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rPr>
              <a:t>Explorar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rPr>
              <a:t> e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rPr>
              <a:t>avaliar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Gill Sans MT" pitchFamily="34" charset="0"/>
              </a:rPr>
              <a:t> a </a:t>
            </a:r>
            <a:r>
              <a:rPr lang="en-GB" b="1" dirty="0" err="1" smtClean="0">
                <a:solidFill>
                  <a:schemeClr val="bg1"/>
                </a:solidFill>
                <a:latin typeface="Gill Sans MT" pitchFamily="34" charset="0"/>
              </a:rPr>
              <a:t>abordagem</a:t>
            </a:r>
            <a:r>
              <a:rPr lang="en-GB" b="1" dirty="0" smtClean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Gill Sans MT" pitchFamily="34" charset="0"/>
              </a:rPr>
              <a:t>algorítmica</a:t>
            </a:r>
            <a:r>
              <a:rPr lang="en-GB" dirty="0" smtClean="0">
                <a:solidFill>
                  <a:schemeClr val="bg1"/>
                </a:solidFill>
                <a:latin typeface="Gill Sans MT" pitchFamily="34" charset="0"/>
              </a:rPr>
              <a:t>.</a:t>
            </a:r>
            <a:endParaRPr lang="en-GB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9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33265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Estratégia </a:t>
            </a:r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de modelação genérica</a:t>
            </a:r>
            <a:r>
              <a:rPr lang="pt-P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/>
            </a:r>
            <a:br>
              <a:rPr lang="pt-PT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</a:br>
            <a:endParaRPr lang="pt-PT" sz="32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1531274"/>
            <a:ext cx="3312368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r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estrições exteriores + processo, objectivos</a:t>
            </a:r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e intenções</a:t>
            </a:r>
            <a:endParaRPr lang="pt-PT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1538208"/>
            <a:ext cx="1656184" cy="3693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Gill Sans MT" pitchFamily="34" charset="0"/>
              </a:rPr>
              <a:t>a</a:t>
            </a:r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nálise</a:t>
            </a:r>
            <a:endParaRPr lang="pt-PT" dirty="0">
              <a:solidFill>
                <a:schemeClr val="bg1"/>
              </a:solidFill>
              <a:latin typeface="Gill Sans MT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267744" y="1531274"/>
            <a:ext cx="29523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11560" y="1907540"/>
            <a:ext cx="1656184" cy="720080"/>
            <a:chOff x="611560" y="1907540"/>
            <a:chExt cx="1656184" cy="720080"/>
          </a:xfrm>
        </p:grpSpPr>
        <p:sp>
          <p:nvSpPr>
            <p:cNvPr id="10" name="TextBox 9"/>
            <p:cNvSpPr txBox="1"/>
            <p:nvPr/>
          </p:nvSpPr>
          <p:spPr>
            <a:xfrm>
              <a:off x="611560" y="2258288"/>
              <a:ext cx="1656184" cy="36933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  <a:latin typeface="Gill Sans MT" pitchFamily="34" charset="0"/>
                </a:rPr>
                <a:t>d</a:t>
              </a:r>
              <a:r>
                <a:rPr lang="pt-PT" dirty="0" smtClean="0">
                  <a:solidFill>
                    <a:schemeClr val="bg1"/>
                  </a:solidFill>
                  <a:latin typeface="Gill Sans MT" pitchFamily="34" charset="0"/>
                </a:rPr>
                <a:t>ecomposição</a:t>
              </a:r>
              <a:endParaRPr lang="pt-PT" dirty="0">
                <a:solidFill>
                  <a:schemeClr val="bg1"/>
                </a:solidFill>
                <a:latin typeface="Gill Sans MT" pitchFamily="34" charset="0"/>
              </a:endParaRPr>
            </a:p>
          </p:txBody>
        </p:sp>
        <p:cxnSp>
          <p:nvCxnSpPr>
            <p:cNvPr id="13" name="Straight Arrow Connector 12"/>
            <p:cNvCxnSpPr>
              <a:stCxn id="9" idx="2"/>
              <a:endCxn id="10" idx="0"/>
            </p:cNvCxnSpPr>
            <p:nvPr/>
          </p:nvCxnSpPr>
          <p:spPr>
            <a:xfrm>
              <a:off x="1439652" y="1907540"/>
              <a:ext cx="0" cy="35074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11560" y="2636912"/>
            <a:ext cx="1656184" cy="720080"/>
            <a:chOff x="611560" y="2636912"/>
            <a:chExt cx="1656184" cy="720080"/>
          </a:xfrm>
        </p:grpSpPr>
        <p:sp>
          <p:nvSpPr>
            <p:cNvPr id="11" name="TextBox 10"/>
            <p:cNvSpPr txBox="1"/>
            <p:nvPr/>
          </p:nvSpPr>
          <p:spPr>
            <a:xfrm>
              <a:off x="611560" y="2987660"/>
              <a:ext cx="1656184" cy="36933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  <a:latin typeface="Gill Sans MT" pitchFamily="34" charset="0"/>
                </a:rPr>
                <a:t>f</a:t>
              </a:r>
              <a:r>
                <a:rPr lang="pt-PT" dirty="0" smtClean="0">
                  <a:solidFill>
                    <a:schemeClr val="bg1"/>
                  </a:solidFill>
                  <a:latin typeface="Gill Sans MT" pitchFamily="34" charset="0"/>
                </a:rPr>
                <a:t>ases</a:t>
              </a:r>
              <a:endParaRPr lang="pt-PT" dirty="0">
                <a:solidFill>
                  <a:schemeClr val="bg1"/>
                </a:solidFill>
                <a:latin typeface="Gill Sans MT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441029" y="2636912"/>
              <a:ext cx="0" cy="35074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11560" y="3356992"/>
            <a:ext cx="1656184" cy="720080"/>
            <a:chOff x="611560" y="3356992"/>
            <a:chExt cx="1656184" cy="720080"/>
          </a:xfrm>
        </p:grpSpPr>
        <p:sp>
          <p:nvSpPr>
            <p:cNvPr id="12" name="TextBox 11"/>
            <p:cNvSpPr txBox="1"/>
            <p:nvPr/>
          </p:nvSpPr>
          <p:spPr>
            <a:xfrm>
              <a:off x="611560" y="3707740"/>
              <a:ext cx="1656184" cy="36933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  <a:latin typeface="Gill Sans MT" pitchFamily="34" charset="0"/>
                </a:rPr>
                <a:t>e</a:t>
              </a:r>
              <a:r>
                <a:rPr lang="pt-PT" dirty="0" smtClean="0">
                  <a:solidFill>
                    <a:schemeClr val="bg1"/>
                  </a:solidFill>
                  <a:latin typeface="Gill Sans MT" pitchFamily="34" charset="0"/>
                </a:rPr>
                <a:t>lementos</a:t>
              </a:r>
              <a:endParaRPr lang="pt-PT" dirty="0">
                <a:solidFill>
                  <a:schemeClr val="bg1"/>
                </a:solidFill>
                <a:latin typeface="Gill Sans MT" pitchFamily="34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441029" y="3356992"/>
              <a:ext cx="0" cy="35074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11560" y="4077072"/>
            <a:ext cx="7927128" cy="1551077"/>
            <a:chOff x="611560" y="4077072"/>
            <a:chExt cx="7927128" cy="1551077"/>
          </a:xfrm>
        </p:grpSpPr>
        <p:sp>
          <p:nvSpPr>
            <p:cNvPr id="5" name="TextBox 4"/>
            <p:cNvSpPr txBox="1"/>
            <p:nvPr/>
          </p:nvSpPr>
          <p:spPr>
            <a:xfrm>
              <a:off x="5226320" y="4427820"/>
              <a:ext cx="3312368" cy="120032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pt-PT" dirty="0">
                  <a:solidFill>
                    <a:schemeClr val="bg1">
                      <a:lumMod val="75000"/>
                    </a:schemeClr>
                  </a:solidFill>
                  <a:latin typeface="Gill Sans MT" pitchFamily="34" charset="0"/>
                </a:rPr>
                <a:t>r</a:t>
              </a:r>
              <a:r>
                <a:rPr lang="pt-PT" dirty="0" smtClean="0">
                  <a:solidFill>
                    <a:schemeClr val="bg1">
                      <a:lumMod val="75000"/>
                    </a:schemeClr>
                  </a:solidFill>
                  <a:latin typeface="Gill Sans MT" pitchFamily="34" charset="0"/>
                </a:rPr>
                <a:t>egras, restrições, relações com outros elementos, tarefas repetitivas, intenções, prioridades, casos excepcionais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1560" y="4427820"/>
              <a:ext cx="1656184" cy="36933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  <a:latin typeface="Gill Sans MT" pitchFamily="34" charset="0"/>
                </a:rPr>
                <a:t>l</a:t>
              </a:r>
              <a:r>
                <a:rPr lang="pt-PT" dirty="0" smtClean="0">
                  <a:solidFill>
                    <a:schemeClr val="bg1"/>
                  </a:solidFill>
                  <a:latin typeface="Gill Sans MT" pitchFamily="34" charset="0"/>
                </a:rPr>
                <a:t>ógica</a:t>
              </a:r>
              <a:endParaRPr lang="pt-PT" dirty="0">
                <a:solidFill>
                  <a:schemeClr val="bg1"/>
                </a:solidFill>
                <a:latin typeface="Gill Sans MT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267744" y="4429938"/>
              <a:ext cx="2952328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443783" y="4077072"/>
              <a:ext cx="0" cy="35074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11560" y="4797152"/>
            <a:ext cx="1656184" cy="720080"/>
            <a:chOff x="611560" y="4797152"/>
            <a:chExt cx="1656184" cy="720080"/>
          </a:xfrm>
        </p:grpSpPr>
        <p:sp>
          <p:nvSpPr>
            <p:cNvPr id="6" name="TextBox 5"/>
            <p:cNvSpPr txBox="1"/>
            <p:nvPr/>
          </p:nvSpPr>
          <p:spPr>
            <a:xfrm>
              <a:off x="611560" y="5147900"/>
              <a:ext cx="1656184" cy="36933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  <a:latin typeface="Gill Sans MT" pitchFamily="34" charset="0"/>
                </a:rPr>
                <a:t>a</a:t>
              </a:r>
              <a:r>
                <a:rPr lang="pt-PT" dirty="0" smtClean="0">
                  <a:solidFill>
                    <a:schemeClr val="bg1"/>
                  </a:solidFill>
                  <a:latin typeface="Gill Sans MT" pitchFamily="34" charset="0"/>
                </a:rPr>
                <a:t>lgoritmos</a:t>
              </a:r>
              <a:endParaRPr lang="pt-PT" dirty="0">
                <a:solidFill>
                  <a:schemeClr val="bg1"/>
                </a:solidFill>
                <a:latin typeface="Gill Sans MT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1441029" y="4797152"/>
              <a:ext cx="0" cy="35074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98265" y="5517232"/>
            <a:ext cx="1656184" cy="720080"/>
            <a:chOff x="598265" y="5517232"/>
            <a:chExt cx="1656184" cy="720080"/>
          </a:xfrm>
        </p:grpSpPr>
        <p:sp>
          <p:nvSpPr>
            <p:cNvPr id="7" name="TextBox 6"/>
            <p:cNvSpPr txBox="1"/>
            <p:nvPr/>
          </p:nvSpPr>
          <p:spPr>
            <a:xfrm>
              <a:off x="598265" y="5867980"/>
              <a:ext cx="1656184" cy="36933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  <a:latin typeface="Gill Sans MT" pitchFamily="34" charset="0"/>
                </a:rPr>
                <a:t>p</a:t>
              </a:r>
              <a:r>
                <a:rPr lang="pt-PT" dirty="0" smtClean="0">
                  <a:solidFill>
                    <a:schemeClr val="bg1"/>
                  </a:solidFill>
                  <a:latin typeface="Gill Sans MT" pitchFamily="34" charset="0"/>
                </a:rPr>
                <a:t>rogramas</a:t>
              </a:r>
              <a:endParaRPr lang="pt-PT" dirty="0">
                <a:solidFill>
                  <a:schemeClr val="bg1"/>
                </a:solidFill>
                <a:latin typeface="Gill Sans MT" pitchFamily="34" charset="0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1443783" y="5517232"/>
              <a:ext cx="0" cy="35074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702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116632"/>
            <a:ext cx="8229600" cy="1143000"/>
          </a:xfrm>
        </p:spPr>
        <p:txBody>
          <a:bodyPr/>
          <a:lstStyle/>
          <a:p>
            <a:pPr algn="r"/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Avaliação da </a:t>
            </a:r>
            <a:r>
              <a:rPr lang="pt-PT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a</a:t>
            </a:r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bordagem algorítmica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2800" dirty="0" smtClean="0">
                <a:solidFill>
                  <a:schemeClr val="bg1"/>
                </a:solidFill>
                <a:latin typeface="Gill Sans MT" pitchFamily="34" charset="0"/>
              </a:rPr>
              <a:t>Comparação com a abordagem tradicional:</a:t>
            </a:r>
          </a:p>
          <a:p>
            <a:pPr marL="0" indent="0">
              <a:buNone/>
            </a:pPr>
            <a:endParaRPr lang="pt-PT" sz="2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dirty="0">
                <a:solidFill>
                  <a:schemeClr val="bg1"/>
                </a:solidFill>
                <a:latin typeface="Gill Sans MT" pitchFamily="34" charset="0"/>
              </a:rPr>
              <a:t>	</a:t>
            </a:r>
            <a:r>
              <a:rPr lang="pt-PT" sz="2800" dirty="0" smtClean="0">
                <a:solidFill>
                  <a:schemeClr val="bg1"/>
                </a:solidFill>
                <a:latin typeface="Gill Sans MT" pitchFamily="34" charset="0"/>
              </a:rPr>
              <a:t>1. produção de modelos complexos</a:t>
            </a:r>
          </a:p>
          <a:p>
            <a:pPr marL="0" indent="0">
              <a:buNone/>
            </a:pPr>
            <a:endParaRPr lang="pt-PT" sz="2800" dirty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dirty="0" smtClean="0">
                <a:solidFill>
                  <a:schemeClr val="bg1"/>
                </a:solidFill>
                <a:latin typeface="Gill Sans MT" pitchFamily="34" charset="0"/>
              </a:rPr>
              <a:t>	2. lidar com mudanças</a:t>
            </a:r>
            <a:endParaRPr lang="pt-PT" sz="2400" dirty="0" smtClean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8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err="1" smtClean="0">
                <a:solidFill>
                  <a:schemeClr val="bg1"/>
                </a:solidFill>
                <a:latin typeface="Gill Sans MT" pitchFamily="34" charset="0"/>
              </a:rPr>
              <a:t>Market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 Hall, MVRDV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 descr="C:\Users\Rita\Dropbox\APRESENTAÇÃO TESE\setas brancas\rotterdam_market_hall_0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/>
          <a:stretch/>
        </p:blipFill>
        <p:spPr bwMode="auto">
          <a:xfrm>
            <a:off x="1" y="1710000"/>
            <a:ext cx="9144000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2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err="1" smtClean="0">
                <a:solidFill>
                  <a:schemeClr val="bg1"/>
                </a:solidFill>
                <a:latin typeface="Gill Sans MT" pitchFamily="34" charset="0"/>
              </a:rPr>
              <a:t>Market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 Hall, MVRDV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" t="3421"/>
          <a:stretch/>
        </p:blipFill>
        <p:spPr bwMode="auto">
          <a:xfrm>
            <a:off x="0" y="2781300"/>
            <a:ext cx="91440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29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err="1" smtClean="0">
                <a:solidFill>
                  <a:schemeClr val="bg1"/>
                </a:solidFill>
                <a:latin typeface="Gill Sans MT" pitchFamily="34" charset="0"/>
              </a:rPr>
              <a:t>Market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 Hall, MVRDV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6" name="Picture 2" descr="C:\Users\Rita\Dropbox\APRESENTAÇÃO TESE\setas brancas\rotterdam_market_hall_0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/>
          <a:stretch/>
        </p:blipFill>
        <p:spPr bwMode="auto">
          <a:xfrm>
            <a:off x="1" y="1710000"/>
            <a:ext cx="9144000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1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34178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PT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Contexto</a:t>
            </a:r>
            <a: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  <a:t/>
            </a:r>
            <a:b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</a:br>
            <a:r>
              <a:rPr lang="pt-PT" sz="3600" dirty="0" err="1" smtClean="0">
                <a:solidFill>
                  <a:schemeClr val="bg1"/>
                </a:solidFill>
                <a:latin typeface="Gill Sans MT" pitchFamily="34" charset="0"/>
              </a:rPr>
              <a:t>Projeto</a:t>
            </a:r>
            <a:r>
              <a:rPr lang="pt-PT" sz="3600" dirty="0" smtClean="0">
                <a:solidFill>
                  <a:schemeClr val="bg1"/>
                </a:solidFill>
                <a:latin typeface="Gill Sans MT" pitchFamily="34" charset="0"/>
              </a:rPr>
              <a:t> de </a:t>
            </a:r>
            <a:r>
              <a:rPr lang="pt-PT" sz="3600" dirty="0" err="1" smtClean="0">
                <a:solidFill>
                  <a:schemeClr val="bg1"/>
                </a:solidFill>
                <a:latin typeface="Gill Sans MT" pitchFamily="34" charset="0"/>
              </a:rPr>
              <a:t>arquitetura</a:t>
            </a:r>
            <a:endParaRPr lang="pt-PT" sz="36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397422" y="3528781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err="1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abstrato</a:t>
            </a:r>
            <a:endParaRPr lang="pt-PT" sz="28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702134" y="3491612"/>
            <a:ext cx="194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construção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7059" y="2284398"/>
            <a:ext cx="4621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r</a:t>
            </a:r>
            <a:r>
              <a:rPr lang="pt-PT" sz="28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estrições e requisitos</a:t>
            </a:r>
            <a:endParaRPr lang="pt-PT" sz="2800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99893" y="5157192"/>
            <a:ext cx="2628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bg1"/>
                </a:solidFill>
                <a:latin typeface="Gill Sans MT" pitchFamily="34" charset="0"/>
              </a:rPr>
              <a:t>m</a:t>
            </a:r>
            <a:r>
              <a:rPr lang="pt-PT" sz="2800" b="1" dirty="0" smtClean="0">
                <a:solidFill>
                  <a:schemeClr val="bg1"/>
                </a:solidFill>
                <a:latin typeface="Gill Sans MT" pitchFamily="34" charset="0"/>
              </a:rPr>
              <a:t>udança</a:t>
            </a:r>
            <a:endParaRPr lang="pt-PT" sz="28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19086" y="3073723"/>
            <a:ext cx="5789218" cy="472609"/>
            <a:chOff x="1519086" y="3073723"/>
            <a:chExt cx="5789218" cy="472609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519086" y="3073723"/>
              <a:ext cx="0" cy="432048"/>
            </a:xfrm>
            <a:prstGeom prst="straightConnector1">
              <a:avLst/>
            </a:prstGeom>
            <a:noFill/>
            <a:ln>
              <a:solidFill>
                <a:schemeClr val="bg1"/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059832" y="3075633"/>
              <a:ext cx="0" cy="432048"/>
            </a:xfrm>
            <a:prstGeom prst="straightConnector1">
              <a:avLst/>
            </a:prstGeom>
            <a:noFill/>
            <a:ln>
              <a:solidFill>
                <a:schemeClr val="bg1"/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507632" y="3073723"/>
              <a:ext cx="0" cy="432048"/>
            </a:xfrm>
            <a:prstGeom prst="straightConnector1">
              <a:avLst/>
            </a:prstGeom>
            <a:noFill/>
            <a:ln>
              <a:solidFill>
                <a:schemeClr val="bg1"/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940152" y="3113643"/>
              <a:ext cx="0" cy="432048"/>
            </a:xfrm>
            <a:prstGeom prst="straightConnector1">
              <a:avLst/>
            </a:prstGeom>
            <a:noFill/>
            <a:ln>
              <a:solidFill>
                <a:schemeClr val="bg1"/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308304" y="3114284"/>
              <a:ext cx="0" cy="432048"/>
            </a:xfrm>
            <a:prstGeom prst="straightConnector1">
              <a:avLst/>
            </a:prstGeom>
            <a:noFill/>
            <a:ln>
              <a:solidFill>
                <a:schemeClr val="bg1"/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377226" y="4053617"/>
            <a:ext cx="6893604" cy="281210"/>
            <a:chOff x="1377226" y="4053617"/>
            <a:chExt cx="6893604" cy="281210"/>
          </a:xfrm>
        </p:grpSpPr>
        <p:sp>
          <p:nvSpPr>
            <p:cNvPr id="3" name="Freeform 2"/>
            <p:cNvSpPr/>
            <p:nvPr/>
          </p:nvSpPr>
          <p:spPr>
            <a:xfrm>
              <a:off x="1377226" y="4064273"/>
              <a:ext cx="962526" cy="270554"/>
            </a:xfrm>
            <a:custGeom>
              <a:avLst/>
              <a:gdLst>
                <a:gd name="connsiteX0" fmla="*/ 962526 w 962526"/>
                <a:gd name="connsiteY0" fmla="*/ 0 h 274679"/>
                <a:gd name="connsiteX1" fmla="*/ 789271 w 962526"/>
                <a:gd name="connsiteY1" fmla="*/ 144379 h 274679"/>
                <a:gd name="connsiteX2" fmla="*/ 548640 w 962526"/>
                <a:gd name="connsiteY2" fmla="*/ 259882 h 274679"/>
                <a:gd name="connsiteX3" fmla="*/ 0 w 962526"/>
                <a:gd name="connsiteY3" fmla="*/ 269507 h 274679"/>
                <a:gd name="connsiteX0" fmla="*/ 962526 w 962526"/>
                <a:gd name="connsiteY0" fmla="*/ 0 h 274147"/>
                <a:gd name="connsiteX1" fmla="*/ 808321 w 962526"/>
                <a:gd name="connsiteY1" fmla="*/ 153904 h 274147"/>
                <a:gd name="connsiteX2" fmla="*/ 548640 w 962526"/>
                <a:gd name="connsiteY2" fmla="*/ 259882 h 274147"/>
                <a:gd name="connsiteX3" fmla="*/ 0 w 962526"/>
                <a:gd name="connsiteY3" fmla="*/ 269507 h 274147"/>
                <a:gd name="connsiteX0" fmla="*/ 962526 w 962526"/>
                <a:gd name="connsiteY0" fmla="*/ 0 h 274954"/>
                <a:gd name="connsiteX1" fmla="*/ 851184 w 962526"/>
                <a:gd name="connsiteY1" fmla="*/ 139616 h 274954"/>
                <a:gd name="connsiteX2" fmla="*/ 548640 w 962526"/>
                <a:gd name="connsiteY2" fmla="*/ 259882 h 274954"/>
                <a:gd name="connsiteX3" fmla="*/ 0 w 962526"/>
                <a:gd name="connsiteY3" fmla="*/ 269507 h 274954"/>
                <a:gd name="connsiteX0" fmla="*/ 962526 w 962526"/>
                <a:gd name="connsiteY0" fmla="*/ 0 h 274954"/>
                <a:gd name="connsiteX1" fmla="*/ 851184 w 962526"/>
                <a:gd name="connsiteY1" fmla="*/ 139616 h 274954"/>
                <a:gd name="connsiteX2" fmla="*/ 548640 w 962526"/>
                <a:gd name="connsiteY2" fmla="*/ 259882 h 274954"/>
                <a:gd name="connsiteX3" fmla="*/ 0 w 962526"/>
                <a:gd name="connsiteY3" fmla="*/ 269507 h 274954"/>
                <a:gd name="connsiteX0" fmla="*/ 962526 w 962526"/>
                <a:gd name="connsiteY0" fmla="*/ 0 h 273646"/>
                <a:gd name="connsiteX1" fmla="*/ 789271 w 962526"/>
                <a:gd name="connsiteY1" fmla="*/ 163429 h 273646"/>
                <a:gd name="connsiteX2" fmla="*/ 548640 w 962526"/>
                <a:gd name="connsiteY2" fmla="*/ 259882 h 273646"/>
                <a:gd name="connsiteX3" fmla="*/ 0 w 962526"/>
                <a:gd name="connsiteY3" fmla="*/ 269507 h 273646"/>
                <a:gd name="connsiteX0" fmla="*/ 962526 w 962526"/>
                <a:gd name="connsiteY0" fmla="*/ 0 h 270421"/>
                <a:gd name="connsiteX1" fmla="*/ 789271 w 962526"/>
                <a:gd name="connsiteY1" fmla="*/ 163429 h 270421"/>
                <a:gd name="connsiteX2" fmla="*/ 520065 w 962526"/>
                <a:gd name="connsiteY2" fmla="*/ 236070 h 270421"/>
                <a:gd name="connsiteX3" fmla="*/ 0 w 962526"/>
                <a:gd name="connsiteY3" fmla="*/ 269507 h 270421"/>
                <a:gd name="connsiteX0" fmla="*/ 962526 w 962526"/>
                <a:gd name="connsiteY0" fmla="*/ 0 h 270683"/>
                <a:gd name="connsiteX1" fmla="*/ 794033 w 962526"/>
                <a:gd name="connsiteY1" fmla="*/ 125329 h 270683"/>
                <a:gd name="connsiteX2" fmla="*/ 520065 w 962526"/>
                <a:gd name="connsiteY2" fmla="*/ 236070 h 270683"/>
                <a:gd name="connsiteX3" fmla="*/ 0 w 962526"/>
                <a:gd name="connsiteY3" fmla="*/ 269507 h 270683"/>
                <a:gd name="connsiteX0" fmla="*/ 962526 w 962526"/>
                <a:gd name="connsiteY0" fmla="*/ 0 h 270625"/>
                <a:gd name="connsiteX1" fmla="*/ 791652 w 962526"/>
                <a:gd name="connsiteY1" fmla="*/ 132472 h 270625"/>
                <a:gd name="connsiteX2" fmla="*/ 520065 w 962526"/>
                <a:gd name="connsiteY2" fmla="*/ 236070 h 270625"/>
                <a:gd name="connsiteX3" fmla="*/ 0 w 962526"/>
                <a:gd name="connsiteY3" fmla="*/ 269507 h 270625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270554">
                  <a:moveTo>
                    <a:pt x="962526" y="0"/>
                  </a:moveTo>
                  <a:cubicBezTo>
                    <a:pt x="917532" y="55294"/>
                    <a:pt x="872538" y="97889"/>
                    <a:pt x="798795" y="141997"/>
                  </a:cubicBezTo>
                  <a:cubicBezTo>
                    <a:pt x="725052" y="186105"/>
                    <a:pt x="653197" y="214818"/>
                    <a:pt x="520065" y="236070"/>
                  </a:cubicBezTo>
                  <a:cubicBezTo>
                    <a:pt x="386933" y="257322"/>
                    <a:pt x="208547" y="275122"/>
                    <a:pt x="0" y="269507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882864" y="4064273"/>
              <a:ext cx="962526" cy="270554"/>
            </a:xfrm>
            <a:custGeom>
              <a:avLst/>
              <a:gdLst>
                <a:gd name="connsiteX0" fmla="*/ 962526 w 962526"/>
                <a:gd name="connsiteY0" fmla="*/ 0 h 274679"/>
                <a:gd name="connsiteX1" fmla="*/ 789271 w 962526"/>
                <a:gd name="connsiteY1" fmla="*/ 144379 h 274679"/>
                <a:gd name="connsiteX2" fmla="*/ 548640 w 962526"/>
                <a:gd name="connsiteY2" fmla="*/ 259882 h 274679"/>
                <a:gd name="connsiteX3" fmla="*/ 0 w 962526"/>
                <a:gd name="connsiteY3" fmla="*/ 269507 h 274679"/>
                <a:gd name="connsiteX0" fmla="*/ 962526 w 962526"/>
                <a:gd name="connsiteY0" fmla="*/ 0 h 274147"/>
                <a:gd name="connsiteX1" fmla="*/ 808321 w 962526"/>
                <a:gd name="connsiteY1" fmla="*/ 153904 h 274147"/>
                <a:gd name="connsiteX2" fmla="*/ 548640 w 962526"/>
                <a:gd name="connsiteY2" fmla="*/ 259882 h 274147"/>
                <a:gd name="connsiteX3" fmla="*/ 0 w 962526"/>
                <a:gd name="connsiteY3" fmla="*/ 269507 h 274147"/>
                <a:gd name="connsiteX0" fmla="*/ 962526 w 962526"/>
                <a:gd name="connsiteY0" fmla="*/ 0 h 274954"/>
                <a:gd name="connsiteX1" fmla="*/ 851184 w 962526"/>
                <a:gd name="connsiteY1" fmla="*/ 139616 h 274954"/>
                <a:gd name="connsiteX2" fmla="*/ 548640 w 962526"/>
                <a:gd name="connsiteY2" fmla="*/ 259882 h 274954"/>
                <a:gd name="connsiteX3" fmla="*/ 0 w 962526"/>
                <a:gd name="connsiteY3" fmla="*/ 269507 h 274954"/>
                <a:gd name="connsiteX0" fmla="*/ 962526 w 962526"/>
                <a:gd name="connsiteY0" fmla="*/ 0 h 274954"/>
                <a:gd name="connsiteX1" fmla="*/ 851184 w 962526"/>
                <a:gd name="connsiteY1" fmla="*/ 139616 h 274954"/>
                <a:gd name="connsiteX2" fmla="*/ 548640 w 962526"/>
                <a:gd name="connsiteY2" fmla="*/ 259882 h 274954"/>
                <a:gd name="connsiteX3" fmla="*/ 0 w 962526"/>
                <a:gd name="connsiteY3" fmla="*/ 269507 h 274954"/>
                <a:gd name="connsiteX0" fmla="*/ 962526 w 962526"/>
                <a:gd name="connsiteY0" fmla="*/ 0 h 273646"/>
                <a:gd name="connsiteX1" fmla="*/ 789271 w 962526"/>
                <a:gd name="connsiteY1" fmla="*/ 163429 h 273646"/>
                <a:gd name="connsiteX2" fmla="*/ 548640 w 962526"/>
                <a:gd name="connsiteY2" fmla="*/ 259882 h 273646"/>
                <a:gd name="connsiteX3" fmla="*/ 0 w 962526"/>
                <a:gd name="connsiteY3" fmla="*/ 269507 h 273646"/>
                <a:gd name="connsiteX0" fmla="*/ 962526 w 962526"/>
                <a:gd name="connsiteY0" fmla="*/ 0 h 270421"/>
                <a:gd name="connsiteX1" fmla="*/ 789271 w 962526"/>
                <a:gd name="connsiteY1" fmla="*/ 163429 h 270421"/>
                <a:gd name="connsiteX2" fmla="*/ 520065 w 962526"/>
                <a:gd name="connsiteY2" fmla="*/ 236070 h 270421"/>
                <a:gd name="connsiteX3" fmla="*/ 0 w 962526"/>
                <a:gd name="connsiteY3" fmla="*/ 269507 h 270421"/>
                <a:gd name="connsiteX0" fmla="*/ 962526 w 962526"/>
                <a:gd name="connsiteY0" fmla="*/ 0 h 270683"/>
                <a:gd name="connsiteX1" fmla="*/ 794033 w 962526"/>
                <a:gd name="connsiteY1" fmla="*/ 125329 h 270683"/>
                <a:gd name="connsiteX2" fmla="*/ 520065 w 962526"/>
                <a:gd name="connsiteY2" fmla="*/ 236070 h 270683"/>
                <a:gd name="connsiteX3" fmla="*/ 0 w 962526"/>
                <a:gd name="connsiteY3" fmla="*/ 269507 h 270683"/>
                <a:gd name="connsiteX0" fmla="*/ 962526 w 962526"/>
                <a:gd name="connsiteY0" fmla="*/ 0 h 270625"/>
                <a:gd name="connsiteX1" fmla="*/ 791652 w 962526"/>
                <a:gd name="connsiteY1" fmla="*/ 132472 h 270625"/>
                <a:gd name="connsiteX2" fmla="*/ 520065 w 962526"/>
                <a:gd name="connsiteY2" fmla="*/ 236070 h 270625"/>
                <a:gd name="connsiteX3" fmla="*/ 0 w 962526"/>
                <a:gd name="connsiteY3" fmla="*/ 269507 h 270625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270554">
                  <a:moveTo>
                    <a:pt x="962526" y="0"/>
                  </a:moveTo>
                  <a:cubicBezTo>
                    <a:pt x="917532" y="55294"/>
                    <a:pt x="872538" y="97889"/>
                    <a:pt x="798795" y="141997"/>
                  </a:cubicBezTo>
                  <a:cubicBezTo>
                    <a:pt x="725052" y="186105"/>
                    <a:pt x="653197" y="214818"/>
                    <a:pt x="520065" y="236070"/>
                  </a:cubicBezTo>
                  <a:cubicBezTo>
                    <a:pt x="386933" y="257322"/>
                    <a:pt x="208547" y="275122"/>
                    <a:pt x="0" y="269507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355976" y="4064273"/>
              <a:ext cx="962526" cy="270554"/>
            </a:xfrm>
            <a:custGeom>
              <a:avLst/>
              <a:gdLst>
                <a:gd name="connsiteX0" fmla="*/ 962526 w 962526"/>
                <a:gd name="connsiteY0" fmla="*/ 0 h 274679"/>
                <a:gd name="connsiteX1" fmla="*/ 789271 w 962526"/>
                <a:gd name="connsiteY1" fmla="*/ 144379 h 274679"/>
                <a:gd name="connsiteX2" fmla="*/ 548640 w 962526"/>
                <a:gd name="connsiteY2" fmla="*/ 259882 h 274679"/>
                <a:gd name="connsiteX3" fmla="*/ 0 w 962526"/>
                <a:gd name="connsiteY3" fmla="*/ 269507 h 274679"/>
                <a:gd name="connsiteX0" fmla="*/ 962526 w 962526"/>
                <a:gd name="connsiteY0" fmla="*/ 0 h 274147"/>
                <a:gd name="connsiteX1" fmla="*/ 808321 w 962526"/>
                <a:gd name="connsiteY1" fmla="*/ 153904 h 274147"/>
                <a:gd name="connsiteX2" fmla="*/ 548640 w 962526"/>
                <a:gd name="connsiteY2" fmla="*/ 259882 h 274147"/>
                <a:gd name="connsiteX3" fmla="*/ 0 w 962526"/>
                <a:gd name="connsiteY3" fmla="*/ 269507 h 274147"/>
                <a:gd name="connsiteX0" fmla="*/ 962526 w 962526"/>
                <a:gd name="connsiteY0" fmla="*/ 0 h 274954"/>
                <a:gd name="connsiteX1" fmla="*/ 851184 w 962526"/>
                <a:gd name="connsiteY1" fmla="*/ 139616 h 274954"/>
                <a:gd name="connsiteX2" fmla="*/ 548640 w 962526"/>
                <a:gd name="connsiteY2" fmla="*/ 259882 h 274954"/>
                <a:gd name="connsiteX3" fmla="*/ 0 w 962526"/>
                <a:gd name="connsiteY3" fmla="*/ 269507 h 274954"/>
                <a:gd name="connsiteX0" fmla="*/ 962526 w 962526"/>
                <a:gd name="connsiteY0" fmla="*/ 0 h 274954"/>
                <a:gd name="connsiteX1" fmla="*/ 851184 w 962526"/>
                <a:gd name="connsiteY1" fmla="*/ 139616 h 274954"/>
                <a:gd name="connsiteX2" fmla="*/ 548640 w 962526"/>
                <a:gd name="connsiteY2" fmla="*/ 259882 h 274954"/>
                <a:gd name="connsiteX3" fmla="*/ 0 w 962526"/>
                <a:gd name="connsiteY3" fmla="*/ 269507 h 274954"/>
                <a:gd name="connsiteX0" fmla="*/ 962526 w 962526"/>
                <a:gd name="connsiteY0" fmla="*/ 0 h 273646"/>
                <a:gd name="connsiteX1" fmla="*/ 789271 w 962526"/>
                <a:gd name="connsiteY1" fmla="*/ 163429 h 273646"/>
                <a:gd name="connsiteX2" fmla="*/ 548640 w 962526"/>
                <a:gd name="connsiteY2" fmla="*/ 259882 h 273646"/>
                <a:gd name="connsiteX3" fmla="*/ 0 w 962526"/>
                <a:gd name="connsiteY3" fmla="*/ 269507 h 273646"/>
                <a:gd name="connsiteX0" fmla="*/ 962526 w 962526"/>
                <a:gd name="connsiteY0" fmla="*/ 0 h 270421"/>
                <a:gd name="connsiteX1" fmla="*/ 789271 w 962526"/>
                <a:gd name="connsiteY1" fmla="*/ 163429 h 270421"/>
                <a:gd name="connsiteX2" fmla="*/ 520065 w 962526"/>
                <a:gd name="connsiteY2" fmla="*/ 236070 h 270421"/>
                <a:gd name="connsiteX3" fmla="*/ 0 w 962526"/>
                <a:gd name="connsiteY3" fmla="*/ 269507 h 270421"/>
                <a:gd name="connsiteX0" fmla="*/ 962526 w 962526"/>
                <a:gd name="connsiteY0" fmla="*/ 0 h 270683"/>
                <a:gd name="connsiteX1" fmla="*/ 794033 w 962526"/>
                <a:gd name="connsiteY1" fmla="*/ 125329 h 270683"/>
                <a:gd name="connsiteX2" fmla="*/ 520065 w 962526"/>
                <a:gd name="connsiteY2" fmla="*/ 236070 h 270683"/>
                <a:gd name="connsiteX3" fmla="*/ 0 w 962526"/>
                <a:gd name="connsiteY3" fmla="*/ 269507 h 270683"/>
                <a:gd name="connsiteX0" fmla="*/ 962526 w 962526"/>
                <a:gd name="connsiteY0" fmla="*/ 0 h 270625"/>
                <a:gd name="connsiteX1" fmla="*/ 791652 w 962526"/>
                <a:gd name="connsiteY1" fmla="*/ 132472 h 270625"/>
                <a:gd name="connsiteX2" fmla="*/ 520065 w 962526"/>
                <a:gd name="connsiteY2" fmla="*/ 236070 h 270625"/>
                <a:gd name="connsiteX3" fmla="*/ 0 w 962526"/>
                <a:gd name="connsiteY3" fmla="*/ 269507 h 270625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270554">
                  <a:moveTo>
                    <a:pt x="962526" y="0"/>
                  </a:moveTo>
                  <a:cubicBezTo>
                    <a:pt x="917532" y="55294"/>
                    <a:pt x="872538" y="97889"/>
                    <a:pt x="798795" y="141997"/>
                  </a:cubicBezTo>
                  <a:cubicBezTo>
                    <a:pt x="725052" y="186105"/>
                    <a:pt x="653197" y="214818"/>
                    <a:pt x="520065" y="236070"/>
                  </a:cubicBezTo>
                  <a:cubicBezTo>
                    <a:pt x="386933" y="257322"/>
                    <a:pt x="208547" y="275122"/>
                    <a:pt x="0" y="269507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868144" y="4057759"/>
              <a:ext cx="962526" cy="270554"/>
            </a:xfrm>
            <a:custGeom>
              <a:avLst/>
              <a:gdLst>
                <a:gd name="connsiteX0" fmla="*/ 962526 w 962526"/>
                <a:gd name="connsiteY0" fmla="*/ 0 h 274679"/>
                <a:gd name="connsiteX1" fmla="*/ 789271 w 962526"/>
                <a:gd name="connsiteY1" fmla="*/ 144379 h 274679"/>
                <a:gd name="connsiteX2" fmla="*/ 548640 w 962526"/>
                <a:gd name="connsiteY2" fmla="*/ 259882 h 274679"/>
                <a:gd name="connsiteX3" fmla="*/ 0 w 962526"/>
                <a:gd name="connsiteY3" fmla="*/ 269507 h 274679"/>
                <a:gd name="connsiteX0" fmla="*/ 962526 w 962526"/>
                <a:gd name="connsiteY0" fmla="*/ 0 h 274147"/>
                <a:gd name="connsiteX1" fmla="*/ 808321 w 962526"/>
                <a:gd name="connsiteY1" fmla="*/ 153904 h 274147"/>
                <a:gd name="connsiteX2" fmla="*/ 548640 w 962526"/>
                <a:gd name="connsiteY2" fmla="*/ 259882 h 274147"/>
                <a:gd name="connsiteX3" fmla="*/ 0 w 962526"/>
                <a:gd name="connsiteY3" fmla="*/ 269507 h 274147"/>
                <a:gd name="connsiteX0" fmla="*/ 962526 w 962526"/>
                <a:gd name="connsiteY0" fmla="*/ 0 h 274954"/>
                <a:gd name="connsiteX1" fmla="*/ 851184 w 962526"/>
                <a:gd name="connsiteY1" fmla="*/ 139616 h 274954"/>
                <a:gd name="connsiteX2" fmla="*/ 548640 w 962526"/>
                <a:gd name="connsiteY2" fmla="*/ 259882 h 274954"/>
                <a:gd name="connsiteX3" fmla="*/ 0 w 962526"/>
                <a:gd name="connsiteY3" fmla="*/ 269507 h 274954"/>
                <a:gd name="connsiteX0" fmla="*/ 962526 w 962526"/>
                <a:gd name="connsiteY0" fmla="*/ 0 h 274954"/>
                <a:gd name="connsiteX1" fmla="*/ 851184 w 962526"/>
                <a:gd name="connsiteY1" fmla="*/ 139616 h 274954"/>
                <a:gd name="connsiteX2" fmla="*/ 548640 w 962526"/>
                <a:gd name="connsiteY2" fmla="*/ 259882 h 274954"/>
                <a:gd name="connsiteX3" fmla="*/ 0 w 962526"/>
                <a:gd name="connsiteY3" fmla="*/ 269507 h 274954"/>
                <a:gd name="connsiteX0" fmla="*/ 962526 w 962526"/>
                <a:gd name="connsiteY0" fmla="*/ 0 h 273646"/>
                <a:gd name="connsiteX1" fmla="*/ 789271 w 962526"/>
                <a:gd name="connsiteY1" fmla="*/ 163429 h 273646"/>
                <a:gd name="connsiteX2" fmla="*/ 548640 w 962526"/>
                <a:gd name="connsiteY2" fmla="*/ 259882 h 273646"/>
                <a:gd name="connsiteX3" fmla="*/ 0 w 962526"/>
                <a:gd name="connsiteY3" fmla="*/ 269507 h 273646"/>
                <a:gd name="connsiteX0" fmla="*/ 962526 w 962526"/>
                <a:gd name="connsiteY0" fmla="*/ 0 h 270421"/>
                <a:gd name="connsiteX1" fmla="*/ 789271 w 962526"/>
                <a:gd name="connsiteY1" fmla="*/ 163429 h 270421"/>
                <a:gd name="connsiteX2" fmla="*/ 520065 w 962526"/>
                <a:gd name="connsiteY2" fmla="*/ 236070 h 270421"/>
                <a:gd name="connsiteX3" fmla="*/ 0 w 962526"/>
                <a:gd name="connsiteY3" fmla="*/ 269507 h 270421"/>
                <a:gd name="connsiteX0" fmla="*/ 962526 w 962526"/>
                <a:gd name="connsiteY0" fmla="*/ 0 h 270683"/>
                <a:gd name="connsiteX1" fmla="*/ 794033 w 962526"/>
                <a:gd name="connsiteY1" fmla="*/ 125329 h 270683"/>
                <a:gd name="connsiteX2" fmla="*/ 520065 w 962526"/>
                <a:gd name="connsiteY2" fmla="*/ 236070 h 270683"/>
                <a:gd name="connsiteX3" fmla="*/ 0 w 962526"/>
                <a:gd name="connsiteY3" fmla="*/ 269507 h 270683"/>
                <a:gd name="connsiteX0" fmla="*/ 962526 w 962526"/>
                <a:gd name="connsiteY0" fmla="*/ 0 h 270625"/>
                <a:gd name="connsiteX1" fmla="*/ 791652 w 962526"/>
                <a:gd name="connsiteY1" fmla="*/ 132472 h 270625"/>
                <a:gd name="connsiteX2" fmla="*/ 520065 w 962526"/>
                <a:gd name="connsiteY2" fmla="*/ 236070 h 270625"/>
                <a:gd name="connsiteX3" fmla="*/ 0 w 962526"/>
                <a:gd name="connsiteY3" fmla="*/ 269507 h 270625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270554">
                  <a:moveTo>
                    <a:pt x="962526" y="0"/>
                  </a:moveTo>
                  <a:cubicBezTo>
                    <a:pt x="917532" y="55294"/>
                    <a:pt x="872538" y="97889"/>
                    <a:pt x="798795" y="141997"/>
                  </a:cubicBezTo>
                  <a:cubicBezTo>
                    <a:pt x="725052" y="186105"/>
                    <a:pt x="653197" y="214818"/>
                    <a:pt x="520065" y="236070"/>
                  </a:cubicBezTo>
                  <a:cubicBezTo>
                    <a:pt x="386933" y="257322"/>
                    <a:pt x="208547" y="275122"/>
                    <a:pt x="0" y="269507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7308304" y="4053617"/>
              <a:ext cx="962526" cy="270554"/>
            </a:xfrm>
            <a:custGeom>
              <a:avLst/>
              <a:gdLst>
                <a:gd name="connsiteX0" fmla="*/ 962526 w 962526"/>
                <a:gd name="connsiteY0" fmla="*/ 0 h 274679"/>
                <a:gd name="connsiteX1" fmla="*/ 789271 w 962526"/>
                <a:gd name="connsiteY1" fmla="*/ 144379 h 274679"/>
                <a:gd name="connsiteX2" fmla="*/ 548640 w 962526"/>
                <a:gd name="connsiteY2" fmla="*/ 259882 h 274679"/>
                <a:gd name="connsiteX3" fmla="*/ 0 w 962526"/>
                <a:gd name="connsiteY3" fmla="*/ 269507 h 274679"/>
                <a:gd name="connsiteX0" fmla="*/ 962526 w 962526"/>
                <a:gd name="connsiteY0" fmla="*/ 0 h 274147"/>
                <a:gd name="connsiteX1" fmla="*/ 808321 w 962526"/>
                <a:gd name="connsiteY1" fmla="*/ 153904 h 274147"/>
                <a:gd name="connsiteX2" fmla="*/ 548640 w 962526"/>
                <a:gd name="connsiteY2" fmla="*/ 259882 h 274147"/>
                <a:gd name="connsiteX3" fmla="*/ 0 w 962526"/>
                <a:gd name="connsiteY3" fmla="*/ 269507 h 274147"/>
                <a:gd name="connsiteX0" fmla="*/ 962526 w 962526"/>
                <a:gd name="connsiteY0" fmla="*/ 0 h 274954"/>
                <a:gd name="connsiteX1" fmla="*/ 851184 w 962526"/>
                <a:gd name="connsiteY1" fmla="*/ 139616 h 274954"/>
                <a:gd name="connsiteX2" fmla="*/ 548640 w 962526"/>
                <a:gd name="connsiteY2" fmla="*/ 259882 h 274954"/>
                <a:gd name="connsiteX3" fmla="*/ 0 w 962526"/>
                <a:gd name="connsiteY3" fmla="*/ 269507 h 274954"/>
                <a:gd name="connsiteX0" fmla="*/ 962526 w 962526"/>
                <a:gd name="connsiteY0" fmla="*/ 0 h 274954"/>
                <a:gd name="connsiteX1" fmla="*/ 851184 w 962526"/>
                <a:gd name="connsiteY1" fmla="*/ 139616 h 274954"/>
                <a:gd name="connsiteX2" fmla="*/ 548640 w 962526"/>
                <a:gd name="connsiteY2" fmla="*/ 259882 h 274954"/>
                <a:gd name="connsiteX3" fmla="*/ 0 w 962526"/>
                <a:gd name="connsiteY3" fmla="*/ 269507 h 274954"/>
                <a:gd name="connsiteX0" fmla="*/ 962526 w 962526"/>
                <a:gd name="connsiteY0" fmla="*/ 0 h 273646"/>
                <a:gd name="connsiteX1" fmla="*/ 789271 w 962526"/>
                <a:gd name="connsiteY1" fmla="*/ 163429 h 273646"/>
                <a:gd name="connsiteX2" fmla="*/ 548640 w 962526"/>
                <a:gd name="connsiteY2" fmla="*/ 259882 h 273646"/>
                <a:gd name="connsiteX3" fmla="*/ 0 w 962526"/>
                <a:gd name="connsiteY3" fmla="*/ 269507 h 273646"/>
                <a:gd name="connsiteX0" fmla="*/ 962526 w 962526"/>
                <a:gd name="connsiteY0" fmla="*/ 0 h 270421"/>
                <a:gd name="connsiteX1" fmla="*/ 789271 w 962526"/>
                <a:gd name="connsiteY1" fmla="*/ 163429 h 270421"/>
                <a:gd name="connsiteX2" fmla="*/ 520065 w 962526"/>
                <a:gd name="connsiteY2" fmla="*/ 236070 h 270421"/>
                <a:gd name="connsiteX3" fmla="*/ 0 w 962526"/>
                <a:gd name="connsiteY3" fmla="*/ 269507 h 270421"/>
                <a:gd name="connsiteX0" fmla="*/ 962526 w 962526"/>
                <a:gd name="connsiteY0" fmla="*/ 0 h 270683"/>
                <a:gd name="connsiteX1" fmla="*/ 794033 w 962526"/>
                <a:gd name="connsiteY1" fmla="*/ 125329 h 270683"/>
                <a:gd name="connsiteX2" fmla="*/ 520065 w 962526"/>
                <a:gd name="connsiteY2" fmla="*/ 236070 h 270683"/>
                <a:gd name="connsiteX3" fmla="*/ 0 w 962526"/>
                <a:gd name="connsiteY3" fmla="*/ 269507 h 270683"/>
                <a:gd name="connsiteX0" fmla="*/ 962526 w 962526"/>
                <a:gd name="connsiteY0" fmla="*/ 0 h 270625"/>
                <a:gd name="connsiteX1" fmla="*/ 791652 w 962526"/>
                <a:gd name="connsiteY1" fmla="*/ 132472 h 270625"/>
                <a:gd name="connsiteX2" fmla="*/ 520065 w 962526"/>
                <a:gd name="connsiteY2" fmla="*/ 236070 h 270625"/>
                <a:gd name="connsiteX3" fmla="*/ 0 w 962526"/>
                <a:gd name="connsiteY3" fmla="*/ 269507 h 270625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  <a:gd name="connsiteX0" fmla="*/ 962526 w 962526"/>
                <a:gd name="connsiteY0" fmla="*/ 0 h 270554"/>
                <a:gd name="connsiteX1" fmla="*/ 798795 w 962526"/>
                <a:gd name="connsiteY1" fmla="*/ 141997 h 270554"/>
                <a:gd name="connsiteX2" fmla="*/ 520065 w 962526"/>
                <a:gd name="connsiteY2" fmla="*/ 236070 h 270554"/>
                <a:gd name="connsiteX3" fmla="*/ 0 w 962526"/>
                <a:gd name="connsiteY3" fmla="*/ 269507 h 27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2526" h="270554">
                  <a:moveTo>
                    <a:pt x="962526" y="0"/>
                  </a:moveTo>
                  <a:cubicBezTo>
                    <a:pt x="917532" y="55294"/>
                    <a:pt x="872538" y="97889"/>
                    <a:pt x="798795" y="141997"/>
                  </a:cubicBezTo>
                  <a:cubicBezTo>
                    <a:pt x="725052" y="186105"/>
                    <a:pt x="653197" y="214818"/>
                    <a:pt x="520065" y="236070"/>
                  </a:cubicBezTo>
                  <a:cubicBezTo>
                    <a:pt x="386933" y="257322"/>
                    <a:pt x="208547" y="275122"/>
                    <a:pt x="0" y="269507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5" name="Picture 2" descr="E:\apresentação novo\1-03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" y="3607200"/>
            <a:ext cx="8136000" cy="5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apresentação novo\2-03-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" y="3607200"/>
            <a:ext cx="8136000" cy="5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apresentação novo\3-03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" y="3607200"/>
            <a:ext cx="8136000" cy="5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apresentação novo\5-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" y="3607200"/>
            <a:ext cx="8136000" cy="52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apresentação novo\4-03-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" y="3607200"/>
            <a:ext cx="8136000" cy="52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2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29346"/>
            <a:ext cx="7992888" cy="449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125760"/>
            <a:ext cx="8229600" cy="1143000"/>
          </a:xfrm>
        </p:spPr>
        <p:txBody>
          <a:bodyPr/>
          <a:lstStyle/>
          <a:p>
            <a:pPr algn="r"/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Experiência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0518" y="1077450"/>
            <a:ext cx="3106688" cy="12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500" dirty="0" err="1">
                <a:solidFill>
                  <a:schemeClr val="bg1"/>
                </a:solidFill>
                <a:latin typeface="Gill Sans MT" pitchFamily="34" charset="0"/>
              </a:rPr>
              <a:t>p</a:t>
            </a:r>
            <a:r>
              <a:rPr lang="en-GB" sz="2500" dirty="0" err="1" smtClean="0">
                <a:solidFill>
                  <a:schemeClr val="bg1"/>
                </a:solidFill>
                <a:latin typeface="Gill Sans MT" pitchFamily="34" charset="0"/>
              </a:rPr>
              <a:t>rogramas</a:t>
            </a:r>
            <a:endParaRPr lang="en-GB" sz="25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4874" y="1124744"/>
            <a:ext cx="4788024" cy="12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500" dirty="0" err="1">
                <a:solidFill>
                  <a:schemeClr val="bg1"/>
                </a:solidFill>
                <a:latin typeface="Gill Sans MT" pitchFamily="34" charset="0"/>
              </a:rPr>
              <a:t>m</a:t>
            </a:r>
            <a:r>
              <a:rPr lang="en-GB" sz="2500" dirty="0" err="1" smtClean="0">
                <a:solidFill>
                  <a:schemeClr val="bg1"/>
                </a:solidFill>
                <a:latin typeface="Gill Sans MT" pitchFamily="34" charset="0"/>
              </a:rPr>
              <a:t>odelos</a:t>
            </a:r>
            <a:r>
              <a:rPr lang="en-GB" sz="2500" dirty="0" smtClean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en-GB" sz="2500" dirty="0" err="1">
                <a:solidFill>
                  <a:schemeClr val="bg1"/>
                </a:solidFill>
                <a:latin typeface="Gill Sans MT" pitchFamily="34" charset="0"/>
              </a:rPr>
              <a:t>t</a:t>
            </a:r>
            <a:r>
              <a:rPr lang="en-GB" sz="2500" dirty="0" err="1" smtClean="0">
                <a:solidFill>
                  <a:schemeClr val="bg1"/>
                </a:solidFill>
                <a:latin typeface="Gill Sans MT" pitchFamily="34" charset="0"/>
              </a:rPr>
              <a:t>ridimensionais</a:t>
            </a:r>
            <a:endParaRPr lang="en-GB" sz="25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0"/>
          <a:stretch/>
        </p:blipFill>
        <p:spPr bwMode="auto">
          <a:xfrm>
            <a:off x="617305" y="2029343"/>
            <a:ext cx="5758081" cy="44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4139952" y="1412776"/>
            <a:ext cx="2740126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3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11560" y="332656"/>
            <a:ext cx="7992888" cy="15121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TextBox 31"/>
          <p:cNvSpPr txBox="1"/>
          <p:nvPr/>
        </p:nvSpPr>
        <p:spPr>
          <a:xfrm>
            <a:off x="611560" y="323364"/>
            <a:ext cx="738664" cy="1521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Gill Sans MT" pitchFamily="34" charset="0"/>
              </a:rPr>
              <a:t>g</a:t>
            </a:r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eometria</a:t>
            </a:r>
          </a:p>
          <a:p>
            <a:pPr algn="ctr"/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subjacente</a:t>
            </a:r>
            <a:endParaRPr lang="pt-PT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050" name="Picture 2" descr="C:\Users\Rita\Dropbox\APRESENTAÇÃO TESE\nova hierarquia\1-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48" y="332656"/>
            <a:ext cx="7073900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338373" y="323364"/>
            <a:ext cx="0" cy="15214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39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ita\Dropbox\APRESENTAÇÃO TESE\nova hierarquia\2-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48" y="332656"/>
            <a:ext cx="7073900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11560" y="1844824"/>
            <a:ext cx="738664" cy="20882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elementos</a:t>
            </a:r>
          </a:p>
          <a:p>
            <a:pPr algn="ctr"/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principais</a:t>
            </a:r>
            <a:endParaRPr lang="pt-PT" dirty="0">
              <a:solidFill>
                <a:schemeClr val="bg1"/>
              </a:solidFill>
              <a:latin typeface="Gill Sans MT" pitchFamily="34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1336875" y="1844824"/>
            <a:ext cx="0" cy="20882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11560" y="332656"/>
            <a:ext cx="7992888" cy="151216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611560" y="323364"/>
            <a:ext cx="738664" cy="1521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geometria</a:t>
            </a:r>
          </a:p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subjacente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338373" y="323364"/>
            <a:ext cx="0" cy="15214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11560" y="1844824"/>
            <a:ext cx="7992888" cy="20882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640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Rita\Dropbox\APRESENTAÇÃO TESE\nova hierarquia\3-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48" y="332656"/>
            <a:ext cx="7073900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11560" y="332656"/>
            <a:ext cx="7992888" cy="151216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/>
          <p:cNvSpPr/>
          <p:nvPr/>
        </p:nvSpPr>
        <p:spPr>
          <a:xfrm>
            <a:off x="611560" y="1844824"/>
            <a:ext cx="7992888" cy="20882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18"/>
          <p:cNvSpPr txBox="1"/>
          <p:nvPr/>
        </p:nvSpPr>
        <p:spPr>
          <a:xfrm>
            <a:off x="611560" y="323364"/>
            <a:ext cx="738664" cy="1521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g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eometria</a:t>
            </a:r>
          </a:p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subjacente</a:t>
            </a:r>
            <a:endParaRPr lang="pt-PT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1844824"/>
            <a:ext cx="738664" cy="20882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elementos</a:t>
            </a:r>
          </a:p>
          <a:p>
            <a:pPr algn="ctr"/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principais</a:t>
            </a:r>
            <a:endParaRPr lang="pt-PT" dirty="0">
              <a:solidFill>
                <a:schemeClr val="bg1"/>
              </a:solidFill>
              <a:latin typeface="Gill Sans MT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38373" y="323364"/>
            <a:ext cx="0" cy="15214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36875" y="1844824"/>
            <a:ext cx="0" cy="20882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2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ita\Dropbox\APRESENTAÇÃO TESE\nova hierarquia\4-0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8"/>
          <a:stretch/>
        </p:blipFill>
        <p:spPr bwMode="auto">
          <a:xfrm>
            <a:off x="1530548" y="332656"/>
            <a:ext cx="7073900" cy="476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11560" y="3847728"/>
            <a:ext cx="738664" cy="13814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vãos</a:t>
            </a:r>
          </a:p>
          <a:p>
            <a:pPr algn="ctr"/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caixilhos</a:t>
            </a:r>
            <a:endParaRPr lang="pt-PT" dirty="0">
              <a:solidFill>
                <a:schemeClr val="bg1"/>
              </a:solidFill>
              <a:latin typeface="Gill Sans MT" pitchFamily="34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1336875" y="3933056"/>
            <a:ext cx="0" cy="11521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11560" y="332656"/>
            <a:ext cx="7992888" cy="151216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angle 20"/>
          <p:cNvSpPr/>
          <p:nvPr/>
        </p:nvSpPr>
        <p:spPr>
          <a:xfrm>
            <a:off x="611560" y="1844824"/>
            <a:ext cx="7992888" cy="20882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TextBox 21"/>
          <p:cNvSpPr txBox="1"/>
          <p:nvPr/>
        </p:nvSpPr>
        <p:spPr>
          <a:xfrm>
            <a:off x="611560" y="323364"/>
            <a:ext cx="738664" cy="1521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g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eometria</a:t>
            </a:r>
          </a:p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subjacente</a:t>
            </a:r>
            <a:endParaRPr lang="pt-PT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560" y="1844824"/>
            <a:ext cx="738664" cy="20882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elementos</a:t>
            </a:r>
          </a:p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principais</a:t>
            </a:r>
            <a:endParaRPr lang="pt-PT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338373" y="323364"/>
            <a:ext cx="0" cy="15214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36875" y="1844824"/>
            <a:ext cx="0" cy="208823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11560" y="3933056"/>
            <a:ext cx="7992888" cy="1152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446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34" name="TextBox 33"/>
          <p:cNvSpPr txBox="1"/>
          <p:nvPr/>
        </p:nvSpPr>
        <p:spPr>
          <a:xfrm>
            <a:off x="611560" y="3847728"/>
            <a:ext cx="738664" cy="13814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vãos</a:t>
            </a:r>
          </a:p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caixilhos</a:t>
            </a:r>
            <a:endParaRPr lang="pt-PT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1338373" y="3933056"/>
            <a:ext cx="0" cy="115212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11560" y="332656"/>
            <a:ext cx="7992888" cy="151216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angle 20"/>
          <p:cNvSpPr/>
          <p:nvPr/>
        </p:nvSpPr>
        <p:spPr>
          <a:xfrm>
            <a:off x="611560" y="1844824"/>
            <a:ext cx="7992888" cy="20882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TextBox 21"/>
          <p:cNvSpPr txBox="1"/>
          <p:nvPr/>
        </p:nvSpPr>
        <p:spPr>
          <a:xfrm>
            <a:off x="611560" y="323364"/>
            <a:ext cx="738664" cy="1521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g</a:t>
            </a:r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eometria</a:t>
            </a:r>
          </a:p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subjacente</a:t>
            </a:r>
            <a:endParaRPr lang="pt-PT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560" y="1844824"/>
            <a:ext cx="738664" cy="20882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elementos</a:t>
            </a:r>
          </a:p>
          <a:p>
            <a:pPr algn="ctr"/>
            <a:r>
              <a:rPr lang="pt-PT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principais</a:t>
            </a:r>
            <a:endParaRPr lang="pt-PT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338373" y="323364"/>
            <a:ext cx="0" cy="15214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38373" y="1844824"/>
            <a:ext cx="0" cy="208823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11560" y="3933056"/>
            <a:ext cx="7992888" cy="115212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611560" y="5085184"/>
            <a:ext cx="7992888" cy="14401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36875" y="5085333"/>
            <a:ext cx="0" cy="14401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C:\Users\Rita\Dropbox\APRESENTAÇÃO TESE\nova hierarquia\6-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48" y="332656"/>
            <a:ext cx="7073900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9709" y="5085185"/>
            <a:ext cx="738664" cy="144015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elementos</a:t>
            </a:r>
          </a:p>
          <a:p>
            <a:pPr algn="ctr"/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de detalhe</a:t>
            </a:r>
            <a:endParaRPr lang="pt-PT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3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34" name="TextBox 33"/>
          <p:cNvSpPr txBox="1"/>
          <p:nvPr/>
        </p:nvSpPr>
        <p:spPr>
          <a:xfrm>
            <a:off x="611560" y="3847728"/>
            <a:ext cx="738664" cy="13814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Gill Sans MT" pitchFamily="34" charset="0"/>
              </a:rPr>
              <a:t>vãos</a:t>
            </a:r>
          </a:p>
          <a:p>
            <a:pPr algn="ctr"/>
            <a:r>
              <a:rPr lang="pt-PT" dirty="0">
                <a:solidFill>
                  <a:schemeClr val="bg1"/>
                </a:solidFill>
                <a:latin typeface="Gill Sans MT" pitchFamily="34" charset="0"/>
              </a:rPr>
              <a:t>caixilhos</a:t>
            </a:r>
          </a:p>
        </p:txBody>
      </p:sp>
      <p:cxnSp>
        <p:nvCxnSpPr>
          <p:cNvPr id="86" name="Straight Connector 85"/>
          <p:cNvCxnSpPr/>
          <p:nvPr/>
        </p:nvCxnSpPr>
        <p:spPr>
          <a:xfrm>
            <a:off x="1338373" y="3933056"/>
            <a:ext cx="0" cy="11521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11560" y="332656"/>
            <a:ext cx="7992888" cy="15121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angle 20"/>
          <p:cNvSpPr/>
          <p:nvPr/>
        </p:nvSpPr>
        <p:spPr>
          <a:xfrm>
            <a:off x="611560" y="1844824"/>
            <a:ext cx="7992888" cy="20882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TextBox 21"/>
          <p:cNvSpPr txBox="1"/>
          <p:nvPr/>
        </p:nvSpPr>
        <p:spPr>
          <a:xfrm>
            <a:off x="611560" y="323364"/>
            <a:ext cx="738664" cy="15214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Gill Sans MT" pitchFamily="34" charset="0"/>
              </a:rPr>
              <a:t>geometria</a:t>
            </a:r>
          </a:p>
          <a:p>
            <a:pPr algn="ctr"/>
            <a:r>
              <a:rPr lang="pt-PT" dirty="0">
                <a:solidFill>
                  <a:schemeClr val="bg1"/>
                </a:solidFill>
                <a:latin typeface="Gill Sans MT" pitchFamily="34" charset="0"/>
              </a:rPr>
              <a:t>subjacente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1560" y="1844824"/>
            <a:ext cx="738664" cy="20882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Gill Sans MT" pitchFamily="34" charset="0"/>
              </a:rPr>
              <a:t>elementos</a:t>
            </a:r>
          </a:p>
          <a:p>
            <a:pPr algn="ctr"/>
            <a:r>
              <a:rPr lang="pt-PT" dirty="0">
                <a:solidFill>
                  <a:schemeClr val="bg1"/>
                </a:solidFill>
                <a:latin typeface="Gill Sans MT" pitchFamily="34" charset="0"/>
              </a:rPr>
              <a:t>principais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338373" y="323364"/>
            <a:ext cx="0" cy="15214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38373" y="1844824"/>
            <a:ext cx="0" cy="20882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11560" y="3933056"/>
            <a:ext cx="7992888" cy="1152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611560" y="5085184"/>
            <a:ext cx="7992888" cy="14401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36875" y="5085333"/>
            <a:ext cx="0" cy="14401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C:\Users\Rita\Dropbox\APRESENTAÇÃO TESE\nova hierarquia\6-08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48" y="332656"/>
            <a:ext cx="7073900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9709" y="5085185"/>
            <a:ext cx="738664" cy="144015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elementos</a:t>
            </a:r>
          </a:p>
          <a:p>
            <a:pPr algn="ctr"/>
            <a:r>
              <a:rPr lang="pt-PT" dirty="0" smtClean="0">
                <a:solidFill>
                  <a:schemeClr val="bg1"/>
                </a:solidFill>
                <a:latin typeface="Gill Sans MT" pitchFamily="34" charset="0"/>
              </a:rPr>
              <a:t>de detalhe</a:t>
            </a:r>
            <a:endParaRPr lang="pt-PT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5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Rita\Dropbox\Etapas\pasta sem nome\RitaEtapa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0"/>
            <a:ext cx="8568000" cy="3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0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ita\Dropbox\Etapas\pasta sem nome\RitaEtapa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0"/>
            <a:ext cx="8568000" cy="3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Rita\Dropbox\Etapas\recortadas e sem fundo\RitaEtapa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0"/>
            <a:ext cx="8568000" cy="3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1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79512" y="55983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3300" dirty="0" smtClean="0">
                <a:solidFill>
                  <a:schemeClr val="bg1"/>
                </a:solidFill>
                <a:latin typeface="Gill Sans MT" pitchFamily="34" charset="0"/>
              </a:rPr>
              <a:t>comunicação, visualização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/>
            </a:r>
            <a:b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</a:b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Abordagem tradicional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1600" y="2277297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47664" y="2277297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48894" y="2637284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64918" y="3072408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31640" y="2655281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32749" y="2864011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8488" y="2715743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43608" y="3313584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60227" y="3169568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04426" y="3507028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663054" y="3789040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12995" y="3827790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71869" y="3313584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27162" y="1980602"/>
            <a:ext cx="2336851" cy="2315709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43808" y="3144416"/>
            <a:ext cx="1728192" cy="0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4907326" y="3089322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436096" y="3169568"/>
            <a:ext cx="1728192" cy="0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7380312" y="2694578"/>
            <a:ext cx="1631470" cy="704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  <a:t>modelo</a:t>
            </a:r>
          </a:p>
        </p:txBody>
      </p:sp>
    </p:spTree>
    <p:extLst>
      <p:ext uri="{BB962C8B-B14F-4D97-AF65-F5344CB8AC3E}">
        <p14:creationId xmlns:p14="http://schemas.microsoft.com/office/powerpoint/2010/main" val="10425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" grpId="0" animBg="1"/>
      <p:bldP spid="27" grpId="0" animBg="1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ita\Dropbox\Etapas\pasta sem nome\RitaEtapa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0"/>
            <a:ext cx="8568000" cy="3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35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ita\Dropbox\Etapas\pasta sem nome\RitaEtapa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0"/>
            <a:ext cx="8568000" cy="3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1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ita\Dropbox\Etapas\pasta sem nome\RitaEtapa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0"/>
            <a:ext cx="8568000" cy="3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4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ita\Dropbox\Etapas\pasta sem nome\RitaEtapa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0"/>
            <a:ext cx="8568000" cy="3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12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ita\Dropbox\Etapas\pasta sem nome\RitaEtapa8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0"/>
            <a:ext cx="8568000" cy="3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2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ita\Dropbox\Etapas\pasta sem nome\RitaEtapa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844000"/>
            <a:ext cx="8568000" cy="38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3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ita\Dropbox\Etapas\pasta sem nome\RitaEtapa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44000"/>
            <a:ext cx="8568952" cy="380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1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116632"/>
            <a:ext cx="8229600" cy="1143000"/>
          </a:xfrm>
        </p:spPr>
        <p:txBody>
          <a:bodyPr/>
          <a:lstStyle/>
          <a:p>
            <a:pPr algn="r"/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Avaliação da </a:t>
            </a:r>
            <a:r>
              <a:rPr lang="pt-PT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a</a:t>
            </a:r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bordagem algorítmica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2800" dirty="0" smtClean="0">
                <a:solidFill>
                  <a:schemeClr val="bg1"/>
                </a:solidFill>
                <a:latin typeface="Gill Sans MT" pitchFamily="34" charset="0"/>
              </a:rPr>
              <a:t>Comparação com a abordagem tradicional</a:t>
            </a:r>
          </a:p>
          <a:p>
            <a:pPr marL="0" indent="0">
              <a:buNone/>
            </a:pPr>
            <a:endParaRPr lang="pt-PT" sz="2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b="1" dirty="0">
                <a:solidFill>
                  <a:schemeClr val="bg1"/>
                </a:solidFill>
                <a:latin typeface="Gill Sans MT" pitchFamily="34" charset="0"/>
              </a:rPr>
              <a:t>	</a:t>
            </a:r>
            <a:r>
              <a:rPr lang="pt-PT" sz="2800" b="1" dirty="0" smtClean="0">
                <a:solidFill>
                  <a:schemeClr val="bg1"/>
                </a:solidFill>
                <a:latin typeface="Gill Sans MT" pitchFamily="34" charset="0"/>
              </a:rPr>
              <a:t>1. produção de modelos complexos</a:t>
            </a:r>
          </a:p>
          <a:p>
            <a:pPr marL="0" indent="0">
              <a:buNone/>
            </a:pPr>
            <a:endParaRPr lang="pt-PT" sz="2800" b="1" dirty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b="1" dirty="0" smtClean="0">
                <a:solidFill>
                  <a:schemeClr val="bg1"/>
                </a:solidFill>
                <a:latin typeface="Gill Sans MT" pitchFamily="34" charset="0"/>
              </a:rPr>
              <a:t>	</a:t>
            </a:r>
            <a:r>
              <a:rPr lang="pt-PT" sz="28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2. lidar com mudanças</a:t>
            </a:r>
            <a:endParaRPr lang="pt-PT" sz="2400" dirty="0" smtClean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2800" dirty="0" smtClean="0">
                <a:solidFill>
                  <a:schemeClr val="bg1"/>
                </a:solidFill>
                <a:latin typeface="Gill Sans MT" pitchFamily="34" charset="0"/>
              </a:rPr>
              <a:t>Comparação com a abordagem tradicional</a:t>
            </a:r>
          </a:p>
          <a:p>
            <a:pPr marL="0" indent="0">
              <a:buNone/>
            </a:pPr>
            <a:endParaRPr lang="pt-PT" sz="2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b="1" dirty="0">
                <a:solidFill>
                  <a:schemeClr val="bg1"/>
                </a:solidFill>
                <a:latin typeface="Gill Sans MT" pitchFamily="34" charset="0"/>
              </a:rPr>
              <a:t>	</a:t>
            </a:r>
            <a:r>
              <a:rPr lang="pt-PT" sz="28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1. produção de modelos complexos</a:t>
            </a:r>
            <a:endParaRPr lang="pt-PT" dirty="0" smtClean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  <a:p>
            <a:pPr marL="0" indent="0">
              <a:buNone/>
            </a:pPr>
            <a:endParaRPr lang="pt-PT" sz="2800" dirty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b="1" dirty="0" smtClean="0">
                <a:solidFill>
                  <a:schemeClr val="bg1"/>
                </a:solidFill>
                <a:latin typeface="Gill Sans MT" pitchFamily="34" charset="0"/>
              </a:rPr>
              <a:t>	2. lidar com mudanças</a:t>
            </a:r>
            <a:endParaRPr lang="pt-PT" sz="2400" b="1" dirty="0" smtClean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4888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Avaliação da abordagem algorítmica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2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1.  </a:t>
            </a:r>
            <a:r>
              <a:rPr lang="pt-PT" sz="3200" b="1" dirty="0">
                <a:solidFill>
                  <a:schemeClr val="bg1"/>
                </a:solidFill>
                <a:latin typeface="Gill Sans MT" pitchFamily="34" charset="0"/>
              </a:rPr>
              <a:t>F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orma global do edifício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7171" name="Picture 3" descr="C:\Users\Rita\Dropbox\APRESENTAÇÃO TESE\cenários rita\pasta sem nome\S RitaMarketHall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00" y="2276872"/>
            <a:ext cx="9612480" cy="500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10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79512" y="55983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3300" dirty="0" smtClean="0">
                <a:solidFill>
                  <a:schemeClr val="bg1"/>
                </a:solidFill>
                <a:latin typeface="Gill Sans MT" pitchFamily="34" charset="0"/>
              </a:rPr>
              <a:t>comunicação, visualização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/>
            </a:r>
            <a:b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</a:b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Abordagem tradicional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1600" y="2277297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1547664" y="2277297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Oval 14"/>
          <p:cNvSpPr/>
          <p:nvPr/>
        </p:nvSpPr>
        <p:spPr>
          <a:xfrm>
            <a:off x="1948894" y="2637284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Oval 15"/>
          <p:cNvSpPr/>
          <p:nvPr/>
        </p:nvSpPr>
        <p:spPr>
          <a:xfrm>
            <a:off x="2164918" y="3072408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16"/>
          <p:cNvSpPr/>
          <p:nvPr/>
        </p:nvSpPr>
        <p:spPr>
          <a:xfrm>
            <a:off x="1331640" y="2655281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32749" y="2864011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Oval 18"/>
          <p:cNvSpPr/>
          <p:nvPr/>
        </p:nvSpPr>
        <p:spPr>
          <a:xfrm>
            <a:off x="428488" y="2715743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Oval 19"/>
          <p:cNvSpPr/>
          <p:nvPr/>
        </p:nvSpPr>
        <p:spPr>
          <a:xfrm>
            <a:off x="1043608" y="3313584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Oval 20"/>
          <p:cNvSpPr/>
          <p:nvPr/>
        </p:nvSpPr>
        <p:spPr>
          <a:xfrm>
            <a:off x="1560227" y="3169568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04426" y="3507028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/>
          <p:cNvSpPr/>
          <p:nvPr/>
        </p:nvSpPr>
        <p:spPr>
          <a:xfrm>
            <a:off x="1663054" y="3789040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1012995" y="3827790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71869" y="3313584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Oval 2"/>
          <p:cNvSpPr/>
          <p:nvPr/>
        </p:nvSpPr>
        <p:spPr>
          <a:xfrm>
            <a:off x="227162" y="1980602"/>
            <a:ext cx="2336851" cy="2315709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43808" y="3144416"/>
            <a:ext cx="1728192" cy="0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4907326" y="3089322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436096" y="3169568"/>
            <a:ext cx="1728192" cy="0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7380312" y="2694578"/>
            <a:ext cx="1631470" cy="704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36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modelo</a:t>
            </a:r>
          </a:p>
        </p:txBody>
      </p:sp>
      <p:sp>
        <p:nvSpPr>
          <p:cNvPr id="10" name="Freeform 9"/>
          <p:cNvSpPr/>
          <p:nvPr/>
        </p:nvSpPr>
        <p:spPr>
          <a:xfrm>
            <a:off x="2564013" y="3988783"/>
            <a:ext cx="2040938" cy="716428"/>
          </a:xfrm>
          <a:custGeom>
            <a:avLst/>
            <a:gdLst>
              <a:gd name="connsiteX0" fmla="*/ 0 w 2117124"/>
              <a:gd name="connsiteY0" fmla="*/ 0 h 742481"/>
              <a:gd name="connsiteX1" fmla="*/ 881449 w 2117124"/>
              <a:gd name="connsiteY1" fmla="*/ 659027 h 742481"/>
              <a:gd name="connsiteX2" fmla="*/ 2117124 w 2117124"/>
              <a:gd name="connsiteY2" fmla="*/ 733168 h 742481"/>
              <a:gd name="connsiteX3" fmla="*/ 2117124 w 2117124"/>
              <a:gd name="connsiteY3" fmla="*/ 733168 h 742481"/>
              <a:gd name="connsiteX0" fmla="*/ 0 w 2117124"/>
              <a:gd name="connsiteY0" fmla="*/ 0 h 733168"/>
              <a:gd name="connsiteX1" fmla="*/ 856735 w 2117124"/>
              <a:gd name="connsiteY1" fmla="*/ 593124 h 733168"/>
              <a:gd name="connsiteX2" fmla="*/ 2117124 w 2117124"/>
              <a:gd name="connsiteY2" fmla="*/ 733168 h 733168"/>
              <a:gd name="connsiteX3" fmla="*/ 2117124 w 2117124"/>
              <a:gd name="connsiteY3" fmla="*/ 733168 h 733168"/>
              <a:gd name="connsiteX0" fmla="*/ 0 w 2117124"/>
              <a:gd name="connsiteY0" fmla="*/ 0 h 733168"/>
              <a:gd name="connsiteX1" fmla="*/ 839644 w 2117124"/>
              <a:gd name="connsiteY1" fmla="*/ 635851 h 733168"/>
              <a:gd name="connsiteX2" fmla="*/ 2117124 w 2117124"/>
              <a:gd name="connsiteY2" fmla="*/ 733168 h 733168"/>
              <a:gd name="connsiteX3" fmla="*/ 2117124 w 2117124"/>
              <a:gd name="connsiteY3" fmla="*/ 733168 h 733168"/>
              <a:gd name="connsiteX0" fmla="*/ 0 w 2117124"/>
              <a:gd name="connsiteY0" fmla="*/ 0 h 743171"/>
              <a:gd name="connsiteX1" fmla="*/ 839644 w 2117124"/>
              <a:gd name="connsiteY1" fmla="*/ 635851 h 743171"/>
              <a:gd name="connsiteX2" fmla="*/ 2117124 w 2117124"/>
              <a:gd name="connsiteY2" fmla="*/ 733168 h 743171"/>
              <a:gd name="connsiteX3" fmla="*/ 2117124 w 2117124"/>
              <a:gd name="connsiteY3" fmla="*/ 733168 h 74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124" h="743171">
                <a:moveTo>
                  <a:pt x="0" y="0"/>
                </a:moveTo>
                <a:cubicBezTo>
                  <a:pt x="264297" y="268416"/>
                  <a:pt x="486790" y="513656"/>
                  <a:pt x="839644" y="635851"/>
                </a:cubicBezTo>
                <a:cubicBezTo>
                  <a:pt x="1192498" y="758046"/>
                  <a:pt x="1904211" y="751130"/>
                  <a:pt x="2117124" y="733168"/>
                </a:cubicBezTo>
                <a:lnTo>
                  <a:pt x="2117124" y="733168"/>
                </a:lnTo>
              </a:path>
            </a:pathLst>
          </a:cu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Oval 34"/>
          <p:cNvSpPr/>
          <p:nvPr/>
        </p:nvSpPr>
        <p:spPr>
          <a:xfrm>
            <a:off x="4907326" y="4623559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436096" y="4695567"/>
            <a:ext cx="1728192" cy="0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7370114" y="4202379"/>
            <a:ext cx="1631470" cy="704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  <a:t>modelo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956376" y="3439910"/>
            <a:ext cx="0" cy="948277"/>
          </a:xfrm>
          <a:prstGeom prst="straightConnector1">
            <a:avLst/>
          </a:prstGeom>
          <a:ln w="3492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/>
          <p:cNvCxnSpPr/>
          <p:nvPr/>
        </p:nvCxnSpPr>
        <p:spPr>
          <a:xfrm>
            <a:off x="7549988" y="3651128"/>
            <a:ext cx="859124" cy="485347"/>
          </a:xfrm>
          <a:prstGeom prst="line">
            <a:avLst/>
          </a:prstGeom>
          <a:ln w="38100">
            <a:solidFill>
              <a:srgbClr val="A43D3A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987572" y="3442441"/>
            <a:ext cx="0" cy="948277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73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1.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 global do edifício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5" name="Picture 2" descr="C:\Users\Rita\Dropbox\APRESENTAÇÃO TESE\cenários rita\pasta sem nome\S RitaCenario1-2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2" y="2376000"/>
            <a:ext cx="9108504" cy="473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0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ita\Dropbox\APRESENTAÇÃO TESE\cenários rita\pasta sem nome\S rita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0" y="2376000"/>
            <a:ext cx="9108000" cy="473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1.  </a:t>
            </a:r>
            <a:r>
              <a:rPr lang="pt-PT" sz="3200" b="1" dirty="0">
                <a:solidFill>
                  <a:schemeClr val="bg1"/>
                </a:solidFill>
                <a:latin typeface="Gill Sans MT" pitchFamily="34" charset="0"/>
              </a:rPr>
              <a:t>F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orma global do edifício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9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569417" y="1772816"/>
            <a:ext cx="6801323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t-PT" dirty="0" smtClean="0"/>
          </a:p>
          <a:p>
            <a:pPr marL="0" indent="0">
              <a:buFont typeface="Arial" pitchFamily="34" charset="0"/>
              <a:buNone/>
            </a:pPr>
            <a:endParaRPr lang="pt-PT" dirty="0" smtClean="0"/>
          </a:p>
          <a:p>
            <a:pPr marL="0" indent="0">
              <a:buFont typeface="Arial" pitchFamily="34" charset="0"/>
              <a:buNone/>
            </a:pPr>
            <a:r>
              <a:rPr lang="pt-PT" sz="4400" dirty="0" smtClean="0">
                <a:solidFill>
                  <a:schemeClr val="bg1"/>
                </a:solidFill>
                <a:latin typeface="Gill Sans MT" pitchFamily="34" charset="0"/>
              </a:rPr>
              <a:t>minutos</a:t>
            </a:r>
            <a:endParaRPr lang="pt-PT" sz="44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Posição das lajes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2.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Dimensões ou posições de elementos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8" name="Picture 3" descr="C:\Users\Rita\Dropbox\APRESENTAÇÃO TESE\cenários rita\pasta sem nome\S RitaMarketHall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00" y="2276872"/>
            <a:ext cx="9612480" cy="500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8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ita\Dropbox\APRESENTAÇÃO TESE\cenários rita\pasta sem nome\S RitaCenario2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00" y="2268000"/>
            <a:ext cx="9612000" cy="50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Posição das lajes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2.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Dimensões ou posições de elementos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Posição das lajes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2.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Dimensões ou posições de elementos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8" name="Picture 3" descr="C:\Users\Rita\Dropbox\APRESENTAÇÃO TESE\cenários rita\pasta sem nome\S RitaMarketHall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00" y="2276872"/>
            <a:ext cx="9612480" cy="500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23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ita\Dropbox\APRESENTAÇÃO TESE\cenários rita\pasta sem nome\S RitaCenario2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00" y="2268000"/>
            <a:ext cx="9612000" cy="50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Posição das lajes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2.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Dimensões ou posições de elementos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Posição das lajes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2.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Dimensões ou posições de elementos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8" name="Picture 3" descr="C:\Users\Rita\Dropbox\APRESENTAÇÃO TESE\cenários rita\pasta sem nome\S RitaMarketHall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00" y="2276872"/>
            <a:ext cx="9612480" cy="500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8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ita\Dropbox\APRESENTAÇÃO TESE\cenários rita\pasta sem nome\S RitaCenario2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00" y="2268000"/>
            <a:ext cx="9612000" cy="50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Posição das lajes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2.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Dimensões ou posições de elementos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0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569417" y="1772816"/>
            <a:ext cx="6801323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t-PT" dirty="0" smtClean="0"/>
          </a:p>
          <a:p>
            <a:pPr marL="0" indent="0">
              <a:buFont typeface="Arial" pitchFamily="34" charset="0"/>
              <a:buNone/>
            </a:pPr>
            <a:endParaRPr lang="pt-PT" dirty="0" smtClean="0"/>
          </a:p>
          <a:p>
            <a:pPr marL="0" indent="0">
              <a:buFont typeface="Arial" pitchFamily="34" charset="0"/>
              <a:buNone/>
            </a:pPr>
            <a:r>
              <a:rPr lang="pt-PT" sz="4400" dirty="0" smtClean="0">
                <a:solidFill>
                  <a:schemeClr val="bg1"/>
                </a:solidFill>
                <a:latin typeface="Gill Sans MT" pitchFamily="34" charset="0"/>
              </a:rPr>
              <a:t>minutos</a:t>
            </a:r>
            <a:endParaRPr lang="pt-PT" sz="44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12267"/>
            <a:ext cx="8229600" cy="5433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pt-PT" dirty="0" smtClean="0"/>
          </a:p>
          <a:p>
            <a:pPr marL="0" indent="0" algn="ctr">
              <a:buFont typeface="Arial" pitchFamily="34" charset="0"/>
              <a:buNone/>
            </a:pPr>
            <a:endParaRPr lang="pt-PT" dirty="0" smtClean="0"/>
          </a:p>
          <a:p>
            <a:pPr marL="0" indent="0" algn="ctr">
              <a:buFont typeface="Arial" pitchFamily="34" charset="0"/>
              <a:buNone/>
            </a:pPr>
            <a:endParaRPr lang="pt-PT" dirty="0" smtClean="0"/>
          </a:p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pt-PT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Desenho Generativo</a:t>
            </a:r>
          </a:p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pt-PT" b="1" dirty="0" smtClean="0">
                <a:solidFill>
                  <a:schemeClr val="bg1"/>
                </a:solidFill>
                <a:latin typeface="Gill Sans MT" pitchFamily="34" charset="0"/>
              </a:rPr>
              <a:t>Abordagem algorítmica</a:t>
            </a:r>
            <a:endParaRPr lang="pt-PT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43" name="Picture 3" descr="C:\Users\Rita\Dropbox\APRESENTAÇÃO TESE\cenários rita\pasta sem nome\S RitaCenario3-1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944" y="1556792"/>
            <a:ext cx="10380371" cy="54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82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6146" name="Picture 2" descr="C:\Users\Rita\AppData\Local\Temp\Rar$DRa0.624\RitaCenario-crop-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385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7170" name="Picture 2" descr="C:\Users\Rita\AppData\Local\Temp\Rar$DRa0.662\RitaCenario-crop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1"/>
            <a:ext cx="7560000" cy="285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8194" name="Picture 2" descr="C:\Users\Rita\AppData\Local\Temp\Rar$DRa0.218\RitaCenario-crop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1"/>
            <a:ext cx="7560000" cy="285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8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6" name="Picture 3" descr="C:\Users\Rita\AppData\Local\Temp\Rar$DRa0.803\RitaCenario-crop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0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6" name="Picture 3" descr="C:\Users\Rita\AppData\Local\Temp\Rar$DRa0.803\RitaCenario-crop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5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3314" name="Picture 2" descr="C:\Users\Rita\AppData\Local\Temp\Rar$DRa0.451\RitaCenario-crop-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4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4338" name="Picture 2" descr="C:\Users\Rita\AppData\Local\Temp\Rar$DRa0.566\RitaCenario-crop-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2437" cy="28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4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5362" name="Picture 2" descr="C:\Users\Rita\AppData\Local\Temp\Rar$DRa0.050\RitaCenario-crop-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46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6386" name="Picture 2" descr="C:\Users\Rita\AppData\Local\Temp\Rar$DRa0.823\RitaCenario-crop-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1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Abordagem algorítmica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1600" y="2277297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1547664" y="2277297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Oval 14"/>
          <p:cNvSpPr/>
          <p:nvPr/>
        </p:nvSpPr>
        <p:spPr>
          <a:xfrm>
            <a:off x="1948894" y="2637284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Oval 15"/>
          <p:cNvSpPr/>
          <p:nvPr/>
        </p:nvSpPr>
        <p:spPr>
          <a:xfrm>
            <a:off x="2164918" y="3072408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16"/>
          <p:cNvSpPr/>
          <p:nvPr/>
        </p:nvSpPr>
        <p:spPr>
          <a:xfrm>
            <a:off x="1331640" y="2655281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32749" y="2864011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Oval 18"/>
          <p:cNvSpPr/>
          <p:nvPr/>
        </p:nvSpPr>
        <p:spPr>
          <a:xfrm>
            <a:off x="428488" y="2715743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Oval 19"/>
          <p:cNvSpPr/>
          <p:nvPr/>
        </p:nvSpPr>
        <p:spPr>
          <a:xfrm>
            <a:off x="1043608" y="3313584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Oval 20"/>
          <p:cNvSpPr/>
          <p:nvPr/>
        </p:nvSpPr>
        <p:spPr>
          <a:xfrm>
            <a:off x="1560227" y="3169568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04426" y="3507028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/>
          <p:cNvSpPr/>
          <p:nvPr/>
        </p:nvSpPr>
        <p:spPr>
          <a:xfrm>
            <a:off x="1663054" y="3789040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1012995" y="3827790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71869" y="3313584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Oval 2"/>
          <p:cNvSpPr/>
          <p:nvPr/>
        </p:nvSpPr>
        <p:spPr>
          <a:xfrm>
            <a:off x="227162" y="1980602"/>
            <a:ext cx="2336851" cy="2315709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843808" y="3179646"/>
            <a:ext cx="1450504" cy="5960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843808" y="4733666"/>
            <a:ext cx="1450504" cy="0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 txBox="1">
            <a:spLocks/>
          </p:cNvSpPr>
          <p:nvPr/>
        </p:nvSpPr>
        <p:spPr>
          <a:xfrm>
            <a:off x="592984" y="4364496"/>
            <a:ext cx="1894842" cy="8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PT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endParaRPr lang="pt-PT" sz="2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4500" dirty="0">
                <a:solidFill>
                  <a:schemeClr val="bg1"/>
                </a:solidFill>
                <a:latin typeface="Gill Sans MT" pitchFamily="34" charset="0"/>
              </a:rPr>
              <a:t>i</a:t>
            </a:r>
            <a:r>
              <a:rPr lang="pt-PT" sz="4500" dirty="0" smtClean="0">
                <a:solidFill>
                  <a:schemeClr val="bg1"/>
                </a:solidFill>
                <a:latin typeface="Gill Sans MT" pitchFamily="34" charset="0"/>
              </a:rPr>
              <a:t>ntenções</a:t>
            </a:r>
          </a:p>
          <a:p>
            <a:pPr algn="l"/>
            <a:endParaRPr lang="pt-PT" sz="70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076056" y="3487811"/>
            <a:ext cx="0" cy="959065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1"/>
          <p:cNvSpPr txBox="1">
            <a:spLocks/>
          </p:cNvSpPr>
          <p:nvPr/>
        </p:nvSpPr>
        <p:spPr>
          <a:xfrm>
            <a:off x="4333342" y="4364496"/>
            <a:ext cx="1894842" cy="8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PT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endParaRPr lang="pt-PT" sz="2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4500" dirty="0" smtClean="0">
                <a:solidFill>
                  <a:schemeClr val="bg1"/>
                </a:solidFill>
                <a:latin typeface="Gill Sans MT" pitchFamily="34" charset="0"/>
              </a:rPr>
              <a:t>algoritmos</a:t>
            </a:r>
          </a:p>
          <a:p>
            <a:pPr algn="l"/>
            <a:endParaRPr lang="pt-PT" sz="70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333342" y="2789166"/>
            <a:ext cx="1894842" cy="8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PT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endParaRPr lang="pt-PT" sz="2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4500" dirty="0" smtClean="0">
                <a:solidFill>
                  <a:schemeClr val="bg1"/>
                </a:solidFill>
                <a:latin typeface="Gill Sans MT" pitchFamily="34" charset="0"/>
              </a:rPr>
              <a:t>programa</a:t>
            </a:r>
          </a:p>
          <a:p>
            <a:pPr algn="l"/>
            <a:endParaRPr lang="pt-PT" sz="70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" grpId="0" animBg="1"/>
      <p:bldP spid="31" grpId="0"/>
      <p:bldP spid="39" grpId="0"/>
      <p:bldP spid="4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7410" name="Picture 2" descr="C:\Users\Rita\AppData\Local\Temp\Rar$DRa0.220\RitaCenario-crop-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3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8434" name="Picture 2" descr="C:\Users\Rita\AppData\Local\Temp\Rar$DRa0.750\RitaCenario-crop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1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9458" name="Picture 2" descr="C:\Users\Rita\AppData\Local\Temp\Rar$DRa0.187\RitaCenario-crop-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5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0482" name="Picture 2" descr="C:\Users\Rita\AppData\Local\Temp\Rar$DRa0.327\RitaCenario-crop-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0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1506" name="Picture 2" descr="C:\Users\Rita\AppData\Local\Temp\Rar$DRa1.823\RitaCenario-crop-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2530" name="Picture 2" descr="C:\Users\Rita\AppData\Local\Temp\Rar$DRa0.580\RitaCenario-crop-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13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3554" name="Picture 2" descr="C:\Users\Rita\AppData\Local\Temp\Rar$DRa0.526\RitaCenario-crop-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4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4578" name="Picture 2" descr="C:\Users\Rita\AppData\Local\Temp\Rar$DRa0.360\RitaCenario-crop-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30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5602" name="Picture 2" descr="C:\Users\Rita\AppData\Local\Temp\Rar$DRa0.264\RitaCenario-crop-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20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6626" name="Picture 2" descr="C:\Users\Rita\AppData\Local\Temp\Rar$DRa0.026\RitaCenario-crop-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Abordagem algorítmica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1600" y="2277297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1547664" y="2277297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Oval 14"/>
          <p:cNvSpPr/>
          <p:nvPr/>
        </p:nvSpPr>
        <p:spPr>
          <a:xfrm>
            <a:off x="1948894" y="2637284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Oval 15"/>
          <p:cNvSpPr/>
          <p:nvPr/>
        </p:nvSpPr>
        <p:spPr>
          <a:xfrm>
            <a:off x="2164918" y="3072408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Oval 16"/>
          <p:cNvSpPr/>
          <p:nvPr/>
        </p:nvSpPr>
        <p:spPr>
          <a:xfrm>
            <a:off x="1331640" y="2655281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32749" y="2864011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Oval 18"/>
          <p:cNvSpPr/>
          <p:nvPr/>
        </p:nvSpPr>
        <p:spPr>
          <a:xfrm>
            <a:off x="428488" y="2715743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Oval 19"/>
          <p:cNvSpPr/>
          <p:nvPr/>
        </p:nvSpPr>
        <p:spPr>
          <a:xfrm>
            <a:off x="1043608" y="3313584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Oval 20"/>
          <p:cNvSpPr/>
          <p:nvPr/>
        </p:nvSpPr>
        <p:spPr>
          <a:xfrm>
            <a:off x="1560227" y="3169568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04426" y="3507028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/>
          <p:cNvSpPr/>
          <p:nvPr/>
        </p:nvSpPr>
        <p:spPr>
          <a:xfrm>
            <a:off x="1663054" y="3789040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1012995" y="3827790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471869" y="3313584"/>
            <a:ext cx="144016" cy="1440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Oval 2"/>
          <p:cNvSpPr/>
          <p:nvPr/>
        </p:nvSpPr>
        <p:spPr>
          <a:xfrm>
            <a:off x="227162" y="1980602"/>
            <a:ext cx="2336851" cy="2315709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843808" y="3179646"/>
            <a:ext cx="1450504" cy="5960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7380312" y="2694578"/>
            <a:ext cx="1631470" cy="704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  <a:t>modelos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843808" y="4733666"/>
            <a:ext cx="1450504" cy="0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 txBox="1">
            <a:spLocks/>
          </p:cNvSpPr>
          <p:nvPr/>
        </p:nvSpPr>
        <p:spPr>
          <a:xfrm>
            <a:off x="592984" y="4364496"/>
            <a:ext cx="1894842" cy="8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PT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endParaRPr lang="pt-PT" sz="2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4500" dirty="0">
                <a:solidFill>
                  <a:schemeClr val="bg1"/>
                </a:solidFill>
                <a:latin typeface="Gill Sans MT" pitchFamily="34" charset="0"/>
              </a:rPr>
              <a:t>i</a:t>
            </a:r>
            <a:r>
              <a:rPr lang="pt-PT" sz="4500" dirty="0" smtClean="0">
                <a:solidFill>
                  <a:schemeClr val="bg1"/>
                </a:solidFill>
                <a:latin typeface="Gill Sans MT" pitchFamily="34" charset="0"/>
              </a:rPr>
              <a:t>ntenções</a:t>
            </a:r>
          </a:p>
          <a:p>
            <a:pPr algn="l"/>
            <a:endParaRPr lang="pt-PT" sz="70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076056" y="3487811"/>
            <a:ext cx="0" cy="959065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1"/>
          <p:cNvSpPr txBox="1">
            <a:spLocks/>
          </p:cNvSpPr>
          <p:nvPr/>
        </p:nvSpPr>
        <p:spPr>
          <a:xfrm>
            <a:off x="4333342" y="4364496"/>
            <a:ext cx="1894842" cy="8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PT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endParaRPr lang="pt-PT" sz="2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4500" dirty="0" smtClean="0">
                <a:solidFill>
                  <a:schemeClr val="bg1"/>
                </a:solidFill>
                <a:latin typeface="Gill Sans MT" pitchFamily="34" charset="0"/>
              </a:rPr>
              <a:t>algoritmos</a:t>
            </a:r>
          </a:p>
          <a:p>
            <a:pPr algn="l"/>
            <a:endParaRPr lang="pt-PT" sz="70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333342" y="2789166"/>
            <a:ext cx="1894842" cy="8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PT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endParaRPr lang="pt-PT" sz="28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4500" dirty="0" smtClean="0">
                <a:solidFill>
                  <a:schemeClr val="bg1"/>
                </a:solidFill>
                <a:latin typeface="Gill Sans MT" pitchFamily="34" charset="0"/>
              </a:rPr>
              <a:t>programa</a:t>
            </a:r>
          </a:p>
          <a:p>
            <a:pPr algn="l"/>
            <a:endParaRPr lang="pt-PT" sz="70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796136" y="3180024"/>
            <a:ext cx="1450504" cy="5960"/>
          </a:xfrm>
          <a:prstGeom prst="straightConnector1">
            <a:avLst/>
          </a:prstGeom>
          <a:ln w="349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7619983" y="2276872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Oval 45"/>
          <p:cNvSpPr/>
          <p:nvPr/>
        </p:nvSpPr>
        <p:spPr>
          <a:xfrm>
            <a:off x="8196047" y="2276872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7" name="Oval 46"/>
          <p:cNvSpPr/>
          <p:nvPr/>
        </p:nvSpPr>
        <p:spPr>
          <a:xfrm>
            <a:off x="8597277" y="2636859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Oval 47"/>
          <p:cNvSpPr/>
          <p:nvPr/>
        </p:nvSpPr>
        <p:spPr>
          <a:xfrm>
            <a:off x="8684694" y="3071983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9" name="Oval 48"/>
          <p:cNvSpPr/>
          <p:nvPr/>
        </p:nvSpPr>
        <p:spPr>
          <a:xfrm>
            <a:off x="7980023" y="2654856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0" name="Oval 49"/>
          <p:cNvSpPr/>
          <p:nvPr/>
        </p:nvSpPr>
        <p:spPr>
          <a:xfrm>
            <a:off x="7581132" y="2863586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2" name="Oval 51"/>
          <p:cNvSpPr/>
          <p:nvPr/>
        </p:nvSpPr>
        <p:spPr>
          <a:xfrm>
            <a:off x="7691991" y="3313159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4" name="Oval 53"/>
          <p:cNvSpPr/>
          <p:nvPr/>
        </p:nvSpPr>
        <p:spPr>
          <a:xfrm>
            <a:off x="8652809" y="3506603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5" name="Oval 54"/>
          <p:cNvSpPr/>
          <p:nvPr/>
        </p:nvSpPr>
        <p:spPr>
          <a:xfrm>
            <a:off x="8311437" y="3788615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Oval 55"/>
          <p:cNvSpPr/>
          <p:nvPr/>
        </p:nvSpPr>
        <p:spPr>
          <a:xfrm>
            <a:off x="7661378" y="3827365"/>
            <a:ext cx="144016" cy="1440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07505" y="5661248"/>
            <a:ext cx="52380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3300" dirty="0" smtClean="0">
                <a:solidFill>
                  <a:schemeClr val="bg1"/>
                </a:solidFill>
                <a:latin typeface="Gill Sans MT" pitchFamily="34" charset="0"/>
              </a:rPr>
              <a:t>comunicação, visualização</a:t>
            </a:r>
            <a:br>
              <a:rPr lang="pt-PT" sz="3300" dirty="0" smtClean="0">
                <a:solidFill>
                  <a:schemeClr val="bg1"/>
                </a:solidFill>
                <a:latin typeface="Gill Sans MT" pitchFamily="34" charset="0"/>
              </a:rPr>
            </a:br>
            <a:endParaRPr lang="pt-PT" sz="3300" dirty="0">
              <a:solidFill>
                <a:schemeClr val="bg1"/>
              </a:solidFill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5345512" y="5589240"/>
            <a:ext cx="54191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3600" b="1" dirty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pt-PT" sz="3600" b="1" dirty="0" smtClean="0">
                <a:solidFill>
                  <a:schemeClr val="bg1"/>
                </a:solidFill>
                <a:latin typeface="Gill Sans MT" pitchFamily="34" charset="0"/>
              </a:rPr>
              <a:t>  diferentes soluções</a:t>
            </a:r>
          </a:p>
          <a:p>
            <a:pPr algn="l"/>
            <a:endParaRPr lang="pt-PT" sz="3600" dirty="0" smtClean="0">
              <a:solidFill>
                <a:schemeClr val="accent2">
                  <a:lumMod val="75000"/>
                </a:schemeClr>
              </a:solidFill>
              <a:latin typeface="Gill Sans MT" pitchFamily="34" charset="0"/>
            </a:endParaRPr>
          </a:p>
          <a:p>
            <a:pPr algn="l"/>
            <a:r>
              <a:rPr lang="pt-PT" sz="3600" b="1" dirty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pt-PT" sz="3600" b="1" dirty="0" smtClean="0">
                <a:solidFill>
                  <a:schemeClr val="bg1"/>
                </a:solidFill>
                <a:latin typeface="Gill Sans MT" pitchFamily="34" charset="0"/>
              </a:rPr>
              <a:t>  mudanças</a:t>
            </a:r>
            <a:r>
              <a:rPr lang="pt-PT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/>
            </a:r>
            <a:br>
              <a:rPr lang="pt-PT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</a:br>
            <a:endParaRPr lang="pt-PT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4932040" y="5681596"/>
            <a:ext cx="54191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PT" sz="3600" b="1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algn="l"/>
            <a:r>
              <a:rPr lang="pt-PT" sz="5100" b="1" dirty="0" smtClean="0">
                <a:solidFill>
                  <a:schemeClr val="bg1"/>
                </a:solidFill>
                <a:latin typeface="Gill Sans MT" pitchFamily="34" charset="0"/>
              </a:rPr>
              <a:t>+</a:t>
            </a:r>
            <a:endParaRPr lang="pt-PT" sz="5100" b="1" dirty="0">
              <a:solidFill>
                <a:schemeClr val="bg1"/>
              </a:solidFill>
              <a:latin typeface="Gill Sans MT" pitchFamily="34" charset="0"/>
            </a:endParaRPr>
          </a:p>
          <a:p>
            <a:pPr algn="l"/>
            <a:r>
              <a:rPr lang="pt-PT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/>
            </a:r>
            <a:br>
              <a:rPr lang="pt-PT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</a:br>
            <a:endParaRPr lang="pt-PT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1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  <p:bldP spid="55" grpId="0" animBg="1"/>
      <p:bldP spid="5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7650" name="Picture 2" descr="C:\Users\Rita\AppData\Local\Temp\Rar$DRa0.247\RitaCenario-crop-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5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8674" name="Picture 2" descr="C:\Users\Rita\AppData\Local\Temp\Rar$DRa0.442\RitaCenario-crop-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4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29698" name="Picture 2" descr="C:\Users\Rita\AppData\Local\Temp\Rar$DRa0.659\RitaCenario-crop-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30722" name="Picture 2" descr="C:\Users\Rita\AppData\Local\Temp\Rar$DRa0.257\RitaCenario-crop-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31746" name="Picture 2" descr="C:\Users\Rita\AppData\Local\Temp\Rar$DRa0.923\RitaCenario-crop-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7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32770" name="Picture 2" descr="C:\Users\Rita\AppData\Local\Temp\Rar$DRa0.075\RitaCenario-crop-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3600000"/>
            <a:ext cx="7560000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6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569417" y="1772816"/>
            <a:ext cx="6801323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t-PT" dirty="0" smtClean="0"/>
          </a:p>
          <a:p>
            <a:pPr marL="0" indent="0">
              <a:buFont typeface="Arial" pitchFamily="34" charset="0"/>
              <a:buNone/>
            </a:pPr>
            <a:endParaRPr lang="pt-PT" dirty="0" smtClean="0"/>
          </a:p>
          <a:p>
            <a:pPr marL="0" indent="0">
              <a:buFont typeface="Arial" pitchFamily="34" charset="0"/>
              <a:buNone/>
            </a:pPr>
            <a:r>
              <a:rPr lang="pt-PT" sz="4400" dirty="0" smtClean="0">
                <a:solidFill>
                  <a:schemeClr val="bg1"/>
                </a:solidFill>
                <a:latin typeface="Gill Sans MT" pitchFamily="34" charset="0"/>
              </a:rPr>
              <a:t>minutos</a:t>
            </a:r>
            <a:endParaRPr lang="pt-PT" sz="44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3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ita\Dropbox\APRESENTAÇÃO TESE\prumos\RitaCenarioPrumos5-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7"/>
          <a:stretch/>
        </p:blipFill>
        <p:spPr bwMode="auto">
          <a:xfrm>
            <a:off x="0" y="1746000"/>
            <a:ext cx="9144000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Prumos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4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 de elementos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ita\Dropbox\APRESENTAÇÃO TESE\prumos\RitaCenarioPrumos5-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7"/>
          <a:stretch/>
        </p:blipFill>
        <p:spPr bwMode="auto">
          <a:xfrm>
            <a:off x="0" y="1746000"/>
            <a:ext cx="9144000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ita\Dropbox\APRESENTAÇÃO TESE\prumos\RitaCenarioPrumos5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7"/>
          <a:stretch/>
        </p:blipFill>
        <p:spPr bwMode="auto">
          <a:xfrm>
            <a:off x="0" y="1746000"/>
            <a:ext cx="9144000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Prumos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4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 de elementos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Prumos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4.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 de elementos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6146" name="Picture 2" descr="C:\Users\Rita\Dropbox\APRESENTAÇÃO TESE\prumos\RitaCenarioPrumos5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7"/>
          <a:stretch/>
        </p:blipFill>
        <p:spPr bwMode="auto">
          <a:xfrm>
            <a:off x="1" y="1746001"/>
            <a:ext cx="9144000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97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098" name="Picture 2" descr="C:\Users\Rita\Desktop\fos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8" t="9466" r="-3580" b="-9276"/>
          <a:stretch/>
        </p:blipFill>
        <p:spPr bwMode="auto">
          <a:xfrm>
            <a:off x="0" y="0"/>
            <a:ext cx="9575747" cy="76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8736" y="6237312"/>
            <a:ext cx="2357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</a:rPr>
              <a:t>Foster</a:t>
            </a:r>
            <a:r>
              <a:rPr lang="pt-PT" b="1" dirty="0" smtClean="0">
                <a:solidFill>
                  <a:schemeClr val="bg1"/>
                </a:solidFill>
              </a:rPr>
              <a:t> + </a:t>
            </a:r>
            <a:r>
              <a:rPr lang="pt-PT" b="1" dirty="0" err="1" smtClean="0">
                <a:solidFill>
                  <a:schemeClr val="bg1"/>
                </a:solidFill>
              </a:rPr>
              <a:t>Partners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Janelas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4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 de elementos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7411" name="Picture 3" descr="E:\janelas r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000" y="2134800"/>
            <a:ext cx="8640000" cy="44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Janelas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4.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 de elementos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5122" name="Picture 2" descr="C:\Users\Rita\Dropbox\APRESENTAÇÃO TESE\janelas novas\janelas supere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648" y="2132856"/>
            <a:ext cx="8640000" cy="44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7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1772816"/>
            <a:ext cx="9052560" cy="2160240"/>
          </a:xfrm>
        </p:spPr>
        <p:txBody>
          <a:bodyPr/>
          <a:lstStyle/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sz="4400" dirty="0">
                <a:solidFill>
                  <a:schemeClr val="bg1"/>
                </a:solidFill>
                <a:latin typeface="Gill Sans MT" pitchFamily="34" charset="0"/>
              </a:rPr>
              <a:t>m</a:t>
            </a:r>
            <a:r>
              <a:rPr lang="pt-PT" sz="4400" dirty="0" smtClean="0">
                <a:solidFill>
                  <a:schemeClr val="bg1"/>
                </a:solidFill>
                <a:latin typeface="Gill Sans MT" pitchFamily="34" charset="0"/>
              </a:rPr>
              <a:t>enos de uma hora</a:t>
            </a:r>
            <a:endParaRPr lang="pt-PT" sz="44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4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Rita\Dropbox\APRESENTAÇÃO TESE\SEM BACKGROUND\S Rita paralelipipde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336" y="764704"/>
            <a:ext cx="11648728" cy="606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PT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  <a:p>
            <a:pPr algn="r"/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Forma </a:t>
            </a:r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g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lobal</a:t>
            </a:r>
            <a:endParaRPr lang="pt-PT" sz="32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5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Formalização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275856" y="1772816"/>
            <a:ext cx="6801323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t-PT" dirty="0" smtClean="0"/>
          </a:p>
          <a:p>
            <a:pPr marL="0" indent="0">
              <a:buFont typeface="Arial" pitchFamily="34" charset="0"/>
              <a:buNone/>
            </a:pPr>
            <a:endParaRPr lang="pt-PT" dirty="0" smtClean="0"/>
          </a:p>
          <a:p>
            <a:pPr marL="0" indent="0">
              <a:buFont typeface="Arial" pitchFamily="34" charset="0"/>
              <a:buNone/>
            </a:pPr>
            <a:r>
              <a:rPr lang="pt-PT" sz="4400" dirty="0">
                <a:solidFill>
                  <a:schemeClr val="bg1"/>
                </a:solidFill>
                <a:latin typeface="Gill Sans MT" pitchFamily="34" charset="0"/>
              </a:rPr>
              <a:t>m</a:t>
            </a:r>
            <a:r>
              <a:rPr lang="pt-PT" sz="4400" dirty="0" smtClean="0">
                <a:solidFill>
                  <a:schemeClr val="bg1"/>
                </a:solidFill>
                <a:latin typeface="Gill Sans MT" pitchFamily="34" charset="0"/>
              </a:rPr>
              <a:t>eia hora</a:t>
            </a:r>
            <a:endParaRPr lang="pt-PT" sz="44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2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2800" dirty="0" smtClean="0">
                <a:solidFill>
                  <a:schemeClr val="bg1"/>
                </a:solidFill>
                <a:latin typeface="Gill Sans MT" pitchFamily="34" charset="0"/>
              </a:rPr>
              <a:t>Comparação com a abordagem tradicional</a:t>
            </a:r>
          </a:p>
          <a:p>
            <a:pPr marL="0" indent="0">
              <a:buNone/>
            </a:pPr>
            <a:endParaRPr lang="pt-PT" sz="2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b="1" dirty="0">
                <a:solidFill>
                  <a:schemeClr val="bg1"/>
                </a:solidFill>
                <a:latin typeface="Gill Sans MT" pitchFamily="34" charset="0"/>
              </a:rPr>
              <a:t>	</a:t>
            </a:r>
            <a:r>
              <a:rPr lang="pt-PT" sz="28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1. produção de modelos complexos</a:t>
            </a:r>
          </a:p>
          <a:p>
            <a:pPr marL="0" indent="0">
              <a:buNone/>
            </a:pPr>
            <a:endParaRPr lang="pt-PT" sz="2800" dirty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dirty="0" smtClean="0">
                <a:solidFill>
                  <a:schemeClr val="bg1"/>
                </a:solidFill>
                <a:latin typeface="Gill Sans MT" pitchFamily="34" charset="0"/>
              </a:rPr>
              <a:t>	</a:t>
            </a:r>
            <a:r>
              <a:rPr lang="pt-PT" sz="2800" b="1" dirty="0" smtClean="0">
                <a:solidFill>
                  <a:schemeClr val="bg1"/>
                </a:solidFill>
                <a:latin typeface="Gill Sans MT" pitchFamily="34" charset="0"/>
              </a:rPr>
              <a:t>2. lidar com mudanças</a:t>
            </a:r>
            <a:endParaRPr lang="pt-PT" sz="2400" b="1" dirty="0" smtClean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4888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Avaliação da abordagem algorítmica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7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12576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Conclusões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5184576"/>
          </a:xfrm>
          <a:ln>
            <a:noFill/>
          </a:ln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1" indent="0">
              <a:buNone/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281238" y="1776298"/>
            <a:ext cx="29523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20072" y="4734436"/>
            <a:ext cx="3312368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defRPr>
            </a:lvl1pPr>
          </a:lstStyle>
          <a:p>
            <a:r>
              <a:rPr lang="pt-PT" dirty="0"/>
              <a:t>Muitos modelos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536" y="4725144"/>
            <a:ext cx="1872208" cy="64633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r>
              <a:rPr lang="pt-PT" dirty="0"/>
              <a:t>útil na tomada de decisões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267744" y="4739879"/>
            <a:ext cx="29523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81238" y="3356992"/>
            <a:ext cx="295232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5536" y="6093296"/>
            <a:ext cx="8136904" cy="40011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r>
              <a:rPr lang="pt-PT" sz="2000" b="1" dirty="0"/>
              <a:t>Alinhada com as necessidades do processo de </a:t>
            </a:r>
            <a:r>
              <a:rPr lang="pt-PT" sz="2000" b="1" dirty="0" err="1"/>
              <a:t>projeto</a:t>
            </a:r>
            <a:endParaRPr lang="pt-PT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33566" y="3356992"/>
            <a:ext cx="3312368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defRPr>
            </a:lvl1pPr>
          </a:lstStyle>
          <a:p>
            <a:r>
              <a:rPr lang="pt-PT" dirty="0"/>
              <a:t>Incorporação de mudanças:</a:t>
            </a:r>
          </a:p>
          <a:p>
            <a:r>
              <a:rPr lang="pt-PT" dirty="0" smtClean="0"/>
              <a:t>expectáveis</a:t>
            </a:r>
            <a:endParaRPr lang="pt-PT" dirty="0"/>
          </a:p>
          <a:p>
            <a:r>
              <a:rPr lang="pt-PT" dirty="0"/>
              <a:t>       não </a:t>
            </a:r>
            <a:r>
              <a:rPr lang="pt-PT" dirty="0" smtClean="0"/>
              <a:t>expectáveis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409030" y="3358173"/>
            <a:ext cx="1872208" cy="3693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r>
              <a:rPr lang="pt-PT" dirty="0" smtClean="0"/>
              <a:t>flexível</a:t>
            </a:r>
            <a:endParaRPr lang="pt-PT" dirty="0"/>
          </a:p>
        </p:txBody>
      </p:sp>
      <p:sp>
        <p:nvSpPr>
          <p:cNvPr id="23" name="TextBox 22"/>
          <p:cNvSpPr txBox="1"/>
          <p:nvPr/>
        </p:nvSpPr>
        <p:spPr>
          <a:xfrm>
            <a:off x="395536" y="1776298"/>
            <a:ext cx="1872208" cy="36933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r>
              <a:rPr lang="pt-PT" dirty="0"/>
              <a:t>rentável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33566" y="1776298"/>
            <a:ext cx="3312368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defRPr>
            </a:lvl1pPr>
          </a:lstStyle>
          <a:p>
            <a:r>
              <a:rPr lang="pt-PT" dirty="0"/>
              <a:t>Recuperação do tempo e esforço</a:t>
            </a:r>
          </a:p>
        </p:txBody>
      </p:sp>
    </p:spTree>
    <p:extLst>
      <p:ext uri="{BB962C8B-B14F-4D97-AF65-F5344CB8AC3E}">
        <p14:creationId xmlns:p14="http://schemas.microsoft.com/office/powerpoint/2010/main" val="40534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4" grpId="0" animBg="1"/>
      <p:bldP spid="18" grpId="0" animBg="1"/>
      <p:bldP spid="23" grpId="0" animBg="1"/>
      <p:bldP spid="2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51520" y="1268760"/>
            <a:ext cx="82296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 err="1" smtClean="0">
                <a:solidFill>
                  <a:schemeClr val="bg1"/>
                </a:solidFill>
                <a:latin typeface="Gill Sans MT" pitchFamily="34" charset="0"/>
              </a:rPr>
              <a:t>Desenvolvimento</a:t>
            </a:r>
            <a:r>
              <a:rPr lang="en-GB" sz="2800" dirty="0" smtClean="0">
                <a:solidFill>
                  <a:schemeClr val="bg1"/>
                </a:solidFill>
                <a:latin typeface="Gill Sans MT" pitchFamily="34" charset="0"/>
              </a:rPr>
              <a:t> do </a:t>
            </a:r>
            <a:r>
              <a:rPr lang="en-GB" sz="2800" dirty="0" err="1" smtClean="0">
                <a:solidFill>
                  <a:schemeClr val="bg1"/>
                </a:solidFill>
                <a:latin typeface="Gill Sans MT" pitchFamily="34" charset="0"/>
              </a:rPr>
              <a:t>modelo</a:t>
            </a:r>
            <a:endParaRPr lang="en-GB" sz="2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endParaRPr lang="en-GB" dirty="0" smtClean="0">
              <a:latin typeface="Gill Sans MT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GB" dirty="0" smtClean="0">
              <a:solidFill>
                <a:schemeClr val="accent2">
                  <a:lumMod val="75000"/>
                </a:schemeClr>
              </a:solidFill>
              <a:latin typeface="Gill Sans MT" pitchFamily="34" charset="0"/>
            </a:endParaRPr>
          </a:p>
          <a:p>
            <a:endParaRPr lang="en-GB" dirty="0" smtClean="0">
              <a:solidFill>
                <a:srgbClr val="C00000"/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3239978"/>
            <a:ext cx="66831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500" b="1" dirty="0" smtClean="0">
                <a:solidFill>
                  <a:schemeClr val="bg1"/>
                </a:solidFill>
                <a:latin typeface="Gill Sans MT" pitchFamily="34" charset="0"/>
              </a:rPr>
              <a:t>Abordagem algorítmica</a:t>
            </a:r>
            <a:endParaRPr lang="pt-PT" sz="25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34888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Conclusões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163" y="5085184"/>
            <a:ext cx="7559675" cy="40011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r>
              <a:rPr lang="pt-PT" sz="2000" b="1" dirty="0" smtClean="0"/>
              <a:t>Vantagem Competitiva </a:t>
            </a:r>
            <a:endParaRPr lang="pt-PT" sz="2000" b="1" dirty="0"/>
          </a:p>
        </p:txBody>
      </p:sp>
      <p:pic>
        <p:nvPicPr>
          <p:cNvPr id="1026" name="Picture 2" descr="C:\Users\Rita\Documents\Bluetooth Folder\seta branca 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7559675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87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35485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solidFill>
                  <a:schemeClr val="bg1"/>
                </a:solidFill>
                <a:latin typeface="Gill Sans MT" pitchFamily="34" charset="0"/>
              </a:rPr>
              <a:t>Boas-</a:t>
            </a:r>
            <a:r>
              <a:rPr lang="en-GB" sz="2800" dirty="0" err="1" smtClean="0">
                <a:solidFill>
                  <a:schemeClr val="bg1"/>
                </a:solidFill>
                <a:latin typeface="Gill Sans MT" pitchFamily="34" charset="0"/>
              </a:rPr>
              <a:t>práticas</a:t>
            </a:r>
            <a:r>
              <a:rPr lang="en-GB" sz="2800" dirty="0" smtClean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Gill Sans MT" pitchFamily="34" charset="0"/>
              </a:rPr>
              <a:t>para</a:t>
            </a:r>
            <a:r>
              <a:rPr lang="en-GB" sz="2800" dirty="0" smtClean="0">
                <a:solidFill>
                  <a:schemeClr val="bg1"/>
                </a:solidFill>
                <a:latin typeface="Gill Sans MT" pitchFamily="34" charset="0"/>
              </a:rPr>
              <a:t> a </a:t>
            </a:r>
            <a:r>
              <a:rPr lang="en-GB" sz="2800" dirty="0" err="1" smtClean="0">
                <a:solidFill>
                  <a:schemeClr val="bg1"/>
                </a:solidFill>
                <a:latin typeface="Gill Sans MT" pitchFamily="34" charset="0"/>
              </a:rPr>
              <a:t>construção</a:t>
            </a:r>
            <a:r>
              <a:rPr lang="en-GB" sz="2800" dirty="0" smtClean="0">
                <a:solidFill>
                  <a:schemeClr val="bg1"/>
                </a:solidFill>
                <a:latin typeface="Gill Sans MT" pitchFamily="34" charset="0"/>
              </a:rPr>
              <a:t> de </a:t>
            </a:r>
            <a:r>
              <a:rPr lang="en-GB" sz="2800" dirty="0" err="1" smtClean="0">
                <a:solidFill>
                  <a:schemeClr val="bg1"/>
                </a:solidFill>
                <a:latin typeface="Gill Sans MT" pitchFamily="34" charset="0"/>
              </a:rPr>
              <a:t>modelos</a:t>
            </a:r>
            <a:r>
              <a:rPr lang="en-GB" sz="2800" dirty="0" smtClean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latin typeface="Gill Sans MT" pitchFamily="34" charset="0"/>
              </a:rPr>
              <a:t>semelhantes</a:t>
            </a:r>
            <a:endParaRPr lang="en-GB" sz="2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	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definição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dos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parâmetros</a:t>
            </a:r>
            <a:endParaRPr lang="en-GB" sz="2800" dirty="0" smtClean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	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estratégia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utilizada</a:t>
            </a:r>
            <a:endParaRPr lang="en-GB" sz="2800" dirty="0" smtClean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4888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Conclusões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1520" y="1268760"/>
            <a:ext cx="82296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 err="1" smtClean="0">
                <a:solidFill>
                  <a:schemeClr val="bg1"/>
                </a:solidFill>
                <a:latin typeface="Gill Sans MT" pitchFamily="34" charset="0"/>
              </a:rPr>
              <a:t>Desenvolvimento</a:t>
            </a:r>
            <a:r>
              <a:rPr lang="en-GB" sz="2800" dirty="0" smtClean="0">
                <a:solidFill>
                  <a:schemeClr val="bg1"/>
                </a:solidFill>
                <a:latin typeface="Gill Sans MT" pitchFamily="34" charset="0"/>
              </a:rPr>
              <a:t> do </a:t>
            </a:r>
            <a:r>
              <a:rPr lang="en-GB" sz="2800" dirty="0" err="1" smtClean="0">
                <a:solidFill>
                  <a:schemeClr val="bg1"/>
                </a:solidFill>
                <a:latin typeface="Gill Sans MT" pitchFamily="34" charset="0"/>
              </a:rPr>
              <a:t>modelo</a:t>
            </a:r>
            <a:endParaRPr lang="en-GB" sz="2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Gill Sans MT" pitchFamily="34" charset="0"/>
              </a:rPr>
              <a:t>  </a:t>
            </a:r>
          </a:p>
          <a:p>
            <a:pPr marL="0" indent="0">
              <a:buFont typeface="Arial" pitchFamily="34" charset="0"/>
              <a:buNone/>
            </a:pPr>
            <a:endParaRPr lang="en-GB" dirty="0" smtClean="0">
              <a:solidFill>
                <a:schemeClr val="accent2">
                  <a:lumMod val="75000"/>
                </a:schemeClr>
              </a:solidFill>
              <a:latin typeface="Gill Sans MT" pitchFamily="34" charset="0"/>
            </a:endParaRPr>
          </a:p>
          <a:p>
            <a:endParaRPr lang="en-GB" dirty="0" smtClean="0">
              <a:solidFill>
                <a:srgbClr val="C00000"/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2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11663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Trabalho futuro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 err="1" smtClean="0">
                <a:solidFill>
                  <a:schemeClr val="bg1"/>
                </a:solidFill>
                <a:latin typeface="Gill Sans MT" pitchFamily="34" charset="0"/>
              </a:rPr>
              <a:t>Formalização</a:t>
            </a:r>
            <a:r>
              <a:rPr lang="en-GB" sz="3000" dirty="0" smtClean="0">
                <a:solidFill>
                  <a:schemeClr val="bg1"/>
                </a:solidFill>
                <a:latin typeface="Gill Sans MT" pitchFamily="34" charset="0"/>
              </a:rPr>
              <a:t> do </a:t>
            </a:r>
            <a:r>
              <a:rPr lang="en-GB" sz="3000" dirty="0">
                <a:solidFill>
                  <a:schemeClr val="bg1"/>
                </a:solidFill>
                <a:latin typeface="Gill Sans MT" pitchFamily="34" charset="0"/>
              </a:rPr>
              <a:t>Market </a:t>
            </a:r>
            <a:r>
              <a:rPr lang="en-GB" sz="3000" dirty="0" smtClean="0">
                <a:solidFill>
                  <a:schemeClr val="bg1"/>
                </a:solidFill>
                <a:latin typeface="Gill Sans MT" pitchFamily="34" charset="0"/>
              </a:rPr>
              <a:t>Hall</a:t>
            </a:r>
          </a:p>
          <a:p>
            <a:pPr marL="0" indent="0">
              <a:buNone/>
            </a:pPr>
            <a:r>
              <a:rPr lang="en-GB" sz="3000" dirty="0" smtClean="0">
                <a:latin typeface="Gill Sans MT" pitchFamily="34" charset="0"/>
              </a:rPr>
              <a:t>	</a:t>
            </a:r>
            <a:r>
              <a:rPr lang="en-GB" sz="30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soluções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</a:t>
            </a:r>
            <a:r>
              <a:rPr lang="en-GB" sz="30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mais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</a:t>
            </a:r>
            <a:r>
              <a:rPr lang="en-GB" sz="30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detalhadas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</a:t>
            </a:r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e </a:t>
            </a:r>
            <a:r>
              <a:rPr lang="en-GB" sz="3000" dirty="0" err="1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menos</a:t>
            </a:r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</a:t>
            </a:r>
            <a:r>
              <a:rPr lang="en-GB" sz="30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genéricas</a:t>
            </a:r>
            <a:endParaRPr lang="en-GB" sz="3000" dirty="0" smtClean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	</a:t>
            </a:r>
            <a:r>
              <a:rPr lang="en-GB" sz="30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fases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</a:t>
            </a:r>
            <a:r>
              <a:rPr lang="en-GB" sz="3000" dirty="0" err="1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seguintes</a:t>
            </a:r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do </a:t>
            </a:r>
            <a:r>
              <a:rPr lang="en-GB" sz="3000" dirty="0" err="1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processo</a:t>
            </a:r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de </a:t>
            </a:r>
            <a:r>
              <a:rPr lang="en-GB" sz="30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projeto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en-GB" sz="3000" dirty="0">
                <a:latin typeface="Gill Sans MT" pitchFamily="34" charset="0"/>
              </a:rPr>
              <a:t>	</a:t>
            </a:r>
            <a:endParaRPr lang="en-GB" sz="3000" dirty="0" smtClean="0">
              <a:latin typeface="Gill Sans MT" pitchFamily="34" charset="0"/>
            </a:endParaRPr>
          </a:p>
          <a:p>
            <a:pPr marL="0" indent="0">
              <a:buNone/>
            </a:pPr>
            <a:r>
              <a:rPr lang="en-GB" sz="3000" dirty="0" err="1" smtClean="0">
                <a:solidFill>
                  <a:schemeClr val="bg1"/>
                </a:solidFill>
                <a:latin typeface="Gill Sans MT" pitchFamily="34" charset="0"/>
              </a:rPr>
              <a:t>Novas</a:t>
            </a:r>
            <a:r>
              <a:rPr lang="en-GB" sz="3000" dirty="0" smtClean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en-GB" sz="3000" dirty="0" err="1" smtClean="0">
                <a:solidFill>
                  <a:schemeClr val="bg1"/>
                </a:solidFill>
                <a:latin typeface="Gill Sans MT" pitchFamily="34" charset="0"/>
              </a:rPr>
              <a:t>formalizações</a:t>
            </a:r>
            <a:endParaRPr lang="en-GB" sz="30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en-GB" sz="3000" dirty="0">
                <a:latin typeface="Gill Sans MT" pitchFamily="34" charset="0"/>
              </a:rPr>
              <a:t>	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</a:t>
            </a:r>
            <a:r>
              <a:rPr lang="en-GB" sz="30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comparação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entre as </a:t>
            </a:r>
            <a:r>
              <a:rPr lang="en-GB" sz="30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abordagens</a:t>
            </a:r>
            <a:endParaRPr lang="en-GB" sz="3000" dirty="0" smtClean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	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	</a:t>
            </a:r>
            <a:r>
              <a:rPr lang="en-GB" sz="30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colaboração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</a:t>
            </a:r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com </a:t>
            </a:r>
            <a:r>
              <a:rPr lang="en-GB" sz="3000" dirty="0" err="1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os</a:t>
            </a:r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</a:t>
            </a:r>
            <a:r>
              <a:rPr lang="en-GB" sz="3000" dirty="0" err="1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arquitetos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en-GB" sz="30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	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        </a:t>
            </a:r>
            <a:r>
              <a:rPr lang="en-GB" sz="3000" dirty="0" err="1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ambiente</a:t>
            </a:r>
            <a:r>
              <a:rPr lang="en-GB" sz="3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 </a:t>
            </a:r>
            <a:r>
              <a:rPr lang="en-GB" sz="3000" dirty="0" err="1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prático</a:t>
            </a:r>
            <a:endParaRPr lang="en-GB" sz="3000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8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098" name="Picture 2" descr="C:\Users\Rita\Dropbox\Generative Design Practice\projs\2665278478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5" r="75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736" y="6237312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</a:rPr>
              <a:t>UNStudio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PT" sz="40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Obrigada.</a:t>
            </a:r>
            <a:endParaRPr lang="en-GB" sz="4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496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116632"/>
            <a:ext cx="8229600" cy="1143000"/>
          </a:xfrm>
        </p:spPr>
        <p:txBody>
          <a:bodyPr/>
          <a:lstStyle/>
          <a:p>
            <a:pPr algn="r"/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Avaliação da </a:t>
            </a:r>
            <a:r>
              <a:rPr lang="pt-PT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a</a:t>
            </a:r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bordagem algorítmica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2800" dirty="0" smtClean="0">
                <a:solidFill>
                  <a:schemeClr val="bg1"/>
                </a:solidFill>
                <a:latin typeface="Gill Sans MT" pitchFamily="34" charset="0"/>
              </a:rPr>
              <a:t>Comparação com a abordagem tradicional</a:t>
            </a:r>
          </a:p>
          <a:p>
            <a:pPr marL="0" indent="0">
              <a:buNone/>
            </a:pPr>
            <a:endParaRPr lang="pt-PT" sz="2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b="1" dirty="0">
                <a:solidFill>
                  <a:schemeClr val="bg1"/>
                </a:solidFill>
                <a:latin typeface="Gill Sans MT" pitchFamily="34" charset="0"/>
              </a:rPr>
              <a:t>	</a:t>
            </a:r>
            <a:r>
              <a:rPr lang="pt-PT" sz="2800" b="1" dirty="0" smtClean="0">
                <a:solidFill>
                  <a:schemeClr val="bg1"/>
                </a:solidFill>
                <a:latin typeface="Gill Sans MT" pitchFamily="34" charset="0"/>
              </a:rPr>
              <a:t>1. produção de modelos complexos</a:t>
            </a:r>
          </a:p>
          <a:p>
            <a:pPr marL="0" indent="0">
              <a:buNone/>
            </a:pPr>
            <a:endParaRPr lang="pt-PT" sz="2800" b="1" dirty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b="1" dirty="0" smtClean="0">
                <a:solidFill>
                  <a:schemeClr val="bg1"/>
                </a:solidFill>
                <a:latin typeface="Gill Sans MT" pitchFamily="34" charset="0"/>
              </a:rPr>
              <a:t>	</a:t>
            </a:r>
            <a:r>
              <a:rPr lang="pt-PT" sz="2800" dirty="0" smtClean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2. lidar com mudanças</a:t>
            </a:r>
            <a:endParaRPr lang="pt-PT" sz="2400" dirty="0" smtClean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01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9987607"/>
              </p:ext>
            </p:extLst>
          </p:nvPr>
        </p:nvGraphicFramePr>
        <p:xfrm>
          <a:off x="467544" y="2410460"/>
          <a:ext cx="8229600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TEMPO (horas)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Tradicional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Algorítmica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Produção do modelo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131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160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4888" y="34178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PT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Inquérito</a:t>
            </a:r>
            <a: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  <a:t/>
            </a:r>
            <a:b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</a:br>
            <a:r>
              <a:rPr lang="pt-PT" sz="3600" dirty="0" smtClean="0">
                <a:solidFill>
                  <a:schemeClr val="bg1"/>
                </a:solidFill>
              </a:rPr>
              <a:t>Resultados</a:t>
            </a:r>
            <a:endParaRPr lang="pt-P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4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116632"/>
            <a:ext cx="8229600" cy="1143000"/>
          </a:xfrm>
        </p:spPr>
        <p:txBody>
          <a:bodyPr/>
          <a:lstStyle/>
          <a:p>
            <a:pPr algn="r"/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Avaliação da </a:t>
            </a:r>
            <a:r>
              <a:rPr lang="pt-PT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a</a:t>
            </a:r>
            <a:r>
              <a:rPr lang="pt-PT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bordagem algorítmica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2800" dirty="0" smtClean="0">
                <a:solidFill>
                  <a:schemeClr val="bg1"/>
                </a:solidFill>
                <a:latin typeface="Gill Sans MT" pitchFamily="34" charset="0"/>
              </a:rPr>
              <a:t>Comparação com a abordagem tradicional</a:t>
            </a:r>
          </a:p>
          <a:p>
            <a:pPr marL="0" indent="0">
              <a:buNone/>
            </a:pPr>
            <a:endParaRPr lang="pt-PT" sz="28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b="1" dirty="0">
                <a:solidFill>
                  <a:schemeClr val="bg1"/>
                </a:solidFill>
                <a:latin typeface="Gill Sans MT" pitchFamily="34" charset="0"/>
              </a:rPr>
              <a:t>	</a:t>
            </a:r>
            <a:r>
              <a:rPr lang="pt-PT" sz="2800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</a:rPr>
              <a:t>1. produção de modelos complexos</a:t>
            </a:r>
          </a:p>
          <a:p>
            <a:pPr marL="0" indent="0">
              <a:buNone/>
            </a:pPr>
            <a:endParaRPr lang="pt-PT" sz="2800" b="1" dirty="0">
              <a:solidFill>
                <a:schemeClr val="bg1"/>
              </a:solidFill>
              <a:latin typeface="Gill Sans MT" pitchFamily="34" charset="0"/>
            </a:endParaRPr>
          </a:p>
          <a:p>
            <a:pPr marL="0" indent="0">
              <a:buNone/>
            </a:pPr>
            <a:r>
              <a:rPr lang="pt-PT" sz="2800" b="1" dirty="0" smtClean="0">
                <a:solidFill>
                  <a:schemeClr val="bg1"/>
                </a:solidFill>
                <a:latin typeface="Gill Sans MT" pitchFamily="34" charset="0"/>
              </a:rPr>
              <a:t>	2. lidar com mudanças</a:t>
            </a:r>
            <a:endParaRPr lang="pt-PT" sz="2400" b="1" dirty="0" smtClean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01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4888" y="34178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PT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Inquérito</a:t>
            </a:r>
            <a: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  <a:t/>
            </a:r>
            <a:b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</a:br>
            <a:r>
              <a:rPr lang="pt-PT" sz="3600" dirty="0" smtClean="0">
                <a:solidFill>
                  <a:schemeClr val="bg1"/>
                </a:solidFill>
              </a:rPr>
              <a:t>Resultados</a:t>
            </a:r>
            <a:endParaRPr lang="pt-PT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0239673"/>
              </p:ext>
            </p:extLst>
          </p:nvPr>
        </p:nvGraphicFramePr>
        <p:xfrm>
          <a:off x="467544" y="2410460"/>
          <a:ext cx="8229600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TEMPO (horas)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800" b="1" kern="1200" dirty="0" smtClean="0">
                          <a:solidFill>
                            <a:schemeClr val="lt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CENÁRIO</a:t>
                      </a:r>
                      <a:endParaRPr lang="pt-PT" sz="1800" b="1" kern="1200" dirty="0">
                        <a:solidFill>
                          <a:schemeClr val="lt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Tradicional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Algorítmica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latin typeface="Gill Sans MT" pitchFamily="34" charset="0"/>
                        </a:rPr>
                        <a:t>1.  forma</a:t>
                      </a:r>
                      <a:r>
                        <a:rPr lang="pt-PT" baseline="0" dirty="0" smtClean="0">
                          <a:latin typeface="Gill Sans MT" pitchFamily="34" charset="0"/>
                        </a:rPr>
                        <a:t> global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70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&lt;</a:t>
                      </a:r>
                      <a:r>
                        <a:rPr lang="pt-PT" sz="2000" b="1" baseline="0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 1/6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20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4888" y="34178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PT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Inquérito</a:t>
            </a:r>
            <a: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  <a:t/>
            </a:r>
            <a:b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</a:br>
            <a:r>
              <a:rPr lang="pt-PT" sz="3600" dirty="0" smtClean="0">
                <a:solidFill>
                  <a:schemeClr val="bg1"/>
                </a:solidFill>
              </a:rPr>
              <a:t>Resultados</a:t>
            </a:r>
            <a:endParaRPr lang="pt-PT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863480"/>
              </p:ext>
            </p:extLst>
          </p:nvPr>
        </p:nvGraphicFramePr>
        <p:xfrm>
          <a:off x="467544" y="2410460"/>
          <a:ext cx="8229600" cy="153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TEMPO (horas)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800" b="1" kern="1200" dirty="0" smtClean="0">
                          <a:solidFill>
                            <a:schemeClr val="lt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CENÁRIO</a:t>
                      </a:r>
                      <a:endParaRPr lang="pt-PT" sz="1800" b="1" kern="1200" dirty="0">
                        <a:solidFill>
                          <a:schemeClr val="lt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Tradicional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Algorítmica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1.  forma</a:t>
                      </a:r>
                      <a:r>
                        <a:rPr lang="pt-PT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 global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70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&lt;</a:t>
                      </a:r>
                      <a:r>
                        <a:rPr lang="pt-PT" sz="2000" b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 1/6</a:t>
                      </a:r>
                      <a:endParaRPr lang="pt-PT" sz="2000" b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latin typeface="Gill Sans MT" pitchFamily="34" charset="0"/>
                        </a:rPr>
                        <a:t>2. </a:t>
                      </a:r>
                      <a:r>
                        <a:rPr lang="pt-PT" dirty="0" err="1" smtClean="0">
                          <a:latin typeface="Gill Sans MT" pitchFamily="34" charset="0"/>
                        </a:rPr>
                        <a:t>dim</a:t>
                      </a:r>
                      <a:r>
                        <a:rPr lang="pt-PT" dirty="0" smtClean="0">
                          <a:latin typeface="Gill Sans MT" pitchFamily="34" charset="0"/>
                        </a:rPr>
                        <a:t>./</a:t>
                      </a:r>
                      <a:r>
                        <a:rPr lang="pt-PT" dirty="0" err="1" smtClean="0">
                          <a:latin typeface="Gill Sans MT" pitchFamily="34" charset="0"/>
                        </a:rPr>
                        <a:t>pos</a:t>
                      </a:r>
                      <a:r>
                        <a:rPr lang="pt-PT" dirty="0" smtClean="0">
                          <a:latin typeface="Gill Sans MT" pitchFamily="34" charset="0"/>
                        </a:rPr>
                        <a:t>. elementos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22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&lt; 1/12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0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4888" y="34178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PT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Inquérito</a:t>
            </a:r>
            <a: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  <a:t/>
            </a:r>
            <a:b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</a:br>
            <a:r>
              <a:rPr lang="pt-PT" sz="3600" dirty="0" smtClean="0">
                <a:solidFill>
                  <a:schemeClr val="bg1"/>
                </a:solidFill>
              </a:rPr>
              <a:t>Resultados</a:t>
            </a:r>
            <a:endParaRPr lang="pt-PT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208591"/>
              </p:ext>
            </p:extLst>
          </p:nvPr>
        </p:nvGraphicFramePr>
        <p:xfrm>
          <a:off x="467544" y="2410460"/>
          <a:ext cx="8229600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TEMPO (horas)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800" b="1" kern="1200" dirty="0" smtClean="0">
                          <a:solidFill>
                            <a:schemeClr val="lt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CENÁRIO</a:t>
                      </a:r>
                      <a:endParaRPr lang="pt-PT" sz="1800" b="1" kern="1200" dirty="0">
                        <a:solidFill>
                          <a:schemeClr val="lt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Tradicional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Algorítmica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1.  forma</a:t>
                      </a:r>
                      <a:r>
                        <a:rPr lang="pt-PT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 global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70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&lt; 1/6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2. </a:t>
                      </a:r>
                      <a:r>
                        <a:rPr lang="pt-PT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dim</a:t>
                      </a:r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./</a:t>
                      </a:r>
                      <a:r>
                        <a:rPr lang="pt-PT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pos</a:t>
                      </a:r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. elementos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22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&lt;</a:t>
                      </a:r>
                      <a:r>
                        <a:rPr lang="pt-PT" sz="2000" b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 1/12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latin typeface="Gill Sans MT" pitchFamily="34" charset="0"/>
                        </a:rPr>
                        <a:t>3. forma,</a:t>
                      </a:r>
                      <a:r>
                        <a:rPr lang="pt-PT" baseline="0" dirty="0" smtClean="0">
                          <a:latin typeface="Gill Sans MT" pitchFamily="34" charset="0"/>
                        </a:rPr>
                        <a:t> </a:t>
                      </a:r>
                      <a:r>
                        <a:rPr lang="pt-PT" baseline="0" dirty="0" err="1" smtClean="0">
                          <a:latin typeface="Gill Sans MT" pitchFamily="34" charset="0"/>
                        </a:rPr>
                        <a:t>dim</a:t>
                      </a:r>
                      <a:r>
                        <a:rPr lang="pt-PT" baseline="0" dirty="0" smtClean="0">
                          <a:latin typeface="Gill Sans MT" pitchFamily="34" charset="0"/>
                        </a:rPr>
                        <a:t>./</a:t>
                      </a:r>
                      <a:r>
                        <a:rPr lang="pt-PT" baseline="0" dirty="0" err="1" smtClean="0">
                          <a:latin typeface="Gill Sans MT" pitchFamily="34" charset="0"/>
                        </a:rPr>
                        <a:t>pos</a:t>
                      </a:r>
                      <a:r>
                        <a:rPr lang="pt-PT" baseline="0" dirty="0" smtClean="0">
                          <a:latin typeface="Gill Sans MT" pitchFamily="34" charset="0"/>
                        </a:rPr>
                        <a:t>.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92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&lt; 1/4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0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43" name="Picture 3" descr="C:\Users\Rita\Dropbox\APRESENTAÇÃO TESE\cenários rita\pasta sem nome\S RitaCenario3-1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1469234"/>
            <a:ext cx="10548664" cy="548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PT" sz="3200" dirty="0">
                <a:solidFill>
                  <a:schemeClr val="bg1"/>
                </a:solidFill>
                <a:latin typeface="Gill Sans MT" pitchFamily="34" charset="0"/>
              </a:rPr>
              <a:t>3</a:t>
            </a:r>
            <a:r>
              <a:rPr lang="pt-PT" sz="3200" dirty="0" smtClean="0">
                <a:solidFill>
                  <a:schemeClr val="bg1"/>
                </a:solidFill>
                <a:latin typeface="Gill Sans MT" pitchFamily="34" charset="0"/>
              </a:rPr>
              <a:t>.  </a:t>
            </a:r>
            <a:r>
              <a:rPr lang="pt-PT" sz="3200" b="1" dirty="0" smtClean="0">
                <a:solidFill>
                  <a:schemeClr val="bg1"/>
                </a:solidFill>
                <a:latin typeface="Gill Sans MT" pitchFamily="34" charset="0"/>
              </a:rPr>
              <a:t>Forma, dimensões ou posições</a:t>
            </a:r>
            <a:endParaRPr lang="pt-PT" sz="32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4888" y="34178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PT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ill Sans MT" pitchFamily="34" charset="0"/>
              </a:rPr>
              <a:t>Inquérito</a:t>
            </a:r>
            <a: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  <a:t/>
            </a:r>
            <a:br>
              <a:rPr lang="pt-PT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itchFamily="34" charset="0"/>
              </a:rPr>
            </a:br>
            <a:r>
              <a:rPr lang="pt-PT" sz="3600" dirty="0" smtClean="0">
                <a:solidFill>
                  <a:schemeClr val="bg1"/>
                </a:solidFill>
              </a:rPr>
              <a:t>Resultados</a:t>
            </a:r>
            <a:endParaRPr lang="pt-PT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558814"/>
              </p:ext>
            </p:extLst>
          </p:nvPr>
        </p:nvGraphicFramePr>
        <p:xfrm>
          <a:off x="467544" y="2410460"/>
          <a:ext cx="8229600" cy="272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2743200"/>
                <a:gridCol w="27432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TEMPO (horas)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sz="1800" b="1" kern="1200" dirty="0" smtClean="0">
                          <a:solidFill>
                            <a:schemeClr val="lt1"/>
                          </a:solidFill>
                          <a:latin typeface="Gill Sans MT" pitchFamily="34" charset="0"/>
                          <a:ea typeface="+mn-ea"/>
                          <a:cs typeface="+mn-cs"/>
                        </a:rPr>
                        <a:t>CENÁRIO</a:t>
                      </a:r>
                      <a:endParaRPr lang="pt-PT" sz="1800" b="1" kern="1200" dirty="0">
                        <a:solidFill>
                          <a:schemeClr val="lt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sz="1800" b="1" kern="1200" dirty="0">
                        <a:solidFill>
                          <a:schemeClr val="lt1"/>
                        </a:solidFill>
                        <a:latin typeface="Gill Sans MT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Tradicional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>
                          <a:latin typeface="Gill Sans MT" pitchFamily="34" charset="0"/>
                        </a:rPr>
                        <a:t>Abordagem Algorítmica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1.  forma</a:t>
                      </a:r>
                      <a:r>
                        <a:rPr lang="pt-PT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 global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70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&lt; 1/6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2. </a:t>
                      </a:r>
                      <a:r>
                        <a:rPr lang="pt-PT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dim</a:t>
                      </a:r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./</a:t>
                      </a:r>
                      <a:r>
                        <a:rPr lang="pt-PT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pos</a:t>
                      </a:r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. elementos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22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&lt; 1/12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3. forma,</a:t>
                      </a:r>
                      <a:r>
                        <a:rPr lang="pt-PT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 </a:t>
                      </a:r>
                      <a:r>
                        <a:rPr lang="pt-PT" baseline="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dim</a:t>
                      </a:r>
                      <a:r>
                        <a:rPr lang="pt-PT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./</a:t>
                      </a:r>
                      <a:r>
                        <a:rPr lang="pt-PT" baseline="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pos</a:t>
                      </a:r>
                      <a:r>
                        <a:rPr lang="pt-PT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ill Sans MT" pitchFamily="34" charset="0"/>
                        </a:rPr>
                        <a:t>.</a:t>
                      </a:r>
                      <a:endParaRPr lang="pt-PT" dirty="0">
                        <a:solidFill>
                          <a:schemeClr val="bg1">
                            <a:lumMod val="9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92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Gill Sans MT" pitchFamily="34" charset="0"/>
                        </a:rPr>
                        <a:t>&lt; 1/4</a:t>
                      </a:r>
                      <a:endParaRPr lang="pt-PT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latin typeface="Gill Sans MT" pitchFamily="34" charset="0"/>
                        </a:rPr>
                        <a:t>4. forma elementos 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latin typeface="Gill Sans MT" pitchFamily="34" charset="0"/>
                        </a:rPr>
                        <a:t>prumos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18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&lt; 1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dirty="0" smtClean="0">
                          <a:latin typeface="Gill Sans MT" pitchFamily="34" charset="0"/>
                        </a:rPr>
                        <a:t>janelas</a:t>
                      </a:r>
                      <a:endParaRPr lang="pt-PT" dirty="0"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b="1" dirty="0" smtClean="0">
                          <a:solidFill>
                            <a:schemeClr val="bg1"/>
                          </a:solidFill>
                          <a:latin typeface="Gill Sans MT" pitchFamily="34" charset="0"/>
                        </a:rPr>
                        <a:t>6</a:t>
                      </a:r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PT" sz="2000" b="1" dirty="0">
                        <a:solidFill>
                          <a:schemeClr val="bg1"/>
                        </a:solidFill>
                        <a:latin typeface="Gill Sans MT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0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9241</TotalTime>
  <Words>1015</Words>
  <Application>Microsoft Office PowerPoint</Application>
  <PresentationFormat>On-screen Show (4:3)</PresentationFormat>
  <Paragraphs>504</Paragraphs>
  <Slides>104</Slides>
  <Notes>95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Office Theme</vt:lpstr>
      <vt:lpstr>Desenho Generativo:  uma nova fase no processo de projeto</vt:lpstr>
      <vt:lpstr>Contexto Projeto de arquitetura</vt:lpstr>
      <vt:lpstr>Abordagem tradicional</vt:lpstr>
      <vt:lpstr>Abordagem tradicional</vt:lpstr>
      <vt:lpstr>PowerPoint Presentation</vt:lpstr>
      <vt:lpstr>Abordagem algorítmica</vt:lpstr>
      <vt:lpstr>Abordagem algorítmica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Objectivo</vt:lpstr>
      <vt:lpstr>Estratégia de modelação genérica </vt:lpstr>
      <vt:lpstr>Avaliação da abordagem algorítmica</vt:lpstr>
      <vt:lpstr>PowerPoint Presentation</vt:lpstr>
      <vt:lpstr>PowerPoint Presentation</vt:lpstr>
      <vt:lpstr>PowerPoint Presentation</vt:lpstr>
      <vt:lpstr>Experiência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Avaliação da abordagem algorítmica</vt:lpstr>
      <vt:lpstr>PowerPoint Presentation</vt:lpstr>
      <vt:lpstr>1.  Forma global do edifício</vt:lpstr>
      <vt:lpstr>PowerPoint Presentation</vt:lpstr>
      <vt:lpstr>1.  Forma global do edifício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Conclusões</vt:lpstr>
      <vt:lpstr>PowerPoint Presentation</vt:lpstr>
      <vt:lpstr>PowerPoint Presentation</vt:lpstr>
      <vt:lpstr>Trabalho futuro</vt:lpstr>
      <vt:lpstr>PowerPoint Presentation</vt:lpstr>
      <vt:lpstr>PowerPoint Presentation</vt:lpstr>
      <vt:lpstr>Avaliação da abordagem algorítmica</vt:lpstr>
      <vt:lpstr>Inquérito Resultados</vt:lpstr>
      <vt:lpstr>Avaliação da abordagem algorítmica</vt:lpstr>
      <vt:lpstr>Inquérito Resultados</vt:lpstr>
      <vt:lpstr>Inquérito Resultados</vt:lpstr>
      <vt:lpstr>Inquérito Resultados</vt:lpstr>
      <vt:lpstr>PowerPoint Presentation</vt:lpstr>
      <vt:lpstr>Inquérito Resultados</vt:lpstr>
      <vt:lpstr>Inquérito Resultados</vt:lpstr>
      <vt:lpstr>Inquérito Resultados</vt:lpstr>
      <vt:lpstr>PowerPoint Presentation</vt:lpstr>
      <vt:lpstr>Estratégia para lidar com a mudança</vt:lpstr>
      <vt:lpstr>Estratégia para lidar com a mudança</vt:lpstr>
    </vt:vector>
  </TitlesOfParts>
  <Company>Instituto Superior Técnico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Desenho Generativo:  uma nova fase no processo de projeto</dc:title>
  <dc:creator>Rita</dc:creator>
  <cp:lastModifiedBy>Rita</cp:lastModifiedBy>
  <cp:revision>218</cp:revision>
  <dcterms:created xsi:type="dcterms:W3CDTF">2013-06-12T16:09:34Z</dcterms:created>
  <dcterms:modified xsi:type="dcterms:W3CDTF">2013-07-11T13:29:27Z</dcterms:modified>
</cp:coreProperties>
</file>