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391" r:id="rId4"/>
    <p:sldId id="372" r:id="rId5"/>
    <p:sldId id="373" r:id="rId6"/>
    <p:sldId id="361" r:id="rId7"/>
    <p:sldId id="348" r:id="rId8"/>
    <p:sldId id="327" r:id="rId9"/>
    <p:sldId id="374" r:id="rId10"/>
    <p:sldId id="264" r:id="rId11"/>
    <p:sldId id="316" r:id="rId12"/>
    <p:sldId id="273" r:id="rId13"/>
    <p:sldId id="329" r:id="rId14"/>
    <p:sldId id="330" r:id="rId15"/>
    <p:sldId id="331" r:id="rId16"/>
    <p:sldId id="332" r:id="rId17"/>
    <p:sldId id="375" r:id="rId18"/>
    <p:sldId id="349" r:id="rId19"/>
    <p:sldId id="339" r:id="rId20"/>
    <p:sldId id="347" r:id="rId21"/>
    <p:sldId id="335" r:id="rId22"/>
    <p:sldId id="350" r:id="rId23"/>
    <p:sldId id="359" r:id="rId24"/>
    <p:sldId id="351" r:id="rId25"/>
    <p:sldId id="357" r:id="rId26"/>
    <p:sldId id="336" r:id="rId27"/>
    <p:sldId id="337" r:id="rId28"/>
    <p:sldId id="338" r:id="rId29"/>
    <p:sldId id="369" r:id="rId30"/>
    <p:sldId id="376" r:id="rId31"/>
    <p:sldId id="377" r:id="rId32"/>
    <p:sldId id="378" r:id="rId33"/>
    <p:sldId id="379" r:id="rId34"/>
    <p:sldId id="362" r:id="rId35"/>
    <p:sldId id="368" r:id="rId36"/>
    <p:sldId id="371" r:id="rId37"/>
    <p:sldId id="386" r:id="rId38"/>
    <p:sldId id="364" r:id="rId39"/>
    <p:sldId id="365" r:id="rId40"/>
    <p:sldId id="366" r:id="rId41"/>
    <p:sldId id="387" r:id="rId42"/>
    <p:sldId id="388" r:id="rId43"/>
    <p:sldId id="367" r:id="rId44"/>
    <p:sldId id="277" r:id="rId45"/>
    <p:sldId id="306" r:id="rId46"/>
    <p:sldId id="299" r:id="rId47"/>
    <p:sldId id="333" r:id="rId48"/>
    <p:sldId id="334" r:id="rId49"/>
    <p:sldId id="382" r:id="rId50"/>
    <p:sldId id="383" r:id="rId51"/>
    <p:sldId id="384" r:id="rId52"/>
    <p:sldId id="390" r:id="rId53"/>
    <p:sldId id="296" r:id="rId54"/>
    <p:sldId id="313" r:id="rId55"/>
    <p:sldId id="389" r:id="rId5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9"/>
    </p:embeddedFont>
    <p:embeddedFont>
      <p:font typeface="Consolas" panose="020B0609020204030204" pitchFamily="49" charset="0"/>
      <p:regular r:id="rId60"/>
      <p:bold r:id="rId61"/>
      <p:italic r:id="rId62"/>
      <p:boldItalic r:id="rId63"/>
    </p:embeddedFont>
    <p:embeddedFont>
      <p:font typeface="Montserrat" panose="00000500000000000000" pitchFamily="2" charset="0"/>
      <p:regular r:id="rId64"/>
      <p:bold r:id="rId65"/>
      <p:italic r:id="rId66"/>
      <p:boldItalic r:id="rId67"/>
    </p:embeddedFont>
    <p:embeddedFont>
      <p:font typeface="Roboto" panose="02000000000000000000" pitchFamily="2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1B1B"/>
    <a:srgbClr val="B2B2FF"/>
    <a:srgbClr val="C5C5C5"/>
    <a:srgbClr val="0070C0"/>
    <a:srgbClr val="AA573C"/>
    <a:srgbClr val="3D9C9C"/>
    <a:srgbClr val="BB7963"/>
    <a:srgbClr val="93C47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0292" autoAdjust="0"/>
  </p:normalViewPr>
  <p:slideViewPr>
    <p:cSldViewPr snapToGrid="0">
      <p:cViewPr varScale="1">
        <p:scale>
          <a:sx n="108" d="100"/>
          <a:sy n="108" d="100"/>
        </p:scale>
        <p:origin x="3725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B8E47A-018D-4E05-9480-CCAAD72AC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56F5C-5E76-4949-AA62-137B85D88F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7D25D-9937-4252-AA34-8B3C8C43B597}" type="datetimeFigureOut">
              <a:rPr lang="en-US" smtClean="0"/>
              <a:t>2022-05-07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DEF4-DEB9-4D4E-88D7-ECA0701489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14394-6E76-4C0D-8F8F-7F453EDC8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229A-CEC0-4AA8-AC77-FD5D4AD5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f70739e9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f70739e9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5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9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f70739e9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f70739e9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321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913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7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85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5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17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f0c991ced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f0c991ced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2383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64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3597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83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4173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6149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51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98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2380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0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84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63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3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00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0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6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63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32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6836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0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6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602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7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08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f70739e9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f70739e9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285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84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05270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71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28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7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363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63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3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6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966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91440" rIns="0" bIns="91440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2923200" y="256680"/>
            <a:ext cx="590796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11760" y="1138680"/>
            <a:ext cx="464040" cy="341532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799560" y="1138680"/>
            <a:ext cx="464040" cy="341532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0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47C0-1571-4188-B7BF-0827B331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967" y="283967"/>
            <a:ext cx="8520600" cy="572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8E4F5-E3DA-4199-99DA-11D21E95D7A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" name="Google Shape;20;p4">
            <a:extLst>
              <a:ext uri="{FF2B5EF4-FFF2-40B4-BE49-F238E27FC236}">
                <a16:creationId xmlns:a16="http://schemas.microsoft.com/office/drawing/2014/main" id="{774878C0-02CD-4B53-B744-985503FE2F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5390"/>
            <a:ext cx="8520600" cy="1830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4A0967C7-E1D3-4CA6-B94E-B4EBC252D41C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311700" y="2735580"/>
            <a:ext cx="8520600" cy="1830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94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75525F-D7D7-4EED-BA2A-DB6BDEBA2702}"/>
              </a:ext>
            </a:extLst>
          </p:cNvPr>
          <p:cNvGrpSpPr/>
          <p:nvPr userDrawn="1"/>
        </p:nvGrpSpPr>
        <p:grpSpPr>
          <a:xfrm>
            <a:off x="523415" y="1720533"/>
            <a:ext cx="1747343" cy="1702433"/>
            <a:chOff x="498190" y="1729485"/>
            <a:chExt cx="1747343" cy="1702433"/>
          </a:xfrm>
        </p:grpSpPr>
        <p:sp>
          <p:nvSpPr>
            <p:cNvPr id="4" name="Google Shape;64;p14">
              <a:extLst>
                <a:ext uri="{FF2B5EF4-FFF2-40B4-BE49-F238E27FC236}">
                  <a16:creationId xmlns:a16="http://schemas.microsoft.com/office/drawing/2014/main" id="{DF078DD5-D8C2-4A9A-866E-989E5FD0B726}"/>
                </a:ext>
              </a:extLst>
            </p:cNvPr>
            <p:cNvSpPr/>
            <p:nvPr userDrawn="1"/>
          </p:nvSpPr>
          <p:spPr>
            <a:xfrm>
              <a:off x="894998" y="2236333"/>
              <a:ext cx="1141905" cy="1102825"/>
            </a:xfrm>
            <a:prstGeom prst="ellipse">
              <a:avLst/>
            </a:prstGeom>
            <a:solidFill>
              <a:srgbClr val="0070C0"/>
            </a:solidFill>
            <a:ln w="28575" cap="flat" cmpd="sng">
              <a:noFill/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Google Shape;64;p14">
              <a:extLst>
                <a:ext uri="{FF2B5EF4-FFF2-40B4-BE49-F238E27FC236}">
                  <a16:creationId xmlns:a16="http://schemas.microsoft.com/office/drawing/2014/main" id="{8FEE506B-2558-47BF-BDD3-EC239E41D35E}"/>
                </a:ext>
              </a:extLst>
            </p:cNvPr>
            <p:cNvSpPr/>
            <p:nvPr userDrawn="1"/>
          </p:nvSpPr>
          <p:spPr>
            <a:xfrm>
              <a:off x="1828273" y="1729485"/>
              <a:ext cx="417260" cy="387319"/>
            </a:xfrm>
            <a:prstGeom prst="ellipse">
              <a:avLst/>
            </a:prstGeom>
            <a:solidFill>
              <a:srgbClr val="0070C0"/>
            </a:solidFill>
            <a:ln w="28575" cap="flat" cmpd="sng">
              <a:noFill/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" name="Google Shape;64;p14">
              <a:extLst>
                <a:ext uri="{FF2B5EF4-FFF2-40B4-BE49-F238E27FC236}">
                  <a16:creationId xmlns:a16="http://schemas.microsoft.com/office/drawing/2014/main" id="{2F654818-D95E-40C2-B7EC-C7944C0505AD}"/>
                </a:ext>
              </a:extLst>
            </p:cNvPr>
            <p:cNvSpPr/>
            <p:nvPr userDrawn="1"/>
          </p:nvSpPr>
          <p:spPr>
            <a:xfrm>
              <a:off x="498190" y="3217750"/>
              <a:ext cx="230770" cy="214168"/>
            </a:xfrm>
            <a:prstGeom prst="ellipse">
              <a:avLst/>
            </a:prstGeom>
            <a:solidFill>
              <a:srgbClr val="0070C0"/>
            </a:solidFill>
            <a:ln w="28575" cap="flat" cmpd="sng">
              <a:noFill/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BAABF-4C0F-414F-9336-972CAF0395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2640" y="2399234"/>
            <a:ext cx="5454200" cy="759118"/>
          </a:xfrm>
        </p:spPr>
        <p:txBody>
          <a:bodyPr>
            <a:noAutofit/>
          </a:bodyPr>
          <a:lstStyle>
            <a:lvl1pPr marL="114300" indent="0">
              <a:buNone/>
              <a:defRPr sz="3600"/>
            </a:lvl1pPr>
          </a:lstStyle>
          <a:p>
            <a:r>
              <a:rPr lang="pt-PT" dirty="0"/>
              <a:t>Add Title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923282" y="274434"/>
            <a:ext cx="609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4937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Montserrat" panose="000005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2923282" y="283483"/>
            <a:ext cx="59090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1" y="113881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399" y="113881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A4CE9C61-0221-4EDB-8D75-1704293E6606}"/>
              </a:ext>
            </a:extLst>
          </p:cNvPr>
          <p:cNvSpPr/>
          <p:nvPr userDrawn="1"/>
        </p:nvSpPr>
        <p:spPr>
          <a:xfrm>
            <a:off x="-5289" y="-9525"/>
            <a:ext cx="3208287" cy="798322"/>
          </a:xfrm>
          <a:custGeom>
            <a:avLst/>
            <a:gdLst>
              <a:gd name="connsiteX0" fmla="*/ 0 w 3894512"/>
              <a:gd name="connsiteY0" fmla="*/ 798323 h 798323"/>
              <a:gd name="connsiteX1" fmla="*/ 603388 w 3894512"/>
              <a:gd name="connsiteY1" fmla="*/ 0 h 798323"/>
              <a:gd name="connsiteX2" fmla="*/ 3894512 w 3894512"/>
              <a:gd name="connsiteY2" fmla="*/ 0 h 798323"/>
              <a:gd name="connsiteX3" fmla="*/ 3291124 w 3894512"/>
              <a:gd name="connsiteY3" fmla="*/ 798323 h 798323"/>
              <a:gd name="connsiteX4" fmla="*/ 0 w 3894512"/>
              <a:gd name="connsiteY4" fmla="*/ 798323 h 798323"/>
              <a:gd name="connsiteX0" fmla="*/ 67172 w 3291124"/>
              <a:gd name="connsiteY0" fmla="*/ 775463 h 798323"/>
              <a:gd name="connsiteX1" fmla="*/ 0 w 3291124"/>
              <a:gd name="connsiteY1" fmla="*/ 0 h 798323"/>
              <a:gd name="connsiteX2" fmla="*/ 3291124 w 3291124"/>
              <a:gd name="connsiteY2" fmla="*/ 0 h 798323"/>
              <a:gd name="connsiteX3" fmla="*/ 2687736 w 3291124"/>
              <a:gd name="connsiteY3" fmla="*/ 798323 h 798323"/>
              <a:gd name="connsiteX4" fmla="*/ 67172 w 3291124"/>
              <a:gd name="connsiteY4" fmla="*/ 775463 h 798323"/>
              <a:gd name="connsiteX0" fmla="*/ 0 w 3223952"/>
              <a:gd name="connsiteY0" fmla="*/ 775463 h 798323"/>
              <a:gd name="connsiteX1" fmla="*/ 9028 w 3223952"/>
              <a:gd name="connsiteY1" fmla="*/ 30480 h 798323"/>
              <a:gd name="connsiteX2" fmla="*/ 3223952 w 3223952"/>
              <a:gd name="connsiteY2" fmla="*/ 0 h 798323"/>
              <a:gd name="connsiteX3" fmla="*/ 2620564 w 3223952"/>
              <a:gd name="connsiteY3" fmla="*/ 798323 h 798323"/>
              <a:gd name="connsiteX4" fmla="*/ 0 w 3223952"/>
              <a:gd name="connsiteY4" fmla="*/ 775463 h 798323"/>
              <a:gd name="connsiteX0" fmla="*/ 0 w 3223952"/>
              <a:gd name="connsiteY0" fmla="*/ 775463 h 798323"/>
              <a:gd name="connsiteX1" fmla="*/ 1408 w 3223952"/>
              <a:gd name="connsiteY1" fmla="*/ 7620 h 798323"/>
              <a:gd name="connsiteX2" fmla="*/ 3223952 w 3223952"/>
              <a:gd name="connsiteY2" fmla="*/ 0 h 798323"/>
              <a:gd name="connsiteX3" fmla="*/ 2620564 w 3223952"/>
              <a:gd name="connsiteY3" fmla="*/ 798323 h 798323"/>
              <a:gd name="connsiteX4" fmla="*/ 0 w 3223952"/>
              <a:gd name="connsiteY4" fmla="*/ 775463 h 798323"/>
              <a:gd name="connsiteX0" fmla="*/ 0 w 3223952"/>
              <a:gd name="connsiteY0" fmla="*/ 790703 h 798323"/>
              <a:gd name="connsiteX1" fmla="*/ 1408 w 3223952"/>
              <a:gd name="connsiteY1" fmla="*/ 7620 h 798323"/>
              <a:gd name="connsiteX2" fmla="*/ 3223952 w 3223952"/>
              <a:gd name="connsiteY2" fmla="*/ 0 h 798323"/>
              <a:gd name="connsiteX3" fmla="*/ 2620564 w 3223952"/>
              <a:gd name="connsiteY3" fmla="*/ 798323 h 798323"/>
              <a:gd name="connsiteX4" fmla="*/ 0 w 3223952"/>
              <a:gd name="connsiteY4" fmla="*/ 790703 h 798323"/>
              <a:gd name="connsiteX0" fmla="*/ 0 w 3223952"/>
              <a:gd name="connsiteY0" fmla="*/ 790703 h 798323"/>
              <a:gd name="connsiteX1" fmla="*/ 1408 w 3223952"/>
              <a:gd name="connsiteY1" fmla="*/ 0 h 798323"/>
              <a:gd name="connsiteX2" fmla="*/ 3223952 w 3223952"/>
              <a:gd name="connsiteY2" fmla="*/ 0 h 798323"/>
              <a:gd name="connsiteX3" fmla="*/ 2620564 w 3223952"/>
              <a:gd name="connsiteY3" fmla="*/ 798323 h 798323"/>
              <a:gd name="connsiteX4" fmla="*/ 0 w 3223952"/>
              <a:gd name="connsiteY4" fmla="*/ 790703 h 798323"/>
              <a:gd name="connsiteX0" fmla="*/ 6235 w 3222567"/>
              <a:gd name="connsiteY0" fmla="*/ 798323 h 798323"/>
              <a:gd name="connsiteX1" fmla="*/ 23 w 3222567"/>
              <a:gd name="connsiteY1" fmla="*/ 0 h 798323"/>
              <a:gd name="connsiteX2" fmla="*/ 3222567 w 3222567"/>
              <a:gd name="connsiteY2" fmla="*/ 0 h 798323"/>
              <a:gd name="connsiteX3" fmla="*/ 2619179 w 3222567"/>
              <a:gd name="connsiteY3" fmla="*/ 798323 h 798323"/>
              <a:gd name="connsiteX4" fmla="*/ 6235 w 3222567"/>
              <a:gd name="connsiteY4" fmla="*/ 798323 h 798323"/>
              <a:gd name="connsiteX0" fmla="*/ 0 w 3216332"/>
              <a:gd name="connsiteY0" fmla="*/ 798323 h 798323"/>
              <a:gd name="connsiteX1" fmla="*/ 932 w 3216332"/>
              <a:gd name="connsiteY1" fmla="*/ 2382 h 798323"/>
              <a:gd name="connsiteX2" fmla="*/ 3216332 w 3216332"/>
              <a:gd name="connsiteY2" fmla="*/ 0 h 798323"/>
              <a:gd name="connsiteX3" fmla="*/ 2612944 w 3216332"/>
              <a:gd name="connsiteY3" fmla="*/ 798323 h 798323"/>
              <a:gd name="connsiteX4" fmla="*/ 0 w 3216332"/>
              <a:gd name="connsiteY4" fmla="*/ 798323 h 798323"/>
              <a:gd name="connsiteX0" fmla="*/ 0 w 3216332"/>
              <a:gd name="connsiteY0" fmla="*/ 798323 h 798323"/>
              <a:gd name="connsiteX1" fmla="*/ 932 w 3216332"/>
              <a:gd name="connsiteY1" fmla="*/ 0 h 798323"/>
              <a:gd name="connsiteX2" fmla="*/ 3216332 w 3216332"/>
              <a:gd name="connsiteY2" fmla="*/ 0 h 798323"/>
              <a:gd name="connsiteX3" fmla="*/ 2612944 w 3216332"/>
              <a:gd name="connsiteY3" fmla="*/ 798323 h 798323"/>
              <a:gd name="connsiteX4" fmla="*/ 0 w 3216332"/>
              <a:gd name="connsiteY4" fmla="*/ 798323 h 798323"/>
              <a:gd name="connsiteX0" fmla="*/ 0 w 3216332"/>
              <a:gd name="connsiteY0" fmla="*/ 800704 h 800704"/>
              <a:gd name="connsiteX1" fmla="*/ 15220 w 3216332"/>
              <a:gd name="connsiteY1" fmla="*/ 0 h 800704"/>
              <a:gd name="connsiteX2" fmla="*/ 3216332 w 3216332"/>
              <a:gd name="connsiteY2" fmla="*/ 2381 h 800704"/>
              <a:gd name="connsiteX3" fmla="*/ 2612944 w 3216332"/>
              <a:gd name="connsiteY3" fmla="*/ 800704 h 800704"/>
              <a:gd name="connsiteX4" fmla="*/ 0 w 3216332"/>
              <a:gd name="connsiteY4" fmla="*/ 800704 h 800704"/>
              <a:gd name="connsiteX0" fmla="*/ 0 w 3216332"/>
              <a:gd name="connsiteY0" fmla="*/ 800704 h 800704"/>
              <a:gd name="connsiteX1" fmla="*/ 15220 w 3216332"/>
              <a:gd name="connsiteY1" fmla="*/ 0 h 800704"/>
              <a:gd name="connsiteX2" fmla="*/ 3216332 w 3216332"/>
              <a:gd name="connsiteY2" fmla="*/ 2381 h 800704"/>
              <a:gd name="connsiteX3" fmla="*/ 2612944 w 3216332"/>
              <a:gd name="connsiteY3" fmla="*/ 800704 h 800704"/>
              <a:gd name="connsiteX4" fmla="*/ 0 w 3216332"/>
              <a:gd name="connsiteY4" fmla="*/ 800704 h 800704"/>
              <a:gd name="connsiteX0" fmla="*/ 0 w 3216332"/>
              <a:gd name="connsiteY0" fmla="*/ 800704 h 800704"/>
              <a:gd name="connsiteX1" fmla="*/ 12839 w 3216332"/>
              <a:gd name="connsiteY1" fmla="*/ 0 h 800704"/>
              <a:gd name="connsiteX2" fmla="*/ 3216332 w 3216332"/>
              <a:gd name="connsiteY2" fmla="*/ 2381 h 800704"/>
              <a:gd name="connsiteX3" fmla="*/ 2612944 w 3216332"/>
              <a:gd name="connsiteY3" fmla="*/ 800704 h 800704"/>
              <a:gd name="connsiteX4" fmla="*/ 0 w 3216332"/>
              <a:gd name="connsiteY4" fmla="*/ 800704 h 800704"/>
              <a:gd name="connsiteX0" fmla="*/ 1511 w 3203555"/>
              <a:gd name="connsiteY0" fmla="*/ 800704 h 800704"/>
              <a:gd name="connsiteX1" fmla="*/ 62 w 3203555"/>
              <a:gd name="connsiteY1" fmla="*/ 0 h 800704"/>
              <a:gd name="connsiteX2" fmla="*/ 3203555 w 3203555"/>
              <a:gd name="connsiteY2" fmla="*/ 2381 h 800704"/>
              <a:gd name="connsiteX3" fmla="*/ 2600167 w 3203555"/>
              <a:gd name="connsiteY3" fmla="*/ 800704 h 800704"/>
              <a:gd name="connsiteX4" fmla="*/ 1511 w 3203555"/>
              <a:gd name="connsiteY4" fmla="*/ 800704 h 800704"/>
              <a:gd name="connsiteX0" fmla="*/ 1511 w 3203555"/>
              <a:gd name="connsiteY0" fmla="*/ 798323 h 800704"/>
              <a:gd name="connsiteX1" fmla="*/ 62 w 3203555"/>
              <a:gd name="connsiteY1" fmla="*/ 0 h 800704"/>
              <a:gd name="connsiteX2" fmla="*/ 3203555 w 3203555"/>
              <a:gd name="connsiteY2" fmla="*/ 2381 h 800704"/>
              <a:gd name="connsiteX3" fmla="*/ 2600167 w 3203555"/>
              <a:gd name="connsiteY3" fmla="*/ 800704 h 800704"/>
              <a:gd name="connsiteX4" fmla="*/ 1511 w 3203555"/>
              <a:gd name="connsiteY4" fmla="*/ 798323 h 800704"/>
              <a:gd name="connsiteX0" fmla="*/ 1511 w 3203555"/>
              <a:gd name="connsiteY0" fmla="*/ 798323 h 800704"/>
              <a:gd name="connsiteX1" fmla="*/ 62 w 3203555"/>
              <a:gd name="connsiteY1" fmla="*/ 0 h 800704"/>
              <a:gd name="connsiteX2" fmla="*/ 3203555 w 3203555"/>
              <a:gd name="connsiteY2" fmla="*/ 2381 h 800704"/>
              <a:gd name="connsiteX3" fmla="*/ 2600167 w 3203555"/>
              <a:gd name="connsiteY3" fmla="*/ 800704 h 800704"/>
              <a:gd name="connsiteX4" fmla="*/ 1511 w 3203555"/>
              <a:gd name="connsiteY4" fmla="*/ 798323 h 800704"/>
              <a:gd name="connsiteX0" fmla="*/ 1511 w 3203555"/>
              <a:gd name="connsiteY0" fmla="*/ 803085 h 803085"/>
              <a:gd name="connsiteX1" fmla="*/ 62 w 3203555"/>
              <a:gd name="connsiteY1" fmla="*/ 0 h 803085"/>
              <a:gd name="connsiteX2" fmla="*/ 3203555 w 3203555"/>
              <a:gd name="connsiteY2" fmla="*/ 2381 h 803085"/>
              <a:gd name="connsiteX3" fmla="*/ 2600167 w 3203555"/>
              <a:gd name="connsiteY3" fmla="*/ 800704 h 803085"/>
              <a:gd name="connsiteX4" fmla="*/ 1511 w 3203555"/>
              <a:gd name="connsiteY4" fmla="*/ 803085 h 803085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16328 h 816328"/>
              <a:gd name="connsiteX1" fmla="*/ 933 w 3204426"/>
              <a:gd name="connsiteY1" fmla="*/ 13243 h 816328"/>
              <a:gd name="connsiteX2" fmla="*/ 3204426 w 3204426"/>
              <a:gd name="connsiteY2" fmla="*/ 15624 h 816328"/>
              <a:gd name="connsiteX3" fmla="*/ 2601038 w 3204426"/>
              <a:gd name="connsiteY3" fmla="*/ 813947 h 816328"/>
              <a:gd name="connsiteX4" fmla="*/ 0 w 3204426"/>
              <a:gd name="connsiteY4" fmla="*/ 816328 h 816328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03085 h 803085"/>
              <a:gd name="connsiteX1" fmla="*/ 933 w 3204426"/>
              <a:gd name="connsiteY1" fmla="*/ 0 h 803085"/>
              <a:gd name="connsiteX2" fmla="*/ 3204426 w 3204426"/>
              <a:gd name="connsiteY2" fmla="*/ 2381 h 803085"/>
              <a:gd name="connsiteX3" fmla="*/ 2601038 w 3204426"/>
              <a:gd name="connsiteY3" fmla="*/ 800704 h 803085"/>
              <a:gd name="connsiteX4" fmla="*/ 0 w 3204426"/>
              <a:gd name="connsiteY4" fmla="*/ 803085 h 803085"/>
              <a:gd name="connsiteX0" fmla="*/ 0 w 3204426"/>
              <a:gd name="connsiteY0" fmla="*/ 810229 h 810229"/>
              <a:gd name="connsiteX1" fmla="*/ 933 w 3204426"/>
              <a:gd name="connsiteY1" fmla="*/ 7144 h 810229"/>
              <a:gd name="connsiteX2" fmla="*/ 3204426 w 3204426"/>
              <a:gd name="connsiteY2" fmla="*/ 0 h 810229"/>
              <a:gd name="connsiteX3" fmla="*/ 2601038 w 3204426"/>
              <a:gd name="connsiteY3" fmla="*/ 807848 h 810229"/>
              <a:gd name="connsiteX4" fmla="*/ 0 w 3204426"/>
              <a:gd name="connsiteY4" fmla="*/ 810229 h 810229"/>
              <a:gd name="connsiteX0" fmla="*/ 0 w 3204426"/>
              <a:gd name="connsiteY0" fmla="*/ 810229 h 810229"/>
              <a:gd name="connsiteX1" fmla="*/ 3315 w 3204426"/>
              <a:gd name="connsiteY1" fmla="*/ 4763 h 810229"/>
              <a:gd name="connsiteX2" fmla="*/ 3204426 w 3204426"/>
              <a:gd name="connsiteY2" fmla="*/ 0 h 810229"/>
              <a:gd name="connsiteX3" fmla="*/ 2601038 w 3204426"/>
              <a:gd name="connsiteY3" fmla="*/ 807848 h 810229"/>
              <a:gd name="connsiteX4" fmla="*/ 0 w 3204426"/>
              <a:gd name="connsiteY4" fmla="*/ 810229 h 810229"/>
              <a:gd name="connsiteX0" fmla="*/ 3861 w 3208287"/>
              <a:gd name="connsiteY0" fmla="*/ 810229 h 810229"/>
              <a:gd name="connsiteX1" fmla="*/ 32 w 3208287"/>
              <a:gd name="connsiteY1" fmla="*/ 2382 h 810229"/>
              <a:gd name="connsiteX2" fmla="*/ 3208287 w 3208287"/>
              <a:gd name="connsiteY2" fmla="*/ 0 h 810229"/>
              <a:gd name="connsiteX3" fmla="*/ 2604899 w 3208287"/>
              <a:gd name="connsiteY3" fmla="*/ 807848 h 810229"/>
              <a:gd name="connsiteX4" fmla="*/ 3861 w 3208287"/>
              <a:gd name="connsiteY4" fmla="*/ 810229 h 81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287" h="810229">
                <a:moveTo>
                  <a:pt x="3861" y="810229"/>
                </a:moveTo>
                <a:cubicBezTo>
                  <a:pt x="4330" y="554281"/>
                  <a:pt x="-437" y="258330"/>
                  <a:pt x="32" y="2382"/>
                </a:cubicBezTo>
                <a:lnTo>
                  <a:pt x="3208287" y="0"/>
                </a:lnTo>
                <a:lnTo>
                  <a:pt x="2604899" y="807848"/>
                </a:lnTo>
                <a:lnTo>
                  <a:pt x="3861" y="8102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30207" y="2160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7317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Montserrat" panose="00000500000000000000" pitchFamily="2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8159" y="139374"/>
            <a:ext cx="1294300" cy="50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D4F460A-44BC-4D90-A39D-CB84090CA493}"/>
              </a:ext>
            </a:extLst>
          </p:cNvPr>
          <p:cNvSpPr/>
          <p:nvPr userDrawn="1"/>
        </p:nvSpPr>
        <p:spPr>
          <a:xfrm>
            <a:off x="2683414" y="-9525"/>
            <a:ext cx="6460586" cy="344638"/>
          </a:xfrm>
          <a:prstGeom prst="parallelogram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977F66C-4D11-4897-A3D0-11CC9AD16A8D}"/>
              </a:ext>
            </a:extLst>
          </p:cNvPr>
          <p:cNvPicPr/>
          <p:nvPr userDrawn="1"/>
        </p:nvPicPr>
        <p:blipFill>
          <a:blip r:embed="rId14"/>
          <a:stretch/>
        </p:blipFill>
        <p:spPr>
          <a:xfrm>
            <a:off x="1589020" y="133797"/>
            <a:ext cx="1006200" cy="500525"/>
          </a:xfrm>
          <a:prstGeom prst="rect">
            <a:avLst/>
          </a:prstGeom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49" r:id="rId3"/>
    <p:sldLayoutId id="214748365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Transpiling Python to Julia using PyJL</a:t>
            </a:r>
            <a:endParaRPr sz="42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8" y="3098475"/>
            <a:ext cx="8520600" cy="567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>
              <a:lnSpc>
                <a:spcPct val="80000"/>
              </a:lnSpc>
              <a:tabLst>
                <a:tab pos="0" algn="l"/>
              </a:tabLst>
            </a:pPr>
            <a:r>
              <a:rPr lang="en" sz="1979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15</a:t>
            </a:r>
            <a:r>
              <a:rPr lang="en" sz="1977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th</a:t>
            </a:r>
            <a:r>
              <a:rPr lang="en" sz="1979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European Lisp Symposium</a:t>
            </a:r>
            <a:endParaRPr lang="pt-PT" sz="1979" b="0" strike="noStrike" spc="-1" dirty="0"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9AFE292B-B9C7-4925-BEAD-7D8D58D034C0}"/>
              </a:ext>
            </a:extLst>
          </p:cNvPr>
          <p:cNvSpPr/>
          <p:nvPr/>
        </p:nvSpPr>
        <p:spPr>
          <a:xfrm>
            <a:off x="311692" y="3967200"/>
            <a:ext cx="3781800" cy="7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Miguel Marcelino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INESC-ID/</a:t>
            </a:r>
            <a:r>
              <a:rPr lang="en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Instituto Superior Técnico 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University of Lisbon</a:t>
            </a:r>
            <a:endParaRPr lang="pt-PT" sz="1300" b="0" strike="noStrike" spc="-1" dirty="0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D46F8C0F-E4C9-4E32-B5EA-D542C79AE628}"/>
              </a:ext>
            </a:extLst>
          </p:cNvPr>
          <p:cNvSpPr/>
          <p:nvPr/>
        </p:nvSpPr>
        <p:spPr>
          <a:xfrm>
            <a:off x="5050508" y="3967020"/>
            <a:ext cx="378180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António Menezes Leitão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INESC-ID/Instituto Superior Técnico 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University of Lisbon</a:t>
            </a:r>
            <a:endParaRPr lang="pt-PT" sz="13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98741-878B-4878-8702-3F38C0599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/>
              <a:t>2. Proposed Solution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96AB9-6467-4E90-990F-1BE094276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2C35-FE94-4674-AB14-DB57E8A7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PyJL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C330-27DC-4610-9AEE-92647D9DA6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D0515A-5C96-4C64-8FC4-B728D402C998}"/>
              </a:ext>
            </a:extLst>
          </p:cNvPr>
          <p:cNvGrpSpPr/>
          <p:nvPr/>
        </p:nvGrpSpPr>
        <p:grpSpPr>
          <a:xfrm>
            <a:off x="1167660" y="1590144"/>
            <a:ext cx="1927028" cy="2330062"/>
            <a:chOff x="1167660" y="1590144"/>
            <a:chExt cx="1927028" cy="23300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E96636-BC6D-456D-80AD-9E265AB0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8218" y="1590144"/>
              <a:ext cx="1585912" cy="15859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973FF8-E311-4634-B402-4F18EB02C265}"/>
                </a:ext>
              </a:extLst>
            </p:cNvPr>
            <p:cNvSpPr txBox="1"/>
            <p:nvPr/>
          </p:nvSpPr>
          <p:spPr>
            <a:xfrm>
              <a:off x="1167660" y="3347506"/>
              <a:ext cx="1927028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ctr"/>
              <a:r>
                <a:rPr lang="pt-PT" sz="2000" b="1" dirty="0">
                  <a:latin typeface="Montserrat" panose="00000500000000000000" pitchFamily="2" charset="0"/>
                </a:rPr>
                <a:t>Py2Many </a:t>
              </a:r>
            </a:p>
            <a:p>
              <a:pPr algn="ctr"/>
              <a:r>
                <a:rPr lang="pt-PT" sz="2000" b="1" dirty="0">
                  <a:latin typeface="Montserrat" panose="00000500000000000000" pitchFamily="2" charset="0"/>
                </a:rPr>
                <a:t>Framework</a:t>
              </a:r>
              <a:endParaRPr lang="en-US" sz="2000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5C0F03-3548-4FF8-986E-01F5E95F3430}"/>
              </a:ext>
            </a:extLst>
          </p:cNvPr>
          <p:cNvGrpSpPr/>
          <p:nvPr/>
        </p:nvGrpSpPr>
        <p:grpSpPr>
          <a:xfrm>
            <a:off x="5802471" y="1590144"/>
            <a:ext cx="1927028" cy="2330062"/>
            <a:chOff x="5802471" y="1590144"/>
            <a:chExt cx="1927028" cy="23300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DF264B-BBCB-4FAB-BFF7-F748889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2220" y="1590144"/>
              <a:ext cx="1587530" cy="15859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26E5F4-2246-4616-BBD7-892381ED9C42}"/>
                </a:ext>
              </a:extLst>
            </p:cNvPr>
            <p:cNvSpPr txBox="1"/>
            <p:nvPr/>
          </p:nvSpPr>
          <p:spPr>
            <a:xfrm>
              <a:off x="5802471" y="3347506"/>
              <a:ext cx="1927028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ctr"/>
              <a:r>
                <a:rPr lang="pt-PT" sz="2000" b="1" dirty="0">
                  <a:latin typeface="Montserrat" panose="00000500000000000000" pitchFamily="2" charset="0"/>
                </a:rPr>
                <a:t>PyJL 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FB7746-FD01-48C5-AD47-2F79AE5D24E0}"/>
              </a:ext>
            </a:extLst>
          </p:cNvPr>
          <p:cNvCxnSpPr>
            <a:cxnSpLocks/>
          </p:cNvCxnSpPr>
          <p:nvPr/>
        </p:nvCxnSpPr>
        <p:spPr>
          <a:xfrm>
            <a:off x="3267075" y="2373575"/>
            <a:ext cx="2314575" cy="0"/>
          </a:xfrm>
          <a:prstGeom prst="straightConnector1">
            <a:avLst/>
          </a:prstGeom>
          <a:ln w="57150">
            <a:solidFill>
              <a:srgbClr val="1B1B1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5DE4-30F7-41FE-846E-CF442AAE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82" y="274434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PT" dirty="0"/>
              <a:t>PyJL Architecture</a:t>
            </a:r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E3A9F6B-1087-463B-B3F6-B93AE6074714}"/>
              </a:ext>
            </a:extLst>
          </p:cNvPr>
          <p:cNvGrpSpPr/>
          <p:nvPr/>
        </p:nvGrpSpPr>
        <p:grpSpPr>
          <a:xfrm>
            <a:off x="6804034" y="1286622"/>
            <a:ext cx="2169725" cy="716850"/>
            <a:chOff x="6742404" y="1600947"/>
            <a:chExt cx="2169725" cy="716850"/>
          </a:xfrm>
        </p:grpSpPr>
        <p:sp>
          <p:nvSpPr>
            <p:cNvPr id="12" name="Google Shape;94;p17">
              <a:extLst>
                <a:ext uri="{FF2B5EF4-FFF2-40B4-BE49-F238E27FC236}">
                  <a16:creationId xmlns:a16="http://schemas.microsoft.com/office/drawing/2014/main" id="{D1B85577-6F2F-44D0-80E0-48308A2CF3AB}"/>
                </a:ext>
              </a:extLst>
            </p:cNvPr>
            <p:cNvSpPr/>
            <p:nvPr/>
          </p:nvSpPr>
          <p:spPr>
            <a:xfrm>
              <a:off x="7248004" y="1600947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Transformers</a:t>
              </a:r>
              <a:endParaRPr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34" name="Google Shape;118;p18">
              <a:extLst>
                <a:ext uri="{FF2B5EF4-FFF2-40B4-BE49-F238E27FC236}">
                  <a16:creationId xmlns:a16="http://schemas.microsoft.com/office/drawing/2014/main" id="{2192412B-1876-4BA4-8071-98E5B85BA98A}"/>
                </a:ext>
              </a:extLst>
            </p:cNvPr>
            <p:cNvCxnSpPr>
              <a:cxnSpLocks/>
              <a:stCxn id="12" idx="1"/>
              <a:endCxn id="11" idx="3"/>
            </p:cNvCxnSpPr>
            <p:nvPr/>
          </p:nvCxnSpPr>
          <p:spPr>
            <a:xfrm rot="10800000" flipV="1">
              <a:off x="6742404" y="1959372"/>
              <a:ext cx="505601" cy="2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5035CAB-2E55-4B0D-90FA-5E2A072185F9}"/>
              </a:ext>
            </a:extLst>
          </p:cNvPr>
          <p:cNvGrpSpPr/>
          <p:nvPr/>
        </p:nvGrpSpPr>
        <p:grpSpPr>
          <a:xfrm>
            <a:off x="122237" y="2003473"/>
            <a:ext cx="8019459" cy="2101513"/>
            <a:chOff x="54473" y="1818325"/>
            <a:chExt cx="8019459" cy="2101513"/>
          </a:xfrm>
        </p:grpSpPr>
        <p:cxnSp>
          <p:nvCxnSpPr>
            <p:cNvPr id="38" name="Google Shape;118;p18">
              <a:extLst>
                <a:ext uri="{FF2B5EF4-FFF2-40B4-BE49-F238E27FC236}">
                  <a16:creationId xmlns:a16="http://schemas.microsoft.com/office/drawing/2014/main" id="{F9498DC3-DF58-4FEB-9916-62B49CD72CAE}"/>
                </a:ext>
              </a:extLst>
            </p:cNvPr>
            <p:cNvCxnSpPr>
              <a:cxnSpLocks/>
              <a:stCxn id="42" idx="0"/>
              <a:endCxn id="12" idx="2"/>
            </p:cNvCxnSpPr>
            <p:nvPr/>
          </p:nvCxnSpPr>
          <p:spPr>
            <a:xfrm rot="5400000" flipH="1" flipV="1">
              <a:off x="3787902" y="-1083042"/>
              <a:ext cx="1384664" cy="7187397"/>
            </a:xfrm>
            <a:prstGeom prst="bentConnector3">
              <a:avLst>
                <a:gd name="adj1" fmla="val 42295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2" name="Google Shape;94;p17">
              <a:extLst>
                <a:ext uri="{FF2B5EF4-FFF2-40B4-BE49-F238E27FC236}">
                  <a16:creationId xmlns:a16="http://schemas.microsoft.com/office/drawing/2014/main" id="{7A1D066D-2979-499D-95D6-4778A2364393}"/>
                </a:ext>
              </a:extLst>
            </p:cNvPr>
            <p:cNvSpPr/>
            <p:nvPr/>
          </p:nvSpPr>
          <p:spPr>
            <a:xfrm>
              <a:off x="54473" y="3202988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Post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Rewriters</a:t>
              </a:r>
              <a:endParaRPr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F5E09FD-F5A7-4F7D-9D16-1C5A4E84C197}"/>
              </a:ext>
            </a:extLst>
          </p:cNvPr>
          <p:cNvGrpSpPr/>
          <p:nvPr/>
        </p:nvGrpSpPr>
        <p:grpSpPr>
          <a:xfrm>
            <a:off x="1786362" y="3388642"/>
            <a:ext cx="1958605" cy="716850"/>
            <a:chOff x="1782918" y="3393985"/>
            <a:chExt cx="1958605" cy="716850"/>
          </a:xfrm>
        </p:grpSpPr>
        <p:sp>
          <p:nvSpPr>
            <p:cNvPr id="48" name="Google Shape;94;p17">
              <a:extLst>
                <a:ext uri="{FF2B5EF4-FFF2-40B4-BE49-F238E27FC236}">
                  <a16:creationId xmlns:a16="http://schemas.microsoft.com/office/drawing/2014/main" id="{3170F98C-8257-43DE-8EBF-F2F2F0493000}"/>
                </a:ext>
              </a:extLst>
            </p:cNvPr>
            <p:cNvSpPr/>
            <p:nvPr/>
          </p:nvSpPr>
          <p:spPr>
            <a:xfrm>
              <a:off x="2077398" y="3393985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600" b="1" spc="-3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64" name="Google Shape;118;p18">
              <a:extLst>
                <a:ext uri="{FF2B5EF4-FFF2-40B4-BE49-F238E27FC236}">
                  <a16:creationId xmlns:a16="http://schemas.microsoft.com/office/drawing/2014/main" id="{C90E4846-EED9-47EE-B2DC-04EFE1536E0B}"/>
                </a:ext>
              </a:extLst>
            </p:cNvPr>
            <p:cNvCxnSpPr>
              <a:cxnSpLocks/>
              <a:stCxn id="48" idx="1"/>
              <a:endCxn id="42" idx="3"/>
            </p:cNvCxnSpPr>
            <p:nvPr/>
          </p:nvCxnSpPr>
          <p:spPr>
            <a:xfrm rot="10800000">
              <a:off x="1782918" y="3751904"/>
              <a:ext cx="294480" cy="506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71D0BDC-3815-48B3-A788-994AA0BCC752}"/>
              </a:ext>
            </a:extLst>
          </p:cNvPr>
          <p:cNvGrpSpPr/>
          <p:nvPr/>
        </p:nvGrpSpPr>
        <p:grpSpPr>
          <a:xfrm>
            <a:off x="3755344" y="3388137"/>
            <a:ext cx="1960757" cy="716850"/>
            <a:chOff x="3687580" y="3393480"/>
            <a:chExt cx="1960757" cy="716850"/>
          </a:xfrm>
        </p:grpSpPr>
        <p:sp>
          <p:nvSpPr>
            <p:cNvPr id="59" name="Google Shape;94;p17">
              <a:extLst>
                <a:ext uri="{FF2B5EF4-FFF2-40B4-BE49-F238E27FC236}">
                  <a16:creationId xmlns:a16="http://schemas.microsoft.com/office/drawing/2014/main" id="{68B85D36-FB0D-4365-B82D-D468C0FE100E}"/>
                </a:ext>
              </a:extLst>
            </p:cNvPr>
            <p:cNvSpPr/>
            <p:nvPr/>
          </p:nvSpPr>
          <p:spPr>
            <a:xfrm>
              <a:off x="3984212" y="3393480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Core Transformers</a:t>
              </a:r>
              <a:endParaRPr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67" name="Google Shape;118;p18">
              <a:extLst>
                <a:ext uri="{FF2B5EF4-FFF2-40B4-BE49-F238E27FC236}">
                  <a16:creationId xmlns:a16="http://schemas.microsoft.com/office/drawing/2014/main" id="{59255238-FD5B-4E62-ABC8-759AC9D31592}"/>
                </a:ext>
              </a:extLst>
            </p:cNvPr>
            <p:cNvCxnSpPr>
              <a:cxnSpLocks/>
              <a:stCxn id="59" idx="1"/>
              <a:endCxn id="55" idx="3"/>
            </p:cNvCxnSpPr>
            <p:nvPr/>
          </p:nvCxnSpPr>
          <p:spPr>
            <a:xfrm rot="10800000">
              <a:off x="3687580" y="3751903"/>
              <a:ext cx="296632" cy="3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8B6473F-7E99-4F91-A316-7F9E78A300B0}"/>
              </a:ext>
            </a:extLst>
          </p:cNvPr>
          <p:cNvGrpSpPr/>
          <p:nvPr/>
        </p:nvGrpSpPr>
        <p:grpSpPr>
          <a:xfrm>
            <a:off x="5716101" y="3388643"/>
            <a:ext cx="1949735" cy="716850"/>
            <a:chOff x="5712657" y="3393986"/>
            <a:chExt cx="1949735" cy="716850"/>
          </a:xfrm>
        </p:grpSpPr>
        <p:sp>
          <p:nvSpPr>
            <p:cNvPr id="60" name="Google Shape;94;p17">
              <a:extLst>
                <a:ext uri="{FF2B5EF4-FFF2-40B4-BE49-F238E27FC236}">
                  <a16:creationId xmlns:a16="http://schemas.microsoft.com/office/drawing/2014/main" id="{A9430F15-9FFB-4478-AF65-76D1D6967047}"/>
                </a:ext>
              </a:extLst>
            </p:cNvPr>
            <p:cNvSpPr/>
            <p:nvPr/>
          </p:nvSpPr>
          <p:spPr>
            <a:xfrm>
              <a:off x="5998267" y="3393986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Transpiler</a:t>
              </a:r>
              <a:endParaRPr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71" name="Google Shape;118;p18">
              <a:extLst>
                <a:ext uri="{FF2B5EF4-FFF2-40B4-BE49-F238E27FC236}">
                  <a16:creationId xmlns:a16="http://schemas.microsoft.com/office/drawing/2014/main" id="{E03A0FCB-AC10-4FE6-8CD8-112B09ACD0ED}"/>
                </a:ext>
              </a:extLst>
            </p:cNvPr>
            <p:cNvCxnSpPr>
              <a:cxnSpLocks/>
              <a:stCxn id="60" idx="1"/>
              <a:endCxn id="59" idx="3"/>
            </p:cNvCxnSpPr>
            <p:nvPr/>
          </p:nvCxnSpPr>
          <p:spPr>
            <a:xfrm rot="10800000">
              <a:off x="5712657" y="3751905"/>
              <a:ext cx="285610" cy="506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B8BDB07-9084-41DF-8376-51A1504D9114}"/>
              </a:ext>
            </a:extLst>
          </p:cNvPr>
          <p:cNvSpPr txBox="1"/>
          <p:nvPr/>
        </p:nvSpPr>
        <p:spPr>
          <a:xfrm>
            <a:off x="2091220" y="3454171"/>
            <a:ext cx="1664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spc="-30" dirty="0">
                <a:solidFill>
                  <a:schemeClr val="bg1"/>
                </a:solidFill>
                <a:latin typeface="Montserrat" panose="00000500000000000000" pitchFamily="2" charset="0"/>
              </a:rPr>
              <a:t>Configuration Rewriters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7DCA88-E254-47D2-B7E7-4F05B5C0B9D0}"/>
              </a:ext>
            </a:extLst>
          </p:cNvPr>
          <p:cNvGrpSpPr/>
          <p:nvPr/>
        </p:nvGrpSpPr>
        <p:grpSpPr>
          <a:xfrm>
            <a:off x="122237" y="1181904"/>
            <a:ext cx="1350284" cy="1363843"/>
            <a:chOff x="60607" y="1496229"/>
            <a:chExt cx="1350284" cy="13638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135AFD-E870-454C-B140-29F36EB2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602" y="1496229"/>
              <a:ext cx="926295" cy="92629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DFAEE2-69DA-49AF-B41D-51161616231C}"/>
                </a:ext>
              </a:extLst>
            </p:cNvPr>
            <p:cNvSpPr txBox="1"/>
            <p:nvPr/>
          </p:nvSpPr>
          <p:spPr>
            <a:xfrm>
              <a:off x="60607" y="2336852"/>
              <a:ext cx="1350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atin typeface="Montserrat" panose="00000500000000000000" pitchFamily="2" charset="0"/>
                </a:rPr>
                <a:t>Python Source Code</a:t>
              </a:r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809EB9C-5C95-413B-BFB8-5FC1299EAF73}"/>
              </a:ext>
            </a:extLst>
          </p:cNvPr>
          <p:cNvGrpSpPr/>
          <p:nvPr/>
        </p:nvGrpSpPr>
        <p:grpSpPr>
          <a:xfrm>
            <a:off x="1210454" y="1272493"/>
            <a:ext cx="1465834" cy="1273255"/>
            <a:chOff x="1210454" y="1586818"/>
            <a:chExt cx="1465834" cy="1273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4F7E0A-BCBE-495A-A9A8-1ACFB94DD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4516" y="1586818"/>
              <a:ext cx="743983" cy="7428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9EEBAA-B4FE-4E13-8882-135317C1CD9E}"/>
                </a:ext>
              </a:extLst>
            </p:cNvPr>
            <p:cNvSpPr txBox="1"/>
            <p:nvPr/>
          </p:nvSpPr>
          <p:spPr>
            <a:xfrm>
              <a:off x="1423883" y="2336853"/>
              <a:ext cx="1252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atin typeface="Montserrat" panose="00000500000000000000" pitchFamily="2" charset="0"/>
                </a:rPr>
                <a:t>Python AST Module</a:t>
              </a:r>
              <a:endParaRPr lang="en-US" dirty="0">
                <a:latin typeface="Montserrat" panose="00000500000000000000" pitchFamily="2" charset="0"/>
              </a:endParaRPr>
            </a:p>
          </p:txBody>
        </p:sp>
        <p:cxnSp>
          <p:nvCxnSpPr>
            <p:cNvPr id="15" name="Google Shape;118;p18">
              <a:extLst>
                <a:ext uri="{FF2B5EF4-FFF2-40B4-BE49-F238E27FC236}">
                  <a16:creationId xmlns:a16="http://schemas.microsoft.com/office/drawing/2014/main" id="{3EFF4945-3D83-44A2-BF60-4932D79A85C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10454" y="1959371"/>
              <a:ext cx="460070" cy="3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01F6C10-3BB0-46F0-99CB-B61182B53743}"/>
              </a:ext>
            </a:extLst>
          </p:cNvPr>
          <p:cNvGrpSpPr/>
          <p:nvPr/>
        </p:nvGrpSpPr>
        <p:grpSpPr>
          <a:xfrm>
            <a:off x="4634306" y="1286624"/>
            <a:ext cx="2169727" cy="716850"/>
            <a:chOff x="4591496" y="1600950"/>
            <a:chExt cx="2169727" cy="716850"/>
          </a:xfrm>
        </p:grpSpPr>
        <p:sp>
          <p:nvSpPr>
            <p:cNvPr id="11" name="Google Shape;94;p17">
              <a:extLst>
                <a:ext uri="{FF2B5EF4-FFF2-40B4-BE49-F238E27FC236}">
                  <a16:creationId xmlns:a16="http://schemas.microsoft.com/office/drawing/2014/main" id="{178BBBE6-C001-4B46-85D0-ACDD88A564A8}"/>
                </a:ext>
              </a:extLst>
            </p:cNvPr>
            <p:cNvSpPr/>
            <p:nvPr/>
          </p:nvSpPr>
          <p:spPr>
            <a:xfrm>
              <a:off x="5097098" y="1600950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Core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Transformers</a:t>
              </a:r>
              <a:endParaRPr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29" name="Google Shape;118;p18">
              <a:extLst>
                <a:ext uri="{FF2B5EF4-FFF2-40B4-BE49-F238E27FC236}">
                  <a16:creationId xmlns:a16="http://schemas.microsoft.com/office/drawing/2014/main" id="{BE885BEC-C35F-4D9C-B0F8-55E665306128}"/>
                </a:ext>
              </a:extLst>
            </p:cNvPr>
            <p:cNvCxnSpPr>
              <a:cxnSpLocks/>
              <a:stCxn id="11" idx="1"/>
              <a:endCxn id="10" idx="3"/>
            </p:cNvCxnSpPr>
            <p:nvPr/>
          </p:nvCxnSpPr>
          <p:spPr>
            <a:xfrm rot="10800000">
              <a:off x="4591496" y="1959375"/>
              <a:ext cx="505602" cy="1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FFAA45-385B-48E5-A00B-818D25964B1F}"/>
              </a:ext>
            </a:extLst>
          </p:cNvPr>
          <p:cNvGrpSpPr/>
          <p:nvPr/>
        </p:nvGrpSpPr>
        <p:grpSpPr>
          <a:xfrm>
            <a:off x="2464407" y="1286623"/>
            <a:ext cx="2169899" cy="716850"/>
            <a:chOff x="2464407" y="1286623"/>
            <a:chExt cx="2169899" cy="716850"/>
          </a:xfrm>
        </p:grpSpPr>
        <p:sp>
          <p:nvSpPr>
            <p:cNvPr id="10" name="Google Shape;94;p17">
              <a:extLst>
                <a:ext uri="{FF2B5EF4-FFF2-40B4-BE49-F238E27FC236}">
                  <a16:creationId xmlns:a16="http://schemas.microsoft.com/office/drawing/2014/main" id="{BE1315CB-5945-4207-ADB9-85C691DADABF}"/>
                </a:ext>
              </a:extLst>
            </p:cNvPr>
            <p:cNvSpPr/>
            <p:nvPr/>
          </p:nvSpPr>
          <p:spPr>
            <a:xfrm>
              <a:off x="2970181" y="1286623"/>
              <a:ext cx="1664125" cy="716850"/>
            </a:xfrm>
            <a:prstGeom prst="roundRect">
              <a:avLst>
                <a:gd name="adj" fmla="val 12429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Rewriters</a:t>
              </a:r>
              <a:endParaRPr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75" name="Google Shape;118;p18">
              <a:extLst>
                <a:ext uri="{FF2B5EF4-FFF2-40B4-BE49-F238E27FC236}">
                  <a16:creationId xmlns:a16="http://schemas.microsoft.com/office/drawing/2014/main" id="{26E85A6F-91CD-4249-843D-7E5EA881D09E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2464407" y="1645046"/>
              <a:ext cx="505775" cy="2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04A168-A37F-4AF4-A6EE-76E803B24003}"/>
              </a:ext>
            </a:extLst>
          </p:cNvPr>
          <p:cNvGrpSpPr/>
          <p:nvPr/>
        </p:nvGrpSpPr>
        <p:grpSpPr>
          <a:xfrm>
            <a:off x="7665836" y="3283414"/>
            <a:ext cx="1432682" cy="1358922"/>
            <a:chOff x="7659702" y="3098266"/>
            <a:chExt cx="1432682" cy="135892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66DE8A6-6521-4F14-878F-B584E49C92AC}"/>
                </a:ext>
              </a:extLst>
            </p:cNvPr>
            <p:cNvGrpSpPr/>
            <p:nvPr/>
          </p:nvGrpSpPr>
          <p:grpSpPr>
            <a:xfrm>
              <a:off x="7768910" y="3098266"/>
              <a:ext cx="1323474" cy="1358922"/>
              <a:chOff x="7713641" y="3287908"/>
              <a:chExt cx="1323474" cy="13589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9973EF1-994B-4100-BAC2-494469D96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2231" y="3287908"/>
                <a:ext cx="926295" cy="926295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484B57F-B5E7-4257-9205-F3C41D6AE47E}"/>
                  </a:ext>
                </a:extLst>
              </p:cNvPr>
              <p:cNvSpPr txBox="1"/>
              <p:nvPr/>
            </p:nvSpPr>
            <p:spPr>
              <a:xfrm>
                <a:off x="7713641" y="4123610"/>
                <a:ext cx="1323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>
                    <a:latin typeface="Montserrat" panose="00000500000000000000" pitchFamily="2" charset="0"/>
                  </a:rPr>
                  <a:t>Julia </a:t>
                </a:r>
              </a:p>
              <a:p>
                <a:pPr algn="ctr"/>
                <a:r>
                  <a:rPr lang="pt-PT" dirty="0">
                    <a:latin typeface="Montserrat" panose="00000500000000000000" pitchFamily="2" charset="0"/>
                  </a:rPr>
                  <a:t>Source Code</a:t>
                </a:r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  <p:cxnSp>
          <p:nvCxnSpPr>
            <p:cNvPr id="106" name="Google Shape;118;p18">
              <a:extLst>
                <a:ext uri="{FF2B5EF4-FFF2-40B4-BE49-F238E27FC236}">
                  <a16:creationId xmlns:a16="http://schemas.microsoft.com/office/drawing/2014/main" id="{1015EF61-AB3B-4836-9033-F1767B2E9074}"/>
                </a:ext>
              </a:extLst>
            </p:cNvPr>
            <p:cNvCxnSpPr>
              <a:cxnSpLocks/>
              <a:stCxn id="8" idx="1"/>
              <a:endCxn id="60" idx="3"/>
            </p:cNvCxnSpPr>
            <p:nvPr/>
          </p:nvCxnSpPr>
          <p:spPr>
            <a:xfrm flipH="1">
              <a:off x="7659702" y="3561414"/>
              <a:ext cx="307798" cy="506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70CCE-7EBC-4372-BF74-5027B2D0F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948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98741-878B-4878-8702-3F38C0599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2640" y="2399234"/>
            <a:ext cx="5639818" cy="759118"/>
          </a:xfrm>
        </p:spPr>
        <p:txBody>
          <a:bodyPr/>
          <a:lstStyle/>
          <a:p>
            <a:pPr marL="114480">
              <a:lnSpc>
                <a:spcPct val="115000"/>
              </a:lnSpc>
              <a:tabLst>
                <a:tab pos="0" algn="l"/>
              </a:tabLst>
            </a:pPr>
            <a:r>
              <a:rPr lang="pt-PT" spc="-1" dirty="0">
                <a:solidFill>
                  <a:srgbClr val="000000"/>
                </a:solidFill>
              </a:rPr>
              <a:t>3. </a:t>
            </a:r>
            <a:r>
              <a:rPr lang="pt-PT" sz="36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Dynamic Behaviour</a:t>
            </a:r>
            <a:endParaRPr lang="pt-PT" sz="3600" b="0" strike="noStrike" spc="-1" dirty="0"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96AB9-6467-4E90-990F-1BE094276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5934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9C401-52FA-4285-9DE3-D14842A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82" y="283483"/>
            <a:ext cx="6097876" cy="5727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Generic Operations - Python</a:t>
            </a:r>
            <a:endParaRPr lang="pt-PT" sz="2800" b="0" strike="noStrike" spc="-1" dirty="0">
              <a:latin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7875-B258-484B-B95F-B9C4FB1ED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(container)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container[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 marL="139700" indent="0">
              <a:buNone/>
            </a:pP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</a:p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'1'</a:t>
            </a:r>
          </a:p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"123"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'1'</a:t>
            </a: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F5D695-396B-4BDF-A7B3-B994AD37E0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(x, y)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x + y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2.0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3.0</a:t>
            </a: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"2"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'12'</a:t>
            </a:r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6C4DA-D96C-41C8-BD8D-5AF890F60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A05C5-F6A1-41DC-9069-26CDE9B11F36}"/>
              </a:ext>
            </a:extLst>
          </p:cNvPr>
          <p:cNvGrpSpPr/>
          <p:nvPr/>
        </p:nvGrpSpPr>
        <p:grpSpPr>
          <a:xfrm>
            <a:off x="895149" y="2916455"/>
            <a:ext cx="2781702" cy="1088229"/>
            <a:chOff x="895149" y="2916455"/>
            <a:chExt cx="2781702" cy="1088229"/>
          </a:xfrm>
        </p:grpSpPr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27D6FA13-D87B-4AE4-B78F-7610C4583F4D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895149" y="2916455"/>
              <a:ext cx="2480913" cy="789846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40D88C-ABAD-4038-AE87-E3EF03958778}"/>
                </a:ext>
              </a:extLst>
            </p:cNvPr>
            <p:cNvSpPr txBox="1"/>
            <p:nvPr/>
          </p:nvSpPr>
          <p:spPr>
            <a:xfrm>
              <a:off x="3075272" y="3706301"/>
              <a:ext cx="601579" cy="298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l"/>
              <a:r>
                <a:rPr lang="en-US" sz="1800" b="0" i="0" u="none" strike="noStrike" dirty="0">
                  <a:solidFill>
                    <a:srgbClr val="585260"/>
                  </a:solidFill>
                  <a:effectLst/>
                  <a:latin typeface="Consolas" panose="020B0609020204030204" pitchFamily="49" charset="0"/>
                </a:rPr>
                <a:t>str</a:t>
              </a:r>
              <a:endParaRPr lang="en-US" sz="20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07BCC4-BCED-4568-9FF6-70D9650A107E}"/>
                </a:ext>
              </a:extLst>
            </p:cNvPr>
            <p:cNvCxnSpPr>
              <a:cxnSpLocks/>
            </p:cNvCxnSpPr>
            <p:nvPr/>
          </p:nvCxnSpPr>
          <p:spPr>
            <a:xfrm>
              <a:off x="943276" y="3436219"/>
              <a:ext cx="24327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28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9C401-52FA-4285-9DE3-D14842A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82" y="283483"/>
            <a:ext cx="6097876" cy="5727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Generic Operations - Julia</a:t>
            </a:r>
            <a:endParaRPr lang="pt-PT" sz="2800" b="0" strike="noStrike" spc="-1" dirty="0">
              <a:latin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7875-B258-484B-B95F-B9C4FB1ED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(container)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container[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"1"</a:t>
            </a: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"123"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 ASCII/Unicode U+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0031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(category Nd: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decimal digit)</a:t>
            </a: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F5D695-396B-4BDF-A7B3-B994AD37E0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(x, y)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x + y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2.0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3.0</a:t>
            </a: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"1"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"2"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LoadError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MethodError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 no method matching +(::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6C4DA-D96C-41C8-BD8D-5AF890F60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279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9C401-52FA-4285-9DE3-D14842A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82" y="283483"/>
            <a:ext cx="6097876" cy="5727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Generic Operations - Annotations</a:t>
            </a:r>
            <a:endParaRPr lang="pt-PT" sz="2800" b="0" strike="noStrike" spc="-1" dirty="0">
              <a:latin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7875-B258-484B-B95F-B9C4FB1E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" y="2120734"/>
            <a:ext cx="4578301" cy="114608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container:List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[int])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-&gt;Int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container[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 marL="139700" indent="0">
              <a:buNone/>
            </a:pP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F5D695-396B-4BDF-A7B3-B994AD37E0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49500" y="2120730"/>
            <a:ext cx="4578300" cy="1148662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sum_two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(x: int, y: int)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-&gt;int: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x + y</a:t>
            </a:r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6C4DA-D96C-41C8-BD8D-5AF890F60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B21843D-E547-4572-8B7C-3A4A9D5332A1}"/>
              </a:ext>
            </a:extLst>
          </p:cNvPr>
          <p:cNvSpPr txBox="1">
            <a:spLocks/>
          </p:cNvSpPr>
          <p:nvPr/>
        </p:nvSpPr>
        <p:spPr>
          <a:xfrm>
            <a:off x="0" y="3623883"/>
            <a:ext cx="4578299" cy="114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Font typeface="Montserrat"/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unction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get_first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(container</a:t>
            </a:r>
          </a:p>
          <a:p>
            <a:pPr marL="139700" indent="0">
              <a:buFont typeface="Montserrat"/>
              <a:buNone/>
            </a:pP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	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})::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container[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BF991C-D8F0-4A60-8F3B-2C67A2FEC936}"/>
              </a:ext>
            </a:extLst>
          </p:cNvPr>
          <p:cNvSpPr txBox="1">
            <a:spLocks/>
          </p:cNvSpPr>
          <p:nvPr/>
        </p:nvSpPr>
        <p:spPr>
          <a:xfrm>
            <a:off x="4572000" y="3614151"/>
            <a:ext cx="4578299" cy="114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Font typeface="Montserrat"/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sum_two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(x::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139700" indent="0">
              <a:buFont typeface="Montserrat"/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		 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y::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x + y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BBA0B0A-20B2-4D63-810B-441E14CDA0D7}"/>
              </a:ext>
            </a:extLst>
          </p:cNvPr>
          <p:cNvSpPr/>
          <p:nvPr/>
        </p:nvSpPr>
        <p:spPr>
          <a:xfrm>
            <a:off x="1813437" y="3213635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A0DEEF0-816D-48B0-AE48-9FD3C8159662}"/>
              </a:ext>
            </a:extLst>
          </p:cNvPr>
          <p:cNvSpPr/>
          <p:nvPr/>
        </p:nvSpPr>
        <p:spPr>
          <a:xfrm>
            <a:off x="6636482" y="3180298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6422DDC-325E-4236-9B46-3E692021087C}"/>
              </a:ext>
            </a:extLst>
          </p:cNvPr>
          <p:cNvSpPr txBox="1">
            <a:spLocks/>
          </p:cNvSpPr>
          <p:nvPr/>
        </p:nvSpPr>
        <p:spPr>
          <a:xfrm>
            <a:off x="-28801" y="881203"/>
            <a:ext cx="4578301" cy="114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Font typeface="Montserrat"/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get_first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(container)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container[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0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]</a:t>
            </a:r>
          </a:p>
          <a:p>
            <a:pPr marL="139700" indent="0">
              <a:buFont typeface="Montserrat"/>
              <a:buNone/>
            </a:pPr>
            <a:endParaRPr lang="en-US" sz="15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129E928-17F5-460C-996D-1BB4B0C9DBF9}"/>
              </a:ext>
            </a:extLst>
          </p:cNvPr>
          <p:cNvSpPr txBox="1">
            <a:spLocks/>
          </p:cNvSpPr>
          <p:nvPr/>
        </p:nvSpPr>
        <p:spPr>
          <a:xfrm>
            <a:off x="4442858" y="893514"/>
            <a:ext cx="4578300" cy="114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Font typeface="Montserrat"/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sum_two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(x, y)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x + y</a:t>
            </a:r>
            <a:endParaRPr lang="en-US" sz="150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50EEFE0-C40E-4615-B16F-43A1971992AC}"/>
              </a:ext>
            </a:extLst>
          </p:cNvPr>
          <p:cNvSpPr/>
          <p:nvPr/>
        </p:nvSpPr>
        <p:spPr>
          <a:xfrm>
            <a:off x="1786636" y="1728574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548FDF7-8BB2-4031-9D76-03D7BE2FC184}"/>
              </a:ext>
            </a:extLst>
          </p:cNvPr>
          <p:cNvSpPr/>
          <p:nvPr/>
        </p:nvSpPr>
        <p:spPr>
          <a:xfrm>
            <a:off x="6587629" y="1652564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E6C-3554-4AD5-971A-430832E2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Inference in Python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1BDE81-9CFE-459C-AEFF-D213015C7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178318"/>
            <a:ext cx="4260299" cy="2376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800" dirty="0"/>
              <a:t>Gradual Typing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Variables have fixed types</a:t>
            </a:r>
          </a:p>
          <a:p>
            <a:pPr lvl="1">
              <a:lnSpc>
                <a:spcPct val="150000"/>
              </a:lnSpc>
            </a:pPr>
            <a:r>
              <a:rPr lang="pt-PT" sz="1800" dirty="0"/>
              <a:t>Misuse is an error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Intra-Procedural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BE2C66-1766-4EF8-B68F-FA95C52AC7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2178318"/>
            <a:ext cx="4260299" cy="2376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800" dirty="0"/>
              <a:t>Type Inference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Types are allowed to change</a:t>
            </a:r>
          </a:p>
          <a:p>
            <a:pPr lvl="1">
              <a:lnSpc>
                <a:spcPct val="150000"/>
              </a:lnSpc>
            </a:pPr>
            <a:r>
              <a:rPr lang="pt-PT" sz="1800" dirty="0"/>
              <a:t>Conforms to Python usage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Inter-Procedural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FA13D-FA6C-4A19-8485-4C2684B7BF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C40E08-2A10-49C9-86D2-150B1B767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377" y="1354124"/>
            <a:ext cx="2982011" cy="600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D127D-D735-47A3-B5C0-F7F1D60280C6}"/>
              </a:ext>
            </a:extLst>
          </p:cNvPr>
          <p:cNvSpPr txBox="1"/>
          <p:nvPr/>
        </p:nvSpPr>
        <p:spPr>
          <a:xfrm>
            <a:off x="5196839" y="1354124"/>
            <a:ext cx="30106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en-US" sz="4800" b="0" i="0" dirty="0" err="1">
                <a:solidFill>
                  <a:srgbClr val="424242"/>
                </a:solidFill>
                <a:effectLst/>
                <a:latin typeface="Roboto" panose="02000000000000000000" pitchFamily="2" charset="0"/>
              </a:rPr>
              <a:t>pytype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B67A-A726-4A71-835F-204ABD8D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Inference in Python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A8859-2220-4298-8AD0-8C25899E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49370"/>
            <a:ext cx="8520600" cy="3582021"/>
          </a:xfrm>
        </p:spPr>
        <p:txBody>
          <a:bodyPr>
            <a:normAutofit/>
          </a:bodyPr>
          <a:lstStyle/>
          <a:p>
            <a:pPr marL="1397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bar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input:str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input ==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</a:t>
            </a:r>
            <a:r>
              <a:rPr lang="en-US" sz="1500" dirty="0" err="1">
                <a:solidFill>
                  <a:srgbClr val="2A9292"/>
                </a:solidFill>
                <a:latin typeface="Consolas" panose="020B0609020204030204" pitchFamily="49" charset="0"/>
              </a:rPr>
              <a:t>baz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z = input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else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z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-1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...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1500" dirty="0">
              <a:solidFill>
                <a:srgbClr val="585260"/>
              </a:solidFill>
              <a:latin typeface="Consolas" panose="020B0609020204030204" pitchFamily="49" charset="0"/>
            </a:endParaRPr>
          </a:p>
          <a:p>
            <a:pPr marL="286830" indent="-285750">
              <a:lnSpc>
                <a:spcPct val="200000"/>
              </a:lnSpc>
              <a:buClr>
                <a:srgbClr val="000000"/>
              </a:buClr>
            </a:pPr>
            <a:r>
              <a:rPr lang="pt-PT" sz="1800" dirty="0">
                <a:solidFill>
                  <a:schemeClr val="tx1"/>
                </a:solidFill>
                <a:latin typeface="Montserrat" pitchFamily="2" charset="0"/>
              </a:rPr>
              <a:t>Inference</a:t>
            </a:r>
          </a:p>
          <a:p>
            <a:pPr marL="744030" lvl="1" indent="-285750">
              <a:lnSpc>
                <a:spcPct val="200000"/>
              </a:lnSpc>
              <a:buClr>
                <a:srgbClr val="000000"/>
              </a:buClr>
            </a:pPr>
            <a:r>
              <a:rPr lang="pt-PT" sz="1800" dirty="0">
                <a:solidFill>
                  <a:schemeClr val="tx1"/>
                </a:solidFill>
                <a:latin typeface="Montserrat" pitchFamily="2" charset="0"/>
              </a:rPr>
              <a:t>MyPy: Error</a:t>
            </a:r>
          </a:p>
          <a:p>
            <a:pPr marL="744030" lvl="1" indent="-285750">
              <a:lnSpc>
                <a:spcPct val="200000"/>
              </a:lnSpc>
              <a:buClr>
                <a:srgbClr val="000000"/>
              </a:buClr>
            </a:pPr>
            <a:r>
              <a:rPr lang="pt-PT" sz="1800" dirty="0">
                <a:solidFill>
                  <a:schemeClr val="tx1"/>
                </a:solidFill>
                <a:latin typeface="Montserrat" pitchFamily="2" charset="0"/>
              </a:rPr>
              <a:t>Pytype: z: Union[int, str]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4457B-3C94-48B0-8E5E-0362649951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B9BF8-742A-4468-87E2-E131CA90A8AA}"/>
              </a:ext>
            </a:extLst>
          </p:cNvPr>
          <p:cNvSpPr/>
          <p:nvPr/>
        </p:nvSpPr>
        <p:spPr>
          <a:xfrm>
            <a:off x="1337093" y="1689995"/>
            <a:ext cx="1009291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03A6-1A29-4C74-B949-5B71909831EF}"/>
              </a:ext>
            </a:extLst>
          </p:cNvPr>
          <p:cNvSpPr/>
          <p:nvPr/>
        </p:nvSpPr>
        <p:spPr>
          <a:xfrm>
            <a:off x="1337092" y="2153455"/>
            <a:ext cx="1009291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4AA7-BC4A-4B7B-9A69-9BA436FF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Annotated Repositories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E9D6C-B180-4B69-8773-29DD21E46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2817A-23DA-4793-A003-D1972080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1" y="847134"/>
            <a:ext cx="7058664" cy="4104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6685F7A-D85B-4D5D-8645-240F1317A444}"/>
              </a:ext>
            </a:extLst>
          </p:cNvPr>
          <p:cNvGrpSpPr/>
          <p:nvPr/>
        </p:nvGrpSpPr>
        <p:grpSpPr>
          <a:xfrm>
            <a:off x="1626669" y="1587393"/>
            <a:ext cx="2651919" cy="664919"/>
            <a:chOff x="1626669" y="1587393"/>
            <a:chExt cx="2651919" cy="66491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FC4FCF-EF3D-4F65-8BEE-B4471BC864A5}"/>
                </a:ext>
              </a:extLst>
            </p:cNvPr>
            <p:cNvGrpSpPr/>
            <p:nvPr/>
          </p:nvGrpSpPr>
          <p:grpSpPr>
            <a:xfrm>
              <a:off x="1626669" y="1742173"/>
              <a:ext cx="932381" cy="510139"/>
              <a:chOff x="1626669" y="1742173"/>
              <a:chExt cx="932381" cy="51013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79A9057-8A5D-466C-9BCC-5144791D9C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6669" y="1742173"/>
                <a:ext cx="575987" cy="510139"/>
              </a:xfrm>
              <a:prstGeom prst="line">
                <a:avLst/>
              </a:prstGeom>
              <a:ln w="19050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A126256-8FE8-452C-ACEA-71DAFD614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2656" y="1742173"/>
                <a:ext cx="356394" cy="0"/>
              </a:xfrm>
              <a:prstGeom prst="line">
                <a:avLst/>
              </a:prstGeom>
              <a:ln w="19050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D62D4A-17E1-4782-A6AA-A88E52D2981E}"/>
                </a:ext>
              </a:extLst>
            </p:cNvPr>
            <p:cNvSpPr txBox="1"/>
            <p:nvPr/>
          </p:nvSpPr>
          <p:spPr>
            <a:xfrm>
              <a:off x="2559050" y="1587393"/>
              <a:ext cx="1719538" cy="309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l"/>
              <a:r>
                <a:rPr lang="pt-PT" sz="1800" dirty="0">
                  <a:latin typeface="Montserrat" pitchFamily="2" charset="0"/>
                </a:rPr>
                <a:t>1144 with [0,1]</a:t>
              </a:r>
              <a:endParaRPr lang="en-US" sz="1800" dirty="0">
                <a:latin typeface="Montserrat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228813-A080-43AF-8F13-331325162629}"/>
              </a:ext>
            </a:extLst>
          </p:cNvPr>
          <p:cNvGrpSpPr/>
          <p:nvPr/>
        </p:nvGrpSpPr>
        <p:grpSpPr>
          <a:xfrm>
            <a:off x="5387273" y="3366463"/>
            <a:ext cx="2158933" cy="762775"/>
            <a:chOff x="5387273" y="3366463"/>
            <a:chExt cx="2158933" cy="762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7146B2-32D7-4533-A6F2-58D1676FF409}"/>
                </a:ext>
              </a:extLst>
            </p:cNvPr>
            <p:cNvSpPr txBox="1"/>
            <p:nvPr/>
          </p:nvSpPr>
          <p:spPr>
            <a:xfrm>
              <a:off x="5387273" y="3366463"/>
              <a:ext cx="1552542" cy="309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l"/>
              <a:r>
                <a:rPr lang="pt-PT" sz="1800" dirty="0">
                  <a:latin typeface="Montserrat" pitchFamily="2" charset="0"/>
                </a:rPr>
                <a:t>50 with &gt;20</a:t>
              </a:r>
              <a:endParaRPr lang="en-US" sz="1800" dirty="0">
                <a:latin typeface="Montserrat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32FDD3-1F71-41EB-BDE9-8961D49FA673}"/>
                </a:ext>
              </a:extLst>
            </p:cNvPr>
            <p:cNvGrpSpPr/>
            <p:nvPr/>
          </p:nvGrpSpPr>
          <p:grpSpPr>
            <a:xfrm>
              <a:off x="6880309" y="3521242"/>
              <a:ext cx="665897" cy="607996"/>
              <a:chOff x="6880309" y="3521242"/>
              <a:chExt cx="665897" cy="60799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BBD98D7-9031-48DC-8C31-B269DF272D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36703" y="3521242"/>
                <a:ext cx="309503" cy="607996"/>
              </a:xfrm>
              <a:prstGeom prst="line">
                <a:avLst/>
              </a:prstGeom>
              <a:ln w="19050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4785885-F83A-45F9-BC95-6915FD695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0309" y="3521593"/>
                <a:ext cx="356394" cy="0"/>
              </a:xfrm>
              <a:prstGeom prst="line">
                <a:avLst/>
              </a:prstGeom>
              <a:ln w="19050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70EDB4-2F54-4B60-A6AE-70A90C2F75BD}"/>
              </a:ext>
            </a:extLst>
          </p:cNvPr>
          <p:cNvSpPr txBox="1"/>
          <p:nvPr/>
        </p:nvSpPr>
        <p:spPr>
          <a:xfrm>
            <a:off x="6436277" y="1101270"/>
            <a:ext cx="1419529" cy="30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l"/>
            <a:r>
              <a:rPr lang="pt-PT" sz="1800" dirty="0">
                <a:latin typeface="Montserrat" pitchFamily="2" charset="0"/>
              </a:rPr>
              <a:t>Total: 2678</a:t>
            </a:r>
            <a:endParaRPr lang="en-US" sz="1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AFD65A-DC08-48D1-AF8A-4E7E898F1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4802" y="2192190"/>
            <a:ext cx="5454200" cy="759118"/>
          </a:xfrm>
        </p:spPr>
        <p:txBody>
          <a:bodyPr/>
          <a:lstStyle/>
          <a:p>
            <a:r>
              <a:rPr lang="en-US" dirty="0"/>
              <a:t>1. 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A1C60-BF4F-4510-9BDD-7DA8F73D7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4AA7-BC4A-4B7B-9A69-9BA436FF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Annotated Repositories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E9D6C-B180-4B69-8773-29DD21E46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E9DEA-1B26-411F-A450-411ABFBA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6" y="919334"/>
            <a:ext cx="7058665" cy="40695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1E2B4B-CC1B-4B73-A596-88ED31FA009B}"/>
              </a:ext>
            </a:extLst>
          </p:cNvPr>
          <p:cNvSpPr/>
          <p:nvPr/>
        </p:nvSpPr>
        <p:spPr>
          <a:xfrm>
            <a:off x="1774031" y="1135380"/>
            <a:ext cx="109538" cy="287464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  <a:effectLst>
            <a:glow rad="25400">
              <a:schemeClr val="accent1">
                <a:satMod val="17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2C81-AEA3-4DB2-8255-D0934745B3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1E3E3F-25FE-47C8-AE29-BB8C6CFF7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>
                <a:latin typeface="Montserrat" pitchFamily="2" charset="0"/>
              </a:rPr>
              <a:t>4. Conversion Subset</a:t>
            </a:r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5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B5681-718D-462C-8172-69E0E872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Data Types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C74-07E6-47C3-911B-8C8D30883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BF0D75-7E3E-4B01-917E-4D230D320B02}"/>
                  </a:ext>
                </a:extLst>
              </p:cNvPr>
              <p:cNvSpPr txBox="1"/>
              <p:nvPr/>
            </p:nvSpPr>
            <p:spPr>
              <a:xfrm>
                <a:off x="390826" y="1205168"/>
                <a:ext cx="3945504" cy="1724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0" tIns="0" rIns="0" bIns="0" numCol="1" rtlCol="0" anchor="ctr" anchorCtr="0">
                <a:noAutofit/>
              </a:bodyPr>
              <a:lstStyle/>
              <a:p>
                <a:r>
                  <a:rPr lang="pt-PT" sz="1800" dirty="0">
                    <a:latin typeface="Montserrat" pitchFamily="2" charset="0"/>
                    <a:ea typeface="Cambria Math" panose="02040503050406030204" pitchFamily="18" charset="0"/>
                  </a:rPr>
                  <a:t>Numbers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𝑛𝑡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𝑏𝑜𝑜𝑙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𝑓𝑙𝑜𝑎𝑡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𝐹𝑙𝑜𝑎𝑡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𝑐𝑜𝑚𝑝𝑙𝑒𝑥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𝐶𝑜𝑚𝑝𝑙𝑒𝑥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BF0D75-7E3E-4B01-917E-4D230D320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26" y="1205168"/>
                <a:ext cx="3945504" cy="1724616"/>
              </a:xfrm>
              <a:prstGeom prst="rect">
                <a:avLst/>
              </a:prstGeom>
              <a:blipFill>
                <a:blip r:embed="rId3"/>
                <a:stretch>
                  <a:fillRect l="-35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5A2E93-CD8B-4452-81F5-2B16E66AF7A3}"/>
                  </a:ext>
                </a:extLst>
              </p:cNvPr>
              <p:cNvSpPr txBox="1"/>
              <p:nvPr/>
            </p:nvSpPr>
            <p:spPr>
              <a:xfrm>
                <a:off x="4673145" y="1205169"/>
                <a:ext cx="3945504" cy="1366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0" tIns="0" rIns="0" bIns="0" numCol="1" rtlCol="0" anchor="ctr" anchorCtr="0">
                <a:noAutofit/>
              </a:bodyPr>
              <a:lstStyle/>
              <a:p>
                <a:r>
                  <a:rPr lang="pt-PT" sz="1800" dirty="0">
                    <a:latin typeface="Montserrat" pitchFamily="2" charset="0"/>
                    <a:ea typeface="Cambria Math" panose="02040503050406030204" pitchFamily="18" charset="0"/>
                  </a:rPr>
                  <a:t>Immutable Sequences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𝑠𝑡𝑟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𝑡𝑢𝑝𝑙𝑒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𝑇𝑢𝑝𝑙𝑒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𝑏𝑦𝑡𝑒𝑠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𝐶𝑜𝑑𝑒𝑈𝑛𝑖𝑡𝑠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𝑈𝐼𝑛𝑡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8, 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𝑆𝑡𝑟𝑖𝑛𝑔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5A2E93-CD8B-4452-81F5-2B16E66AF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45" y="1205169"/>
                <a:ext cx="3945504" cy="1366581"/>
              </a:xfrm>
              <a:prstGeom prst="rect">
                <a:avLst/>
              </a:prstGeom>
              <a:blipFill>
                <a:blip r:embed="rId4"/>
                <a:stretch>
                  <a:fillRect l="-3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52603-C660-4396-8B07-8A815A384B12}"/>
                  </a:ext>
                </a:extLst>
              </p:cNvPr>
              <p:cNvSpPr txBox="1"/>
              <p:nvPr/>
            </p:nvSpPr>
            <p:spPr>
              <a:xfrm>
                <a:off x="4673145" y="2747130"/>
                <a:ext cx="4374037" cy="1366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0" tIns="0" rIns="0" bIns="0" numCol="1" rtlCol="0" anchor="ctr" anchorCtr="0">
                <a:noAutofit/>
              </a:bodyPr>
              <a:lstStyle/>
              <a:p>
                <a:r>
                  <a:rPr lang="pt-PT" sz="1800" dirty="0">
                    <a:latin typeface="Montserrat" pitchFamily="2" charset="0"/>
                    <a:ea typeface="Cambria Math" panose="02040503050406030204" pitchFamily="18" charset="0"/>
                  </a:rPr>
                  <a:t>Mutable Sequences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𝑙𝑖𝑠𝑡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𝑉𝑒𝑐𝑡𝑜𝑟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𝑏𝑦𝑡𝑒𝑎𝑟𝑟𝑎𝑦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𝑈𝐼𝑛𝑡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8}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52603-C660-4396-8B07-8A815A38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45" y="2747130"/>
                <a:ext cx="4374037" cy="1366581"/>
              </a:xfrm>
              <a:prstGeom prst="rect">
                <a:avLst/>
              </a:prstGeom>
              <a:blipFill>
                <a:blip r:embed="rId5"/>
                <a:stretch>
                  <a:fillRect l="-3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6C035-9B01-4ABF-B2E9-590F91AA87A2}"/>
                  </a:ext>
                </a:extLst>
              </p:cNvPr>
              <p:cNvSpPr txBox="1"/>
              <p:nvPr/>
            </p:nvSpPr>
            <p:spPr>
              <a:xfrm>
                <a:off x="390826" y="3305515"/>
                <a:ext cx="1871607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0" tIns="0" rIns="0" bIns="0" numCol="1" rtlCol="0" anchor="ctr" anchorCtr="0">
                <a:noAutofit/>
              </a:bodyPr>
              <a:lstStyle/>
              <a:p>
                <a:r>
                  <a:rPr lang="pt-PT" sz="1800" dirty="0">
                    <a:latin typeface="Montserrat" pitchFamily="2" charset="0"/>
                    <a:ea typeface="Cambria Math" panose="02040503050406030204" pitchFamily="18" charset="0"/>
                  </a:rPr>
                  <a:t>Set Types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𝑠𝑒𝑡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6C035-9B01-4ABF-B2E9-590F91AA8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26" y="3305515"/>
                <a:ext cx="1871607" cy="572700"/>
              </a:xfrm>
              <a:prstGeom prst="rect">
                <a:avLst/>
              </a:prstGeom>
              <a:blipFill>
                <a:blip r:embed="rId6"/>
                <a:stretch>
                  <a:fillRect l="-7492" t="-10638" b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C85C7C-FC50-4E19-B969-DA3E7633A1C5}"/>
                  </a:ext>
                </a:extLst>
              </p:cNvPr>
              <p:cNvSpPr txBox="1"/>
              <p:nvPr/>
            </p:nvSpPr>
            <p:spPr>
              <a:xfrm>
                <a:off x="2363578" y="3332515"/>
                <a:ext cx="1680521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0" tIns="0" rIns="0" bIns="0" numCol="1" rtlCol="0" anchor="ctr" anchorCtr="0">
                <a:noAutofit/>
              </a:bodyPr>
              <a:lstStyle/>
              <a:p>
                <a:r>
                  <a:rPr lang="pt-PT" sz="1800" dirty="0">
                    <a:latin typeface="Montserrat" pitchFamily="2" charset="0"/>
                    <a:ea typeface="Cambria Math" panose="02040503050406030204" pitchFamily="18" charset="0"/>
                  </a:rPr>
                  <a:t>Mappings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𝑑𝑖𝑐𝑡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𝐷𝑖𝑐𝑡</m:t>
                      </m:r>
                    </m:oMath>
                  </m:oMathPara>
                </a14:m>
                <a:endParaRPr lang="pt-PT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C85C7C-FC50-4E19-B969-DA3E7633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78" y="3332515"/>
                <a:ext cx="1680521" cy="572700"/>
              </a:xfrm>
              <a:prstGeom prst="rect">
                <a:avLst/>
              </a:prstGeom>
              <a:blipFill>
                <a:blip r:embed="rId7"/>
                <a:stretch>
                  <a:fillRect l="-8727" t="-10638" b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A5A53BD-3CB9-4028-A642-7589C887B9DA}"/>
              </a:ext>
            </a:extLst>
          </p:cNvPr>
          <p:cNvSpPr/>
          <p:nvPr/>
        </p:nvSpPr>
        <p:spPr>
          <a:xfrm>
            <a:off x="4673145" y="2197624"/>
            <a:ext cx="3486605" cy="259826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AD583-C128-4695-97B0-A6609997CAE4}"/>
              </a:ext>
            </a:extLst>
          </p:cNvPr>
          <p:cNvSpPr/>
          <p:nvPr/>
        </p:nvSpPr>
        <p:spPr>
          <a:xfrm>
            <a:off x="4673145" y="3591865"/>
            <a:ext cx="2857955" cy="259826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B5681-718D-462C-8172-69E0E872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Semantics – </a:t>
            </a:r>
            <a:r>
              <a:rPr lang="pt-PT" dirty="0">
                <a:latin typeface="Consolas" panose="020B0609020204030204" pitchFamily="49" charset="0"/>
              </a:rPr>
              <a:t>with</a:t>
            </a:r>
            <a:r>
              <a:rPr lang="pt-PT" dirty="0"/>
              <a:t> Statement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22F5D0-A7CB-4D0A-9AC5-8F20C2CF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3" y="1138815"/>
            <a:ext cx="4113638" cy="3918001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open(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file_path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f: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f.write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500" dirty="0"/>
          </a:p>
          <a:p>
            <a:pPr marL="139700" indent="0">
              <a:buNone/>
            </a:pPr>
            <a:endParaRPr lang="en-US" sz="1500" dirty="0"/>
          </a:p>
          <a:p>
            <a:pPr marL="139700" indent="0">
              <a:buNone/>
            </a:pPr>
            <a:endParaRPr lang="en-US" sz="1500" dirty="0">
              <a:solidFill>
                <a:srgbClr val="955AE7"/>
              </a:solidFill>
              <a:latin typeface="Consolas" panose="020B0609020204030204" pitchFamily="49" charset="0"/>
            </a:endParaRPr>
          </a:p>
          <a:p>
            <a:pPr marL="139700" indent="0">
              <a:buNone/>
            </a:pPr>
            <a:endParaRPr lang="en-US" sz="1500" dirty="0">
              <a:solidFill>
                <a:srgbClr val="955AE7"/>
              </a:solidFill>
              <a:latin typeface="Consolas" panose="020B0609020204030204" pitchFamily="49" charset="0"/>
            </a:endParaRPr>
          </a:p>
          <a:p>
            <a:pPr marL="139700" indent="0">
              <a:buNone/>
            </a:pPr>
            <a:endParaRPr lang="en-US" sz="1500" dirty="0">
              <a:solidFill>
                <a:srgbClr val="955AE7"/>
              </a:solidFill>
              <a:latin typeface="Consolas" panose="020B0609020204030204" pitchFamily="49" charset="0"/>
            </a:endParaRPr>
          </a:p>
          <a:p>
            <a:pPr marL="139700" indent="0"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with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(open(file_path_1,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"w"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as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f1,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open(file_path_2,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"w"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as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f2):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f1.write(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"foo"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f2.write(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"bar"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  <a:endParaRPr lang="en-US" sz="15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F8E26D-57B0-4CF1-A617-2E54C3B6EC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399" y="1138816"/>
            <a:ext cx="4113638" cy="34164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open(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file_path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f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write(f,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500" dirty="0"/>
          </a:p>
          <a:p>
            <a:pPr marL="139700" indent="0">
              <a:buNone/>
            </a:pPr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C74-07E6-47C3-911B-8C8D30883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1DD624D-58E0-4F34-9725-4BFD597E9FD4}"/>
              </a:ext>
            </a:extLst>
          </p:cNvPr>
          <p:cNvSpPr/>
          <p:nvPr/>
        </p:nvSpPr>
        <p:spPr>
          <a:xfrm rot="16200000">
            <a:off x="4388968" y="1315371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E7BEFDA-C42E-4502-9A79-3A043828267E}"/>
              </a:ext>
            </a:extLst>
          </p:cNvPr>
          <p:cNvSpPr/>
          <p:nvPr/>
        </p:nvSpPr>
        <p:spPr>
          <a:xfrm rot="16200000">
            <a:off x="4388969" y="3126747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B5681-718D-462C-8172-69E0E872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Semantics – With Statement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A73D364-9EC5-42F4-95D8-0E89B3BC6E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49370"/>
                <a:ext cx="8520600" cy="2498803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m:rPr>
                          <m:lit/>
                        </m:rPr>
                        <a:rPr lang="pt-PT" sz="15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𝑠𝑡𝑚𝑡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m:rPr>
                          <m:nor/>
                        </m:rPr>
                        <a:rPr lang="pt-PT" sz="1500" b="0" i="0" smtClean="0">
                          <a:latin typeface="Cambria Math" panose="02040503050406030204" pitchFamily="18" charset="0"/>
                        </a:rPr>
                        <m:t>with</m:t>
                      </m:r>
                      <m:d>
                        <m:dPr>
                          <m:ctrlPr>
                            <a:rPr lang="pt-PT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pt-PT" sz="1500" b="0" i="0" smtClean="0">
                              <a:latin typeface="Cambria Math" panose="02040503050406030204" pitchFamily="18" charset="0"/>
                            </a:rPr>
                            <m:t>("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m:rPr>
                              <m:lit/>
                            </m:rP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𝑠𝑡𝑚𝑡</m:t>
                          </m:r>
                          <m:r>
                            <m:rPr>
                              <m:lit/>
                            </m:rP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𝑐𝑜𝑛𝑡𝑒𝑛𝑡𝑠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 ","?</m:t>
                          </m:r>
                          <m:r>
                            <m:rPr>
                              <m:nor/>
                            </m:rPr>
                            <a:rPr lang="pt-PT" sz="1500" b="0" i="0" smtClean="0">
                              <a:latin typeface="Cambria Math" panose="02040503050406030204" pitchFamily="18" charset="0"/>
                            </a:rPr>
                            <m:t> ")" </m:t>
                          </m:r>
                        </m:e>
                        <m:e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m:rPr>
                              <m:lit/>
                            </m:rP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𝑠𝑡𝑚𝑡</m:t>
                          </m:r>
                          <m:r>
                            <m:rPr>
                              <m:lit/>
                            </m:rP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𝑐𝑜𝑛𝑡𝑒𝑛𝑡𝑠</m:t>
                          </m:r>
                        </m:e>
                      </m:d>
                      <m:r>
                        <m:rPr>
                          <m:nor/>
                        </m:rPr>
                        <a:rPr lang="pt-PT" sz="1500" b="0" i="0" smtClean="0">
                          <a:latin typeface="Cambria Math" panose="02040503050406030204" pitchFamily="18" charset="0"/>
                        </a:rPr>
                        <m:t> ":"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𝑠𝑢𝑖𝑡𝑒</m:t>
                      </m:r>
                    </m:oMath>
                  </m:oMathPara>
                </a14:m>
                <a:endParaRPr lang="en-US" sz="1500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500" i="1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m:rPr>
                          <m:lit/>
                        </m:rPr>
                        <a:rPr lang="pt-PT" sz="15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𝑠𝑡𝑚𝑡</m:t>
                      </m:r>
                      <m:r>
                        <m:rPr>
                          <m:lit/>
                        </m:rPr>
                        <a:rPr lang="pt-PT" sz="15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𝑐𝑜𝑛𝑡𝑒𝑛𝑡𝑠</m:t>
                      </m:r>
                      <m:r>
                        <a:rPr lang="pt-PT" sz="150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m:rPr>
                          <m:lit/>
                        </m:rPr>
                        <a:rPr lang="pt-PT" sz="15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𝑖𝑡𝑒𝑚</m:t>
                      </m:r>
                      <m:d>
                        <m:dPr>
                          <m:ctrlPr>
                            <a:rPr lang="pt-PT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15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m:rPr>
                              <m:lit/>
                            </m:rP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PT" sz="1500" b="0" i="1" smtClean="0">
                              <a:latin typeface="Cambria Math" panose="02040503050406030204" pitchFamily="18" charset="0"/>
                            </a:rPr>
                            <m:t>𝑖𝑡𝑒𝑚</m:t>
                          </m:r>
                        </m:e>
                      </m:d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PT" sz="150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500" i="1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𝑒𝑥𝑝𝑟𝑒𝑠𝑠𝑖𝑜𝑛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["</m:t>
                      </m:r>
                      <m:r>
                        <m:rPr>
                          <m:sty m:val="p"/>
                        </m:rPr>
                        <a:rPr lang="pt-PT" sz="1500" i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PT" sz="1500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sz="1500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m:rPr>
                          <m:lit/>
                        </m:rPr>
                        <a:rPr lang="pt-PT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𝑏𝑙𝑜𝑐𝑘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∷=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𝑒𝑥𝑝𝑟</m:t>
                      </m:r>
                      <m:r>
                        <m:rPr>
                          <m:nor/>
                        </m:rPr>
                        <a:rPr lang="pt-PT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("; "</m:t>
                      </m:r>
                      <m:r>
                        <m:rPr>
                          <m:nor/>
                        </m:rPr>
                        <a:rPr lang="pt-PT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expr</m:t>
                      </m:r>
                      <m:r>
                        <m:rPr>
                          <m:nor/>
                        </m:rPr>
                        <a:rPr lang="pt-PT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 "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pt-PT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(","</m:t>
                      </m:r>
                      <m:r>
                        <a:rPr lang="pt-PT" sz="1500" i="1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 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suite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"</m:t>
                      </m:r>
                      <m:r>
                        <m:rPr>
                          <m:nor/>
                        </m:rPr>
                        <a:rPr lang="pt-PT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r>
                        <a:rPr lang="pt-PT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pt-PT" sz="1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A73D364-9EC5-42F4-95D8-0E89B3BC6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49370"/>
                <a:ext cx="8520600" cy="249880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C74-07E6-47C3-911B-8C8D30883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B4A79-0106-4666-B63D-E63903CB5A73}"/>
              </a:ext>
            </a:extLst>
          </p:cNvPr>
          <p:cNvSpPr txBox="1"/>
          <p:nvPr/>
        </p:nvSpPr>
        <p:spPr>
          <a:xfrm>
            <a:off x="427330" y="3863504"/>
            <a:ext cx="3801359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open(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file_path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f: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f.write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A276D-094F-45AC-9DA4-FD381856B93D}"/>
              </a:ext>
            </a:extLst>
          </p:cNvPr>
          <p:cNvSpPr txBox="1"/>
          <p:nvPr/>
        </p:nvSpPr>
        <p:spPr>
          <a:xfrm>
            <a:off x="4829819" y="3863504"/>
            <a:ext cx="3886851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open(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file_path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f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   write(f,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99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B5681-718D-462C-8172-69E0E872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Semantics – With Statement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22F5D0-A7CB-4D0A-9AC5-8F20C2CF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138815"/>
            <a:ext cx="3999900" cy="3918001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open(</a:t>
            </a:r>
            <a:r>
              <a:rPr lang="en-US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file_path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f:</a:t>
            </a:r>
            <a:b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f.write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lnSpc>
                <a:spcPct val="100000"/>
              </a:lnSpc>
              <a:buNone/>
            </a:pPr>
            <a:r>
              <a:rPr lang="en-US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576DDB"/>
                </a:solidFill>
                <a:latin typeface="Consolas" panose="020B0609020204030204" pitchFamily="49" charset="0"/>
              </a:rPr>
              <a:t>FileOp</a:t>
            </a:r>
            <a: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76DDB"/>
                </a:solidFill>
                <a:latin typeface="Consolas" panose="020B0609020204030204" pitchFamily="49" charset="0"/>
              </a:rPr>
              <a:t>__enter__</a:t>
            </a:r>
            <a: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  <a:t>(self)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        ...</a:t>
            </a:r>
            <a:b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b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76DDB"/>
                </a:solidFill>
                <a:latin typeface="Consolas" panose="020B0609020204030204" pitchFamily="49" charset="0"/>
              </a:rPr>
              <a:t>__exit__</a:t>
            </a:r>
            <a: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type=None, </a:t>
            </a:r>
            <a:b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value=None, </a:t>
            </a:r>
            <a:b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traceback=None)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dirty="0">
              <a:solidFill>
                <a:srgbClr val="585260"/>
              </a:solidFill>
              <a:latin typeface="Consolas" panose="020B0609020204030204" pitchFamily="49" charset="0"/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dirty="0">
                <a:solidFill>
                  <a:srgbClr val="955AE7"/>
                </a:solidFill>
                <a:latin typeface="Consolas" panose="020B0609020204030204" pitchFamily="49" charset="0"/>
              </a:rPr>
              <a:t>with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585260"/>
                </a:solidFill>
                <a:latin typeface="Consolas" panose="020B0609020204030204" pitchFamily="49" charset="0"/>
              </a:rPr>
              <a:t>FileOp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85260"/>
                </a:solidFill>
                <a:latin typeface="Consolas" panose="020B0609020204030204" pitchFamily="49" charset="0"/>
              </a:rPr>
              <a:t>file_path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A9292"/>
                </a:solidFill>
                <a:latin typeface="Consolas" panose="020B0609020204030204" pitchFamily="49" charset="0"/>
              </a:rPr>
              <a:t>"w"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955AE7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 f:</a:t>
            </a:r>
            <a:b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585260"/>
                </a:solidFill>
                <a:latin typeface="Consolas" panose="020B0609020204030204" pitchFamily="49" charset="0"/>
              </a:rPr>
              <a:t>f.write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3D9C9C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2A9292"/>
                </a:solidFill>
                <a:latin typeface="Consolas" panose="020B0609020204030204" pitchFamily="49" charset="0"/>
              </a:rPr>
              <a:t>hello world"</a:t>
            </a:r>
            <a:r>
              <a:rPr lang="en-US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F8E26D-57B0-4CF1-A617-2E54C3B6E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open(</a:t>
            </a:r>
            <a:r>
              <a:rPr lang="en-US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file_path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f</a:t>
            </a:r>
            <a:b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write(f, </a:t>
            </a:r>
            <a:r>
              <a:rPr lang="en-US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C74-07E6-47C3-911B-8C8D30883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1DD624D-58E0-4F34-9725-4BFD597E9FD4}"/>
              </a:ext>
            </a:extLst>
          </p:cNvPr>
          <p:cNvSpPr/>
          <p:nvPr/>
        </p:nvSpPr>
        <p:spPr>
          <a:xfrm rot="16200000">
            <a:off x="4239412" y="1411936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E7BEFDA-C42E-4502-9A79-3A043828267E}"/>
              </a:ext>
            </a:extLst>
          </p:cNvPr>
          <p:cNvSpPr/>
          <p:nvPr/>
        </p:nvSpPr>
        <p:spPr>
          <a:xfrm rot="16200000">
            <a:off x="4239412" y="3028052"/>
            <a:ext cx="144379" cy="3921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BC09-7E86-42EE-83CA-9A66EA87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Semantics – </a:t>
            </a:r>
            <a:r>
              <a:rPr lang="pt-PT" dirty="0">
                <a:latin typeface="Consolas" panose="020B0609020204030204" pitchFamily="49" charset="0"/>
              </a:rPr>
              <a:t>yield</a:t>
            </a:r>
            <a:r>
              <a:rPr lang="pt-PT" dirty="0"/>
              <a:t> Statement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D46F0-7097-476F-A557-3DB3EF56B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48" y="1605555"/>
            <a:ext cx="4260299" cy="2614034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fib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a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0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b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1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while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True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yield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a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, b = b,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a+b</a:t>
            </a: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77E02-BA0B-4ECD-8CB4-203289903B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355" y="1600913"/>
            <a:ext cx="4393650" cy="2778140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fib()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Channel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do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ch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a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0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b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1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while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true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    put!(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ch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, a)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    a, b = b,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a+b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 err="1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A4E06-BDC7-4E12-A229-604B1D68F110}"/>
              </a:ext>
            </a:extLst>
          </p:cNvPr>
          <p:cNvCxnSpPr>
            <a:cxnSpLocks/>
          </p:cNvCxnSpPr>
          <p:nvPr/>
        </p:nvCxnSpPr>
        <p:spPr>
          <a:xfrm>
            <a:off x="4322149" y="2912572"/>
            <a:ext cx="40544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53EA2-113E-4988-B674-E139FBE84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B7314-E75D-43D4-AFCE-6D7FB505FD70}"/>
              </a:ext>
            </a:extLst>
          </p:cNvPr>
          <p:cNvSpPr/>
          <p:nvPr/>
        </p:nvSpPr>
        <p:spPr>
          <a:xfrm>
            <a:off x="6182143" y="3042545"/>
            <a:ext cx="1180682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56E27-FC4B-45A7-B30B-0A643952B812}"/>
              </a:ext>
            </a:extLst>
          </p:cNvPr>
          <p:cNvSpPr/>
          <p:nvPr/>
        </p:nvSpPr>
        <p:spPr>
          <a:xfrm>
            <a:off x="5287449" y="1985299"/>
            <a:ext cx="1025245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BC09-7E86-42EE-83CA-9A66EA87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Semantics – </a:t>
            </a:r>
            <a:r>
              <a:rPr lang="pt-PT" dirty="0">
                <a:latin typeface="Consolas" panose="020B0609020204030204" pitchFamily="49" charset="0"/>
              </a:rPr>
              <a:t>yield</a:t>
            </a:r>
            <a:r>
              <a:rPr lang="pt-PT" dirty="0"/>
              <a:t> Statement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D46F0-7097-476F-A557-3DB3EF56B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48" y="1605555"/>
            <a:ext cx="4260299" cy="2614034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fib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a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0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b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1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while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True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yield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a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, b = b,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a+b</a:t>
            </a: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77E02-BA0B-4ECD-8CB4-203289903B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355" y="1600913"/>
            <a:ext cx="4393650" cy="2614034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@resumable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fib(n::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 ::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a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0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b =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1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for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in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1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:n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@yield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a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, b = b,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a+b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 err="1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A4E06-BDC7-4E12-A229-604B1D68F110}"/>
              </a:ext>
            </a:extLst>
          </p:cNvPr>
          <p:cNvCxnSpPr>
            <a:cxnSpLocks/>
          </p:cNvCxnSpPr>
          <p:nvPr/>
        </p:nvCxnSpPr>
        <p:spPr>
          <a:xfrm>
            <a:off x="4322149" y="2912572"/>
            <a:ext cx="40544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53EA2-113E-4988-B674-E139FBE84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83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9E1E2-5DE7-4C33-8C50-C22E301EB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18B2DD-A8BE-47DC-B92B-396C93000C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5.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B883D2-EA35-4F64-BA22-E1A2EF10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OO Paradigm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1F1A1-B076-4E36-A17E-032C4708A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767840"/>
            <a:ext cx="3999900" cy="27873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1800" dirty="0"/>
              <a:t>Inheritance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Objects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Single Dispatch</a:t>
            </a:r>
          </a:p>
          <a:p>
            <a:pPr>
              <a:lnSpc>
                <a:spcPct val="200000"/>
              </a:lnSpc>
            </a:pP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E51D-946C-4F3B-BA06-A695B70014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1" y="1790061"/>
            <a:ext cx="3999900" cy="27651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1800" dirty="0"/>
              <a:t>Composition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Structs + Functions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Multiple Dispatch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0473A-E258-4A81-AAC1-A38A3C819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63458-A3BD-4EB3-957E-643FABD0398A}"/>
              </a:ext>
            </a:extLst>
          </p:cNvPr>
          <p:cNvGrpSpPr/>
          <p:nvPr/>
        </p:nvGrpSpPr>
        <p:grpSpPr>
          <a:xfrm>
            <a:off x="5982302" y="1065002"/>
            <a:ext cx="1782360" cy="468720"/>
            <a:chOff x="1207440" y="1069920"/>
            <a:chExt cx="1782360" cy="46872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69413E2-21A2-4EB6-A3B4-6DAFF3E631D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207440" y="1069920"/>
              <a:ext cx="547560" cy="468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29">
              <a:extLst>
                <a:ext uri="{FF2B5EF4-FFF2-40B4-BE49-F238E27FC236}">
                  <a16:creationId xmlns:a16="http://schemas.microsoft.com/office/drawing/2014/main" id="{C669E58D-1517-4277-A94E-9030403C20CB}"/>
                </a:ext>
              </a:extLst>
            </p:cNvPr>
            <p:cNvSpPr/>
            <p:nvPr/>
          </p:nvSpPr>
          <p:spPr>
            <a:xfrm>
              <a:off x="1944720" y="1117440"/>
              <a:ext cx="104508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>
                  <a:solidFill>
                    <a:srgbClr val="000000"/>
                  </a:solidFill>
                  <a:latin typeface="Montserrat"/>
                  <a:ea typeface="Arial"/>
                </a:rPr>
                <a:t>Julia</a:t>
              </a:r>
              <a:endParaRPr lang="pt-PT" sz="2400" b="0" strike="noStrike" spc="-1">
                <a:latin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3D3AE1-B3E6-463C-A0D8-607590BD7063}"/>
              </a:ext>
            </a:extLst>
          </p:cNvPr>
          <p:cNvGrpSpPr/>
          <p:nvPr/>
        </p:nvGrpSpPr>
        <p:grpSpPr>
          <a:xfrm>
            <a:off x="1103220" y="1086660"/>
            <a:ext cx="2058480" cy="547560"/>
            <a:chOff x="5688720" y="1047960"/>
            <a:chExt cx="2058480" cy="54756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27DCDD5-C1BF-4517-AF08-D7B0BCE51856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5688720" y="1047960"/>
              <a:ext cx="547560" cy="54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30">
              <a:extLst>
                <a:ext uri="{FF2B5EF4-FFF2-40B4-BE49-F238E27FC236}">
                  <a16:creationId xmlns:a16="http://schemas.microsoft.com/office/drawing/2014/main" id="{F892983A-06DB-47CC-9E57-175FA61F4F81}"/>
                </a:ext>
              </a:extLst>
            </p:cNvPr>
            <p:cNvSpPr/>
            <p:nvPr/>
          </p:nvSpPr>
          <p:spPr>
            <a:xfrm>
              <a:off x="6435000" y="1117440"/>
              <a:ext cx="131220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 dirty="0">
                  <a:solidFill>
                    <a:srgbClr val="000000"/>
                  </a:solidFill>
                  <a:latin typeface="Montserrat"/>
                  <a:ea typeface="Arial"/>
                </a:rPr>
                <a:t>Python</a:t>
              </a:r>
              <a:endParaRPr lang="pt-PT" sz="2400" b="0" strike="noStrike" spc="-1" dirty="0"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6783124-A6F6-4A8F-A593-21EF778D98BB}"/>
              </a:ext>
            </a:extLst>
          </p:cNvPr>
          <p:cNvSpPr txBox="1"/>
          <p:nvPr/>
        </p:nvSpPr>
        <p:spPr>
          <a:xfrm>
            <a:off x="7579519" y="2618988"/>
            <a:ext cx="1363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ctr" anchorCtr="0">
            <a:noAutofit/>
          </a:bodyPr>
          <a:lstStyle/>
          <a:p>
            <a:pPr algn="ctr"/>
            <a:r>
              <a:rPr lang="pt-PT" sz="1800" dirty="0">
                <a:latin typeface="Montserrat" pitchFamily="2" charset="0"/>
              </a:rPr>
              <a:t>+ Abstract</a:t>
            </a:r>
          </a:p>
          <a:p>
            <a:pPr algn="ctr"/>
            <a:r>
              <a:rPr lang="pt-PT" sz="1800" dirty="0">
                <a:latin typeface="Montserrat" pitchFamily="2" charset="0"/>
              </a:rPr>
              <a:t>  Types</a:t>
            </a:r>
            <a:endParaRPr lang="en-US" sz="1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1724FE-C47B-4C0B-ADAC-D2F30935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Julia and Lisp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7D595-984F-454A-B0CA-C4D645E80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6889EFC-1F99-4EE5-B6AB-319CDE715CCB}"/>
              </a:ext>
            </a:extLst>
          </p:cNvPr>
          <p:cNvSpPr/>
          <p:nvPr/>
        </p:nvSpPr>
        <p:spPr>
          <a:xfrm>
            <a:off x="4746908" y="2857570"/>
            <a:ext cx="3999900" cy="666360"/>
          </a:xfrm>
          <a:prstGeom prst="roundRect">
            <a:avLst>
              <a:gd name="adj" fmla="val 5156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PT" sz="20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Dynamic Typing</a:t>
            </a:r>
            <a:endParaRPr lang="pt-PT" sz="20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F0DF0EED-A68B-43A3-B154-3495FA9E42C3}"/>
              </a:ext>
            </a:extLst>
          </p:cNvPr>
          <p:cNvSpPr/>
          <p:nvPr/>
        </p:nvSpPr>
        <p:spPr>
          <a:xfrm>
            <a:off x="303462" y="2857570"/>
            <a:ext cx="3999900" cy="666360"/>
          </a:xfrm>
          <a:prstGeom prst="roundRect">
            <a:avLst>
              <a:gd name="adj" fmla="val 5156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PT" sz="20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Macros</a:t>
            </a:r>
            <a:endParaRPr lang="pt-PT" sz="20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48EBA4F3-4444-48A2-A20E-3324C94A4925}"/>
              </a:ext>
            </a:extLst>
          </p:cNvPr>
          <p:cNvSpPr/>
          <p:nvPr/>
        </p:nvSpPr>
        <p:spPr>
          <a:xfrm>
            <a:off x="4746908" y="1585469"/>
            <a:ext cx="3999900" cy="666360"/>
          </a:xfrm>
          <a:prstGeom prst="roundRect">
            <a:avLst>
              <a:gd name="adj" fmla="val 5156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PT" sz="20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Multiple Dispatch</a:t>
            </a:r>
            <a:endParaRPr lang="pt-PT" sz="20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0EDD691E-521F-47FF-A51E-7DD0273D9F8F}"/>
              </a:ext>
            </a:extLst>
          </p:cNvPr>
          <p:cNvSpPr/>
          <p:nvPr/>
        </p:nvSpPr>
        <p:spPr>
          <a:xfrm>
            <a:off x="303462" y="1585469"/>
            <a:ext cx="3999900" cy="666360"/>
          </a:xfrm>
          <a:prstGeom prst="roundRect">
            <a:avLst>
              <a:gd name="adj" fmla="val 5156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PT" sz="20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Metaprogramming</a:t>
            </a:r>
            <a:endParaRPr lang="pt-PT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4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BC15C-658A-4169-B309-E50A3437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- 1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2E62-31D3-4650-90DE-CE8A22874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C9AB4-2476-4F01-BBDD-AFD493EF7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Person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name:str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self.name = name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get_id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-&gt; str: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self.name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DB513-AF09-4278-949B-58489BC4B2A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abstract type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AbstractPerson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mutable struct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Person &lt;: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AbstractPerson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name::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String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get_id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(self::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AbstractPerson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self.name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222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BC15C-658A-4169-B309-E50A3437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- 1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2E62-31D3-4650-90DE-CE8A22874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C9AB4-2476-4F01-BBDD-AFD493EF7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(Person)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name:str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student_num:int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super().__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__(name)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self.student_num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student_num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get_id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-&gt; str: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f"{</a:t>
            </a:r>
            <a:r>
              <a:rPr lang="en-US" sz="1500" b="0" i="0" u="none" strike="noStrike" dirty="0" err="1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self.student_num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} - {self.name}"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DB513-AF09-4278-949B-58489BC4B2A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2735579"/>
            <a:ext cx="8520600" cy="1927637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abstract type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AbstractStudent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&lt;: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AbstractPerson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mutable struct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Student &lt;: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AbstractStudent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get_id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(self::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AbstractStudent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"$(</a:t>
            </a:r>
            <a:r>
              <a:rPr lang="en-US" sz="1500" dirty="0" err="1">
                <a:solidFill>
                  <a:srgbClr val="2A9292"/>
                </a:solidFill>
                <a:latin typeface="Consolas" panose="020B0609020204030204" pitchFamily="49" charset="0"/>
              </a:rPr>
              <a:t>self.student_num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) - $(self.name)"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b="0" i="0" u="none" strike="noStrike" dirty="0">
              <a:solidFill>
                <a:srgbClr val="955AE7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DB68F-BABD-40DD-907F-F716B86ABF1C}"/>
              </a:ext>
            </a:extLst>
          </p:cNvPr>
          <p:cNvGrpSpPr/>
          <p:nvPr/>
        </p:nvGrpSpPr>
        <p:grpSpPr>
          <a:xfrm>
            <a:off x="6514999" y="1569483"/>
            <a:ext cx="1607820" cy="2129915"/>
            <a:chOff x="6514999" y="1569483"/>
            <a:chExt cx="1607820" cy="21299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D0B7B5-F72F-4D8A-A56F-5425DD9F70FD}"/>
                </a:ext>
              </a:extLst>
            </p:cNvPr>
            <p:cNvSpPr/>
            <p:nvPr/>
          </p:nvSpPr>
          <p:spPr>
            <a:xfrm>
              <a:off x="6514999" y="2975498"/>
              <a:ext cx="160782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800" dirty="0">
                  <a:solidFill>
                    <a:schemeClr val="tx1"/>
                  </a:solidFill>
                  <a:latin typeface="Montserrat" pitchFamily="2" charset="0"/>
                </a:rPr>
                <a:t>Student</a:t>
              </a:r>
              <a:endParaRPr lang="en-US" sz="1800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59E8BF-AD28-437E-AE7A-079207C251A0}"/>
                </a:ext>
              </a:extLst>
            </p:cNvPr>
            <p:cNvSpPr/>
            <p:nvPr/>
          </p:nvSpPr>
          <p:spPr>
            <a:xfrm>
              <a:off x="6514999" y="1569483"/>
              <a:ext cx="160782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800" dirty="0">
                  <a:solidFill>
                    <a:schemeClr val="tx1"/>
                  </a:solidFill>
                  <a:latin typeface="Montserrat" pitchFamily="2" charset="0"/>
                </a:rPr>
                <a:t>Person</a:t>
              </a:r>
              <a:endParaRPr lang="en-US" sz="1800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0574E56-A4B2-489B-ABC4-03BA72D8F82C}"/>
                </a:ext>
              </a:extLst>
            </p:cNvPr>
            <p:cNvCxnSpPr>
              <a:cxnSpLocks/>
              <a:stCxn id="2" idx="0"/>
              <a:endCxn id="10" idx="2"/>
            </p:cNvCxnSpPr>
            <p:nvPr/>
          </p:nvCxnSpPr>
          <p:spPr>
            <a:xfrm flipV="1">
              <a:off x="7318909" y="2293383"/>
              <a:ext cx="0" cy="6821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F4ED81D-F59F-491F-8783-04A7A8F27B47}"/>
              </a:ext>
            </a:extLst>
          </p:cNvPr>
          <p:cNvSpPr/>
          <p:nvPr/>
        </p:nvSpPr>
        <p:spPr>
          <a:xfrm>
            <a:off x="3651787" y="2863354"/>
            <a:ext cx="1840426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BC15C-658A-4169-B309-E50A3437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- 2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2E62-31D3-4650-90DE-CE8A22874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C9AB4-2476-4F01-BBDD-AFD493EF7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Person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name:str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self.name = name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endParaRPr lang="en-US" sz="1500" b="0" i="0" u="none" strike="noStrike" dirty="0">
              <a:solidFill>
                <a:srgbClr val="585260"/>
              </a:solidFill>
              <a:effectLst/>
              <a:latin typeface="Consolas" panose="020B0609020204030204" pitchFamily="49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get_id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-&gt; str: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self.name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DB513-AF09-4278-949B-58489BC4B2A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2735579"/>
            <a:ext cx="8520600" cy="1927637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mutable Person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begin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get_id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(self::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AbstractPerson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self.name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b="0" i="0" u="none" strike="noStrike" dirty="0">
              <a:solidFill>
                <a:srgbClr val="955AE7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BC15C-658A-4169-B309-E50A3437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- 2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2E62-31D3-4650-90DE-CE8A22874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C9AB4-2476-4F01-BBDD-AFD493EF7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(Person)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name:str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student_num:int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super().__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__(name)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self.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student_num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student_num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get_id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-&gt; str: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f"{</a:t>
            </a:r>
            <a:r>
              <a:rPr lang="en-US" sz="1500" b="0" i="0" u="none" strike="noStrike" dirty="0" err="1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self.student_num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} - {self.name}"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DB513-AF09-4278-949B-58489BC4B2A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2735579"/>
            <a:ext cx="8520600" cy="1927637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mutable Student &lt;: Person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begin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get_id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(self::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AbstractStudent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"$(</a:t>
            </a:r>
            <a:r>
              <a:rPr lang="en-US" sz="1500" dirty="0" err="1">
                <a:solidFill>
                  <a:srgbClr val="2A9292"/>
                </a:solidFill>
                <a:latin typeface="Consolas" panose="020B0609020204030204" pitchFamily="49" charset="0"/>
              </a:rPr>
              <a:t>self.student_num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) - $(self.name)"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b="0" i="0" u="none" strike="noStrike" dirty="0">
              <a:solidFill>
                <a:srgbClr val="955AE7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D0B7B5-F72F-4D8A-A56F-5425DD9F70FD}"/>
              </a:ext>
            </a:extLst>
          </p:cNvPr>
          <p:cNvSpPr/>
          <p:nvPr/>
        </p:nvSpPr>
        <p:spPr>
          <a:xfrm>
            <a:off x="6514999" y="2975498"/>
            <a:ext cx="160782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dirty="0">
                <a:solidFill>
                  <a:schemeClr val="tx1"/>
                </a:solidFill>
                <a:latin typeface="Montserrat" pitchFamily="2" charset="0"/>
              </a:rPr>
              <a:t>Student</a:t>
            </a:r>
            <a:endParaRPr lang="en-US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9E8BF-AD28-437E-AE7A-079207C251A0}"/>
              </a:ext>
            </a:extLst>
          </p:cNvPr>
          <p:cNvSpPr/>
          <p:nvPr/>
        </p:nvSpPr>
        <p:spPr>
          <a:xfrm>
            <a:off x="6514999" y="1569483"/>
            <a:ext cx="160782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dirty="0">
                <a:solidFill>
                  <a:schemeClr val="tx1"/>
                </a:solidFill>
                <a:latin typeface="Montserrat" pitchFamily="2" charset="0"/>
              </a:rPr>
              <a:t>Person</a:t>
            </a:r>
            <a:endParaRPr lang="en-US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574E56-A4B2-489B-ABC4-03BA72D8F82C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7318909" y="2293383"/>
            <a:ext cx="0" cy="682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DFA5E-AE09-495B-97E0-9FB25A385AF9}"/>
              </a:ext>
            </a:extLst>
          </p:cNvPr>
          <p:cNvSpPr/>
          <p:nvPr/>
        </p:nvSpPr>
        <p:spPr>
          <a:xfrm>
            <a:off x="2881058" y="2824785"/>
            <a:ext cx="1064583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AB1599-9020-4EF7-9CA2-8F5508A93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(Person)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name:str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student_num:int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super().__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__(name)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self.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student_num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student_num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get_id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-&gt; str: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f"{</a:t>
            </a:r>
            <a:r>
              <a:rPr lang="en-US" sz="1500" b="0" i="0" u="none" strike="noStrike" dirty="0" err="1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self.student_num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} - {self.name}"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56912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89ED9-27AE-4817-9A28-0B747BF82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Student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(Person)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name:str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student_number:int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endParaRPr lang="en-US" sz="1500" dirty="0">
              <a:solidFill>
                <a:srgbClr val="58526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90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– Default Values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89ED9-27AE-4817-9A28-0B747BF82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Student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(Person)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name:str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student_number:int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domain:str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6C4D1-25D1-44D4-86E2-708C39EDD34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00000"/>
              </a:lnSpc>
              <a:buFont typeface="Montserrat"/>
              <a:buNone/>
            </a:pPr>
            <a:r>
              <a:rPr lang="en-US" sz="1800" dirty="0">
                <a:solidFill>
                  <a:srgbClr val="955AE7"/>
                </a:solidFill>
                <a:latin typeface="Consolas" panose="020B0609020204030204" pitchFamily="49" charset="0"/>
              </a:rPr>
              <a:t>mutable struct</a:t>
            </a: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 Student &lt;: Person</a:t>
            </a:r>
            <a:b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8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    domain::</a:t>
            </a:r>
            <a:r>
              <a:rPr lang="en-US" sz="18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585260"/>
              </a:solidFill>
              <a:latin typeface="Consolas" panose="020B0609020204030204" pitchFamily="49" charset="0"/>
            </a:endParaRPr>
          </a:p>
          <a:p>
            <a:pPr marL="114300" indent="0">
              <a:lnSpc>
                <a:spcPct val="100000"/>
              </a:lnSpc>
              <a:buNone/>
            </a:pPr>
            <a:b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    Student(name, </a:t>
            </a:r>
            <a:r>
              <a:rPr lang="en-US" sz="18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, domain::</a:t>
            </a:r>
            <a:r>
              <a:rPr lang="en-US" sz="18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) =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	new(name, </a:t>
            </a:r>
            <a:r>
              <a:rPr lang="en-US" sz="18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  <a:t>, domain)</a:t>
            </a:r>
            <a:br>
              <a:rPr lang="en-US" sz="18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5F113-8FC6-4399-A798-09134A0518DA}"/>
              </a:ext>
            </a:extLst>
          </p:cNvPr>
          <p:cNvSpPr/>
          <p:nvPr/>
        </p:nvSpPr>
        <p:spPr>
          <a:xfrm>
            <a:off x="4039708" y="3842702"/>
            <a:ext cx="3810330" cy="224287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– Default Values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89ED9-27AE-4817-9A28-0B747BF82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Student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(Person)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name:str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student_number:int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domain:str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	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 if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student_number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ValueError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lang="en-US" sz="1600" dirty="0" err="1">
                <a:solidFill>
                  <a:srgbClr val="2A9292"/>
                </a:solidFill>
                <a:latin typeface="Consolas" panose="020B0609020204030204" pitchFamily="49" charset="0"/>
              </a:rPr>
              <a:t>S</a:t>
            </a:r>
            <a:r>
              <a:rPr lang="en-US" sz="1600" b="0" i="0" u="none" strike="noStrike" dirty="0" err="1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tudent_number</a:t>
            </a:r>
            <a:r>
              <a:rPr lang="en-US" sz="16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 must be a positive number"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	 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6C4D1-25D1-44D4-86E2-708C39EDD34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2672936"/>
            <a:ext cx="8520600" cy="2304506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Font typeface="Montserrat"/>
              <a:buNone/>
            </a:pPr>
            <a:r>
              <a:rPr lang="en-US" sz="1300" dirty="0">
                <a:solidFill>
                  <a:srgbClr val="955AE7"/>
                </a:solidFill>
                <a:latin typeface="Consolas" panose="020B0609020204030204" pitchFamily="49" charset="0"/>
              </a:rPr>
              <a:t>mutable struct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 Student &lt;: Person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3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    domain::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Student(name::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, domain::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 = </a:t>
            </a:r>
            <a:r>
              <a:rPr lang="en-US" sz="13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) =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55AE7"/>
                </a:solidFill>
                <a:latin typeface="Consolas" panose="020B0609020204030204" pitchFamily="49" charset="0"/>
              </a:rPr>
              <a:t>        begin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300" dirty="0">
                <a:solidFill>
                  <a:srgbClr val="955AE7"/>
                </a:solidFill>
                <a:latin typeface="Consolas" panose="020B0609020204030204" pitchFamily="49" charset="0"/>
              </a:rPr>
              <a:t>if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 &lt; </a:t>
            </a:r>
            <a:r>
              <a:rPr lang="en-US" sz="1300" dirty="0">
                <a:solidFill>
                  <a:srgbClr val="AA573C"/>
                </a:solidFill>
                <a:latin typeface="Consolas" panose="020B0609020204030204" pitchFamily="49" charset="0"/>
              </a:rPr>
              <a:t>0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        throw(</a:t>
            </a:r>
            <a:r>
              <a:rPr lang="en-US" sz="1300" dirty="0" err="1">
                <a:solidFill>
                  <a:srgbClr val="AA573C"/>
                </a:solidFill>
                <a:latin typeface="Consolas" panose="020B0609020204030204" pitchFamily="49" charset="0"/>
              </a:rPr>
              <a:t>ArgumentError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2A9292"/>
                </a:solidFill>
                <a:latin typeface="Consolas" panose="020B0609020204030204" pitchFamily="49" charset="0"/>
              </a:rPr>
              <a:t>"Student number must be a positive number"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))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3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    new(name, </a:t>
            </a:r>
            <a:r>
              <a:rPr lang="en-US" sz="13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, domain)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  <a:t>        </a:t>
            </a:r>
            <a:r>
              <a:rPr lang="en-US" sz="13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br>
              <a:rPr lang="en-US" sz="13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300" dirty="0" err="1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3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435C7-99A7-4126-A817-35BA4E2266D8}"/>
              </a:ext>
            </a:extLst>
          </p:cNvPr>
          <p:cNvSpPr/>
          <p:nvPr/>
        </p:nvSpPr>
        <p:spPr>
          <a:xfrm>
            <a:off x="866110" y="1190445"/>
            <a:ext cx="4810071" cy="767752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F8F39-1EC9-4A6C-ABDC-396F0DCFD618}"/>
              </a:ext>
            </a:extLst>
          </p:cNvPr>
          <p:cNvSpPr/>
          <p:nvPr/>
        </p:nvSpPr>
        <p:spPr>
          <a:xfrm>
            <a:off x="1331936" y="1958197"/>
            <a:ext cx="6785521" cy="502736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– Default Values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89ED9-27AE-4817-9A28-0B747BF8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3551"/>
            <a:ext cx="8520600" cy="1708200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Student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(Person)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name:str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student_number:int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domain:str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get_name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99042A-2137-4CBD-95CF-AE1DF9D6FC0E}"/>
              </a:ext>
            </a:extLst>
          </p:cNvPr>
          <p:cNvSpPr txBox="1">
            <a:spLocks/>
          </p:cNvSpPr>
          <p:nvPr/>
        </p:nvSpPr>
        <p:spPr>
          <a:xfrm>
            <a:off x="311700" y="2781693"/>
            <a:ext cx="8520600" cy="196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@with_kw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mutable struct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Student &lt;: Person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domain::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814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– Special 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99042A-2137-4CBD-95CF-AE1DF9D6FC0E}"/>
              </a:ext>
            </a:extLst>
          </p:cNvPr>
          <p:cNvSpPr txBox="1">
            <a:spLocks/>
          </p:cNvSpPr>
          <p:nvPr/>
        </p:nvSpPr>
        <p:spPr>
          <a:xfrm>
            <a:off x="311699" y="3091993"/>
            <a:ext cx="8520600" cy="196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__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repr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__(self::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AstractStudent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	…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500" dirty="0">
              <a:solidFill>
                <a:srgbClr val="955AE7"/>
              </a:solidFill>
              <a:latin typeface="Consolas" panose="020B0609020204030204" pitchFamily="49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function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__bytes__(self::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AstractStudent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	…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dirty="0"/>
          </a:p>
          <a:p>
            <a:pPr marL="114300" indent="0">
              <a:lnSpc>
                <a:spcPct val="100000"/>
              </a:lnSpc>
              <a:buNone/>
            </a:pPr>
            <a:endParaRPr lang="en-US" sz="150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4D1409A-5749-4385-A54E-8606A4C9AF04}"/>
              </a:ext>
            </a:extLst>
          </p:cNvPr>
          <p:cNvSpPr txBox="1">
            <a:spLocks/>
          </p:cNvSpPr>
          <p:nvPr/>
        </p:nvSpPr>
        <p:spPr>
          <a:xfrm>
            <a:off x="311700" y="863551"/>
            <a:ext cx="85206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lnSpc>
                <a:spcPct val="100000"/>
              </a:lnSpc>
              <a:buFont typeface="Montserrat"/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Student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(Person)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name:str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student_number:int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domain:str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get_name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repr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__bytes__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BD73B-8300-47FF-80E8-E69CCE54201A}"/>
              </a:ext>
            </a:extLst>
          </p:cNvPr>
          <p:cNvSpPr/>
          <p:nvPr/>
        </p:nvSpPr>
        <p:spPr>
          <a:xfrm>
            <a:off x="311699" y="2355683"/>
            <a:ext cx="8285545" cy="798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A24E-BC41-4D68-BB77-06C57413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Julia and Lisp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85F5-541B-45AC-9F1D-E293FE192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miguel@desktop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:~$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AB1F2-4AC4-4548-ADDE-04F79F06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44442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– PyClass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99042A-2137-4CBD-95CF-AE1DF9D6FC0E}"/>
              </a:ext>
            </a:extLst>
          </p:cNvPr>
          <p:cNvSpPr txBox="1">
            <a:spLocks/>
          </p:cNvSpPr>
          <p:nvPr/>
        </p:nvSpPr>
        <p:spPr>
          <a:xfrm>
            <a:off x="311700" y="3101420"/>
            <a:ext cx="8520600" cy="196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@pyclass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mutable struct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Student &lt;: Person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domain::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025AD24-8C28-4A5E-B90E-D8235248C1DD}"/>
              </a:ext>
            </a:extLst>
          </p:cNvPr>
          <p:cNvSpPr txBox="1">
            <a:spLocks/>
          </p:cNvSpPr>
          <p:nvPr/>
        </p:nvSpPr>
        <p:spPr>
          <a:xfrm>
            <a:off x="311700" y="863551"/>
            <a:ext cx="85206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lnSpc>
                <a:spcPct val="100000"/>
              </a:lnSpc>
              <a:buFont typeface="Montserrat"/>
              <a:buNone/>
            </a:pP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Student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(Person)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name:str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student_number:int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, </a:t>
            </a:r>
            <a:b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                 </a:t>
            </a:r>
            <a:r>
              <a:rPr lang="en-US" sz="1500" dirty="0" err="1">
                <a:solidFill>
                  <a:srgbClr val="AA573C"/>
                </a:solidFill>
                <a:latin typeface="Consolas" panose="020B0609020204030204" pitchFamily="49" charset="0"/>
              </a:rPr>
              <a:t>domain:str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get_name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repr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__bytes__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(self)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21870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B883D2-EA35-4F64-BA22-E1A2EF10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OO Paradigm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1F1A1-B076-4E36-A17E-032C4708A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90061"/>
            <a:ext cx="3999900" cy="27873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1800" dirty="0"/>
              <a:t>Inheritance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Objects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Single Dispatch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E51D-946C-4F3B-BA06-A695B70014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1" y="1790061"/>
            <a:ext cx="3999900" cy="27651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1800" dirty="0"/>
              <a:t>Composition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Structs + Functions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Multiple Dispatch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0473A-E258-4A81-AAC1-A38A3C819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63458-A3BD-4EB3-957E-643FABD0398A}"/>
              </a:ext>
            </a:extLst>
          </p:cNvPr>
          <p:cNvGrpSpPr/>
          <p:nvPr/>
        </p:nvGrpSpPr>
        <p:grpSpPr>
          <a:xfrm>
            <a:off x="5982302" y="1065002"/>
            <a:ext cx="1782360" cy="468720"/>
            <a:chOff x="1207440" y="1069920"/>
            <a:chExt cx="1782360" cy="46872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69413E2-21A2-4EB6-A3B4-6DAFF3E631D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207440" y="1069920"/>
              <a:ext cx="547560" cy="468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29">
              <a:extLst>
                <a:ext uri="{FF2B5EF4-FFF2-40B4-BE49-F238E27FC236}">
                  <a16:creationId xmlns:a16="http://schemas.microsoft.com/office/drawing/2014/main" id="{C669E58D-1517-4277-A94E-9030403C20CB}"/>
                </a:ext>
              </a:extLst>
            </p:cNvPr>
            <p:cNvSpPr/>
            <p:nvPr/>
          </p:nvSpPr>
          <p:spPr>
            <a:xfrm>
              <a:off x="1944720" y="1117440"/>
              <a:ext cx="104508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>
                  <a:solidFill>
                    <a:srgbClr val="000000"/>
                  </a:solidFill>
                  <a:latin typeface="Montserrat"/>
                  <a:ea typeface="Arial"/>
                </a:rPr>
                <a:t>Julia</a:t>
              </a:r>
              <a:endParaRPr lang="pt-PT" sz="2400" b="0" strike="noStrike" spc="-1">
                <a:latin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3D3AE1-B3E6-463C-A0D8-607590BD7063}"/>
              </a:ext>
            </a:extLst>
          </p:cNvPr>
          <p:cNvGrpSpPr/>
          <p:nvPr/>
        </p:nvGrpSpPr>
        <p:grpSpPr>
          <a:xfrm>
            <a:off x="1103220" y="1086660"/>
            <a:ext cx="2058480" cy="547560"/>
            <a:chOff x="5688720" y="1047960"/>
            <a:chExt cx="2058480" cy="54756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27DCDD5-C1BF-4517-AF08-D7B0BCE51856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5688720" y="1047960"/>
              <a:ext cx="547560" cy="54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30">
              <a:extLst>
                <a:ext uri="{FF2B5EF4-FFF2-40B4-BE49-F238E27FC236}">
                  <a16:creationId xmlns:a16="http://schemas.microsoft.com/office/drawing/2014/main" id="{F892983A-06DB-47CC-9E57-175FA61F4F81}"/>
                </a:ext>
              </a:extLst>
            </p:cNvPr>
            <p:cNvSpPr/>
            <p:nvPr/>
          </p:nvSpPr>
          <p:spPr>
            <a:xfrm>
              <a:off x="6435000" y="1117440"/>
              <a:ext cx="131220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 dirty="0">
                  <a:solidFill>
                    <a:srgbClr val="000000"/>
                  </a:solidFill>
                  <a:latin typeface="Montserrat"/>
                  <a:ea typeface="Arial"/>
                </a:rPr>
                <a:t>Python</a:t>
              </a:r>
              <a:endParaRPr lang="pt-PT" sz="2400" b="0" strike="noStrike" spc="-1" dirty="0">
                <a:latin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ADEC2-1F28-411F-93FD-1EEB5C4B39D9}"/>
              </a:ext>
            </a:extLst>
          </p:cNvPr>
          <p:cNvSpPr/>
          <p:nvPr/>
        </p:nvSpPr>
        <p:spPr>
          <a:xfrm>
            <a:off x="511728" y="2499919"/>
            <a:ext cx="3229762" cy="1191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7756B-350F-4EF0-8CB2-E3BF297768A3}"/>
              </a:ext>
            </a:extLst>
          </p:cNvPr>
          <p:cNvSpPr txBox="1"/>
          <p:nvPr/>
        </p:nvSpPr>
        <p:spPr>
          <a:xfrm>
            <a:off x="7579519" y="2618988"/>
            <a:ext cx="1363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ctr" anchorCtr="0">
            <a:noAutofit/>
          </a:bodyPr>
          <a:lstStyle/>
          <a:p>
            <a:pPr algn="ctr"/>
            <a:r>
              <a:rPr lang="pt-PT" sz="1800" dirty="0">
                <a:latin typeface="Montserrat" pitchFamily="2" charset="0"/>
              </a:rPr>
              <a:t>+ Abstract</a:t>
            </a:r>
          </a:p>
          <a:p>
            <a:pPr algn="ctr"/>
            <a:r>
              <a:rPr lang="pt-PT" sz="1800" dirty="0">
                <a:latin typeface="Montserrat" pitchFamily="2" charset="0"/>
              </a:rPr>
              <a:t>  Types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0E091-5576-4EB0-8E9B-311B379FF8A3}"/>
              </a:ext>
            </a:extLst>
          </p:cNvPr>
          <p:cNvSpPr/>
          <p:nvPr/>
        </p:nvSpPr>
        <p:spPr>
          <a:xfrm>
            <a:off x="4914981" y="2499919"/>
            <a:ext cx="3999900" cy="1191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B883D2-EA35-4F64-BA22-E1A2EF10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OO Paradigm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1F1A1-B076-4E36-A17E-032C4708A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90061"/>
            <a:ext cx="3999900" cy="27873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1800" dirty="0"/>
              <a:t>Inheritance</a:t>
            </a:r>
          </a:p>
          <a:p>
            <a:pPr lvl="1">
              <a:lnSpc>
                <a:spcPct val="200000"/>
              </a:lnSpc>
            </a:pPr>
            <a:r>
              <a:rPr lang="pt-PT" sz="1800" dirty="0"/>
              <a:t>Multiple Inheritance</a:t>
            </a:r>
          </a:p>
          <a:p>
            <a:pPr lvl="1">
              <a:lnSpc>
                <a:spcPct val="200000"/>
              </a:lnSpc>
            </a:pPr>
            <a:r>
              <a:rPr lang="pt-PT" sz="1800" dirty="0">
                <a:latin typeface="Montserrat" pitchFamily="2" charset="0"/>
              </a:rPr>
              <a:t>C3 for MRO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0473A-E258-4A81-AAC1-A38A3C819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3D3AE1-B3E6-463C-A0D8-607590BD7063}"/>
              </a:ext>
            </a:extLst>
          </p:cNvPr>
          <p:cNvGrpSpPr/>
          <p:nvPr/>
        </p:nvGrpSpPr>
        <p:grpSpPr>
          <a:xfrm>
            <a:off x="1103220" y="1086660"/>
            <a:ext cx="2058480" cy="547560"/>
            <a:chOff x="5688720" y="1047960"/>
            <a:chExt cx="2058480" cy="54756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27DCDD5-C1BF-4517-AF08-D7B0BCE5185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5688720" y="1047960"/>
              <a:ext cx="547560" cy="54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30">
              <a:extLst>
                <a:ext uri="{FF2B5EF4-FFF2-40B4-BE49-F238E27FC236}">
                  <a16:creationId xmlns:a16="http://schemas.microsoft.com/office/drawing/2014/main" id="{F892983A-06DB-47CC-9E57-175FA61F4F81}"/>
                </a:ext>
              </a:extLst>
            </p:cNvPr>
            <p:cNvSpPr/>
            <p:nvPr/>
          </p:nvSpPr>
          <p:spPr>
            <a:xfrm>
              <a:off x="6435000" y="1117440"/>
              <a:ext cx="131220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 dirty="0">
                  <a:solidFill>
                    <a:srgbClr val="000000"/>
                  </a:solidFill>
                  <a:latin typeface="Montserrat"/>
                  <a:ea typeface="Arial"/>
                </a:rPr>
                <a:t>Python</a:t>
              </a:r>
              <a:endParaRPr lang="pt-PT" sz="2400" b="0" strike="noStrike" spc="-1" dirty="0">
                <a:latin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216784-C760-448F-9FE2-4EB1F477B3AA}"/>
              </a:ext>
            </a:extLst>
          </p:cNvPr>
          <p:cNvGrpSpPr/>
          <p:nvPr/>
        </p:nvGrpSpPr>
        <p:grpSpPr>
          <a:xfrm>
            <a:off x="2923282" y="3937880"/>
            <a:ext cx="2962710" cy="617336"/>
            <a:chOff x="5964019" y="3554459"/>
            <a:chExt cx="2962710" cy="61733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E94B0F9-9C06-4756-9623-20A74B51CF3E}"/>
                </a:ext>
              </a:extLst>
            </p:cNvPr>
            <p:cNvGrpSpPr/>
            <p:nvPr/>
          </p:nvGrpSpPr>
          <p:grpSpPr>
            <a:xfrm>
              <a:off x="6369461" y="3554459"/>
              <a:ext cx="2557268" cy="617336"/>
              <a:chOff x="6586732" y="2384301"/>
              <a:chExt cx="2557268" cy="61733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2E9A52-1D4A-4CA4-B2CC-75CF0F5DD410}"/>
                  </a:ext>
                </a:extLst>
              </p:cNvPr>
              <p:cNvSpPr txBox="1"/>
              <p:nvPr/>
            </p:nvSpPr>
            <p:spPr>
              <a:xfrm>
                <a:off x="6586732" y="2384301"/>
                <a:ext cx="2557268" cy="309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rtlCol="0" anchor="ctr" anchorCtr="0">
                <a:noAutofit/>
              </a:bodyPr>
              <a:lstStyle/>
              <a:p>
                <a:pPr algn="l"/>
                <a:r>
                  <a:rPr lang="pt-PT" sz="1800" dirty="0">
                    <a:latin typeface="Montserrat" pitchFamily="2" charset="0"/>
                  </a:rPr>
                  <a:t>Single Inheritance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0DBCED-7193-4E32-A337-25A57EA239BC}"/>
                  </a:ext>
                </a:extLst>
              </p:cNvPr>
              <p:cNvSpPr txBox="1"/>
              <p:nvPr/>
            </p:nvSpPr>
            <p:spPr>
              <a:xfrm>
                <a:off x="7256630" y="2693860"/>
                <a:ext cx="98274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pt-PT" sz="1400" dirty="0">
                    <a:latin typeface="Montserrat" pitchFamily="2" charset="0"/>
                  </a:rPr>
                  <a:t>(for now)</a:t>
                </a:r>
                <a:endParaRPr lang="en-US" sz="1400" dirty="0">
                  <a:latin typeface="Montserrat" pitchFamily="2" charset="0"/>
                </a:endParaRP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7AA125-9209-4A68-8C3E-DB1CC68EE3EA}"/>
                </a:ext>
              </a:extLst>
            </p:cNvPr>
            <p:cNvCxnSpPr>
              <a:cxnSpLocks/>
            </p:cNvCxnSpPr>
            <p:nvPr/>
          </p:nvCxnSpPr>
          <p:spPr>
            <a:xfrm>
              <a:off x="5964019" y="3719444"/>
              <a:ext cx="40544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125C93-B3A6-4FDD-B051-7C7243F0EBD1}"/>
              </a:ext>
            </a:extLst>
          </p:cNvPr>
          <p:cNvGrpSpPr/>
          <p:nvPr/>
        </p:nvGrpSpPr>
        <p:grpSpPr>
          <a:xfrm>
            <a:off x="5982302" y="1065002"/>
            <a:ext cx="1782360" cy="468720"/>
            <a:chOff x="1207440" y="1069920"/>
            <a:chExt cx="1782360" cy="468720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915511EC-CF43-478D-8FDF-96DF1740B347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207440" y="1069920"/>
              <a:ext cx="547560" cy="468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CustomShape 29">
              <a:extLst>
                <a:ext uri="{FF2B5EF4-FFF2-40B4-BE49-F238E27FC236}">
                  <a16:creationId xmlns:a16="http://schemas.microsoft.com/office/drawing/2014/main" id="{9EA5F29C-2894-49C4-8893-56776DF1E217}"/>
                </a:ext>
              </a:extLst>
            </p:cNvPr>
            <p:cNvSpPr/>
            <p:nvPr/>
          </p:nvSpPr>
          <p:spPr>
            <a:xfrm>
              <a:off x="1944720" y="1117440"/>
              <a:ext cx="104508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>
                  <a:solidFill>
                    <a:srgbClr val="000000"/>
                  </a:solidFill>
                  <a:latin typeface="Montserrat"/>
                  <a:ea typeface="Arial"/>
                </a:rPr>
                <a:t>Julia</a:t>
              </a:r>
              <a:endParaRPr lang="pt-PT" sz="2400" b="0" strike="noStrike" spc="-1">
                <a:latin typeface="Arial"/>
              </a:endParaRPr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A795A8-CF27-4512-9F77-07492643156C}"/>
              </a:ext>
            </a:extLst>
          </p:cNvPr>
          <p:cNvSpPr txBox="1">
            <a:spLocks/>
          </p:cNvSpPr>
          <p:nvPr/>
        </p:nvSpPr>
        <p:spPr>
          <a:xfrm>
            <a:off x="4832401" y="1790061"/>
            <a:ext cx="3999900" cy="276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200000"/>
              </a:lnSpc>
            </a:pPr>
            <a:r>
              <a:rPr lang="pt-PT" sz="1800" dirty="0"/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23746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2288-13DC-40B7-94C8-FA0241D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Classes – Special Methods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89ED9-27AE-4817-9A28-0B747BF8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3550"/>
            <a:ext cx="8520600" cy="2077613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(Person)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domain = </a:t>
            </a:r>
            <a:r>
              <a:rPr lang="en-US" sz="1500" b="0" i="0" u="none" strike="noStrike" dirty="0">
                <a:solidFill>
                  <a:srgbClr val="2A9292"/>
                </a:solidFill>
                <a:effectLst/>
                <a:latin typeface="Consolas" panose="020B0609020204030204" pitchFamily="49" charset="0"/>
              </a:rPr>
              <a:t>"school.student.pt"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name:str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student_number:int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…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 err="1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get_name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(self)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576DDB"/>
                </a:solidFill>
                <a:latin typeface="Consolas" panose="020B0609020204030204" pitchFamily="49" charset="0"/>
              </a:rPr>
              <a:t>repr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def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576DDB"/>
                </a:solidFill>
                <a:latin typeface="Consolas" panose="020B0609020204030204" pitchFamily="49" charset="0"/>
              </a:rPr>
              <a:t>__bytes__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 …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   …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500" dirty="0">
              <a:solidFill>
                <a:srgbClr val="585260"/>
              </a:solidFill>
              <a:latin typeface="Consolas" panose="020B0609020204030204" pitchFamily="49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500" dirty="0">
              <a:solidFill>
                <a:srgbClr val="576DDB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2DBE1-0ABA-4ED2-B27A-42E8385D4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62B8F6-B752-4158-A006-9EE06A8A0F08}"/>
              </a:ext>
            </a:extLst>
          </p:cNvPr>
          <p:cNvGrpSpPr/>
          <p:nvPr/>
        </p:nvGrpSpPr>
        <p:grpSpPr>
          <a:xfrm>
            <a:off x="2237691" y="3293001"/>
            <a:ext cx="3703948" cy="569995"/>
            <a:chOff x="5792432" y="1303837"/>
            <a:chExt cx="3703948" cy="5699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CC4CFC-D862-49BC-8950-F793B65ECA61}"/>
                </a:ext>
              </a:extLst>
            </p:cNvPr>
            <p:cNvCxnSpPr>
              <a:cxnSpLocks/>
            </p:cNvCxnSpPr>
            <p:nvPr/>
          </p:nvCxnSpPr>
          <p:spPr>
            <a:xfrm>
              <a:off x="5792432" y="1303837"/>
              <a:ext cx="338826" cy="426443"/>
            </a:xfrm>
            <a:prstGeom prst="line">
              <a:avLst/>
            </a:prstGeom>
            <a:ln w="190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FCEEB6-10FB-44A4-8782-D02A84B50E79}"/>
                </a:ext>
              </a:extLst>
            </p:cNvPr>
            <p:cNvCxnSpPr>
              <a:cxnSpLocks/>
            </p:cNvCxnSpPr>
            <p:nvPr/>
          </p:nvCxnSpPr>
          <p:spPr>
            <a:xfrm>
              <a:off x="6131258" y="1730673"/>
              <a:ext cx="356394" cy="0"/>
            </a:xfrm>
            <a:prstGeom prst="line">
              <a:avLst/>
            </a:prstGeom>
            <a:ln w="190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B74276-213F-43CE-8E75-F3C5BDEEDAA4}"/>
                </a:ext>
              </a:extLst>
            </p:cNvPr>
            <p:cNvSpPr txBox="1"/>
            <p:nvPr/>
          </p:nvSpPr>
          <p:spPr>
            <a:xfrm>
              <a:off x="6586732" y="1564273"/>
              <a:ext cx="2909648" cy="309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l"/>
              <a:r>
                <a:rPr lang="pt-PT" sz="1800" dirty="0">
                  <a:latin typeface="Montserrat" pitchFamily="2" charset="0"/>
                </a:rPr>
                <a:t>No Multiple Inheritance</a:t>
              </a:r>
              <a:endParaRPr lang="en-US" sz="1800" dirty="0">
                <a:latin typeface="Montserrat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DEDCD4-5414-4D35-8985-702FDBB0A924}"/>
              </a:ext>
            </a:extLst>
          </p:cNvPr>
          <p:cNvGrpSpPr/>
          <p:nvPr/>
        </p:nvGrpSpPr>
        <p:grpSpPr>
          <a:xfrm>
            <a:off x="2237691" y="3293001"/>
            <a:ext cx="3703948" cy="974452"/>
            <a:chOff x="2630875" y="3306434"/>
            <a:chExt cx="3703948" cy="9744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E173F4-7CF2-4C8A-B0F6-BA1E183FEB25}"/>
                </a:ext>
              </a:extLst>
            </p:cNvPr>
            <p:cNvGrpSpPr/>
            <p:nvPr/>
          </p:nvGrpSpPr>
          <p:grpSpPr>
            <a:xfrm>
              <a:off x="2630875" y="3306434"/>
              <a:ext cx="3703948" cy="974452"/>
              <a:chOff x="5802655" y="1319202"/>
              <a:chExt cx="3703948" cy="97445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16273E0-F2EA-4B71-847C-E824263B4E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2655" y="1319202"/>
                <a:ext cx="362712" cy="819673"/>
              </a:xfrm>
              <a:prstGeom prst="line">
                <a:avLst/>
              </a:prstGeom>
              <a:ln w="19050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806889-C230-4329-9B81-D6075FDAD323}"/>
                  </a:ext>
                </a:extLst>
              </p:cNvPr>
              <p:cNvSpPr txBox="1"/>
              <p:nvPr/>
            </p:nvSpPr>
            <p:spPr>
              <a:xfrm>
                <a:off x="6596955" y="1984095"/>
                <a:ext cx="2909648" cy="309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rtlCol="0" anchor="ctr" anchorCtr="0">
                <a:noAutofit/>
              </a:bodyPr>
              <a:lstStyle/>
              <a:p>
                <a:pPr algn="l"/>
                <a:r>
                  <a:rPr lang="pt-PT" sz="1800" dirty="0">
                    <a:latin typeface="Montserrat" pitchFamily="2" charset="0"/>
                  </a:rPr>
                  <a:t>No C3 for MRO</a:t>
                </a:r>
                <a:endParaRPr lang="en-US" sz="1800" dirty="0">
                  <a:latin typeface="Montserrat" pitchFamily="2" charset="0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6A6849-67EC-4332-8EEB-22C719C35B8F}"/>
                </a:ext>
              </a:extLst>
            </p:cNvPr>
            <p:cNvCxnSpPr>
              <a:cxnSpLocks/>
            </p:cNvCxnSpPr>
            <p:nvPr/>
          </p:nvCxnSpPr>
          <p:spPr>
            <a:xfrm>
              <a:off x="2993587" y="4126107"/>
              <a:ext cx="356394" cy="0"/>
            </a:xfrm>
            <a:prstGeom prst="line">
              <a:avLst/>
            </a:prstGeom>
            <a:ln w="190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D78420-85D7-43C3-927B-0690B89C48BE}"/>
              </a:ext>
            </a:extLst>
          </p:cNvPr>
          <p:cNvGrpSpPr/>
          <p:nvPr/>
        </p:nvGrpSpPr>
        <p:grpSpPr>
          <a:xfrm>
            <a:off x="6387238" y="3554328"/>
            <a:ext cx="2962710" cy="617336"/>
            <a:chOff x="5964019" y="3554459"/>
            <a:chExt cx="2962710" cy="6173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DC1E4D-2871-4A9E-91AD-52DA80837A02}"/>
                </a:ext>
              </a:extLst>
            </p:cNvPr>
            <p:cNvGrpSpPr/>
            <p:nvPr/>
          </p:nvGrpSpPr>
          <p:grpSpPr>
            <a:xfrm>
              <a:off x="6369461" y="3554459"/>
              <a:ext cx="2557268" cy="617336"/>
              <a:chOff x="6586732" y="2384301"/>
              <a:chExt cx="2557268" cy="61733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23CE24-008F-4A37-BA56-585568D8EED8}"/>
                  </a:ext>
                </a:extLst>
              </p:cNvPr>
              <p:cNvSpPr txBox="1"/>
              <p:nvPr/>
            </p:nvSpPr>
            <p:spPr>
              <a:xfrm>
                <a:off x="6586732" y="2384301"/>
                <a:ext cx="2557268" cy="309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rtlCol="0" anchor="ctr" anchorCtr="0">
                <a:noAutofit/>
              </a:bodyPr>
              <a:lstStyle/>
              <a:p>
                <a:pPr algn="l"/>
                <a:r>
                  <a:rPr lang="pt-PT" sz="1800" dirty="0">
                    <a:latin typeface="Montserrat" pitchFamily="2" charset="0"/>
                  </a:rPr>
                  <a:t>Single Inheritance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13F64-A409-4A74-8055-798E03CF1CDE}"/>
                  </a:ext>
                </a:extLst>
              </p:cNvPr>
              <p:cNvSpPr txBox="1"/>
              <p:nvPr/>
            </p:nvSpPr>
            <p:spPr>
              <a:xfrm>
                <a:off x="7256630" y="2693860"/>
                <a:ext cx="98274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pt-PT" sz="1400" dirty="0">
                    <a:latin typeface="Montserrat" pitchFamily="2" charset="0"/>
                  </a:rPr>
                  <a:t>(for now)</a:t>
                </a:r>
                <a:endParaRPr lang="en-US" sz="1400" dirty="0">
                  <a:latin typeface="Montserrat" pitchFamily="2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CAE285-7A92-445B-AD80-0658462BA70E}"/>
                </a:ext>
              </a:extLst>
            </p:cNvPr>
            <p:cNvCxnSpPr>
              <a:cxnSpLocks/>
            </p:cNvCxnSpPr>
            <p:nvPr/>
          </p:nvCxnSpPr>
          <p:spPr>
            <a:xfrm>
              <a:off x="5964019" y="3719444"/>
              <a:ext cx="40544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BC2D982-F194-4410-AF1F-9396BCFA9BE8}"/>
              </a:ext>
            </a:extLst>
          </p:cNvPr>
          <p:cNvSpPr/>
          <p:nvPr/>
        </p:nvSpPr>
        <p:spPr>
          <a:xfrm>
            <a:off x="429227" y="956524"/>
            <a:ext cx="8285545" cy="17975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99042A-2137-4CBD-95CF-AE1DF9D6FC0E}"/>
              </a:ext>
            </a:extLst>
          </p:cNvPr>
          <p:cNvSpPr txBox="1">
            <a:spLocks/>
          </p:cNvSpPr>
          <p:nvPr/>
        </p:nvSpPr>
        <p:spPr>
          <a:xfrm>
            <a:off x="311700" y="3101421"/>
            <a:ext cx="4675079" cy="125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@pyclass </a:t>
            </a: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mutable struct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Student &lt;: Person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name::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585260"/>
                </a:solidFill>
                <a:latin typeface="Consolas" panose="020B0609020204030204" pitchFamily="49" charset="0"/>
              </a:rPr>
              <a:t>student_number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Int64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domain::</a:t>
            </a: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String</a:t>
            </a:r>
            <a: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2A9292"/>
                </a:solidFill>
                <a:latin typeface="Consolas" panose="020B0609020204030204" pitchFamily="49" charset="0"/>
              </a:rPr>
              <a:t>"school.student.pt"</a:t>
            </a:r>
            <a:br>
              <a:rPr lang="en-US" sz="1500" dirty="0">
                <a:solidFill>
                  <a:srgbClr val="58526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955AE7"/>
                </a:solidFill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495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5802E-6 L 0.1599 -0.224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1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5802E-6 L 0.15886 -0.22469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-112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0" grpId="0"/>
      <p:bldP spid="1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B903A-9AE0-4E98-9C38-CDF25AF2B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6. Performance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E9A45-FEC6-4D65-A57E-B8E2BAFA6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14725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5336-7C19-4AA0-8CD5-2337399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FDB8-4D92-4EB8-857E-A9C3810EDFE2}"/>
              </a:ext>
            </a:extLst>
          </p:cNvPr>
          <p:cNvSpPr txBox="1"/>
          <p:nvPr/>
        </p:nvSpPr>
        <p:spPr>
          <a:xfrm>
            <a:off x="2873534" y="4381327"/>
            <a:ext cx="3396924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Performance of N-Body Implementations</a:t>
            </a:r>
            <a:endParaRPr lang="en-US" sz="1600" b="1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A26-8EA2-4F11-92C8-0D24BE56AA6E}"/>
              </a:ext>
            </a:extLst>
          </p:cNvPr>
          <p:cNvSpPr txBox="1"/>
          <p:nvPr/>
        </p:nvSpPr>
        <p:spPr>
          <a:xfrm>
            <a:off x="1832434" y="4852000"/>
            <a:ext cx="5479125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900" dirty="0">
                <a:latin typeface="Montserrat" panose="00000500000000000000" pitchFamily="2" charset="0"/>
              </a:rPr>
              <a:t>Setup: Intel Core i7 4790k @4GHz w/</a:t>
            </a:r>
            <a:r>
              <a:rPr lang="en-US" sz="900" dirty="0">
                <a:latin typeface="Montserrat" panose="00000500000000000000" pitchFamily="2" charset="0"/>
              </a:rPr>
              <a:t> 16GB of RAM under Windows 10; </a:t>
            </a:r>
            <a:r>
              <a:rPr lang="en-US" sz="900" b="0" i="0" dirty="0">
                <a:effectLst/>
                <a:latin typeface="Montserrat" panose="00000500000000000000" pitchFamily="2" charset="0"/>
              </a:rPr>
              <a:t>Input 500000; 10 runs</a:t>
            </a:r>
            <a:r>
              <a:rPr lang="en-US" sz="900" dirty="0">
                <a:latin typeface="Montserrat" panose="00000500000000000000" pitchFamily="2" charset="0"/>
              </a:rPr>
              <a:t> 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A86EF-C318-4502-92D8-444F4BED5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0BE855-206C-4612-913F-9B78A2F3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6064" y="1333890"/>
            <a:ext cx="6251863" cy="304743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DC39AB-EACE-482E-B696-24AC31AD8F81}"/>
              </a:ext>
            </a:extLst>
          </p:cNvPr>
          <p:cNvSpPr/>
          <p:nvPr/>
        </p:nvSpPr>
        <p:spPr>
          <a:xfrm>
            <a:off x="5270342" y="1545431"/>
            <a:ext cx="547688" cy="2307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54329-4758-4F3E-96E6-9661E64B9187}"/>
              </a:ext>
            </a:extLst>
          </p:cNvPr>
          <p:cNvSpPr/>
          <p:nvPr/>
        </p:nvSpPr>
        <p:spPr>
          <a:xfrm>
            <a:off x="6787833" y="1545431"/>
            <a:ext cx="547688" cy="2307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C1A606-CF30-467F-AE22-06BDBCEBC706}"/>
              </a:ext>
            </a:extLst>
          </p:cNvPr>
          <p:cNvGrpSpPr/>
          <p:nvPr/>
        </p:nvGrpSpPr>
        <p:grpSpPr>
          <a:xfrm>
            <a:off x="3736182" y="1545431"/>
            <a:ext cx="547688" cy="2307428"/>
            <a:chOff x="3736182" y="1545431"/>
            <a:chExt cx="547688" cy="23074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52E1D5-274D-43EE-A848-460D96E3BC53}"/>
                </a:ext>
              </a:extLst>
            </p:cNvPr>
            <p:cNvSpPr/>
            <p:nvPr/>
          </p:nvSpPr>
          <p:spPr>
            <a:xfrm>
              <a:off x="3736182" y="1545431"/>
              <a:ext cx="547688" cy="2307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1D965B-E85C-4310-9227-7A19060C00B6}"/>
                </a:ext>
              </a:extLst>
            </p:cNvPr>
            <p:cNvCxnSpPr>
              <a:cxnSpLocks/>
            </p:cNvCxnSpPr>
            <p:nvPr/>
          </p:nvCxnSpPr>
          <p:spPr>
            <a:xfrm>
              <a:off x="3736182" y="2898775"/>
              <a:ext cx="547688" cy="0"/>
            </a:xfrm>
            <a:prstGeom prst="line">
              <a:avLst/>
            </a:prstGeom>
            <a:ln>
              <a:solidFill>
                <a:srgbClr val="C5C5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B0E342-64E8-4A8A-BC84-1C0FC5118F1D}"/>
                </a:ext>
              </a:extLst>
            </p:cNvPr>
            <p:cNvCxnSpPr>
              <a:cxnSpLocks/>
            </p:cNvCxnSpPr>
            <p:nvPr/>
          </p:nvCxnSpPr>
          <p:spPr>
            <a:xfrm>
              <a:off x="3736182" y="1941671"/>
              <a:ext cx="547688" cy="0"/>
            </a:xfrm>
            <a:prstGeom prst="line">
              <a:avLst/>
            </a:prstGeom>
            <a:ln>
              <a:solidFill>
                <a:srgbClr val="C5C5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B5064-2CD5-4B20-945C-8CACFBBB93C7}"/>
              </a:ext>
            </a:extLst>
          </p:cNvPr>
          <p:cNvCxnSpPr>
            <a:cxnSpLocks/>
          </p:cNvCxnSpPr>
          <p:nvPr/>
        </p:nvCxnSpPr>
        <p:spPr>
          <a:xfrm>
            <a:off x="2024063" y="3852859"/>
            <a:ext cx="5495925" cy="0"/>
          </a:xfrm>
          <a:prstGeom prst="line">
            <a:avLst/>
          </a:prstGeom>
          <a:ln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3260C5-3925-4CB3-9D89-854D76F96F62}"/>
              </a:ext>
            </a:extLst>
          </p:cNvPr>
          <p:cNvCxnSpPr>
            <a:cxnSpLocks/>
          </p:cNvCxnSpPr>
          <p:nvPr/>
        </p:nvCxnSpPr>
        <p:spPr>
          <a:xfrm>
            <a:off x="5270342" y="1941354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6489EE-B644-4896-B583-E5F4B8DAF8CC}"/>
              </a:ext>
            </a:extLst>
          </p:cNvPr>
          <p:cNvCxnSpPr>
            <a:cxnSpLocks/>
          </p:cNvCxnSpPr>
          <p:nvPr/>
        </p:nvCxnSpPr>
        <p:spPr>
          <a:xfrm>
            <a:off x="5270342" y="2898775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9153DC-8317-4022-B6E3-7184D9C6B843}"/>
              </a:ext>
            </a:extLst>
          </p:cNvPr>
          <p:cNvCxnSpPr>
            <a:cxnSpLocks/>
          </p:cNvCxnSpPr>
          <p:nvPr/>
        </p:nvCxnSpPr>
        <p:spPr>
          <a:xfrm>
            <a:off x="6787833" y="1941671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6F0C0E-CC2E-4808-886D-B1886AA0811C}"/>
              </a:ext>
            </a:extLst>
          </p:cNvPr>
          <p:cNvCxnSpPr>
            <a:cxnSpLocks/>
          </p:cNvCxnSpPr>
          <p:nvPr/>
        </p:nvCxnSpPr>
        <p:spPr>
          <a:xfrm>
            <a:off x="6787833" y="2898775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BC09-7E86-42EE-83CA-9A66EA87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D46F0-7097-476F-A557-3DB3EF56B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48" y="1605555"/>
            <a:ext cx="4260299" cy="2614034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b="0" i="0" u="none" strike="noStrike" dirty="0">
                <a:solidFill>
                  <a:srgbClr val="576DDB"/>
                </a:solidFill>
                <a:effectLst/>
                <a:latin typeface="Consolas" panose="020B0609020204030204" pitchFamily="49" charset="0"/>
              </a:rPr>
              <a:t>combinations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(l)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result = []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range(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(l) -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ls = l[x+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:]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y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ls: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result.append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((l[x],y))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result</a:t>
            </a: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77E02-BA0B-4ECD-8CB4-203289903B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355" y="1600913"/>
            <a:ext cx="4393650" cy="2614034"/>
          </a:xfrm>
        </p:spPr>
        <p:txBody>
          <a:bodyPr>
            <a:normAutofit fontScale="92500" lnSpcReduction="10000"/>
          </a:bodyPr>
          <a:lstStyle/>
          <a:p>
            <a:pPr marL="139700" indent="0">
              <a:buNone/>
            </a:pP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combinations(l)::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Vector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result = []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:length(l)-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i="0" u="none" strike="noStrike" dirty="0">
                <a:solidFill>
                  <a:schemeClr val="accent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ls = l[(x+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):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y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ls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    push!(result, (l[x+</a:t>
            </a:r>
            <a:r>
              <a:rPr lang="en-US" sz="16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], y))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i="0" u="none" strike="noStrike" dirty="0" err="1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result</a:t>
            </a:r>
            <a:br>
              <a:rPr lang="en-US" sz="16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A4E06-BDC7-4E12-A229-604B1D68F110}"/>
              </a:ext>
            </a:extLst>
          </p:cNvPr>
          <p:cNvCxnSpPr>
            <a:cxnSpLocks/>
          </p:cNvCxnSpPr>
          <p:nvPr/>
        </p:nvCxnSpPr>
        <p:spPr>
          <a:xfrm>
            <a:off x="4322149" y="2912572"/>
            <a:ext cx="40544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53EA2-113E-4988-B674-E139FBE84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2F8DE9-5C57-422C-B742-72F21C44F8F7}"/>
              </a:ext>
            </a:extLst>
          </p:cNvPr>
          <p:cNvGrpSpPr/>
          <p:nvPr/>
        </p:nvGrpSpPr>
        <p:grpSpPr>
          <a:xfrm>
            <a:off x="2308498" y="1152643"/>
            <a:ext cx="4959077" cy="484748"/>
            <a:chOff x="2308498" y="1152643"/>
            <a:chExt cx="4959077" cy="4847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924FDC-A799-4CD9-B0F2-9A0B498B1C8C}"/>
                </a:ext>
              </a:extLst>
            </p:cNvPr>
            <p:cNvSpPr txBox="1"/>
            <p:nvPr/>
          </p:nvSpPr>
          <p:spPr>
            <a:xfrm>
              <a:off x="3511058" y="1152643"/>
              <a:ext cx="208964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500" b="0" i="0" u="none" strike="noStrike" dirty="0">
                  <a:solidFill>
                    <a:srgbClr val="585260"/>
                  </a:solidFill>
                  <a:effectLst/>
                  <a:latin typeface="Consolas" panose="020B0609020204030204" pitchFamily="49" charset="0"/>
                </a:rPr>
                <a:t>List = </a:t>
              </a:r>
              <a:r>
                <a:rPr lang="en-US" sz="1500" b="0" i="0" u="none" strike="noStrike" dirty="0">
                  <a:solidFill>
                    <a:srgbClr val="AA573C"/>
                  </a:solidFill>
                  <a:effectLst/>
                  <a:latin typeface="Consolas" panose="020B0609020204030204" pitchFamily="49" charset="0"/>
                </a:rPr>
                <a:t>Vector</a:t>
              </a:r>
              <a:r>
                <a:rPr lang="en-US" sz="1500" b="0" i="0" u="none" strike="noStrike" dirty="0">
                  <a:solidFill>
                    <a:srgbClr val="585260"/>
                  </a:solidFill>
                  <a:effectLst/>
                  <a:latin typeface="Consolas" panose="020B0609020204030204" pitchFamily="49" charset="0"/>
                </a:rPr>
                <a:t>{</a:t>
              </a:r>
              <a:r>
                <a:rPr lang="en-US" sz="1500" b="0" i="0" u="none" strike="noStrike" dirty="0">
                  <a:solidFill>
                    <a:srgbClr val="AA573C"/>
                  </a:solidFill>
                  <a:effectLst/>
                  <a:latin typeface="Consolas" panose="020B0609020204030204" pitchFamily="49" charset="0"/>
                </a:rPr>
                <a:t>Any</a:t>
              </a:r>
              <a:r>
                <a:rPr lang="en-US" sz="1500" b="0" i="0" u="none" strike="noStrike" dirty="0">
                  <a:solidFill>
                    <a:srgbClr val="585260"/>
                  </a:solidFill>
                  <a:effectLst/>
                  <a:latin typeface="Consolas" panose="020B0609020204030204" pitchFamily="49" charset="0"/>
                </a:rPr>
                <a:t>}</a:t>
              </a:r>
              <a:endParaRPr lang="en-US" sz="15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7922F3-7DE0-48EF-B2F4-42FA1B5FFF0A}"/>
                </a:ext>
              </a:extLst>
            </p:cNvPr>
            <p:cNvCxnSpPr>
              <a:cxnSpLocks/>
              <a:stCxn id="14" idx="1"/>
              <a:endCxn id="5" idx="0"/>
            </p:cNvCxnSpPr>
            <p:nvPr/>
          </p:nvCxnSpPr>
          <p:spPr>
            <a:xfrm flipH="1">
              <a:off x="2308498" y="1314226"/>
              <a:ext cx="1202560" cy="291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04056BC-C4B1-425A-9D6D-EF45C310A2EA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5600700" y="1314226"/>
              <a:ext cx="1666875" cy="3231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93A976C-1A0E-4B37-9C99-75D12913830F}"/>
              </a:ext>
            </a:extLst>
          </p:cNvPr>
          <p:cNvSpPr/>
          <p:nvPr/>
        </p:nvSpPr>
        <p:spPr>
          <a:xfrm>
            <a:off x="827424" y="1974589"/>
            <a:ext cx="1178974" cy="254030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57BC8B-F8EC-4D8F-91F8-453D68542F83}"/>
              </a:ext>
            </a:extLst>
          </p:cNvPr>
          <p:cNvSpPr/>
          <p:nvPr/>
        </p:nvSpPr>
        <p:spPr>
          <a:xfrm>
            <a:off x="5332858" y="1924335"/>
            <a:ext cx="1178974" cy="254030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6FBB8-AF5C-4D72-8269-EC3EF43E966C}"/>
              </a:ext>
            </a:extLst>
          </p:cNvPr>
          <p:cNvSpPr/>
          <p:nvPr/>
        </p:nvSpPr>
        <p:spPr>
          <a:xfrm>
            <a:off x="5327002" y="3612889"/>
            <a:ext cx="1441731" cy="254030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6" grpId="0" animBg="1"/>
      <p:bldP spid="17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787C71-E47C-495E-9A93-E1E42EDE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 - Julia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BF1E4D-2E8D-40B8-AB96-62B8629AE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1500" b="0" i="0" u="none" strike="noStrike" dirty="0" err="1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CodeInfo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── %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  = $(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Expr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(: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foreigncall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:(:jl_alloc_array_1d),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svec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:(:</a:t>
            </a:r>
            <a:r>
              <a:rPr lang="en-US" sz="1500" b="0" i="0" u="none" strike="noStrike" dirty="0" err="1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ccall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},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│    %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  =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Base.arraylen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(l)::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│    %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  =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Base.sub_int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(%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│    %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  =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Base.sub_int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(%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Int64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</a:rPr>
              <a:t>…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5E484-58BA-469D-8F44-2591B2849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4899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6D88-4B9C-431A-B8BE-DE80A5D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929A-969A-48F6-AD6A-736AF7F93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combinations(l)::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Vector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result::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eltype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(l), </a:t>
            </a: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eltype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(l)} = []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:length(l)-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ls = l[(x+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):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y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ls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    push!(result, (l[x+</a:t>
            </a: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], y))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 err="1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 result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955AE7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8A450-6513-4ED0-9E9E-BC7794DF4E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14696-A943-4CE7-B32A-F2510A6319ED}"/>
              </a:ext>
            </a:extLst>
          </p:cNvPr>
          <p:cNvSpPr/>
          <p:nvPr/>
        </p:nvSpPr>
        <p:spPr>
          <a:xfrm>
            <a:off x="911357" y="1475131"/>
            <a:ext cx="4333305" cy="254030"/>
          </a:xfrm>
          <a:prstGeom prst="rect">
            <a:avLst/>
          </a:prstGeom>
          <a:solidFill>
            <a:srgbClr val="0070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5336-7C19-4AA0-8CD5-2337399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FDB8-4D92-4EB8-857E-A9C3810EDFE2}"/>
              </a:ext>
            </a:extLst>
          </p:cNvPr>
          <p:cNvSpPr txBox="1"/>
          <p:nvPr/>
        </p:nvSpPr>
        <p:spPr>
          <a:xfrm>
            <a:off x="2873534" y="4381327"/>
            <a:ext cx="3396924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Performance of N-Body Implementations</a:t>
            </a:r>
            <a:endParaRPr lang="en-US" sz="1600" b="1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A26-8EA2-4F11-92C8-0D24BE56AA6E}"/>
              </a:ext>
            </a:extLst>
          </p:cNvPr>
          <p:cNvSpPr txBox="1"/>
          <p:nvPr/>
        </p:nvSpPr>
        <p:spPr>
          <a:xfrm>
            <a:off x="1832434" y="4852000"/>
            <a:ext cx="5479125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900" dirty="0">
                <a:latin typeface="Montserrat" panose="00000500000000000000" pitchFamily="2" charset="0"/>
              </a:rPr>
              <a:t>Setup: Intel Core i7 4790k @4GHz w/</a:t>
            </a:r>
            <a:r>
              <a:rPr lang="en-US" sz="900" dirty="0">
                <a:latin typeface="Montserrat" panose="00000500000000000000" pitchFamily="2" charset="0"/>
              </a:rPr>
              <a:t> 16GB of RAM under Windows 10; </a:t>
            </a:r>
            <a:r>
              <a:rPr lang="en-US" sz="900" b="0" i="0" dirty="0">
                <a:effectLst/>
                <a:latin typeface="Montserrat" panose="00000500000000000000" pitchFamily="2" charset="0"/>
              </a:rPr>
              <a:t>Input 500000; 10 runs</a:t>
            </a:r>
            <a:r>
              <a:rPr lang="en-US" sz="900" dirty="0">
                <a:latin typeface="Montserrat" panose="00000500000000000000" pitchFamily="2" charset="0"/>
              </a:rPr>
              <a:t> 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A86EF-C318-4502-92D8-444F4BED5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0BE855-206C-4612-913F-9B78A2F3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6064" y="1333890"/>
            <a:ext cx="6251863" cy="30474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954329-4758-4F3E-96E6-9661E64B9187}"/>
              </a:ext>
            </a:extLst>
          </p:cNvPr>
          <p:cNvSpPr/>
          <p:nvPr/>
        </p:nvSpPr>
        <p:spPr>
          <a:xfrm>
            <a:off x="6787833" y="1545431"/>
            <a:ext cx="547688" cy="2307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B5064-2CD5-4B20-945C-8CACFBBB93C7}"/>
              </a:ext>
            </a:extLst>
          </p:cNvPr>
          <p:cNvCxnSpPr>
            <a:cxnSpLocks/>
          </p:cNvCxnSpPr>
          <p:nvPr/>
        </p:nvCxnSpPr>
        <p:spPr>
          <a:xfrm>
            <a:off x="2024063" y="3852859"/>
            <a:ext cx="5495925" cy="0"/>
          </a:xfrm>
          <a:prstGeom prst="line">
            <a:avLst/>
          </a:prstGeom>
          <a:ln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9153DC-8317-4022-B6E3-7184D9C6B843}"/>
              </a:ext>
            </a:extLst>
          </p:cNvPr>
          <p:cNvCxnSpPr>
            <a:cxnSpLocks/>
          </p:cNvCxnSpPr>
          <p:nvPr/>
        </p:nvCxnSpPr>
        <p:spPr>
          <a:xfrm>
            <a:off x="6787833" y="1941671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6F0C0E-CC2E-4808-886D-B1886AA0811C}"/>
              </a:ext>
            </a:extLst>
          </p:cNvPr>
          <p:cNvCxnSpPr>
            <a:cxnSpLocks/>
          </p:cNvCxnSpPr>
          <p:nvPr/>
        </p:nvCxnSpPr>
        <p:spPr>
          <a:xfrm>
            <a:off x="6787833" y="2898775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FA46C4-C67D-4E39-B14F-257114CCA266}"/>
              </a:ext>
            </a:extLst>
          </p:cNvPr>
          <p:cNvSpPr txBox="1"/>
          <p:nvPr/>
        </p:nvSpPr>
        <p:spPr>
          <a:xfrm>
            <a:off x="4950063" y="2493612"/>
            <a:ext cx="1262429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>
                <a:latin typeface="Montserrat" panose="00000500000000000000" pitchFamily="2" charset="0"/>
              </a:rPr>
              <a:t>52.6 </a:t>
            </a:r>
            <a:r>
              <a:rPr lang="en-US" sz="1200" b="1" dirty="0">
                <a:latin typeface="Montserrat" panose="00000500000000000000" pitchFamily="2" charset="0"/>
              </a:rPr>
              <a:t>Speedup</a:t>
            </a:r>
            <a:endParaRPr lang="en-US" sz="1600" b="1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B5EEB8-30F9-4943-9276-7D4841357A97}"/>
              </a:ext>
            </a:extLst>
          </p:cNvPr>
          <p:cNvSpPr/>
          <p:nvPr/>
        </p:nvSpPr>
        <p:spPr>
          <a:xfrm>
            <a:off x="3450431" y="1283328"/>
            <a:ext cx="1121569" cy="3142244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7C1897-9319-461F-A47E-3D740F2CBADB}"/>
              </a:ext>
            </a:extLst>
          </p:cNvPr>
          <p:cNvSpPr/>
          <p:nvPr/>
        </p:nvSpPr>
        <p:spPr>
          <a:xfrm>
            <a:off x="5002650" y="3460956"/>
            <a:ext cx="1157256" cy="96461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A24E-BC41-4D68-BB77-06C57413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Julia and Lisp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85F5-541B-45AC-9F1D-E293FE192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49370"/>
            <a:ext cx="8520600" cy="2249526"/>
          </a:xfrm>
        </p:spPr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en-US" sz="1500" b="0" i="0" u="none" strike="noStrike" dirty="0" err="1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miguel@desktop</a:t>
            </a: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:~$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;  _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; |_ _ _ |_ _ |  . _ _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; | (-||||_(_)|__|_)|_)</a:t>
            </a:r>
            <a:b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</a:br>
            <a:r>
              <a:rPr lang="en-US" sz="1500" b="0" i="0" u="none" strike="noStrike" dirty="0">
                <a:solidFill>
                  <a:srgbClr val="585260"/>
                </a:solidFill>
                <a:effectLst/>
                <a:latin typeface="Consolas" panose="020B0609020204030204" pitchFamily="49" charset="0"/>
              </a:rPr>
              <a:t>;-------------------|--------------------------------------------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1500" b="0" i="0" u="none" strike="noStrike" dirty="0">
                <a:solidFill>
                  <a:srgbClr val="AA573C"/>
                </a:solidFill>
                <a:effectLst/>
                <a:latin typeface="Consolas" panose="020B0609020204030204" pitchFamily="49" charset="0"/>
              </a:rPr>
              <a:t>&gt; (+ 1 2)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1500" dirty="0">
                <a:solidFill>
                  <a:srgbClr val="AA573C"/>
                </a:solidFill>
                <a:latin typeface="Consolas" panose="020B0609020204030204" pitchFamily="49" charset="0"/>
              </a:rPr>
              <a:t>3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AB1F2-4AC4-4548-ADDE-04F79F06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193DC-A846-46CA-AE4F-7FA0C3F2D248}"/>
              </a:ext>
            </a:extLst>
          </p:cNvPr>
          <p:cNvSpPr txBox="1"/>
          <p:nvPr/>
        </p:nvSpPr>
        <p:spPr>
          <a:xfrm>
            <a:off x="2333275" y="1170692"/>
            <a:ext cx="1591025" cy="36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l"/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585260"/>
                </a:solidFill>
                <a:effectLst/>
                <a:uLnTx/>
                <a:uFillTx/>
                <a:latin typeface="Consolas" panose="020B0609020204030204" pitchFamily="49" charset="0"/>
                <a:sym typeface="Montserrat"/>
              </a:rPr>
              <a:t>julia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85260"/>
                </a:solidFill>
                <a:effectLst/>
                <a:uLnTx/>
                <a:uFillTx/>
                <a:latin typeface="Consolas" panose="020B0609020204030204" pitchFamily="49" charset="0"/>
                <a:sym typeface="Montserrat"/>
              </a:rPr>
              <a:t> --lisp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8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5336-7C19-4AA0-8CD5-2337399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FDB8-4D92-4EB8-857E-A9C3810EDFE2}"/>
              </a:ext>
            </a:extLst>
          </p:cNvPr>
          <p:cNvSpPr txBox="1"/>
          <p:nvPr/>
        </p:nvSpPr>
        <p:spPr>
          <a:xfrm>
            <a:off x="2873534" y="4381327"/>
            <a:ext cx="3396924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Performance of N-Body Implementations</a:t>
            </a:r>
            <a:endParaRPr lang="en-US" sz="1600" b="1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A26-8EA2-4F11-92C8-0D24BE56AA6E}"/>
              </a:ext>
            </a:extLst>
          </p:cNvPr>
          <p:cNvSpPr txBox="1"/>
          <p:nvPr/>
        </p:nvSpPr>
        <p:spPr>
          <a:xfrm>
            <a:off x="1832434" y="4852000"/>
            <a:ext cx="5479125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900" dirty="0">
                <a:latin typeface="Montserrat" panose="00000500000000000000" pitchFamily="2" charset="0"/>
              </a:rPr>
              <a:t>Setup: Intel Core i7 4790k @4GHz w/</a:t>
            </a:r>
            <a:r>
              <a:rPr lang="en-US" sz="900" dirty="0">
                <a:latin typeface="Montserrat" panose="00000500000000000000" pitchFamily="2" charset="0"/>
              </a:rPr>
              <a:t> 16GB of RAM under Windows 10; </a:t>
            </a:r>
            <a:r>
              <a:rPr lang="en-US" sz="900" b="0" i="0" dirty="0">
                <a:effectLst/>
                <a:latin typeface="Montserrat" panose="00000500000000000000" pitchFamily="2" charset="0"/>
              </a:rPr>
              <a:t>Input 500000; 10 runs</a:t>
            </a:r>
            <a:r>
              <a:rPr lang="en-US" sz="900" dirty="0">
                <a:latin typeface="Montserrat" panose="00000500000000000000" pitchFamily="2" charset="0"/>
              </a:rPr>
              <a:t> 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A86EF-C318-4502-92D8-444F4BED5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0BE855-206C-4612-913F-9B78A2F3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6064" y="1333890"/>
            <a:ext cx="6251863" cy="30474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954329-4758-4F3E-96E6-9661E64B9187}"/>
              </a:ext>
            </a:extLst>
          </p:cNvPr>
          <p:cNvSpPr/>
          <p:nvPr/>
        </p:nvSpPr>
        <p:spPr>
          <a:xfrm>
            <a:off x="6787833" y="1545431"/>
            <a:ext cx="547688" cy="2307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B5064-2CD5-4B20-945C-8CACFBBB93C7}"/>
              </a:ext>
            </a:extLst>
          </p:cNvPr>
          <p:cNvCxnSpPr>
            <a:cxnSpLocks/>
          </p:cNvCxnSpPr>
          <p:nvPr/>
        </p:nvCxnSpPr>
        <p:spPr>
          <a:xfrm>
            <a:off x="2024063" y="3852859"/>
            <a:ext cx="5495925" cy="0"/>
          </a:xfrm>
          <a:prstGeom prst="line">
            <a:avLst/>
          </a:prstGeom>
          <a:ln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9153DC-8317-4022-B6E3-7184D9C6B843}"/>
              </a:ext>
            </a:extLst>
          </p:cNvPr>
          <p:cNvCxnSpPr>
            <a:cxnSpLocks/>
          </p:cNvCxnSpPr>
          <p:nvPr/>
        </p:nvCxnSpPr>
        <p:spPr>
          <a:xfrm>
            <a:off x="6787833" y="1941671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6F0C0E-CC2E-4808-886D-B1886AA0811C}"/>
              </a:ext>
            </a:extLst>
          </p:cNvPr>
          <p:cNvCxnSpPr>
            <a:cxnSpLocks/>
          </p:cNvCxnSpPr>
          <p:nvPr/>
        </p:nvCxnSpPr>
        <p:spPr>
          <a:xfrm>
            <a:off x="6787833" y="2898775"/>
            <a:ext cx="547688" cy="0"/>
          </a:xfrm>
          <a:prstGeom prst="line">
            <a:avLst/>
          </a:prstGeom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70891F-DF0B-4AEB-A94A-1BCACCF71A9E}"/>
              </a:ext>
            </a:extLst>
          </p:cNvPr>
          <p:cNvSpPr/>
          <p:nvPr/>
        </p:nvSpPr>
        <p:spPr>
          <a:xfrm>
            <a:off x="2038788" y="2690570"/>
            <a:ext cx="884494" cy="173500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E79C6-E0BE-427E-A750-7FBD4C3D4B34}"/>
              </a:ext>
            </a:extLst>
          </p:cNvPr>
          <p:cNvSpPr txBox="1"/>
          <p:nvPr/>
        </p:nvSpPr>
        <p:spPr>
          <a:xfrm>
            <a:off x="4883558" y="2264197"/>
            <a:ext cx="1281727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latin typeface="Montserrat" panose="00000500000000000000" pitchFamily="2" charset="0"/>
              </a:rPr>
              <a:t>19.5x Faster than Python</a:t>
            </a:r>
            <a:endParaRPr lang="en-US" sz="1600" b="1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509C88-9BA6-4972-A29D-4E3FF9001D33}"/>
              </a:ext>
            </a:extLst>
          </p:cNvPr>
          <p:cNvSpPr/>
          <p:nvPr/>
        </p:nvSpPr>
        <p:spPr>
          <a:xfrm>
            <a:off x="5002650" y="3460956"/>
            <a:ext cx="1157256" cy="96461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92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5336-7C19-4AA0-8CD5-2337399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N-Body Translation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FDB8-4D92-4EB8-857E-A9C3810EDFE2}"/>
              </a:ext>
            </a:extLst>
          </p:cNvPr>
          <p:cNvSpPr txBox="1"/>
          <p:nvPr/>
        </p:nvSpPr>
        <p:spPr>
          <a:xfrm>
            <a:off x="2873534" y="4381327"/>
            <a:ext cx="3396924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effectLst/>
                <a:latin typeface="Montserrat" panose="00000500000000000000" pitchFamily="2" charset="0"/>
              </a:rPr>
              <a:t>Performance of N-Body Implementations</a:t>
            </a:r>
            <a:endParaRPr lang="en-US" sz="1600" b="1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A26-8EA2-4F11-92C8-0D24BE56AA6E}"/>
              </a:ext>
            </a:extLst>
          </p:cNvPr>
          <p:cNvSpPr txBox="1"/>
          <p:nvPr/>
        </p:nvSpPr>
        <p:spPr>
          <a:xfrm>
            <a:off x="1832434" y="4852000"/>
            <a:ext cx="5479125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900" dirty="0">
                <a:latin typeface="Montserrat" panose="00000500000000000000" pitchFamily="2" charset="0"/>
              </a:rPr>
              <a:t>Setup: Intel Core i7 4790k @4GHz w/</a:t>
            </a:r>
            <a:r>
              <a:rPr lang="en-US" sz="900" dirty="0">
                <a:latin typeface="Montserrat" panose="00000500000000000000" pitchFamily="2" charset="0"/>
              </a:rPr>
              <a:t> 16GB of RAM under Windows 10; </a:t>
            </a:r>
            <a:r>
              <a:rPr lang="en-US" sz="900" b="0" i="0" dirty="0">
                <a:effectLst/>
                <a:latin typeface="Montserrat" panose="00000500000000000000" pitchFamily="2" charset="0"/>
              </a:rPr>
              <a:t>Input 500000; 10 runs</a:t>
            </a:r>
            <a:r>
              <a:rPr lang="en-US" sz="900" dirty="0">
                <a:latin typeface="Montserrat" panose="00000500000000000000" pitchFamily="2" charset="0"/>
              </a:rPr>
              <a:t> 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A86EF-C318-4502-92D8-444F4BED5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0BE855-206C-4612-913F-9B78A2F3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6064" y="1333890"/>
            <a:ext cx="6251863" cy="304743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B5064-2CD5-4B20-945C-8CACFBBB93C7}"/>
              </a:ext>
            </a:extLst>
          </p:cNvPr>
          <p:cNvCxnSpPr>
            <a:cxnSpLocks/>
          </p:cNvCxnSpPr>
          <p:nvPr/>
        </p:nvCxnSpPr>
        <p:spPr>
          <a:xfrm>
            <a:off x="2024063" y="3852859"/>
            <a:ext cx="5495925" cy="0"/>
          </a:xfrm>
          <a:prstGeom prst="line">
            <a:avLst/>
          </a:prstGeom>
          <a:ln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8C2BF5F-3E43-4D73-85B0-34E7A9129BC2}"/>
              </a:ext>
            </a:extLst>
          </p:cNvPr>
          <p:cNvGrpSpPr/>
          <p:nvPr/>
        </p:nvGrpSpPr>
        <p:grpSpPr>
          <a:xfrm>
            <a:off x="6787833" y="1545431"/>
            <a:ext cx="547688" cy="2307428"/>
            <a:chOff x="6787833" y="1545431"/>
            <a:chExt cx="547688" cy="23074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54329-4758-4F3E-96E6-9661E64B9187}"/>
                </a:ext>
              </a:extLst>
            </p:cNvPr>
            <p:cNvSpPr/>
            <p:nvPr/>
          </p:nvSpPr>
          <p:spPr>
            <a:xfrm>
              <a:off x="6787833" y="1545431"/>
              <a:ext cx="547688" cy="2307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59153DC-8317-4022-B6E3-7184D9C6B843}"/>
                </a:ext>
              </a:extLst>
            </p:cNvPr>
            <p:cNvCxnSpPr>
              <a:cxnSpLocks/>
            </p:cNvCxnSpPr>
            <p:nvPr/>
          </p:nvCxnSpPr>
          <p:spPr>
            <a:xfrm>
              <a:off x="6787833" y="1941671"/>
              <a:ext cx="547688" cy="0"/>
            </a:xfrm>
            <a:prstGeom prst="line">
              <a:avLst/>
            </a:prstGeom>
            <a:ln>
              <a:solidFill>
                <a:srgbClr val="C5C5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26F0C0E-CC2E-4808-886D-B1886AA0811C}"/>
                </a:ext>
              </a:extLst>
            </p:cNvPr>
            <p:cNvCxnSpPr>
              <a:cxnSpLocks/>
            </p:cNvCxnSpPr>
            <p:nvPr/>
          </p:nvCxnSpPr>
          <p:spPr>
            <a:xfrm>
              <a:off x="6787833" y="2898775"/>
              <a:ext cx="547688" cy="0"/>
            </a:xfrm>
            <a:prstGeom prst="line">
              <a:avLst/>
            </a:prstGeom>
            <a:ln>
              <a:solidFill>
                <a:srgbClr val="C5C5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51D9F5-9553-4595-8704-3971371853E4}"/>
              </a:ext>
            </a:extLst>
          </p:cNvPr>
          <p:cNvSpPr/>
          <p:nvPr/>
        </p:nvSpPr>
        <p:spPr>
          <a:xfrm>
            <a:off x="6483049" y="3416712"/>
            <a:ext cx="1157256" cy="96461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Transpiling Python to Julia using PyJL</a:t>
            </a:r>
            <a:endParaRPr sz="42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8" y="3098475"/>
            <a:ext cx="8520600" cy="567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>
              <a:lnSpc>
                <a:spcPct val="80000"/>
              </a:lnSpc>
              <a:tabLst>
                <a:tab pos="0" algn="l"/>
              </a:tabLst>
            </a:pPr>
            <a:r>
              <a:rPr lang="en" sz="1979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15</a:t>
            </a:r>
            <a:r>
              <a:rPr lang="en" sz="1977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th</a:t>
            </a:r>
            <a:r>
              <a:rPr lang="en" sz="1979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European Lisp Symposium</a:t>
            </a:r>
            <a:endParaRPr lang="pt-PT" sz="1979" b="0" strike="noStrike" spc="-1" dirty="0"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9AFE292B-B9C7-4925-BEAD-7D8D58D034C0}"/>
              </a:ext>
            </a:extLst>
          </p:cNvPr>
          <p:cNvSpPr/>
          <p:nvPr/>
        </p:nvSpPr>
        <p:spPr>
          <a:xfrm>
            <a:off x="311692" y="3967200"/>
            <a:ext cx="3781800" cy="7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Miguel Marcelino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INESC-ID/</a:t>
            </a:r>
            <a:r>
              <a:rPr lang="en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Instituto Superior Técnico 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University of Lisbon</a:t>
            </a:r>
            <a:endParaRPr lang="pt-PT" sz="1300" b="0" strike="noStrike" spc="-1" dirty="0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D46F8C0F-E4C9-4E32-B5EA-D542C79AE628}"/>
              </a:ext>
            </a:extLst>
          </p:cNvPr>
          <p:cNvSpPr/>
          <p:nvPr/>
        </p:nvSpPr>
        <p:spPr>
          <a:xfrm>
            <a:off x="5050508" y="3967020"/>
            <a:ext cx="378180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António Menezes Leitão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INESC-ID/Instituto Superior Técnico </a:t>
            </a:r>
            <a:endParaRPr lang="pt-PT" sz="13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pt-BR" sz="1300" b="0" strike="noStrike" spc="-1" dirty="0">
                <a:solidFill>
                  <a:srgbClr val="595959"/>
                </a:solidFill>
                <a:latin typeface="Montserrat"/>
                <a:ea typeface="Montserrat"/>
              </a:rPr>
              <a:t>University of Lisbon</a:t>
            </a:r>
            <a:endParaRPr lang="pt-PT" sz="13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04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87A4-42C6-4433-8AA1-80CF1454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FE0C0-C55E-492D-B565-68C01C0FA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100" dirty="0" err="1"/>
              <a:t>Adsharma</a:t>
            </a:r>
            <a:r>
              <a:rPr lang="en-US" sz="1100" dirty="0"/>
              <a:t>. (2020). py2many: Python to many </a:t>
            </a:r>
            <a:r>
              <a:rPr lang="en-US" sz="1100" dirty="0" err="1"/>
              <a:t>CLike</a:t>
            </a:r>
            <a:r>
              <a:rPr lang="en-US" sz="1100" dirty="0"/>
              <a:t> languages transpiler.</a:t>
            </a:r>
            <a:endParaRPr lang="nl-NL" sz="1100" dirty="0"/>
          </a:p>
          <a:p>
            <a:r>
              <a:rPr lang="nl-NL" sz="1100" dirty="0"/>
              <a:t>Van Rossum, G., &amp; Drake, F. L., Jr. (1995). Python reference manual. Centrum voor Wiskunde en Informatica Amsterdam.</a:t>
            </a:r>
          </a:p>
          <a:p>
            <a:r>
              <a:rPr lang="en-US" sz="1100" dirty="0"/>
              <a:t>Hugunin, J. (1997). Python and Java: The Best of Both Worlds. in Proceedings of the 6th International Python Conference. CNRI, 1997–1910.</a:t>
            </a:r>
          </a:p>
          <a:p>
            <a:r>
              <a:rPr lang="en-US" sz="1100" dirty="0"/>
              <a:t>Hugunin, J. (n.d.). </a:t>
            </a:r>
            <a:r>
              <a:rPr lang="en-US" sz="1100" dirty="0" err="1"/>
              <a:t>IronPython</a:t>
            </a:r>
            <a:r>
              <a:rPr lang="en-US" sz="1100" dirty="0"/>
              <a:t> Home Page.</a:t>
            </a:r>
          </a:p>
          <a:p>
            <a:r>
              <a:rPr lang="en-US" sz="1100" dirty="0"/>
              <a:t>Foundation, P. S. (3 2010). typing - Support for type hints.</a:t>
            </a:r>
          </a:p>
          <a:p>
            <a:r>
              <a:rPr lang="en-US" sz="1100" dirty="0" err="1"/>
              <a:t>Bysiek</a:t>
            </a:r>
            <a:r>
              <a:rPr lang="en-US" sz="1100" dirty="0"/>
              <a:t>, M., </a:t>
            </a:r>
            <a:r>
              <a:rPr lang="en-US" sz="1100" dirty="0" err="1"/>
              <a:t>Drozd</a:t>
            </a:r>
            <a:r>
              <a:rPr lang="en-US" sz="1100" dirty="0"/>
              <a:t>, A., &amp; Matsuoka, S. (2016). Migrating Legacy Fortran to Python While Retaining Fortran-Level Performance through Transpilation and Type Hints. 2016 6th Workshop on Python for High-Performance and Scientific Computing (</a:t>
            </a:r>
            <a:r>
              <a:rPr lang="en-US" sz="1100" dirty="0" err="1"/>
              <a:t>PyHPC</a:t>
            </a:r>
            <a:r>
              <a:rPr lang="en-US" sz="1100" dirty="0"/>
              <a:t>), 9–18. doi:10.1109/PyHPC.2016.006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EFFC9-501F-4F9B-BA1F-4BF14615D2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75979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E08D-4F73-4235-A0D5-55F7CD92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C62D3-62D6-4C5F-9052-17F8A994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49370"/>
            <a:ext cx="8520600" cy="3597890"/>
          </a:xfrm>
        </p:spPr>
        <p:txBody>
          <a:bodyPr>
            <a:normAutofit fontScale="55000" lnSpcReduction="20000"/>
          </a:bodyPr>
          <a:lstStyle/>
          <a:p>
            <a:r>
              <a:rPr lang="en-US" sz="2000" dirty="0" err="1">
                <a:latin typeface="Montserrat" pitchFamily="2" charset="0"/>
              </a:rPr>
              <a:t>Leitao</a:t>
            </a:r>
            <a:r>
              <a:rPr lang="en-US" sz="2000" dirty="0">
                <a:latin typeface="Montserrat" pitchFamily="2" charset="0"/>
              </a:rPr>
              <a:t>, A. M. (2007). Migration of Common Lisp Programs to the Java Platform - The </a:t>
            </a:r>
            <a:r>
              <a:rPr lang="en-US" sz="2000" dirty="0" err="1">
                <a:latin typeface="Montserrat" pitchFamily="2" charset="0"/>
              </a:rPr>
              <a:t>Linj</a:t>
            </a:r>
            <a:r>
              <a:rPr lang="en-US" sz="2000" dirty="0">
                <a:latin typeface="Montserrat" pitchFamily="2" charset="0"/>
              </a:rPr>
              <a:t> Approach. 11th European Conference on Software Maintenance and Reengineering (CSMR’07), 243–251. doi:10.1109/CSMR.2007.34</a:t>
            </a:r>
          </a:p>
          <a:p>
            <a:r>
              <a:rPr lang="en-US" sz="2000" b="0" i="0" dirty="0" err="1">
                <a:solidFill>
                  <a:srgbClr val="21262B"/>
                </a:solidFill>
                <a:effectLst/>
                <a:latin typeface="Montserrat" pitchFamily="2" charset="0"/>
              </a:rPr>
              <a:t>Leitão</a:t>
            </a:r>
            <a:r>
              <a:rPr lang="en-US" sz="20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, A. M. (2007). The next 700 programming libraries. </a:t>
            </a:r>
            <a:r>
              <a:rPr lang="en-US" sz="2000" b="0" i="1" dirty="0">
                <a:solidFill>
                  <a:srgbClr val="21262B"/>
                </a:solidFill>
                <a:effectLst/>
                <a:latin typeface="Montserrat" pitchFamily="2" charset="0"/>
              </a:rPr>
              <a:t>Proceedings of the 2007 International Lisp Conference</a:t>
            </a:r>
            <a:r>
              <a:rPr lang="en-US" sz="20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. Presented at the Cambridge, United Kingdom. doi:10.1145/1622123.1622147</a:t>
            </a:r>
            <a:endParaRPr lang="en-US" sz="2000" dirty="0">
              <a:latin typeface="Montserrat" pitchFamily="2" charset="0"/>
            </a:endParaRPr>
          </a:p>
          <a:p>
            <a:r>
              <a:rPr lang="en-US" sz="2000" dirty="0" err="1">
                <a:latin typeface="Montserrat" pitchFamily="2" charset="0"/>
              </a:rPr>
              <a:t>Bezanson</a:t>
            </a:r>
            <a:r>
              <a:rPr lang="en-US" sz="2000" dirty="0">
                <a:latin typeface="Montserrat" pitchFamily="2" charset="0"/>
              </a:rPr>
              <a:t>, J., Chen, J., Chung, B., Karpinski, S., Shah, V. B., </a:t>
            </a:r>
            <a:r>
              <a:rPr lang="en-US" sz="2000" dirty="0" err="1">
                <a:latin typeface="Montserrat" pitchFamily="2" charset="0"/>
              </a:rPr>
              <a:t>Vitek</a:t>
            </a:r>
            <a:r>
              <a:rPr lang="en-US" sz="2000" dirty="0">
                <a:latin typeface="Montserrat" pitchFamily="2" charset="0"/>
              </a:rPr>
              <a:t>, J., &amp; </a:t>
            </a:r>
            <a:r>
              <a:rPr lang="en-US" sz="2000" dirty="0" err="1">
                <a:latin typeface="Montserrat" pitchFamily="2" charset="0"/>
              </a:rPr>
              <a:t>Zoubritzky</a:t>
            </a:r>
            <a:r>
              <a:rPr lang="en-US" sz="2000" dirty="0">
                <a:latin typeface="Montserrat" pitchFamily="2" charset="0"/>
              </a:rPr>
              <a:t>, L. (2018). Julia: Dynamism and Performance Reconciled by Design. Proc. ACM Program. Lang., 2(OOPSLA). doi:10.1145/3276490</a:t>
            </a:r>
          </a:p>
          <a:p>
            <a:r>
              <a:rPr lang="en-US" sz="2000" dirty="0" err="1">
                <a:latin typeface="Montserrat" pitchFamily="2" charset="0"/>
              </a:rPr>
              <a:t>Pcarbonn</a:t>
            </a:r>
            <a:r>
              <a:rPr lang="en-US" sz="2000" dirty="0">
                <a:latin typeface="Montserrat" pitchFamily="2" charset="0"/>
              </a:rPr>
              <a:t>. (2019, </a:t>
            </a:r>
            <a:r>
              <a:rPr lang="en-US" sz="2000" dirty="0" err="1">
                <a:latin typeface="Montserrat" pitchFamily="2" charset="0"/>
              </a:rPr>
              <a:t>Maart</a:t>
            </a:r>
            <a:r>
              <a:rPr lang="en-US" sz="2000" dirty="0">
                <a:latin typeface="Montserrat" pitchFamily="2" charset="0"/>
              </a:rPr>
              <a:t>). PYPL: </a:t>
            </a:r>
            <a:r>
              <a:rPr lang="en-US" sz="2000" dirty="0" err="1">
                <a:latin typeface="Montserrat" pitchFamily="2" charset="0"/>
              </a:rPr>
              <a:t>PopularitY</a:t>
            </a:r>
            <a:r>
              <a:rPr lang="en-US" sz="2000" dirty="0">
                <a:latin typeface="Montserrat" pitchFamily="2" charset="0"/>
              </a:rPr>
              <a:t> of Programming Language index.</a:t>
            </a:r>
          </a:p>
          <a:p>
            <a:r>
              <a:rPr lang="en-US" sz="2000" dirty="0" err="1">
                <a:latin typeface="Montserrat" pitchFamily="2" charset="0"/>
              </a:rPr>
              <a:t>Bezanson</a:t>
            </a:r>
            <a:r>
              <a:rPr lang="en-US" sz="2000" dirty="0">
                <a:latin typeface="Montserrat" pitchFamily="2" charset="0"/>
              </a:rPr>
              <a:t>, J., Karpinski, S., Shah, V., Edelman, A., &amp; Others. (2014). Julia Language Documentation - Performance Tips. The Julia Manual.  http://docs.  </a:t>
            </a:r>
            <a:r>
              <a:rPr lang="en-US" sz="2000" dirty="0" err="1">
                <a:latin typeface="Montserrat" pitchFamily="2" charset="0"/>
              </a:rPr>
              <a:t>julialang</a:t>
            </a:r>
            <a:r>
              <a:rPr lang="en-US" sz="2000" dirty="0">
                <a:latin typeface="Montserrat" pitchFamily="2" charset="0"/>
              </a:rPr>
              <a:t>.  org/</a:t>
            </a:r>
            <a:r>
              <a:rPr lang="en-US" sz="2000" dirty="0" err="1">
                <a:latin typeface="Montserrat" pitchFamily="2" charset="0"/>
              </a:rPr>
              <a:t>en</a:t>
            </a:r>
            <a:r>
              <a:rPr lang="en-US" sz="2000" dirty="0">
                <a:latin typeface="Montserrat" pitchFamily="2" charset="0"/>
              </a:rPr>
              <a:t>/release-0. 2/manual.</a:t>
            </a:r>
          </a:p>
          <a:p>
            <a:r>
              <a:rPr lang="en-US" sz="2000" dirty="0" err="1">
                <a:latin typeface="Montserrat" pitchFamily="2" charset="0"/>
              </a:rPr>
              <a:t>Plevin</a:t>
            </a:r>
            <a:r>
              <a:rPr lang="en-US" sz="2000" dirty="0">
                <a:latin typeface="Montserrat" pitchFamily="2" charset="0"/>
              </a:rPr>
              <a:t>, R. (2021, November). </a:t>
            </a:r>
            <a:r>
              <a:rPr lang="en-US" sz="2000" dirty="0" err="1">
                <a:latin typeface="Montserrat" pitchFamily="2" charset="0"/>
              </a:rPr>
              <a:t>Classes.jl</a:t>
            </a:r>
            <a:r>
              <a:rPr lang="en-US" sz="2000" dirty="0">
                <a:latin typeface="Montserrat" pitchFamily="2" charset="0"/>
              </a:rPr>
              <a:t>. Carson, K., Johansson, F., </a:t>
            </a:r>
            <a:r>
              <a:rPr lang="en-US" sz="2000" dirty="0" err="1">
                <a:latin typeface="Montserrat" pitchFamily="2" charset="0"/>
              </a:rPr>
              <a:t>Tupteq</a:t>
            </a:r>
            <a:r>
              <a:rPr lang="en-US" sz="2000" dirty="0">
                <a:latin typeface="Montserrat" pitchFamily="2" charset="0"/>
              </a:rPr>
              <a:t>, &amp; </a:t>
            </a:r>
            <a:r>
              <a:rPr lang="en-US" sz="2000" dirty="0" err="1">
                <a:latin typeface="Montserrat" pitchFamily="2" charset="0"/>
              </a:rPr>
              <a:t>Nanz</a:t>
            </a:r>
            <a:r>
              <a:rPr lang="en-US" sz="2000" dirty="0">
                <a:latin typeface="Montserrat" pitchFamily="2" charset="0"/>
              </a:rPr>
              <a:t>, D. (2021, </a:t>
            </a:r>
            <a:r>
              <a:rPr lang="en-US" sz="2000" dirty="0" err="1">
                <a:latin typeface="Montserrat" pitchFamily="2" charset="0"/>
              </a:rPr>
              <a:t>Maart</a:t>
            </a:r>
            <a:r>
              <a:rPr lang="en-US" sz="2000" dirty="0">
                <a:latin typeface="Montserrat" pitchFamily="2" charset="0"/>
              </a:rPr>
              <a:t>). N-Body Problem, Python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264E-111C-43D8-BD39-F7123340B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3273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E08D-4F73-4235-A0D5-55F7CD92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C62D3-62D6-4C5F-9052-17F8A994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49370"/>
            <a:ext cx="8520600" cy="3597890"/>
          </a:xfrm>
        </p:spPr>
        <p:txBody>
          <a:bodyPr>
            <a:normAutofit/>
          </a:bodyPr>
          <a:lstStyle/>
          <a:p>
            <a:pPr algn="l" fontAlgn="base"/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van Rossum, G., </a:t>
            </a:r>
            <a:r>
              <a:rPr lang="en-US" sz="1100" b="0" i="0" dirty="0" err="1">
                <a:solidFill>
                  <a:srgbClr val="21262B"/>
                </a:solidFill>
                <a:effectLst/>
                <a:latin typeface="Montserrat" pitchFamily="2" charset="0"/>
              </a:rPr>
              <a:t>Lehtosalo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, J., </a:t>
            </a:r>
            <a:r>
              <a:rPr lang="en-US" sz="1100" b="0" i="0" dirty="0" err="1">
                <a:solidFill>
                  <a:srgbClr val="21262B"/>
                </a:solidFill>
                <a:effectLst/>
                <a:latin typeface="Montserrat" pitchFamily="2" charset="0"/>
              </a:rPr>
              <a:t>Levkivskyi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, I., &amp; Sullivan, M. J. (2014). </a:t>
            </a:r>
            <a:r>
              <a:rPr lang="en-US" sz="1100" b="0" i="1" dirty="0" err="1">
                <a:solidFill>
                  <a:srgbClr val="21262B"/>
                </a:solidFill>
                <a:effectLst/>
                <a:latin typeface="Montserrat" pitchFamily="2" charset="0"/>
              </a:rPr>
              <a:t>MyPy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.</a:t>
            </a:r>
          </a:p>
          <a:p>
            <a:pPr algn="l" fontAlgn="base"/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Barrett, K., Cassels, B., Haahr, P., Moon, D. A., Playford, K., &amp; </a:t>
            </a:r>
            <a:r>
              <a:rPr lang="en-US" sz="1100" b="0" i="0" dirty="0" err="1">
                <a:solidFill>
                  <a:srgbClr val="21262B"/>
                </a:solidFill>
                <a:effectLst/>
                <a:latin typeface="Montserrat" pitchFamily="2" charset="0"/>
              </a:rPr>
              <a:t>Withington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, P. T. (1996). A Monotonic Superclass Linearization for Dylan. </a:t>
            </a:r>
            <a:r>
              <a:rPr lang="en-US" sz="1100" b="0" i="1" dirty="0">
                <a:solidFill>
                  <a:srgbClr val="21262B"/>
                </a:solidFill>
                <a:effectLst/>
                <a:latin typeface="Montserrat" pitchFamily="2" charset="0"/>
              </a:rPr>
              <a:t>Proceedings of the 11th ACM SIGPLAN Conference on Object-Oriented Programming, Systems, Languages, and Applications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, 69–82. Presented at the San Jose, California, USA. doi:10.1145/236337.236343</a:t>
            </a:r>
          </a:p>
          <a:p>
            <a:pPr algn="l" fontAlgn="base"/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Google. (2015, </a:t>
            </a:r>
            <a:r>
              <a:rPr lang="en-US" sz="1100" b="0" i="0" dirty="0" err="1">
                <a:solidFill>
                  <a:srgbClr val="21262B"/>
                </a:solidFill>
                <a:effectLst/>
                <a:latin typeface="Montserrat" pitchFamily="2" charset="0"/>
              </a:rPr>
              <a:t>Maart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). </a:t>
            </a:r>
            <a:r>
              <a:rPr lang="en-US" sz="1100" b="0" i="1" dirty="0" err="1">
                <a:solidFill>
                  <a:srgbClr val="21262B"/>
                </a:solidFill>
                <a:effectLst/>
                <a:latin typeface="Montserrat" pitchFamily="2" charset="0"/>
              </a:rPr>
              <a:t>Pytype</a:t>
            </a:r>
            <a:r>
              <a:rPr lang="en-US" sz="1100" b="0" i="1" dirty="0">
                <a:solidFill>
                  <a:srgbClr val="21262B"/>
                </a:solidFill>
                <a:effectLst/>
                <a:latin typeface="Montserrat" pitchFamily="2" charset="0"/>
              </a:rPr>
              <a:t>: A static type analyzer for Python code</a:t>
            </a:r>
            <a:r>
              <a:rPr lang="en-US" sz="1100" b="0" i="0" dirty="0">
                <a:solidFill>
                  <a:srgbClr val="21262B"/>
                </a:solidFill>
                <a:effectLst/>
                <a:latin typeface="Montserrat" pitchFamily="2" charset="0"/>
              </a:rPr>
              <a:t>.</a:t>
            </a:r>
          </a:p>
          <a:p>
            <a:r>
              <a:rPr lang="en-US" sz="1100" dirty="0" err="1">
                <a:latin typeface="Montserrat" pitchFamily="2" charset="0"/>
              </a:rPr>
              <a:t>Fomiga</a:t>
            </a:r>
            <a:r>
              <a:rPr lang="en-US" sz="1100" dirty="0">
                <a:latin typeface="Montserrat" pitchFamily="2" charset="0"/>
              </a:rPr>
              <a:t>, A., Karpinski, S., Shah, V. B., </a:t>
            </a:r>
            <a:r>
              <a:rPr lang="en-US" sz="1100" dirty="0" err="1">
                <a:latin typeface="Montserrat" pitchFamily="2" charset="0"/>
              </a:rPr>
              <a:t>Bezanson</a:t>
            </a:r>
            <a:r>
              <a:rPr lang="en-US" sz="1100" dirty="0">
                <a:latin typeface="Montserrat" pitchFamily="2" charset="0"/>
              </a:rPr>
              <a:t>, J., </a:t>
            </a:r>
            <a:r>
              <a:rPr lang="en-US" sz="1100" dirty="0" err="1">
                <a:latin typeface="Montserrat" pitchFamily="2" charset="0"/>
              </a:rPr>
              <a:t>Smallnamespaces</a:t>
            </a:r>
            <a:r>
              <a:rPr lang="en-US" sz="1100" dirty="0">
                <a:latin typeface="Montserrat" pitchFamily="2" charset="0"/>
              </a:rPr>
              <a:t>, </a:t>
            </a:r>
            <a:r>
              <a:rPr lang="en-US" sz="1100" dirty="0" err="1">
                <a:latin typeface="Montserrat" pitchFamily="2" charset="0"/>
              </a:rPr>
              <a:t>Beckmeyer</a:t>
            </a:r>
            <a:r>
              <a:rPr lang="en-US" sz="1100" dirty="0">
                <a:latin typeface="Montserrat" pitchFamily="2" charset="0"/>
              </a:rPr>
              <a:t>, A., &amp; Yu, V. (2021, April). N-Body Problem, Julia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264E-111C-43D8-BD39-F7123340B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1746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439D-1534-4094-A43D-E858BAE1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Motivation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B6BCD-3BEE-4E61-82F3-CCDD09EC6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4F3BF-1539-4D60-A80A-6D65BF6E95EF}"/>
              </a:ext>
            </a:extLst>
          </p:cNvPr>
          <p:cNvSpPr/>
          <p:nvPr/>
        </p:nvSpPr>
        <p:spPr>
          <a:xfrm>
            <a:off x="1166812" y="1367406"/>
            <a:ext cx="6581775" cy="2733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itchFamily="2" charset="0"/>
              </a:rPr>
              <a:t>There’s a subtle reason that programmers always want to throw away the code and start over. The reason is that they think the old code is a mess. And here is the interesting observation: </a:t>
            </a:r>
            <a:r>
              <a:rPr lang="en-US" sz="2000" i="1" dirty="0">
                <a:solidFill>
                  <a:srgbClr val="404040"/>
                </a:solidFill>
                <a:effectLst/>
                <a:latin typeface="Montserrat" pitchFamily="2" charset="0"/>
              </a:rPr>
              <a:t>they are probably wrong</a:t>
            </a:r>
            <a:r>
              <a:rPr lang="en-US" sz="2000" b="0" i="1" dirty="0">
                <a:solidFill>
                  <a:srgbClr val="404040"/>
                </a:solidFill>
                <a:effectLst/>
                <a:latin typeface="Montserrat" pitchFamily="2" charset="0"/>
              </a:rPr>
              <a:t>.</a:t>
            </a:r>
            <a:endParaRPr lang="en-US" sz="2000" dirty="0">
              <a:latin typeface="Montserra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02F25-90C7-48B0-8C14-F98D68A6AF97}"/>
              </a:ext>
            </a:extLst>
          </p:cNvPr>
          <p:cNvSpPr/>
          <p:nvPr/>
        </p:nvSpPr>
        <p:spPr>
          <a:xfrm>
            <a:off x="928203" y="1367406"/>
            <a:ext cx="477217" cy="33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9600" b="0" i="0" dirty="0">
                <a:solidFill>
                  <a:srgbClr val="404040"/>
                </a:solidFill>
                <a:effectLst/>
                <a:latin typeface="Montserrat" pitchFamily="2" charset="0"/>
              </a:rPr>
              <a:t>“</a:t>
            </a:r>
            <a:endParaRPr lang="en-US" sz="6600" b="0" i="0" dirty="0">
              <a:solidFill>
                <a:srgbClr val="404040"/>
              </a:solidFill>
              <a:effectLst/>
              <a:latin typeface="Montserra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9F2A7-F6F7-426E-BF5E-552BC7CCC9D7}"/>
              </a:ext>
            </a:extLst>
          </p:cNvPr>
          <p:cNvSpPr/>
          <p:nvPr/>
        </p:nvSpPr>
        <p:spPr>
          <a:xfrm>
            <a:off x="7528321" y="3818378"/>
            <a:ext cx="440531" cy="565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9600" dirty="0">
                <a:solidFill>
                  <a:srgbClr val="404040"/>
                </a:solidFill>
                <a:latin typeface="Montserrat" pitchFamily="2" charset="0"/>
              </a:rPr>
              <a:t>”</a:t>
            </a:r>
            <a:endParaRPr lang="en-US" sz="6600" b="0" i="0" dirty="0">
              <a:solidFill>
                <a:srgbClr val="404040"/>
              </a:solidFill>
              <a:effectLst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7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2923200" y="283320"/>
            <a:ext cx="621972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 fontScale="91500" lnSpcReduction="10000"/>
          </a:bodyPr>
          <a:lstStyle/>
          <a:p>
            <a:pPr>
              <a:lnSpc>
                <a:spcPct val="100000"/>
              </a:lnSpc>
            </a:pPr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Julia vs. Python</a:t>
            </a:r>
            <a:endParaRPr lang="pt-PT" sz="2800" b="0" strike="noStrike" spc="-1" dirty="0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8472600" y="4663080"/>
            <a:ext cx="547560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D693E941-A076-4387-AD3F-689DAC197B31}" type="slidenum">
              <a:rPr lang="en" sz="10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lang="pt-PT" sz="1000" b="0" strike="noStrike" spc="-1">
              <a:latin typeface="Arial"/>
            </a:endParaRPr>
          </a:p>
        </p:txBody>
      </p:sp>
      <p:grpSp>
        <p:nvGrpSpPr>
          <p:cNvPr id="346" name="Group 3"/>
          <p:cNvGrpSpPr/>
          <p:nvPr/>
        </p:nvGrpSpPr>
        <p:grpSpPr>
          <a:xfrm>
            <a:off x="369720" y="1704240"/>
            <a:ext cx="3726720" cy="792360"/>
            <a:chOff x="369720" y="1704240"/>
            <a:chExt cx="3726720" cy="792360"/>
          </a:xfrm>
        </p:grpSpPr>
        <p:sp>
          <p:nvSpPr>
            <p:cNvPr id="347" name="CustomShape 4"/>
            <p:cNvSpPr/>
            <p:nvPr/>
          </p:nvSpPr>
          <p:spPr>
            <a:xfrm>
              <a:off x="369720" y="182772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8" name="CustomShape 5"/>
            <p:cNvSpPr/>
            <p:nvPr/>
          </p:nvSpPr>
          <p:spPr>
            <a:xfrm>
              <a:off x="451440" y="1704240"/>
              <a:ext cx="336204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+"/>
              </a:pPr>
              <a:r>
                <a:rPr lang="en" sz="2000" b="0" strike="noStrike" spc="-1" dirty="0">
                  <a:solidFill>
                    <a:srgbClr val="000000"/>
                  </a:solidFill>
                  <a:latin typeface="Montserrat"/>
                  <a:ea typeface="Montserrat"/>
                </a:rPr>
                <a:t>Popularity: 28.52%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349" name="Group 6"/>
          <p:cNvGrpSpPr/>
          <p:nvPr/>
        </p:nvGrpSpPr>
        <p:grpSpPr>
          <a:xfrm>
            <a:off x="385920" y="3286800"/>
            <a:ext cx="3850560" cy="792360"/>
            <a:chOff x="385920" y="3286800"/>
            <a:chExt cx="3850560" cy="792360"/>
          </a:xfrm>
        </p:grpSpPr>
        <p:sp>
          <p:nvSpPr>
            <p:cNvPr id="350" name="CustomShape 7"/>
            <p:cNvSpPr/>
            <p:nvPr/>
          </p:nvSpPr>
          <p:spPr>
            <a:xfrm>
              <a:off x="385920" y="341280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8"/>
            <p:cNvSpPr/>
            <p:nvPr/>
          </p:nvSpPr>
          <p:spPr>
            <a:xfrm>
              <a:off x="487800" y="3286800"/>
              <a:ext cx="374868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-"/>
              </a:pPr>
              <a:r>
                <a:rPr lang="en" sz="2000" b="0" strike="noStrike" spc="-1" dirty="0">
                  <a:solidFill>
                    <a:srgbClr val="000000"/>
                  </a:solidFill>
                  <a:latin typeface="Montserrat"/>
                  <a:ea typeface="Montserrat"/>
                </a:rPr>
                <a:t>Python is slow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352" name="Group 9"/>
          <p:cNvGrpSpPr/>
          <p:nvPr/>
        </p:nvGrpSpPr>
        <p:grpSpPr>
          <a:xfrm>
            <a:off x="5040360" y="1711440"/>
            <a:ext cx="3726720" cy="792360"/>
            <a:chOff x="5040360" y="1711440"/>
            <a:chExt cx="3726720" cy="792360"/>
          </a:xfrm>
        </p:grpSpPr>
        <p:sp>
          <p:nvSpPr>
            <p:cNvPr id="353" name="CustomShape 10"/>
            <p:cNvSpPr/>
            <p:nvPr/>
          </p:nvSpPr>
          <p:spPr>
            <a:xfrm>
              <a:off x="5040360" y="183312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11"/>
            <p:cNvSpPr/>
            <p:nvPr/>
          </p:nvSpPr>
          <p:spPr>
            <a:xfrm>
              <a:off x="5121360" y="1711440"/>
              <a:ext cx="336204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+"/>
              </a:pPr>
              <a:r>
                <a:rPr lang="en" sz="2000" b="0" strike="noStrike" spc="-1">
                  <a:solidFill>
                    <a:srgbClr val="000000"/>
                  </a:solidFill>
                  <a:latin typeface="Montserrat"/>
                  <a:ea typeface="Montserrat"/>
                </a:rPr>
                <a:t>High-Performance</a:t>
              </a:r>
              <a:endParaRPr lang="pt-PT" sz="2000" b="0" strike="noStrike" spc="-1">
                <a:latin typeface="Arial"/>
              </a:endParaRPr>
            </a:p>
          </p:txBody>
        </p:sp>
      </p:grpSp>
      <p:grpSp>
        <p:nvGrpSpPr>
          <p:cNvPr id="355" name="Group 12"/>
          <p:cNvGrpSpPr/>
          <p:nvPr/>
        </p:nvGrpSpPr>
        <p:grpSpPr>
          <a:xfrm>
            <a:off x="5030280" y="4108680"/>
            <a:ext cx="3822120" cy="792360"/>
            <a:chOff x="5030280" y="4108680"/>
            <a:chExt cx="3822120" cy="792360"/>
          </a:xfrm>
        </p:grpSpPr>
        <p:sp>
          <p:nvSpPr>
            <p:cNvPr id="356" name="CustomShape 13"/>
            <p:cNvSpPr/>
            <p:nvPr/>
          </p:nvSpPr>
          <p:spPr>
            <a:xfrm>
              <a:off x="5030280" y="4234680"/>
              <a:ext cx="3748680" cy="63648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14"/>
            <p:cNvSpPr/>
            <p:nvPr/>
          </p:nvSpPr>
          <p:spPr>
            <a:xfrm>
              <a:off x="5103720" y="4108680"/>
              <a:ext cx="374868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-"/>
              </a:pPr>
              <a:r>
                <a:rPr lang="en" sz="2000" b="0" strike="noStrike" spc="-1">
                  <a:solidFill>
                    <a:srgbClr val="000000"/>
                  </a:solidFill>
                  <a:latin typeface="Montserrat"/>
                  <a:ea typeface="Montserrat"/>
                </a:rPr>
                <a:t>Packages: 4,000 +</a:t>
              </a:r>
              <a:endParaRPr lang="pt-PT" sz="2000" b="0" strike="noStrike" spc="-1">
                <a:latin typeface="Arial"/>
              </a:endParaRPr>
            </a:p>
          </p:txBody>
        </p:sp>
      </p:grpSp>
      <p:grpSp>
        <p:nvGrpSpPr>
          <p:cNvPr id="358" name="Group 15"/>
          <p:cNvGrpSpPr/>
          <p:nvPr/>
        </p:nvGrpSpPr>
        <p:grpSpPr>
          <a:xfrm>
            <a:off x="358560" y="2514600"/>
            <a:ext cx="3748680" cy="792360"/>
            <a:chOff x="358560" y="2514600"/>
            <a:chExt cx="3748680" cy="792360"/>
          </a:xfrm>
        </p:grpSpPr>
        <p:sp>
          <p:nvSpPr>
            <p:cNvPr id="359" name="CustomShape 16"/>
            <p:cNvSpPr/>
            <p:nvPr/>
          </p:nvSpPr>
          <p:spPr>
            <a:xfrm>
              <a:off x="358560" y="2636640"/>
              <a:ext cx="3748680" cy="63648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17"/>
            <p:cNvSpPr/>
            <p:nvPr/>
          </p:nvSpPr>
          <p:spPr>
            <a:xfrm>
              <a:off x="460800" y="2514600"/>
              <a:ext cx="349848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+"/>
              </a:pPr>
              <a:r>
                <a:rPr lang="en" sz="2000" b="0" strike="noStrike" spc="-1" dirty="0">
                  <a:solidFill>
                    <a:srgbClr val="000000"/>
                  </a:solidFill>
                  <a:latin typeface="Montserrat"/>
                  <a:ea typeface="Montserrat"/>
                </a:rPr>
                <a:t>PyPI: 352,008 projects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361" name="Group 18"/>
          <p:cNvGrpSpPr/>
          <p:nvPr/>
        </p:nvGrpSpPr>
        <p:grpSpPr>
          <a:xfrm>
            <a:off x="5030280" y="2511360"/>
            <a:ext cx="3768840" cy="792360"/>
            <a:chOff x="5030280" y="2511360"/>
            <a:chExt cx="3768840" cy="792360"/>
          </a:xfrm>
        </p:grpSpPr>
        <p:sp>
          <p:nvSpPr>
            <p:cNvPr id="362" name="CustomShape 19"/>
            <p:cNvSpPr/>
            <p:nvPr/>
          </p:nvSpPr>
          <p:spPr>
            <a:xfrm>
              <a:off x="5030280" y="2637000"/>
              <a:ext cx="3768840" cy="63648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20"/>
            <p:cNvSpPr/>
            <p:nvPr/>
          </p:nvSpPr>
          <p:spPr>
            <a:xfrm>
              <a:off x="5113440" y="2511360"/>
              <a:ext cx="339984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+"/>
              </a:pPr>
              <a:r>
                <a:rPr lang="en" sz="2000" b="0" strike="noStrike" spc="-1">
                  <a:solidFill>
                    <a:srgbClr val="000000"/>
                  </a:solidFill>
                  <a:latin typeface="Montserrat"/>
                  <a:ea typeface="Montserrat"/>
                </a:rPr>
                <a:t>Simple Syntax</a:t>
              </a:r>
              <a:endParaRPr lang="pt-PT" sz="2000" b="0" strike="noStrike" spc="-1">
                <a:latin typeface="Arial"/>
              </a:endParaRPr>
            </a:p>
          </p:txBody>
        </p:sp>
      </p:grpSp>
      <p:grpSp>
        <p:nvGrpSpPr>
          <p:cNvPr id="364" name="Group 21"/>
          <p:cNvGrpSpPr/>
          <p:nvPr/>
        </p:nvGrpSpPr>
        <p:grpSpPr>
          <a:xfrm>
            <a:off x="5040360" y="3304440"/>
            <a:ext cx="3748680" cy="792360"/>
            <a:chOff x="5040360" y="3304440"/>
            <a:chExt cx="3748680" cy="792360"/>
          </a:xfrm>
        </p:grpSpPr>
        <p:sp>
          <p:nvSpPr>
            <p:cNvPr id="365" name="CustomShape 22"/>
            <p:cNvSpPr/>
            <p:nvPr/>
          </p:nvSpPr>
          <p:spPr>
            <a:xfrm>
              <a:off x="5040360" y="343692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23"/>
            <p:cNvSpPr/>
            <p:nvPr/>
          </p:nvSpPr>
          <p:spPr>
            <a:xfrm>
              <a:off x="5112360" y="3304440"/>
              <a:ext cx="367668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-"/>
              </a:pPr>
              <a:r>
                <a:rPr lang="en" sz="2000" b="0" strike="noStrike" spc="-1">
                  <a:solidFill>
                    <a:srgbClr val="000000"/>
                  </a:solidFill>
                  <a:latin typeface="Montserrat"/>
                  <a:ea typeface="Montserrat"/>
                </a:rPr>
                <a:t>Popularity: 0.28%</a:t>
              </a:r>
              <a:endParaRPr lang="pt-PT" sz="2000" b="0" strike="noStrike" spc="-1">
                <a:latin typeface="Arial"/>
              </a:endParaRPr>
            </a:p>
          </p:txBody>
        </p:sp>
      </p:grpSp>
      <p:grpSp>
        <p:nvGrpSpPr>
          <p:cNvPr id="367" name="Group 24"/>
          <p:cNvGrpSpPr/>
          <p:nvPr/>
        </p:nvGrpSpPr>
        <p:grpSpPr>
          <a:xfrm>
            <a:off x="363600" y="4104720"/>
            <a:ext cx="3821760" cy="792360"/>
            <a:chOff x="363600" y="4104720"/>
            <a:chExt cx="3821760" cy="792360"/>
          </a:xfrm>
        </p:grpSpPr>
        <p:sp>
          <p:nvSpPr>
            <p:cNvPr id="368" name="CustomShape 25"/>
            <p:cNvSpPr/>
            <p:nvPr/>
          </p:nvSpPr>
          <p:spPr>
            <a:xfrm>
              <a:off x="363600" y="4226760"/>
              <a:ext cx="3748680" cy="63648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26"/>
            <p:cNvSpPr/>
            <p:nvPr/>
          </p:nvSpPr>
          <p:spPr>
            <a:xfrm>
              <a:off x="436680" y="4104720"/>
              <a:ext cx="3748680" cy="79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-"/>
              </a:pPr>
              <a:r>
                <a:rPr lang="en" sz="2000" b="0" strike="noStrike" spc="-1" dirty="0">
                  <a:solidFill>
                    <a:srgbClr val="000000"/>
                  </a:solidFill>
                  <a:latin typeface="Montserrat"/>
                  <a:ea typeface="Montserrat"/>
                </a:rPr>
                <a:t>Two Language Problem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8C6C22-B845-45EA-97E2-AC3205717529}"/>
              </a:ext>
            </a:extLst>
          </p:cNvPr>
          <p:cNvGrpSpPr/>
          <p:nvPr/>
        </p:nvGrpSpPr>
        <p:grpSpPr>
          <a:xfrm>
            <a:off x="4427100" y="2764800"/>
            <a:ext cx="289800" cy="1077840"/>
            <a:chOff x="4402080" y="2793960"/>
            <a:chExt cx="289800" cy="1077840"/>
          </a:xfrm>
        </p:grpSpPr>
        <p:sp>
          <p:nvSpPr>
            <p:cNvPr id="370" name="CustomShape 27"/>
            <p:cNvSpPr/>
            <p:nvPr/>
          </p:nvSpPr>
          <p:spPr>
            <a:xfrm rot="18404400">
              <a:off x="4012200" y="3183840"/>
              <a:ext cx="1045440" cy="26568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" name="CustomShape 28"/>
            <p:cNvSpPr/>
            <p:nvPr/>
          </p:nvSpPr>
          <p:spPr>
            <a:xfrm rot="3045600">
              <a:off x="4042080" y="3222000"/>
              <a:ext cx="1029960" cy="2696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04E434-F815-47A6-A20A-E1415644F00B}"/>
              </a:ext>
            </a:extLst>
          </p:cNvPr>
          <p:cNvGrpSpPr/>
          <p:nvPr/>
        </p:nvGrpSpPr>
        <p:grpSpPr>
          <a:xfrm>
            <a:off x="5982302" y="1065002"/>
            <a:ext cx="1782360" cy="468720"/>
            <a:chOff x="1207440" y="1069920"/>
            <a:chExt cx="1782360" cy="468720"/>
          </a:xfrm>
        </p:grpSpPr>
        <p:pic>
          <p:nvPicPr>
            <p:cNvPr id="372" name="Picture 2"/>
            <p:cNvPicPr/>
            <p:nvPr/>
          </p:nvPicPr>
          <p:blipFill>
            <a:blip r:embed="rId3"/>
            <a:stretch/>
          </p:blipFill>
          <p:spPr>
            <a:xfrm>
              <a:off x="1207440" y="1069920"/>
              <a:ext cx="547560" cy="468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4" name="CustomShape 29"/>
            <p:cNvSpPr/>
            <p:nvPr/>
          </p:nvSpPr>
          <p:spPr>
            <a:xfrm>
              <a:off x="1944720" y="1117440"/>
              <a:ext cx="104508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>
                  <a:solidFill>
                    <a:srgbClr val="000000"/>
                  </a:solidFill>
                  <a:latin typeface="Montserrat"/>
                  <a:ea typeface="Arial"/>
                </a:rPr>
                <a:t>Julia</a:t>
              </a:r>
              <a:endParaRPr lang="pt-PT" sz="2400" b="0" strike="noStrike" spc="-1">
                <a:latin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823152-9362-44A9-9B5A-24AE2B594947}"/>
              </a:ext>
            </a:extLst>
          </p:cNvPr>
          <p:cNvGrpSpPr/>
          <p:nvPr/>
        </p:nvGrpSpPr>
        <p:grpSpPr>
          <a:xfrm>
            <a:off x="1103220" y="1086660"/>
            <a:ext cx="2058480" cy="547560"/>
            <a:chOff x="5688720" y="1047960"/>
            <a:chExt cx="2058480" cy="547560"/>
          </a:xfrm>
        </p:grpSpPr>
        <p:pic>
          <p:nvPicPr>
            <p:cNvPr id="373" name="Picture 5"/>
            <p:cNvPicPr/>
            <p:nvPr/>
          </p:nvPicPr>
          <p:blipFill>
            <a:blip r:embed="rId4"/>
            <a:stretch/>
          </p:blipFill>
          <p:spPr>
            <a:xfrm>
              <a:off x="5688720" y="1047960"/>
              <a:ext cx="547560" cy="54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5" name="CustomShape 30"/>
            <p:cNvSpPr/>
            <p:nvPr/>
          </p:nvSpPr>
          <p:spPr>
            <a:xfrm>
              <a:off x="6435000" y="1117440"/>
              <a:ext cx="1312200" cy="38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PT" sz="2400" b="0" strike="noStrike" spc="-1" dirty="0">
                  <a:solidFill>
                    <a:srgbClr val="000000"/>
                  </a:solidFill>
                  <a:latin typeface="Montserrat"/>
                  <a:ea typeface="Arial"/>
                </a:rPr>
                <a:t>Python</a:t>
              </a:r>
              <a:endParaRPr lang="pt-PT" sz="2400" b="0" strike="noStrike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1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2"/>
          <p:cNvSpPr/>
          <p:nvPr/>
        </p:nvSpPr>
        <p:spPr>
          <a:xfrm>
            <a:off x="8472600" y="4663080"/>
            <a:ext cx="547560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B4FD89F1-CD30-46FA-B58E-0BDE08321055}" type="slidenum">
              <a:rPr lang="en" sz="10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lang="pt-PT" sz="10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274128" y="1433069"/>
            <a:ext cx="3999900" cy="666360"/>
          </a:xfrm>
          <a:prstGeom prst="roundRect">
            <a:avLst>
              <a:gd name="adj" fmla="val 5156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PT" sz="20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Commonwealth Bank of Australia</a:t>
            </a:r>
            <a:endParaRPr lang="pt-PT" sz="2000" b="0" strike="noStrike" spc="-1" dirty="0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4890063" y="1433069"/>
            <a:ext cx="3999901" cy="666360"/>
          </a:xfrm>
          <a:prstGeom prst="roundRect">
            <a:avLst>
              <a:gd name="adj" fmla="val 5156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PT" sz="20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Translate Python Libraries</a:t>
            </a:r>
            <a:endParaRPr lang="pt-PT" sz="2000" b="0" strike="noStrike" spc="-1" dirty="0"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D04FDB-9858-4583-90D1-CAE3A29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Why Use Transpilers?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F7C65A-D652-4AC1-8844-7C241F42C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67" y="2355039"/>
            <a:ext cx="3999900" cy="1895377"/>
          </a:xfrm>
        </p:spPr>
        <p:txBody>
          <a:bodyPr/>
          <a:lstStyle/>
          <a:p>
            <a:pPr marL="286830" indent="-285750">
              <a:lnSpc>
                <a:spcPct val="200000"/>
              </a:lnSpc>
              <a:buClr>
                <a:srgbClr val="000000"/>
              </a:buClr>
            </a:pPr>
            <a:r>
              <a:rPr lang="pt-PT" sz="1800" b="0" strike="noStrike" spc="-1" dirty="0">
                <a:solidFill>
                  <a:srgbClr val="000000"/>
                </a:solidFill>
                <a:latin typeface="Montserrat" pitchFamily="2" charset="0"/>
                <a:ea typeface="Arial"/>
              </a:rPr>
              <a:t>COBOL → Java</a:t>
            </a:r>
            <a:endParaRPr lang="pt-PT" sz="1800" b="0" strike="noStrike" spc="-1" dirty="0">
              <a:latin typeface="Montserrat" pitchFamily="2" charset="0"/>
            </a:endParaRPr>
          </a:p>
          <a:p>
            <a:pPr marL="286830" indent="-285750">
              <a:lnSpc>
                <a:spcPct val="200000"/>
              </a:lnSpc>
              <a:buClr>
                <a:srgbClr val="000000"/>
              </a:buClr>
            </a:pPr>
            <a:r>
              <a:rPr lang="pt-PT" sz="1800" b="0" strike="noStrike" spc="-1" dirty="0">
                <a:solidFill>
                  <a:srgbClr val="000000"/>
                </a:solidFill>
                <a:latin typeface="Montserrat" pitchFamily="2" charset="0"/>
                <a:ea typeface="Arial"/>
              </a:rPr>
              <a:t>$750 million over 5 years</a:t>
            </a:r>
          </a:p>
          <a:p>
            <a:pPr marL="1080" indent="0">
              <a:lnSpc>
                <a:spcPct val="200000"/>
              </a:lnSpc>
              <a:buClr>
                <a:srgbClr val="000000"/>
              </a:buClr>
              <a:buNone/>
            </a:pPr>
            <a:endParaRPr lang="pt-PT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75E998-5F7A-4DA7-B42D-295880B6D2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90065" y="2355039"/>
            <a:ext cx="3999900" cy="18953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PT" sz="1800" b="0" strike="noStrike" spc="-1" dirty="0">
                <a:solidFill>
                  <a:srgbClr val="000000"/>
                </a:solidFill>
                <a:latin typeface="Montserrat" pitchFamily="2" charset="0"/>
                <a:ea typeface="Arial"/>
              </a:rPr>
              <a:t>Abundance of resources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1800" b="0" strike="noStrike" spc="-1" dirty="0">
                <a:solidFill>
                  <a:srgbClr val="000000"/>
                </a:solidFill>
                <a:latin typeface="Montserrat" pitchFamily="2" charset="0"/>
                <a:ea typeface="Arial"/>
              </a:rPr>
              <a:t>Translate Software Requirements</a:t>
            </a:r>
            <a:endParaRPr lang="pt-PT" sz="1800" b="0" strike="noStrike" spc="-1" dirty="0">
              <a:latin typeface="Montserrat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08525-2A8D-43E1-98AE-C70BA952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Jnil: Java to Common Lisp</a:t>
            </a:r>
            <a:endParaRPr lang="en-US" dirty="0"/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E4063D7-9232-4159-8F43-DBA977D98E4B}"/>
              </a:ext>
            </a:extLst>
          </p:cNvPr>
          <p:cNvGrpSpPr/>
          <p:nvPr/>
        </p:nvGrpSpPr>
        <p:grpSpPr>
          <a:xfrm>
            <a:off x="4880207" y="2886956"/>
            <a:ext cx="3850560" cy="762480"/>
            <a:chOff x="385920" y="3286800"/>
            <a:chExt cx="3850560" cy="762480"/>
          </a:xfrm>
        </p:grpSpPr>
        <p:sp>
          <p:nvSpPr>
            <p:cNvPr id="17" name="CustomShape 7">
              <a:extLst>
                <a:ext uri="{FF2B5EF4-FFF2-40B4-BE49-F238E27FC236}">
                  <a16:creationId xmlns:a16="http://schemas.microsoft.com/office/drawing/2014/main" id="{1DAD40D8-57B5-45BB-9FA4-C4876E14257B}"/>
                </a:ext>
              </a:extLst>
            </p:cNvPr>
            <p:cNvSpPr/>
            <p:nvPr/>
          </p:nvSpPr>
          <p:spPr>
            <a:xfrm>
              <a:off x="385920" y="341280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8">
              <a:extLst>
                <a:ext uri="{FF2B5EF4-FFF2-40B4-BE49-F238E27FC236}">
                  <a16:creationId xmlns:a16="http://schemas.microsoft.com/office/drawing/2014/main" id="{108119AA-D4AD-4F66-A70F-0A93813F2724}"/>
                </a:ext>
              </a:extLst>
            </p:cNvPr>
            <p:cNvSpPr/>
            <p:nvPr/>
          </p:nvSpPr>
          <p:spPr>
            <a:xfrm>
              <a:off x="487800" y="3286800"/>
              <a:ext cx="3748680" cy="7086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-"/>
              </a:pPr>
              <a:r>
                <a:rPr lang="en" sz="2000" b="0" strike="noStrike" spc="-1" dirty="0">
                  <a:solidFill>
                    <a:srgbClr val="000000"/>
                  </a:solidFill>
                  <a:latin typeface="Montserrat"/>
                  <a:ea typeface="Montserrat"/>
                </a:rPr>
                <a:t>Impedence Mismatch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15013D9-1953-4522-906C-D6B84CE55A29}"/>
              </a:ext>
            </a:extLst>
          </p:cNvPr>
          <p:cNvGrpSpPr/>
          <p:nvPr/>
        </p:nvGrpSpPr>
        <p:grpSpPr>
          <a:xfrm>
            <a:off x="424234" y="1715780"/>
            <a:ext cx="3893324" cy="759960"/>
            <a:chOff x="369720" y="1704240"/>
            <a:chExt cx="3893324" cy="759960"/>
          </a:xfrm>
        </p:grpSpPr>
        <p:sp>
          <p:nvSpPr>
            <p:cNvPr id="20" name="CustomShape 4">
              <a:extLst>
                <a:ext uri="{FF2B5EF4-FFF2-40B4-BE49-F238E27FC236}">
                  <a16:creationId xmlns:a16="http://schemas.microsoft.com/office/drawing/2014/main" id="{CFD8704E-4A80-4DEA-A2F1-8B202AE2E136}"/>
                </a:ext>
              </a:extLst>
            </p:cNvPr>
            <p:cNvSpPr/>
            <p:nvPr/>
          </p:nvSpPr>
          <p:spPr>
            <a:xfrm>
              <a:off x="369720" y="182772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CustomShape 5">
              <a:extLst>
                <a:ext uri="{FF2B5EF4-FFF2-40B4-BE49-F238E27FC236}">
                  <a16:creationId xmlns:a16="http://schemas.microsoft.com/office/drawing/2014/main" id="{5C92DD69-7AF8-4CFF-AB50-5923AE8689EF}"/>
                </a:ext>
              </a:extLst>
            </p:cNvPr>
            <p:cNvSpPr/>
            <p:nvPr/>
          </p:nvSpPr>
          <p:spPr>
            <a:xfrm>
              <a:off x="451440" y="1704240"/>
              <a:ext cx="3811604" cy="7086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+"/>
              </a:pPr>
              <a:r>
                <a:rPr lang="en" sz="2000" spc="-1" dirty="0">
                  <a:latin typeface="Montserrat"/>
                </a:rPr>
                <a:t>Common Lisp Libraries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459266FB-A003-4A03-AC81-E623BF629DB9}"/>
              </a:ext>
            </a:extLst>
          </p:cNvPr>
          <p:cNvGrpSpPr/>
          <p:nvPr/>
        </p:nvGrpSpPr>
        <p:grpSpPr>
          <a:xfrm>
            <a:off x="413233" y="2889476"/>
            <a:ext cx="3893324" cy="759960"/>
            <a:chOff x="369720" y="1704240"/>
            <a:chExt cx="3893324" cy="759960"/>
          </a:xfrm>
        </p:grpSpPr>
        <p:sp>
          <p:nvSpPr>
            <p:cNvPr id="23" name="CustomShape 4">
              <a:extLst>
                <a:ext uri="{FF2B5EF4-FFF2-40B4-BE49-F238E27FC236}">
                  <a16:creationId xmlns:a16="http://schemas.microsoft.com/office/drawing/2014/main" id="{8956A477-B88C-4394-A326-C1957913B9FE}"/>
                </a:ext>
              </a:extLst>
            </p:cNvPr>
            <p:cNvSpPr/>
            <p:nvPr/>
          </p:nvSpPr>
          <p:spPr>
            <a:xfrm>
              <a:off x="369720" y="182772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93C47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CustomShape 5">
              <a:extLst>
                <a:ext uri="{FF2B5EF4-FFF2-40B4-BE49-F238E27FC236}">
                  <a16:creationId xmlns:a16="http://schemas.microsoft.com/office/drawing/2014/main" id="{F6256A7A-57C0-4142-A165-3BBAB7BDA6CA}"/>
                </a:ext>
              </a:extLst>
            </p:cNvPr>
            <p:cNvSpPr/>
            <p:nvPr/>
          </p:nvSpPr>
          <p:spPr>
            <a:xfrm>
              <a:off x="451440" y="1704240"/>
              <a:ext cx="3811604" cy="7086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+"/>
              </a:pPr>
              <a:r>
                <a:rPr lang="en" sz="2000" spc="-1" dirty="0">
                  <a:latin typeface="Montserrat"/>
                </a:rPr>
                <a:t>Preserves Pragmatics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355D72E1-270A-4EA5-821B-FD3C41F66179}"/>
              </a:ext>
            </a:extLst>
          </p:cNvPr>
          <p:cNvGrpSpPr/>
          <p:nvPr/>
        </p:nvGrpSpPr>
        <p:grpSpPr>
          <a:xfrm>
            <a:off x="4880207" y="1703337"/>
            <a:ext cx="3850560" cy="762480"/>
            <a:chOff x="385920" y="3286800"/>
            <a:chExt cx="3850560" cy="762480"/>
          </a:xfrm>
        </p:grpSpPr>
        <p:sp>
          <p:nvSpPr>
            <p:cNvPr id="28" name="CustomShape 7">
              <a:extLst>
                <a:ext uri="{FF2B5EF4-FFF2-40B4-BE49-F238E27FC236}">
                  <a16:creationId xmlns:a16="http://schemas.microsoft.com/office/drawing/2014/main" id="{ED4AFA01-CB59-4564-A97A-9E2C33172784}"/>
                </a:ext>
              </a:extLst>
            </p:cNvPr>
            <p:cNvSpPr/>
            <p:nvPr/>
          </p:nvSpPr>
          <p:spPr>
            <a:xfrm>
              <a:off x="385920" y="3412800"/>
              <a:ext cx="3726720" cy="63648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8">
              <a:extLst>
                <a:ext uri="{FF2B5EF4-FFF2-40B4-BE49-F238E27FC236}">
                  <a16:creationId xmlns:a16="http://schemas.microsoft.com/office/drawing/2014/main" id="{66E81C3D-851F-45B9-AB69-2E1C8F46960C}"/>
                </a:ext>
              </a:extLst>
            </p:cNvPr>
            <p:cNvSpPr/>
            <p:nvPr/>
          </p:nvSpPr>
          <p:spPr>
            <a:xfrm>
              <a:off x="487800" y="3286800"/>
              <a:ext cx="3748680" cy="7086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spAutoFit/>
            </a:bodyPr>
            <a:lstStyle/>
            <a:p>
              <a:pPr marL="457200" indent="-354600">
                <a:lnSpc>
                  <a:spcPct val="200000"/>
                </a:lnSpc>
                <a:buClr>
                  <a:srgbClr val="000000"/>
                </a:buClr>
                <a:buFont typeface="Montserrat"/>
                <a:buChar char="-"/>
              </a:pPr>
              <a:r>
                <a:rPr lang="en" sz="2000" spc="-1" dirty="0">
                  <a:latin typeface="Montserrat"/>
                </a:rPr>
                <a:t>Semantic Differences</a:t>
              </a:r>
              <a:endParaRPr lang="pt-PT" sz="2000" b="0" strike="noStrike" spc="-1" dirty="0">
                <a:latin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F17578B-59C3-4DBE-A437-40EA4A4BD38A}"/>
              </a:ext>
            </a:extLst>
          </p:cNvPr>
          <p:cNvSpPr txBox="1"/>
          <p:nvPr/>
        </p:nvSpPr>
        <p:spPr>
          <a:xfrm>
            <a:off x="413234" y="1215143"/>
            <a:ext cx="3726720" cy="36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pt-PT" sz="2000" dirty="0">
                <a:latin typeface="Montserrat" pitchFamily="2" charset="0"/>
              </a:rPr>
              <a:t>On Paper</a:t>
            </a:r>
            <a:endParaRPr lang="en-US" sz="2000" dirty="0">
              <a:latin typeface="Montserra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24C6-B9FD-493B-AE2E-D5C81A652F99}"/>
              </a:ext>
            </a:extLst>
          </p:cNvPr>
          <p:cNvSpPr txBox="1"/>
          <p:nvPr/>
        </p:nvSpPr>
        <p:spPr>
          <a:xfrm>
            <a:off x="4880207" y="1254661"/>
            <a:ext cx="3726720" cy="36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pt-PT" sz="2000" dirty="0">
                <a:latin typeface="Montserrat" pitchFamily="2" charset="0"/>
              </a:rPr>
              <a:t>In Practice</a:t>
            </a:r>
            <a:endParaRPr lang="en-US" sz="20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Simple Light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70C0"/>
      </a:accent1>
      <a:accent2>
        <a:srgbClr val="00B0F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ctr" anchorCtr="0">
        <a:noAutofit/>
      </a:bodyPr>
      <a:lstStyle>
        <a:defPPr marL="342900" indent="-342900" algn="l">
          <a:buFontTx/>
          <a:buChar char="-"/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3547</Words>
  <Application>Microsoft Office PowerPoint</Application>
  <PresentationFormat>On-screen Show (16:9)</PresentationFormat>
  <Paragraphs>378</Paragraphs>
  <Slides>55</Slides>
  <Notes>49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Cambria Math</vt:lpstr>
      <vt:lpstr>Consolas</vt:lpstr>
      <vt:lpstr>Arial</vt:lpstr>
      <vt:lpstr>Montserrat</vt:lpstr>
      <vt:lpstr>Roboto</vt:lpstr>
      <vt:lpstr>Simple Light</vt:lpstr>
      <vt:lpstr>Transpiling Python to Julia using PyJL</vt:lpstr>
      <vt:lpstr>PowerPoint Presentation</vt:lpstr>
      <vt:lpstr>Julia and Lisp</vt:lpstr>
      <vt:lpstr>Julia and Lisp</vt:lpstr>
      <vt:lpstr>Julia and Lisp</vt:lpstr>
      <vt:lpstr>Motivation</vt:lpstr>
      <vt:lpstr>PowerPoint Presentation</vt:lpstr>
      <vt:lpstr>Why Use Transpilers?</vt:lpstr>
      <vt:lpstr>Jnil: Java to Common Lisp</vt:lpstr>
      <vt:lpstr>PowerPoint Presentation</vt:lpstr>
      <vt:lpstr>PyJL</vt:lpstr>
      <vt:lpstr>PyJL Architecture</vt:lpstr>
      <vt:lpstr>PowerPoint Presentation</vt:lpstr>
      <vt:lpstr>Generic Operations - Python</vt:lpstr>
      <vt:lpstr>Generic Operations - Julia</vt:lpstr>
      <vt:lpstr>Generic Operations - Annotations</vt:lpstr>
      <vt:lpstr>Inference in Python</vt:lpstr>
      <vt:lpstr>Inference in Python</vt:lpstr>
      <vt:lpstr>Annotated Repositories</vt:lpstr>
      <vt:lpstr>Annotated Repositories</vt:lpstr>
      <vt:lpstr>PowerPoint Presentation</vt:lpstr>
      <vt:lpstr>Data Types</vt:lpstr>
      <vt:lpstr>Semantics – with Statement</vt:lpstr>
      <vt:lpstr>Semantics – With Statement</vt:lpstr>
      <vt:lpstr>Semantics – With Statement</vt:lpstr>
      <vt:lpstr>Semantics – yield Statement</vt:lpstr>
      <vt:lpstr>Semantics – yield Statement</vt:lpstr>
      <vt:lpstr>PowerPoint Presentation</vt:lpstr>
      <vt:lpstr>OO Paradigm</vt:lpstr>
      <vt:lpstr>Classes - 1</vt:lpstr>
      <vt:lpstr>Classes - 1</vt:lpstr>
      <vt:lpstr>Classes - 2</vt:lpstr>
      <vt:lpstr>Classes - 2</vt:lpstr>
      <vt:lpstr>Classes</vt:lpstr>
      <vt:lpstr>Classes</vt:lpstr>
      <vt:lpstr>Classes – Default Values</vt:lpstr>
      <vt:lpstr>Classes – Default Values</vt:lpstr>
      <vt:lpstr>Classes – Default Values</vt:lpstr>
      <vt:lpstr>Classes – Special Methods</vt:lpstr>
      <vt:lpstr>Classes – PyClass</vt:lpstr>
      <vt:lpstr>OO Paradigm</vt:lpstr>
      <vt:lpstr>OO Paradigm</vt:lpstr>
      <vt:lpstr>Classes – Special Methods</vt:lpstr>
      <vt:lpstr>PowerPoint Presentation</vt:lpstr>
      <vt:lpstr>N-Body Translation</vt:lpstr>
      <vt:lpstr>N-Body Translation</vt:lpstr>
      <vt:lpstr>N-Body Translation - Julia</vt:lpstr>
      <vt:lpstr>N-Body Translation</vt:lpstr>
      <vt:lpstr>N-Body Translation</vt:lpstr>
      <vt:lpstr>N-Body Translation</vt:lpstr>
      <vt:lpstr>N-Body Translation</vt:lpstr>
      <vt:lpstr>Transpiling Python to Julia using PyJL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2022-05-07T00:10:37Z</dcterms:modified>
</cp:coreProperties>
</file>