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60"/>
  </p:notesMasterIdLst>
  <p:sldIdLst>
    <p:sldId id="256" r:id="rId2"/>
    <p:sldId id="310" r:id="rId3"/>
    <p:sldId id="311" r:id="rId4"/>
    <p:sldId id="361" r:id="rId5"/>
    <p:sldId id="312" r:id="rId6"/>
    <p:sldId id="313" r:id="rId7"/>
    <p:sldId id="359" r:id="rId8"/>
    <p:sldId id="314" r:id="rId9"/>
    <p:sldId id="274" r:id="rId10"/>
    <p:sldId id="318" r:id="rId11"/>
    <p:sldId id="319" r:id="rId12"/>
    <p:sldId id="328" r:id="rId13"/>
    <p:sldId id="362" r:id="rId14"/>
    <p:sldId id="372" r:id="rId15"/>
    <p:sldId id="317" r:id="rId16"/>
    <p:sldId id="282" r:id="rId17"/>
    <p:sldId id="308" r:id="rId18"/>
    <p:sldId id="365" r:id="rId19"/>
    <p:sldId id="366" r:id="rId20"/>
    <p:sldId id="382" r:id="rId21"/>
    <p:sldId id="373" r:id="rId22"/>
    <p:sldId id="374" r:id="rId23"/>
    <p:sldId id="379" r:id="rId24"/>
    <p:sldId id="385" r:id="rId25"/>
    <p:sldId id="386" r:id="rId26"/>
    <p:sldId id="375" r:id="rId27"/>
    <p:sldId id="383" r:id="rId28"/>
    <p:sldId id="376" r:id="rId29"/>
    <p:sldId id="388" r:id="rId30"/>
    <p:sldId id="387" r:id="rId31"/>
    <p:sldId id="378" r:id="rId32"/>
    <p:sldId id="384" r:id="rId33"/>
    <p:sldId id="377" r:id="rId34"/>
    <p:sldId id="380" r:id="rId35"/>
    <p:sldId id="381" r:id="rId36"/>
    <p:sldId id="283" r:id="rId37"/>
    <p:sldId id="336" r:id="rId38"/>
    <p:sldId id="337" r:id="rId39"/>
    <p:sldId id="338" r:id="rId40"/>
    <p:sldId id="389" r:id="rId41"/>
    <p:sldId id="284" r:id="rId42"/>
    <p:sldId id="305" r:id="rId43"/>
    <p:sldId id="303" r:id="rId44"/>
    <p:sldId id="267" r:id="rId45"/>
    <p:sldId id="353" r:id="rId46"/>
    <p:sldId id="354" r:id="rId47"/>
    <p:sldId id="355" r:id="rId48"/>
    <p:sldId id="356" r:id="rId49"/>
    <p:sldId id="348" r:id="rId50"/>
    <p:sldId id="350" r:id="rId51"/>
    <p:sldId id="349" r:id="rId52"/>
    <p:sldId id="351" r:id="rId53"/>
    <p:sldId id="352" r:id="rId54"/>
    <p:sldId id="321" r:id="rId55"/>
    <p:sldId id="345" r:id="rId56"/>
    <p:sldId id="346" r:id="rId57"/>
    <p:sldId id="347" r:id="rId58"/>
    <p:sldId id="286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EDA63"/>
    <a:srgbClr val="66FFCC"/>
    <a:srgbClr val="FFC800"/>
    <a:srgbClr val="FCE06A"/>
    <a:srgbClr val="FFCC00"/>
    <a:srgbClr val="FFC000"/>
    <a:srgbClr val="FFFFFF"/>
    <a:srgbClr val="69F3F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7" autoAdjust="0"/>
    <p:restoredTop sz="82663" autoAdjust="0"/>
  </p:normalViewPr>
  <p:slideViewPr>
    <p:cSldViewPr snapToGrid="0">
      <p:cViewPr varScale="1">
        <p:scale>
          <a:sx n="72" d="100"/>
          <a:sy n="72" d="100"/>
        </p:scale>
        <p:origin x="1181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>
        <p:scale>
          <a:sx n="90" d="100"/>
          <a:sy n="90" d="100"/>
        </p:scale>
        <p:origin x="2616" y="-6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76854-A07D-4F2A-9587-571CAEC865BB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5AE2B-1D02-456B-93AA-B892271327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309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95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500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0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681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637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039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65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464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283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201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874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677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199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411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4427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3834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7450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004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8986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0069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4401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730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0647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047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4723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5435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5453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6808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5021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3881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8641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9513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82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3188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5750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8937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588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7957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5564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0297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6294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7289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0446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524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6925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7822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3151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1430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6901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7002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9820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2298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9825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505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928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05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984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5AE2B-1D02-456B-93AA-B892271327A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026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40B72-6050-492D-853A-86CEC4FA28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C64169-EAE7-4D85-BB17-C3B36418D7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B7120-EA31-4D35-A246-FF9DAC2D8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F2BF4-EB54-4F3D-B511-D75A14EDEF49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BB1DF-42AC-49DA-B538-149EEA51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B8898-7D4E-4A6D-B00E-23A9F4A4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544E9-0E45-409D-9389-9C1A838D34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210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69787-0AA8-4E15-B570-C1C9AB151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1C549E-79F3-4443-AD2F-A4523414A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9A556-7BAE-4024-A78C-B47C724A9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F2BF4-EB54-4F3D-B511-D75A14EDEF49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79492-8A25-48BB-BDFE-5EA971F54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C8116-089B-4D76-B175-2EF2008B5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544E9-0E45-409D-9389-9C1A838D34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466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39AAD8-0128-4F6B-91D5-A1CB8EE6DF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212534-229D-410C-98EB-0EB583EAE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042EB-AEED-420A-A201-650255D60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F2BF4-EB54-4F3D-B511-D75A14EDEF49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D208C-E0BA-4BF2-B1CA-A903FC714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1DC5E-AE9E-4B72-8AC3-B91381115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544E9-0E45-409D-9389-9C1A838D34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998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F1088-B7E8-4FD3-9054-AF28E5691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D5AB0-599C-40C9-BF1A-66D98CDD5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00C06-D938-463F-A62F-C2770F864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F2BF4-EB54-4F3D-B511-D75A14EDEF49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2D0E4-63BA-4483-B593-92944FDC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2669D-EADC-4AFE-BC11-6B7B34A3C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544E9-0E45-409D-9389-9C1A838D34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1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03C72-7956-49B0-B6AE-74FA3B9B1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4B37D-46C2-4C32-8C84-0990B73B4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EB351-AE58-46E7-9169-4F310A3F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F2BF4-EB54-4F3D-B511-D75A14EDEF49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B0BB5-9877-4E01-BBD6-0668F0F2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16F08-25EF-4D90-9C0A-7BDF064D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544E9-0E45-409D-9389-9C1A838D34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73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35B45-1091-4D40-945E-13D7465B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C5547-9BAD-4841-8872-1236A2907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75E01-71C4-4A02-B409-C278AA638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A35B-22DB-4010-9A1E-5222AAB32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F2BF4-EB54-4F3D-B511-D75A14EDEF49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2A8F4-88F1-48B4-8F90-B0FB97DDA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22C30-C23E-432B-B5D1-598892C02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544E9-0E45-409D-9389-9C1A838D34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556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3F475-1D7E-4195-9509-9C28F5F02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B7601-843A-4D9B-A867-44D2F61A0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5CD71-BF6A-48C4-A3EE-3181F5508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9A4D15-D310-43AC-B583-4E75667CA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8F841-7146-4779-8B53-CDF77A3DD5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319178-2619-4789-AF2A-7E5B214FE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F2BF4-EB54-4F3D-B511-D75A14EDEF49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4835E0-8655-4A71-868F-3D2CCB86E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7ED845-F2AD-451F-932E-F3D6E121A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544E9-0E45-409D-9389-9C1A838D34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835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C4E8C-4C7E-4BEA-88B6-862EC8C1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6AD591-2CFD-43ED-8F6C-14EDCFE6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F2BF4-EB54-4F3D-B511-D75A14EDEF49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DD343-534A-4CEE-812D-60E3B27A5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DCFB8-0BB9-4245-AC4F-1301D7F7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544E9-0E45-409D-9389-9C1A838D34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70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2E296D-4468-4F17-A118-83D839A3B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F2BF4-EB54-4F3D-B511-D75A14EDEF49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784998-5049-4014-A49F-30F4DE6EC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1C067-73EA-4C09-9972-B9AA6837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544E9-0E45-409D-9389-9C1A838D34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588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FB308-C14D-4D3C-9213-4BFA6B2F1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80E07-6E94-47B2-BE4D-9D12B3E9E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D1382-C4B8-45A2-83D5-11F60FB19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499E10-F352-4677-B08B-90D5BB4FB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F2BF4-EB54-4F3D-B511-D75A14EDEF49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04A31D-708A-43E6-8FDC-0A41A9DB1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F7C296-A18F-4D6D-81DA-7BADF024A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544E9-0E45-409D-9389-9C1A838D34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474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6CF1E-624B-4C79-AC96-90F348345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9C60AF-8B7E-4A93-805F-F2BAA9AD5F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A89C4-4373-47B0-B382-B96775570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5771A-88C5-4EC3-B27D-AF31B1D83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F2BF4-EB54-4F3D-B511-D75A14EDEF49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D2E74-C54D-423E-9889-5A5975B4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E36966-B25A-4D87-B182-14A89BD6F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544E9-0E45-409D-9389-9C1A838D34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729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58C15B-1061-4147-92FD-E765DE8A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106E1-3955-4247-B92B-05E5FCC5F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8780D-9614-48B0-B478-B069DD6298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F2BF4-EB54-4F3D-B511-D75A14EDEF49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229C4-B3CA-4E74-B765-15DF9327FA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64C0E-6E6B-4FCE-A512-24153CBD1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544E9-0E45-409D-9389-9C1A838D34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17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emf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emf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emf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esktop computer sitting on top of a desk&#10;&#10;Description automatically generated">
            <a:extLst>
              <a:ext uri="{FF2B5EF4-FFF2-40B4-BE49-F238E27FC236}">
                <a16:creationId xmlns:a16="http://schemas.microsoft.com/office/drawing/2014/main" id="{54C8E8FD-F7E3-4325-864B-BCF0B14F96D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99FFCC">
                <a:tint val="45000"/>
                <a:satMod val="400000"/>
              </a:srgb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9C7C80-8982-409B-A2F1-8DEF5A92B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3966" y="489859"/>
            <a:ext cx="1584067" cy="1054610"/>
          </a:xfrm>
          <a:prstGeom prst="rect">
            <a:avLst/>
          </a:prstGeom>
        </p:spPr>
      </p:pic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97C50BC3-72A0-4D24-9B75-ECAE82733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565" y="5855383"/>
            <a:ext cx="1262722" cy="572433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792E80E-E9D2-419C-8FE3-3534EB138E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95" y="5667569"/>
            <a:ext cx="3399511" cy="981067"/>
          </a:xfrm>
          <a:prstGeom prst="rect">
            <a:avLst/>
          </a:prstGeom>
        </p:spPr>
      </p:pic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EC37562F-637C-4F21-9A3B-6D07437850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68" y="5881297"/>
            <a:ext cx="1284318" cy="546519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06E4567B-7E45-4053-9A79-81EB3C9BF1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2" y="5631272"/>
            <a:ext cx="1429421" cy="799354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F10DF1DC-6FE7-4180-BB4D-353500B78B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20"/>
          <a:stretch/>
        </p:blipFill>
        <p:spPr>
          <a:xfrm>
            <a:off x="3038475" y="5678875"/>
            <a:ext cx="1494658" cy="9550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D00A31-2E00-472F-8D9A-188285067010}"/>
              </a:ext>
            </a:extLst>
          </p:cNvPr>
          <p:cNvGrpSpPr/>
          <p:nvPr/>
        </p:nvGrpSpPr>
        <p:grpSpPr>
          <a:xfrm>
            <a:off x="2390831" y="2249850"/>
            <a:ext cx="7448438" cy="780327"/>
            <a:chOff x="679534" y="1270800"/>
            <a:chExt cx="8780152" cy="78032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2928931-FB24-4C4D-AD58-C78ADF25CA6A}"/>
                </a:ext>
              </a:extLst>
            </p:cNvPr>
            <p:cNvSpPr txBox="1"/>
            <p:nvPr/>
          </p:nvSpPr>
          <p:spPr>
            <a:xfrm>
              <a:off x="1436914" y="1270800"/>
              <a:ext cx="80227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 err="1">
                  <a:solidFill>
                    <a:schemeClr val="bg1"/>
                  </a:solidFill>
                </a:rPr>
                <a:t>everse</a:t>
              </a:r>
              <a:r>
                <a:rPr lang="en-GB" sz="4400" b="1" dirty="0">
                  <a:solidFill>
                    <a:schemeClr val="bg1"/>
                  </a:solidFill>
                </a:rPr>
                <a:t> Algorithmic Design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874213-3D2C-40AF-862F-003DF31A1DF8}"/>
                </a:ext>
              </a:extLst>
            </p:cNvPr>
            <p:cNvSpPr txBox="1"/>
            <p:nvPr/>
          </p:nvSpPr>
          <p:spPr>
            <a:xfrm>
              <a:off x="679534" y="1281686"/>
              <a:ext cx="972097" cy="769441"/>
            </a:xfrm>
            <a:prstGeom prst="rect">
              <a:avLst/>
            </a:prstGeom>
            <a:noFill/>
            <a:scene3d>
              <a:camera prst="orthographicFront">
                <a:rot lat="0" lon="1080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chemeClr val="bg1"/>
                  </a:solidFill>
                </a:rPr>
                <a:t>R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1A6CE5-CE95-49B3-997B-DF0FCF308F38}"/>
              </a:ext>
            </a:extLst>
          </p:cNvPr>
          <p:cNvSpPr txBox="1"/>
          <p:nvPr/>
        </p:nvSpPr>
        <p:spPr>
          <a:xfrm>
            <a:off x="2765059" y="3233019"/>
            <a:ext cx="3011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António </a:t>
            </a:r>
            <a:r>
              <a:rPr lang="en-GB" dirty="0" err="1"/>
              <a:t>Leitão</a:t>
            </a:r>
            <a:r>
              <a:rPr lang="en-GB" dirty="0"/>
              <a:t> | Sara Garcia</a:t>
            </a:r>
          </a:p>
        </p:txBody>
      </p:sp>
    </p:spTree>
    <p:extLst>
      <p:ext uri="{BB962C8B-B14F-4D97-AF65-F5344CB8AC3E}">
        <p14:creationId xmlns:p14="http://schemas.microsoft.com/office/powerpoint/2010/main" val="3163093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B2E34AC-AD8C-482B-A690-4E85403FDB2A}"/>
              </a:ext>
            </a:extLst>
          </p:cNvPr>
          <p:cNvGrpSpPr/>
          <p:nvPr/>
        </p:nvGrpSpPr>
        <p:grpSpPr>
          <a:xfrm>
            <a:off x="2466645" y="1082014"/>
            <a:ext cx="4258609" cy="4784871"/>
            <a:chOff x="2466645" y="1082014"/>
            <a:chExt cx="4258609" cy="478487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AB13758-469E-4609-A486-4B3253CF8A89}"/>
                </a:ext>
              </a:extLst>
            </p:cNvPr>
            <p:cNvGrpSpPr/>
            <p:nvPr/>
          </p:nvGrpSpPr>
          <p:grpSpPr>
            <a:xfrm>
              <a:off x="2825217" y="1082014"/>
              <a:ext cx="1440001" cy="1842063"/>
              <a:chOff x="2825217" y="1082014"/>
              <a:chExt cx="1440001" cy="1842063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3EEA299-515B-4D07-B3C1-F97C56C22C2D}"/>
                  </a:ext>
                </a:extLst>
              </p:cNvPr>
              <p:cNvGrpSpPr/>
              <p:nvPr/>
            </p:nvGrpSpPr>
            <p:grpSpPr>
              <a:xfrm>
                <a:off x="2825217" y="1082014"/>
                <a:ext cx="1440000" cy="1440000"/>
                <a:chOff x="2455414" y="893340"/>
                <a:chExt cx="1648133" cy="1648133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8E9957FF-4A7A-4F82-A4D9-FD22984F63AA}"/>
                    </a:ext>
                  </a:extLst>
                </p:cNvPr>
                <p:cNvSpPr/>
                <p:nvPr/>
              </p:nvSpPr>
              <p:spPr>
                <a:xfrm>
                  <a:off x="2455414" y="893340"/>
                  <a:ext cx="1648133" cy="1648133"/>
                </a:xfrm>
                <a:prstGeom prst="ellipse">
                  <a:avLst/>
                </a:prstGeom>
                <a:solidFill>
                  <a:srgbClr val="99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24" name="Picture 23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E411C30A-9AE5-4EC4-93CD-D26758DCC0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80" y="1429406"/>
                  <a:ext cx="1296000" cy="576000"/>
                </a:xfrm>
                <a:prstGeom prst="rect">
                  <a:avLst/>
                </a:prstGeom>
              </p:spPr>
            </p:pic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A753251-7DAE-480A-9F4A-B1016522502C}"/>
                  </a:ext>
                </a:extLst>
              </p:cNvPr>
              <p:cNvSpPr txBox="1"/>
              <p:nvPr/>
            </p:nvSpPr>
            <p:spPr>
              <a:xfrm>
                <a:off x="2825218" y="2554745"/>
                <a:ext cx="144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/>
                  <a:t>Extraction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9C980F-9722-42DB-A26E-BDD4832F36EF}"/>
                </a:ext>
              </a:extLst>
            </p:cNvPr>
            <p:cNvGrpSpPr/>
            <p:nvPr/>
          </p:nvGrpSpPr>
          <p:grpSpPr>
            <a:xfrm>
              <a:off x="3614778" y="3550866"/>
              <a:ext cx="3110476" cy="2316019"/>
              <a:chOff x="3614778" y="3684280"/>
              <a:chExt cx="3110476" cy="231601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2A0A5E-E0BC-45F6-8511-D408EDDD390C}"/>
                  </a:ext>
                </a:extLst>
              </p:cNvPr>
              <p:cNvSpPr txBox="1"/>
              <p:nvPr/>
            </p:nvSpPr>
            <p:spPr>
              <a:xfrm>
                <a:off x="3614778" y="3684280"/>
                <a:ext cx="3110476" cy="2316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-5.0),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(-24.5, -5.0,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-6.7),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(-24.1, -6.7,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-8.3),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(-23.6, -8.3,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-10.0),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(-22.9, -10.0,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-11.7),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(-22.1, -11.7,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-13.3),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(-21.1, -13.3,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-15.0),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(-20.0, -15.0,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-16.7),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(-18.6, -16.7,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-18.3),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(-17.0, -18.3,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-20.0),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(-15.0, -20.0,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-21.7),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(-12.5, -21.7,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-23.3),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(-9.0, -23.3,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-25.0),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(0.0, -25.0, 9.0))</a:t>
                </a:r>
              </a:p>
              <a:p>
                <a:pPr>
                  <a:spcAft>
                    <a:spcPts val="300"/>
                  </a:spcAft>
                </a:pPr>
                <a:endParaRPr lang="en-GB" sz="8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43DD007-2F83-4322-A939-1E83D421C06B}"/>
                  </a:ext>
                </a:extLst>
              </p:cNvPr>
              <p:cNvSpPr/>
              <p:nvPr/>
            </p:nvSpPr>
            <p:spPr>
              <a:xfrm>
                <a:off x="3697140" y="3684280"/>
                <a:ext cx="2631507" cy="2171332"/>
              </a:xfrm>
              <a:custGeom>
                <a:avLst/>
                <a:gdLst>
                  <a:gd name="connsiteX0" fmla="*/ 0 w 2631507"/>
                  <a:gd name="connsiteY0" fmla="*/ 0 h 2171332"/>
                  <a:gd name="connsiteX1" fmla="*/ 1092065 w 2631507"/>
                  <a:gd name="connsiteY1" fmla="*/ 0 h 2171332"/>
                  <a:gd name="connsiteX2" fmla="*/ 12065 w 2631507"/>
                  <a:gd name="connsiteY2" fmla="*/ 1080000 h 2171332"/>
                  <a:gd name="connsiteX3" fmla="*/ 1092065 w 2631507"/>
                  <a:gd name="connsiteY3" fmla="*/ 2160000 h 2171332"/>
                  <a:gd name="connsiteX4" fmla="*/ 2172065 w 2631507"/>
                  <a:gd name="connsiteY4" fmla="*/ 1080000 h 2171332"/>
                  <a:gd name="connsiteX5" fmla="*/ 1092065 w 2631507"/>
                  <a:gd name="connsiteY5" fmla="*/ 0 h 2171332"/>
                  <a:gd name="connsiteX6" fmla="*/ 2631507 w 2631507"/>
                  <a:gd name="connsiteY6" fmla="*/ 0 h 2171332"/>
                  <a:gd name="connsiteX7" fmla="*/ 2631507 w 2631507"/>
                  <a:gd name="connsiteY7" fmla="*/ 2171332 h 2171332"/>
                  <a:gd name="connsiteX8" fmla="*/ 0 w 2631507"/>
                  <a:gd name="connsiteY8" fmla="*/ 2171332 h 2171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1507" h="2171332">
                    <a:moveTo>
                      <a:pt x="0" y="0"/>
                    </a:moveTo>
                    <a:lnTo>
                      <a:pt x="1092065" y="0"/>
                    </a:lnTo>
                    <a:cubicBezTo>
                      <a:pt x="495597" y="0"/>
                      <a:pt x="12065" y="483532"/>
                      <a:pt x="12065" y="1080000"/>
                    </a:cubicBezTo>
                    <a:cubicBezTo>
                      <a:pt x="12065" y="1676468"/>
                      <a:pt x="495597" y="2160000"/>
                      <a:pt x="1092065" y="2160000"/>
                    </a:cubicBezTo>
                    <a:cubicBezTo>
                      <a:pt x="1688533" y="2160000"/>
                      <a:pt x="2172065" y="1676468"/>
                      <a:pt x="2172065" y="1080000"/>
                    </a:cubicBezTo>
                    <a:cubicBezTo>
                      <a:pt x="2172065" y="483532"/>
                      <a:pt x="1688533" y="0"/>
                      <a:pt x="1092065" y="0"/>
                    </a:cubicBezTo>
                    <a:lnTo>
                      <a:pt x="2631507" y="0"/>
                    </a:lnTo>
                    <a:lnTo>
                      <a:pt x="2631507" y="2171332"/>
                    </a:lnTo>
                    <a:lnTo>
                      <a:pt x="0" y="217133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735C852-708A-49F4-97F7-C9653D030044}"/>
                  </a:ext>
                </a:extLst>
              </p:cNvPr>
              <p:cNvSpPr/>
              <p:nvPr/>
            </p:nvSpPr>
            <p:spPr>
              <a:xfrm>
                <a:off x="3712249" y="3695612"/>
                <a:ext cx="2160000" cy="2160000"/>
              </a:xfrm>
              <a:prstGeom prst="ellipse">
                <a:avLst/>
              </a:prstGeom>
              <a:noFill/>
              <a:ln w="381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8FC8203F-FBF3-46B0-BADB-5698D7060D37}"/>
                </a:ext>
              </a:extLst>
            </p:cNvPr>
            <p:cNvSpPr/>
            <p:nvPr/>
          </p:nvSpPr>
          <p:spPr>
            <a:xfrm>
              <a:off x="2466645" y="3175524"/>
              <a:ext cx="2160000" cy="2160000"/>
            </a:xfrm>
            <a:prstGeom prst="arc">
              <a:avLst>
                <a:gd name="adj1" fmla="val 13879649"/>
                <a:gd name="adj2" fmla="val 18539317"/>
              </a:avLst>
            </a:prstGeom>
            <a:ln w="38100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3A5992E-AFF8-4FA5-90E6-21A18FB6E976}"/>
              </a:ext>
            </a:extLst>
          </p:cNvPr>
          <p:cNvGrpSpPr/>
          <p:nvPr/>
        </p:nvGrpSpPr>
        <p:grpSpPr>
          <a:xfrm>
            <a:off x="1222401" y="3556532"/>
            <a:ext cx="2160000" cy="2160000"/>
            <a:chOff x="589919" y="3467191"/>
            <a:chExt cx="2160000" cy="21600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48C18AE-53AB-4703-A150-3FE933EF26CB}"/>
                </a:ext>
              </a:extLst>
            </p:cNvPr>
            <p:cNvSpPr/>
            <p:nvPr/>
          </p:nvSpPr>
          <p:spPr>
            <a:xfrm>
              <a:off x="589919" y="3467191"/>
              <a:ext cx="2160000" cy="2160000"/>
            </a:xfrm>
            <a:prstGeom prst="ellipse">
              <a:avLst/>
            </a:prstGeom>
            <a:noFill/>
            <a:ln w="38100">
              <a:solidFill>
                <a:srgbClr val="99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C76A4C5-240C-49CD-B822-560650E07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594" y="3914284"/>
              <a:ext cx="1462808" cy="1442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7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C068976-60C8-4B76-826B-37CFCE65C03F}"/>
              </a:ext>
            </a:extLst>
          </p:cNvPr>
          <p:cNvGrpSpPr/>
          <p:nvPr/>
        </p:nvGrpSpPr>
        <p:grpSpPr>
          <a:xfrm>
            <a:off x="2466645" y="1082014"/>
            <a:ext cx="4258609" cy="4784871"/>
            <a:chOff x="2466645" y="1082014"/>
            <a:chExt cx="4258609" cy="478487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1863DFE-EDC4-4C6B-AB1B-022C557A67BE}"/>
                </a:ext>
              </a:extLst>
            </p:cNvPr>
            <p:cNvGrpSpPr/>
            <p:nvPr/>
          </p:nvGrpSpPr>
          <p:grpSpPr>
            <a:xfrm>
              <a:off x="2825217" y="1082014"/>
              <a:ext cx="1440001" cy="1842063"/>
              <a:chOff x="2825217" y="1082014"/>
              <a:chExt cx="1440001" cy="1842063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109C936-8286-4595-88B5-54C574CF8834}"/>
                  </a:ext>
                </a:extLst>
              </p:cNvPr>
              <p:cNvGrpSpPr/>
              <p:nvPr/>
            </p:nvGrpSpPr>
            <p:grpSpPr>
              <a:xfrm>
                <a:off x="2825217" y="1082014"/>
                <a:ext cx="1440000" cy="1440000"/>
                <a:chOff x="2455414" y="893340"/>
                <a:chExt cx="1648133" cy="1648133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ED802536-CF47-4E56-8373-2AC1FB5E8F65}"/>
                    </a:ext>
                  </a:extLst>
                </p:cNvPr>
                <p:cNvSpPr/>
                <p:nvPr/>
              </p:nvSpPr>
              <p:spPr>
                <a:xfrm>
                  <a:off x="2455414" y="893340"/>
                  <a:ext cx="1648133" cy="1648133"/>
                </a:xfrm>
                <a:prstGeom prst="ellipse">
                  <a:avLst/>
                </a:prstGeom>
                <a:solidFill>
                  <a:srgbClr val="99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24" name="Picture 23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F661E58B-0618-4323-8207-203143C059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80" y="1429406"/>
                  <a:ext cx="1296000" cy="576000"/>
                </a:xfrm>
                <a:prstGeom prst="rect">
                  <a:avLst/>
                </a:prstGeom>
              </p:spPr>
            </p:pic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F59AED7-C8E4-43E1-8D6A-62CAFA3080F6}"/>
                  </a:ext>
                </a:extLst>
              </p:cNvPr>
              <p:cNvSpPr txBox="1"/>
              <p:nvPr/>
            </p:nvSpPr>
            <p:spPr>
              <a:xfrm>
                <a:off x="2825218" y="2554745"/>
                <a:ext cx="144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/>
                  <a:t>Extraction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B0DF067-4EFB-4C79-91FE-2DABA31608F1}"/>
                </a:ext>
              </a:extLst>
            </p:cNvPr>
            <p:cNvGrpSpPr/>
            <p:nvPr/>
          </p:nvGrpSpPr>
          <p:grpSpPr>
            <a:xfrm>
              <a:off x="3614778" y="3550866"/>
              <a:ext cx="3110476" cy="2316019"/>
              <a:chOff x="3614778" y="3684280"/>
              <a:chExt cx="3110476" cy="231601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C0A8D61-A485-4C2C-A644-7B82D534E2F4}"/>
                  </a:ext>
                </a:extLst>
              </p:cNvPr>
              <p:cNvSpPr txBox="1"/>
              <p:nvPr/>
            </p:nvSpPr>
            <p:spPr>
              <a:xfrm>
                <a:off x="3614778" y="3684280"/>
                <a:ext cx="3110476" cy="2316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-5.0),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(-24.5, -5.0,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-6.7),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(-24.1, -6.7,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-8.3),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(-23.6, -8.3,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-10.0),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(-22.9, -10.0,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-11.7),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(-22.1, -11.7,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-13.3),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(-21.1, -13.3,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-15.0),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(-20.0, -15.0,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-16.7),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(-18.6, -16.7,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-18.3),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(-17.0, -18.3,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-20.0),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(-15.0, -20.0,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-21.7),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(-12.5, -21.7,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-23.3),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(-9.0, -23.3,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-25.0),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(0.0, -25.0, 9.0))</a:t>
                </a:r>
              </a:p>
              <a:p>
                <a:pPr>
                  <a:spcAft>
                    <a:spcPts val="300"/>
                  </a:spcAft>
                </a:pPr>
                <a:endParaRPr lang="en-GB" sz="800" dirty="0">
                  <a:latin typeface="Consolas" panose="020B0609020204030204" pitchFamily="49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DB82A68-34A2-4128-84A3-A07C83683DB3}"/>
                  </a:ext>
                </a:extLst>
              </p:cNvPr>
              <p:cNvSpPr/>
              <p:nvPr/>
            </p:nvSpPr>
            <p:spPr>
              <a:xfrm>
                <a:off x="3697140" y="3684280"/>
                <a:ext cx="2631507" cy="2171332"/>
              </a:xfrm>
              <a:custGeom>
                <a:avLst/>
                <a:gdLst>
                  <a:gd name="connsiteX0" fmla="*/ 0 w 2631507"/>
                  <a:gd name="connsiteY0" fmla="*/ 0 h 2171332"/>
                  <a:gd name="connsiteX1" fmla="*/ 1092065 w 2631507"/>
                  <a:gd name="connsiteY1" fmla="*/ 0 h 2171332"/>
                  <a:gd name="connsiteX2" fmla="*/ 12065 w 2631507"/>
                  <a:gd name="connsiteY2" fmla="*/ 1080000 h 2171332"/>
                  <a:gd name="connsiteX3" fmla="*/ 1092065 w 2631507"/>
                  <a:gd name="connsiteY3" fmla="*/ 2160000 h 2171332"/>
                  <a:gd name="connsiteX4" fmla="*/ 2172065 w 2631507"/>
                  <a:gd name="connsiteY4" fmla="*/ 1080000 h 2171332"/>
                  <a:gd name="connsiteX5" fmla="*/ 1092065 w 2631507"/>
                  <a:gd name="connsiteY5" fmla="*/ 0 h 2171332"/>
                  <a:gd name="connsiteX6" fmla="*/ 2631507 w 2631507"/>
                  <a:gd name="connsiteY6" fmla="*/ 0 h 2171332"/>
                  <a:gd name="connsiteX7" fmla="*/ 2631507 w 2631507"/>
                  <a:gd name="connsiteY7" fmla="*/ 2171332 h 2171332"/>
                  <a:gd name="connsiteX8" fmla="*/ 0 w 2631507"/>
                  <a:gd name="connsiteY8" fmla="*/ 2171332 h 2171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1507" h="2171332">
                    <a:moveTo>
                      <a:pt x="0" y="0"/>
                    </a:moveTo>
                    <a:lnTo>
                      <a:pt x="1092065" y="0"/>
                    </a:lnTo>
                    <a:cubicBezTo>
                      <a:pt x="495597" y="0"/>
                      <a:pt x="12065" y="483532"/>
                      <a:pt x="12065" y="1080000"/>
                    </a:cubicBezTo>
                    <a:cubicBezTo>
                      <a:pt x="12065" y="1676468"/>
                      <a:pt x="495597" y="2160000"/>
                      <a:pt x="1092065" y="2160000"/>
                    </a:cubicBezTo>
                    <a:cubicBezTo>
                      <a:pt x="1688533" y="2160000"/>
                      <a:pt x="2172065" y="1676468"/>
                      <a:pt x="2172065" y="1080000"/>
                    </a:cubicBezTo>
                    <a:cubicBezTo>
                      <a:pt x="2172065" y="483532"/>
                      <a:pt x="1688533" y="0"/>
                      <a:pt x="1092065" y="0"/>
                    </a:cubicBezTo>
                    <a:lnTo>
                      <a:pt x="2631507" y="0"/>
                    </a:lnTo>
                    <a:lnTo>
                      <a:pt x="2631507" y="2171332"/>
                    </a:lnTo>
                    <a:lnTo>
                      <a:pt x="0" y="217133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C270AA9-0F16-4AA1-9322-8E2E908556A0}"/>
                  </a:ext>
                </a:extLst>
              </p:cNvPr>
              <p:cNvSpPr/>
              <p:nvPr/>
            </p:nvSpPr>
            <p:spPr>
              <a:xfrm>
                <a:off x="3712249" y="3695612"/>
                <a:ext cx="2160000" cy="2160000"/>
              </a:xfrm>
              <a:prstGeom prst="ellipse">
                <a:avLst/>
              </a:prstGeom>
              <a:noFill/>
              <a:ln w="381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0C0AE483-A81A-49B7-B7D2-627F69157711}"/>
                </a:ext>
              </a:extLst>
            </p:cNvPr>
            <p:cNvSpPr/>
            <p:nvPr/>
          </p:nvSpPr>
          <p:spPr>
            <a:xfrm>
              <a:off x="2466645" y="3175524"/>
              <a:ext cx="2160000" cy="2160000"/>
            </a:xfrm>
            <a:prstGeom prst="arc">
              <a:avLst>
                <a:gd name="adj1" fmla="val 13879649"/>
                <a:gd name="adj2" fmla="val 18539317"/>
              </a:avLst>
            </a:prstGeom>
            <a:ln w="38100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695DD8-EF4F-4FBE-A341-7473E6A9734C}"/>
              </a:ext>
            </a:extLst>
          </p:cNvPr>
          <p:cNvGrpSpPr/>
          <p:nvPr/>
        </p:nvGrpSpPr>
        <p:grpSpPr>
          <a:xfrm>
            <a:off x="1222401" y="3556532"/>
            <a:ext cx="2160000" cy="2160000"/>
            <a:chOff x="589919" y="3467191"/>
            <a:chExt cx="2160000" cy="21600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6796304-B392-4DD5-8993-6D8107388D03}"/>
                </a:ext>
              </a:extLst>
            </p:cNvPr>
            <p:cNvSpPr/>
            <p:nvPr/>
          </p:nvSpPr>
          <p:spPr>
            <a:xfrm>
              <a:off x="589919" y="3467191"/>
              <a:ext cx="2160000" cy="2160000"/>
            </a:xfrm>
            <a:prstGeom prst="ellipse">
              <a:avLst/>
            </a:prstGeom>
            <a:noFill/>
            <a:ln w="38100">
              <a:solidFill>
                <a:srgbClr val="99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50504E9-A123-4A89-B93D-BB8A40FBA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594" y="3914284"/>
              <a:ext cx="1462808" cy="144239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E2C03AE-8B98-466C-A47C-2CC84014C902}"/>
              </a:ext>
            </a:extLst>
          </p:cNvPr>
          <p:cNvGrpSpPr/>
          <p:nvPr/>
        </p:nvGrpSpPr>
        <p:grpSpPr>
          <a:xfrm>
            <a:off x="4974225" y="1082014"/>
            <a:ext cx="3512618" cy="4634518"/>
            <a:chOff x="4974225" y="1082014"/>
            <a:chExt cx="3512618" cy="463451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3D231FD-D42B-4FA6-8627-A08C362BE38A}"/>
                </a:ext>
              </a:extLst>
            </p:cNvPr>
            <p:cNvGrpSpPr/>
            <p:nvPr/>
          </p:nvGrpSpPr>
          <p:grpSpPr>
            <a:xfrm>
              <a:off x="5331951" y="1082014"/>
              <a:ext cx="1440000" cy="1842063"/>
              <a:chOff x="5331951" y="1082014"/>
              <a:chExt cx="1440000" cy="1842063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FC93819-E164-4E56-94D4-0DD05433DA23}"/>
                  </a:ext>
                </a:extLst>
              </p:cNvPr>
              <p:cNvGrpSpPr/>
              <p:nvPr/>
            </p:nvGrpSpPr>
            <p:grpSpPr>
              <a:xfrm>
                <a:off x="5331951" y="1082014"/>
                <a:ext cx="1440000" cy="1440000"/>
                <a:chOff x="5336240" y="883648"/>
                <a:chExt cx="1648133" cy="1648133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81C9774C-FA13-4749-B56B-4C5DC6F12B0C}"/>
                    </a:ext>
                  </a:extLst>
                </p:cNvPr>
                <p:cNvSpPr/>
                <p:nvPr/>
              </p:nvSpPr>
              <p:spPr>
                <a:xfrm>
                  <a:off x="5336240" y="883648"/>
                  <a:ext cx="1648133" cy="1648133"/>
                </a:xfrm>
                <a:prstGeom prst="ellipse">
                  <a:avLst/>
                </a:prstGeom>
                <a:solidFill>
                  <a:srgbClr val="99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7" name="Picture 36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21128025-94B2-4011-BDE0-A39E94BDCE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59986" y="1187246"/>
                  <a:ext cx="600640" cy="809245"/>
                </a:xfrm>
                <a:prstGeom prst="rect">
                  <a:avLst/>
                </a:prstGeom>
              </p:spPr>
            </p:pic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8AB4396-C467-4862-9FF7-967BB785E953}"/>
                  </a:ext>
                </a:extLst>
              </p:cNvPr>
              <p:cNvSpPr txBox="1"/>
              <p:nvPr/>
            </p:nvSpPr>
            <p:spPr>
              <a:xfrm>
                <a:off x="5331951" y="2554745"/>
                <a:ext cx="144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/>
                  <a:t>Refactoring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A57F98E-CF69-4653-B106-D9D905BDE253}"/>
                </a:ext>
              </a:extLst>
            </p:cNvPr>
            <p:cNvGrpSpPr/>
            <p:nvPr/>
          </p:nvGrpSpPr>
          <p:grpSpPr>
            <a:xfrm>
              <a:off x="6220226" y="3556532"/>
              <a:ext cx="2266617" cy="2160000"/>
              <a:chOff x="6318198" y="3678716"/>
              <a:chExt cx="2266617" cy="216000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95B3498-3D5F-42DB-A141-5ADB7CA66BFA}"/>
                  </a:ext>
                </a:extLst>
              </p:cNvPr>
              <p:cNvSpPr/>
              <p:nvPr/>
            </p:nvSpPr>
            <p:spPr>
              <a:xfrm>
                <a:off x="6318198" y="3678716"/>
                <a:ext cx="2160000" cy="2160000"/>
              </a:xfrm>
              <a:prstGeom prst="ellipse">
                <a:avLst/>
              </a:prstGeom>
              <a:noFill/>
              <a:ln w="381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BCCD5D4-AA6D-4EFF-8B40-40CADD3CB2A9}"/>
                  </a:ext>
                </a:extLst>
              </p:cNvPr>
              <p:cNvSpPr/>
              <p:nvPr/>
            </p:nvSpPr>
            <p:spPr>
              <a:xfrm>
                <a:off x="6503974" y="4044468"/>
                <a:ext cx="2080841" cy="1508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beams(r, a, h, 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n_beams</a:t>
                </a: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, t) =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for 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i</a:t>
                </a: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∈ 1:n_beams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let d = r/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n_beams</a:t>
                </a: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*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i</a:t>
                </a:r>
                <a:endParaRPr lang="en-GB" sz="800" dirty="0">
                  <a:latin typeface="Consolas" panose="020B0609020204030204" pitchFamily="49" charset="0"/>
                  <a:cs typeface="Courier New" panose="02070309020205020404" pitchFamily="49" charset="0"/>
                </a:endParaRP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    α = 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arcsin</a:t>
                </a: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(d/r)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    P1 = per(pol(r, a), d)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    P2 = 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cyl</a:t>
                </a: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(r, a+α, h)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  prism(P1, P2, 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vy</a:t>
                </a: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(d*0.1), t)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end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end</a:t>
                </a:r>
              </a:p>
            </p:txBody>
          </p:sp>
        </p:grp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06E060A4-2981-46AF-B432-5F5656A5C533}"/>
                </a:ext>
              </a:extLst>
            </p:cNvPr>
            <p:cNvSpPr/>
            <p:nvPr/>
          </p:nvSpPr>
          <p:spPr>
            <a:xfrm>
              <a:off x="4974225" y="3175524"/>
              <a:ext cx="2160000" cy="2160000"/>
            </a:xfrm>
            <a:prstGeom prst="arc">
              <a:avLst>
                <a:gd name="adj1" fmla="val 13879649"/>
                <a:gd name="adj2" fmla="val 18539317"/>
              </a:avLst>
            </a:prstGeom>
            <a:ln w="38100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5385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642ACD9-3912-4F27-B6B8-ECE4BDCCB8F3}"/>
              </a:ext>
            </a:extLst>
          </p:cNvPr>
          <p:cNvGrpSpPr/>
          <p:nvPr/>
        </p:nvGrpSpPr>
        <p:grpSpPr>
          <a:xfrm>
            <a:off x="6830323" y="1082014"/>
            <a:ext cx="1986232" cy="1842063"/>
            <a:chOff x="6830323" y="1082014"/>
            <a:chExt cx="1986232" cy="184206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09C5863-EC71-4316-87A0-48E4A0F90F1C}"/>
                </a:ext>
              </a:extLst>
            </p:cNvPr>
            <p:cNvGrpSpPr/>
            <p:nvPr/>
          </p:nvGrpSpPr>
          <p:grpSpPr>
            <a:xfrm>
              <a:off x="7376555" y="1082014"/>
              <a:ext cx="1440000" cy="1842063"/>
              <a:chOff x="7376555" y="1082014"/>
              <a:chExt cx="1440000" cy="1842063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91EBB17-D830-4D6C-98AE-E9E05C9B3D8F}"/>
                  </a:ext>
                </a:extLst>
              </p:cNvPr>
              <p:cNvGrpSpPr/>
              <p:nvPr/>
            </p:nvGrpSpPr>
            <p:grpSpPr>
              <a:xfrm>
                <a:off x="7376555" y="1082014"/>
                <a:ext cx="1440000" cy="1440000"/>
                <a:chOff x="7579720" y="893339"/>
                <a:chExt cx="1648133" cy="1648133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567D9F09-8ED7-414D-B258-6CD10E56C37A}"/>
                    </a:ext>
                  </a:extLst>
                </p:cNvPr>
                <p:cNvSpPr/>
                <p:nvPr/>
              </p:nvSpPr>
              <p:spPr>
                <a:xfrm>
                  <a:off x="7579720" y="893339"/>
                  <a:ext cx="1648133" cy="1648133"/>
                </a:xfrm>
                <a:prstGeom prst="ellipse">
                  <a:avLst/>
                </a:prstGeom>
                <a:solidFill>
                  <a:srgbClr val="99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2" name="Picture 11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C9849311-5717-4BD5-83D3-D9395EBE98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01348" y="1445299"/>
                  <a:ext cx="1204877" cy="568270"/>
                </a:xfrm>
                <a:prstGeom prst="rect">
                  <a:avLst/>
                </a:prstGeom>
              </p:spPr>
            </p:pic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724254-3495-476B-B099-B99D1298716D}"/>
                  </a:ext>
                </a:extLst>
              </p:cNvPr>
              <p:cNvSpPr txBox="1"/>
              <p:nvPr/>
            </p:nvSpPr>
            <p:spPr>
              <a:xfrm>
                <a:off x="7376556" y="2554745"/>
                <a:ext cx="14399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/>
                  <a:t>Traceability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64511C-EAC2-41E8-8116-0D68971A05E7}"/>
                </a:ext>
              </a:extLst>
            </p:cNvPr>
            <p:cNvSpPr txBox="1"/>
            <p:nvPr/>
          </p:nvSpPr>
          <p:spPr>
            <a:xfrm>
              <a:off x="6830323" y="1294183"/>
              <a:ext cx="4876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solidFill>
                    <a:srgbClr val="99FFCC"/>
                  </a:solidFill>
                </a:rPr>
                <a:t>+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7506E7-39A1-4D1F-A5B2-61B7AA049242}"/>
              </a:ext>
            </a:extLst>
          </p:cNvPr>
          <p:cNvGrpSpPr/>
          <p:nvPr/>
        </p:nvGrpSpPr>
        <p:grpSpPr>
          <a:xfrm>
            <a:off x="2466645" y="1082014"/>
            <a:ext cx="4258609" cy="4640184"/>
            <a:chOff x="2466645" y="1082014"/>
            <a:chExt cx="4258609" cy="464018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4C81667-F19D-4854-B492-FDCF56E440E6}"/>
                </a:ext>
              </a:extLst>
            </p:cNvPr>
            <p:cNvGrpSpPr/>
            <p:nvPr/>
          </p:nvGrpSpPr>
          <p:grpSpPr>
            <a:xfrm>
              <a:off x="2825217" y="1082014"/>
              <a:ext cx="1440001" cy="1842063"/>
              <a:chOff x="2825217" y="1082014"/>
              <a:chExt cx="1440001" cy="1842063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0CDFD7B-653C-4F5E-B66A-18F8AC5E223E}"/>
                  </a:ext>
                </a:extLst>
              </p:cNvPr>
              <p:cNvGrpSpPr/>
              <p:nvPr/>
            </p:nvGrpSpPr>
            <p:grpSpPr>
              <a:xfrm>
                <a:off x="2825217" y="1082014"/>
                <a:ext cx="1440000" cy="1440000"/>
                <a:chOff x="2455414" y="893340"/>
                <a:chExt cx="1648133" cy="1648133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8EB6620C-6A88-4930-93BC-FD30A1E7244B}"/>
                    </a:ext>
                  </a:extLst>
                </p:cNvPr>
                <p:cNvSpPr/>
                <p:nvPr/>
              </p:nvSpPr>
              <p:spPr>
                <a:xfrm>
                  <a:off x="2455414" y="893340"/>
                  <a:ext cx="1648133" cy="1648133"/>
                </a:xfrm>
                <a:prstGeom prst="ellipse">
                  <a:avLst/>
                </a:prstGeom>
                <a:solidFill>
                  <a:srgbClr val="99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23" name="Picture 22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F08C79B5-C663-4B6A-A8B5-DC97180B88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80" y="1429406"/>
                  <a:ext cx="1296000" cy="576000"/>
                </a:xfrm>
                <a:prstGeom prst="rect">
                  <a:avLst/>
                </a:prstGeom>
              </p:spPr>
            </p:pic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236A8CB-49CA-4999-B84B-B5500BFF8201}"/>
                  </a:ext>
                </a:extLst>
              </p:cNvPr>
              <p:cNvSpPr txBox="1"/>
              <p:nvPr/>
            </p:nvSpPr>
            <p:spPr>
              <a:xfrm>
                <a:off x="2825218" y="2554745"/>
                <a:ext cx="144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/>
                  <a:t>Extraction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E4BE378-E153-48D1-8FC7-CCC91254D19C}"/>
                </a:ext>
              </a:extLst>
            </p:cNvPr>
            <p:cNvGrpSpPr/>
            <p:nvPr/>
          </p:nvGrpSpPr>
          <p:grpSpPr>
            <a:xfrm>
              <a:off x="3614778" y="3550866"/>
              <a:ext cx="3110476" cy="2171332"/>
              <a:chOff x="3614778" y="3684280"/>
              <a:chExt cx="3110476" cy="217133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82D225-4C7F-4D96-AA4B-CE4CCD917E35}"/>
                  </a:ext>
                </a:extLst>
              </p:cNvPr>
              <p:cNvSpPr txBox="1"/>
              <p:nvPr/>
            </p:nvSpPr>
            <p:spPr>
              <a:xfrm>
                <a:off x="3614778" y="3684280"/>
                <a:ext cx="3110476" cy="2154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-5.0),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(-24.5, -5.0,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-6.7),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(-24.1, -6.7,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-8.3),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(-23.6, -8.3,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-10.0),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(-22.9, -10.0,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-11.7),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(-22.1, -11.7,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highlight>
                      <a:srgbClr val="FEDA63"/>
                    </a:highlight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highlight>
                      <a:srgbClr val="FEDA63"/>
                    </a:highlight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highlight>
                      <a:srgbClr val="FEDA63"/>
                    </a:highlight>
                    <a:latin typeface="Consolas" panose="020B0609020204030204" pitchFamily="49" charset="0"/>
                  </a:rPr>
                  <a:t>(-25.0, -25.0), </a:t>
                </a:r>
                <a:r>
                  <a:rPr lang="en-GB" sz="800" dirty="0" err="1">
                    <a:highlight>
                      <a:srgbClr val="FEDA63"/>
                    </a:highlight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highlight>
                      <a:srgbClr val="FEDA63"/>
                    </a:highlight>
                    <a:latin typeface="Consolas" panose="020B0609020204030204" pitchFamily="49" charset="0"/>
                  </a:rPr>
                  <a:t>(0.0, -25.0, 9.0))</a:t>
                </a:r>
                <a:r>
                  <a:rPr lang="en-GB" sz="800" dirty="0">
                    <a:latin typeface="Consolas" panose="020B0609020204030204" pitchFamily="49" charset="0"/>
                  </a:rPr>
                  <a:t>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-13.3),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(-21.1, -13.3,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-15.0),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(-20.0, -15.0,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-16.7),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(-18.6, -16.7,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-18.3),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(-17.0, -18.3, 9.0)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-20.0),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(-15.0, -20.0,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-21.7),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(-12.5, -21.7,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-23.3),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(-9.0, -23.3, 9.0))</a:t>
                </a: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445983D-4E22-4F77-A368-3E3508FCAB52}"/>
                  </a:ext>
                </a:extLst>
              </p:cNvPr>
              <p:cNvSpPr/>
              <p:nvPr/>
            </p:nvSpPr>
            <p:spPr>
              <a:xfrm>
                <a:off x="3697140" y="3684280"/>
                <a:ext cx="2631507" cy="2171332"/>
              </a:xfrm>
              <a:custGeom>
                <a:avLst/>
                <a:gdLst>
                  <a:gd name="connsiteX0" fmla="*/ 0 w 2631507"/>
                  <a:gd name="connsiteY0" fmla="*/ 0 h 2171332"/>
                  <a:gd name="connsiteX1" fmla="*/ 1092065 w 2631507"/>
                  <a:gd name="connsiteY1" fmla="*/ 0 h 2171332"/>
                  <a:gd name="connsiteX2" fmla="*/ 12065 w 2631507"/>
                  <a:gd name="connsiteY2" fmla="*/ 1080000 h 2171332"/>
                  <a:gd name="connsiteX3" fmla="*/ 1092065 w 2631507"/>
                  <a:gd name="connsiteY3" fmla="*/ 2160000 h 2171332"/>
                  <a:gd name="connsiteX4" fmla="*/ 2172065 w 2631507"/>
                  <a:gd name="connsiteY4" fmla="*/ 1080000 h 2171332"/>
                  <a:gd name="connsiteX5" fmla="*/ 1092065 w 2631507"/>
                  <a:gd name="connsiteY5" fmla="*/ 0 h 2171332"/>
                  <a:gd name="connsiteX6" fmla="*/ 2631507 w 2631507"/>
                  <a:gd name="connsiteY6" fmla="*/ 0 h 2171332"/>
                  <a:gd name="connsiteX7" fmla="*/ 2631507 w 2631507"/>
                  <a:gd name="connsiteY7" fmla="*/ 2171332 h 2171332"/>
                  <a:gd name="connsiteX8" fmla="*/ 0 w 2631507"/>
                  <a:gd name="connsiteY8" fmla="*/ 2171332 h 2171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1507" h="2171332">
                    <a:moveTo>
                      <a:pt x="0" y="0"/>
                    </a:moveTo>
                    <a:lnTo>
                      <a:pt x="1092065" y="0"/>
                    </a:lnTo>
                    <a:cubicBezTo>
                      <a:pt x="495597" y="0"/>
                      <a:pt x="12065" y="483532"/>
                      <a:pt x="12065" y="1080000"/>
                    </a:cubicBezTo>
                    <a:cubicBezTo>
                      <a:pt x="12065" y="1676468"/>
                      <a:pt x="495597" y="2160000"/>
                      <a:pt x="1092065" y="2160000"/>
                    </a:cubicBezTo>
                    <a:cubicBezTo>
                      <a:pt x="1688533" y="2160000"/>
                      <a:pt x="2172065" y="1676468"/>
                      <a:pt x="2172065" y="1080000"/>
                    </a:cubicBezTo>
                    <a:cubicBezTo>
                      <a:pt x="2172065" y="483532"/>
                      <a:pt x="1688533" y="0"/>
                      <a:pt x="1092065" y="0"/>
                    </a:cubicBezTo>
                    <a:lnTo>
                      <a:pt x="2631507" y="0"/>
                    </a:lnTo>
                    <a:lnTo>
                      <a:pt x="2631507" y="2171332"/>
                    </a:lnTo>
                    <a:lnTo>
                      <a:pt x="0" y="217133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FF8F4BF-6BBF-4C73-A4EA-06D8F875E6FD}"/>
                  </a:ext>
                </a:extLst>
              </p:cNvPr>
              <p:cNvSpPr/>
              <p:nvPr/>
            </p:nvSpPr>
            <p:spPr>
              <a:xfrm>
                <a:off x="3712249" y="3695612"/>
                <a:ext cx="2160000" cy="2160000"/>
              </a:xfrm>
              <a:prstGeom prst="ellipse">
                <a:avLst/>
              </a:prstGeom>
              <a:noFill/>
              <a:ln w="381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95759040-CEBB-4424-861E-7B78A3B67CCD}"/>
                </a:ext>
              </a:extLst>
            </p:cNvPr>
            <p:cNvSpPr/>
            <p:nvPr/>
          </p:nvSpPr>
          <p:spPr>
            <a:xfrm>
              <a:off x="2466645" y="3175524"/>
              <a:ext cx="2160000" cy="2160000"/>
            </a:xfrm>
            <a:prstGeom prst="arc">
              <a:avLst>
                <a:gd name="adj1" fmla="val 13879649"/>
                <a:gd name="adj2" fmla="val 18539317"/>
              </a:avLst>
            </a:prstGeom>
            <a:ln w="38100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41F477-5815-489F-AB2F-DC99285B2611}"/>
              </a:ext>
            </a:extLst>
          </p:cNvPr>
          <p:cNvGrpSpPr/>
          <p:nvPr/>
        </p:nvGrpSpPr>
        <p:grpSpPr>
          <a:xfrm>
            <a:off x="1222401" y="3556532"/>
            <a:ext cx="2160000" cy="2160000"/>
            <a:chOff x="589919" y="3467191"/>
            <a:chExt cx="2160000" cy="21600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503003F-2669-4EE4-8514-519862258892}"/>
                </a:ext>
              </a:extLst>
            </p:cNvPr>
            <p:cNvSpPr/>
            <p:nvPr/>
          </p:nvSpPr>
          <p:spPr>
            <a:xfrm>
              <a:off x="589919" y="3467191"/>
              <a:ext cx="2160000" cy="2160000"/>
            </a:xfrm>
            <a:prstGeom prst="ellipse">
              <a:avLst/>
            </a:prstGeom>
            <a:noFill/>
            <a:ln w="38100">
              <a:solidFill>
                <a:srgbClr val="99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ED33326-A622-49B6-9EE7-6DB9571FD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8594" y="3914284"/>
              <a:ext cx="1462808" cy="144239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7F7C70-71A6-49B5-B4FA-62D888824747}"/>
              </a:ext>
            </a:extLst>
          </p:cNvPr>
          <p:cNvGrpSpPr/>
          <p:nvPr/>
        </p:nvGrpSpPr>
        <p:grpSpPr>
          <a:xfrm>
            <a:off x="4974225" y="1082014"/>
            <a:ext cx="3512618" cy="4634518"/>
            <a:chOff x="4974225" y="1082014"/>
            <a:chExt cx="3512618" cy="463451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0729B2F-EC6C-4F23-BF50-59C935DAFA2C}"/>
                </a:ext>
              </a:extLst>
            </p:cNvPr>
            <p:cNvGrpSpPr/>
            <p:nvPr/>
          </p:nvGrpSpPr>
          <p:grpSpPr>
            <a:xfrm>
              <a:off x="5331951" y="1082014"/>
              <a:ext cx="1440000" cy="1842063"/>
              <a:chOff x="5331951" y="1082014"/>
              <a:chExt cx="1440000" cy="1842063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E5A2027-EB41-4FE1-848A-B7DD2C2DA77C}"/>
                  </a:ext>
                </a:extLst>
              </p:cNvPr>
              <p:cNvGrpSpPr/>
              <p:nvPr/>
            </p:nvGrpSpPr>
            <p:grpSpPr>
              <a:xfrm>
                <a:off x="5331951" y="1082014"/>
                <a:ext cx="1440000" cy="1440000"/>
                <a:chOff x="5336240" y="883648"/>
                <a:chExt cx="1648133" cy="1648133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1F16A0E2-A7B1-4EB9-9FEC-D85E39ACD812}"/>
                    </a:ext>
                  </a:extLst>
                </p:cNvPr>
                <p:cNvSpPr/>
                <p:nvPr/>
              </p:nvSpPr>
              <p:spPr>
                <a:xfrm>
                  <a:off x="5336240" y="883648"/>
                  <a:ext cx="1648133" cy="1648133"/>
                </a:xfrm>
                <a:prstGeom prst="ellipse">
                  <a:avLst/>
                </a:prstGeom>
                <a:solidFill>
                  <a:srgbClr val="99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6" name="Picture 35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87042119-DBFF-4EC5-A573-9B7DFE6F47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59986" y="1187246"/>
                  <a:ext cx="600640" cy="809245"/>
                </a:xfrm>
                <a:prstGeom prst="rect">
                  <a:avLst/>
                </a:prstGeom>
              </p:spPr>
            </p:pic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4929114-0187-46DE-A61F-EBB0EBCD3745}"/>
                  </a:ext>
                </a:extLst>
              </p:cNvPr>
              <p:cNvSpPr txBox="1"/>
              <p:nvPr/>
            </p:nvSpPr>
            <p:spPr>
              <a:xfrm>
                <a:off x="5331951" y="2554745"/>
                <a:ext cx="144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/>
                  <a:t>Refactoring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680AD1D-6504-44E6-B590-5E48EC343289}"/>
                </a:ext>
              </a:extLst>
            </p:cNvPr>
            <p:cNvGrpSpPr/>
            <p:nvPr/>
          </p:nvGrpSpPr>
          <p:grpSpPr>
            <a:xfrm>
              <a:off x="6220226" y="3556532"/>
              <a:ext cx="2266617" cy="2160000"/>
              <a:chOff x="6318198" y="3678716"/>
              <a:chExt cx="2266617" cy="21600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2F1147D-09E7-48EE-943E-BCA28F9BAD99}"/>
                  </a:ext>
                </a:extLst>
              </p:cNvPr>
              <p:cNvSpPr/>
              <p:nvPr/>
            </p:nvSpPr>
            <p:spPr>
              <a:xfrm>
                <a:off x="6318198" y="3678716"/>
                <a:ext cx="2160000" cy="2160000"/>
              </a:xfrm>
              <a:prstGeom prst="ellipse">
                <a:avLst/>
              </a:prstGeom>
              <a:noFill/>
              <a:ln w="381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B3AC2C9-0765-4BFB-9ED0-9FB6865BFC5E}"/>
                  </a:ext>
                </a:extLst>
              </p:cNvPr>
              <p:cNvSpPr/>
              <p:nvPr/>
            </p:nvSpPr>
            <p:spPr>
              <a:xfrm>
                <a:off x="6503974" y="4044468"/>
                <a:ext cx="2080841" cy="1508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beams(r, a, h, 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n_beams</a:t>
                </a: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, t) =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for 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i</a:t>
                </a: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∈ 1:n_beams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let d = r/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n_beams</a:t>
                </a: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*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i</a:t>
                </a:r>
                <a:endParaRPr lang="en-GB" sz="800" dirty="0">
                  <a:latin typeface="Consolas" panose="020B0609020204030204" pitchFamily="49" charset="0"/>
                  <a:cs typeface="Courier New" panose="02070309020205020404" pitchFamily="49" charset="0"/>
                </a:endParaRP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    α = 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arcsin</a:t>
                </a: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(d/r)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    P1 = per(pol(r, a), d)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    P2 = 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cyl</a:t>
                </a: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(r, a+α, h)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  </a:t>
                </a:r>
                <a:r>
                  <a:rPr lang="en-GB" sz="800" dirty="0">
                    <a:highlight>
                      <a:srgbClr val="FEDA63"/>
                    </a:highlight>
                    <a:latin typeface="Consolas" panose="020B0609020204030204" pitchFamily="49" charset="0"/>
                    <a:cs typeface="Courier New" panose="02070309020205020404" pitchFamily="49" charset="0"/>
                  </a:rPr>
                  <a:t>prism(P1, P2, </a:t>
                </a:r>
                <a:r>
                  <a:rPr lang="en-GB" sz="800" dirty="0" err="1">
                    <a:highlight>
                      <a:srgbClr val="FEDA63"/>
                    </a:highlight>
                    <a:latin typeface="Consolas" panose="020B0609020204030204" pitchFamily="49" charset="0"/>
                    <a:cs typeface="Courier New" panose="02070309020205020404" pitchFamily="49" charset="0"/>
                  </a:rPr>
                  <a:t>vy</a:t>
                </a:r>
                <a:r>
                  <a:rPr lang="en-GB" sz="800" dirty="0">
                    <a:highlight>
                      <a:srgbClr val="FEDA63"/>
                    </a:highlight>
                    <a:latin typeface="Consolas" panose="020B0609020204030204" pitchFamily="49" charset="0"/>
                    <a:cs typeface="Courier New" panose="02070309020205020404" pitchFamily="49" charset="0"/>
                  </a:rPr>
                  <a:t>(d*0.1), t)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end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end</a:t>
                </a:r>
              </a:p>
            </p:txBody>
          </p:sp>
        </p:grp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3A317A78-33C3-4A93-8C21-FBFBB3DB873B}"/>
                </a:ext>
              </a:extLst>
            </p:cNvPr>
            <p:cNvSpPr/>
            <p:nvPr/>
          </p:nvSpPr>
          <p:spPr>
            <a:xfrm>
              <a:off x="4974225" y="3175524"/>
              <a:ext cx="2160000" cy="2160000"/>
            </a:xfrm>
            <a:prstGeom prst="arc">
              <a:avLst>
                <a:gd name="adj1" fmla="val 13879649"/>
                <a:gd name="adj2" fmla="val 18539317"/>
              </a:avLst>
            </a:prstGeom>
            <a:ln w="38100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D3F676ED-9090-4755-AF90-48FF05309D0A}"/>
              </a:ext>
            </a:extLst>
          </p:cNvPr>
          <p:cNvSpPr/>
          <p:nvPr/>
        </p:nvSpPr>
        <p:spPr>
          <a:xfrm rot="18885348">
            <a:off x="2270312" y="5070539"/>
            <a:ext cx="859489" cy="66425"/>
          </a:xfrm>
          <a:prstGeom prst="parallelogram">
            <a:avLst/>
          </a:prstGeom>
          <a:solidFill>
            <a:srgbClr val="FEDA63"/>
          </a:solidFill>
          <a:ln>
            <a:solidFill>
              <a:srgbClr val="FED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810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F46ABC01-601B-4FE1-8101-6BC299544CCA}"/>
              </a:ext>
            </a:extLst>
          </p:cNvPr>
          <p:cNvGrpSpPr/>
          <p:nvPr/>
        </p:nvGrpSpPr>
        <p:grpSpPr>
          <a:xfrm>
            <a:off x="6830323" y="1082014"/>
            <a:ext cx="1986232" cy="1842063"/>
            <a:chOff x="6830323" y="1082014"/>
            <a:chExt cx="1986232" cy="1842063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B21657D-0729-419E-854A-F06753B07380}"/>
                </a:ext>
              </a:extLst>
            </p:cNvPr>
            <p:cNvGrpSpPr/>
            <p:nvPr/>
          </p:nvGrpSpPr>
          <p:grpSpPr>
            <a:xfrm>
              <a:off x="7376555" y="1082014"/>
              <a:ext cx="1440000" cy="1842063"/>
              <a:chOff x="7376555" y="1082014"/>
              <a:chExt cx="1440000" cy="1842063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90C4B12D-99E9-48DC-A9E1-718A39A8DF0A}"/>
                  </a:ext>
                </a:extLst>
              </p:cNvPr>
              <p:cNvGrpSpPr/>
              <p:nvPr/>
            </p:nvGrpSpPr>
            <p:grpSpPr>
              <a:xfrm>
                <a:off x="7376555" y="1082014"/>
                <a:ext cx="1440000" cy="1440000"/>
                <a:chOff x="7579720" y="893339"/>
                <a:chExt cx="1648133" cy="1648133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0A32842D-565D-4965-8AB6-598D0BA760B2}"/>
                    </a:ext>
                  </a:extLst>
                </p:cNvPr>
                <p:cNvSpPr/>
                <p:nvPr/>
              </p:nvSpPr>
              <p:spPr>
                <a:xfrm>
                  <a:off x="7579720" y="893339"/>
                  <a:ext cx="1648133" cy="1648133"/>
                </a:xfrm>
                <a:prstGeom prst="ellipse">
                  <a:avLst/>
                </a:prstGeom>
                <a:solidFill>
                  <a:srgbClr val="99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2" name="Picture 11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7900A29A-7DC6-4654-AC4B-3B244CF363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01348" y="1445299"/>
                  <a:ext cx="1204877" cy="568270"/>
                </a:xfrm>
                <a:prstGeom prst="rect">
                  <a:avLst/>
                </a:prstGeom>
              </p:spPr>
            </p:pic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902C83-41A7-4B27-8898-D9DAD67DC39B}"/>
                  </a:ext>
                </a:extLst>
              </p:cNvPr>
              <p:cNvSpPr txBox="1"/>
              <p:nvPr/>
            </p:nvSpPr>
            <p:spPr>
              <a:xfrm>
                <a:off x="7376556" y="2554745"/>
                <a:ext cx="14399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/>
                  <a:t>Traceability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16B2D0-9FC3-48AC-836D-2CF382F1357E}"/>
                </a:ext>
              </a:extLst>
            </p:cNvPr>
            <p:cNvSpPr txBox="1"/>
            <p:nvPr/>
          </p:nvSpPr>
          <p:spPr>
            <a:xfrm>
              <a:off x="6830323" y="1294183"/>
              <a:ext cx="4876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solidFill>
                    <a:srgbClr val="99FFCC"/>
                  </a:solidFill>
                </a:rPr>
                <a:t>+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6999F58-4CF1-42FD-87B5-BD81BA1F00C9}"/>
              </a:ext>
            </a:extLst>
          </p:cNvPr>
          <p:cNvGrpSpPr/>
          <p:nvPr/>
        </p:nvGrpSpPr>
        <p:grpSpPr>
          <a:xfrm>
            <a:off x="2466645" y="1082014"/>
            <a:ext cx="4258609" cy="4640184"/>
            <a:chOff x="2466645" y="1082014"/>
            <a:chExt cx="4258609" cy="4640184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2729579-5900-457E-8A3F-80D7150172D1}"/>
                </a:ext>
              </a:extLst>
            </p:cNvPr>
            <p:cNvGrpSpPr/>
            <p:nvPr/>
          </p:nvGrpSpPr>
          <p:grpSpPr>
            <a:xfrm>
              <a:off x="2825217" y="1082014"/>
              <a:ext cx="1440001" cy="1842063"/>
              <a:chOff x="2825217" y="1082014"/>
              <a:chExt cx="1440001" cy="1842063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928B7B34-0B35-4FAF-89CD-C5D7E8DC92D1}"/>
                  </a:ext>
                </a:extLst>
              </p:cNvPr>
              <p:cNvGrpSpPr/>
              <p:nvPr/>
            </p:nvGrpSpPr>
            <p:grpSpPr>
              <a:xfrm>
                <a:off x="2825217" y="1082014"/>
                <a:ext cx="1440000" cy="1440000"/>
                <a:chOff x="2455414" y="893340"/>
                <a:chExt cx="1648133" cy="1648133"/>
              </a:xfrm>
            </p:grpSpPr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61F35F4F-BC98-44C9-AD90-00316262E833}"/>
                    </a:ext>
                  </a:extLst>
                </p:cNvPr>
                <p:cNvSpPr/>
                <p:nvPr/>
              </p:nvSpPr>
              <p:spPr>
                <a:xfrm>
                  <a:off x="2455414" y="893340"/>
                  <a:ext cx="1648133" cy="1648133"/>
                </a:xfrm>
                <a:prstGeom prst="ellipse">
                  <a:avLst/>
                </a:prstGeom>
                <a:solidFill>
                  <a:srgbClr val="99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6" name="Picture 5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0EF5E755-1971-4E88-9686-6F0E0D8D6A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80" y="1429406"/>
                  <a:ext cx="1296000" cy="576000"/>
                </a:xfrm>
                <a:prstGeom prst="rect">
                  <a:avLst/>
                </a:prstGeom>
              </p:spPr>
            </p:pic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396BA1-630B-458C-85FF-7128C5627D81}"/>
                  </a:ext>
                </a:extLst>
              </p:cNvPr>
              <p:cNvSpPr txBox="1"/>
              <p:nvPr/>
            </p:nvSpPr>
            <p:spPr>
              <a:xfrm>
                <a:off x="2825218" y="2554745"/>
                <a:ext cx="144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/>
                  <a:t>Extraction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21FF11A-A64D-4616-980D-674CF8E1F99F}"/>
                </a:ext>
              </a:extLst>
            </p:cNvPr>
            <p:cNvGrpSpPr/>
            <p:nvPr/>
          </p:nvGrpSpPr>
          <p:grpSpPr>
            <a:xfrm>
              <a:off x="3614778" y="3550866"/>
              <a:ext cx="3110476" cy="2171332"/>
              <a:chOff x="3614778" y="3684280"/>
              <a:chExt cx="3110476" cy="2171332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148A9BF-4BEC-41CC-A637-F27E526F13D0}"/>
                  </a:ext>
                </a:extLst>
              </p:cNvPr>
              <p:cNvSpPr txBox="1"/>
              <p:nvPr/>
            </p:nvSpPr>
            <p:spPr>
              <a:xfrm>
                <a:off x="3614778" y="3684280"/>
                <a:ext cx="3110476" cy="2154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-5.0),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(-24.5, -5.0,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-6.7),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(-24.1, -6.7,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-8.3),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(-23.6, -8.3,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-10.0),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(-22.9, -10.0,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-11.7),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(-22.1, -11.7,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highlight>
                      <a:srgbClr val="FEDA63"/>
                    </a:highlight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highlight>
                      <a:srgbClr val="FEDA63"/>
                    </a:highlight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highlight>
                      <a:srgbClr val="FEDA63"/>
                    </a:highlight>
                    <a:latin typeface="Consolas" panose="020B0609020204030204" pitchFamily="49" charset="0"/>
                  </a:rPr>
                  <a:t>(-25.0, -25.0), </a:t>
                </a:r>
                <a:r>
                  <a:rPr lang="en-GB" sz="800" dirty="0" err="1">
                    <a:highlight>
                      <a:srgbClr val="FEDA63"/>
                    </a:highlight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highlight>
                      <a:srgbClr val="FEDA63"/>
                    </a:highlight>
                    <a:latin typeface="Consolas" panose="020B0609020204030204" pitchFamily="49" charset="0"/>
                  </a:rPr>
                  <a:t>(0.0, -25.0, 9.0))</a:t>
                </a:r>
                <a:r>
                  <a:rPr lang="en-GB" sz="800" dirty="0">
                    <a:latin typeface="Consolas" panose="020B0609020204030204" pitchFamily="49" charset="0"/>
                  </a:rPr>
                  <a:t>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-13.3),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(-21.1, -13.3,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-15.0),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(-20.0, -15.0,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-16.7),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(-18.6, -16.7,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-18.3),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(-17.0, -18.3, 9.0)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-20.0),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(-15.0, -20.0,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-21.7),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(-12.5, -21.7,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-23.3),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(-9.0, -23.3, 9.0))</a:t>
                </a: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BCA3CF2-F43D-4C55-A286-3165A62E873C}"/>
                  </a:ext>
                </a:extLst>
              </p:cNvPr>
              <p:cNvSpPr/>
              <p:nvPr/>
            </p:nvSpPr>
            <p:spPr>
              <a:xfrm>
                <a:off x="3697140" y="3684280"/>
                <a:ext cx="2631507" cy="2171332"/>
              </a:xfrm>
              <a:custGeom>
                <a:avLst/>
                <a:gdLst>
                  <a:gd name="connsiteX0" fmla="*/ 0 w 2631507"/>
                  <a:gd name="connsiteY0" fmla="*/ 0 h 2171332"/>
                  <a:gd name="connsiteX1" fmla="*/ 1092065 w 2631507"/>
                  <a:gd name="connsiteY1" fmla="*/ 0 h 2171332"/>
                  <a:gd name="connsiteX2" fmla="*/ 12065 w 2631507"/>
                  <a:gd name="connsiteY2" fmla="*/ 1080000 h 2171332"/>
                  <a:gd name="connsiteX3" fmla="*/ 1092065 w 2631507"/>
                  <a:gd name="connsiteY3" fmla="*/ 2160000 h 2171332"/>
                  <a:gd name="connsiteX4" fmla="*/ 2172065 w 2631507"/>
                  <a:gd name="connsiteY4" fmla="*/ 1080000 h 2171332"/>
                  <a:gd name="connsiteX5" fmla="*/ 1092065 w 2631507"/>
                  <a:gd name="connsiteY5" fmla="*/ 0 h 2171332"/>
                  <a:gd name="connsiteX6" fmla="*/ 2631507 w 2631507"/>
                  <a:gd name="connsiteY6" fmla="*/ 0 h 2171332"/>
                  <a:gd name="connsiteX7" fmla="*/ 2631507 w 2631507"/>
                  <a:gd name="connsiteY7" fmla="*/ 2171332 h 2171332"/>
                  <a:gd name="connsiteX8" fmla="*/ 0 w 2631507"/>
                  <a:gd name="connsiteY8" fmla="*/ 2171332 h 2171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1507" h="2171332">
                    <a:moveTo>
                      <a:pt x="0" y="0"/>
                    </a:moveTo>
                    <a:lnTo>
                      <a:pt x="1092065" y="0"/>
                    </a:lnTo>
                    <a:cubicBezTo>
                      <a:pt x="495597" y="0"/>
                      <a:pt x="12065" y="483532"/>
                      <a:pt x="12065" y="1080000"/>
                    </a:cubicBezTo>
                    <a:cubicBezTo>
                      <a:pt x="12065" y="1676468"/>
                      <a:pt x="495597" y="2160000"/>
                      <a:pt x="1092065" y="2160000"/>
                    </a:cubicBezTo>
                    <a:cubicBezTo>
                      <a:pt x="1688533" y="2160000"/>
                      <a:pt x="2172065" y="1676468"/>
                      <a:pt x="2172065" y="1080000"/>
                    </a:cubicBezTo>
                    <a:cubicBezTo>
                      <a:pt x="2172065" y="483532"/>
                      <a:pt x="1688533" y="0"/>
                      <a:pt x="1092065" y="0"/>
                    </a:cubicBezTo>
                    <a:lnTo>
                      <a:pt x="2631507" y="0"/>
                    </a:lnTo>
                    <a:lnTo>
                      <a:pt x="2631507" y="2171332"/>
                    </a:lnTo>
                    <a:lnTo>
                      <a:pt x="0" y="217133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BCCE2B1-2908-42DE-A4D1-622230934E9F}"/>
                  </a:ext>
                </a:extLst>
              </p:cNvPr>
              <p:cNvSpPr/>
              <p:nvPr/>
            </p:nvSpPr>
            <p:spPr>
              <a:xfrm>
                <a:off x="3712249" y="3695612"/>
                <a:ext cx="2160000" cy="2160000"/>
              </a:xfrm>
              <a:prstGeom prst="ellipse">
                <a:avLst/>
              </a:prstGeom>
              <a:noFill/>
              <a:ln w="381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3EF09CE6-0281-42B5-AA5D-308FE1502D71}"/>
                </a:ext>
              </a:extLst>
            </p:cNvPr>
            <p:cNvSpPr/>
            <p:nvPr/>
          </p:nvSpPr>
          <p:spPr>
            <a:xfrm>
              <a:off x="2466645" y="3175524"/>
              <a:ext cx="2160000" cy="2160000"/>
            </a:xfrm>
            <a:prstGeom prst="arc">
              <a:avLst>
                <a:gd name="adj1" fmla="val 13879649"/>
                <a:gd name="adj2" fmla="val 18539317"/>
              </a:avLst>
            </a:prstGeom>
            <a:ln w="38100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7A6853B-5875-491C-8C6D-71F33651B2D2}"/>
              </a:ext>
            </a:extLst>
          </p:cNvPr>
          <p:cNvGrpSpPr/>
          <p:nvPr/>
        </p:nvGrpSpPr>
        <p:grpSpPr>
          <a:xfrm>
            <a:off x="1222401" y="3556532"/>
            <a:ext cx="2160000" cy="2160000"/>
            <a:chOff x="589919" y="3467191"/>
            <a:chExt cx="2160000" cy="2160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E38E1CE-8811-42AD-A1BB-6EACB45B31AC}"/>
                </a:ext>
              </a:extLst>
            </p:cNvPr>
            <p:cNvSpPr/>
            <p:nvPr/>
          </p:nvSpPr>
          <p:spPr>
            <a:xfrm>
              <a:off x="589919" y="3467191"/>
              <a:ext cx="2160000" cy="2160000"/>
            </a:xfrm>
            <a:prstGeom prst="ellipse">
              <a:avLst/>
            </a:prstGeom>
            <a:noFill/>
            <a:ln w="38100">
              <a:solidFill>
                <a:srgbClr val="99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9C5FF32-48D1-4207-8CD3-481AD18EA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8594" y="3914284"/>
              <a:ext cx="1462808" cy="1442396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AD09B5F-3C3D-4C99-97B2-2EA62575DFD4}"/>
              </a:ext>
            </a:extLst>
          </p:cNvPr>
          <p:cNvGrpSpPr/>
          <p:nvPr/>
        </p:nvGrpSpPr>
        <p:grpSpPr>
          <a:xfrm>
            <a:off x="4974225" y="1082014"/>
            <a:ext cx="3512618" cy="4634518"/>
            <a:chOff x="4974225" y="1082014"/>
            <a:chExt cx="3512618" cy="4634518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0748222-55BB-4D93-A3A6-C2C632774AB1}"/>
                </a:ext>
              </a:extLst>
            </p:cNvPr>
            <p:cNvGrpSpPr/>
            <p:nvPr/>
          </p:nvGrpSpPr>
          <p:grpSpPr>
            <a:xfrm>
              <a:off x="5331951" y="1082014"/>
              <a:ext cx="1440000" cy="1842063"/>
              <a:chOff x="5331951" y="1082014"/>
              <a:chExt cx="1440000" cy="1842063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22E0A3AB-1D50-40F9-840D-3251473CD0F4}"/>
                  </a:ext>
                </a:extLst>
              </p:cNvPr>
              <p:cNvGrpSpPr/>
              <p:nvPr/>
            </p:nvGrpSpPr>
            <p:grpSpPr>
              <a:xfrm>
                <a:off x="5331951" y="1082014"/>
                <a:ext cx="1440000" cy="1440000"/>
                <a:chOff x="5336240" y="883648"/>
                <a:chExt cx="1648133" cy="1648133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CD7A10A-2950-46AB-B435-542504E96772}"/>
                    </a:ext>
                  </a:extLst>
                </p:cNvPr>
                <p:cNvSpPr/>
                <p:nvPr/>
              </p:nvSpPr>
              <p:spPr>
                <a:xfrm>
                  <a:off x="5336240" y="883648"/>
                  <a:ext cx="1648133" cy="1648133"/>
                </a:xfrm>
                <a:prstGeom prst="ellipse">
                  <a:avLst/>
                </a:prstGeom>
                <a:solidFill>
                  <a:srgbClr val="99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9" name="Picture 8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39C9AFB8-528F-4692-8F39-12B2FC0E32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59986" y="1187246"/>
                  <a:ext cx="600640" cy="809245"/>
                </a:xfrm>
                <a:prstGeom prst="rect">
                  <a:avLst/>
                </a:prstGeom>
              </p:spPr>
            </p:pic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529D57-8C3D-44E9-9139-95AFF21F6CBD}"/>
                  </a:ext>
                </a:extLst>
              </p:cNvPr>
              <p:cNvSpPr txBox="1"/>
              <p:nvPr/>
            </p:nvSpPr>
            <p:spPr>
              <a:xfrm>
                <a:off x="5331951" y="2554745"/>
                <a:ext cx="144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/>
                  <a:t>Refactoring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A433592-9FF7-49E3-A58C-F4232D41952C}"/>
                </a:ext>
              </a:extLst>
            </p:cNvPr>
            <p:cNvGrpSpPr/>
            <p:nvPr/>
          </p:nvGrpSpPr>
          <p:grpSpPr>
            <a:xfrm>
              <a:off x="6220226" y="3556532"/>
              <a:ext cx="2266617" cy="2160000"/>
              <a:chOff x="6318198" y="3678716"/>
              <a:chExt cx="2266617" cy="21600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03EFD7B-F05A-4547-B1AE-84C0A328FCF3}"/>
                  </a:ext>
                </a:extLst>
              </p:cNvPr>
              <p:cNvSpPr/>
              <p:nvPr/>
            </p:nvSpPr>
            <p:spPr>
              <a:xfrm>
                <a:off x="6318198" y="3678716"/>
                <a:ext cx="2160000" cy="2160000"/>
              </a:xfrm>
              <a:prstGeom prst="ellipse">
                <a:avLst/>
              </a:prstGeom>
              <a:noFill/>
              <a:ln w="381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FA6B667-CECE-4C69-9D81-D358BD2FF2AC}"/>
                  </a:ext>
                </a:extLst>
              </p:cNvPr>
              <p:cNvSpPr/>
              <p:nvPr/>
            </p:nvSpPr>
            <p:spPr>
              <a:xfrm>
                <a:off x="6503974" y="4044468"/>
                <a:ext cx="2080841" cy="1508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beams(r, a, h, 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n_beams</a:t>
                </a: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, t) =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for 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i</a:t>
                </a: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∈ 1:n_beams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let d = r/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n_beams</a:t>
                </a: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*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i</a:t>
                </a:r>
                <a:endParaRPr lang="en-GB" sz="800" dirty="0">
                  <a:latin typeface="Consolas" panose="020B0609020204030204" pitchFamily="49" charset="0"/>
                  <a:cs typeface="Courier New" panose="02070309020205020404" pitchFamily="49" charset="0"/>
                </a:endParaRP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    α = 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arcsin</a:t>
                </a: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(d/r)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    P1 = per(pol(r, a), d)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    P2 = 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cyl</a:t>
                </a: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(r, a+α, h)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  </a:t>
                </a:r>
                <a:r>
                  <a:rPr lang="en-GB" sz="800" dirty="0">
                    <a:highlight>
                      <a:srgbClr val="FEDA63"/>
                    </a:highlight>
                    <a:latin typeface="Consolas" panose="020B0609020204030204" pitchFamily="49" charset="0"/>
                    <a:cs typeface="Courier New" panose="02070309020205020404" pitchFamily="49" charset="0"/>
                  </a:rPr>
                  <a:t>prism(P1, P2, </a:t>
                </a:r>
                <a:r>
                  <a:rPr lang="en-GB" sz="800" dirty="0" err="1">
                    <a:highlight>
                      <a:srgbClr val="FEDA63"/>
                    </a:highlight>
                    <a:latin typeface="Consolas" panose="020B0609020204030204" pitchFamily="49" charset="0"/>
                    <a:cs typeface="Courier New" panose="02070309020205020404" pitchFamily="49" charset="0"/>
                  </a:rPr>
                  <a:t>vy</a:t>
                </a:r>
                <a:r>
                  <a:rPr lang="en-GB" sz="800" dirty="0">
                    <a:highlight>
                      <a:srgbClr val="FEDA63"/>
                    </a:highlight>
                    <a:latin typeface="Consolas" panose="020B0609020204030204" pitchFamily="49" charset="0"/>
                    <a:cs typeface="Courier New" panose="02070309020205020404" pitchFamily="49" charset="0"/>
                  </a:rPr>
                  <a:t>(d*0.1), t)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end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end</a:t>
                </a:r>
              </a:p>
            </p:txBody>
          </p:sp>
        </p:grp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30C827DE-7564-4C78-BA0A-37F029D45DBE}"/>
                </a:ext>
              </a:extLst>
            </p:cNvPr>
            <p:cNvSpPr/>
            <p:nvPr/>
          </p:nvSpPr>
          <p:spPr>
            <a:xfrm>
              <a:off x="4974225" y="3175524"/>
              <a:ext cx="2160000" cy="2160000"/>
            </a:xfrm>
            <a:prstGeom prst="arc">
              <a:avLst>
                <a:gd name="adj1" fmla="val 13879649"/>
                <a:gd name="adj2" fmla="val 18539317"/>
              </a:avLst>
            </a:prstGeom>
            <a:ln w="38100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FE50553-EE00-4D1F-9A40-1A8DA970F0C7}"/>
              </a:ext>
            </a:extLst>
          </p:cNvPr>
          <p:cNvGrpSpPr/>
          <p:nvPr/>
        </p:nvGrpSpPr>
        <p:grpSpPr>
          <a:xfrm>
            <a:off x="7505699" y="3175524"/>
            <a:ext cx="3382409" cy="2541008"/>
            <a:chOff x="7505699" y="3175524"/>
            <a:chExt cx="3382409" cy="254100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9D78C60-20F9-4A29-8008-FD76B66541EF}"/>
                </a:ext>
              </a:extLst>
            </p:cNvPr>
            <p:cNvGrpSpPr/>
            <p:nvPr/>
          </p:nvGrpSpPr>
          <p:grpSpPr>
            <a:xfrm>
              <a:off x="8728108" y="3556532"/>
              <a:ext cx="2160000" cy="2160000"/>
              <a:chOff x="8728108" y="3556532"/>
              <a:chExt cx="2160000" cy="2160000"/>
            </a:xfrm>
          </p:grpSpPr>
          <p:pic>
            <p:nvPicPr>
              <p:cNvPr id="24" name="Picture 23" descr="A picture containing text, gear, accordion&#10;&#10;Description automatically generated">
                <a:extLst>
                  <a:ext uri="{FF2B5EF4-FFF2-40B4-BE49-F238E27FC236}">
                    <a16:creationId xmlns:a16="http://schemas.microsoft.com/office/drawing/2014/main" id="{B4D1EDA3-D89A-4067-8A68-9CBCF2652C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7395" y="3960593"/>
                <a:ext cx="1603499" cy="1393016"/>
              </a:xfrm>
              <a:prstGeom prst="rect">
                <a:avLst/>
              </a:prstGeom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8141387-1B99-4762-B905-148F2F39B693}"/>
                  </a:ext>
                </a:extLst>
              </p:cNvPr>
              <p:cNvSpPr/>
              <p:nvPr/>
            </p:nvSpPr>
            <p:spPr>
              <a:xfrm>
                <a:off x="8728108" y="3556532"/>
                <a:ext cx="2160000" cy="2160000"/>
              </a:xfrm>
              <a:prstGeom prst="ellipse">
                <a:avLst/>
              </a:prstGeom>
              <a:noFill/>
              <a:ln w="381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5C1C0620-80B5-4B14-A17A-D4C2E1E4603A}"/>
                </a:ext>
              </a:extLst>
            </p:cNvPr>
            <p:cNvSpPr/>
            <p:nvPr/>
          </p:nvSpPr>
          <p:spPr>
            <a:xfrm>
              <a:off x="7505699" y="3175524"/>
              <a:ext cx="2160000" cy="2160000"/>
            </a:xfrm>
            <a:prstGeom prst="arc">
              <a:avLst>
                <a:gd name="adj1" fmla="val 13879649"/>
                <a:gd name="adj2" fmla="val 18539317"/>
              </a:avLst>
            </a:prstGeom>
            <a:ln w="38100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Parallelogram 39">
            <a:extLst>
              <a:ext uri="{FF2B5EF4-FFF2-40B4-BE49-F238E27FC236}">
                <a16:creationId xmlns:a16="http://schemas.microsoft.com/office/drawing/2014/main" id="{17B7002E-3BE5-4695-96FB-AA42ECD02BC6}"/>
              </a:ext>
            </a:extLst>
          </p:cNvPr>
          <p:cNvSpPr/>
          <p:nvPr/>
        </p:nvSpPr>
        <p:spPr>
          <a:xfrm rot="18885348">
            <a:off x="2270312" y="5070539"/>
            <a:ext cx="859489" cy="66425"/>
          </a:xfrm>
          <a:prstGeom prst="parallelogram">
            <a:avLst/>
          </a:prstGeom>
          <a:solidFill>
            <a:srgbClr val="FEDA63"/>
          </a:solidFill>
          <a:ln>
            <a:solidFill>
              <a:srgbClr val="FED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6970F311-C1FE-4F84-81E1-AFFDFD22201C}"/>
              </a:ext>
            </a:extLst>
          </p:cNvPr>
          <p:cNvSpPr txBox="1"/>
          <p:nvPr/>
        </p:nvSpPr>
        <p:spPr>
          <a:xfrm>
            <a:off x="4032000" y="6120000"/>
            <a:ext cx="7885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Isenberg Innovation Hub building</a:t>
            </a:r>
          </a:p>
          <a:p>
            <a:pPr algn="r">
              <a:spcAft>
                <a:spcPts val="600"/>
              </a:spcAft>
              <a:defRPr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 by Retana Castelo-Branco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66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F46ABC01-601B-4FE1-8101-6BC299544CCA}"/>
              </a:ext>
            </a:extLst>
          </p:cNvPr>
          <p:cNvGrpSpPr/>
          <p:nvPr/>
        </p:nvGrpSpPr>
        <p:grpSpPr>
          <a:xfrm>
            <a:off x="6830323" y="1082014"/>
            <a:ext cx="1986232" cy="1842063"/>
            <a:chOff x="6830323" y="1082014"/>
            <a:chExt cx="1986232" cy="1842063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B21657D-0729-419E-854A-F06753B07380}"/>
                </a:ext>
              </a:extLst>
            </p:cNvPr>
            <p:cNvGrpSpPr/>
            <p:nvPr/>
          </p:nvGrpSpPr>
          <p:grpSpPr>
            <a:xfrm>
              <a:off x="7376555" y="1082014"/>
              <a:ext cx="1440000" cy="1842063"/>
              <a:chOff x="7376555" y="1082014"/>
              <a:chExt cx="1440000" cy="1842063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90C4B12D-99E9-48DC-A9E1-718A39A8DF0A}"/>
                  </a:ext>
                </a:extLst>
              </p:cNvPr>
              <p:cNvGrpSpPr/>
              <p:nvPr/>
            </p:nvGrpSpPr>
            <p:grpSpPr>
              <a:xfrm>
                <a:off x="7376555" y="1082014"/>
                <a:ext cx="1440000" cy="1440000"/>
                <a:chOff x="7579720" y="893339"/>
                <a:chExt cx="1648133" cy="1648133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0A32842D-565D-4965-8AB6-598D0BA760B2}"/>
                    </a:ext>
                  </a:extLst>
                </p:cNvPr>
                <p:cNvSpPr/>
                <p:nvPr/>
              </p:nvSpPr>
              <p:spPr>
                <a:xfrm>
                  <a:off x="7579720" y="893339"/>
                  <a:ext cx="1648133" cy="1648133"/>
                </a:xfrm>
                <a:prstGeom prst="ellipse">
                  <a:avLst/>
                </a:prstGeom>
                <a:solidFill>
                  <a:srgbClr val="99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2" name="Picture 11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7900A29A-7DC6-4654-AC4B-3B244CF363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01348" y="1445299"/>
                  <a:ext cx="1204877" cy="568270"/>
                </a:xfrm>
                <a:prstGeom prst="rect">
                  <a:avLst/>
                </a:prstGeom>
              </p:spPr>
            </p:pic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902C83-41A7-4B27-8898-D9DAD67DC39B}"/>
                  </a:ext>
                </a:extLst>
              </p:cNvPr>
              <p:cNvSpPr txBox="1"/>
              <p:nvPr/>
            </p:nvSpPr>
            <p:spPr>
              <a:xfrm>
                <a:off x="7376556" y="2554745"/>
                <a:ext cx="14399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/>
                  <a:t>Traceability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16B2D0-9FC3-48AC-836D-2CF382F1357E}"/>
                </a:ext>
              </a:extLst>
            </p:cNvPr>
            <p:cNvSpPr txBox="1"/>
            <p:nvPr/>
          </p:nvSpPr>
          <p:spPr>
            <a:xfrm>
              <a:off x="6830323" y="1294183"/>
              <a:ext cx="4876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solidFill>
                    <a:srgbClr val="99FFCC"/>
                  </a:solidFill>
                </a:rPr>
                <a:t>+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6999F58-4CF1-42FD-87B5-BD81BA1F00C9}"/>
              </a:ext>
            </a:extLst>
          </p:cNvPr>
          <p:cNvGrpSpPr/>
          <p:nvPr/>
        </p:nvGrpSpPr>
        <p:grpSpPr>
          <a:xfrm>
            <a:off x="2466645" y="1082014"/>
            <a:ext cx="4258609" cy="4640184"/>
            <a:chOff x="2466645" y="1082014"/>
            <a:chExt cx="4258609" cy="4640184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2729579-5900-457E-8A3F-80D7150172D1}"/>
                </a:ext>
              </a:extLst>
            </p:cNvPr>
            <p:cNvGrpSpPr/>
            <p:nvPr/>
          </p:nvGrpSpPr>
          <p:grpSpPr>
            <a:xfrm>
              <a:off x="2825217" y="1082014"/>
              <a:ext cx="1440001" cy="1842063"/>
              <a:chOff x="2825217" y="1082014"/>
              <a:chExt cx="1440001" cy="1842063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928B7B34-0B35-4FAF-89CD-C5D7E8DC92D1}"/>
                  </a:ext>
                </a:extLst>
              </p:cNvPr>
              <p:cNvGrpSpPr/>
              <p:nvPr/>
            </p:nvGrpSpPr>
            <p:grpSpPr>
              <a:xfrm>
                <a:off x="2825217" y="1082014"/>
                <a:ext cx="1440000" cy="1440000"/>
                <a:chOff x="2455414" y="893340"/>
                <a:chExt cx="1648133" cy="1648133"/>
              </a:xfrm>
            </p:grpSpPr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61F35F4F-BC98-44C9-AD90-00316262E833}"/>
                    </a:ext>
                  </a:extLst>
                </p:cNvPr>
                <p:cNvSpPr/>
                <p:nvPr/>
              </p:nvSpPr>
              <p:spPr>
                <a:xfrm>
                  <a:off x="2455414" y="893340"/>
                  <a:ext cx="1648133" cy="1648133"/>
                </a:xfrm>
                <a:prstGeom prst="ellipse">
                  <a:avLst/>
                </a:prstGeom>
                <a:solidFill>
                  <a:srgbClr val="99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6" name="Picture 5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0EF5E755-1971-4E88-9686-6F0E0D8D6A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80" y="1429406"/>
                  <a:ext cx="1296000" cy="576000"/>
                </a:xfrm>
                <a:prstGeom prst="rect">
                  <a:avLst/>
                </a:prstGeom>
              </p:spPr>
            </p:pic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396BA1-630B-458C-85FF-7128C5627D81}"/>
                  </a:ext>
                </a:extLst>
              </p:cNvPr>
              <p:cNvSpPr txBox="1"/>
              <p:nvPr/>
            </p:nvSpPr>
            <p:spPr>
              <a:xfrm>
                <a:off x="2825218" y="2554745"/>
                <a:ext cx="144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/>
                  <a:t>Extraction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21FF11A-A64D-4616-980D-674CF8E1F99F}"/>
                </a:ext>
              </a:extLst>
            </p:cNvPr>
            <p:cNvGrpSpPr/>
            <p:nvPr/>
          </p:nvGrpSpPr>
          <p:grpSpPr>
            <a:xfrm>
              <a:off x="3614778" y="3550866"/>
              <a:ext cx="3110476" cy="2171332"/>
              <a:chOff x="3614778" y="3684280"/>
              <a:chExt cx="3110476" cy="2171332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148A9BF-4BEC-41CC-A637-F27E526F13D0}"/>
                  </a:ext>
                </a:extLst>
              </p:cNvPr>
              <p:cNvSpPr txBox="1"/>
              <p:nvPr/>
            </p:nvSpPr>
            <p:spPr>
              <a:xfrm>
                <a:off x="3614778" y="3684280"/>
                <a:ext cx="3110476" cy="2154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-5.0),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(-24.5, -5.0,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-6.7),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(-24.1, -6.7,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-8.3),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(-23.6, -8.3,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-10.0),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(-22.9, -10.0,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-11.7),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(-22.1, -11.7,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highlight>
                      <a:srgbClr val="FEDA63"/>
                    </a:highlight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highlight>
                      <a:srgbClr val="FEDA63"/>
                    </a:highlight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highlight>
                      <a:srgbClr val="FEDA63"/>
                    </a:highlight>
                    <a:latin typeface="Consolas" panose="020B0609020204030204" pitchFamily="49" charset="0"/>
                  </a:rPr>
                  <a:t>(-25.0, -25.0), </a:t>
                </a:r>
                <a:r>
                  <a:rPr lang="en-GB" sz="800" dirty="0" err="1">
                    <a:highlight>
                      <a:srgbClr val="FEDA63"/>
                    </a:highlight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highlight>
                      <a:srgbClr val="FEDA63"/>
                    </a:highlight>
                    <a:latin typeface="Consolas" panose="020B0609020204030204" pitchFamily="49" charset="0"/>
                  </a:rPr>
                  <a:t>(0.0, -25.0, 9.0))</a:t>
                </a:r>
                <a:r>
                  <a:rPr lang="en-GB" sz="800" dirty="0">
                    <a:latin typeface="Consolas" panose="020B0609020204030204" pitchFamily="49" charset="0"/>
                  </a:rPr>
                  <a:t>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-13.3),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(-21.1, -13.3,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-15.0),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(-20.0, -15.0,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-16.7),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(-18.6, -16.7,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-18.3),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(-17.0, -18.3, 9.0)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-20.0),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(-15.0, -20.0,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-21.7),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(-12.5, -21.7, 9.0))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</a:rPr>
                  <a:t>line(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</a:t>
                </a:r>
                <a:r>
                  <a:rPr lang="en-GB" sz="800" dirty="0">
                    <a:latin typeface="Consolas" panose="020B0609020204030204" pitchFamily="49" charset="0"/>
                  </a:rPr>
                  <a:t>(-25.0, -23.3), </a:t>
                </a:r>
                <a:r>
                  <a:rPr lang="en-GB" sz="800" dirty="0" err="1">
                    <a:latin typeface="Consolas" panose="020B0609020204030204" pitchFamily="49" charset="0"/>
                  </a:rPr>
                  <a:t>xyz</a:t>
                </a:r>
                <a:r>
                  <a:rPr lang="en-GB" sz="800" dirty="0">
                    <a:latin typeface="Consolas" panose="020B0609020204030204" pitchFamily="49" charset="0"/>
                  </a:rPr>
                  <a:t>(-9.0, -23.3, 9.0))</a:t>
                </a: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BCA3CF2-F43D-4C55-A286-3165A62E873C}"/>
                  </a:ext>
                </a:extLst>
              </p:cNvPr>
              <p:cNvSpPr/>
              <p:nvPr/>
            </p:nvSpPr>
            <p:spPr>
              <a:xfrm>
                <a:off x="3697140" y="3684280"/>
                <a:ext cx="2631507" cy="2171332"/>
              </a:xfrm>
              <a:custGeom>
                <a:avLst/>
                <a:gdLst>
                  <a:gd name="connsiteX0" fmla="*/ 0 w 2631507"/>
                  <a:gd name="connsiteY0" fmla="*/ 0 h 2171332"/>
                  <a:gd name="connsiteX1" fmla="*/ 1092065 w 2631507"/>
                  <a:gd name="connsiteY1" fmla="*/ 0 h 2171332"/>
                  <a:gd name="connsiteX2" fmla="*/ 12065 w 2631507"/>
                  <a:gd name="connsiteY2" fmla="*/ 1080000 h 2171332"/>
                  <a:gd name="connsiteX3" fmla="*/ 1092065 w 2631507"/>
                  <a:gd name="connsiteY3" fmla="*/ 2160000 h 2171332"/>
                  <a:gd name="connsiteX4" fmla="*/ 2172065 w 2631507"/>
                  <a:gd name="connsiteY4" fmla="*/ 1080000 h 2171332"/>
                  <a:gd name="connsiteX5" fmla="*/ 1092065 w 2631507"/>
                  <a:gd name="connsiteY5" fmla="*/ 0 h 2171332"/>
                  <a:gd name="connsiteX6" fmla="*/ 2631507 w 2631507"/>
                  <a:gd name="connsiteY6" fmla="*/ 0 h 2171332"/>
                  <a:gd name="connsiteX7" fmla="*/ 2631507 w 2631507"/>
                  <a:gd name="connsiteY7" fmla="*/ 2171332 h 2171332"/>
                  <a:gd name="connsiteX8" fmla="*/ 0 w 2631507"/>
                  <a:gd name="connsiteY8" fmla="*/ 2171332 h 2171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1507" h="2171332">
                    <a:moveTo>
                      <a:pt x="0" y="0"/>
                    </a:moveTo>
                    <a:lnTo>
                      <a:pt x="1092065" y="0"/>
                    </a:lnTo>
                    <a:cubicBezTo>
                      <a:pt x="495597" y="0"/>
                      <a:pt x="12065" y="483532"/>
                      <a:pt x="12065" y="1080000"/>
                    </a:cubicBezTo>
                    <a:cubicBezTo>
                      <a:pt x="12065" y="1676468"/>
                      <a:pt x="495597" y="2160000"/>
                      <a:pt x="1092065" y="2160000"/>
                    </a:cubicBezTo>
                    <a:cubicBezTo>
                      <a:pt x="1688533" y="2160000"/>
                      <a:pt x="2172065" y="1676468"/>
                      <a:pt x="2172065" y="1080000"/>
                    </a:cubicBezTo>
                    <a:cubicBezTo>
                      <a:pt x="2172065" y="483532"/>
                      <a:pt x="1688533" y="0"/>
                      <a:pt x="1092065" y="0"/>
                    </a:cubicBezTo>
                    <a:lnTo>
                      <a:pt x="2631507" y="0"/>
                    </a:lnTo>
                    <a:lnTo>
                      <a:pt x="2631507" y="2171332"/>
                    </a:lnTo>
                    <a:lnTo>
                      <a:pt x="0" y="217133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BCCE2B1-2908-42DE-A4D1-622230934E9F}"/>
                  </a:ext>
                </a:extLst>
              </p:cNvPr>
              <p:cNvSpPr/>
              <p:nvPr/>
            </p:nvSpPr>
            <p:spPr>
              <a:xfrm>
                <a:off x="3712249" y="3695612"/>
                <a:ext cx="2160000" cy="2160000"/>
              </a:xfrm>
              <a:prstGeom prst="ellipse">
                <a:avLst/>
              </a:prstGeom>
              <a:noFill/>
              <a:ln w="381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3EF09CE6-0281-42B5-AA5D-308FE1502D71}"/>
                </a:ext>
              </a:extLst>
            </p:cNvPr>
            <p:cNvSpPr/>
            <p:nvPr/>
          </p:nvSpPr>
          <p:spPr>
            <a:xfrm>
              <a:off x="2466645" y="3175524"/>
              <a:ext cx="2160000" cy="2160000"/>
            </a:xfrm>
            <a:prstGeom prst="arc">
              <a:avLst>
                <a:gd name="adj1" fmla="val 13879649"/>
                <a:gd name="adj2" fmla="val 18539317"/>
              </a:avLst>
            </a:prstGeom>
            <a:ln w="38100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7A6853B-5875-491C-8C6D-71F33651B2D2}"/>
              </a:ext>
            </a:extLst>
          </p:cNvPr>
          <p:cNvGrpSpPr/>
          <p:nvPr/>
        </p:nvGrpSpPr>
        <p:grpSpPr>
          <a:xfrm>
            <a:off x="1222401" y="3556532"/>
            <a:ext cx="2160000" cy="2160000"/>
            <a:chOff x="589919" y="3467191"/>
            <a:chExt cx="2160000" cy="2160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E38E1CE-8811-42AD-A1BB-6EACB45B31AC}"/>
                </a:ext>
              </a:extLst>
            </p:cNvPr>
            <p:cNvSpPr/>
            <p:nvPr/>
          </p:nvSpPr>
          <p:spPr>
            <a:xfrm>
              <a:off x="589919" y="3467191"/>
              <a:ext cx="2160000" cy="2160000"/>
            </a:xfrm>
            <a:prstGeom prst="ellipse">
              <a:avLst/>
            </a:prstGeom>
            <a:noFill/>
            <a:ln w="38100">
              <a:solidFill>
                <a:srgbClr val="99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9C5FF32-48D1-4207-8CD3-481AD18EA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8594" y="3914284"/>
              <a:ext cx="1462808" cy="1442396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AD09B5F-3C3D-4C99-97B2-2EA62575DFD4}"/>
              </a:ext>
            </a:extLst>
          </p:cNvPr>
          <p:cNvGrpSpPr/>
          <p:nvPr/>
        </p:nvGrpSpPr>
        <p:grpSpPr>
          <a:xfrm>
            <a:off x="4974225" y="1082014"/>
            <a:ext cx="3512618" cy="4634518"/>
            <a:chOff x="4974225" y="1082014"/>
            <a:chExt cx="3512618" cy="4634518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0748222-55BB-4D93-A3A6-C2C632774AB1}"/>
                </a:ext>
              </a:extLst>
            </p:cNvPr>
            <p:cNvGrpSpPr/>
            <p:nvPr/>
          </p:nvGrpSpPr>
          <p:grpSpPr>
            <a:xfrm>
              <a:off x="5331951" y="1082014"/>
              <a:ext cx="1440000" cy="1842063"/>
              <a:chOff x="5331951" y="1082014"/>
              <a:chExt cx="1440000" cy="1842063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22E0A3AB-1D50-40F9-840D-3251473CD0F4}"/>
                  </a:ext>
                </a:extLst>
              </p:cNvPr>
              <p:cNvGrpSpPr/>
              <p:nvPr/>
            </p:nvGrpSpPr>
            <p:grpSpPr>
              <a:xfrm>
                <a:off x="5331951" y="1082014"/>
                <a:ext cx="1440000" cy="1440000"/>
                <a:chOff x="5336240" y="883648"/>
                <a:chExt cx="1648133" cy="1648133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CD7A10A-2950-46AB-B435-542504E96772}"/>
                    </a:ext>
                  </a:extLst>
                </p:cNvPr>
                <p:cNvSpPr/>
                <p:nvPr/>
              </p:nvSpPr>
              <p:spPr>
                <a:xfrm>
                  <a:off x="5336240" y="883648"/>
                  <a:ext cx="1648133" cy="1648133"/>
                </a:xfrm>
                <a:prstGeom prst="ellipse">
                  <a:avLst/>
                </a:prstGeom>
                <a:solidFill>
                  <a:srgbClr val="99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9" name="Picture 8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39C9AFB8-528F-4692-8F39-12B2FC0E32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59986" y="1187246"/>
                  <a:ext cx="600640" cy="809245"/>
                </a:xfrm>
                <a:prstGeom prst="rect">
                  <a:avLst/>
                </a:prstGeom>
              </p:spPr>
            </p:pic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529D57-8C3D-44E9-9139-95AFF21F6CBD}"/>
                  </a:ext>
                </a:extLst>
              </p:cNvPr>
              <p:cNvSpPr txBox="1"/>
              <p:nvPr/>
            </p:nvSpPr>
            <p:spPr>
              <a:xfrm>
                <a:off x="5331951" y="2554745"/>
                <a:ext cx="144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/>
                  <a:t>Refactoring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A433592-9FF7-49E3-A58C-F4232D41952C}"/>
                </a:ext>
              </a:extLst>
            </p:cNvPr>
            <p:cNvGrpSpPr/>
            <p:nvPr/>
          </p:nvGrpSpPr>
          <p:grpSpPr>
            <a:xfrm>
              <a:off x="6220226" y="3556532"/>
              <a:ext cx="2266617" cy="2160000"/>
              <a:chOff x="6318198" y="3678716"/>
              <a:chExt cx="2266617" cy="21600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03EFD7B-F05A-4547-B1AE-84C0A328FCF3}"/>
                  </a:ext>
                </a:extLst>
              </p:cNvPr>
              <p:cNvSpPr/>
              <p:nvPr/>
            </p:nvSpPr>
            <p:spPr>
              <a:xfrm>
                <a:off x="6318198" y="3678716"/>
                <a:ext cx="2160000" cy="2160000"/>
              </a:xfrm>
              <a:prstGeom prst="ellipse">
                <a:avLst/>
              </a:prstGeom>
              <a:noFill/>
              <a:ln w="381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FA6B667-CECE-4C69-9D81-D358BD2FF2AC}"/>
                  </a:ext>
                </a:extLst>
              </p:cNvPr>
              <p:cNvSpPr/>
              <p:nvPr/>
            </p:nvSpPr>
            <p:spPr>
              <a:xfrm>
                <a:off x="6503974" y="4044468"/>
                <a:ext cx="2080841" cy="1508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beams(r, a, h, 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n_beams</a:t>
                </a: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, t) =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for 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i</a:t>
                </a: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∈ 1:n_beams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let d = r/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n_beams</a:t>
                </a: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*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i</a:t>
                </a:r>
                <a:endParaRPr lang="en-GB" sz="800" dirty="0">
                  <a:latin typeface="Consolas" panose="020B0609020204030204" pitchFamily="49" charset="0"/>
                  <a:cs typeface="Courier New" panose="02070309020205020404" pitchFamily="49" charset="0"/>
                </a:endParaRP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    α = 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arcsin</a:t>
                </a: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(d/r)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    P1 = per(pol(r, a), d)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    P2 = </a:t>
                </a:r>
                <a:r>
                  <a:rPr lang="en-GB" sz="800" dirty="0" err="1">
                    <a:latin typeface="Consolas" panose="020B0609020204030204" pitchFamily="49" charset="0"/>
                    <a:cs typeface="Courier New" panose="02070309020205020404" pitchFamily="49" charset="0"/>
                  </a:rPr>
                  <a:t>cyl</a:t>
                </a: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(r, a+α, h)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  </a:t>
                </a:r>
                <a:r>
                  <a:rPr lang="en-GB" sz="800" dirty="0">
                    <a:highlight>
                      <a:srgbClr val="FEDA63"/>
                    </a:highlight>
                    <a:latin typeface="Consolas" panose="020B0609020204030204" pitchFamily="49" charset="0"/>
                    <a:cs typeface="Courier New" panose="02070309020205020404" pitchFamily="49" charset="0"/>
                  </a:rPr>
                  <a:t>prism(P1, P2, </a:t>
                </a:r>
                <a:r>
                  <a:rPr lang="en-GB" sz="800" dirty="0" err="1">
                    <a:highlight>
                      <a:srgbClr val="FEDA63"/>
                    </a:highlight>
                    <a:latin typeface="Consolas" panose="020B0609020204030204" pitchFamily="49" charset="0"/>
                    <a:cs typeface="Courier New" panose="02070309020205020404" pitchFamily="49" charset="0"/>
                  </a:rPr>
                  <a:t>vy</a:t>
                </a:r>
                <a:r>
                  <a:rPr lang="en-GB" sz="800" dirty="0">
                    <a:highlight>
                      <a:srgbClr val="FEDA63"/>
                    </a:highlight>
                    <a:latin typeface="Consolas" panose="020B0609020204030204" pitchFamily="49" charset="0"/>
                    <a:cs typeface="Courier New" panose="02070309020205020404" pitchFamily="49" charset="0"/>
                  </a:rPr>
                  <a:t>(d*0.1), t)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  end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800" dirty="0">
                    <a:latin typeface="Consolas" panose="020B0609020204030204" pitchFamily="49" charset="0"/>
                    <a:cs typeface="Courier New" panose="02070309020205020404" pitchFamily="49" charset="0"/>
                  </a:rPr>
                  <a:t> end</a:t>
                </a:r>
              </a:p>
            </p:txBody>
          </p:sp>
        </p:grp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30C827DE-7564-4C78-BA0A-37F029D45DBE}"/>
                </a:ext>
              </a:extLst>
            </p:cNvPr>
            <p:cNvSpPr/>
            <p:nvPr/>
          </p:nvSpPr>
          <p:spPr>
            <a:xfrm>
              <a:off x="4974225" y="3175524"/>
              <a:ext cx="2160000" cy="2160000"/>
            </a:xfrm>
            <a:prstGeom prst="arc">
              <a:avLst>
                <a:gd name="adj1" fmla="val 13879649"/>
                <a:gd name="adj2" fmla="val 18539317"/>
              </a:avLst>
            </a:prstGeom>
            <a:ln w="38100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E6BD5B3F-B6BE-41A8-B9E0-AFB52DAB2A5A}"/>
              </a:ext>
            </a:extLst>
          </p:cNvPr>
          <p:cNvSpPr/>
          <p:nvPr/>
        </p:nvSpPr>
        <p:spPr>
          <a:xfrm rot="18885348">
            <a:off x="2270312" y="5070539"/>
            <a:ext cx="859489" cy="66425"/>
          </a:xfrm>
          <a:prstGeom prst="parallelogram">
            <a:avLst/>
          </a:prstGeom>
          <a:solidFill>
            <a:srgbClr val="FEDA63"/>
          </a:solidFill>
          <a:ln>
            <a:solidFill>
              <a:srgbClr val="FED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EB8E4D-24E2-4396-872D-75A154B0059E}"/>
              </a:ext>
            </a:extLst>
          </p:cNvPr>
          <p:cNvGrpSpPr/>
          <p:nvPr/>
        </p:nvGrpSpPr>
        <p:grpSpPr>
          <a:xfrm>
            <a:off x="9311324" y="1335929"/>
            <a:ext cx="1715089" cy="1046379"/>
            <a:chOff x="9311324" y="1335929"/>
            <a:chExt cx="1715089" cy="1046379"/>
          </a:xfrm>
        </p:grpSpPr>
        <p:pic>
          <p:nvPicPr>
            <p:cNvPr id="40" name="Picture 39" descr="A close up of a logo&#10;&#10;Description automatically generated">
              <a:extLst>
                <a:ext uri="{FF2B5EF4-FFF2-40B4-BE49-F238E27FC236}">
                  <a16:creationId xmlns:a16="http://schemas.microsoft.com/office/drawing/2014/main" id="{22941DF2-82A2-4237-91A3-14D448ED5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699" y="1335929"/>
              <a:ext cx="1360714" cy="1046379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8B52086-DBA7-4543-A169-EB37B449ED60}"/>
                </a:ext>
              </a:extLst>
            </p:cNvPr>
            <p:cNvSpPr txBox="1"/>
            <p:nvPr/>
          </p:nvSpPr>
          <p:spPr>
            <a:xfrm>
              <a:off x="9311324" y="1351287"/>
              <a:ext cx="4876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solidFill>
                    <a:srgbClr val="99FFCC"/>
                  </a:solidFill>
                  <a:latin typeface="Wingdings 3" panose="05040102010807070707" pitchFamily="18" charset="2"/>
                </a:rPr>
                <a:t>g</a:t>
              </a:r>
            </a:p>
          </p:txBody>
        </p:sp>
      </p:grpSp>
      <p:sp>
        <p:nvSpPr>
          <p:cNvPr id="43" name="TextBox 1">
            <a:extLst>
              <a:ext uri="{FF2B5EF4-FFF2-40B4-BE49-F238E27FC236}">
                <a16:creationId xmlns:a16="http://schemas.microsoft.com/office/drawing/2014/main" id="{F7DAA9E6-D282-4B95-8DC8-49B3AF8C4EA1}"/>
              </a:ext>
            </a:extLst>
          </p:cNvPr>
          <p:cNvSpPr txBox="1"/>
          <p:nvPr/>
        </p:nvSpPr>
        <p:spPr>
          <a:xfrm>
            <a:off x="4032000" y="6120000"/>
            <a:ext cx="7885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Isenberg Innovation Hub building</a:t>
            </a:r>
          </a:p>
          <a:p>
            <a:pPr algn="r">
              <a:spcAft>
                <a:spcPts val="600"/>
              </a:spcAft>
              <a:defRPr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 by Retana Castelo-Branco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A838B46-5419-4DDA-A39E-A94CCD15F4C7}"/>
              </a:ext>
            </a:extLst>
          </p:cNvPr>
          <p:cNvGrpSpPr/>
          <p:nvPr/>
        </p:nvGrpSpPr>
        <p:grpSpPr>
          <a:xfrm>
            <a:off x="7505699" y="3175524"/>
            <a:ext cx="3382409" cy="2541008"/>
            <a:chOff x="7505699" y="3175524"/>
            <a:chExt cx="3382409" cy="254100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0AD19AB-4CFB-4CDC-9C03-EFB5A658D101}"/>
                </a:ext>
              </a:extLst>
            </p:cNvPr>
            <p:cNvGrpSpPr/>
            <p:nvPr/>
          </p:nvGrpSpPr>
          <p:grpSpPr>
            <a:xfrm>
              <a:off x="8728108" y="3556532"/>
              <a:ext cx="2160000" cy="2160000"/>
              <a:chOff x="8728108" y="3556532"/>
              <a:chExt cx="2160000" cy="2160000"/>
            </a:xfrm>
          </p:grpSpPr>
          <p:pic>
            <p:nvPicPr>
              <p:cNvPr id="53" name="Picture 52" descr="A picture containing text, gear, accordion&#10;&#10;Description automatically generated">
                <a:extLst>
                  <a:ext uri="{FF2B5EF4-FFF2-40B4-BE49-F238E27FC236}">
                    <a16:creationId xmlns:a16="http://schemas.microsoft.com/office/drawing/2014/main" id="{E4E1BE8E-41A2-434B-AB2B-26AF100DA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7395" y="3960593"/>
                <a:ext cx="1603499" cy="1393016"/>
              </a:xfrm>
              <a:prstGeom prst="rect">
                <a:avLst/>
              </a:prstGeom>
            </p:spPr>
          </p:pic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67CCAE5-E9CE-4C06-91C8-9131CBFD9C9C}"/>
                  </a:ext>
                </a:extLst>
              </p:cNvPr>
              <p:cNvSpPr/>
              <p:nvPr/>
            </p:nvSpPr>
            <p:spPr>
              <a:xfrm>
                <a:off x="8728108" y="3556532"/>
                <a:ext cx="2160000" cy="2160000"/>
              </a:xfrm>
              <a:prstGeom prst="ellipse">
                <a:avLst/>
              </a:prstGeom>
              <a:noFill/>
              <a:ln w="381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7B509541-90F3-434B-B0CA-94A82ED5D663}"/>
                </a:ext>
              </a:extLst>
            </p:cNvPr>
            <p:cNvSpPr/>
            <p:nvPr/>
          </p:nvSpPr>
          <p:spPr>
            <a:xfrm>
              <a:off x="7505699" y="3175524"/>
              <a:ext cx="2160000" cy="2160000"/>
            </a:xfrm>
            <a:prstGeom prst="arc">
              <a:avLst>
                <a:gd name="adj1" fmla="val 13879649"/>
                <a:gd name="adj2" fmla="val 18539317"/>
              </a:avLst>
            </a:prstGeom>
            <a:ln w="38100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18783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esktop computer sitting on top of a desk&#10;&#10;Description automatically generated">
            <a:extLst>
              <a:ext uri="{FF2B5EF4-FFF2-40B4-BE49-F238E27FC236}">
                <a16:creationId xmlns:a16="http://schemas.microsoft.com/office/drawing/2014/main" id="{B4207759-AEC8-4C24-B7E1-1A0A525AECE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99FFCC">
                <a:tint val="45000"/>
                <a:satMod val="400000"/>
              </a:srgb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203AC1-6E7B-4D61-BB71-EA0E0C64C600}"/>
              </a:ext>
            </a:extLst>
          </p:cNvPr>
          <p:cNvSpPr txBox="1"/>
          <p:nvPr/>
        </p:nvSpPr>
        <p:spPr>
          <a:xfrm>
            <a:off x="2334986" y="2187246"/>
            <a:ext cx="7522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3686103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85DA26-09F6-40BF-B80E-F4D14B296D5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Picture 10" descr="A desktop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3BB1EFCD-776C-4AA9-AD8D-74741CC07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9FFCC">
                  <a:tint val="45000"/>
                  <a:satMod val="400000"/>
                </a:srgb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F6D772-9355-4E5F-9354-6ECCC836DEA9}"/>
                </a:ext>
              </a:extLst>
            </p:cNvPr>
            <p:cNvSpPr/>
            <p:nvPr/>
          </p:nvSpPr>
          <p:spPr>
            <a:xfrm>
              <a:off x="2260600" y="0"/>
              <a:ext cx="99314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14000">
                  <a:schemeClr val="accent3">
                    <a:lumMod val="0"/>
                    <a:lumOff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9" descr="A large building&#10;&#10;Description automatically generated">
            <a:extLst>
              <a:ext uri="{FF2B5EF4-FFF2-40B4-BE49-F238E27FC236}">
                <a16:creationId xmlns:a16="http://schemas.microsoft.com/office/drawing/2014/main" id="{2A100FD5-4524-41B4-95CA-486CE90EE3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00" y="1090862"/>
            <a:ext cx="6751654" cy="4676275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46C84867-4C4F-4708-B147-CF291E0DFC7E}"/>
              </a:ext>
            </a:extLst>
          </p:cNvPr>
          <p:cNvSpPr txBox="1"/>
          <p:nvPr/>
        </p:nvSpPr>
        <p:spPr>
          <a:xfrm>
            <a:off x="3964004" y="6136364"/>
            <a:ext cx="7600950" cy="53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GB" sz="1200" dirty="0"/>
              <a:t>Bauhaus Building (Dessau, Germany)</a:t>
            </a:r>
          </a:p>
          <a:p>
            <a:pPr algn="r">
              <a:defRPr/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www.bauhaus-dessau.de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BE49BC-0B9E-4454-BD13-04D52A54D796}"/>
              </a:ext>
            </a:extLst>
          </p:cNvPr>
          <p:cNvSpPr txBox="1"/>
          <p:nvPr/>
        </p:nvSpPr>
        <p:spPr>
          <a:xfrm>
            <a:off x="476435" y="1690091"/>
            <a:ext cx="2762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rgbClr val="99FFCC"/>
                </a:solidFill>
              </a:rPr>
              <a:t>Building Renovation</a:t>
            </a:r>
          </a:p>
        </p:txBody>
      </p:sp>
    </p:spTree>
    <p:extLst>
      <p:ext uri="{BB962C8B-B14F-4D97-AF65-F5344CB8AC3E}">
        <p14:creationId xmlns:p14="http://schemas.microsoft.com/office/powerpoint/2010/main" val="937041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C7294F8-2C8C-405D-9FC7-AA9B1912A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5400000" cy="217889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25CB5B-E9B1-45A2-867F-1E470047A851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360000" y="360000"/>
            <a:chExt cx="1440000" cy="1440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3231334-7E3E-44A2-A8CC-0D7050366C0F}"/>
                </a:ext>
              </a:extLst>
            </p:cNvPr>
            <p:cNvSpPr/>
            <p:nvPr/>
          </p:nvSpPr>
          <p:spPr>
            <a:xfrm>
              <a:off x="360000" y="360000"/>
              <a:ext cx="1440000" cy="1440000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939BA540-1F67-4072-AB97-E54B24D73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375" y="828000"/>
              <a:ext cx="565250" cy="504000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00CD22-F45B-4E93-A56A-3D8C0DC70D7B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69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DE9F13C-EDA9-4E5E-B98E-3AB9A6730406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2455414" y="893340"/>
            <a:chExt cx="1648133" cy="164813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72050EE-EBC3-498E-8B3C-5E0ACA1AFED8}"/>
                </a:ext>
              </a:extLst>
            </p:cNvPr>
            <p:cNvSpPr/>
            <p:nvPr/>
          </p:nvSpPr>
          <p:spPr>
            <a:xfrm>
              <a:off x="2455414" y="893340"/>
              <a:ext cx="1648133" cy="1648133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 descr="A close up of a sign&#10;&#10;Description automatically generated">
              <a:extLst>
                <a:ext uri="{FF2B5EF4-FFF2-40B4-BE49-F238E27FC236}">
                  <a16:creationId xmlns:a16="http://schemas.microsoft.com/office/drawing/2014/main" id="{B49ED720-6292-4987-B126-D30A05BC7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1480" y="1429406"/>
              <a:ext cx="1296000" cy="576000"/>
            </a:xfrm>
            <a:prstGeom prst="rect">
              <a:avLst/>
            </a:prstGeom>
          </p:spPr>
        </p:pic>
      </p:grp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1C17B96-CC57-475B-8CC1-4126DDE908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5400000" cy="217889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4BB39E-0F43-458C-B2ED-E5B6C1A72F58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38A3F04-7822-4449-8B08-8997B2C81364}"/>
              </a:ext>
            </a:extLst>
          </p:cNvPr>
          <p:cNvSpPr txBox="1"/>
          <p:nvPr/>
        </p:nvSpPr>
        <p:spPr>
          <a:xfrm>
            <a:off x="6120000" y="180000"/>
            <a:ext cx="5707308" cy="644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(45,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(46,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(46, 6),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(45,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(51,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(51,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(50,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(50, 21))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(50,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(51,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(51, 13),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(50, 13))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(50,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(51,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(51, 6),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(50,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(55,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(56,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(56, 13),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(55, 13))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(55,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(56,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(56, 6),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(55,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(60,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(61,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(61, 13),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(60, 13))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(60, 7.01),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(61,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(61, 6),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(60,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(65,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(66,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(66,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(65, 20))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(65,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(66,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(66, 13),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(65, 13))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(65,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(66,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(66, 6),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(65,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(70,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(71,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(71,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(70, 20))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(70,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(71,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(71, 13),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(70, 13))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(70,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(71,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(71, 6),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(70,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(75,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(76,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(76,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(75, 20))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(75,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(76,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(76, 13),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(75, 13))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(75,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(76,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(76, 6),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(75,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(80,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(81,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(81,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(80, 20))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(80,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(81,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(81, 13),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(80, 13))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(80,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(81,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(81, 6),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(80,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(91,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(90,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(90,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(91, 21))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(85,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(86,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(86, 6),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(85, 6))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216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8DFCF-9E31-4844-B8E8-17CD0826DD56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7579720" y="893339"/>
            <a:chExt cx="1648133" cy="164813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789387D-D001-44A5-B7E2-03478849DB8A}"/>
                </a:ext>
              </a:extLst>
            </p:cNvPr>
            <p:cNvSpPr/>
            <p:nvPr/>
          </p:nvSpPr>
          <p:spPr>
            <a:xfrm>
              <a:off x="7579720" y="893339"/>
              <a:ext cx="1648133" cy="1648133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 descr="A close up of a sign&#10;&#10;Description automatically generated">
              <a:extLst>
                <a:ext uri="{FF2B5EF4-FFF2-40B4-BE49-F238E27FC236}">
                  <a16:creationId xmlns:a16="http://schemas.microsoft.com/office/drawing/2014/main" id="{CA49C417-B8C4-4222-9054-F05B4FEE1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348" y="1445299"/>
              <a:ext cx="1204877" cy="56827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1305094-8DC0-4BFD-8C63-AF1E8BAC5A6B}"/>
              </a:ext>
            </a:extLst>
          </p:cNvPr>
          <p:cNvSpPr txBox="1"/>
          <p:nvPr/>
        </p:nvSpPr>
        <p:spPr>
          <a:xfrm>
            <a:off x="6120000" y="180000"/>
            <a:ext cx="5707308" cy="644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(45,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(46,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(46, 6),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(45,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(51,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(51,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(50,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(50, 21))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(50,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(51,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(51, 13),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(50, 13))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(50,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(51,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(51, 6),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(50,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(55,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(56,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(56, 13),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(55, 13))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(55,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(56,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(56, 6),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(55,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(60,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(61,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(61, 13),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(60, 13))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(60, 7.01),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(61,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(61, 6),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(60,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(65,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(66,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(66,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(65, 20))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(65,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(66,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(66, 13),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(65, 13))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(65,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(66,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(66, 6),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(65,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(70,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(71,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(71,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(70, 20))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(70,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(71,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(71, 13),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(70, 13))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(70,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(71,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(71, 6),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(70,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(75,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(76,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(76,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(75, 20))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(75,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(76,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(76, 13),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(75, 13))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(75,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(76,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(76, 6),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(75,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(80,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(81,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(81,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(80, 20))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(80,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(81,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(81, 13),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(80, 13))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(80,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(81,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(81, 6),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(80,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(91,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(90,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(90,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(91, 21))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(85,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(86,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(86, 6),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(85, 6))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E9511AF-957B-42B9-AA92-E23E68A2A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5400000" cy="2178898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AFF052-9228-4EE6-9D5C-C34088501FCF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4FE9D0-AF6A-4C36-BA11-26E0E1B91308}"/>
              </a:ext>
            </a:extLst>
          </p:cNvPr>
          <p:cNvGrpSpPr/>
          <p:nvPr/>
        </p:nvGrpSpPr>
        <p:grpSpPr>
          <a:xfrm>
            <a:off x="2991772" y="4383587"/>
            <a:ext cx="2035559" cy="80799"/>
            <a:chOff x="2991772" y="4383587"/>
            <a:chExt cx="2035559" cy="80799"/>
          </a:xfrm>
          <a:solidFill>
            <a:srgbClr val="FFC800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FE71CB-559D-4463-9453-B944611E4768}"/>
                </a:ext>
              </a:extLst>
            </p:cNvPr>
            <p:cNvSpPr/>
            <p:nvPr/>
          </p:nvSpPr>
          <p:spPr>
            <a:xfrm>
              <a:off x="2991772" y="4392386"/>
              <a:ext cx="72000" cy="72000"/>
            </a:xfrm>
            <a:prstGeom prst="rect">
              <a:avLst/>
            </a:prstGeom>
            <a:grpFill/>
            <a:ln>
              <a:solidFill>
                <a:srgbClr val="FF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23921BD-0689-4C76-BDB8-422298F58686}"/>
                </a:ext>
              </a:extLst>
            </p:cNvPr>
            <p:cNvSpPr/>
            <p:nvPr/>
          </p:nvSpPr>
          <p:spPr>
            <a:xfrm>
              <a:off x="3261403" y="4392386"/>
              <a:ext cx="72000" cy="72000"/>
            </a:xfrm>
            <a:prstGeom prst="rect">
              <a:avLst/>
            </a:prstGeom>
            <a:grpFill/>
            <a:ln>
              <a:solidFill>
                <a:srgbClr val="FF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E8CCA4D-F73E-40D2-AF87-347AA052D322}"/>
                </a:ext>
              </a:extLst>
            </p:cNvPr>
            <p:cNvSpPr/>
            <p:nvPr/>
          </p:nvSpPr>
          <p:spPr>
            <a:xfrm>
              <a:off x="3531034" y="4392386"/>
              <a:ext cx="72000" cy="72000"/>
            </a:xfrm>
            <a:prstGeom prst="rect">
              <a:avLst/>
            </a:prstGeom>
            <a:grpFill/>
            <a:ln>
              <a:solidFill>
                <a:srgbClr val="FF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2AB8FFC-2553-431E-BD6C-FE8F98D5807E}"/>
                </a:ext>
              </a:extLst>
            </p:cNvPr>
            <p:cNvSpPr/>
            <p:nvPr/>
          </p:nvSpPr>
          <p:spPr>
            <a:xfrm>
              <a:off x="3800665" y="4392386"/>
              <a:ext cx="72000" cy="72000"/>
            </a:xfrm>
            <a:prstGeom prst="rect">
              <a:avLst/>
            </a:prstGeom>
            <a:grpFill/>
            <a:ln>
              <a:solidFill>
                <a:srgbClr val="FF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25A589-220B-41EE-B44A-45AF159A0A63}"/>
                </a:ext>
              </a:extLst>
            </p:cNvPr>
            <p:cNvSpPr/>
            <p:nvPr/>
          </p:nvSpPr>
          <p:spPr>
            <a:xfrm>
              <a:off x="4079376" y="4383587"/>
              <a:ext cx="72000" cy="72000"/>
            </a:xfrm>
            <a:prstGeom prst="rect">
              <a:avLst/>
            </a:prstGeom>
            <a:grpFill/>
            <a:ln>
              <a:solidFill>
                <a:srgbClr val="FF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12165DE-9A94-4BBF-A472-D28067994EC5}"/>
                </a:ext>
              </a:extLst>
            </p:cNvPr>
            <p:cNvSpPr/>
            <p:nvPr/>
          </p:nvSpPr>
          <p:spPr>
            <a:xfrm>
              <a:off x="4371346" y="4392386"/>
              <a:ext cx="72000" cy="72000"/>
            </a:xfrm>
            <a:prstGeom prst="rect">
              <a:avLst/>
            </a:prstGeom>
            <a:grpFill/>
            <a:ln>
              <a:solidFill>
                <a:srgbClr val="FF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59E18A7-1A7D-47B2-A73D-49606449C56A}"/>
                </a:ext>
              </a:extLst>
            </p:cNvPr>
            <p:cNvSpPr/>
            <p:nvPr/>
          </p:nvSpPr>
          <p:spPr>
            <a:xfrm>
              <a:off x="4672396" y="4383587"/>
              <a:ext cx="72000" cy="72000"/>
            </a:xfrm>
            <a:prstGeom prst="rect">
              <a:avLst/>
            </a:prstGeom>
            <a:grpFill/>
            <a:ln>
              <a:solidFill>
                <a:srgbClr val="FF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7CBA14-11E8-4292-BC3C-1BE45B90F5B5}"/>
                </a:ext>
              </a:extLst>
            </p:cNvPr>
            <p:cNvSpPr/>
            <p:nvPr/>
          </p:nvSpPr>
          <p:spPr>
            <a:xfrm>
              <a:off x="4955331" y="4392386"/>
              <a:ext cx="72000" cy="72000"/>
            </a:xfrm>
            <a:prstGeom prst="rect">
              <a:avLst/>
            </a:prstGeom>
            <a:grpFill/>
            <a:ln>
              <a:solidFill>
                <a:srgbClr val="FF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10631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557DC65-FE3C-445F-BE2A-022516331C32}"/>
              </a:ext>
            </a:extLst>
          </p:cNvPr>
          <p:cNvSpPr txBox="1"/>
          <p:nvPr/>
        </p:nvSpPr>
        <p:spPr>
          <a:xfrm>
            <a:off x="2390831" y="2260736"/>
            <a:ext cx="824656" cy="76944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BE1810-73FB-44E5-BA14-16FBCBFBD2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 descr="A desktop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9DF6B27D-6C32-46C3-9027-0FFF0C826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9FFCC">
                  <a:tint val="45000"/>
                  <a:satMod val="400000"/>
                </a:srgb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52A2D28-2ACC-4B4F-92E3-C067CE13861B}"/>
                </a:ext>
              </a:extLst>
            </p:cNvPr>
            <p:cNvSpPr/>
            <p:nvPr/>
          </p:nvSpPr>
          <p:spPr>
            <a:xfrm>
              <a:off x="2260600" y="0"/>
              <a:ext cx="99314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14000">
                  <a:schemeClr val="accent3">
                    <a:lumMod val="0"/>
                    <a:lumOff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095ACFB-E97B-47E4-BE00-74BDB52361F2}"/>
              </a:ext>
            </a:extLst>
          </p:cNvPr>
          <p:cNvSpPr txBox="1"/>
          <p:nvPr/>
        </p:nvSpPr>
        <p:spPr>
          <a:xfrm>
            <a:off x="476435" y="1690091"/>
            <a:ext cx="2762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rgbClr val="99FFCC"/>
                </a:solidFill>
              </a:rPr>
              <a:t>Algorithmic Design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6B2C5A6-8150-4998-A687-52E9889531D5}"/>
              </a:ext>
            </a:extLst>
          </p:cNvPr>
          <p:cNvGrpSpPr/>
          <p:nvPr/>
        </p:nvGrpSpPr>
        <p:grpSpPr>
          <a:xfrm>
            <a:off x="580648" y="3466052"/>
            <a:ext cx="2148837" cy="720000"/>
            <a:chOff x="580648" y="3466052"/>
            <a:chExt cx="2148837" cy="720000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68BD626-139F-4B62-B01C-6E25D904AC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5247" y="3826052"/>
              <a:ext cx="5400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527443B3-6DA1-43BA-8080-5EE3F2172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48" y="3466052"/>
              <a:ext cx="538521" cy="720000"/>
            </a:xfrm>
            <a:prstGeom prst="rect">
              <a:avLst/>
            </a:prstGeom>
          </p:spPr>
        </p:pic>
        <p:pic>
          <p:nvPicPr>
            <p:cNvPr id="26" name="Picture 25" descr="Shape&#10;&#10;Description automatically generated">
              <a:extLst>
                <a:ext uri="{FF2B5EF4-FFF2-40B4-BE49-F238E27FC236}">
                  <a16:creationId xmlns:a16="http://schemas.microsoft.com/office/drawing/2014/main" id="{AC840AAB-DEB6-421F-A2F6-6083F172F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97" y="3466052"/>
              <a:ext cx="643788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40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8DFCF-9E31-4844-B8E8-17CD0826DD56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7579720" y="893339"/>
            <a:chExt cx="1648133" cy="164813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789387D-D001-44A5-B7E2-03478849DB8A}"/>
                </a:ext>
              </a:extLst>
            </p:cNvPr>
            <p:cNvSpPr/>
            <p:nvPr/>
          </p:nvSpPr>
          <p:spPr>
            <a:xfrm>
              <a:off x="7579720" y="893339"/>
              <a:ext cx="1648133" cy="1648133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 descr="A close up of a sign&#10;&#10;Description automatically generated">
              <a:extLst>
                <a:ext uri="{FF2B5EF4-FFF2-40B4-BE49-F238E27FC236}">
                  <a16:creationId xmlns:a16="http://schemas.microsoft.com/office/drawing/2014/main" id="{CA49C417-B8C4-4222-9054-F05B4FEE1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348" y="1445299"/>
              <a:ext cx="1204877" cy="56827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1305094-8DC0-4BFD-8C63-AF1E8BAC5A6B}"/>
              </a:ext>
            </a:extLst>
          </p:cNvPr>
          <p:cNvSpPr txBox="1"/>
          <p:nvPr/>
        </p:nvSpPr>
        <p:spPr>
          <a:xfrm>
            <a:off x="6120000" y="180000"/>
            <a:ext cx="5707308" cy="644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(45, 7),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(46, 7),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(46, 6),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(45,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(51,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(51,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(50,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(50, 21))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(50,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(51,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(51, 13),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(50, 13))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(50, 7),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(51, 7),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(51, 6),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(50,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(55,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(56,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(56, 13),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(55, 13))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(55, 7),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(56, 7),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(56, 6),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(55,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(60,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(61,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(61, 13),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(60, 13))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(60, 7.01),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(61, 7),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(61, 6),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(60,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(65,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(66,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(66,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(65, 20))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(65,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(66,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(66, 13),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(65, 13))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(65, 7),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(66, 7),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(66, 6),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(65,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(70,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(71,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(71,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(70, 20))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(70,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(71,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(71, 13),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(70, 13))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(70, 7),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(71, 7),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(71, 6),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(70,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(75,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(76,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(76,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(75, 20))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(75,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(76,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(76, 13),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(75, 13))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(75, 7),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(76, 7),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(76, 6),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(75,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(80,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(81,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(81,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(80, 20))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(80,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(81, 14),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(81, 13),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(80, 13))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(80, 7),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(81, 7),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(81, 6), </a:t>
            </a:r>
            <a:r>
              <a:rPr lang="en-GB" sz="1200" dirty="0" err="1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highlight>
                  <a:srgbClr val="FEDA6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(80, 6))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(91,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(90, 20),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(90, 21),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(91, 21))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(85,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(86, 7),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(86, 6),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(85, 6))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E9511AF-957B-42B9-AA92-E23E68A2A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5400000" cy="2178898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AFF052-9228-4EE6-9D5C-C34088501FCF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0B1BCA-CF7C-49C7-A275-5964EA5075CE}"/>
              </a:ext>
            </a:extLst>
          </p:cNvPr>
          <p:cNvGrpSpPr/>
          <p:nvPr/>
        </p:nvGrpSpPr>
        <p:grpSpPr>
          <a:xfrm>
            <a:off x="2991772" y="4383587"/>
            <a:ext cx="2035559" cy="80799"/>
            <a:chOff x="2991772" y="4383587"/>
            <a:chExt cx="2035559" cy="80799"/>
          </a:xfrm>
          <a:solidFill>
            <a:srgbClr val="FFC800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E0D0F2F-3007-4798-940F-82DC5D357C80}"/>
                </a:ext>
              </a:extLst>
            </p:cNvPr>
            <p:cNvSpPr/>
            <p:nvPr/>
          </p:nvSpPr>
          <p:spPr>
            <a:xfrm>
              <a:off x="2991772" y="4392386"/>
              <a:ext cx="72000" cy="72000"/>
            </a:xfrm>
            <a:prstGeom prst="rect">
              <a:avLst/>
            </a:prstGeom>
            <a:grpFill/>
            <a:ln>
              <a:solidFill>
                <a:srgbClr val="FF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1DECCB2-67B3-48A0-8FDC-E6449183C702}"/>
                </a:ext>
              </a:extLst>
            </p:cNvPr>
            <p:cNvSpPr/>
            <p:nvPr/>
          </p:nvSpPr>
          <p:spPr>
            <a:xfrm>
              <a:off x="3261403" y="4392386"/>
              <a:ext cx="72000" cy="72000"/>
            </a:xfrm>
            <a:prstGeom prst="rect">
              <a:avLst/>
            </a:prstGeom>
            <a:grpFill/>
            <a:ln>
              <a:solidFill>
                <a:srgbClr val="FF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AC71CAC-9114-4DC0-A4F5-8CE19B999D13}"/>
                </a:ext>
              </a:extLst>
            </p:cNvPr>
            <p:cNvSpPr/>
            <p:nvPr/>
          </p:nvSpPr>
          <p:spPr>
            <a:xfrm>
              <a:off x="3531034" y="4392386"/>
              <a:ext cx="72000" cy="72000"/>
            </a:xfrm>
            <a:prstGeom prst="rect">
              <a:avLst/>
            </a:prstGeom>
            <a:grpFill/>
            <a:ln>
              <a:solidFill>
                <a:srgbClr val="FF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841F71C-35EF-4CC5-A25C-89CC20E22224}"/>
                </a:ext>
              </a:extLst>
            </p:cNvPr>
            <p:cNvSpPr/>
            <p:nvPr/>
          </p:nvSpPr>
          <p:spPr>
            <a:xfrm>
              <a:off x="3800665" y="4392386"/>
              <a:ext cx="72000" cy="72000"/>
            </a:xfrm>
            <a:prstGeom prst="rect">
              <a:avLst/>
            </a:prstGeom>
            <a:grpFill/>
            <a:ln>
              <a:solidFill>
                <a:srgbClr val="FF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0CCFA4C-A6AD-42AF-9F0A-8B6878AB0384}"/>
                </a:ext>
              </a:extLst>
            </p:cNvPr>
            <p:cNvSpPr/>
            <p:nvPr/>
          </p:nvSpPr>
          <p:spPr>
            <a:xfrm>
              <a:off x="4079376" y="4383587"/>
              <a:ext cx="72000" cy="72000"/>
            </a:xfrm>
            <a:prstGeom prst="rect">
              <a:avLst/>
            </a:prstGeom>
            <a:grpFill/>
            <a:ln>
              <a:solidFill>
                <a:srgbClr val="FF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070FA78-A467-4A95-A284-22187EE27FBB}"/>
                </a:ext>
              </a:extLst>
            </p:cNvPr>
            <p:cNvSpPr/>
            <p:nvPr/>
          </p:nvSpPr>
          <p:spPr>
            <a:xfrm>
              <a:off x="4371346" y="4392386"/>
              <a:ext cx="72000" cy="72000"/>
            </a:xfrm>
            <a:prstGeom prst="rect">
              <a:avLst/>
            </a:prstGeom>
            <a:grpFill/>
            <a:ln>
              <a:solidFill>
                <a:srgbClr val="FF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6F26293-2DFA-43C0-97B6-9C90EF5138F1}"/>
                </a:ext>
              </a:extLst>
            </p:cNvPr>
            <p:cNvSpPr/>
            <p:nvPr/>
          </p:nvSpPr>
          <p:spPr>
            <a:xfrm>
              <a:off x="4672396" y="4383587"/>
              <a:ext cx="72000" cy="72000"/>
            </a:xfrm>
            <a:prstGeom prst="rect">
              <a:avLst/>
            </a:prstGeom>
            <a:grpFill/>
            <a:ln>
              <a:solidFill>
                <a:srgbClr val="FF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397C13D-C8D8-441F-8035-7939CB8F69B9}"/>
                </a:ext>
              </a:extLst>
            </p:cNvPr>
            <p:cNvSpPr/>
            <p:nvPr/>
          </p:nvSpPr>
          <p:spPr>
            <a:xfrm>
              <a:off x="4955331" y="4392386"/>
              <a:ext cx="72000" cy="72000"/>
            </a:xfrm>
            <a:prstGeom prst="rect">
              <a:avLst/>
            </a:prstGeom>
            <a:grpFill/>
            <a:ln>
              <a:solidFill>
                <a:srgbClr val="FFC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92804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A50701F-5D1D-40A6-9125-22B2AA31DF2A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5336240" y="883648"/>
            <a:chExt cx="1648133" cy="164813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D544C48-88EE-45BA-8BCF-5E516C65DBF2}"/>
                </a:ext>
              </a:extLst>
            </p:cNvPr>
            <p:cNvSpPr/>
            <p:nvPr/>
          </p:nvSpPr>
          <p:spPr>
            <a:xfrm>
              <a:off x="5336240" y="883648"/>
              <a:ext cx="1648133" cy="1648133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A close up of a sign&#10;&#10;Description automatically generated">
              <a:extLst>
                <a:ext uri="{FF2B5EF4-FFF2-40B4-BE49-F238E27FC236}">
                  <a16:creationId xmlns:a16="http://schemas.microsoft.com/office/drawing/2014/main" id="{A42E6120-7049-48B7-B342-4882621B4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986" y="1187246"/>
              <a:ext cx="600640" cy="809245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FA062C-FF02-42B3-ACDD-28AE0319F809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ACA7B57-9C2D-43F6-97E5-90E26DD45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7" y="3455416"/>
            <a:ext cx="4224537" cy="124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F7940A-B2DC-4831-B2C0-F056E3B9C397}"/>
              </a:ext>
            </a:extLst>
          </p:cNvPr>
          <p:cNvSpPr txBox="1"/>
          <p:nvPr/>
        </p:nvSpPr>
        <p:spPr>
          <a:xfrm>
            <a:off x="6119999" y="1620000"/>
            <a:ext cx="5952255" cy="4266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(50,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(51,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(51,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(50,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(45,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(46,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(46,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(45,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(60, 7.01),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(61,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(61,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(60,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(65,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(66,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(66,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(65,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(70,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(71,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(71,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(70,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(75,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(76,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(76,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(75,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(55,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(56,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(56,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(55,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(80,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(81,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(81,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(80, 6))</a:t>
            </a:r>
          </a:p>
        </p:txBody>
      </p:sp>
    </p:spTree>
    <p:extLst>
      <p:ext uri="{BB962C8B-B14F-4D97-AF65-F5344CB8AC3E}">
        <p14:creationId xmlns:p14="http://schemas.microsoft.com/office/powerpoint/2010/main" val="360467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039871-51C6-462F-9816-CB5490448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7" y="3455416"/>
            <a:ext cx="4224537" cy="12496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A32F9D6-40DD-4193-9641-87BEF72F009F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5336240" y="883648"/>
            <a:chExt cx="1648133" cy="164813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D1C50D9-A4E3-4B6B-B2A4-F796655809D1}"/>
                </a:ext>
              </a:extLst>
            </p:cNvPr>
            <p:cNvSpPr/>
            <p:nvPr/>
          </p:nvSpPr>
          <p:spPr>
            <a:xfrm>
              <a:off x="5336240" y="883648"/>
              <a:ext cx="1648133" cy="1648133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88839198-2237-4DA5-BE33-41F5938AF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986" y="1187246"/>
              <a:ext cx="600640" cy="809245"/>
            </a:xfrm>
            <a:prstGeom prst="rect">
              <a:avLst/>
            </a:prstGeom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5A6975-05A3-4948-ACC3-03148B04AA85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6C887FB-1C71-4E0B-89A0-CF6BA25F848B}"/>
              </a:ext>
            </a:extLst>
          </p:cNvPr>
          <p:cNvSpPr txBox="1"/>
          <p:nvPr/>
        </p:nvSpPr>
        <p:spPr>
          <a:xfrm>
            <a:off x="6119999" y="1620000"/>
            <a:ext cx="5952255" cy="4266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(50,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(51,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(51,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(50,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(45,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(46,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(46,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(45,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(60, 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7.01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(61,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(61,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(60,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(65,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(66,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(66,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(65,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(70,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(71,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(71,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(70,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(75,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(76,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(76,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(75,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(55,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(56,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(56,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(55,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(80,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(81,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(81,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(80, 6))</a:t>
            </a:r>
          </a:p>
        </p:txBody>
      </p:sp>
    </p:spTree>
    <p:extLst>
      <p:ext uri="{BB962C8B-B14F-4D97-AF65-F5344CB8AC3E}">
        <p14:creationId xmlns:p14="http://schemas.microsoft.com/office/powerpoint/2010/main" val="2719711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ECEE34-0BDA-42AA-9F0F-6E3F1CE595B4}"/>
              </a:ext>
            </a:extLst>
          </p:cNvPr>
          <p:cNvSpPr txBox="1"/>
          <p:nvPr/>
        </p:nvSpPr>
        <p:spPr>
          <a:xfrm>
            <a:off x="6119999" y="1620000"/>
            <a:ext cx="5952255" cy="4266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(50,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(51,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(51,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(50,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(45,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(46,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(46,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(45,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(60, 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(61,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(61,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(60,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(65,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(66,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(66,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(65,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(70,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(71,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(71,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(70,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(75,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(76,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(76,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(75,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(55,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(56,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(56,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(55,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(80,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(81,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(81,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(80, 6))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420C14-007B-4F23-88FB-2FFD1861A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7" y="3455416"/>
            <a:ext cx="4224537" cy="1249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D5E72F7-F880-4020-812A-A22A8CAC7C99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5336240" y="883648"/>
            <a:chExt cx="1648133" cy="164813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1458B5D-BDCE-4522-BB39-86629873877A}"/>
                </a:ext>
              </a:extLst>
            </p:cNvPr>
            <p:cNvSpPr/>
            <p:nvPr/>
          </p:nvSpPr>
          <p:spPr>
            <a:xfrm>
              <a:off x="5336240" y="883648"/>
              <a:ext cx="1648133" cy="1648133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A close up of a sign&#10;&#10;Description automatically generated">
              <a:extLst>
                <a:ext uri="{FF2B5EF4-FFF2-40B4-BE49-F238E27FC236}">
                  <a16:creationId xmlns:a16="http://schemas.microsoft.com/office/drawing/2014/main" id="{43358D3C-7037-4BAE-8D2F-1911E1606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986" y="1187246"/>
              <a:ext cx="600640" cy="809245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E0DB44-85AD-47D9-9786-F087E7A545E7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562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12D5B3-160E-4B56-AFD0-E496E3885522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278C5B-B331-479F-B3E6-D0C89A2C43CB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5336240" y="883648"/>
            <a:chExt cx="1648133" cy="164813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5C4EAC1-F156-4A38-867B-9F8B8C6BBEBE}"/>
                </a:ext>
              </a:extLst>
            </p:cNvPr>
            <p:cNvSpPr/>
            <p:nvPr/>
          </p:nvSpPr>
          <p:spPr>
            <a:xfrm>
              <a:off x="5336240" y="883648"/>
              <a:ext cx="1648133" cy="1648133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A close up of a sign&#10;&#10;Description automatically generated">
              <a:extLst>
                <a:ext uri="{FF2B5EF4-FFF2-40B4-BE49-F238E27FC236}">
                  <a16:creationId xmlns:a16="http://schemas.microsoft.com/office/drawing/2014/main" id="{38D97690-52CA-40ED-B2B5-41DE1B894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986" y="1187246"/>
              <a:ext cx="600640" cy="80924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AAA881B-4524-483C-ACE2-8A0CD224CFA0}"/>
              </a:ext>
            </a:extLst>
          </p:cNvPr>
          <p:cNvSpPr txBox="1"/>
          <p:nvPr/>
        </p:nvSpPr>
        <p:spPr>
          <a:xfrm>
            <a:off x="6123013" y="3543752"/>
            <a:ext cx="6116395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(45,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(46,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(46,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(45, 6))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82B9A0-4AD1-469E-9925-36369D98E4AA}"/>
              </a:ext>
            </a:extLst>
          </p:cNvPr>
          <p:cNvSpPr txBox="1"/>
          <p:nvPr/>
        </p:nvSpPr>
        <p:spPr>
          <a:xfrm>
            <a:off x="6123013" y="5145729"/>
            <a:ext cx="6116395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(55,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(56,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(56,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(55, 6))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4BE2BA-8FB9-424A-AA15-17F71427F945}"/>
              </a:ext>
            </a:extLst>
          </p:cNvPr>
          <p:cNvSpPr txBox="1"/>
          <p:nvPr/>
        </p:nvSpPr>
        <p:spPr>
          <a:xfrm>
            <a:off x="6118127" y="5463570"/>
            <a:ext cx="6116395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(80,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(81,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(81,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(80, 6))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66D1CA-A98D-4E7C-B22F-02C46BF3270A}"/>
              </a:ext>
            </a:extLst>
          </p:cNvPr>
          <p:cNvSpPr txBox="1"/>
          <p:nvPr/>
        </p:nvSpPr>
        <p:spPr>
          <a:xfrm>
            <a:off x="6120000" y="1620000"/>
            <a:ext cx="6116395" cy="4266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(50,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(51,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(51,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(50, 6))</a:t>
            </a:r>
          </a:p>
          <a:p>
            <a:pPr>
              <a:lnSpc>
                <a:spcPct val="150000"/>
              </a:lnSpc>
            </a:pPr>
            <a:endParaRPr lang="en-GB" sz="14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(60,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(61,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(61,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(60,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(65,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(66,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(66,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(65,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(70,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(71,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(71,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(70,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(75,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(76,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(76,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(75, 6))</a:t>
            </a:r>
          </a:p>
          <a:p>
            <a:pPr>
              <a:lnSpc>
                <a:spcPct val="150000"/>
              </a:lnSpc>
            </a:pPr>
            <a:endParaRPr lang="en-GB" sz="14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E8A664-20EE-4890-9323-F76E16C7C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7" y="3455416"/>
            <a:ext cx="4224537" cy="12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9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L 0.00014 -0.094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4.79167E-6 -0.2335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1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0004 -0.046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12D5B3-160E-4B56-AFD0-E496E3885522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278C5B-B331-479F-B3E6-D0C89A2C43CB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5336240" y="883648"/>
            <a:chExt cx="1648133" cy="164813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5C4EAC1-F156-4A38-867B-9F8B8C6BBEBE}"/>
                </a:ext>
              </a:extLst>
            </p:cNvPr>
            <p:cNvSpPr/>
            <p:nvPr/>
          </p:nvSpPr>
          <p:spPr>
            <a:xfrm>
              <a:off x="5336240" y="883648"/>
              <a:ext cx="1648133" cy="1648133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A close up of a sign&#10;&#10;Description automatically generated">
              <a:extLst>
                <a:ext uri="{FF2B5EF4-FFF2-40B4-BE49-F238E27FC236}">
                  <a16:creationId xmlns:a16="http://schemas.microsoft.com/office/drawing/2014/main" id="{38D97690-52CA-40ED-B2B5-41DE1B894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986" y="1187246"/>
              <a:ext cx="600640" cy="809245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5E8A664-20EE-4890-9323-F76E16C7C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7" y="3455416"/>
            <a:ext cx="4224537" cy="1249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452667-4DD2-43EE-A049-DD0D8E8DFAAF}"/>
              </a:ext>
            </a:extLst>
          </p:cNvPr>
          <p:cNvSpPr txBox="1"/>
          <p:nvPr/>
        </p:nvSpPr>
        <p:spPr>
          <a:xfrm>
            <a:off x="6119999" y="1295723"/>
            <a:ext cx="5711996" cy="4266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(45,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(46,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(46,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(45,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(50,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(51,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(51,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(50,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(55,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(56,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(56,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(55,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(60,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(61,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(61,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(60,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(65,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(66,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(66,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(65,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(70,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(71,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(71,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(70,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(75,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(76,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(76,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(75, 6))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(80,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(81, 7),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(81, 6),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(80, 6))</a:t>
            </a:r>
          </a:p>
        </p:txBody>
      </p:sp>
    </p:spTree>
    <p:extLst>
      <p:ext uri="{BB962C8B-B14F-4D97-AF65-F5344CB8AC3E}">
        <p14:creationId xmlns:p14="http://schemas.microsoft.com/office/powerpoint/2010/main" val="1014150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934BB5-7D6E-4CBD-A0A2-564DDF45F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7" y="3455416"/>
            <a:ext cx="4224537" cy="12496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F2BECCF-A3E8-440D-9A75-1F959FC5E26E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5336240" y="883648"/>
            <a:chExt cx="1648133" cy="164813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276628D-B8D4-489A-89AB-8B057BABF252}"/>
                </a:ext>
              </a:extLst>
            </p:cNvPr>
            <p:cNvSpPr/>
            <p:nvPr/>
          </p:nvSpPr>
          <p:spPr>
            <a:xfrm>
              <a:off x="5336240" y="883648"/>
              <a:ext cx="1648133" cy="1648133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A close up of a sign&#10;&#10;Description automatically generated">
              <a:extLst>
                <a:ext uri="{FF2B5EF4-FFF2-40B4-BE49-F238E27FC236}">
                  <a16:creationId xmlns:a16="http://schemas.microsoft.com/office/drawing/2014/main" id="{A44462DF-25F8-45C7-BB20-3EDCF3F5A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986" y="1187246"/>
              <a:ext cx="600640" cy="809245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35F119-5FAB-47CD-B5FC-F5E4F5D90D0D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C45EA27-A0A2-4D70-8366-E3A059517BE6}"/>
              </a:ext>
            </a:extLst>
          </p:cNvPr>
          <p:cNvSpPr txBox="1"/>
          <p:nvPr/>
        </p:nvSpPr>
        <p:spPr>
          <a:xfrm>
            <a:off x="6120000" y="1295723"/>
            <a:ext cx="3538180" cy="4266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(45, 6), 1)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(50, 6), 1)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(55, 6), 1)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(60, 6), 1)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(65, 6), 1)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(70, 6), 1)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(75, 6), 1)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(80, 6), 1)</a:t>
            </a:r>
          </a:p>
        </p:txBody>
      </p:sp>
    </p:spTree>
    <p:extLst>
      <p:ext uri="{BB962C8B-B14F-4D97-AF65-F5344CB8AC3E}">
        <p14:creationId xmlns:p14="http://schemas.microsoft.com/office/powerpoint/2010/main" val="2148270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934BB5-7D6E-4CBD-A0A2-564DDF45F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7" y="3455416"/>
            <a:ext cx="4224537" cy="12496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F2BECCF-A3E8-440D-9A75-1F959FC5E26E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5336240" y="883648"/>
            <a:chExt cx="1648133" cy="164813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276628D-B8D4-489A-89AB-8B057BABF252}"/>
                </a:ext>
              </a:extLst>
            </p:cNvPr>
            <p:cNvSpPr/>
            <p:nvPr/>
          </p:nvSpPr>
          <p:spPr>
            <a:xfrm>
              <a:off x="5336240" y="883648"/>
              <a:ext cx="1648133" cy="1648133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A close up of a sign&#10;&#10;Description automatically generated">
              <a:extLst>
                <a:ext uri="{FF2B5EF4-FFF2-40B4-BE49-F238E27FC236}">
                  <a16:creationId xmlns:a16="http://schemas.microsoft.com/office/drawing/2014/main" id="{A44462DF-25F8-45C7-BB20-3EDCF3F5A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986" y="1187246"/>
              <a:ext cx="600640" cy="809245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35F119-5FAB-47CD-B5FC-F5E4F5D90D0D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4EBBC76-F0B8-4D89-9558-03BDC0AD0592}"/>
              </a:ext>
            </a:extLst>
          </p:cNvPr>
          <p:cNvSpPr txBox="1"/>
          <p:nvPr/>
        </p:nvSpPr>
        <p:spPr>
          <a:xfrm>
            <a:off x="6120000" y="1296000"/>
            <a:ext cx="3538180" cy="4266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(45, 6), 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(50, 6), 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(55, 6), 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(60, 6), 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(65, 6), 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(70, 6), 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(75, 6), 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(80, 6), 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5251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ECEE34-0BDA-42AA-9F0F-6E3F1CE595B4}"/>
              </a:ext>
            </a:extLst>
          </p:cNvPr>
          <p:cNvSpPr txBox="1"/>
          <p:nvPr/>
        </p:nvSpPr>
        <p:spPr>
          <a:xfrm>
            <a:off x="6120000" y="1296000"/>
            <a:ext cx="4473858" cy="4266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 1</a:t>
            </a: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(45, 6), 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(50, 6), 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(55, 6), 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(60, 6), 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(65, 6), 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(70, 6), 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(75, 6), 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(80, 6), 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3E5EB-EF42-4C79-8FB6-E6475E3ED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7" y="3455416"/>
            <a:ext cx="4224537" cy="12496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905488-11EE-4EDC-BBC6-3C7BF240A235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5336240" y="883648"/>
            <a:chExt cx="1648133" cy="164813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49585DF-2668-4809-A5B3-982DDC71C2B6}"/>
                </a:ext>
              </a:extLst>
            </p:cNvPr>
            <p:cNvSpPr/>
            <p:nvPr/>
          </p:nvSpPr>
          <p:spPr>
            <a:xfrm>
              <a:off x="5336240" y="883648"/>
              <a:ext cx="1648133" cy="1648133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A close up of a sign&#10;&#10;Description automatically generated">
              <a:extLst>
                <a:ext uri="{FF2B5EF4-FFF2-40B4-BE49-F238E27FC236}">
                  <a16:creationId xmlns:a16="http://schemas.microsoft.com/office/drawing/2014/main" id="{DFBD7AF1-52E8-4E60-8AFC-D23B1BC6B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986" y="1187246"/>
              <a:ext cx="600640" cy="809245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35A3F8-9639-4410-ACD7-6F4A4E423269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898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ECEE34-0BDA-42AA-9F0F-6E3F1CE595B4}"/>
              </a:ext>
            </a:extLst>
          </p:cNvPr>
          <p:cNvSpPr txBox="1"/>
          <p:nvPr/>
        </p:nvSpPr>
        <p:spPr>
          <a:xfrm>
            <a:off x="6120000" y="1296000"/>
            <a:ext cx="4473858" cy="4266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length 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 1</a:t>
            </a: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45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6),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50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6),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55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6),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60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6),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65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6),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70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6),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75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6),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80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6), length)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3E5EB-EF42-4C79-8FB6-E6475E3ED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7" y="3455416"/>
            <a:ext cx="4224537" cy="12496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905488-11EE-4EDC-BBC6-3C7BF240A235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5336240" y="883648"/>
            <a:chExt cx="1648133" cy="164813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49585DF-2668-4809-A5B3-982DDC71C2B6}"/>
                </a:ext>
              </a:extLst>
            </p:cNvPr>
            <p:cNvSpPr/>
            <p:nvPr/>
          </p:nvSpPr>
          <p:spPr>
            <a:xfrm>
              <a:off x="5336240" y="883648"/>
              <a:ext cx="1648133" cy="1648133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A close up of a sign&#10;&#10;Description automatically generated">
              <a:extLst>
                <a:ext uri="{FF2B5EF4-FFF2-40B4-BE49-F238E27FC236}">
                  <a16:creationId xmlns:a16="http://schemas.microsoft.com/office/drawing/2014/main" id="{DFBD7AF1-52E8-4E60-8AFC-D23B1BC6B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986" y="1187246"/>
              <a:ext cx="600640" cy="809245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35A3F8-9639-4410-ACD7-6F4A4E423269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681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43488ED-4A32-4CDD-8D4F-16D08F1AA9A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Picture 6" descr="A desktop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FB849C3C-90E3-4954-8F92-AE060EA00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9FFCC">
                  <a:tint val="45000"/>
                  <a:satMod val="400000"/>
                </a:srgb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B736F1-7AB8-4317-8F31-2A66F44A8744}"/>
                </a:ext>
              </a:extLst>
            </p:cNvPr>
            <p:cNvSpPr/>
            <p:nvPr/>
          </p:nvSpPr>
          <p:spPr>
            <a:xfrm>
              <a:off x="2260600" y="0"/>
              <a:ext cx="99314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14000">
                  <a:schemeClr val="accent3">
                    <a:lumMod val="0"/>
                    <a:lumOff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D3CD487-E011-477E-8462-1A721121D4C3}"/>
              </a:ext>
            </a:extLst>
          </p:cNvPr>
          <p:cNvSpPr txBox="1"/>
          <p:nvPr/>
        </p:nvSpPr>
        <p:spPr>
          <a:xfrm>
            <a:off x="476435" y="1690091"/>
            <a:ext cx="2762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rgbClr val="99FFCC"/>
                </a:solidFill>
              </a:rPr>
              <a:t>Algorithmic Design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C943E3-3D59-4E78-ABF4-527A706BF4C2}"/>
              </a:ext>
            </a:extLst>
          </p:cNvPr>
          <p:cNvGrpSpPr/>
          <p:nvPr/>
        </p:nvGrpSpPr>
        <p:grpSpPr>
          <a:xfrm>
            <a:off x="580648" y="3466052"/>
            <a:ext cx="2148837" cy="720000"/>
            <a:chOff x="580648" y="3466052"/>
            <a:chExt cx="2148837" cy="72000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88581DD-7CD3-4127-9EBA-F9D2E51A3F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5247" y="3826052"/>
              <a:ext cx="5400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F87B525F-9070-491F-B4E9-C82EB8FDA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48" y="3466052"/>
              <a:ext cx="538521" cy="720000"/>
            </a:xfrm>
            <a:prstGeom prst="rect">
              <a:avLst/>
            </a:prstGeom>
          </p:spPr>
        </p:pic>
        <p:pic>
          <p:nvPicPr>
            <p:cNvPr id="13" name="Picture 12" descr="Shape&#10;&#10;Description automatically generated">
              <a:extLst>
                <a:ext uri="{FF2B5EF4-FFF2-40B4-BE49-F238E27FC236}">
                  <a16:creationId xmlns:a16="http://schemas.microsoft.com/office/drawing/2014/main" id="{93D01B24-88CC-481F-8A95-E5082691B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97" y="3466052"/>
              <a:ext cx="643788" cy="720000"/>
            </a:xfrm>
            <a:prstGeom prst="rect">
              <a:avLst/>
            </a:prstGeom>
          </p:spPr>
        </p:pic>
      </p:grpSp>
      <p:pic>
        <p:nvPicPr>
          <p:cNvPr id="17" name="Picture 16" descr="Diagram, engineering drawing&#10;&#10;Description automatically generated">
            <a:extLst>
              <a:ext uri="{FF2B5EF4-FFF2-40B4-BE49-F238E27FC236}">
                <a16:creationId xmlns:a16="http://schemas.microsoft.com/office/drawing/2014/main" id="{F2831A33-BEAB-487A-A5EA-603AEC8C3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991" y="844676"/>
            <a:ext cx="4585233" cy="4833790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558407DF-07FD-42A1-8649-7371EBA4517A}"/>
              </a:ext>
            </a:extLst>
          </p:cNvPr>
          <p:cNvSpPr txBox="1"/>
          <p:nvPr/>
        </p:nvSpPr>
        <p:spPr>
          <a:xfrm>
            <a:off x="4032000" y="6120000"/>
            <a:ext cx="7885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GB" sz="1200" dirty="0"/>
              <a:t>The Walkie-Talkie building</a:t>
            </a:r>
          </a:p>
          <a:p>
            <a:pPr algn="r">
              <a:spcAft>
                <a:spcPts val="600"/>
              </a:spcAft>
              <a:defRPr/>
            </a:pPr>
            <a:r>
              <a:rPr lang="en-GB" sz="11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Macro to Micro: An integrated algorithmic approach towards sustainable cities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H. Martinho, G. Araújo, A. Leitão,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CAADRIA 2020</a:t>
            </a:r>
          </a:p>
        </p:txBody>
      </p:sp>
    </p:spTree>
    <p:extLst>
      <p:ext uri="{BB962C8B-B14F-4D97-AF65-F5344CB8AC3E}">
        <p14:creationId xmlns:p14="http://schemas.microsoft.com/office/powerpoint/2010/main" val="16245324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ECEE34-0BDA-42AA-9F0F-6E3F1CE595B4}"/>
              </a:ext>
            </a:extLst>
          </p:cNvPr>
          <p:cNvSpPr txBox="1"/>
          <p:nvPr/>
        </p:nvSpPr>
        <p:spPr>
          <a:xfrm>
            <a:off x="6120000" y="1296000"/>
            <a:ext cx="4473858" cy="4266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length 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 1</a:t>
            </a: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(45, 6)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(45, 6)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(45, 6)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10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(45, 6)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15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(45, 6)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20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(45, 6)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25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(45, 6)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30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(45, 6)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35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), length)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3E5EB-EF42-4C79-8FB6-E6475E3ED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7" y="3455416"/>
            <a:ext cx="4224537" cy="12496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905488-11EE-4EDC-BBC6-3C7BF240A235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5336240" y="883648"/>
            <a:chExt cx="1648133" cy="164813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49585DF-2668-4809-A5B3-982DDC71C2B6}"/>
                </a:ext>
              </a:extLst>
            </p:cNvPr>
            <p:cNvSpPr/>
            <p:nvPr/>
          </p:nvSpPr>
          <p:spPr>
            <a:xfrm>
              <a:off x="5336240" y="883648"/>
              <a:ext cx="1648133" cy="1648133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A close up of a sign&#10;&#10;Description automatically generated">
              <a:extLst>
                <a:ext uri="{FF2B5EF4-FFF2-40B4-BE49-F238E27FC236}">
                  <a16:creationId xmlns:a16="http://schemas.microsoft.com/office/drawing/2014/main" id="{DFBD7AF1-52E8-4E60-8AFC-D23B1BC6B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986" y="1187246"/>
              <a:ext cx="600640" cy="809245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35A3F8-9639-4410-ACD7-6F4A4E423269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711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ECEE34-0BDA-42AA-9F0F-6E3F1CE595B4}"/>
              </a:ext>
            </a:extLst>
          </p:cNvPr>
          <p:cNvSpPr txBox="1"/>
          <p:nvPr/>
        </p:nvSpPr>
        <p:spPr>
          <a:xfrm>
            <a:off x="6120000" y="1296000"/>
            <a:ext cx="4736782" cy="4266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 = </a:t>
            </a:r>
            <a:r>
              <a:rPr lang="en-GB" sz="1400" dirty="0" err="1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(45, 6) 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length 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 1</a:t>
            </a: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+vx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+vx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(10),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+vx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(15),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+vx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(20),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+vx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(25),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+vx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(30),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+vx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(35), length)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49ECD1-3C2C-43EB-BDC9-58705047E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7" y="3455416"/>
            <a:ext cx="4224537" cy="12496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12F47C-D6D3-4B13-9142-05D3E40D8092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5336240" y="883648"/>
            <a:chExt cx="1648133" cy="164813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690FFF9-28B5-4F24-817C-9A8A238164F9}"/>
                </a:ext>
              </a:extLst>
            </p:cNvPr>
            <p:cNvSpPr/>
            <p:nvPr/>
          </p:nvSpPr>
          <p:spPr>
            <a:xfrm>
              <a:off x="5336240" y="883648"/>
              <a:ext cx="1648133" cy="1648133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A close up of a sign&#10;&#10;Description automatically generated">
              <a:extLst>
                <a:ext uri="{FF2B5EF4-FFF2-40B4-BE49-F238E27FC236}">
                  <a16:creationId xmlns:a16="http://schemas.microsoft.com/office/drawing/2014/main" id="{713D9B1A-5D07-4542-8835-38D22D215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986" y="1187246"/>
              <a:ext cx="600640" cy="809245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1A20E2-4DAE-4872-9C13-CC542FE1F180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577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ECEE34-0BDA-42AA-9F0F-6E3F1CE595B4}"/>
              </a:ext>
            </a:extLst>
          </p:cNvPr>
          <p:cNvSpPr txBox="1"/>
          <p:nvPr/>
        </p:nvSpPr>
        <p:spPr>
          <a:xfrm>
            <a:off x="6120000" y="1296000"/>
            <a:ext cx="4736782" cy="4266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 =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(45, 6) 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length 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 1</a:t>
            </a: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(p,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p+vx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p+vx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10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p+vx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15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p+vx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20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p+vx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25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p+vx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30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p+vx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35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), length)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49ECD1-3C2C-43EB-BDC9-58705047E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7" y="3455416"/>
            <a:ext cx="4224537" cy="12496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12F47C-D6D3-4B13-9142-05D3E40D8092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5336240" y="883648"/>
            <a:chExt cx="1648133" cy="164813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690FFF9-28B5-4F24-817C-9A8A238164F9}"/>
                </a:ext>
              </a:extLst>
            </p:cNvPr>
            <p:cNvSpPr/>
            <p:nvPr/>
          </p:nvSpPr>
          <p:spPr>
            <a:xfrm>
              <a:off x="5336240" y="883648"/>
              <a:ext cx="1648133" cy="1648133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A close up of a sign&#10;&#10;Description automatically generated">
              <a:extLst>
                <a:ext uri="{FF2B5EF4-FFF2-40B4-BE49-F238E27FC236}">
                  <a16:creationId xmlns:a16="http://schemas.microsoft.com/office/drawing/2014/main" id="{713D9B1A-5D07-4542-8835-38D22D215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986" y="1187246"/>
              <a:ext cx="600640" cy="809245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1A20E2-4DAE-4872-9C13-CC542FE1F180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459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5B7759-5577-4930-A5E8-0DE3C4793714}"/>
              </a:ext>
            </a:extLst>
          </p:cNvPr>
          <p:cNvSpPr txBox="1"/>
          <p:nvPr/>
        </p:nvSpPr>
        <p:spPr>
          <a:xfrm>
            <a:off x="6120000" y="1296000"/>
            <a:ext cx="5161375" cy="2973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(45, 6)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1</a:t>
            </a:r>
          </a:p>
          <a:p>
            <a:pPr>
              <a:lnSpc>
                <a:spcPct val="150000"/>
              </a:lnSpc>
            </a:pPr>
            <a:endParaRPr lang="en-GB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GB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400" dirty="0" err="1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∈ 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0:7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p+vx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GB" sz="1400" dirty="0" err="1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pPr>
              <a:lnSpc>
                <a:spcPct val="150000"/>
              </a:lnSpc>
            </a:pPr>
            <a:endParaRPr lang="en-GB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3AB0FD-1AB7-4D43-81C9-E749159DC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7" y="3455416"/>
            <a:ext cx="4224537" cy="1249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623FDF4-9E05-4291-9AD9-8878C54F680B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5336240" y="883648"/>
            <a:chExt cx="1648133" cy="164813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DF39A89-02DA-4889-9823-9BAEE7AA243D}"/>
                </a:ext>
              </a:extLst>
            </p:cNvPr>
            <p:cNvSpPr/>
            <p:nvPr/>
          </p:nvSpPr>
          <p:spPr>
            <a:xfrm>
              <a:off x="5336240" y="883648"/>
              <a:ext cx="1648133" cy="1648133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A close up of a sign&#10;&#10;Description automatically generated">
              <a:extLst>
                <a:ext uri="{FF2B5EF4-FFF2-40B4-BE49-F238E27FC236}">
                  <a16:creationId xmlns:a16="http://schemas.microsoft.com/office/drawing/2014/main" id="{51C1B57A-171B-4FB3-886D-1AA34F661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986" y="1187246"/>
              <a:ext cx="600640" cy="809245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9F8282-D3E1-4D76-B2CE-85D58B2C0AE5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21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E042CB-B7DC-472C-8CEA-C56B5C24D04E}"/>
              </a:ext>
            </a:extLst>
          </p:cNvPr>
          <p:cNvSpPr txBox="1"/>
          <p:nvPr/>
        </p:nvSpPr>
        <p:spPr>
          <a:xfrm>
            <a:off x="6120000" y="1296000"/>
            <a:ext cx="5161375" cy="2650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(45, 6)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1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spacing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= 5</a:t>
            </a:r>
            <a:endParaRPr lang="en-GB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number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= 8</a:t>
            </a:r>
          </a:p>
          <a:p>
            <a:pPr>
              <a:lnSpc>
                <a:spcPct val="150000"/>
              </a:lnSpc>
            </a:pPr>
            <a:endParaRPr lang="en-GB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∈ 0: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number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-1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p+vx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spacing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), length)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273EEE-AA7D-45AD-9AFC-967F888CF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7" y="3455416"/>
            <a:ext cx="4224537" cy="1249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F42FA68-4871-4560-9258-C9549724EAFE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5336240" y="883648"/>
            <a:chExt cx="1648133" cy="164813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BA2C27A-09DA-42D4-92A7-418717F9E0AD}"/>
                </a:ext>
              </a:extLst>
            </p:cNvPr>
            <p:cNvSpPr/>
            <p:nvPr/>
          </p:nvSpPr>
          <p:spPr>
            <a:xfrm>
              <a:off x="5336240" y="883648"/>
              <a:ext cx="1648133" cy="1648133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A close up of a sign&#10;&#10;Description automatically generated">
              <a:extLst>
                <a:ext uri="{FF2B5EF4-FFF2-40B4-BE49-F238E27FC236}">
                  <a16:creationId xmlns:a16="http://schemas.microsoft.com/office/drawing/2014/main" id="{99405371-DEBB-4FAC-93D0-60A689E7B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986" y="1187246"/>
              <a:ext cx="600640" cy="809245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8E669B-88F1-44C7-A0EA-EE2689FD0C97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829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E042CB-B7DC-472C-8CEA-C56B5C24D04E}"/>
              </a:ext>
            </a:extLst>
          </p:cNvPr>
          <p:cNvSpPr txBox="1"/>
          <p:nvPr/>
        </p:nvSpPr>
        <p:spPr>
          <a:xfrm>
            <a:off x="6120000" y="1296000"/>
            <a:ext cx="5161375" cy="362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(45, 6)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1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spacing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5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number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8</a:t>
            </a:r>
          </a:p>
          <a:p>
            <a:pPr>
              <a:lnSpc>
                <a:spcPct val="150000"/>
              </a:lnSpc>
            </a:pPr>
            <a:endParaRPr lang="en-GB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columns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(p, length, spacing, number) =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∈ 0:number-1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square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p+vx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(spacing*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), length)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pPr>
              <a:lnSpc>
                <a:spcPct val="150000"/>
              </a:lnSpc>
            </a:pPr>
            <a:endParaRPr lang="en-GB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columns</a:t>
            </a:r>
            <a:r>
              <a:rPr lang="en-GB" sz="1400" dirty="0">
                <a:highlight>
                  <a:srgbClr val="99FFCC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(p, length, spacing, number)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015EF0-2B7E-4312-BE65-D4213F2CC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7" y="3455416"/>
            <a:ext cx="4224537" cy="1249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3C92521-2D42-427F-BBCB-30213C5667A1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5336240" y="883648"/>
            <a:chExt cx="1648133" cy="164813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B567EF7-609E-4A7C-B13C-8C07BDD686E4}"/>
                </a:ext>
              </a:extLst>
            </p:cNvPr>
            <p:cNvSpPr/>
            <p:nvPr/>
          </p:nvSpPr>
          <p:spPr>
            <a:xfrm>
              <a:off x="5336240" y="883648"/>
              <a:ext cx="1648133" cy="1648133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A close up of a sign&#10;&#10;Description automatically generated">
              <a:extLst>
                <a:ext uri="{FF2B5EF4-FFF2-40B4-BE49-F238E27FC236}">
                  <a16:creationId xmlns:a16="http://schemas.microsoft.com/office/drawing/2014/main" id="{9CB5FF97-B9ED-4F8B-8431-36F76B5D0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986" y="1187246"/>
              <a:ext cx="600640" cy="809245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2688A5-5253-4333-AD93-DDCCD7F4C924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956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5D4A10-4CAF-4529-A7DD-3FECBD9A55AA}"/>
              </a:ext>
            </a:extLst>
          </p:cNvPr>
          <p:cNvSpPr txBox="1"/>
          <p:nvPr/>
        </p:nvSpPr>
        <p:spPr>
          <a:xfrm>
            <a:off x="6120000" y="2700000"/>
            <a:ext cx="5642918" cy="71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(0, 0),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(4, 0),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(4, 0.3),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(0, 0.3))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polygon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(5, 0),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(8, 0),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(8, 0.3),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(5, 0.3))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06A85A-513D-47EF-AA9A-3D7B541C7368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5336240" y="883648"/>
            <a:chExt cx="1648133" cy="164813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D79562C-41A5-473E-AF78-0F523766E3B6}"/>
                </a:ext>
              </a:extLst>
            </p:cNvPr>
            <p:cNvSpPr/>
            <p:nvPr/>
          </p:nvSpPr>
          <p:spPr>
            <a:xfrm>
              <a:off x="5336240" y="883648"/>
              <a:ext cx="1648133" cy="1648133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 descr="A close up of a sign&#10;&#10;Description automatically generated">
              <a:extLst>
                <a:ext uri="{FF2B5EF4-FFF2-40B4-BE49-F238E27FC236}">
                  <a16:creationId xmlns:a16="http://schemas.microsoft.com/office/drawing/2014/main" id="{F156BE08-D8DF-4987-8202-695652AD0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986" y="1187246"/>
              <a:ext cx="600640" cy="809245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18B588-745A-4F59-A6C5-AFB1333CF2F4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21325220-42CA-4D40-BB57-3D1E8CA63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2340000"/>
            <a:ext cx="3600000" cy="35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88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1299CE-2D71-41B0-8E3B-03BE938A7A6D}"/>
              </a:ext>
            </a:extLst>
          </p:cNvPr>
          <p:cNvSpPr txBox="1"/>
          <p:nvPr/>
        </p:nvSpPr>
        <p:spPr>
          <a:xfrm>
            <a:off x="6120000" y="2700000"/>
            <a:ext cx="4296000" cy="71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line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(0, 0.15),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(4, 0.15))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line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(5, 0.15),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(8, 0.15))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450CF5-073C-4CB9-A047-F67AA820E792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5336240" y="883648"/>
            <a:chExt cx="1648133" cy="164813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1FF395-1732-47D4-90B4-897360744591}"/>
                </a:ext>
              </a:extLst>
            </p:cNvPr>
            <p:cNvSpPr/>
            <p:nvPr/>
          </p:nvSpPr>
          <p:spPr>
            <a:xfrm>
              <a:off x="5336240" y="883648"/>
              <a:ext cx="1648133" cy="1648133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 descr="A close up of a sign&#10;&#10;Description automatically generated">
              <a:extLst>
                <a:ext uri="{FF2B5EF4-FFF2-40B4-BE49-F238E27FC236}">
                  <a16:creationId xmlns:a16="http://schemas.microsoft.com/office/drawing/2014/main" id="{F59EF41E-41AA-4A7B-BA3B-9181ABCF6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986" y="1187246"/>
              <a:ext cx="600640" cy="809245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954846-9DDF-4E0C-A2D6-DECB3787C220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line chart&#10;&#10;Description automatically generated">
            <a:extLst>
              <a:ext uri="{FF2B5EF4-FFF2-40B4-BE49-F238E27FC236}">
                <a16:creationId xmlns:a16="http://schemas.microsoft.com/office/drawing/2014/main" id="{FBC21DFE-3939-4BFB-9386-8206C06CB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2340000"/>
            <a:ext cx="3600000" cy="35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698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1299CE-2D71-41B0-8E3B-03BE938A7A6D}"/>
              </a:ext>
            </a:extLst>
          </p:cNvPr>
          <p:cNvSpPr txBox="1"/>
          <p:nvPr/>
        </p:nvSpPr>
        <p:spPr>
          <a:xfrm>
            <a:off x="6120000" y="2700000"/>
            <a:ext cx="4181442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wall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([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(0, 0.15),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(8, 0.15)])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443533-AA74-4E56-A682-C20464C51675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5336240" y="883648"/>
            <a:chExt cx="1648133" cy="164813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5885943-56AB-49C2-A389-012AE1E7859C}"/>
                </a:ext>
              </a:extLst>
            </p:cNvPr>
            <p:cNvSpPr/>
            <p:nvPr/>
          </p:nvSpPr>
          <p:spPr>
            <a:xfrm>
              <a:off x="5336240" y="883648"/>
              <a:ext cx="1648133" cy="1648133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A close up of a sign&#10;&#10;Description automatically generated">
              <a:extLst>
                <a:ext uri="{FF2B5EF4-FFF2-40B4-BE49-F238E27FC236}">
                  <a16:creationId xmlns:a16="http://schemas.microsoft.com/office/drawing/2014/main" id="{AC1C3EE9-2666-4550-ABB1-9827116D7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986" y="1187246"/>
              <a:ext cx="600640" cy="809245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728CCB-A0C5-4D8C-9093-7C6E646E42D6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F9599706-581B-4EB0-9B01-DC9259005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2340000"/>
            <a:ext cx="3600000" cy="35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808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1299CE-2D71-41B0-8E3B-03BE938A7A6D}"/>
              </a:ext>
            </a:extLst>
          </p:cNvPr>
          <p:cNvSpPr txBox="1"/>
          <p:nvPr/>
        </p:nvSpPr>
        <p:spPr>
          <a:xfrm>
            <a:off x="6120000" y="2700000"/>
            <a:ext cx="5466548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door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(wall([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(0, 0.15),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(8, 0.15)]), </a:t>
            </a:r>
            <a:r>
              <a:rPr lang="en-GB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(4, 0))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BD6445-D949-47DB-9144-209B4940BBAC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5336240" y="883648"/>
            <a:chExt cx="1648133" cy="164813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D3ACED-9EB7-4B2E-A0FC-4B19E974A4AD}"/>
                </a:ext>
              </a:extLst>
            </p:cNvPr>
            <p:cNvSpPr/>
            <p:nvPr/>
          </p:nvSpPr>
          <p:spPr>
            <a:xfrm>
              <a:off x="5336240" y="883648"/>
              <a:ext cx="1648133" cy="1648133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A close up of a sign&#10;&#10;Description automatically generated">
              <a:extLst>
                <a:ext uri="{FF2B5EF4-FFF2-40B4-BE49-F238E27FC236}">
                  <a16:creationId xmlns:a16="http://schemas.microsoft.com/office/drawing/2014/main" id="{22534679-D6BA-486E-A5EE-6462408A6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986" y="1187246"/>
              <a:ext cx="600640" cy="809245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96B54C-533D-4E2B-A776-34F59244C27C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D31CEC9D-6AB1-4714-89E2-424CDBE76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2340000"/>
            <a:ext cx="3600000" cy="35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03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B7F57F-9D43-48AE-BA48-2A51176682C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 descr="A desktop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AF86A70F-2327-4D76-A0D9-9E3E659A5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9FFCC">
                  <a:tint val="45000"/>
                  <a:satMod val="400000"/>
                </a:srgb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9913CEB-7D97-4C46-AA8F-73AC0CB25FE5}"/>
                </a:ext>
              </a:extLst>
            </p:cNvPr>
            <p:cNvSpPr/>
            <p:nvPr/>
          </p:nvSpPr>
          <p:spPr>
            <a:xfrm>
              <a:off x="2260600" y="0"/>
              <a:ext cx="99314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14000">
                  <a:schemeClr val="accent3">
                    <a:lumMod val="0"/>
                    <a:lumOff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05C4C3C-76E1-480C-A04D-F138BF119D09}"/>
              </a:ext>
            </a:extLst>
          </p:cNvPr>
          <p:cNvSpPr txBox="1"/>
          <p:nvPr/>
        </p:nvSpPr>
        <p:spPr>
          <a:xfrm>
            <a:off x="476435" y="1690091"/>
            <a:ext cx="2762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rgbClr val="99FFCC"/>
                </a:solidFill>
              </a:rPr>
              <a:t>Algorithmic Design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9575D0-7067-461D-8635-FF79DE4B8975}"/>
              </a:ext>
            </a:extLst>
          </p:cNvPr>
          <p:cNvGrpSpPr/>
          <p:nvPr/>
        </p:nvGrpSpPr>
        <p:grpSpPr>
          <a:xfrm>
            <a:off x="580648" y="3466052"/>
            <a:ext cx="2148837" cy="720000"/>
            <a:chOff x="580648" y="3466052"/>
            <a:chExt cx="2148837" cy="72000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83D9E41-0341-48ED-ABA1-18256C9BA7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5247" y="3826052"/>
              <a:ext cx="5400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3C38D25B-FB97-4C14-BFCF-B89DEFC96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48" y="3466052"/>
              <a:ext cx="538521" cy="720000"/>
            </a:xfrm>
            <a:prstGeom prst="rect">
              <a:avLst/>
            </a:prstGeom>
          </p:spPr>
        </p:pic>
        <p:pic>
          <p:nvPicPr>
            <p:cNvPr id="11" name="Picture 10" descr="Shape&#10;&#10;Description automatically generated">
              <a:extLst>
                <a:ext uri="{FF2B5EF4-FFF2-40B4-BE49-F238E27FC236}">
                  <a16:creationId xmlns:a16="http://schemas.microsoft.com/office/drawing/2014/main" id="{E0FBB722-CFF6-4731-AC20-BE2525AA3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97" y="3466052"/>
              <a:ext cx="643788" cy="720000"/>
            </a:xfrm>
            <a:prstGeom prst="rect">
              <a:avLst/>
            </a:prstGeom>
          </p:spPr>
        </p:pic>
      </p:grpSp>
      <p:pic>
        <p:nvPicPr>
          <p:cNvPr id="13" name="Picture 1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85CD0B4F-54E8-424E-8273-23CF97FC4A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85" y="1475904"/>
            <a:ext cx="3183352" cy="3600000"/>
          </a:xfrm>
          <a:prstGeom prst="rect">
            <a:avLst/>
          </a:prstGeom>
        </p:spPr>
      </p:pic>
      <p:pic>
        <p:nvPicPr>
          <p:cNvPr id="15" name="Picture 14" descr="A picture containing floor, white, toy&#10;&#10;Description automatically generated">
            <a:extLst>
              <a:ext uri="{FF2B5EF4-FFF2-40B4-BE49-F238E27FC236}">
                <a16:creationId xmlns:a16="http://schemas.microsoft.com/office/drawing/2014/main" id="{3A7C47E1-12FB-4E37-B223-353D9BC287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84" y="1475904"/>
            <a:ext cx="3183352" cy="3600000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4C90EF85-E2C7-4487-A83A-F2995D768072}"/>
              </a:ext>
            </a:extLst>
          </p:cNvPr>
          <p:cNvSpPr txBox="1"/>
          <p:nvPr/>
        </p:nvSpPr>
        <p:spPr>
          <a:xfrm>
            <a:off x="4032000" y="6120000"/>
            <a:ext cx="7885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GB" sz="1200" dirty="0"/>
              <a:t>Thermal Analysis in London (left) and NY (right)</a:t>
            </a:r>
          </a:p>
          <a:p>
            <a:pPr algn="r">
              <a:spcAft>
                <a:spcPts val="600"/>
              </a:spcAft>
              <a:defRPr/>
            </a:pPr>
            <a:r>
              <a:rPr lang="en-GB" sz="11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Macro to Micro: An integrated algorithmic approach towards sustainable cities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H. Martinho, G. Araújo, A. Leitão,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CAADRIA 2020</a:t>
            </a:r>
          </a:p>
        </p:txBody>
      </p:sp>
    </p:spTree>
    <p:extLst>
      <p:ext uri="{BB962C8B-B14F-4D97-AF65-F5344CB8AC3E}">
        <p14:creationId xmlns:p14="http://schemas.microsoft.com/office/powerpoint/2010/main" val="7600364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1864AB-B226-4E60-9328-5FE419A573D7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DBFCABF-698B-4D27-AF06-87DA53686287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360000" y="360000"/>
            <a:chExt cx="1440000" cy="1440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AEE0089-2401-4CF3-9917-500F2A5FF656}"/>
                </a:ext>
              </a:extLst>
            </p:cNvPr>
            <p:cNvSpPr/>
            <p:nvPr/>
          </p:nvSpPr>
          <p:spPr>
            <a:xfrm>
              <a:off x="360000" y="360000"/>
              <a:ext cx="1440000" cy="1440000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Logo, icon&#10;&#10;Description automatically generated">
              <a:extLst>
                <a:ext uri="{FF2B5EF4-FFF2-40B4-BE49-F238E27FC236}">
                  <a16:creationId xmlns:a16="http://schemas.microsoft.com/office/drawing/2014/main" id="{3156E669-D496-4897-B7F4-48454715C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437" y="810000"/>
              <a:ext cx="673125" cy="5400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9B3E989-ADBE-4D97-BF71-BE01A1E95552}"/>
              </a:ext>
            </a:extLst>
          </p:cNvPr>
          <p:cNvSpPr txBox="1"/>
          <p:nvPr/>
        </p:nvSpPr>
        <p:spPr>
          <a:xfrm>
            <a:off x="6120000" y="245314"/>
            <a:ext cx="5707308" cy="644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bauhaus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doors_width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) =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let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door_f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= (w, h, t) -&gt;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door_family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(w*f, h, t)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GB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door_f_a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door_f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(750.0, 2000.0, 100.0)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GB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door_f_b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door_f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(900, 2000, 100)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GB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door_f_c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door_f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(1000.0, 2000.0, 100.0)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GB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door_f_d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door_f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(1640.0, 2000.0, 100.0)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GB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wall_rectangle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= (p, dx,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) -&gt; 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wall([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add_x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(p, dx/2),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add_xy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(p, dx/2,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)],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family =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wall_family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(thickness=dx))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door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= (w, p, fam) -&gt; 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add_door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(w,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add_x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(p,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fam.width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*(1-f)*0.5), fam)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…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x in division(45925.77, 90280.0, 9)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y in division(6788.276, 20534.028, 2)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GB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wall_rectangle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(x, y), 574.425, 479.232)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x in division(7120.0, 10640.0, 1)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y in division(11530.768, 15930.768, 2)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GB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wall_rectangle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(x, y), 620.0, 620.0)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…</a:t>
            </a:r>
          </a:p>
        </p:txBody>
      </p:sp>
    </p:spTree>
    <p:extLst>
      <p:ext uri="{BB962C8B-B14F-4D97-AF65-F5344CB8AC3E}">
        <p14:creationId xmlns:p14="http://schemas.microsoft.com/office/powerpoint/2010/main" val="8492166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D4478913-A813-4D4F-ABD9-893D51EBB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2" y="2544545"/>
            <a:ext cx="5545609" cy="17689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F1BCD25-FBC8-48CC-B2BE-95398A8D1BC3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360000" y="360000"/>
            <a:chExt cx="1440000" cy="14400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6582573-DD4F-4A48-85C1-47978A4C85A6}"/>
                </a:ext>
              </a:extLst>
            </p:cNvPr>
            <p:cNvSpPr/>
            <p:nvPr/>
          </p:nvSpPr>
          <p:spPr>
            <a:xfrm>
              <a:off x="360000" y="360000"/>
              <a:ext cx="1440000" cy="1440000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Logo, icon&#10;&#10;Description automatically generated">
              <a:extLst>
                <a:ext uri="{FF2B5EF4-FFF2-40B4-BE49-F238E27FC236}">
                  <a16:creationId xmlns:a16="http://schemas.microsoft.com/office/drawing/2014/main" id="{C3618458-C94C-497B-B725-624B5F5FB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437" y="810000"/>
              <a:ext cx="673125" cy="5400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599EEE6-454C-46F4-8F70-9EC5642C3797}"/>
              </a:ext>
            </a:extLst>
          </p:cNvPr>
          <p:cNvSpPr txBox="1"/>
          <p:nvPr/>
        </p:nvSpPr>
        <p:spPr>
          <a:xfrm>
            <a:off x="6120000" y="245314"/>
            <a:ext cx="5707308" cy="644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bauhaus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doors_width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) =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let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door_f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= (w, h, t) -&gt;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door_family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(w*f, h, t)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GB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door_f_a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door_f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(750.0, 2000.0, 100.0)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GB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door_f_b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door_f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(900, 2000, 100)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GB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door_f_c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door_f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(1000.0, 2000.0, 100.0)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GB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door_f_d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door_f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(1640.0, 2000.0, 100.0)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GB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wall_rectangle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= (p, dx,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) -&gt; 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wall([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add_x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(p, dx/2),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add_xy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(p, dx/2,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)],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family =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wall_family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(thickness=dx))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door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= (w, p, fam) -&gt; 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add_door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(w,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add_x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(p, 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fam.width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*(1-f)*0.5), fam)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…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x in division(45925.77, 90280.0, 9)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y in division(6788.276, 20534.028, 2)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GB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wall_rectangle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(x, y), 574.425, 479.232)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x in division(7120.0, 10640.0, 1)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y in division(11530.768, 15930.768, 2)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  <a:r>
              <a:rPr lang="en-GB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wall_rectangle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(x, y), 620.0, 620.0)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…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AB79C9-14B2-4755-A62F-D0E971148DB7}"/>
              </a:ext>
            </a:extLst>
          </p:cNvPr>
          <p:cNvCxnSpPr/>
          <p:nvPr/>
        </p:nvCxnSpPr>
        <p:spPr>
          <a:xfrm>
            <a:off x="5940000" y="186416"/>
            <a:ext cx="0" cy="6485168"/>
          </a:xfrm>
          <a:prstGeom prst="line">
            <a:avLst/>
          </a:prstGeom>
          <a:ln>
            <a:solidFill>
              <a:srgbClr val="99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5446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uhaus_evacuation">
            <a:hlinkClick r:id="" action="ppaction://media"/>
            <a:extLst>
              <a:ext uri="{FF2B5EF4-FFF2-40B4-BE49-F238E27FC236}">
                <a16:creationId xmlns:a16="http://schemas.microsoft.com/office/drawing/2014/main" id="{98944D4B-BDD8-48C1-B16D-6DB5571A59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9198" y="810000"/>
            <a:ext cx="10128848" cy="486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05BF1B-B231-4FB8-8201-B5C971E8D538}"/>
              </a:ext>
            </a:extLst>
          </p:cNvPr>
          <p:cNvSpPr/>
          <p:nvPr/>
        </p:nvSpPr>
        <p:spPr>
          <a:xfrm>
            <a:off x="-1204856" y="731520"/>
            <a:ext cx="4227755" cy="5034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998D5E9-2B12-4613-B3EA-C5A119BEC308}"/>
              </a:ext>
            </a:extLst>
          </p:cNvPr>
          <p:cNvSpPr txBox="1"/>
          <p:nvPr/>
        </p:nvSpPr>
        <p:spPr>
          <a:xfrm>
            <a:off x="10050626" y="1559036"/>
            <a:ext cx="213662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1400" b="1" dirty="0"/>
              <a:t>Door width </a:t>
            </a:r>
            <a:r>
              <a:rPr lang="en-GB" sz="1400" dirty="0"/>
              <a:t>+5%</a:t>
            </a:r>
          </a:p>
          <a:p>
            <a:pPr>
              <a:spcAft>
                <a:spcPts val="600"/>
              </a:spcAft>
              <a:defRPr/>
            </a:pPr>
            <a:r>
              <a:rPr lang="en-GB" sz="1400" b="1" dirty="0"/>
              <a:t>Evacuation time </a:t>
            </a:r>
            <a:r>
              <a:rPr lang="en-GB" sz="1400" dirty="0"/>
              <a:t>-20%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3184BD76-B740-49EC-ADFC-F48B0D7CF657}"/>
              </a:ext>
            </a:extLst>
          </p:cNvPr>
          <p:cNvSpPr txBox="1"/>
          <p:nvPr/>
        </p:nvSpPr>
        <p:spPr>
          <a:xfrm>
            <a:off x="4320000" y="6120000"/>
            <a:ext cx="7600950" cy="53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Bauhaus Building Evacuation Performance</a:t>
            </a:r>
          </a:p>
          <a:p>
            <a:pPr algn="r">
              <a:defRPr/>
            </a:pPr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 Path: An Agent-Based Framework to Simulate Crowd Behaviours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A.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Leitão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 Sousa, F.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Loio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eCAADe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8FA884-A488-4673-A00E-94580235F180}"/>
              </a:ext>
            </a:extLst>
          </p:cNvPr>
          <p:cNvGrpSpPr/>
          <p:nvPr/>
        </p:nvGrpSpPr>
        <p:grpSpPr>
          <a:xfrm>
            <a:off x="360000" y="360000"/>
            <a:ext cx="1440000" cy="1440000"/>
            <a:chOff x="360000" y="360000"/>
            <a:chExt cx="1440000" cy="1440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772905-66CF-4288-B77C-9CBF0AEEE8D6}"/>
                </a:ext>
              </a:extLst>
            </p:cNvPr>
            <p:cNvSpPr/>
            <p:nvPr/>
          </p:nvSpPr>
          <p:spPr>
            <a:xfrm>
              <a:off x="360000" y="360000"/>
              <a:ext cx="1440000" cy="1440000"/>
            </a:xfrm>
            <a:prstGeom prst="ellipse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 descr="Logo, icon&#10;&#10;Description automatically generated">
              <a:extLst>
                <a:ext uri="{FF2B5EF4-FFF2-40B4-BE49-F238E27FC236}">
                  <a16:creationId xmlns:a16="http://schemas.microsoft.com/office/drawing/2014/main" id="{725EC439-D9F9-4685-8EE8-08D510056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437" y="810000"/>
              <a:ext cx="673125" cy="54000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CE41AEA-F5F1-4918-9241-940BB01EAC70}"/>
              </a:ext>
            </a:extLst>
          </p:cNvPr>
          <p:cNvSpPr txBox="1"/>
          <p:nvPr/>
        </p:nvSpPr>
        <p:spPr>
          <a:xfrm>
            <a:off x="9311324" y="1351287"/>
            <a:ext cx="487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99FFCC"/>
                </a:solidFill>
                <a:latin typeface="Wingdings 3" panose="05040102010807070707" pitchFamily="18" charset="2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19733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7" objId="2"/>
        <p14:stopEvt time="14376" objId="2"/>
      </p14:showEvt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esktop computer sitting on top of a desk&#10;&#10;Description automatically generated">
            <a:extLst>
              <a:ext uri="{FF2B5EF4-FFF2-40B4-BE49-F238E27FC236}">
                <a16:creationId xmlns:a16="http://schemas.microsoft.com/office/drawing/2014/main" id="{772AC919-A982-478F-98F0-BC010F7726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99FFCC">
                <a:tint val="45000"/>
                <a:satMod val="400000"/>
              </a:srgb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FCC4E8-EF4C-498E-9C50-9A89245395E9}"/>
              </a:ext>
            </a:extLst>
          </p:cNvPr>
          <p:cNvSpPr txBox="1"/>
          <p:nvPr/>
        </p:nvSpPr>
        <p:spPr>
          <a:xfrm>
            <a:off x="2334986" y="2187246"/>
            <a:ext cx="7522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1624893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F868E2-E107-45C8-B38A-C062130E82D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 descr="A desktop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94D6AAE1-E983-4A4E-8A1A-CF845779B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9FFCC">
                  <a:tint val="45000"/>
                  <a:satMod val="400000"/>
                </a:srgb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B8BA4D-C233-4669-AC1C-ECA258E8ADDA}"/>
                </a:ext>
              </a:extLst>
            </p:cNvPr>
            <p:cNvSpPr/>
            <p:nvPr/>
          </p:nvSpPr>
          <p:spPr>
            <a:xfrm>
              <a:off x="2260600" y="0"/>
              <a:ext cx="99314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14000">
                  <a:schemeClr val="accent3">
                    <a:lumMod val="0"/>
                    <a:lumOff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D0C941E-A67A-4456-9976-DA9C4AA92BCA}"/>
              </a:ext>
            </a:extLst>
          </p:cNvPr>
          <p:cNvGrpSpPr/>
          <p:nvPr/>
        </p:nvGrpSpPr>
        <p:grpSpPr>
          <a:xfrm>
            <a:off x="580648" y="3466052"/>
            <a:ext cx="2148837" cy="720000"/>
            <a:chOff x="580648" y="3466052"/>
            <a:chExt cx="2148837" cy="720000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82DC953-E160-4E3F-B1EE-5C8B94659A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5247" y="3826052"/>
              <a:ext cx="5400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B69685F3-1011-4760-B14C-2E5B2B0C7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48" y="3466052"/>
              <a:ext cx="538521" cy="720000"/>
            </a:xfrm>
            <a:prstGeom prst="rect">
              <a:avLst/>
            </a:prstGeom>
          </p:spPr>
        </p:pic>
        <p:pic>
          <p:nvPicPr>
            <p:cNvPr id="22" name="Picture 21" descr="Shape&#10;&#10;Description automatically generated">
              <a:extLst>
                <a:ext uri="{FF2B5EF4-FFF2-40B4-BE49-F238E27FC236}">
                  <a16:creationId xmlns:a16="http://schemas.microsoft.com/office/drawing/2014/main" id="{FE87B6F3-35ED-451D-834D-1B28B796E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97" y="3466052"/>
              <a:ext cx="643788" cy="7200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C78BB16-14C2-4294-ADCF-CCD833DE261C}"/>
              </a:ext>
            </a:extLst>
          </p:cNvPr>
          <p:cNvSpPr txBox="1"/>
          <p:nvPr/>
        </p:nvSpPr>
        <p:spPr>
          <a:xfrm>
            <a:off x="476435" y="1690091"/>
            <a:ext cx="2762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rgbClr val="99FFCC"/>
                </a:solidFill>
              </a:rPr>
              <a:t>Algorithmic Design</a:t>
            </a:r>
          </a:p>
        </p:txBody>
      </p:sp>
    </p:spTree>
    <p:extLst>
      <p:ext uri="{BB962C8B-B14F-4D97-AF65-F5344CB8AC3E}">
        <p14:creationId xmlns:p14="http://schemas.microsoft.com/office/powerpoint/2010/main" val="370519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F868E2-E107-45C8-B38A-C062130E82D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 descr="A desktop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94D6AAE1-E983-4A4E-8A1A-CF845779B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9FFCC">
                  <a:tint val="45000"/>
                  <a:satMod val="400000"/>
                </a:srgb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B8BA4D-C233-4669-AC1C-ECA258E8ADDA}"/>
                </a:ext>
              </a:extLst>
            </p:cNvPr>
            <p:cNvSpPr/>
            <p:nvPr/>
          </p:nvSpPr>
          <p:spPr>
            <a:xfrm>
              <a:off x="2260600" y="0"/>
              <a:ext cx="99314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14000">
                  <a:schemeClr val="accent3">
                    <a:lumMod val="0"/>
                    <a:lumOff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D0C941E-A67A-4456-9976-DA9C4AA92BCA}"/>
              </a:ext>
            </a:extLst>
          </p:cNvPr>
          <p:cNvGrpSpPr/>
          <p:nvPr/>
        </p:nvGrpSpPr>
        <p:grpSpPr>
          <a:xfrm>
            <a:off x="580648" y="3466052"/>
            <a:ext cx="2148837" cy="720000"/>
            <a:chOff x="580648" y="3466052"/>
            <a:chExt cx="2148837" cy="720000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82DC953-E160-4E3F-B1EE-5C8B94659A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5247" y="3826052"/>
              <a:ext cx="5400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B69685F3-1011-4760-B14C-2E5B2B0C7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48" y="3466052"/>
              <a:ext cx="538521" cy="720000"/>
            </a:xfrm>
            <a:prstGeom prst="rect">
              <a:avLst/>
            </a:prstGeom>
          </p:spPr>
        </p:pic>
        <p:pic>
          <p:nvPicPr>
            <p:cNvPr id="22" name="Picture 21" descr="Shape&#10;&#10;Description automatically generated">
              <a:extLst>
                <a:ext uri="{FF2B5EF4-FFF2-40B4-BE49-F238E27FC236}">
                  <a16:creationId xmlns:a16="http://schemas.microsoft.com/office/drawing/2014/main" id="{FE87B6F3-35ED-451D-834D-1B28B796E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97" y="3466052"/>
              <a:ext cx="643788" cy="7200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C590D76-8E14-4CFD-8E4E-7D027A1408BE}"/>
              </a:ext>
            </a:extLst>
          </p:cNvPr>
          <p:cNvGrpSpPr/>
          <p:nvPr/>
        </p:nvGrpSpPr>
        <p:grpSpPr>
          <a:xfrm>
            <a:off x="5010402" y="1073088"/>
            <a:ext cx="5991978" cy="1016000"/>
            <a:chOff x="5010402" y="1073088"/>
            <a:chExt cx="5991978" cy="10160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C27EA6-7305-4E0A-A866-231CD6D10976}"/>
                </a:ext>
              </a:extLst>
            </p:cNvPr>
            <p:cNvSpPr txBox="1"/>
            <p:nvPr/>
          </p:nvSpPr>
          <p:spPr>
            <a:xfrm>
              <a:off x="6955916" y="1353818"/>
              <a:ext cx="404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Easy exploration of designs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34BD12-371D-47A2-B374-851F22BBE0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0402" y="1073088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  <p:pic>
          <p:nvPicPr>
            <p:cNvPr id="38" name="Picture 37" descr="Icon&#10;&#10;Description automatically generated">
              <a:extLst>
                <a:ext uri="{FF2B5EF4-FFF2-40B4-BE49-F238E27FC236}">
                  <a16:creationId xmlns:a16="http://schemas.microsoft.com/office/drawing/2014/main" id="{971912A3-024A-4BE4-85A5-DDAF225F3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338" y="1281755"/>
              <a:ext cx="720000" cy="513459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EDFC9F1-AE7B-4951-8E88-CA9F53A54000}"/>
              </a:ext>
            </a:extLst>
          </p:cNvPr>
          <p:cNvSpPr txBox="1"/>
          <p:nvPr/>
        </p:nvSpPr>
        <p:spPr>
          <a:xfrm>
            <a:off x="476435" y="1690091"/>
            <a:ext cx="2762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rgbClr val="99FFCC"/>
                </a:solidFill>
              </a:rPr>
              <a:t>Algorithmic Design</a:t>
            </a:r>
          </a:p>
        </p:txBody>
      </p:sp>
    </p:spTree>
    <p:extLst>
      <p:ext uri="{BB962C8B-B14F-4D97-AF65-F5344CB8AC3E}">
        <p14:creationId xmlns:p14="http://schemas.microsoft.com/office/powerpoint/2010/main" val="392273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F868E2-E107-45C8-B38A-C062130E82D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 descr="A desktop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94D6AAE1-E983-4A4E-8A1A-CF845779B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9FFCC">
                  <a:tint val="45000"/>
                  <a:satMod val="400000"/>
                </a:srgb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B8BA4D-C233-4669-AC1C-ECA258E8ADDA}"/>
                </a:ext>
              </a:extLst>
            </p:cNvPr>
            <p:cNvSpPr/>
            <p:nvPr/>
          </p:nvSpPr>
          <p:spPr>
            <a:xfrm>
              <a:off x="2260600" y="0"/>
              <a:ext cx="99314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14000">
                  <a:schemeClr val="accent3">
                    <a:lumMod val="0"/>
                    <a:lumOff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D0C941E-A67A-4456-9976-DA9C4AA92BCA}"/>
              </a:ext>
            </a:extLst>
          </p:cNvPr>
          <p:cNvGrpSpPr/>
          <p:nvPr/>
        </p:nvGrpSpPr>
        <p:grpSpPr>
          <a:xfrm>
            <a:off x="580648" y="3466052"/>
            <a:ext cx="2148837" cy="720000"/>
            <a:chOff x="580648" y="3466052"/>
            <a:chExt cx="2148837" cy="720000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82DC953-E160-4E3F-B1EE-5C8B94659A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5247" y="3826052"/>
              <a:ext cx="5400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B69685F3-1011-4760-B14C-2E5B2B0C7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48" y="3466052"/>
              <a:ext cx="538521" cy="720000"/>
            </a:xfrm>
            <a:prstGeom prst="rect">
              <a:avLst/>
            </a:prstGeom>
          </p:spPr>
        </p:pic>
        <p:pic>
          <p:nvPicPr>
            <p:cNvPr id="22" name="Picture 21" descr="Shape&#10;&#10;Description automatically generated">
              <a:extLst>
                <a:ext uri="{FF2B5EF4-FFF2-40B4-BE49-F238E27FC236}">
                  <a16:creationId xmlns:a16="http://schemas.microsoft.com/office/drawing/2014/main" id="{FE87B6F3-35ED-451D-834D-1B28B796E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97" y="3466052"/>
              <a:ext cx="643788" cy="72000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696994-0F0F-4743-9CA2-F43659C101B1}"/>
              </a:ext>
            </a:extLst>
          </p:cNvPr>
          <p:cNvGrpSpPr/>
          <p:nvPr/>
        </p:nvGrpSpPr>
        <p:grpSpPr>
          <a:xfrm>
            <a:off x="5005124" y="2412075"/>
            <a:ext cx="5997256" cy="1016000"/>
            <a:chOff x="5005124" y="2412075"/>
            <a:chExt cx="5997256" cy="10160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D26E6D-F6F5-443D-B3DD-4CD3CEE2E14C}"/>
                </a:ext>
              </a:extLst>
            </p:cNvPr>
            <p:cNvSpPr txBox="1"/>
            <p:nvPr/>
          </p:nvSpPr>
          <p:spPr>
            <a:xfrm>
              <a:off x="6955916" y="2625967"/>
              <a:ext cx="404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Generation of complex geometry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2E697B-7345-4440-9EC9-D24FCAE07D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5124" y="2412075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  <p:pic>
          <p:nvPicPr>
            <p:cNvPr id="36" name="Picture 35" descr="A picture containing pylon, outdoor object&#10;&#10;Description automatically generated">
              <a:extLst>
                <a:ext uri="{FF2B5EF4-FFF2-40B4-BE49-F238E27FC236}">
                  <a16:creationId xmlns:a16="http://schemas.microsoft.com/office/drawing/2014/main" id="{154A06FC-C57F-418F-B70C-686C67CCF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3325" y="2450633"/>
              <a:ext cx="718027" cy="7200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C590D76-8E14-4CFD-8E4E-7D027A1408BE}"/>
              </a:ext>
            </a:extLst>
          </p:cNvPr>
          <p:cNvGrpSpPr/>
          <p:nvPr/>
        </p:nvGrpSpPr>
        <p:grpSpPr>
          <a:xfrm>
            <a:off x="5010402" y="1073088"/>
            <a:ext cx="5991978" cy="1016000"/>
            <a:chOff x="5010402" y="1073088"/>
            <a:chExt cx="5991978" cy="10160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C27EA6-7305-4E0A-A866-231CD6D10976}"/>
                </a:ext>
              </a:extLst>
            </p:cNvPr>
            <p:cNvSpPr txBox="1"/>
            <p:nvPr/>
          </p:nvSpPr>
          <p:spPr>
            <a:xfrm>
              <a:off x="6955916" y="1353818"/>
              <a:ext cx="404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Easy exploration of designs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34BD12-371D-47A2-B374-851F22BBE0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0402" y="1073088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  <p:pic>
          <p:nvPicPr>
            <p:cNvPr id="38" name="Picture 37" descr="Icon&#10;&#10;Description automatically generated">
              <a:extLst>
                <a:ext uri="{FF2B5EF4-FFF2-40B4-BE49-F238E27FC236}">
                  <a16:creationId xmlns:a16="http://schemas.microsoft.com/office/drawing/2014/main" id="{971912A3-024A-4BE4-85A5-DDAF225F3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338" y="1281755"/>
              <a:ext cx="720000" cy="513459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540BA10-2FF6-4E4F-8598-6C37525FAD27}"/>
              </a:ext>
            </a:extLst>
          </p:cNvPr>
          <p:cNvSpPr txBox="1"/>
          <p:nvPr/>
        </p:nvSpPr>
        <p:spPr>
          <a:xfrm>
            <a:off x="476435" y="1690091"/>
            <a:ext cx="2762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rgbClr val="99FFCC"/>
                </a:solidFill>
              </a:rPr>
              <a:t>Algorithmic Design</a:t>
            </a:r>
          </a:p>
        </p:txBody>
      </p:sp>
    </p:spTree>
    <p:extLst>
      <p:ext uri="{BB962C8B-B14F-4D97-AF65-F5344CB8AC3E}">
        <p14:creationId xmlns:p14="http://schemas.microsoft.com/office/powerpoint/2010/main" val="164621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F868E2-E107-45C8-B38A-C062130E82D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 descr="A desktop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94D6AAE1-E983-4A4E-8A1A-CF845779B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9FFCC">
                  <a:tint val="45000"/>
                  <a:satMod val="400000"/>
                </a:srgb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B8BA4D-C233-4669-AC1C-ECA258E8ADDA}"/>
                </a:ext>
              </a:extLst>
            </p:cNvPr>
            <p:cNvSpPr/>
            <p:nvPr/>
          </p:nvSpPr>
          <p:spPr>
            <a:xfrm>
              <a:off x="2260600" y="0"/>
              <a:ext cx="99314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14000">
                  <a:schemeClr val="accent3">
                    <a:lumMod val="0"/>
                    <a:lumOff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D0C941E-A67A-4456-9976-DA9C4AA92BCA}"/>
              </a:ext>
            </a:extLst>
          </p:cNvPr>
          <p:cNvGrpSpPr/>
          <p:nvPr/>
        </p:nvGrpSpPr>
        <p:grpSpPr>
          <a:xfrm>
            <a:off x="580648" y="3466052"/>
            <a:ext cx="2148837" cy="720000"/>
            <a:chOff x="580648" y="3466052"/>
            <a:chExt cx="2148837" cy="720000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82DC953-E160-4E3F-B1EE-5C8B94659A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5247" y="3826052"/>
              <a:ext cx="5400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B69685F3-1011-4760-B14C-2E5B2B0C7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48" y="3466052"/>
              <a:ext cx="538521" cy="720000"/>
            </a:xfrm>
            <a:prstGeom prst="rect">
              <a:avLst/>
            </a:prstGeom>
          </p:spPr>
        </p:pic>
        <p:pic>
          <p:nvPicPr>
            <p:cNvPr id="22" name="Picture 21" descr="Shape&#10;&#10;Description automatically generated">
              <a:extLst>
                <a:ext uri="{FF2B5EF4-FFF2-40B4-BE49-F238E27FC236}">
                  <a16:creationId xmlns:a16="http://schemas.microsoft.com/office/drawing/2014/main" id="{FE87B6F3-35ED-451D-834D-1B28B796E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97" y="3466052"/>
              <a:ext cx="643788" cy="7200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E761CE4-5A37-47D7-AC74-0993893C4984}"/>
              </a:ext>
            </a:extLst>
          </p:cNvPr>
          <p:cNvGrpSpPr/>
          <p:nvPr/>
        </p:nvGrpSpPr>
        <p:grpSpPr>
          <a:xfrm>
            <a:off x="4972303" y="3751062"/>
            <a:ext cx="6030077" cy="1016000"/>
            <a:chOff x="4972303" y="3751062"/>
            <a:chExt cx="6030077" cy="101600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63599E-AA07-455D-9D9A-847E4C46E912}"/>
                </a:ext>
              </a:extLst>
            </p:cNvPr>
            <p:cNvSpPr txBox="1"/>
            <p:nvPr/>
          </p:nvSpPr>
          <p:spPr>
            <a:xfrm>
              <a:off x="6955916" y="4001386"/>
              <a:ext cx="404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Automation of design optimization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3B392D2-6C90-47AA-B5D5-046009B7AD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2303" y="3751062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C8BFC193-BBB4-4924-949F-8AFE57535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338" y="3826052"/>
              <a:ext cx="720000" cy="72000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696994-0F0F-4743-9CA2-F43659C101B1}"/>
              </a:ext>
            </a:extLst>
          </p:cNvPr>
          <p:cNvGrpSpPr/>
          <p:nvPr/>
        </p:nvGrpSpPr>
        <p:grpSpPr>
          <a:xfrm>
            <a:off x="5005124" y="2412075"/>
            <a:ext cx="5997256" cy="1016000"/>
            <a:chOff x="5005124" y="2412075"/>
            <a:chExt cx="5997256" cy="10160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D26E6D-F6F5-443D-B3DD-4CD3CEE2E14C}"/>
                </a:ext>
              </a:extLst>
            </p:cNvPr>
            <p:cNvSpPr txBox="1"/>
            <p:nvPr/>
          </p:nvSpPr>
          <p:spPr>
            <a:xfrm>
              <a:off x="6955916" y="2625967"/>
              <a:ext cx="404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Generation of complex geometry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2E697B-7345-4440-9EC9-D24FCAE07D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5124" y="2412075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  <p:pic>
          <p:nvPicPr>
            <p:cNvPr id="36" name="Picture 35" descr="A picture containing pylon, outdoor object&#10;&#10;Description automatically generated">
              <a:extLst>
                <a:ext uri="{FF2B5EF4-FFF2-40B4-BE49-F238E27FC236}">
                  <a16:creationId xmlns:a16="http://schemas.microsoft.com/office/drawing/2014/main" id="{154A06FC-C57F-418F-B70C-686C67CCF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3325" y="2450633"/>
              <a:ext cx="718027" cy="7200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C590D76-8E14-4CFD-8E4E-7D027A1408BE}"/>
              </a:ext>
            </a:extLst>
          </p:cNvPr>
          <p:cNvGrpSpPr/>
          <p:nvPr/>
        </p:nvGrpSpPr>
        <p:grpSpPr>
          <a:xfrm>
            <a:off x="5010402" y="1073088"/>
            <a:ext cx="5991978" cy="1016000"/>
            <a:chOff x="5010402" y="1073088"/>
            <a:chExt cx="5991978" cy="10160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C27EA6-7305-4E0A-A866-231CD6D10976}"/>
                </a:ext>
              </a:extLst>
            </p:cNvPr>
            <p:cNvSpPr txBox="1"/>
            <p:nvPr/>
          </p:nvSpPr>
          <p:spPr>
            <a:xfrm>
              <a:off x="6955916" y="1353818"/>
              <a:ext cx="404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Easy exploration of designs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34BD12-371D-47A2-B374-851F22BBE0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0402" y="1073088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  <p:pic>
          <p:nvPicPr>
            <p:cNvPr id="38" name="Picture 37" descr="Icon&#10;&#10;Description automatically generated">
              <a:extLst>
                <a:ext uri="{FF2B5EF4-FFF2-40B4-BE49-F238E27FC236}">
                  <a16:creationId xmlns:a16="http://schemas.microsoft.com/office/drawing/2014/main" id="{971912A3-024A-4BE4-85A5-DDAF225F3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338" y="1281755"/>
              <a:ext cx="720000" cy="513459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03DDEC7-7342-488A-92FD-BA419EAD5A94}"/>
              </a:ext>
            </a:extLst>
          </p:cNvPr>
          <p:cNvSpPr txBox="1"/>
          <p:nvPr/>
        </p:nvSpPr>
        <p:spPr>
          <a:xfrm>
            <a:off x="476435" y="1690091"/>
            <a:ext cx="2762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rgbClr val="99FFCC"/>
                </a:solidFill>
              </a:rPr>
              <a:t>Algorithmic Design</a:t>
            </a:r>
          </a:p>
        </p:txBody>
      </p:sp>
    </p:spTree>
    <p:extLst>
      <p:ext uri="{BB962C8B-B14F-4D97-AF65-F5344CB8AC3E}">
        <p14:creationId xmlns:p14="http://schemas.microsoft.com/office/powerpoint/2010/main" val="44650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F868E2-E107-45C8-B38A-C062130E82D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 descr="A desktop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94D6AAE1-E983-4A4E-8A1A-CF845779B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9FFCC">
                  <a:tint val="45000"/>
                  <a:satMod val="400000"/>
                </a:srgb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B8BA4D-C233-4669-AC1C-ECA258E8ADDA}"/>
                </a:ext>
              </a:extLst>
            </p:cNvPr>
            <p:cNvSpPr/>
            <p:nvPr/>
          </p:nvSpPr>
          <p:spPr>
            <a:xfrm>
              <a:off x="2260600" y="0"/>
              <a:ext cx="99314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14000">
                  <a:schemeClr val="accent3">
                    <a:lumMod val="0"/>
                    <a:lumOff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D0C941E-A67A-4456-9976-DA9C4AA92BCA}"/>
              </a:ext>
            </a:extLst>
          </p:cNvPr>
          <p:cNvGrpSpPr/>
          <p:nvPr/>
        </p:nvGrpSpPr>
        <p:grpSpPr>
          <a:xfrm>
            <a:off x="580648" y="3466052"/>
            <a:ext cx="2148837" cy="720000"/>
            <a:chOff x="580648" y="3466052"/>
            <a:chExt cx="2148837" cy="720000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82DC953-E160-4E3F-B1EE-5C8B94659A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5247" y="3826052"/>
              <a:ext cx="5400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B69685F3-1011-4760-B14C-2E5B2B0C7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48" y="3466052"/>
              <a:ext cx="538521" cy="720000"/>
            </a:xfrm>
            <a:prstGeom prst="rect">
              <a:avLst/>
            </a:prstGeom>
          </p:spPr>
        </p:pic>
        <p:pic>
          <p:nvPicPr>
            <p:cNvPr id="22" name="Picture 21" descr="Shape&#10;&#10;Description automatically generated">
              <a:extLst>
                <a:ext uri="{FF2B5EF4-FFF2-40B4-BE49-F238E27FC236}">
                  <a16:creationId xmlns:a16="http://schemas.microsoft.com/office/drawing/2014/main" id="{FE87B6F3-35ED-451D-834D-1B28B796E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97" y="3466052"/>
              <a:ext cx="643788" cy="72000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DB9FC3C-2FBB-46C4-8037-A9DB98F790CA}"/>
              </a:ext>
            </a:extLst>
          </p:cNvPr>
          <p:cNvGrpSpPr/>
          <p:nvPr/>
        </p:nvGrpSpPr>
        <p:grpSpPr>
          <a:xfrm>
            <a:off x="5063372" y="5090050"/>
            <a:ext cx="6252328" cy="1016000"/>
            <a:chOff x="5063372" y="5090050"/>
            <a:chExt cx="6252328" cy="101600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345D93-955F-4A5D-AD99-147B5FBB37F9}"/>
                </a:ext>
              </a:extLst>
            </p:cNvPr>
            <p:cNvSpPr txBox="1"/>
            <p:nvPr/>
          </p:nvSpPr>
          <p:spPr>
            <a:xfrm>
              <a:off x="6955916" y="5390795"/>
              <a:ext cx="4359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Program development is time-consuming</a:t>
              </a:r>
              <a:endParaRPr lang="en-GB" b="1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A47ADAF-49FC-433C-AF71-D463BFBB06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3372" y="5090050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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A9FDDA12-E313-47B3-924D-5A641015A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370" y="5215461"/>
              <a:ext cx="583937" cy="7200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E761CE4-5A37-47D7-AC74-0993893C4984}"/>
              </a:ext>
            </a:extLst>
          </p:cNvPr>
          <p:cNvGrpSpPr/>
          <p:nvPr/>
        </p:nvGrpSpPr>
        <p:grpSpPr>
          <a:xfrm>
            <a:off x="4972303" y="3751062"/>
            <a:ext cx="6030077" cy="1016000"/>
            <a:chOff x="4972303" y="3751062"/>
            <a:chExt cx="6030077" cy="101600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63599E-AA07-455D-9D9A-847E4C46E912}"/>
                </a:ext>
              </a:extLst>
            </p:cNvPr>
            <p:cNvSpPr txBox="1"/>
            <p:nvPr/>
          </p:nvSpPr>
          <p:spPr>
            <a:xfrm>
              <a:off x="6955916" y="4001386"/>
              <a:ext cx="404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Automation of design optimization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3B392D2-6C90-47AA-B5D5-046009B7AD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2303" y="3751062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C8BFC193-BBB4-4924-949F-8AFE57535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338" y="3826052"/>
              <a:ext cx="720000" cy="72000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696994-0F0F-4743-9CA2-F43659C101B1}"/>
              </a:ext>
            </a:extLst>
          </p:cNvPr>
          <p:cNvGrpSpPr/>
          <p:nvPr/>
        </p:nvGrpSpPr>
        <p:grpSpPr>
          <a:xfrm>
            <a:off x="5005124" y="2412075"/>
            <a:ext cx="5997256" cy="1016000"/>
            <a:chOff x="5005124" y="2412075"/>
            <a:chExt cx="5997256" cy="10160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D26E6D-F6F5-443D-B3DD-4CD3CEE2E14C}"/>
                </a:ext>
              </a:extLst>
            </p:cNvPr>
            <p:cNvSpPr txBox="1"/>
            <p:nvPr/>
          </p:nvSpPr>
          <p:spPr>
            <a:xfrm>
              <a:off x="6955916" y="2625967"/>
              <a:ext cx="404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Generation of complex geometry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2E697B-7345-4440-9EC9-D24FCAE07D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5124" y="2412075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  <p:pic>
          <p:nvPicPr>
            <p:cNvPr id="36" name="Picture 35" descr="A picture containing pylon, outdoor object&#10;&#10;Description automatically generated">
              <a:extLst>
                <a:ext uri="{FF2B5EF4-FFF2-40B4-BE49-F238E27FC236}">
                  <a16:creationId xmlns:a16="http://schemas.microsoft.com/office/drawing/2014/main" id="{154A06FC-C57F-418F-B70C-686C67CCF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3325" y="2450633"/>
              <a:ext cx="718027" cy="7200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C590D76-8E14-4CFD-8E4E-7D027A1408BE}"/>
              </a:ext>
            </a:extLst>
          </p:cNvPr>
          <p:cNvGrpSpPr/>
          <p:nvPr/>
        </p:nvGrpSpPr>
        <p:grpSpPr>
          <a:xfrm>
            <a:off x="5010402" y="1073088"/>
            <a:ext cx="5991978" cy="1016000"/>
            <a:chOff x="5010402" y="1073088"/>
            <a:chExt cx="5991978" cy="10160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C27EA6-7305-4E0A-A866-231CD6D10976}"/>
                </a:ext>
              </a:extLst>
            </p:cNvPr>
            <p:cNvSpPr txBox="1"/>
            <p:nvPr/>
          </p:nvSpPr>
          <p:spPr>
            <a:xfrm>
              <a:off x="6955916" y="1353818"/>
              <a:ext cx="404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Easy exploration of designs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34BD12-371D-47A2-B374-851F22BBE0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0402" y="1073088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  <p:pic>
          <p:nvPicPr>
            <p:cNvPr id="38" name="Picture 37" descr="Icon&#10;&#10;Description automatically generated">
              <a:extLst>
                <a:ext uri="{FF2B5EF4-FFF2-40B4-BE49-F238E27FC236}">
                  <a16:creationId xmlns:a16="http://schemas.microsoft.com/office/drawing/2014/main" id="{971912A3-024A-4BE4-85A5-DDAF225F3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338" y="1281755"/>
              <a:ext cx="720000" cy="513459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4112FB7-8099-41B0-B568-09E2AC603C7D}"/>
              </a:ext>
            </a:extLst>
          </p:cNvPr>
          <p:cNvSpPr txBox="1"/>
          <p:nvPr/>
        </p:nvSpPr>
        <p:spPr>
          <a:xfrm>
            <a:off x="476435" y="1690091"/>
            <a:ext cx="2762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rgbClr val="99FFCC"/>
                </a:solidFill>
              </a:rPr>
              <a:t>Algorithmic Design</a:t>
            </a:r>
          </a:p>
        </p:txBody>
      </p:sp>
    </p:spTree>
    <p:extLst>
      <p:ext uri="{BB962C8B-B14F-4D97-AF65-F5344CB8AC3E}">
        <p14:creationId xmlns:p14="http://schemas.microsoft.com/office/powerpoint/2010/main" val="3026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F868E2-E107-45C8-B38A-C062130E82D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 descr="A desktop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94D6AAE1-E983-4A4E-8A1A-CF845779B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9FFCC">
                  <a:tint val="45000"/>
                  <a:satMod val="400000"/>
                </a:srgb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B8BA4D-C233-4669-AC1C-ECA258E8ADDA}"/>
                </a:ext>
              </a:extLst>
            </p:cNvPr>
            <p:cNvSpPr/>
            <p:nvPr/>
          </p:nvSpPr>
          <p:spPr>
            <a:xfrm>
              <a:off x="2260600" y="0"/>
              <a:ext cx="99314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14000">
                  <a:schemeClr val="accent3">
                    <a:lumMod val="0"/>
                    <a:lumOff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AED351A-5828-46B9-9F91-3F50B1ADA2CC}"/>
              </a:ext>
            </a:extLst>
          </p:cNvPr>
          <p:cNvCxnSpPr>
            <a:cxnSpLocks/>
          </p:cNvCxnSpPr>
          <p:nvPr/>
        </p:nvCxnSpPr>
        <p:spPr>
          <a:xfrm flipH="1">
            <a:off x="1285247" y="3826052"/>
            <a:ext cx="540000" cy="0"/>
          </a:xfrm>
          <a:prstGeom prst="straightConnector1">
            <a:avLst/>
          </a:prstGeom>
          <a:ln w="69850" cap="rnd">
            <a:solidFill>
              <a:srgbClr val="99FFCC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6B103D7-D605-4543-BC88-FB3216B7C235}"/>
              </a:ext>
            </a:extLst>
          </p:cNvPr>
          <p:cNvGrpSpPr/>
          <p:nvPr/>
        </p:nvGrpSpPr>
        <p:grpSpPr>
          <a:xfrm>
            <a:off x="580648" y="3466052"/>
            <a:ext cx="2148837" cy="720000"/>
            <a:chOff x="580648" y="3466052"/>
            <a:chExt cx="2148837" cy="720000"/>
          </a:xfrm>
        </p:grpSpPr>
        <p:pic>
          <p:nvPicPr>
            <p:cNvPr id="54" name="Picture 53" descr="Icon&#10;&#10;Description automatically generated">
              <a:extLst>
                <a:ext uri="{FF2B5EF4-FFF2-40B4-BE49-F238E27FC236}">
                  <a16:creationId xmlns:a16="http://schemas.microsoft.com/office/drawing/2014/main" id="{3FE56FF3-1C72-4A47-9996-52AC9BE63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48" y="3466052"/>
              <a:ext cx="538521" cy="720000"/>
            </a:xfrm>
            <a:prstGeom prst="rect">
              <a:avLst/>
            </a:prstGeom>
          </p:spPr>
        </p:pic>
        <p:pic>
          <p:nvPicPr>
            <p:cNvPr id="59" name="Picture 58" descr="Shape&#10;&#10;Description automatically generated">
              <a:extLst>
                <a:ext uri="{FF2B5EF4-FFF2-40B4-BE49-F238E27FC236}">
                  <a16:creationId xmlns:a16="http://schemas.microsoft.com/office/drawing/2014/main" id="{CF6FC910-2AFF-4B2A-BF40-480F37919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97" y="3466052"/>
              <a:ext cx="643788" cy="7200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5DC592B-4C35-482A-B5A2-2708642ABE9C}"/>
              </a:ext>
            </a:extLst>
          </p:cNvPr>
          <p:cNvSpPr txBox="1"/>
          <p:nvPr/>
        </p:nvSpPr>
        <p:spPr>
          <a:xfrm>
            <a:off x="476435" y="1690091"/>
            <a:ext cx="2762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rgbClr val="99FFCC"/>
                </a:solidFill>
              </a:rPr>
              <a:t>Reverse</a:t>
            </a:r>
          </a:p>
          <a:p>
            <a:r>
              <a:rPr lang="en-GB" sz="2000" b="1" dirty="0">
                <a:solidFill>
                  <a:srgbClr val="99FFCC"/>
                </a:solidFill>
              </a:rPr>
              <a:t>Algorithmic Design</a:t>
            </a:r>
          </a:p>
        </p:txBody>
      </p:sp>
    </p:spTree>
    <p:extLst>
      <p:ext uri="{BB962C8B-B14F-4D97-AF65-F5344CB8AC3E}">
        <p14:creationId xmlns:p14="http://schemas.microsoft.com/office/powerpoint/2010/main" val="244687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7AF0E6D-97D1-4973-8068-E77EB6D7CE6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Picture 13" descr="A desktop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69C5AB0B-F8FA-45FE-85DC-46A46E31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9FFCC">
                  <a:tint val="45000"/>
                  <a:satMod val="400000"/>
                </a:srgb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9006A-15A5-45EB-B9B1-2BA291E417D8}"/>
                </a:ext>
              </a:extLst>
            </p:cNvPr>
            <p:cNvSpPr/>
            <p:nvPr/>
          </p:nvSpPr>
          <p:spPr>
            <a:xfrm>
              <a:off x="2260600" y="0"/>
              <a:ext cx="99314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14000">
                  <a:schemeClr val="accent3">
                    <a:lumMod val="0"/>
                    <a:lumOff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78DD7BE-4B7E-498B-B6E9-77FC0EA6A3ED}"/>
              </a:ext>
            </a:extLst>
          </p:cNvPr>
          <p:cNvSpPr txBox="1"/>
          <p:nvPr/>
        </p:nvSpPr>
        <p:spPr>
          <a:xfrm>
            <a:off x="476435" y="1690091"/>
            <a:ext cx="2762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rgbClr val="99FFCC"/>
                </a:solidFill>
              </a:rPr>
              <a:t>Algorithmic Design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AC38731-D566-4A1B-B6B9-94AAABDF87B1}"/>
              </a:ext>
            </a:extLst>
          </p:cNvPr>
          <p:cNvGrpSpPr/>
          <p:nvPr/>
        </p:nvGrpSpPr>
        <p:grpSpPr>
          <a:xfrm>
            <a:off x="580648" y="3466052"/>
            <a:ext cx="2148837" cy="720000"/>
            <a:chOff x="580648" y="3466052"/>
            <a:chExt cx="2148837" cy="72000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66E773F-E0E1-4C21-9AF7-9F3B126BA3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5247" y="3826052"/>
              <a:ext cx="5400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F5B3FF8B-29F9-42A1-A165-C9573DFD3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48" y="3466052"/>
              <a:ext cx="538521" cy="72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D57FE49B-5745-40AF-9814-D14B4BD13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97" y="3466052"/>
              <a:ext cx="643788" cy="720000"/>
            </a:xfrm>
            <a:prstGeom prst="rect">
              <a:avLst/>
            </a:prstGeom>
          </p:spPr>
        </p:pic>
      </p:grpSp>
      <p:sp>
        <p:nvSpPr>
          <p:cNvPr id="12" name="TextBox 1">
            <a:extLst>
              <a:ext uri="{FF2B5EF4-FFF2-40B4-BE49-F238E27FC236}">
                <a16:creationId xmlns:a16="http://schemas.microsoft.com/office/drawing/2014/main" id="{4C185744-D6E0-46FE-BF5B-0B1EF0585778}"/>
              </a:ext>
            </a:extLst>
          </p:cNvPr>
          <p:cNvSpPr txBox="1"/>
          <p:nvPr/>
        </p:nvSpPr>
        <p:spPr>
          <a:xfrm>
            <a:off x="4320000" y="6109191"/>
            <a:ext cx="7600950" cy="5386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spcAft>
                <a:spcPts val="600"/>
              </a:spcAft>
              <a:defRPr/>
            </a:pPr>
            <a:endParaRPr lang="en-GB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spcAft>
                <a:spcPts val="600"/>
              </a:spcAft>
              <a:defRPr/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Illustration by Daniel Garcia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22B851E-BE65-461F-B7E7-A96C4B82D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0" y="909000"/>
            <a:ext cx="504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702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F868E2-E107-45C8-B38A-C062130E82D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 descr="A desktop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94D6AAE1-E983-4A4E-8A1A-CF845779B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9FFCC">
                  <a:tint val="45000"/>
                  <a:satMod val="400000"/>
                </a:srgb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B8BA4D-C233-4669-AC1C-ECA258E8ADDA}"/>
                </a:ext>
              </a:extLst>
            </p:cNvPr>
            <p:cNvSpPr/>
            <p:nvPr/>
          </p:nvSpPr>
          <p:spPr>
            <a:xfrm>
              <a:off x="2260600" y="0"/>
              <a:ext cx="99314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14000">
                  <a:schemeClr val="accent3">
                    <a:lumMod val="0"/>
                    <a:lumOff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21468C8-0780-47C5-998C-8C8DDF48A82B}"/>
              </a:ext>
            </a:extLst>
          </p:cNvPr>
          <p:cNvGrpSpPr/>
          <p:nvPr/>
        </p:nvGrpSpPr>
        <p:grpSpPr>
          <a:xfrm>
            <a:off x="5010402" y="1073088"/>
            <a:ext cx="6016910" cy="1016000"/>
            <a:chOff x="5010402" y="1472855"/>
            <a:chExt cx="6016910" cy="10160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A36B4A4-207F-4355-B34D-68E18D8B453B}"/>
                </a:ext>
              </a:extLst>
            </p:cNvPr>
            <p:cNvSpPr txBox="1"/>
            <p:nvPr/>
          </p:nvSpPr>
          <p:spPr>
            <a:xfrm>
              <a:off x="6980848" y="1689222"/>
              <a:ext cx="404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Reduce time and effort</a:t>
              </a: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168A903C-DAC4-4525-8849-3D8AC4D6C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560091"/>
              <a:ext cx="720000" cy="62759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8B30D56-7703-4DD9-8315-1696136D69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0402" y="1472855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3A2E030-852F-48AB-B2CE-BCC4DF4F7EFF}"/>
              </a:ext>
            </a:extLst>
          </p:cNvPr>
          <p:cNvGrpSpPr/>
          <p:nvPr/>
        </p:nvGrpSpPr>
        <p:grpSpPr>
          <a:xfrm>
            <a:off x="580648" y="3466052"/>
            <a:ext cx="2148837" cy="720000"/>
            <a:chOff x="635488" y="3552554"/>
            <a:chExt cx="2148837" cy="72000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AED351A-5828-46B9-9F91-3F50B1ADA2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0087" y="3912554"/>
              <a:ext cx="5400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 descr="Icon&#10;&#10;Description automatically generated">
              <a:extLst>
                <a:ext uri="{FF2B5EF4-FFF2-40B4-BE49-F238E27FC236}">
                  <a16:creationId xmlns:a16="http://schemas.microsoft.com/office/drawing/2014/main" id="{3FE56FF3-1C72-4A47-9996-52AC9BE63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88" y="3552554"/>
              <a:ext cx="538521" cy="720000"/>
            </a:xfrm>
            <a:prstGeom prst="rect">
              <a:avLst/>
            </a:prstGeom>
          </p:spPr>
        </p:pic>
        <p:pic>
          <p:nvPicPr>
            <p:cNvPr id="59" name="Picture 58" descr="Shape&#10;&#10;Description automatically generated">
              <a:extLst>
                <a:ext uri="{FF2B5EF4-FFF2-40B4-BE49-F238E27FC236}">
                  <a16:creationId xmlns:a16="http://schemas.microsoft.com/office/drawing/2014/main" id="{CF6FC910-2AFF-4B2A-BF40-480F37919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537" y="3552554"/>
              <a:ext cx="643788" cy="7200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A81272A-AA31-4167-94D2-ACD70EBACF84}"/>
              </a:ext>
            </a:extLst>
          </p:cNvPr>
          <p:cNvSpPr txBox="1"/>
          <p:nvPr/>
        </p:nvSpPr>
        <p:spPr>
          <a:xfrm>
            <a:off x="476435" y="1690091"/>
            <a:ext cx="2762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rgbClr val="99FFCC"/>
                </a:solidFill>
              </a:rPr>
              <a:t>Reverse</a:t>
            </a:r>
          </a:p>
          <a:p>
            <a:r>
              <a:rPr lang="en-GB" sz="2000" b="1" dirty="0">
                <a:solidFill>
                  <a:srgbClr val="99FFCC"/>
                </a:solidFill>
              </a:rPr>
              <a:t>Algorithmic Design</a:t>
            </a:r>
          </a:p>
        </p:txBody>
      </p:sp>
    </p:spTree>
    <p:extLst>
      <p:ext uri="{BB962C8B-B14F-4D97-AF65-F5344CB8AC3E}">
        <p14:creationId xmlns:p14="http://schemas.microsoft.com/office/powerpoint/2010/main" val="307041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F868E2-E107-45C8-B38A-C062130E82D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 descr="A desktop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94D6AAE1-E983-4A4E-8A1A-CF845779B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9FFCC">
                  <a:tint val="45000"/>
                  <a:satMod val="400000"/>
                </a:srgb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B8BA4D-C233-4669-AC1C-ECA258E8ADDA}"/>
                </a:ext>
              </a:extLst>
            </p:cNvPr>
            <p:cNvSpPr/>
            <p:nvPr/>
          </p:nvSpPr>
          <p:spPr>
            <a:xfrm>
              <a:off x="2260600" y="0"/>
              <a:ext cx="99314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14000">
                  <a:schemeClr val="accent3">
                    <a:lumMod val="0"/>
                    <a:lumOff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21468C8-0780-47C5-998C-8C8DDF48A82B}"/>
              </a:ext>
            </a:extLst>
          </p:cNvPr>
          <p:cNvGrpSpPr/>
          <p:nvPr/>
        </p:nvGrpSpPr>
        <p:grpSpPr>
          <a:xfrm>
            <a:off x="5010402" y="1073088"/>
            <a:ext cx="6016910" cy="1016000"/>
            <a:chOff x="5010402" y="1472855"/>
            <a:chExt cx="6016910" cy="10160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A36B4A4-207F-4355-B34D-68E18D8B453B}"/>
                </a:ext>
              </a:extLst>
            </p:cNvPr>
            <p:cNvSpPr txBox="1"/>
            <p:nvPr/>
          </p:nvSpPr>
          <p:spPr>
            <a:xfrm>
              <a:off x="6980848" y="1689222"/>
              <a:ext cx="404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Reduce time and effort</a:t>
              </a: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168A903C-DAC4-4525-8849-3D8AC4D6C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560091"/>
              <a:ext cx="720000" cy="62759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8B30D56-7703-4DD9-8315-1696136D69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0402" y="1472855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FBF40BF-61D6-4196-AC4B-2F69849816C6}"/>
              </a:ext>
            </a:extLst>
          </p:cNvPr>
          <p:cNvGrpSpPr/>
          <p:nvPr/>
        </p:nvGrpSpPr>
        <p:grpSpPr>
          <a:xfrm>
            <a:off x="5005124" y="2412075"/>
            <a:ext cx="6022188" cy="1016000"/>
            <a:chOff x="5005124" y="2538927"/>
            <a:chExt cx="6022188" cy="1016000"/>
          </a:xfrm>
        </p:grpSpPr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CA8BF338-50B8-49FB-8095-4F6D2B57B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340" y="2570189"/>
              <a:ext cx="677320" cy="72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3FEA744-54D8-4449-B7C5-5950F7C9FAEA}"/>
                </a:ext>
              </a:extLst>
            </p:cNvPr>
            <p:cNvSpPr txBox="1"/>
            <p:nvPr/>
          </p:nvSpPr>
          <p:spPr>
            <a:xfrm>
              <a:off x="6980848" y="2745523"/>
              <a:ext cx="404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Suggest parametric models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4E1EC8F-1B7B-45F3-841F-E8C3456FAE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5124" y="2538927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3A2E030-852F-48AB-B2CE-BCC4DF4F7EFF}"/>
              </a:ext>
            </a:extLst>
          </p:cNvPr>
          <p:cNvGrpSpPr/>
          <p:nvPr/>
        </p:nvGrpSpPr>
        <p:grpSpPr>
          <a:xfrm>
            <a:off x="580648" y="3466052"/>
            <a:ext cx="2148837" cy="720000"/>
            <a:chOff x="635488" y="3552554"/>
            <a:chExt cx="2148837" cy="72000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AED351A-5828-46B9-9F91-3F50B1ADA2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0087" y="3912554"/>
              <a:ext cx="5400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 descr="Icon&#10;&#10;Description automatically generated">
              <a:extLst>
                <a:ext uri="{FF2B5EF4-FFF2-40B4-BE49-F238E27FC236}">
                  <a16:creationId xmlns:a16="http://schemas.microsoft.com/office/drawing/2014/main" id="{3FE56FF3-1C72-4A47-9996-52AC9BE63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88" y="3552554"/>
              <a:ext cx="538521" cy="720000"/>
            </a:xfrm>
            <a:prstGeom prst="rect">
              <a:avLst/>
            </a:prstGeom>
          </p:spPr>
        </p:pic>
        <p:pic>
          <p:nvPicPr>
            <p:cNvPr id="59" name="Picture 58" descr="Shape&#10;&#10;Description automatically generated">
              <a:extLst>
                <a:ext uri="{FF2B5EF4-FFF2-40B4-BE49-F238E27FC236}">
                  <a16:creationId xmlns:a16="http://schemas.microsoft.com/office/drawing/2014/main" id="{CF6FC910-2AFF-4B2A-BF40-480F37919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537" y="3552554"/>
              <a:ext cx="643788" cy="72000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FC4466D-6BA7-420F-8B0E-00F05F45B373}"/>
              </a:ext>
            </a:extLst>
          </p:cNvPr>
          <p:cNvSpPr txBox="1"/>
          <p:nvPr/>
        </p:nvSpPr>
        <p:spPr>
          <a:xfrm>
            <a:off x="476435" y="1690091"/>
            <a:ext cx="2762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rgbClr val="99FFCC"/>
                </a:solidFill>
              </a:rPr>
              <a:t>Reverse</a:t>
            </a:r>
          </a:p>
          <a:p>
            <a:r>
              <a:rPr lang="en-GB" sz="2000" b="1" dirty="0">
                <a:solidFill>
                  <a:srgbClr val="99FFCC"/>
                </a:solidFill>
              </a:rPr>
              <a:t>Algorithmic Design</a:t>
            </a:r>
          </a:p>
        </p:txBody>
      </p:sp>
    </p:spTree>
    <p:extLst>
      <p:ext uri="{BB962C8B-B14F-4D97-AF65-F5344CB8AC3E}">
        <p14:creationId xmlns:p14="http://schemas.microsoft.com/office/powerpoint/2010/main" val="28354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F868E2-E107-45C8-B38A-C062130E82D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 descr="A desktop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94D6AAE1-E983-4A4E-8A1A-CF845779B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9FFCC">
                  <a:tint val="45000"/>
                  <a:satMod val="400000"/>
                </a:srgb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B8BA4D-C233-4669-AC1C-ECA258E8ADDA}"/>
                </a:ext>
              </a:extLst>
            </p:cNvPr>
            <p:cNvSpPr/>
            <p:nvPr/>
          </p:nvSpPr>
          <p:spPr>
            <a:xfrm>
              <a:off x="2260600" y="0"/>
              <a:ext cx="99314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14000">
                  <a:schemeClr val="accent3">
                    <a:lumMod val="0"/>
                    <a:lumOff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21468C8-0780-47C5-998C-8C8DDF48A82B}"/>
              </a:ext>
            </a:extLst>
          </p:cNvPr>
          <p:cNvGrpSpPr/>
          <p:nvPr/>
        </p:nvGrpSpPr>
        <p:grpSpPr>
          <a:xfrm>
            <a:off x="5010402" y="1073088"/>
            <a:ext cx="6016910" cy="1016000"/>
            <a:chOff x="5010402" y="1472855"/>
            <a:chExt cx="6016910" cy="10160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A36B4A4-207F-4355-B34D-68E18D8B453B}"/>
                </a:ext>
              </a:extLst>
            </p:cNvPr>
            <p:cNvSpPr txBox="1"/>
            <p:nvPr/>
          </p:nvSpPr>
          <p:spPr>
            <a:xfrm>
              <a:off x="6980848" y="1689222"/>
              <a:ext cx="404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Reduce time and effort</a:t>
              </a: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168A903C-DAC4-4525-8849-3D8AC4D6C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560091"/>
              <a:ext cx="720000" cy="62759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8B30D56-7703-4DD9-8315-1696136D69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0402" y="1472855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FBF40BF-61D6-4196-AC4B-2F69849816C6}"/>
              </a:ext>
            </a:extLst>
          </p:cNvPr>
          <p:cNvGrpSpPr/>
          <p:nvPr/>
        </p:nvGrpSpPr>
        <p:grpSpPr>
          <a:xfrm>
            <a:off x="5005124" y="2412075"/>
            <a:ext cx="6022188" cy="1016000"/>
            <a:chOff x="5005124" y="2538927"/>
            <a:chExt cx="6022188" cy="1016000"/>
          </a:xfrm>
        </p:grpSpPr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CA8BF338-50B8-49FB-8095-4F6D2B57B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340" y="2570189"/>
              <a:ext cx="677320" cy="72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3FEA744-54D8-4449-B7C5-5950F7C9FAEA}"/>
                </a:ext>
              </a:extLst>
            </p:cNvPr>
            <p:cNvSpPr txBox="1"/>
            <p:nvPr/>
          </p:nvSpPr>
          <p:spPr>
            <a:xfrm>
              <a:off x="6980848" y="2745523"/>
              <a:ext cx="404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Suggest parametric models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4E1EC8F-1B7B-45F3-841F-E8C3456FAE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5124" y="2538927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2C976DC-C3A1-44A6-B7FE-453C12103C6A}"/>
              </a:ext>
            </a:extLst>
          </p:cNvPr>
          <p:cNvGrpSpPr/>
          <p:nvPr/>
        </p:nvGrpSpPr>
        <p:grpSpPr>
          <a:xfrm>
            <a:off x="4972303" y="3751062"/>
            <a:ext cx="6055009" cy="1016000"/>
            <a:chOff x="4972303" y="3604999"/>
            <a:chExt cx="6055009" cy="1016000"/>
          </a:xfrm>
        </p:grpSpPr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961034C5-3F88-4D34-ABDF-408F2955F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7187" y="3672693"/>
              <a:ext cx="697627" cy="720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B4B2165-559E-4C33-BB33-05CB109C0A45}"/>
                </a:ext>
              </a:extLst>
            </p:cNvPr>
            <p:cNvSpPr txBox="1"/>
            <p:nvPr/>
          </p:nvSpPr>
          <p:spPr>
            <a:xfrm>
              <a:off x="6980848" y="3848027"/>
              <a:ext cx="404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Convert 2D CAD to 3D BIM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06D817F-E802-4B0A-BA01-247DCDAEB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2303" y="3604999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3A2E030-852F-48AB-B2CE-BCC4DF4F7EFF}"/>
              </a:ext>
            </a:extLst>
          </p:cNvPr>
          <p:cNvGrpSpPr/>
          <p:nvPr/>
        </p:nvGrpSpPr>
        <p:grpSpPr>
          <a:xfrm>
            <a:off x="580648" y="3466052"/>
            <a:ext cx="2148837" cy="720000"/>
            <a:chOff x="635488" y="3552554"/>
            <a:chExt cx="2148837" cy="72000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AED351A-5828-46B9-9F91-3F50B1ADA2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0087" y="3912554"/>
              <a:ext cx="5400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 descr="Icon&#10;&#10;Description automatically generated">
              <a:extLst>
                <a:ext uri="{FF2B5EF4-FFF2-40B4-BE49-F238E27FC236}">
                  <a16:creationId xmlns:a16="http://schemas.microsoft.com/office/drawing/2014/main" id="{3FE56FF3-1C72-4A47-9996-52AC9BE63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88" y="3552554"/>
              <a:ext cx="538521" cy="720000"/>
            </a:xfrm>
            <a:prstGeom prst="rect">
              <a:avLst/>
            </a:prstGeom>
          </p:spPr>
        </p:pic>
        <p:pic>
          <p:nvPicPr>
            <p:cNvPr id="59" name="Picture 58" descr="Shape&#10;&#10;Description automatically generated">
              <a:extLst>
                <a:ext uri="{FF2B5EF4-FFF2-40B4-BE49-F238E27FC236}">
                  <a16:creationId xmlns:a16="http://schemas.microsoft.com/office/drawing/2014/main" id="{CF6FC910-2AFF-4B2A-BF40-480F37919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537" y="3552554"/>
              <a:ext cx="643788" cy="72000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CDE4EF8-A30A-498D-9483-13A6B033AA22}"/>
              </a:ext>
            </a:extLst>
          </p:cNvPr>
          <p:cNvSpPr txBox="1"/>
          <p:nvPr/>
        </p:nvSpPr>
        <p:spPr>
          <a:xfrm>
            <a:off x="476435" y="1690091"/>
            <a:ext cx="2762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rgbClr val="99FFCC"/>
                </a:solidFill>
              </a:rPr>
              <a:t>Reverse</a:t>
            </a:r>
          </a:p>
          <a:p>
            <a:r>
              <a:rPr lang="en-GB" sz="2000" b="1" dirty="0">
                <a:solidFill>
                  <a:srgbClr val="99FFCC"/>
                </a:solidFill>
              </a:rPr>
              <a:t>Algorithmic Design</a:t>
            </a:r>
          </a:p>
        </p:txBody>
      </p:sp>
    </p:spTree>
    <p:extLst>
      <p:ext uri="{BB962C8B-B14F-4D97-AF65-F5344CB8AC3E}">
        <p14:creationId xmlns:p14="http://schemas.microsoft.com/office/powerpoint/2010/main" val="414008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F868E2-E107-45C8-B38A-C062130E82D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 descr="A desktop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94D6AAE1-E983-4A4E-8A1A-CF845779B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9FFCC">
                  <a:tint val="45000"/>
                  <a:satMod val="400000"/>
                </a:srgb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B8BA4D-C233-4669-AC1C-ECA258E8ADDA}"/>
                </a:ext>
              </a:extLst>
            </p:cNvPr>
            <p:cNvSpPr/>
            <p:nvPr/>
          </p:nvSpPr>
          <p:spPr>
            <a:xfrm>
              <a:off x="2260600" y="0"/>
              <a:ext cx="99314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14000">
                  <a:schemeClr val="accent3">
                    <a:lumMod val="0"/>
                    <a:lumOff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21468C8-0780-47C5-998C-8C8DDF48A82B}"/>
              </a:ext>
            </a:extLst>
          </p:cNvPr>
          <p:cNvGrpSpPr/>
          <p:nvPr/>
        </p:nvGrpSpPr>
        <p:grpSpPr>
          <a:xfrm>
            <a:off x="5010402" y="1073088"/>
            <a:ext cx="6016910" cy="1016000"/>
            <a:chOff x="5010402" y="1472855"/>
            <a:chExt cx="6016910" cy="10160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A36B4A4-207F-4355-B34D-68E18D8B453B}"/>
                </a:ext>
              </a:extLst>
            </p:cNvPr>
            <p:cNvSpPr txBox="1"/>
            <p:nvPr/>
          </p:nvSpPr>
          <p:spPr>
            <a:xfrm>
              <a:off x="6980848" y="1689222"/>
              <a:ext cx="404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Reduce time and effort</a:t>
              </a: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168A903C-DAC4-4525-8849-3D8AC4D6C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560091"/>
              <a:ext cx="720000" cy="62759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8B30D56-7703-4DD9-8315-1696136D69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0402" y="1472855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FBF40BF-61D6-4196-AC4B-2F69849816C6}"/>
              </a:ext>
            </a:extLst>
          </p:cNvPr>
          <p:cNvGrpSpPr/>
          <p:nvPr/>
        </p:nvGrpSpPr>
        <p:grpSpPr>
          <a:xfrm>
            <a:off x="5005124" y="2412075"/>
            <a:ext cx="6022188" cy="1016000"/>
            <a:chOff x="5005124" y="2538927"/>
            <a:chExt cx="6022188" cy="1016000"/>
          </a:xfrm>
        </p:grpSpPr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CA8BF338-50B8-49FB-8095-4F6D2B57B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340" y="2570189"/>
              <a:ext cx="677320" cy="72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3FEA744-54D8-4449-B7C5-5950F7C9FAEA}"/>
                </a:ext>
              </a:extLst>
            </p:cNvPr>
            <p:cNvSpPr txBox="1"/>
            <p:nvPr/>
          </p:nvSpPr>
          <p:spPr>
            <a:xfrm>
              <a:off x="6980848" y="2745523"/>
              <a:ext cx="404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Suggest parametric models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4E1EC8F-1B7B-45F3-841F-E8C3456FAE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5124" y="2538927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2C976DC-C3A1-44A6-B7FE-453C12103C6A}"/>
              </a:ext>
            </a:extLst>
          </p:cNvPr>
          <p:cNvGrpSpPr/>
          <p:nvPr/>
        </p:nvGrpSpPr>
        <p:grpSpPr>
          <a:xfrm>
            <a:off x="4972303" y="3751062"/>
            <a:ext cx="6055009" cy="1016000"/>
            <a:chOff x="4972303" y="3604999"/>
            <a:chExt cx="6055009" cy="1016000"/>
          </a:xfrm>
        </p:grpSpPr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961034C5-3F88-4D34-ABDF-408F2955F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7187" y="3672693"/>
              <a:ext cx="697627" cy="720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B4B2165-559E-4C33-BB33-05CB109C0A45}"/>
                </a:ext>
              </a:extLst>
            </p:cNvPr>
            <p:cNvSpPr txBox="1"/>
            <p:nvPr/>
          </p:nvSpPr>
          <p:spPr>
            <a:xfrm>
              <a:off x="6980848" y="3848027"/>
              <a:ext cx="404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Convert 2D CAD to 3D BIM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06D817F-E802-4B0A-BA01-247DCDAEB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2303" y="3604999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881FFC4-0C7E-4713-88EC-EE2C8DCEAD95}"/>
              </a:ext>
            </a:extLst>
          </p:cNvPr>
          <p:cNvGrpSpPr/>
          <p:nvPr/>
        </p:nvGrpSpPr>
        <p:grpSpPr>
          <a:xfrm>
            <a:off x="5063372" y="5090050"/>
            <a:ext cx="5963940" cy="1016000"/>
            <a:chOff x="5063372" y="4671072"/>
            <a:chExt cx="5963940" cy="101600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EE8AF0C7-C34C-490B-8AF7-6EE82A127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775198"/>
              <a:ext cx="720000" cy="66508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4777D65-33D6-4D32-ADFE-4379CB5EE294}"/>
                </a:ext>
              </a:extLst>
            </p:cNvPr>
            <p:cNvSpPr txBox="1"/>
            <p:nvPr/>
          </p:nvSpPr>
          <p:spPr>
            <a:xfrm>
              <a:off x="6980848" y="4923074"/>
              <a:ext cx="404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Detect errors in existing models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852626F-95FA-451B-9E1A-0CEBBF76B1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3372" y="4671072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3A2E030-852F-48AB-B2CE-BCC4DF4F7EFF}"/>
              </a:ext>
            </a:extLst>
          </p:cNvPr>
          <p:cNvGrpSpPr/>
          <p:nvPr/>
        </p:nvGrpSpPr>
        <p:grpSpPr>
          <a:xfrm>
            <a:off x="580648" y="3466052"/>
            <a:ext cx="2148837" cy="720000"/>
            <a:chOff x="635488" y="3552554"/>
            <a:chExt cx="2148837" cy="72000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AED351A-5828-46B9-9F91-3F50B1ADA2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0087" y="3912554"/>
              <a:ext cx="5400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 descr="Icon&#10;&#10;Description automatically generated">
              <a:extLst>
                <a:ext uri="{FF2B5EF4-FFF2-40B4-BE49-F238E27FC236}">
                  <a16:creationId xmlns:a16="http://schemas.microsoft.com/office/drawing/2014/main" id="{3FE56FF3-1C72-4A47-9996-52AC9BE63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88" y="3552554"/>
              <a:ext cx="538521" cy="720000"/>
            </a:xfrm>
            <a:prstGeom prst="rect">
              <a:avLst/>
            </a:prstGeom>
          </p:spPr>
        </p:pic>
        <p:pic>
          <p:nvPicPr>
            <p:cNvPr id="59" name="Picture 58" descr="Shape&#10;&#10;Description automatically generated">
              <a:extLst>
                <a:ext uri="{FF2B5EF4-FFF2-40B4-BE49-F238E27FC236}">
                  <a16:creationId xmlns:a16="http://schemas.microsoft.com/office/drawing/2014/main" id="{CF6FC910-2AFF-4B2A-BF40-480F37919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537" y="3552554"/>
              <a:ext cx="643788" cy="720000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752D8D6-9B61-40AF-8BFF-450CC649C1CC}"/>
              </a:ext>
            </a:extLst>
          </p:cNvPr>
          <p:cNvSpPr txBox="1"/>
          <p:nvPr/>
        </p:nvSpPr>
        <p:spPr>
          <a:xfrm>
            <a:off x="476435" y="1690091"/>
            <a:ext cx="2762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rgbClr val="99FFCC"/>
                </a:solidFill>
              </a:rPr>
              <a:t>Reverse</a:t>
            </a:r>
          </a:p>
          <a:p>
            <a:r>
              <a:rPr lang="en-GB" sz="2000" b="1" dirty="0">
                <a:solidFill>
                  <a:srgbClr val="99FFCC"/>
                </a:solidFill>
              </a:rPr>
              <a:t>Algorithmic Design</a:t>
            </a:r>
          </a:p>
        </p:txBody>
      </p:sp>
    </p:spTree>
    <p:extLst>
      <p:ext uri="{BB962C8B-B14F-4D97-AF65-F5344CB8AC3E}">
        <p14:creationId xmlns:p14="http://schemas.microsoft.com/office/powerpoint/2010/main" val="211669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D0BF10D-20F9-456B-8F3A-6B72A1321F8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Picture 9" descr="A desktop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EA058463-9811-45DB-B9EE-01D4C81C5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9FFCC">
                  <a:tint val="45000"/>
                  <a:satMod val="400000"/>
                </a:srgb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9FD851-82CE-40FB-B1EB-B2D1BCFE2446}"/>
                </a:ext>
              </a:extLst>
            </p:cNvPr>
            <p:cNvSpPr/>
            <p:nvPr/>
          </p:nvSpPr>
          <p:spPr>
            <a:xfrm>
              <a:off x="2260600" y="0"/>
              <a:ext cx="99314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14000">
                  <a:schemeClr val="accent3">
                    <a:lumMod val="0"/>
                    <a:lumOff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31F29B3-CB77-438E-A0DA-A70723A48529}"/>
              </a:ext>
            </a:extLst>
          </p:cNvPr>
          <p:cNvGrpSpPr/>
          <p:nvPr/>
        </p:nvGrpSpPr>
        <p:grpSpPr>
          <a:xfrm>
            <a:off x="5794295" y="1141449"/>
            <a:ext cx="4214069" cy="1016000"/>
            <a:chOff x="5121195" y="1658751"/>
            <a:chExt cx="4214069" cy="10160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88E578B-7346-4325-AECF-8DD3FCA016B4}"/>
                </a:ext>
              </a:extLst>
            </p:cNvPr>
            <p:cNvSpPr txBox="1"/>
            <p:nvPr/>
          </p:nvSpPr>
          <p:spPr>
            <a:xfrm>
              <a:off x="7316331" y="1982085"/>
              <a:ext cx="2018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Input</a:t>
              </a:r>
              <a:r>
                <a:rPr lang="en-GB" dirty="0"/>
                <a:t>: 2D CAD</a:t>
              </a:r>
            </a:p>
          </p:txBody>
        </p:sp>
        <p:pic>
          <p:nvPicPr>
            <p:cNvPr id="22" name="Picture 21" descr="Shape, icon&#10;&#10;Description automatically generated">
              <a:extLst>
                <a:ext uri="{FF2B5EF4-FFF2-40B4-BE49-F238E27FC236}">
                  <a16:creationId xmlns:a16="http://schemas.microsoft.com/office/drawing/2014/main" id="{F92C5835-0F89-44E2-A686-40B0C6FED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108" y="1978877"/>
              <a:ext cx="644400" cy="375749"/>
            </a:xfrm>
            <a:prstGeom prst="rect">
              <a:avLst/>
            </a:prstGeom>
          </p:spPr>
        </p:pic>
        <p:sp>
          <p:nvSpPr>
            <p:cNvPr id="23" name="TextBox 43">
              <a:extLst>
                <a:ext uri="{FF2B5EF4-FFF2-40B4-BE49-F238E27FC236}">
                  <a16:creationId xmlns:a16="http://schemas.microsoft.com/office/drawing/2014/main" id="{DB9783D8-1938-4EE6-A139-45DF11A6B5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1195" y="1658751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164E2C-7F58-4A0A-906C-1FFC58C16E31}"/>
              </a:ext>
            </a:extLst>
          </p:cNvPr>
          <p:cNvGrpSpPr/>
          <p:nvPr/>
        </p:nvGrpSpPr>
        <p:grpSpPr>
          <a:xfrm>
            <a:off x="580648" y="3466052"/>
            <a:ext cx="2148837" cy="720000"/>
            <a:chOff x="635488" y="3552554"/>
            <a:chExt cx="2148837" cy="72000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4E413B4-20F6-4763-BB52-249F203026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0087" y="3912554"/>
              <a:ext cx="5400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17FBF776-5303-4AF7-AAF6-1762250C7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88" y="3552554"/>
              <a:ext cx="538521" cy="720000"/>
            </a:xfrm>
            <a:prstGeom prst="rect">
              <a:avLst/>
            </a:prstGeom>
          </p:spPr>
        </p:pic>
        <p:pic>
          <p:nvPicPr>
            <p:cNvPr id="15" name="Picture 14" descr="Shape&#10;&#10;Description automatically generated">
              <a:extLst>
                <a:ext uri="{FF2B5EF4-FFF2-40B4-BE49-F238E27FC236}">
                  <a16:creationId xmlns:a16="http://schemas.microsoft.com/office/drawing/2014/main" id="{74DA3A0D-93BD-41BD-BE18-E1E0033F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537" y="3552554"/>
              <a:ext cx="643788" cy="72000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3C9BD89-7657-43AB-BC17-FB9E1E4520C6}"/>
              </a:ext>
            </a:extLst>
          </p:cNvPr>
          <p:cNvSpPr txBox="1"/>
          <p:nvPr/>
        </p:nvSpPr>
        <p:spPr>
          <a:xfrm>
            <a:off x="476435" y="1690091"/>
            <a:ext cx="2762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rgbClr val="99FFCC"/>
                </a:solidFill>
              </a:rPr>
              <a:t>Reverse</a:t>
            </a:r>
          </a:p>
          <a:p>
            <a:r>
              <a:rPr lang="en-GB" sz="2000" b="1" dirty="0">
                <a:solidFill>
                  <a:srgbClr val="99FFCC"/>
                </a:solidFill>
              </a:rPr>
              <a:t>Algorithmic Design</a:t>
            </a:r>
          </a:p>
        </p:txBody>
      </p:sp>
    </p:spTree>
    <p:extLst>
      <p:ext uri="{BB962C8B-B14F-4D97-AF65-F5344CB8AC3E}">
        <p14:creationId xmlns:p14="http://schemas.microsoft.com/office/powerpoint/2010/main" val="264898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D0BF10D-20F9-456B-8F3A-6B72A1321F8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Picture 9" descr="A desktop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EA058463-9811-45DB-B9EE-01D4C81C5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9FFCC">
                  <a:tint val="45000"/>
                  <a:satMod val="400000"/>
                </a:srgb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9FD851-82CE-40FB-B1EB-B2D1BCFE2446}"/>
                </a:ext>
              </a:extLst>
            </p:cNvPr>
            <p:cNvSpPr/>
            <p:nvPr/>
          </p:nvSpPr>
          <p:spPr>
            <a:xfrm>
              <a:off x="2260600" y="0"/>
              <a:ext cx="99314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14000">
                  <a:schemeClr val="accent3">
                    <a:lumMod val="0"/>
                    <a:lumOff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31F29B3-CB77-438E-A0DA-A70723A48529}"/>
              </a:ext>
            </a:extLst>
          </p:cNvPr>
          <p:cNvGrpSpPr/>
          <p:nvPr/>
        </p:nvGrpSpPr>
        <p:grpSpPr>
          <a:xfrm>
            <a:off x="5794295" y="1141449"/>
            <a:ext cx="4214069" cy="1016000"/>
            <a:chOff x="5121195" y="1658751"/>
            <a:chExt cx="4214069" cy="10160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88E578B-7346-4325-AECF-8DD3FCA016B4}"/>
                </a:ext>
              </a:extLst>
            </p:cNvPr>
            <p:cNvSpPr txBox="1"/>
            <p:nvPr/>
          </p:nvSpPr>
          <p:spPr>
            <a:xfrm>
              <a:off x="7316331" y="1982085"/>
              <a:ext cx="2018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Input</a:t>
              </a:r>
              <a:r>
                <a:rPr lang="en-GB" dirty="0"/>
                <a:t>: 2D CAD</a:t>
              </a:r>
            </a:p>
          </p:txBody>
        </p:sp>
        <p:pic>
          <p:nvPicPr>
            <p:cNvPr id="22" name="Picture 21" descr="Shape, icon&#10;&#10;Description automatically generated">
              <a:extLst>
                <a:ext uri="{FF2B5EF4-FFF2-40B4-BE49-F238E27FC236}">
                  <a16:creationId xmlns:a16="http://schemas.microsoft.com/office/drawing/2014/main" id="{F92C5835-0F89-44E2-A686-40B0C6FED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108" y="1978877"/>
              <a:ext cx="644400" cy="375749"/>
            </a:xfrm>
            <a:prstGeom prst="rect">
              <a:avLst/>
            </a:prstGeom>
          </p:spPr>
        </p:pic>
        <p:sp>
          <p:nvSpPr>
            <p:cNvPr id="23" name="TextBox 43">
              <a:extLst>
                <a:ext uri="{FF2B5EF4-FFF2-40B4-BE49-F238E27FC236}">
                  <a16:creationId xmlns:a16="http://schemas.microsoft.com/office/drawing/2014/main" id="{DB9783D8-1938-4EE6-A139-45DF11A6B5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1195" y="1658751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A9F71B9-9ADA-43BC-82DB-BDEA089BC1CE}"/>
              </a:ext>
            </a:extLst>
          </p:cNvPr>
          <p:cNvGrpSpPr/>
          <p:nvPr/>
        </p:nvGrpSpPr>
        <p:grpSpPr>
          <a:xfrm>
            <a:off x="5697626" y="2676690"/>
            <a:ext cx="4310738" cy="720000"/>
            <a:chOff x="5024526" y="2944076"/>
            <a:chExt cx="4310738" cy="720000"/>
          </a:xfrm>
        </p:grpSpPr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B0F50445-451A-4204-B91B-0790C68C1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414" y="2944076"/>
              <a:ext cx="643788" cy="720000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C753D17-894F-4D95-BB89-5E47BFF4CE90}"/>
                </a:ext>
              </a:extLst>
            </p:cNvPr>
            <p:cNvCxnSpPr/>
            <p:nvPr/>
          </p:nvCxnSpPr>
          <p:spPr>
            <a:xfrm>
              <a:off x="5024526" y="3304076"/>
              <a:ext cx="9144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FED69C7-01BC-4CAF-A74B-927F13B9321B}"/>
                </a:ext>
              </a:extLst>
            </p:cNvPr>
            <p:cNvSpPr txBox="1"/>
            <p:nvPr/>
          </p:nvSpPr>
          <p:spPr>
            <a:xfrm>
              <a:off x="7316331" y="3119410"/>
              <a:ext cx="2018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Input</a:t>
              </a:r>
              <a:r>
                <a:rPr lang="en-GB" dirty="0"/>
                <a:t>: 3D CAD/BIM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8B7A1A-EF13-4476-B729-AD874182FD7E}"/>
              </a:ext>
            </a:extLst>
          </p:cNvPr>
          <p:cNvGrpSpPr/>
          <p:nvPr/>
        </p:nvGrpSpPr>
        <p:grpSpPr>
          <a:xfrm>
            <a:off x="580648" y="3466052"/>
            <a:ext cx="2148837" cy="720000"/>
            <a:chOff x="635488" y="3552554"/>
            <a:chExt cx="2148837" cy="720000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C9AC369-4887-4213-95B1-419F5C8830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0087" y="3912554"/>
              <a:ext cx="5400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027BA63B-4599-409C-94F1-E718A3E70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88" y="3552554"/>
              <a:ext cx="538521" cy="720000"/>
            </a:xfrm>
            <a:prstGeom prst="rect">
              <a:avLst/>
            </a:prstGeom>
          </p:spPr>
        </p:pic>
        <p:pic>
          <p:nvPicPr>
            <p:cNvPr id="18" name="Picture 17" descr="Shape&#10;&#10;Description automatically generated">
              <a:extLst>
                <a:ext uri="{FF2B5EF4-FFF2-40B4-BE49-F238E27FC236}">
                  <a16:creationId xmlns:a16="http://schemas.microsoft.com/office/drawing/2014/main" id="{FA4EE19A-D2F0-45F6-B456-83DD8685A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537" y="3552554"/>
              <a:ext cx="643788" cy="72000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C77E558-6999-4376-979B-3B4B2D8BFFAF}"/>
              </a:ext>
            </a:extLst>
          </p:cNvPr>
          <p:cNvSpPr txBox="1"/>
          <p:nvPr/>
        </p:nvSpPr>
        <p:spPr>
          <a:xfrm>
            <a:off x="476435" y="1690091"/>
            <a:ext cx="2762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rgbClr val="99FFCC"/>
                </a:solidFill>
              </a:rPr>
              <a:t>Reverse</a:t>
            </a:r>
          </a:p>
          <a:p>
            <a:r>
              <a:rPr lang="en-GB" sz="2000" b="1" dirty="0">
                <a:solidFill>
                  <a:srgbClr val="99FFCC"/>
                </a:solidFill>
              </a:rPr>
              <a:t>Algorithmic Design</a:t>
            </a:r>
          </a:p>
        </p:txBody>
      </p:sp>
    </p:spTree>
    <p:extLst>
      <p:ext uri="{BB962C8B-B14F-4D97-AF65-F5344CB8AC3E}">
        <p14:creationId xmlns:p14="http://schemas.microsoft.com/office/powerpoint/2010/main" val="61543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D0BF10D-20F9-456B-8F3A-6B72A1321F8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Picture 9" descr="A desktop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EA058463-9811-45DB-B9EE-01D4C81C5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9FFCC">
                  <a:tint val="45000"/>
                  <a:satMod val="400000"/>
                </a:srgb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9FD851-82CE-40FB-B1EB-B2D1BCFE2446}"/>
                </a:ext>
              </a:extLst>
            </p:cNvPr>
            <p:cNvSpPr/>
            <p:nvPr/>
          </p:nvSpPr>
          <p:spPr>
            <a:xfrm>
              <a:off x="2260600" y="0"/>
              <a:ext cx="99314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14000">
                  <a:schemeClr val="accent3">
                    <a:lumMod val="0"/>
                    <a:lumOff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31F29B3-CB77-438E-A0DA-A70723A48529}"/>
              </a:ext>
            </a:extLst>
          </p:cNvPr>
          <p:cNvGrpSpPr/>
          <p:nvPr/>
        </p:nvGrpSpPr>
        <p:grpSpPr>
          <a:xfrm>
            <a:off x="5794295" y="1141449"/>
            <a:ext cx="4214069" cy="1016000"/>
            <a:chOff x="5121195" y="1658751"/>
            <a:chExt cx="4214069" cy="10160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88E578B-7346-4325-AECF-8DD3FCA016B4}"/>
                </a:ext>
              </a:extLst>
            </p:cNvPr>
            <p:cNvSpPr txBox="1"/>
            <p:nvPr/>
          </p:nvSpPr>
          <p:spPr>
            <a:xfrm>
              <a:off x="7316331" y="1982085"/>
              <a:ext cx="2018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Input</a:t>
              </a:r>
              <a:r>
                <a:rPr lang="en-GB" dirty="0"/>
                <a:t>: 2D CAD</a:t>
              </a:r>
            </a:p>
          </p:txBody>
        </p:sp>
        <p:pic>
          <p:nvPicPr>
            <p:cNvPr id="22" name="Picture 21" descr="Shape, icon&#10;&#10;Description automatically generated">
              <a:extLst>
                <a:ext uri="{FF2B5EF4-FFF2-40B4-BE49-F238E27FC236}">
                  <a16:creationId xmlns:a16="http://schemas.microsoft.com/office/drawing/2014/main" id="{F92C5835-0F89-44E2-A686-40B0C6FED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108" y="1978877"/>
              <a:ext cx="644400" cy="375749"/>
            </a:xfrm>
            <a:prstGeom prst="rect">
              <a:avLst/>
            </a:prstGeom>
          </p:spPr>
        </p:pic>
        <p:sp>
          <p:nvSpPr>
            <p:cNvPr id="23" name="TextBox 43">
              <a:extLst>
                <a:ext uri="{FF2B5EF4-FFF2-40B4-BE49-F238E27FC236}">
                  <a16:creationId xmlns:a16="http://schemas.microsoft.com/office/drawing/2014/main" id="{DB9783D8-1938-4EE6-A139-45DF11A6B5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1195" y="1658751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A9F71B9-9ADA-43BC-82DB-BDEA089BC1CE}"/>
              </a:ext>
            </a:extLst>
          </p:cNvPr>
          <p:cNvGrpSpPr/>
          <p:nvPr/>
        </p:nvGrpSpPr>
        <p:grpSpPr>
          <a:xfrm>
            <a:off x="5697626" y="2676690"/>
            <a:ext cx="4310738" cy="720000"/>
            <a:chOff x="5024526" y="2944076"/>
            <a:chExt cx="4310738" cy="720000"/>
          </a:xfrm>
        </p:grpSpPr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B0F50445-451A-4204-B91B-0790C68C1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414" y="2944076"/>
              <a:ext cx="643788" cy="720000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C753D17-894F-4D95-BB89-5E47BFF4CE90}"/>
                </a:ext>
              </a:extLst>
            </p:cNvPr>
            <p:cNvCxnSpPr/>
            <p:nvPr/>
          </p:nvCxnSpPr>
          <p:spPr>
            <a:xfrm>
              <a:off x="5024526" y="3304076"/>
              <a:ext cx="9144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FED69C7-01BC-4CAF-A74B-927F13B9321B}"/>
                </a:ext>
              </a:extLst>
            </p:cNvPr>
            <p:cNvSpPr txBox="1"/>
            <p:nvPr/>
          </p:nvSpPr>
          <p:spPr>
            <a:xfrm>
              <a:off x="7316331" y="3119410"/>
              <a:ext cx="2018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Input</a:t>
              </a:r>
              <a:r>
                <a:rPr lang="en-GB" dirty="0"/>
                <a:t>: 3D CAD/BIM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B0DCA4-6FA3-41D7-8276-DBD8AE6CA22B}"/>
              </a:ext>
            </a:extLst>
          </p:cNvPr>
          <p:cNvGrpSpPr/>
          <p:nvPr/>
        </p:nvGrpSpPr>
        <p:grpSpPr>
          <a:xfrm>
            <a:off x="5697626" y="3915931"/>
            <a:ext cx="5789524" cy="720000"/>
            <a:chOff x="5024526" y="4157041"/>
            <a:chExt cx="5789524" cy="720000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E8AE495A-405A-4A74-BCD6-B4E678A3F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495" y="4157041"/>
              <a:ext cx="697627" cy="720000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7DB3B09-3D66-4158-AB89-B51F04BE93D1}"/>
                </a:ext>
              </a:extLst>
            </p:cNvPr>
            <p:cNvCxnSpPr/>
            <p:nvPr/>
          </p:nvCxnSpPr>
          <p:spPr>
            <a:xfrm>
              <a:off x="5024526" y="4517041"/>
              <a:ext cx="9144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5D97AC-9396-47B0-9EDC-50A6313A2455}"/>
                </a:ext>
              </a:extLst>
            </p:cNvPr>
            <p:cNvSpPr txBox="1"/>
            <p:nvPr/>
          </p:nvSpPr>
          <p:spPr>
            <a:xfrm>
              <a:off x="7316331" y="4332375"/>
              <a:ext cx="3497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Convert CAD to BIM automatically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443323A-5A6F-44D6-B8CC-EF658D0F5219}"/>
              </a:ext>
            </a:extLst>
          </p:cNvPr>
          <p:cNvGrpSpPr/>
          <p:nvPr/>
        </p:nvGrpSpPr>
        <p:grpSpPr>
          <a:xfrm>
            <a:off x="580648" y="3466052"/>
            <a:ext cx="2148837" cy="720000"/>
            <a:chOff x="635488" y="3552554"/>
            <a:chExt cx="2148837" cy="720000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FEEC5DA-D6B5-42B3-BA6A-D41680E35B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0087" y="3912554"/>
              <a:ext cx="5400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C4C5E98B-4D9E-4871-8CAC-9558E2257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88" y="3552554"/>
              <a:ext cx="538521" cy="720000"/>
            </a:xfrm>
            <a:prstGeom prst="rect">
              <a:avLst/>
            </a:prstGeom>
          </p:spPr>
        </p:pic>
        <p:pic>
          <p:nvPicPr>
            <p:cNvPr id="27" name="Picture 26" descr="Shape&#10;&#10;Description automatically generated">
              <a:extLst>
                <a:ext uri="{FF2B5EF4-FFF2-40B4-BE49-F238E27FC236}">
                  <a16:creationId xmlns:a16="http://schemas.microsoft.com/office/drawing/2014/main" id="{9E18F81E-D292-4333-B710-8412DED5A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537" y="3552554"/>
              <a:ext cx="643788" cy="72000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847B3BF-FE8F-48AA-ADD1-08374FD957E0}"/>
              </a:ext>
            </a:extLst>
          </p:cNvPr>
          <p:cNvSpPr txBox="1"/>
          <p:nvPr/>
        </p:nvSpPr>
        <p:spPr>
          <a:xfrm>
            <a:off x="476435" y="1690091"/>
            <a:ext cx="2762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rgbClr val="99FFCC"/>
                </a:solidFill>
              </a:rPr>
              <a:t>Reverse</a:t>
            </a:r>
          </a:p>
          <a:p>
            <a:r>
              <a:rPr lang="en-GB" sz="2000" b="1" dirty="0">
                <a:solidFill>
                  <a:srgbClr val="99FFCC"/>
                </a:solidFill>
              </a:rPr>
              <a:t>Algorithmic Design</a:t>
            </a:r>
          </a:p>
        </p:txBody>
      </p:sp>
    </p:spTree>
    <p:extLst>
      <p:ext uri="{BB962C8B-B14F-4D97-AF65-F5344CB8AC3E}">
        <p14:creationId xmlns:p14="http://schemas.microsoft.com/office/powerpoint/2010/main" val="271579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D0BF10D-20F9-456B-8F3A-6B72A1321F8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Picture 9" descr="A desktop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EA058463-9811-45DB-B9EE-01D4C81C5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9FFCC">
                  <a:tint val="45000"/>
                  <a:satMod val="400000"/>
                </a:srgb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9FD851-82CE-40FB-B1EB-B2D1BCFE2446}"/>
                </a:ext>
              </a:extLst>
            </p:cNvPr>
            <p:cNvSpPr/>
            <p:nvPr/>
          </p:nvSpPr>
          <p:spPr>
            <a:xfrm>
              <a:off x="2260600" y="0"/>
              <a:ext cx="99314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14000">
                  <a:schemeClr val="accent3">
                    <a:lumMod val="0"/>
                    <a:lumOff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31F29B3-CB77-438E-A0DA-A70723A48529}"/>
              </a:ext>
            </a:extLst>
          </p:cNvPr>
          <p:cNvGrpSpPr/>
          <p:nvPr/>
        </p:nvGrpSpPr>
        <p:grpSpPr>
          <a:xfrm>
            <a:off x="5794295" y="1141449"/>
            <a:ext cx="4214069" cy="1016000"/>
            <a:chOff x="5121195" y="1658751"/>
            <a:chExt cx="4214069" cy="10160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88E578B-7346-4325-AECF-8DD3FCA016B4}"/>
                </a:ext>
              </a:extLst>
            </p:cNvPr>
            <p:cNvSpPr txBox="1"/>
            <p:nvPr/>
          </p:nvSpPr>
          <p:spPr>
            <a:xfrm>
              <a:off x="7316331" y="1982085"/>
              <a:ext cx="2018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Input</a:t>
              </a:r>
              <a:r>
                <a:rPr lang="en-GB" dirty="0"/>
                <a:t>: 2D CAD</a:t>
              </a:r>
            </a:p>
          </p:txBody>
        </p:sp>
        <p:pic>
          <p:nvPicPr>
            <p:cNvPr id="22" name="Picture 21" descr="Shape, icon&#10;&#10;Description automatically generated">
              <a:extLst>
                <a:ext uri="{FF2B5EF4-FFF2-40B4-BE49-F238E27FC236}">
                  <a16:creationId xmlns:a16="http://schemas.microsoft.com/office/drawing/2014/main" id="{F92C5835-0F89-44E2-A686-40B0C6FED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108" y="1978877"/>
              <a:ext cx="644400" cy="375749"/>
            </a:xfrm>
            <a:prstGeom prst="rect">
              <a:avLst/>
            </a:prstGeom>
          </p:spPr>
        </p:pic>
        <p:sp>
          <p:nvSpPr>
            <p:cNvPr id="23" name="TextBox 43">
              <a:extLst>
                <a:ext uri="{FF2B5EF4-FFF2-40B4-BE49-F238E27FC236}">
                  <a16:creationId xmlns:a16="http://schemas.microsoft.com/office/drawing/2014/main" id="{DB9783D8-1938-4EE6-A139-45DF11A6B5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1195" y="1658751"/>
              <a:ext cx="8445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ras Medium ITC" panose="020B0602030504020804" pitchFamily="34" charset="0"/>
                </a:defRPr>
              </a:lvl9pPr>
            </a:lstStyle>
            <a:p>
              <a:pPr algn="ctr"/>
              <a:r>
                <a:rPr lang="en-GB" altLang="en-US" sz="6600" b="1" dirty="0">
                  <a:solidFill>
                    <a:srgbClr val="99FFCC"/>
                  </a:solidFill>
                  <a:sym typeface="Wingdings" panose="05000000000000000000" pitchFamily="2" charset="2"/>
                </a:rPr>
                <a:t></a:t>
              </a:r>
              <a:endParaRPr lang="en-GB" altLang="en-US" sz="6600" b="1" dirty="0">
                <a:solidFill>
                  <a:srgbClr val="99FFCC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A9F71B9-9ADA-43BC-82DB-BDEA089BC1CE}"/>
              </a:ext>
            </a:extLst>
          </p:cNvPr>
          <p:cNvGrpSpPr/>
          <p:nvPr/>
        </p:nvGrpSpPr>
        <p:grpSpPr>
          <a:xfrm>
            <a:off x="5697626" y="2676690"/>
            <a:ext cx="4310738" cy="720000"/>
            <a:chOff x="5024526" y="2944076"/>
            <a:chExt cx="4310738" cy="720000"/>
          </a:xfrm>
        </p:grpSpPr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B0F50445-451A-4204-B91B-0790C68C1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414" y="2944076"/>
              <a:ext cx="643788" cy="720000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C753D17-894F-4D95-BB89-5E47BFF4CE90}"/>
                </a:ext>
              </a:extLst>
            </p:cNvPr>
            <p:cNvCxnSpPr/>
            <p:nvPr/>
          </p:nvCxnSpPr>
          <p:spPr>
            <a:xfrm>
              <a:off x="5024526" y="3304076"/>
              <a:ext cx="9144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FED69C7-01BC-4CAF-A74B-927F13B9321B}"/>
                </a:ext>
              </a:extLst>
            </p:cNvPr>
            <p:cNvSpPr txBox="1"/>
            <p:nvPr/>
          </p:nvSpPr>
          <p:spPr>
            <a:xfrm>
              <a:off x="7316331" y="3119410"/>
              <a:ext cx="2018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Input</a:t>
              </a:r>
              <a:r>
                <a:rPr lang="en-GB" dirty="0"/>
                <a:t>: 3D CAD/BIM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572B892-8BC3-44C1-AB77-E1BBA72063A0}"/>
              </a:ext>
            </a:extLst>
          </p:cNvPr>
          <p:cNvGrpSpPr/>
          <p:nvPr/>
        </p:nvGrpSpPr>
        <p:grpSpPr>
          <a:xfrm>
            <a:off x="5697626" y="5155172"/>
            <a:ext cx="4310738" cy="720000"/>
            <a:chOff x="5024526" y="5149419"/>
            <a:chExt cx="4310738" cy="720000"/>
          </a:xfrm>
        </p:grpSpPr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00CD2F38-532B-47D9-8D63-D3D345AE8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308" y="5149419"/>
              <a:ext cx="720000" cy="720000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9D8B0AC-53D9-4C47-8A83-100AAD459B7B}"/>
                </a:ext>
              </a:extLst>
            </p:cNvPr>
            <p:cNvCxnSpPr/>
            <p:nvPr/>
          </p:nvCxnSpPr>
          <p:spPr>
            <a:xfrm>
              <a:off x="5024526" y="5509419"/>
              <a:ext cx="9144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72125B2-9F70-49CF-A334-176E01BF9302}"/>
                </a:ext>
              </a:extLst>
            </p:cNvPr>
            <p:cNvSpPr txBox="1"/>
            <p:nvPr/>
          </p:nvSpPr>
          <p:spPr>
            <a:xfrm>
              <a:off x="7316331" y="5324753"/>
              <a:ext cx="2018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User Studies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5C00211-6D69-408A-A0D3-B22988F7B192}"/>
              </a:ext>
            </a:extLst>
          </p:cNvPr>
          <p:cNvGrpSpPr/>
          <p:nvPr/>
        </p:nvGrpSpPr>
        <p:grpSpPr>
          <a:xfrm>
            <a:off x="5697626" y="3915931"/>
            <a:ext cx="5789524" cy="720000"/>
            <a:chOff x="5024526" y="4157041"/>
            <a:chExt cx="5789524" cy="720000"/>
          </a:xfrm>
        </p:grpSpPr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0023D6FE-224F-4117-BE0A-A5B8226AF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495" y="4157041"/>
              <a:ext cx="697627" cy="720000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C89819E-1129-492B-9B1C-A5B2556F7833}"/>
                </a:ext>
              </a:extLst>
            </p:cNvPr>
            <p:cNvCxnSpPr/>
            <p:nvPr/>
          </p:nvCxnSpPr>
          <p:spPr>
            <a:xfrm>
              <a:off x="5024526" y="4517041"/>
              <a:ext cx="9144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C03BA33-F2EA-4E31-BE7F-0C0B258C6E0A}"/>
                </a:ext>
              </a:extLst>
            </p:cNvPr>
            <p:cNvSpPr txBox="1"/>
            <p:nvPr/>
          </p:nvSpPr>
          <p:spPr>
            <a:xfrm>
              <a:off x="7316331" y="4332375"/>
              <a:ext cx="3497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Convert CAD to BIM automatically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89F53D4-D622-46A7-BE03-A2FBD5A0C0C7}"/>
              </a:ext>
            </a:extLst>
          </p:cNvPr>
          <p:cNvGrpSpPr/>
          <p:nvPr/>
        </p:nvGrpSpPr>
        <p:grpSpPr>
          <a:xfrm>
            <a:off x="580648" y="3466052"/>
            <a:ext cx="2148837" cy="720000"/>
            <a:chOff x="635488" y="3552554"/>
            <a:chExt cx="2148837" cy="720000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D2D17E4-5F02-4E0B-A1B2-9C01618193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0087" y="3912554"/>
              <a:ext cx="5400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25BD2C91-95F5-4F8B-9EAD-4170329D7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88" y="3552554"/>
              <a:ext cx="538521" cy="720000"/>
            </a:xfrm>
            <a:prstGeom prst="rect">
              <a:avLst/>
            </a:prstGeom>
          </p:spPr>
        </p:pic>
        <p:pic>
          <p:nvPicPr>
            <p:cNvPr id="38" name="Picture 37" descr="Shape&#10;&#10;Description automatically generated">
              <a:extLst>
                <a:ext uri="{FF2B5EF4-FFF2-40B4-BE49-F238E27FC236}">
                  <a16:creationId xmlns:a16="http://schemas.microsoft.com/office/drawing/2014/main" id="{90E01D9E-40C2-4A48-9808-2B6419D36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537" y="3552554"/>
              <a:ext cx="643788" cy="72000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80F2CEE-DDD8-4B9C-B868-582B6B306DBF}"/>
              </a:ext>
            </a:extLst>
          </p:cNvPr>
          <p:cNvSpPr txBox="1"/>
          <p:nvPr/>
        </p:nvSpPr>
        <p:spPr>
          <a:xfrm>
            <a:off x="476435" y="1690091"/>
            <a:ext cx="2762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rgbClr val="99FFCC"/>
                </a:solidFill>
              </a:rPr>
              <a:t>Reverse</a:t>
            </a:r>
          </a:p>
          <a:p>
            <a:r>
              <a:rPr lang="en-GB" sz="2000" b="1" dirty="0">
                <a:solidFill>
                  <a:srgbClr val="99FFCC"/>
                </a:solidFill>
              </a:rPr>
              <a:t>Algorithmic Design</a:t>
            </a:r>
          </a:p>
        </p:txBody>
      </p:sp>
    </p:spTree>
    <p:extLst>
      <p:ext uri="{BB962C8B-B14F-4D97-AF65-F5344CB8AC3E}">
        <p14:creationId xmlns:p14="http://schemas.microsoft.com/office/powerpoint/2010/main" val="219664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esktop computer sitting on top of a desk&#10;&#10;Description automatically generated">
            <a:extLst>
              <a:ext uri="{FF2B5EF4-FFF2-40B4-BE49-F238E27FC236}">
                <a16:creationId xmlns:a16="http://schemas.microsoft.com/office/drawing/2014/main" id="{E81ED221-E485-43E7-8BEC-02A99225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99FFCC">
                <a:tint val="45000"/>
                <a:satMod val="400000"/>
              </a:srgb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D68AC-03B7-4AC4-996B-B77F691EFDE6}"/>
              </a:ext>
            </a:extLst>
          </p:cNvPr>
          <p:cNvSpPr txBox="1"/>
          <p:nvPr/>
        </p:nvSpPr>
        <p:spPr>
          <a:xfrm>
            <a:off x="2940050" y="2031240"/>
            <a:ext cx="6311900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Thank you</a:t>
            </a:r>
          </a:p>
          <a:p>
            <a:pPr algn="ctr"/>
            <a:endParaRPr lang="en-GB" sz="4400" b="1" dirty="0">
              <a:solidFill>
                <a:schemeClr val="bg1"/>
              </a:solidFill>
            </a:endParaRPr>
          </a:p>
          <a:p>
            <a:pPr algn="ctr"/>
            <a:endParaRPr lang="en-GB" b="1" dirty="0"/>
          </a:p>
          <a:p>
            <a:pPr algn="ctr"/>
            <a:endParaRPr lang="en-GB" b="1" dirty="0"/>
          </a:p>
          <a:p>
            <a:pPr algn="ctr"/>
            <a:r>
              <a:rPr lang="en-GB" b="1" dirty="0"/>
              <a:t>http://algorithmicdesign.github.io</a:t>
            </a:r>
          </a:p>
          <a:p>
            <a:pPr algn="ctr"/>
            <a:endParaRPr lang="en-GB" dirty="0"/>
          </a:p>
          <a:p>
            <a:pPr algn="ctr"/>
            <a:r>
              <a:rPr lang="pt-BR" dirty="0"/>
              <a:t>antonio.menezes.leitao@tecnico.ulisboa.pt</a:t>
            </a:r>
          </a:p>
          <a:p>
            <a:pPr algn="ctr">
              <a:spcBef>
                <a:spcPts val="600"/>
              </a:spcBef>
            </a:pPr>
            <a:r>
              <a:rPr lang="en-GB" dirty="0"/>
              <a:t>sara.garcia@inesc-id.pt</a:t>
            </a:r>
          </a:p>
        </p:txBody>
      </p:sp>
    </p:spTree>
    <p:extLst>
      <p:ext uri="{BB962C8B-B14F-4D97-AF65-F5344CB8AC3E}">
        <p14:creationId xmlns:p14="http://schemas.microsoft.com/office/powerpoint/2010/main" val="253224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F976C3D-2671-4003-961F-EE39DE6AFD9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7" descr="A desktop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99AABBB9-941A-4B88-8A14-A5B81E8AE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9FFCC">
                  <a:tint val="45000"/>
                  <a:satMod val="400000"/>
                </a:srgb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2663A4B-4F50-4D66-81FD-9868FC79C2D2}"/>
                </a:ext>
              </a:extLst>
            </p:cNvPr>
            <p:cNvSpPr/>
            <p:nvPr/>
          </p:nvSpPr>
          <p:spPr>
            <a:xfrm>
              <a:off x="2260600" y="0"/>
              <a:ext cx="99314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14000">
                  <a:schemeClr val="accent3">
                    <a:lumMod val="0"/>
                    <a:lumOff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3251C8-AEC0-482B-9F60-817254F8D45C}"/>
              </a:ext>
            </a:extLst>
          </p:cNvPr>
          <p:cNvCxnSpPr>
            <a:cxnSpLocks/>
          </p:cNvCxnSpPr>
          <p:nvPr/>
        </p:nvCxnSpPr>
        <p:spPr>
          <a:xfrm flipH="1">
            <a:off x="1285247" y="3826052"/>
            <a:ext cx="540000" cy="0"/>
          </a:xfrm>
          <a:prstGeom prst="straightConnector1">
            <a:avLst/>
          </a:prstGeom>
          <a:ln w="69850" cap="rnd">
            <a:solidFill>
              <a:srgbClr val="99FFCC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5AE83DCB-A1DE-4DB7-8EF6-DC41662962A8}"/>
              </a:ext>
            </a:extLst>
          </p:cNvPr>
          <p:cNvGrpSpPr/>
          <p:nvPr/>
        </p:nvGrpSpPr>
        <p:grpSpPr>
          <a:xfrm>
            <a:off x="580648" y="3466052"/>
            <a:ext cx="2148837" cy="720000"/>
            <a:chOff x="580648" y="3466052"/>
            <a:chExt cx="2148837" cy="720000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BEF11BA0-77A4-49F0-983A-C495187D1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48" y="3466052"/>
              <a:ext cx="538521" cy="720000"/>
            </a:xfrm>
            <a:prstGeom prst="rect">
              <a:avLst/>
            </a:prstGeom>
          </p:spPr>
        </p:pic>
        <p:pic>
          <p:nvPicPr>
            <p:cNvPr id="15" name="Picture 14" descr="Shape&#10;&#10;Description automatically generated">
              <a:extLst>
                <a:ext uri="{FF2B5EF4-FFF2-40B4-BE49-F238E27FC236}">
                  <a16:creationId xmlns:a16="http://schemas.microsoft.com/office/drawing/2014/main" id="{88278CEA-CC6D-47E5-A694-B3AD8B80A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97" y="3466052"/>
              <a:ext cx="643788" cy="72000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1CCFC5C-C22A-4EA9-94CB-9D160E5E2E3A}"/>
              </a:ext>
            </a:extLst>
          </p:cNvPr>
          <p:cNvSpPr txBox="1"/>
          <p:nvPr/>
        </p:nvSpPr>
        <p:spPr>
          <a:xfrm>
            <a:off x="476435" y="1690091"/>
            <a:ext cx="2762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rgbClr val="99FFCC"/>
                </a:solidFill>
              </a:rPr>
              <a:t>Reverse</a:t>
            </a:r>
          </a:p>
          <a:p>
            <a:r>
              <a:rPr lang="en-GB" sz="2000" b="1" dirty="0">
                <a:solidFill>
                  <a:srgbClr val="99FFCC"/>
                </a:solidFill>
              </a:rPr>
              <a:t>Algorithmic Design</a:t>
            </a:r>
          </a:p>
        </p:txBody>
      </p:sp>
    </p:spTree>
    <p:extLst>
      <p:ext uri="{BB962C8B-B14F-4D97-AF65-F5344CB8AC3E}">
        <p14:creationId xmlns:p14="http://schemas.microsoft.com/office/powerpoint/2010/main" val="416887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84DCF36-28AB-428D-A3ED-7E3CCAC67A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 descr="A desktop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7603217E-2902-4279-824D-B78F9002A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9FFCC">
                  <a:tint val="45000"/>
                  <a:satMod val="400000"/>
                </a:srgb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2E18853-24BF-4D74-AB82-ABCCADC15685}"/>
                </a:ext>
              </a:extLst>
            </p:cNvPr>
            <p:cNvSpPr/>
            <p:nvPr/>
          </p:nvSpPr>
          <p:spPr>
            <a:xfrm>
              <a:off x="2260600" y="0"/>
              <a:ext cx="99314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0"/>
                  </a:schemeClr>
                </a:gs>
                <a:gs pos="14000">
                  <a:schemeClr val="accent3">
                    <a:lumMod val="0"/>
                    <a:lumOff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1798B6C-858D-42F8-9EA3-AAEB116F0013}"/>
              </a:ext>
            </a:extLst>
          </p:cNvPr>
          <p:cNvGrpSpPr/>
          <p:nvPr/>
        </p:nvGrpSpPr>
        <p:grpSpPr>
          <a:xfrm>
            <a:off x="580648" y="3466052"/>
            <a:ext cx="2148837" cy="720000"/>
            <a:chOff x="635488" y="3552554"/>
            <a:chExt cx="2148837" cy="72000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A85964D-10D6-43B4-A2CA-67BB36A75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0087" y="3912554"/>
              <a:ext cx="540000" cy="0"/>
            </a:xfrm>
            <a:prstGeom prst="straightConnector1">
              <a:avLst/>
            </a:prstGeom>
            <a:ln w="69850" cap="rnd">
              <a:solidFill>
                <a:srgbClr val="99FFC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5B982AAD-3459-44EF-8862-2F5E4334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88" y="3552554"/>
              <a:ext cx="538521" cy="720000"/>
            </a:xfrm>
            <a:prstGeom prst="rect">
              <a:avLst/>
            </a:prstGeom>
          </p:spPr>
        </p:pic>
        <p:pic>
          <p:nvPicPr>
            <p:cNvPr id="11" name="Picture 10" descr="Shape&#10;&#10;Description automatically generated">
              <a:extLst>
                <a:ext uri="{FF2B5EF4-FFF2-40B4-BE49-F238E27FC236}">
                  <a16:creationId xmlns:a16="http://schemas.microsoft.com/office/drawing/2014/main" id="{E470864C-6476-4D5E-AA25-BCA5EF5A5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537" y="3552554"/>
              <a:ext cx="643788" cy="7200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5DD6DD7-2599-4167-B66F-6AA09563E88F}"/>
              </a:ext>
            </a:extLst>
          </p:cNvPr>
          <p:cNvSpPr txBox="1"/>
          <p:nvPr/>
        </p:nvSpPr>
        <p:spPr>
          <a:xfrm>
            <a:off x="476435" y="1690091"/>
            <a:ext cx="2762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rgbClr val="99FFCC"/>
                </a:solidFill>
              </a:rPr>
              <a:t>Reverse</a:t>
            </a:r>
          </a:p>
          <a:p>
            <a:r>
              <a:rPr lang="en-GB" sz="2000" b="1" dirty="0">
                <a:solidFill>
                  <a:srgbClr val="99FFCC"/>
                </a:solidFill>
              </a:rPr>
              <a:t>Algorithmic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182DAD-8A8C-459B-8F73-CC8CDD784B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0" y="909000"/>
            <a:ext cx="5040000" cy="5040000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BA3F6B8E-6B50-47FF-B18B-CBB800B4D226}"/>
              </a:ext>
            </a:extLst>
          </p:cNvPr>
          <p:cNvSpPr txBox="1"/>
          <p:nvPr/>
        </p:nvSpPr>
        <p:spPr>
          <a:xfrm>
            <a:off x="4320000" y="6109191"/>
            <a:ext cx="7600950" cy="5386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spcAft>
                <a:spcPts val="600"/>
              </a:spcAft>
              <a:defRPr/>
            </a:pPr>
            <a:endParaRPr lang="en-GB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spcAft>
                <a:spcPts val="600"/>
              </a:spcAft>
              <a:defRPr/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Illustration by Daniel Garcia</a:t>
            </a:r>
          </a:p>
        </p:txBody>
      </p:sp>
    </p:spTree>
    <p:extLst>
      <p:ext uri="{BB962C8B-B14F-4D97-AF65-F5344CB8AC3E}">
        <p14:creationId xmlns:p14="http://schemas.microsoft.com/office/powerpoint/2010/main" val="2951938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esktop computer sitting on top of a desk&#10;&#10;Description automatically generated">
            <a:extLst>
              <a:ext uri="{FF2B5EF4-FFF2-40B4-BE49-F238E27FC236}">
                <a16:creationId xmlns:a16="http://schemas.microsoft.com/office/drawing/2014/main" id="{B4207759-AEC8-4C24-B7E1-1A0A525AECE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99FFCC">
                <a:tint val="45000"/>
                <a:satMod val="400000"/>
              </a:srgb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203AC1-6E7B-4D61-BB71-EA0E0C64C600}"/>
              </a:ext>
            </a:extLst>
          </p:cNvPr>
          <p:cNvSpPr txBox="1"/>
          <p:nvPr/>
        </p:nvSpPr>
        <p:spPr>
          <a:xfrm>
            <a:off x="2334986" y="2187246"/>
            <a:ext cx="7522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Workflow</a:t>
            </a:r>
          </a:p>
        </p:txBody>
      </p:sp>
    </p:spTree>
    <p:extLst>
      <p:ext uri="{BB962C8B-B14F-4D97-AF65-F5344CB8AC3E}">
        <p14:creationId xmlns:p14="http://schemas.microsoft.com/office/powerpoint/2010/main" val="3537427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5E42CD9-B39D-4FA0-8C0C-9375DC7499DD}"/>
              </a:ext>
            </a:extLst>
          </p:cNvPr>
          <p:cNvGrpSpPr/>
          <p:nvPr/>
        </p:nvGrpSpPr>
        <p:grpSpPr>
          <a:xfrm>
            <a:off x="1222401" y="3556532"/>
            <a:ext cx="2160000" cy="2160000"/>
            <a:chOff x="589919" y="3467191"/>
            <a:chExt cx="2160000" cy="21600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C4C7A35-1347-4D56-8EEE-74CA40725696}"/>
                </a:ext>
              </a:extLst>
            </p:cNvPr>
            <p:cNvSpPr/>
            <p:nvPr/>
          </p:nvSpPr>
          <p:spPr>
            <a:xfrm>
              <a:off x="589919" y="3467191"/>
              <a:ext cx="2160000" cy="2160000"/>
            </a:xfrm>
            <a:prstGeom prst="ellipse">
              <a:avLst/>
            </a:prstGeom>
            <a:noFill/>
            <a:ln w="38100">
              <a:solidFill>
                <a:srgbClr val="99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3671D8B-B5E2-410D-A7BD-1FCE0850F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594" y="3914284"/>
              <a:ext cx="1462808" cy="1442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634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6150</Words>
  <Application>Microsoft Office PowerPoint</Application>
  <PresentationFormat>Widescreen</PresentationFormat>
  <Paragraphs>631</Paragraphs>
  <Slides>58</Slides>
  <Notes>58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Calibri</vt:lpstr>
      <vt:lpstr>Calibri Light</vt:lpstr>
      <vt:lpstr>Consolas</vt:lpstr>
      <vt:lpstr>Courier New</vt:lpstr>
      <vt:lpstr>Eras Medium ITC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2021-05-27T13:59:00Z</dcterms:created>
  <dcterms:modified xsi:type="dcterms:W3CDTF">2021-05-27T14:00:42Z</dcterms:modified>
</cp:coreProperties>
</file>