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9" r:id="rId2"/>
    <p:sldId id="278" r:id="rId3"/>
    <p:sldId id="289" r:id="rId4"/>
    <p:sldId id="273" r:id="rId5"/>
    <p:sldId id="292" r:id="rId6"/>
    <p:sldId id="279" r:id="rId7"/>
    <p:sldId id="269" r:id="rId8"/>
    <p:sldId id="295" r:id="rId9"/>
    <p:sldId id="266" r:id="rId10"/>
    <p:sldId id="257" r:id="rId11"/>
    <p:sldId id="267" r:id="rId12"/>
    <p:sldId id="290" r:id="rId13"/>
    <p:sldId id="301" r:id="rId14"/>
    <p:sldId id="302" r:id="rId15"/>
    <p:sldId id="282" r:id="rId16"/>
    <p:sldId id="299" r:id="rId17"/>
    <p:sldId id="296" r:id="rId18"/>
    <p:sldId id="303" r:id="rId19"/>
    <p:sldId id="284" r:id="rId20"/>
    <p:sldId id="265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32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A0E0E8"/>
    <a:srgbClr val="37C3BF"/>
    <a:srgbClr val="167370"/>
    <a:srgbClr val="613E52"/>
    <a:srgbClr val="C78AA0"/>
    <a:srgbClr val="D96483"/>
    <a:srgbClr val="984A44"/>
    <a:srgbClr val="FF8C61"/>
    <a:srgbClr val="FF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3549" autoAdjust="0"/>
  </p:normalViewPr>
  <p:slideViewPr>
    <p:cSldViewPr snapToGrid="0">
      <p:cViewPr varScale="1">
        <p:scale>
          <a:sx n="118" d="100"/>
          <a:sy n="118" d="100"/>
        </p:scale>
        <p:origin x="2122" y="86"/>
      </p:cViewPr>
      <p:guideLst>
        <p:guide pos="1232"/>
        <p:guide orient="horz" pos="2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A321-D609-475F-B67F-B4D8D989368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79AD-1524-42F3-8B7C-933299D8FD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582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294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69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637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6055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913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46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507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7421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7470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03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900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848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40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31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990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24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74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888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586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79AD-1524-42F3-8B7C-933299D8FD4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54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796F-1C29-4A4B-9EA9-E2F6856CF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0D2B9-4DD2-4CAF-982C-B6EB211F2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4A94E-BFFC-42B6-AD3C-BB721A64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7B9F-B153-48B4-BE3F-2B431D11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1DDF-0ED6-4949-BAE7-41C7860C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46202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AAB-3560-42DD-9DA8-6BE69CB2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FD32E-413B-42C1-8871-D9E275D00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74C0-0814-4FF6-A942-52E3D252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C2746-4AD8-41DD-ACB3-0FAAF914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148B8-8DB2-43FA-830A-5C37BFA8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620203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8A2BC-AFCD-4671-AA1C-00051F47F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BB347-86CA-437C-84B2-C3C1A4617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FB588-8B53-41DE-A749-01952439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566A-75AE-4B8F-8AFA-173549A1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E1B49-08D8-41B2-B7FF-0242B0D2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1327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E434-A2DA-4D5B-BDC8-851E7C3D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055B-A894-47A2-9F76-68896A787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BA9F-930F-42D6-B790-076493A9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D34BF-C5EB-4357-BFAA-728720E9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0B25-C4DD-483A-AC78-8B1784BF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2171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423F-40E7-41A4-A335-5C27484E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F555-2927-41A3-B327-7669A752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1AE29-6177-40B0-BC31-FC48AB84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793F2-3168-4416-B825-2C0FCB9A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EFF6-8F59-4166-A4ED-7C44549A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93191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37DF-0005-4CBD-A8E5-FA00B2A6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950B-5026-4456-BA01-662629A99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E3168-F43D-47B6-AB17-987BC8290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CE3F6-6EFB-4BD7-ABF7-DEEC0EF5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1E5F4-B8CC-4DD3-BED2-9B39141B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2600-AB4B-493D-9A8E-E9FD62EE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13708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D8EF-BD0B-41B0-A4B6-44BD0861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072ED-C25C-4B1F-83C2-BA124A6D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61060-3B37-4122-A15C-5AD488EF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FCBFF-2415-4C5E-B029-C8C188155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1C705-866E-474C-950E-019F12DB8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91632-2EFA-432E-B7E4-A3766BAC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BDE24-ECBC-4DCA-AA3C-B44A5726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DD6E3-FFF0-4D27-94EB-57E79C93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1618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DBB1-30A3-41E5-9AAE-1FBFC1EB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6325C-D3A9-4E8C-BA59-17A55D37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CA655-D36C-4C15-AF25-6B9E05B9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995CD-A66F-4903-8E22-FE9B1AA2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56320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7ADDF-8878-4B9F-A4C8-F2D08929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9AE15-764F-45C6-834B-3FCB4709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B2CDA-9EAF-46EE-8383-7FEDEF4E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7904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918B-3E4C-4A22-B34C-951AFB3E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BB27-4FB1-482E-9EEE-432B1CA3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F9768-BB54-4E50-9ABE-39C64269A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B1822-481A-4604-8A43-E5B859BB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A3CB0-2149-42CF-A7AC-8907134E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F9AD4-8F41-44F3-80C8-D71FC7EF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720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20F6-4F89-49BC-9058-026646E5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91966-F5B2-4B3A-A6C9-4B6411D48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F6BF1-168F-4D48-B669-D76E1E24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F3D37-21A5-4A61-8971-F21D27B5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13FF7-54F5-4B44-84AE-0C068F5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35CF2-47B1-4F76-83FC-4FDBF826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82638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0304E-E64E-48C6-9641-0BC0A94A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9AA9A-BDCE-4B69-8B51-296FEA83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CB1D7-07B1-4696-B9F7-ECF5CA82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27A0-9F06-4591-AFA2-B9D7E7D267C4}" type="datetimeFigureOut">
              <a:rPr lang="pt-PT" smtClean="0"/>
              <a:t>10/05/2022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8412-25A2-48C8-A6D9-A532F3020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13D4-39CC-4AA1-99BD-5AC3B724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EF22-41C2-4530-A466-F98535652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9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13.png"/><Relationship Id="rId4" Type="http://schemas.openxmlformats.org/officeDocument/2006/relationships/image" Target="../media/image43.sv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sv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2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sv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C181D0-3E63-4848-ADB3-49CA1EFDF8A8}"/>
              </a:ext>
            </a:extLst>
          </p:cNvPr>
          <p:cNvGrpSpPr/>
          <p:nvPr/>
        </p:nvGrpSpPr>
        <p:grpSpPr>
          <a:xfrm>
            <a:off x="1955800" y="1364816"/>
            <a:ext cx="6357757" cy="4161354"/>
            <a:chOff x="1435410" y="1166842"/>
            <a:chExt cx="6893718" cy="45121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DC27BE-632B-4FBE-BF4A-C43F50DAF6CB}"/>
                </a:ext>
              </a:extLst>
            </p:cNvPr>
            <p:cNvGrpSpPr/>
            <p:nvPr/>
          </p:nvGrpSpPr>
          <p:grpSpPr>
            <a:xfrm>
              <a:off x="1435410" y="1166842"/>
              <a:ext cx="5207984" cy="4512157"/>
              <a:chOff x="1780642" y="1166843"/>
              <a:chExt cx="5207984" cy="451215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174ACD2-AEB0-4349-90BC-B0E9998C1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642" y="1179000"/>
                <a:ext cx="0" cy="450000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09367-4225-481B-BB05-FC6CA6CB41E5}"/>
                  </a:ext>
                </a:extLst>
              </p:cNvPr>
              <p:cNvSpPr txBox="1"/>
              <p:nvPr/>
            </p:nvSpPr>
            <p:spPr>
              <a:xfrm>
                <a:off x="2118050" y="1166843"/>
                <a:ext cx="487057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7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MORE</a:t>
                </a:r>
              </a:p>
              <a:p>
                <a:r>
                  <a:rPr lang="pt-PT" sz="7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IS</a:t>
                </a:r>
              </a:p>
              <a:p>
                <a:r>
                  <a:rPr lang="pt-PT" sz="7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MORE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F2BC1-B666-4304-AEBD-208135016CB6}"/>
                </a:ext>
              </a:extLst>
            </p:cNvPr>
            <p:cNvSpPr txBox="1"/>
            <p:nvPr/>
          </p:nvSpPr>
          <p:spPr>
            <a:xfrm>
              <a:off x="1772818" y="4952494"/>
              <a:ext cx="6556310" cy="63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The No Free Lunch Theorem in Architecture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107A58-E62E-4CC2-B7CB-90EEEA33DEB4}"/>
              </a:ext>
            </a:extLst>
          </p:cNvPr>
          <p:cNvGrpSpPr/>
          <p:nvPr/>
        </p:nvGrpSpPr>
        <p:grpSpPr>
          <a:xfrm>
            <a:off x="1132057" y="332531"/>
            <a:ext cx="9927885" cy="433097"/>
            <a:chOff x="1132055" y="451726"/>
            <a:chExt cx="9927885" cy="433097"/>
          </a:xfrm>
        </p:grpSpPr>
        <p:pic>
          <p:nvPicPr>
            <p:cNvPr id="10" name="Imagem 10">
              <a:extLst>
                <a:ext uri="{FF2B5EF4-FFF2-40B4-BE49-F238E27FC236}">
                  <a16:creationId xmlns:a16="http://schemas.microsoft.com/office/drawing/2014/main" id="{E376CC4E-1930-490B-8B46-FD69676F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28920" y="451726"/>
              <a:ext cx="1116851" cy="43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0783A9-4543-41F0-943F-C61C54A7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55" y="452823"/>
              <a:ext cx="832848" cy="43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21C24D-E786-4BF5-AD4E-5F432FCCF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89608" y="451726"/>
              <a:ext cx="1070332" cy="432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8C79DFE-AE0D-4C0A-9453-0E2217B7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08741" y="451726"/>
              <a:ext cx="1076341" cy="43200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65CB57-335B-42C3-B2BA-73D09255C91A}"/>
              </a:ext>
            </a:extLst>
          </p:cNvPr>
          <p:cNvSpPr txBox="1"/>
          <p:nvPr/>
        </p:nvSpPr>
        <p:spPr>
          <a:xfrm>
            <a:off x="3359473" y="6125359"/>
            <a:ext cx="575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8E8E8E"/>
                </a:solidFill>
                <a:latin typeface="Bebas Neue" panose="00000500000000000000" pitchFamily="50" charset="0"/>
              </a:rPr>
              <a:t>Inês Pereira		António Leitão</a:t>
            </a:r>
          </a:p>
        </p:txBody>
      </p:sp>
    </p:spTree>
    <p:extLst>
      <p:ext uri="{BB962C8B-B14F-4D97-AF65-F5344CB8AC3E}">
        <p14:creationId xmlns:p14="http://schemas.microsoft.com/office/powerpoint/2010/main" val="851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6835F1-CF90-44A1-BD6A-F6DD4E018BBA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88D3F-B93A-4207-8A0E-F39E40941C2D}"/>
              </a:ext>
            </a:extLst>
          </p:cNvPr>
          <p:cNvGrpSpPr/>
          <p:nvPr/>
        </p:nvGrpSpPr>
        <p:grpSpPr>
          <a:xfrm>
            <a:off x="2266975" y="1683468"/>
            <a:ext cx="6046582" cy="3491063"/>
            <a:chOff x="2266975" y="1432014"/>
            <a:chExt cx="6046582" cy="34910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8E870-4D9D-4111-B5FD-F029EAD5AC28}"/>
                </a:ext>
              </a:extLst>
            </p:cNvPr>
            <p:cNvSpPr txBox="1"/>
            <p:nvPr/>
          </p:nvSpPr>
          <p:spPr>
            <a:xfrm>
              <a:off x="2266976" y="1432014"/>
              <a:ext cx="604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objectives</a:t>
              </a:r>
              <a:endPara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1546E0-F719-45C7-86FC-4E6EEBFA5904}"/>
                </a:ext>
              </a:extLst>
            </p:cNvPr>
            <p:cNvSpPr txBox="1"/>
            <p:nvPr/>
          </p:nvSpPr>
          <p:spPr>
            <a:xfrm>
              <a:off x="2266976" y="2461491"/>
              <a:ext cx="60465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Minimize </a:t>
              </a:r>
            </a:p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Maximum displacement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40BBDE-A49C-47E9-881A-3E9F11E6BE89}"/>
                </a:ext>
              </a:extLst>
            </p:cNvPr>
            <p:cNvSpPr txBox="1"/>
            <p:nvPr/>
          </p:nvSpPr>
          <p:spPr>
            <a:xfrm>
              <a:off x="2266975" y="3845859"/>
              <a:ext cx="60465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Minimize</a:t>
              </a:r>
            </a:p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Material cost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E09677-0270-4235-8B40-947F6873FC76}"/>
              </a:ext>
            </a:extLst>
          </p:cNvPr>
          <p:cNvGrpSpPr/>
          <p:nvPr/>
        </p:nvGrpSpPr>
        <p:grpSpPr>
          <a:xfrm>
            <a:off x="7115102" y="614274"/>
            <a:ext cx="3147627" cy="5786765"/>
            <a:chOff x="7587052" y="389916"/>
            <a:chExt cx="3454305" cy="6350578"/>
          </a:xfrm>
        </p:grpSpPr>
        <p:pic>
          <p:nvPicPr>
            <p:cNvPr id="5" name="Picture 4" descr="A picture containing bed, rug&#10;&#10;Description automatically generated">
              <a:extLst>
                <a:ext uri="{FF2B5EF4-FFF2-40B4-BE49-F238E27FC236}">
                  <a16:creationId xmlns:a16="http://schemas.microsoft.com/office/drawing/2014/main" id="{B2D65440-4A57-4AAD-BAD6-082135712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1970" y="389916"/>
              <a:ext cx="3359387" cy="3131926"/>
            </a:xfrm>
            <a:prstGeom prst="rect">
              <a:avLst/>
            </a:prstGeom>
          </p:spPr>
        </p:pic>
        <p:pic>
          <p:nvPicPr>
            <p:cNvPr id="17" name="Picture 16" descr="A picture containing bed, rug&#10;&#10;Description automatically generated">
              <a:extLst>
                <a:ext uri="{FF2B5EF4-FFF2-40B4-BE49-F238E27FC236}">
                  <a16:creationId xmlns:a16="http://schemas.microsoft.com/office/drawing/2014/main" id="{3E2C21A5-DD4C-4A95-A8F0-C02B675F2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87052" y="3608568"/>
              <a:ext cx="3319091" cy="3131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5518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C181D0-3E63-4848-ADB3-49CA1EFDF8A8}"/>
              </a:ext>
            </a:extLst>
          </p:cNvPr>
          <p:cNvGrpSpPr/>
          <p:nvPr/>
        </p:nvGrpSpPr>
        <p:grpSpPr>
          <a:xfrm>
            <a:off x="1955800" y="1376028"/>
            <a:ext cx="6357757" cy="4150142"/>
            <a:chOff x="1435410" y="1178999"/>
            <a:chExt cx="6893718" cy="450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DC27BE-632B-4FBE-BF4A-C43F50DAF6CB}"/>
                </a:ext>
              </a:extLst>
            </p:cNvPr>
            <p:cNvGrpSpPr/>
            <p:nvPr/>
          </p:nvGrpSpPr>
          <p:grpSpPr>
            <a:xfrm>
              <a:off x="1435410" y="1178999"/>
              <a:ext cx="5207984" cy="4500000"/>
              <a:chOff x="1780642" y="1179000"/>
              <a:chExt cx="5207984" cy="45000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174ACD2-AEB0-4349-90BC-B0E9998C1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642" y="1179000"/>
                <a:ext cx="0" cy="450000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09367-4225-481B-BB05-FC6CA6CB41E5}"/>
                  </a:ext>
                </a:extLst>
              </p:cNvPr>
              <p:cNvSpPr txBox="1"/>
              <p:nvPr/>
            </p:nvSpPr>
            <p:spPr>
              <a:xfrm>
                <a:off x="2118050" y="2171123"/>
                <a:ext cx="4870576" cy="130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72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results</a:t>
                </a:r>
                <a:endPara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F2BC1-B666-4304-AEBD-208135016CB6}"/>
                </a:ext>
              </a:extLst>
            </p:cNvPr>
            <p:cNvSpPr txBox="1"/>
            <p:nvPr/>
          </p:nvSpPr>
          <p:spPr>
            <a:xfrm>
              <a:off x="1772818" y="4051146"/>
              <a:ext cx="6556310" cy="63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optimization</a:t>
              </a:r>
              <a:endParaRPr lang="pt-P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4BF728-595E-47E4-B627-53CE66F66159}"/>
              </a:ext>
            </a:extLst>
          </p:cNvPr>
          <p:cNvGrpSpPr/>
          <p:nvPr/>
        </p:nvGrpSpPr>
        <p:grpSpPr>
          <a:xfrm>
            <a:off x="8095478" y="576615"/>
            <a:ext cx="1185820" cy="5704769"/>
            <a:chOff x="8107112" y="634875"/>
            <a:chExt cx="1185820" cy="5704769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15B89F31-8A82-42ED-9FE9-15465C536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263" y="2440468"/>
              <a:ext cx="1028669" cy="9008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04D1CAE-6282-4859-85C7-1F2AD43C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5012">
              <a:off x="8171404" y="634875"/>
              <a:ext cx="985808" cy="9800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 descr="A stop sign&#10;&#10;Description automatically generated">
              <a:extLst>
                <a:ext uri="{FF2B5EF4-FFF2-40B4-BE49-F238E27FC236}">
                  <a16:creationId xmlns:a16="http://schemas.microsoft.com/office/drawing/2014/main" id="{8E08C628-BA59-47EA-A54C-9012AF1F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650" y="4166840"/>
              <a:ext cx="985808" cy="8143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2C518D2-F20A-4502-83E0-9478699DC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07112" y="5806671"/>
              <a:ext cx="1114392" cy="5329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731448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4BF728-595E-47E4-B627-53CE66F66159}"/>
              </a:ext>
            </a:extLst>
          </p:cNvPr>
          <p:cNvGrpSpPr/>
          <p:nvPr/>
        </p:nvGrpSpPr>
        <p:grpSpPr>
          <a:xfrm>
            <a:off x="8095478" y="576615"/>
            <a:ext cx="1185820" cy="5704769"/>
            <a:chOff x="8107112" y="634875"/>
            <a:chExt cx="1185820" cy="5704769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15B89F31-8A82-42ED-9FE9-15465C536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263" y="2440468"/>
              <a:ext cx="1028669" cy="9008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04D1CAE-6282-4859-85C7-1F2AD43C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5012">
              <a:off x="8171404" y="634875"/>
              <a:ext cx="985808" cy="9800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 descr="A stop sign&#10;&#10;Description automatically generated">
              <a:extLst>
                <a:ext uri="{FF2B5EF4-FFF2-40B4-BE49-F238E27FC236}">
                  <a16:creationId xmlns:a16="http://schemas.microsoft.com/office/drawing/2014/main" id="{8E08C628-BA59-47EA-A54C-9012AF1F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650" y="4166840"/>
              <a:ext cx="985808" cy="8143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2C518D2-F20A-4502-83E0-9478699DC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07112" y="5806671"/>
              <a:ext cx="1114392" cy="5329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6EC1F0-A9BC-4C8E-8DF1-9D4C589A18FA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D1548F-18B6-43C7-BD82-FDD0E6585603}"/>
              </a:ext>
            </a:extLst>
          </p:cNvPr>
          <p:cNvSpPr txBox="1"/>
          <p:nvPr/>
        </p:nvSpPr>
        <p:spPr>
          <a:xfrm>
            <a:off x="2266976" y="1742238"/>
            <a:ext cx="6046581" cy="60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9 </a:t>
            </a:r>
            <a:r>
              <a:rPr lang="pt-P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optimization</a:t>
            </a:r>
            <a:r>
              <a: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 </a:t>
            </a:r>
            <a:r>
              <a:rPr lang="pt-P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algorithms</a:t>
            </a:r>
            <a:endParaRPr lang="pt-PT" sz="3200" b="1" dirty="0">
              <a:solidFill>
                <a:schemeClr val="tx1">
                  <a:lumMod val="85000"/>
                  <a:lumOff val="15000"/>
                </a:schemeClr>
              </a:solidFill>
              <a:latin typeface="Bebas Neue" panose="000005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79E9D-FF29-4582-8A1B-AAB70F6DD6B0}"/>
              </a:ext>
            </a:extLst>
          </p:cNvPr>
          <p:cNvSpPr txBox="1"/>
          <p:nvPr/>
        </p:nvSpPr>
        <p:spPr>
          <a:xfrm>
            <a:off x="2266975" y="2266845"/>
            <a:ext cx="6046581" cy="110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6 metaheuristics </a:t>
            </a:r>
          </a:p>
          <a:p>
            <a:pPr lvl="1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3 model-base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B6836-15F4-4628-B924-8FB56C2AF57B}"/>
              </a:ext>
            </a:extLst>
          </p:cNvPr>
          <p:cNvSpPr txBox="1"/>
          <p:nvPr/>
        </p:nvSpPr>
        <p:spPr>
          <a:xfrm>
            <a:off x="2266975" y="3988813"/>
            <a:ext cx="6046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600 evaluations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3 runs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690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87B8EDB9-91F8-4947-BCE0-024830604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EEBF5854-F47C-46FB-A6C1-468D6B689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99387C5E-F782-4DB4-B6DA-4392EAB3D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6A65D53D-5DFF-4840-B834-673B051A4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28" name="Picture 27" descr="Chart, scatter chart&#10;&#10;Description automatically generated">
            <a:extLst>
              <a:ext uri="{FF2B5EF4-FFF2-40B4-BE49-F238E27FC236}">
                <a16:creationId xmlns:a16="http://schemas.microsoft.com/office/drawing/2014/main" id="{1FE5915F-920E-4185-82D3-6A7E6CF75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30" name="Picture 29" descr="Chart, scatter chart&#10;&#10;Description automatically generated">
            <a:extLst>
              <a:ext uri="{FF2B5EF4-FFF2-40B4-BE49-F238E27FC236}">
                <a16:creationId xmlns:a16="http://schemas.microsoft.com/office/drawing/2014/main" id="{4EDD69B8-7491-4D09-8880-8D2BDE9AE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9C3BDFF7-F00B-4333-8700-B8FC08FE3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34" name="Picture 33" descr="Chart&#10;&#10;Description automatically generated">
            <a:extLst>
              <a:ext uri="{FF2B5EF4-FFF2-40B4-BE49-F238E27FC236}">
                <a16:creationId xmlns:a16="http://schemas.microsoft.com/office/drawing/2014/main" id="{FF463D94-9148-462A-BCFE-D66A3445C0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pic>
        <p:nvPicPr>
          <p:cNvPr id="37" name="Picture 36" descr="Chart&#10;&#10;Description automatically generated">
            <a:extLst>
              <a:ext uri="{FF2B5EF4-FFF2-40B4-BE49-F238E27FC236}">
                <a16:creationId xmlns:a16="http://schemas.microsoft.com/office/drawing/2014/main" id="{7CCA74A6-4B6A-442D-BEE4-36D9B8C78C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" y="1157455"/>
            <a:ext cx="7620000" cy="6667500"/>
          </a:xfrm>
          <a:prstGeom prst="rect">
            <a:avLst/>
          </a:prstGeom>
        </p:spPr>
      </p:pic>
      <p:sp>
        <p:nvSpPr>
          <p:cNvPr id="38" name="CaixaDeTexto 25">
            <a:extLst>
              <a:ext uri="{FF2B5EF4-FFF2-40B4-BE49-F238E27FC236}">
                <a16:creationId xmlns:a16="http://schemas.microsoft.com/office/drawing/2014/main" id="{D0D9BC4C-B2E0-4AC1-971D-CFEC2B477D61}"/>
              </a:ext>
            </a:extLst>
          </p:cNvPr>
          <p:cNvSpPr txBox="1"/>
          <p:nvPr/>
        </p:nvSpPr>
        <p:spPr>
          <a:xfrm>
            <a:off x="-1022735" y="5700545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0.0015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CaixaDeTexto 25">
            <a:extLst>
              <a:ext uri="{FF2B5EF4-FFF2-40B4-BE49-F238E27FC236}">
                <a16:creationId xmlns:a16="http://schemas.microsoft.com/office/drawing/2014/main" id="{7295637D-362D-4D27-BD66-E12E095EED54}"/>
              </a:ext>
            </a:extLst>
          </p:cNvPr>
          <p:cNvSpPr txBox="1"/>
          <p:nvPr/>
        </p:nvSpPr>
        <p:spPr>
          <a:xfrm>
            <a:off x="-1022735" y="1901640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0.0050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CaixaDeTexto 25">
            <a:extLst>
              <a:ext uri="{FF2B5EF4-FFF2-40B4-BE49-F238E27FC236}">
                <a16:creationId xmlns:a16="http://schemas.microsoft.com/office/drawing/2014/main" id="{B0AD7DCB-623C-4F9D-9979-70277D8A2F51}"/>
              </a:ext>
            </a:extLst>
          </p:cNvPr>
          <p:cNvSpPr txBox="1"/>
          <p:nvPr/>
        </p:nvSpPr>
        <p:spPr>
          <a:xfrm>
            <a:off x="-1022735" y="1598890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0.0055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CaixaDeTexto 25">
            <a:extLst>
              <a:ext uri="{FF2B5EF4-FFF2-40B4-BE49-F238E27FC236}">
                <a16:creationId xmlns:a16="http://schemas.microsoft.com/office/drawing/2014/main" id="{7289D44F-C8B7-4863-94D3-B1B16291A47B}"/>
              </a:ext>
            </a:extLst>
          </p:cNvPr>
          <p:cNvSpPr txBox="1"/>
          <p:nvPr/>
        </p:nvSpPr>
        <p:spPr>
          <a:xfrm rot="5400000">
            <a:off x="-269625" y="3696320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CaixaDeTexto 25">
            <a:extLst>
              <a:ext uri="{FF2B5EF4-FFF2-40B4-BE49-F238E27FC236}">
                <a16:creationId xmlns:a16="http://schemas.microsoft.com/office/drawing/2014/main" id="{49CDD6E5-908E-4797-9F43-7AE4F7DE74A2}"/>
              </a:ext>
            </a:extLst>
          </p:cNvPr>
          <p:cNvSpPr txBox="1"/>
          <p:nvPr/>
        </p:nvSpPr>
        <p:spPr>
          <a:xfrm>
            <a:off x="-1022735" y="4071715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0.0025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CaixaDeTexto 25">
            <a:extLst>
              <a:ext uri="{FF2B5EF4-FFF2-40B4-BE49-F238E27FC236}">
                <a16:creationId xmlns:a16="http://schemas.microsoft.com/office/drawing/2014/main" id="{DBBEA095-14BF-4C83-A373-0EF60DAAF69C}"/>
              </a:ext>
            </a:extLst>
          </p:cNvPr>
          <p:cNvSpPr txBox="1"/>
          <p:nvPr/>
        </p:nvSpPr>
        <p:spPr>
          <a:xfrm>
            <a:off x="-1022735" y="4768546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0.0020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CaixaDeTexto 25">
            <a:extLst>
              <a:ext uri="{FF2B5EF4-FFF2-40B4-BE49-F238E27FC236}">
                <a16:creationId xmlns:a16="http://schemas.microsoft.com/office/drawing/2014/main" id="{E3793E23-C973-444B-A87D-E5946772142A}"/>
              </a:ext>
            </a:extLst>
          </p:cNvPr>
          <p:cNvSpPr txBox="1"/>
          <p:nvPr/>
        </p:nvSpPr>
        <p:spPr>
          <a:xfrm>
            <a:off x="-1022735" y="3492468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0.0030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CaixaDeTexto 25">
            <a:extLst>
              <a:ext uri="{FF2B5EF4-FFF2-40B4-BE49-F238E27FC236}">
                <a16:creationId xmlns:a16="http://schemas.microsoft.com/office/drawing/2014/main" id="{1BEB9D48-46D5-4557-B30F-564D2DF98ED6}"/>
              </a:ext>
            </a:extLst>
          </p:cNvPr>
          <p:cNvSpPr txBox="1"/>
          <p:nvPr/>
        </p:nvSpPr>
        <p:spPr>
          <a:xfrm>
            <a:off x="-1022735" y="3026469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0.0035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CaixaDeTexto 25">
            <a:extLst>
              <a:ext uri="{FF2B5EF4-FFF2-40B4-BE49-F238E27FC236}">
                <a16:creationId xmlns:a16="http://schemas.microsoft.com/office/drawing/2014/main" id="{A917365F-1306-410D-B39B-81874D9729F0}"/>
              </a:ext>
            </a:extLst>
          </p:cNvPr>
          <p:cNvSpPr txBox="1"/>
          <p:nvPr/>
        </p:nvSpPr>
        <p:spPr>
          <a:xfrm>
            <a:off x="-1022735" y="2621430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0.0040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CaixaDeTexto 25">
            <a:extLst>
              <a:ext uri="{FF2B5EF4-FFF2-40B4-BE49-F238E27FC236}">
                <a16:creationId xmlns:a16="http://schemas.microsoft.com/office/drawing/2014/main" id="{2895B203-9430-4834-877A-71BFFC5CBF36}"/>
              </a:ext>
            </a:extLst>
          </p:cNvPr>
          <p:cNvSpPr txBox="1"/>
          <p:nvPr/>
        </p:nvSpPr>
        <p:spPr>
          <a:xfrm>
            <a:off x="-1022735" y="2261535"/>
            <a:ext cx="23752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900" spc="100" dirty="0">
                <a:solidFill>
                  <a:srgbClr val="333333"/>
                </a:solidFill>
                <a:latin typeface="Montserrat" panose="00000500000000000000" pitchFamily="2" charset="0"/>
              </a:rPr>
              <a:t>0.0045</a:t>
            </a:r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CaixaDeTexto 25">
            <a:extLst>
              <a:ext uri="{FF2B5EF4-FFF2-40B4-BE49-F238E27FC236}">
                <a16:creationId xmlns:a16="http://schemas.microsoft.com/office/drawing/2014/main" id="{209863A2-BE7C-49D1-A088-755F69C4627C}"/>
              </a:ext>
            </a:extLst>
          </p:cNvPr>
          <p:cNvSpPr txBox="1"/>
          <p:nvPr/>
        </p:nvSpPr>
        <p:spPr>
          <a:xfrm rot="16200000">
            <a:off x="-704158" y="3502919"/>
            <a:ext cx="237528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100" dirty="0">
                <a:solidFill>
                  <a:srgbClr val="333333"/>
                </a:solidFill>
                <a:latin typeface="Montserrat" panose="00000500000000000000" pitchFamily="2" charset="0"/>
              </a:rPr>
              <a:t>Maximum Displacement [m]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E4C878-9E5C-41F3-A2B9-F06EDF576315}"/>
              </a:ext>
            </a:extLst>
          </p:cNvPr>
          <p:cNvCxnSpPr>
            <a:cxnSpLocks/>
          </p:cNvCxnSpPr>
          <p:nvPr/>
        </p:nvCxnSpPr>
        <p:spPr>
          <a:xfrm>
            <a:off x="1955800" y="391886"/>
            <a:ext cx="0" cy="6433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44C5101-8424-48C6-98C7-FEC2B402375D}"/>
              </a:ext>
            </a:extLst>
          </p:cNvPr>
          <p:cNvSpPr txBox="1"/>
          <p:nvPr/>
        </p:nvSpPr>
        <p:spPr>
          <a:xfrm>
            <a:off x="2118053" y="450436"/>
            <a:ext cx="657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Pareto</a:t>
            </a:r>
            <a:r>
              <a: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  </a:t>
            </a:r>
            <a:r>
              <a:rPr lang="pt-PT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fronts</a:t>
            </a:r>
            <a:endParaRPr lang="pt-PT" sz="3200" b="1" dirty="0">
              <a:solidFill>
                <a:schemeClr val="tx1">
                  <a:lumMod val="85000"/>
                  <a:lumOff val="15000"/>
                </a:schemeClr>
              </a:solidFill>
              <a:latin typeface="Bebas Neue" panose="00000500000000000000" pitchFamily="50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7A9013-E406-4FC8-82CB-B85AE9D218B7}"/>
              </a:ext>
            </a:extLst>
          </p:cNvPr>
          <p:cNvGrpSpPr/>
          <p:nvPr/>
        </p:nvGrpSpPr>
        <p:grpSpPr>
          <a:xfrm>
            <a:off x="8919900" y="1209039"/>
            <a:ext cx="3286295" cy="4786646"/>
            <a:chOff x="8919900" y="838650"/>
            <a:chExt cx="3286295" cy="4786646"/>
          </a:xfrm>
        </p:grpSpPr>
        <p:sp>
          <p:nvSpPr>
            <p:cNvPr id="79" name="CaixaDeTexto 25">
              <a:extLst>
                <a:ext uri="{FF2B5EF4-FFF2-40B4-BE49-F238E27FC236}">
                  <a16:creationId xmlns:a16="http://schemas.microsoft.com/office/drawing/2014/main" id="{D0353A59-3DCC-43E0-8DCD-B89EEA6ED31E}"/>
                </a:ext>
              </a:extLst>
            </p:cNvPr>
            <p:cNvSpPr txBox="1"/>
            <p:nvPr/>
          </p:nvSpPr>
          <p:spPr>
            <a:xfrm rot="16200000">
              <a:off x="7838679" y="1949159"/>
              <a:ext cx="25903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metaheuristics</a:t>
              </a:r>
              <a:r>
                <a:rPr lang="pt-PT" sz="1400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 </a:t>
              </a:r>
              <a:endParaRPr lang="en-US" sz="1400" spc="100" dirty="0">
                <a:solidFill>
                  <a:srgbClr val="333333"/>
                </a:solidFill>
                <a:latin typeface="Bebas Neue" panose="00000500000000000000" pitchFamily="50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93FB0B7-4680-4A1E-ADB1-E556F7BDD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31" y="1384912"/>
              <a:ext cx="216000" cy="216000"/>
            </a:xfrm>
            <a:prstGeom prst="ellipse">
              <a:avLst/>
            </a:prstGeom>
            <a:solidFill>
              <a:srgbClr val="F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F61340-9E99-4D70-9110-8CD9E5417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31" y="1832952"/>
              <a:ext cx="216000" cy="216000"/>
            </a:xfrm>
            <a:prstGeom prst="ellipse">
              <a:avLst/>
            </a:prstGeom>
            <a:solidFill>
              <a:srgbClr val="984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sp>
          <p:nvSpPr>
            <p:cNvPr id="83" name="CaixaDeTexto 25">
              <a:extLst>
                <a:ext uri="{FF2B5EF4-FFF2-40B4-BE49-F238E27FC236}">
                  <a16:creationId xmlns:a16="http://schemas.microsoft.com/office/drawing/2014/main" id="{019CAA01-A61E-4395-88F7-EDD4C8B0FC1F}"/>
                </a:ext>
              </a:extLst>
            </p:cNvPr>
            <p:cNvSpPr txBox="1"/>
            <p:nvPr/>
          </p:nvSpPr>
          <p:spPr>
            <a:xfrm>
              <a:off x="9830911" y="1363566"/>
              <a:ext cx="23610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OMPSO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4" name="CaixaDeTexto 25">
              <a:extLst>
                <a:ext uri="{FF2B5EF4-FFF2-40B4-BE49-F238E27FC236}">
                  <a16:creationId xmlns:a16="http://schemas.microsoft.com/office/drawing/2014/main" id="{6718C651-1684-4331-A7AB-EBB52AF91268}"/>
                </a:ext>
              </a:extLst>
            </p:cNvPr>
            <p:cNvSpPr txBox="1"/>
            <p:nvPr/>
          </p:nvSpPr>
          <p:spPr>
            <a:xfrm>
              <a:off x="9830911" y="1805059"/>
              <a:ext cx="236108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SPEA2</a:t>
              </a:r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 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CBDF9FD-3BEF-4153-AC3D-E81FCDD5F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25" y="3177072"/>
              <a:ext cx="216000" cy="216000"/>
            </a:xfrm>
            <a:prstGeom prst="ellipse">
              <a:avLst/>
            </a:prstGeom>
            <a:solidFill>
              <a:srgbClr val="61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>
                <a:solidFill>
                  <a:srgbClr val="2CCBE0"/>
                </a:solidFill>
              </a:endParaRPr>
            </a:p>
          </p:txBody>
        </p:sp>
        <p:sp>
          <p:nvSpPr>
            <p:cNvPr id="86" name="CaixaDeTexto 25">
              <a:extLst>
                <a:ext uri="{FF2B5EF4-FFF2-40B4-BE49-F238E27FC236}">
                  <a16:creationId xmlns:a16="http://schemas.microsoft.com/office/drawing/2014/main" id="{32B4F52B-AA5A-4406-970D-5B04C31092F8}"/>
                </a:ext>
              </a:extLst>
            </p:cNvPr>
            <p:cNvSpPr txBox="1"/>
            <p:nvPr/>
          </p:nvSpPr>
          <p:spPr>
            <a:xfrm>
              <a:off x="9830910" y="2706227"/>
              <a:ext cx="236109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MOEAD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7" name="CaixaDeTexto 25">
              <a:extLst>
                <a:ext uri="{FF2B5EF4-FFF2-40B4-BE49-F238E27FC236}">
                  <a16:creationId xmlns:a16="http://schemas.microsoft.com/office/drawing/2014/main" id="{B623CDA1-B669-4C66-8FE6-F26DCAEEC765}"/>
                </a:ext>
              </a:extLst>
            </p:cNvPr>
            <p:cNvSpPr txBox="1"/>
            <p:nvPr/>
          </p:nvSpPr>
          <p:spPr>
            <a:xfrm>
              <a:off x="9830910" y="3160233"/>
              <a:ext cx="236109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PESA2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F68730C-FC60-4058-8F6A-E4C0E5B24A94}"/>
                </a:ext>
              </a:extLst>
            </p:cNvPr>
            <p:cNvCxnSpPr>
              <a:cxnSpLocks/>
            </p:cNvCxnSpPr>
            <p:nvPr/>
          </p:nvCxnSpPr>
          <p:spPr>
            <a:xfrm>
              <a:off x="9333611" y="838651"/>
              <a:ext cx="0" cy="2590349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FDF316E-7AC4-4C1B-9DC6-E573B95B5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21" y="2280992"/>
              <a:ext cx="216000" cy="216000"/>
            </a:xfrm>
            <a:prstGeom prst="ellipse">
              <a:avLst/>
            </a:prstGeom>
            <a:solidFill>
              <a:srgbClr val="D96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5C5909E-8CDB-49D9-913D-E881006E9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21" y="2729032"/>
              <a:ext cx="216000" cy="216000"/>
            </a:xfrm>
            <a:prstGeom prst="ellipse">
              <a:avLst/>
            </a:prstGeom>
            <a:solidFill>
              <a:srgbClr val="C78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sp>
          <p:nvSpPr>
            <p:cNvPr id="91" name="CaixaDeTexto 25">
              <a:extLst>
                <a:ext uri="{FF2B5EF4-FFF2-40B4-BE49-F238E27FC236}">
                  <a16:creationId xmlns:a16="http://schemas.microsoft.com/office/drawing/2014/main" id="{133F2D9E-AA26-4451-A5E9-86392D8A72EF}"/>
                </a:ext>
              </a:extLst>
            </p:cNvPr>
            <p:cNvSpPr txBox="1"/>
            <p:nvPr/>
          </p:nvSpPr>
          <p:spPr>
            <a:xfrm>
              <a:off x="9830910" y="2249594"/>
              <a:ext cx="236109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NSGA-II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6958D1E-7F39-4CF6-A37C-4922CA5874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19" y="936872"/>
              <a:ext cx="216000" cy="216000"/>
            </a:xfrm>
            <a:prstGeom prst="ellipse">
              <a:avLst/>
            </a:prstGeom>
            <a:solidFill>
              <a:srgbClr val="FF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93" name="CaixaDeTexto 25">
              <a:extLst>
                <a:ext uri="{FF2B5EF4-FFF2-40B4-BE49-F238E27FC236}">
                  <a16:creationId xmlns:a16="http://schemas.microsoft.com/office/drawing/2014/main" id="{193197EB-4CC6-4191-81D9-A83481C4CF89}"/>
                </a:ext>
              </a:extLst>
            </p:cNvPr>
            <p:cNvSpPr txBox="1"/>
            <p:nvPr/>
          </p:nvSpPr>
          <p:spPr>
            <a:xfrm>
              <a:off x="9830911" y="914066"/>
              <a:ext cx="237528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SMPSO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4" name="CaixaDeTexto 25">
              <a:extLst>
                <a:ext uri="{FF2B5EF4-FFF2-40B4-BE49-F238E27FC236}">
                  <a16:creationId xmlns:a16="http://schemas.microsoft.com/office/drawing/2014/main" id="{257F1790-0033-48E2-975E-4B9944CC476D}"/>
                </a:ext>
              </a:extLst>
            </p:cNvPr>
            <p:cNvSpPr txBox="1"/>
            <p:nvPr/>
          </p:nvSpPr>
          <p:spPr>
            <a:xfrm rot="16200000">
              <a:off x="8232225" y="4568287"/>
              <a:ext cx="1744684" cy="369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Model-based</a:t>
              </a:r>
              <a:r>
                <a:rPr lang="pt-PT" sz="1400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 </a:t>
              </a:r>
              <a:endParaRPr lang="en-US" sz="1400" spc="100" dirty="0">
                <a:solidFill>
                  <a:srgbClr val="333333"/>
                </a:solidFill>
                <a:latin typeface="Bebas Neue" panose="00000500000000000000" pitchFamily="50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671135E-ECA7-4FC4-A666-09E59409D1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9736" y="4559182"/>
              <a:ext cx="216000" cy="216000"/>
            </a:xfrm>
            <a:prstGeom prst="ellipse">
              <a:avLst/>
            </a:prstGeom>
            <a:solidFill>
              <a:srgbClr val="37C3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E614FFE-EB70-4D85-94D5-9D8AA3A6B5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9736" y="5070080"/>
              <a:ext cx="216000" cy="216000"/>
            </a:xfrm>
            <a:prstGeom prst="ellipse">
              <a:avLst/>
            </a:prstGeom>
            <a:solidFill>
              <a:srgbClr val="A0E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sp>
          <p:nvSpPr>
            <p:cNvPr id="97" name="CaixaDeTexto 25">
              <a:extLst>
                <a:ext uri="{FF2B5EF4-FFF2-40B4-BE49-F238E27FC236}">
                  <a16:creationId xmlns:a16="http://schemas.microsoft.com/office/drawing/2014/main" id="{EE4421C3-886E-4958-A4B2-DA2FE18488CF}"/>
                </a:ext>
              </a:extLst>
            </p:cNvPr>
            <p:cNvSpPr txBox="1"/>
            <p:nvPr/>
          </p:nvSpPr>
          <p:spPr>
            <a:xfrm>
              <a:off x="9816716" y="4464383"/>
              <a:ext cx="237528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EXTRA TREE </a:t>
              </a:r>
            </a:p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REGRESSOR + SPEA2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98" name="CaixaDeTexto 25">
              <a:extLst>
                <a:ext uri="{FF2B5EF4-FFF2-40B4-BE49-F238E27FC236}">
                  <a16:creationId xmlns:a16="http://schemas.microsoft.com/office/drawing/2014/main" id="{E84E6DEC-8A2E-46CA-AB88-D7E4E88F4EBA}"/>
                </a:ext>
              </a:extLst>
            </p:cNvPr>
            <p:cNvSpPr txBox="1"/>
            <p:nvPr/>
          </p:nvSpPr>
          <p:spPr>
            <a:xfrm>
              <a:off x="9816716" y="5076591"/>
              <a:ext cx="237528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GAUSSIAN PROCESS</a:t>
              </a:r>
            </a:p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REGRESSOR + SPEA2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2949F9F-6337-43E7-B9C2-AD37CD107C2B}"/>
                </a:ext>
              </a:extLst>
            </p:cNvPr>
            <p:cNvCxnSpPr>
              <a:cxnSpLocks/>
            </p:cNvCxnSpPr>
            <p:nvPr/>
          </p:nvCxnSpPr>
          <p:spPr>
            <a:xfrm>
              <a:off x="9319416" y="3880612"/>
              <a:ext cx="0" cy="1744684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B587B4A-74B6-47CC-A946-90BF43E755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9724" y="4048283"/>
              <a:ext cx="216000" cy="216000"/>
            </a:xfrm>
            <a:prstGeom prst="ellipse">
              <a:avLst/>
            </a:prstGeom>
            <a:solidFill>
              <a:srgbClr val="167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101" name="CaixaDeTexto 25">
              <a:extLst>
                <a:ext uri="{FF2B5EF4-FFF2-40B4-BE49-F238E27FC236}">
                  <a16:creationId xmlns:a16="http://schemas.microsoft.com/office/drawing/2014/main" id="{E2AF85BA-4854-4548-A5AD-29EB9175F494}"/>
                </a:ext>
              </a:extLst>
            </p:cNvPr>
            <p:cNvSpPr txBox="1"/>
            <p:nvPr/>
          </p:nvSpPr>
          <p:spPr>
            <a:xfrm>
              <a:off x="9816715" y="3969242"/>
              <a:ext cx="237528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RANDOM FOREST</a:t>
              </a:r>
            </a:p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REGRESSOR + SPEA2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1" name="CaixaDeTexto 25">
            <a:extLst>
              <a:ext uri="{FF2B5EF4-FFF2-40B4-BE49-F238E27FC236}">
                <a16:creationId xmlns:a16="http://schemas.microsoft.com/office/drawing/2014/main" id="{F81A7930-670E-445C-9125-F46618224953}"/>
              </a:ext>
            </a:extLst>
          </p:cNvPr>
          <p:cNvSpPr txBox="1"/>
          <p:nvPr/>
        </p:nvSpPr>
        <p:spPr>
          <a:xfrm>
            <a:off x="802601" y="6738635"/>
            <a:ext cx="7393055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spc="100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0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606666-4430-4E4D-B4CE-D352AF46F878}"/>
              </a:ext>
            </a:extLst>
          </p:cNvPr>
          <p:cNvCxnSpPr>
            <a:cxnSpLocks/>
          </p:cNvCxnSpPr>
          <p:nvPr/>
        </p:nvCxnSpPr>
        <p:spPr>
          <a:xfrm>
            <a:off x="1955800" y="391886"/>
            <a:ext cx="0" cy="6433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5644A9-DCEA-47E8-BF81-85017DC2D9E7}"/>
              </a:ext>
            </a:extLst>
          </p:cNvPr>
          <p:cNvSpPr txBox="1"/>
          <p:nvPr/>
        </p:nvSpPr>
        <p:spPr>
          <a:xfrm>
            <a:off x="2118053" y="450436"/>
            <a:ext cx="657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Other performance indicators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732D48-AA3A-4629-9933-D226514B6B1A}"/>
              </a:ext>
            </a:extLst>
          </p:cNvPr>
          <p:cNvGrpSpPr/>
          <p:nvPr/>
        </p:nvGrpSpPr>
        <p:grpSpPr>
          <a:xfrm>
            <a:off x="30548" y="1699199"/>
            <a:ext cx="9402878" cy="4128523"/>
            <a:chOff x="-1344041" y="1971300"/>
            <a:chExt cx="8705625" cy="3822380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146AAA24-AD33-45CD-A487-D3FA8113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4041" y="1971301"/>
              <a:ext cx="4586855" cy="3822379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7722E50E-2AA1-48DA-900E-0A7523984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9" y="1971300"/>
              <a:ext cx="4586855" cy="3822379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006A2A-BBBE-47AE-BDD3-B72F8CB87BF6}"/>
              </a:ext>
            </a:extLst>
          </p:cNvPr>
          <p:cNvGrpSpPr/>
          <p:nvPr/>
        </p:nvGrpSpPr>
        <p:grpSpPr>
          <a:xfrm>
            <a:off x="8919900" y="1209039"/>
            <a:ext cx="3286295" cy="4786646"/>
            <a:chOff x="8919900" y="838650"/>
            <a:chExt cx="3286295" cy="4786646"/>
          </a:xfrm>
        </p:grpSpPr>
        <p:sp>
          <p:nvSpPr>
            <p:cNvPr id="7" name="CaixaDeTexto 25">
              <a:extLst>
                <a:ext uri="{FF2B5EF4-FFF2-40B4-BE49-F238E27FC236}">
                  <a16:creationId xmlns:a16="http://schemas.microsoft.com/office/drawing/2014/main" id="{27C1972F-FB30-4A34-AD52-09B17672BD16}"/>
                </a:ext>
              </a:extLst>
            </p:cNvPr>
            <p:cNvSpPr txBox="1"/>
            <p:nvPr/>
          </p:nvSpPr>
          <p:spPr>
            <a:xfrm rot="16200000">
              <a:off x="7838679" y="1949159"/>
              <a:ext cx="25903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metaheuristics</a:t>
              </a:r>
              <a:r>
                <a:rPr lang="pt-PT" sz="1400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 </a:t>
              </a:r>
              <a:endParaRPr lang="en-US" sz="1400" spc="100" dirty="0">
                <a:solidFill>
                  <a:srgbClr val="333333"/>
                </a:solidFill>
                <a:latin typeface="Bebas Neue" panose="00000500000000000000" pitchFamily="50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B9926D-284A-4CC7-A7CF-DA0D4EF746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31" y="1384912"/>
              <a:ext cx="216000" cy="216000"/>
            </a:xfrm>
            <a:prstGeom prst="ellipse">
              <a:avLst/>
            </a:prstGeom>
            <a:solidFill>
              <a:srgbClr val="F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471B03-0049-4B33-8D02-747C3BE9C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31" y="1832952"/>
              <a:ext cx="216000" cy="216000"/>
            </a:xfrm>
            <a:prstGeom prst="ellipse">
              <a:avLst/>
            </a:prstGeom>
            <a:solidFill>
              <a:srgbClr val="984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sp>
          <p:nvSpPr>
            <p:cNvPr id="16" name="CaixaDeTexto 25">
              <a:extLst>
                <a:ext uri="{FF2B5EF4-FFF2-40B4-BE49-F238E27FC236}">
                  <a16:creationId xmlns:a16="http://schemas.microsoft.com/office/drawing/2014/main" id="{1AD04D54-F8E0-4B9F-823A-CAA5C94EA6C9}"/>
                </a:ext>
              </a:extLst>
            </p:cNvPr>
            <p:cNvSpPr txBox="1"/>
            <p:nvPr/>
          </p:nvSpPr>
          <p:spPr>
            <a:xfrm>
              <a:off x="9830911" y="1363566"/>
              <a:ext cx="23610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OMPSO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7" name="CaixaDeTexto 25">
              <a:extLst>
                <a:ext uri="{FF2B5EF4-FFF2-40B4-BE49-F238E27FC236}">
                  <a16:creationId xmlns:a16="http://schemas.microsoft.com/office/drawing/2014/main" id="{0614297D-ED4F-455C-ABDF-4EA7603215BA}"/>
                </a:ext>
              </a:extLst>
            </p:cNvPr>
            <p:cNvSpPr txBox="1"/>
            <p:nvPr/>
          </p:nvSpPr>
          <p:spPr>
            <a:xfrm>
              <a:off x="9830911" y="1805059"/>
              <a:ext cx="236108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SPEA2</a:t>
              </a:r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 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C356D1-7111-46D8-BE0B-468777A14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25" y="3177072"/>
              <a:ext cx="216000" cy="216000"/>
            </a:xfrm>
            <a:prstGeom prst="ellipse">
              <a:avLst/>
            </a:prstGeom>
            <a:solidFill>
              <a:srgbClr val="61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>
                <a:solidFill>
                  <a:srgbClr val="2CCBE0"/>
                </a:solidFill>
              </a:endParaRPr>
            </a:p>
          </p:txBody>
        </p:sp>
        <p:sp>
          <p:nvSpPr>
            <p:cNvPr id="20" name="CaixaDeTexto 25">
              <a:extLst>
                <a:ext uri="{FF2B5EF4-FFF2-40B4-BE49-F238E27FC236}">
                  <a16:creationId xmlns:a16="http://schemas.microsoft.com/office/drawing/2014/main" id="{B4BE1A27-2C22-421C-BBB7-1A44A5B7C9CD}"/>
                </a:ext>
              </a:extLst>
            </p:cNvPr>
            <p:cNvSpPr txBox="1"/>
            <p:nvPr/>
          </p:nvSpPr>
          <p:spPr>
            <a:xfrm>
              <a:off x="9830910" y="2706227"/>
              <a:ext cx="236109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MOEAD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1" name="CaixaDeTexto 25">
              <a:extLst>
                <a:ext uri="{FF2B5EF4-FFF2-40B4-BE49-F238E27FC236}">
                  <a16:creationId xmlns:a16="http://schemas.microsoft.com/office/drawing/2014/main" id="{DD41892E-777A-4B93-821E-814FA177D31D}"/>
                </a:ext>
              </a:extLst>
            </p:cNvPr>
            <p:cNvSpPr txBox="1"/>
            <p:nvPr/>
          </p:nvSpPr>
          <p:spPr>
            <a:xfrm>
              <a:off x="9830910" y="3160233"/>
              <a:ext cx="236109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PESA2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4EF7E1-F243-4F2D-A9BB-D6BE90C3883E}"/>
                </a:ext>
              </a:extLst>
            </p:cNvPr>
            <p:cNvCxnSpPr>
              <a:cxnSpLocks/>
            </p:cNvCxnSpPr>
            <p:nvPr/>
          </p:nvCxnSpPr>
          <p:spPr>
            <a:xfrm>
              <a:off x="9333611" y="838651"/>
              <a:ext cx="0" cy="2590349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B892815-CAD3-41E8-9E5E-CDC4126210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21" y="2280992"/>
              <a:ext cx="216000" cy="216000"/>
            </a:xfrm>
            <a:prstGeom prst="ellipse">
              <a:avLst/>
            </a:prstGeom>
            <a:solidFill>
              <a:srgbClr val="D96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C9127E-0FEF-4460-BCE1-C44836F98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21" y="2729032"/>
              <a:ext cx="216000" cy="216000"/>
            </a:xfrm>
            <a:prstGeom prst="ellipse">
              <a:avLst/>
            </a:prstGeom>
            <a:solidFill>
              <a:srgbClr val="C78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sp>
          <p:nvSpPr>
            <p:cNvPr id="41" name="CaixaDeTexto 25">
              <a:extLst>
                <a:ext uri="{FF2B5EF4-FFF2-40B4-BE49-F238E27FC236}">
                  <a16:creationId xmlns:a16="http://schemas.microsoft.com/office/drawing/2014/main" id="{5C6628AD-866E-45E1-9EB3-41FAD5557CCB}"/>
                </a:ext>
              </a:extLst>
            </p:cNvPr>
            <p:cNvSpPr txBox="1"/>
            <p:nvPr/>
          </p:nvSpPr>
          <p:spPr>
            <a:xfrm>
              <a:off x="9830910" y="2249594"/>
              <a:ext cx="236109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NSGA-II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317C12-4BB6-4D4E-A81F-D81BA10EC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93919" y="936872"/>
              <a:ext cx="216000" cy="216000"/>
            </a:xfrm>
            <a:prstGeom prst="ellipse">
              <a:avLst/>
            </a:prstGeom>
            <a:solidFill>
              <a:srgbClr val="FF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45" name="CaixaDeTexto 25">
              <a:extLst>
                <a:ext uri="{FF2B5EF4-FFF2-40B4-BE49-F238E27FC236}">
                  <a16:creationId xmlns:a16="http://schemas.microsoft.com/office/drawing/2014/main" id="{9C24B34C-4D48-446B-A342-D469F32E2E8A}"/>
                </a:ext>
              </a:extLst>
            </p:cNvPr>
            <p:cNvSpPr txBox="1"/>
            <p:nvPr/>
          </p:nvSpPr>
          <p:spPr>
            <a:xfrm>
              <a:off x="9830911" y="914066"/>
              <a:ext cx="237528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SMPSO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CaixaDeTexto 25">
              <a:extLst>
                <a:ext uri="{FF2B5EF4-FFF2-40B4-BE49-F238E27FC236}">
                  <a16:creationId xmlns:a16="http://schemas.microsoft.com/office/drawing/2014/main" id="{A08B39F3-7932-4C7B-AC0C-0E805B695DE4}"/>
                </a:ext>
              </a:extLst>
            </p:cNvPr>
            <p:cNvSpPr txBox="1"/>
            <p:nvPr/>
          </p:nvSpPr>
          <p:spPr>
            <a:xfrm rot="16200000">
              <a:off x="8232225" y="4568287"/>
              <a:ext cx="1744684" cy="369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Model-based</a:t>
              </a:r>
              <a:r>
                <a:rPr lang="pt-PT" sz="1400" spc="100" dirty="0">
                  <a:solidFill>
                    <a:srgbClr val="333333"/>
                  </a:solidFill>
                  <a:latin typeface="Bebas Neue" panose="00000500000000000000" pitchFamily="50" charset="0"/>
                </a:rPr>
                <a:t> </a:t>
              </a:r>
              <a:endParaRPr lang="en-US" sz="1400" spc="100" dirty="0">
                <a:solidFill>
                  <a:srgbClr val="333333"/>
                </a:solidFill>
                <a:latin typeface="Bebas Neue" panose="00000500000000000000" pitchFamily="50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C6E29B-635F-4BD5-B358-FCB8EA6A4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9736" y="4559182"/>
              <a:ext cx="216000" cy="216000"/>
            </a:xfrm>
            <a:prstGeom prst="ellipse">
              <a:avLst/>
            </a:prstGeom>
            <a:solidFill>
              <a:srgbClr val="37C3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9B288B5-C346-4E5D-8012-9241D6CE8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9736" y="5070080"/>
              <a:ext cx="216000" cy="216000"/>
            </a:xfrm>
            <a:prstGeom prst="ellipse">
              <a:avLst/>
            </a:prstGeom>
            <a:solidFill>
              <a:srgbClr val="A0E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sp>
          <p:nvSpPr>
            <p:cNvPr id="58" name="CaixaDeTexto 25">
              <a:extLst>
                <a:ext uri="{FF2B5EF4-FFF2-40B4-BE49-F238E27FC236}">
                  <a16:creationId xmlns:a16="http://schemas.microsoft.com/office/drawing/2014/main" id="{CE248C3F-F64A-4D7D-ACF6-B14CAC783F49}"/>
                </a:ext>
              </a:extLst>
            </p:cNvPr>
            <p:cNvSpPr txBox="1"/>
            <p:nvPr/>
          </p:nvSpPr>
          <p:spPr>
            <a:xfrm>
              <a:off x="9816716" y="4464383"/>
              <a:ext cx="237528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EXTRA TREE </a:t>
              </a:r>
            </a:p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REGRESSOR + SPEA2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0" name="CaixaDeTexto 25">
              <a:extLst>
                <a:ext uri="{FF2B5EF4-FFF2-40B4-BE49-F238E27FC236}">
                  <a16:creationId xmlns:a16="http://schemas.microsoft.com/office/drawing/2014/main" id="{67008CEE-3400-4092-B8DF-366100DC64EA}"/>
                </a:ext>
              </a:extLst>
            </p:cNvPr>
            <p:cNvSpPr txBox="1"/>
            <p:nvPr/>
          </p:nvSpPr>
          <p:spPr>
            <a:xfrm>
              <a:off x="9816716" y="5076591"/>
              <a:ext cx="237528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GAUSSIAN PROCESS</a:t>
              </a:r>
            </a:p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REGRESSOR + SPEA2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2F4569-2734-4BF8-B680-281F4A25068C}"/>
                </a:ext>
              </a:extLst>
            </p:cNvPr>
            <p:cNvCxnSpPr>
              <a:cxnSpLocks/>
            </p:cNvCxnSpPr>
            <p:nvPr/>
          </p:nvCxnSpPr>
          <p:spPr>
            <a:xfrm>
              <a:off x="9319416" y="3880612"/>
              <a:ext cx="0" cy="1744684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0AE326A-395F-4086-99A0-B2D789ADC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9724" y="4048283"/>
              <a:ext cx="216000" cy="216000"/>
            </a:xfrm>
            <a:prstGeom prst="ellipse">
              <a:avLst/>
            </a:prstGeom>
            <a:solidFill>
              <a:srgbClr val="167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dirty="0"/>
            </a:p>
          </p:txBody>
        </p:sp>
        <p:sp>
          <p:nvSpPr>
            <p:cNvPr id="78" name="CaixaDeTexto 25">
              <a:extLst>
                <a:ext uri="{FF2B5EF4-FFF2-40B4-BE49-F238E27FC236}">
                  <a16:creationId xmlns:a16="http://schemas.microsoft.com/office/drawing/2014/main" id="{6F97844A-0EB8-40AA-99B0-00807876EED9}"/>
                </a:ext>
              </a:extLst>
            </p:cNvPr>
            <p:cNvSpPr txBox="1"/>
            <p:nvPr/>
          </p:nvSpPr>
          <p:spPr>
            <a:xfrm>
              <a:off x="9816715" y="3969242"/>
              <a:ext cx="237528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RANDOM FOREST</a:t>
              </a:r>
            </a:p>
            <a:p>
              <a:r>
                <a:rPr lang="pt-PT" sz="1050" spc="100" dirty="0">
                  <a:solidFill>
                    <a:srgbClr val="333333"/>
                  </a:solidFill>
                  <a:latin typeface="Montserrat" panose="00000500000000000000" pitchFamily="2" charset="0"/>
                </a:rPr>
                <a:t>REGRESSOR + SPEA2</a:t>
              </a:r>
              <a:endParaRPr lang="en-US" sz="1050" spc="100" dirty="0">
                <a:solidFill>
                  <a:srgbClr val="333333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AEAED-E50A-45BC-94CF-5087504D75F0}"/>
              </a:ext>
            </a:extLst>
          </p:cNvPr>
          <p:cNvSpPr/>
          <p:nvPr/>
        </p:nvSpPr>
        <p:spPr>
          <a:xfrm>
            <a:off x="751114" y="5250270"/>
            <a:ext cx="7826829" cy="1607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25">
            <a:extLst>
              <a:ext uri="{FF2B5EF4-FFF2-40B4-BE49-F238E27FC236}">
                <a16:creationId xmlns:a16="http://schemas.microsoft.com/office/drawing/2014/main" id="{E1029AB4-F879-47B1-A7E7-99DA78BD9849}"/>
              </a:ext>
            </a:extLst>
          </p:cNvPr>
          <p:cNvSpPr txBox="1"/>
          <p:nvPr/>
        </p:nvSpPr>
        <p:spPr>
          <a:xfrm>
            <a:off x="1323995" y="1967699"/>
            <a:ext cx="23752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spc="100" dirty="0">
                <a:solidFill>
                  <a:srgbClr val="333333"/>
                </a:solidFill>
                <a:latin typeface="Bebas Neue" panose="00000500000000000000" pitchFamily="50" charset="0"/>
              </a:rPr>
              <a:t>HYPERVOLUME</a:t>
            </a:r>
            <a:endParaRPr lang="en-US" sz="1600" spc="100" dirty="0">
              <a:solidFill>
                <a:srgbClr val="333333"/>
              </a:solidFill>
              <a:latin typeface="Bebas Neue" panose="00000500000000000000" pitchFamily="50" charset="0"/>
            </a:endParaRPr>
          </a:p>
        </p:txBody>
      </p:sp>
      <p:sp>
        <p:nvSpPr>
          <p:cNvPr id="9" name="CaixaDeTexto 25">
            <a:extLst>
              <a:ext uri="{FF2B5EF4-FFF2-40B4-BE49-F238E27FC236}">
                <a16:creationId xmlns:a16="http://schemas.microsoft.com/office/drawing/2014/main" id="{B3FB4282-BDC4-4FFF-8EDB-3E56856DC7D6}"/>
              </a:ext>
            </a:extLst>
          </p:cNvPr>
          <p:cNvSpPr txBox="1"/>
          <p:nvPr/>
        </p:nvSpPr>
        <p:spPr>
          <a:xfrm>
            <a:off x="5764695" y="1967699"/>
            <a:ext cx="23752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spc="100" dirty="0">
                <a:solidFill>
                  <a:srgbClr val="333333"/>
                </a:solidFill>
                <a:latin typeface="Bebas Neue" panose="00000500000000000000" pitchFamily="50" charset="0"/>
              </a:rPr>
              <a:t>ONGV</a:t>
            </a:r>
            <a:endParaRPr lang="en-US" sz="1600" spc="100" dirty="0">
              <a:solidFill>
                <a:srgbClr val="333333"/>
              </a:solidFill>
              <a:latin typeface="Bebas Neue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3580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C181D0-3E63-4848-ADB3-49CA1EFDF8A8}"/>
              </a:ext>
            </a:extLst>
          </p:cNvPr>
          <p:cNvGrpSpPr/>
          <p:nvPr/>
        </p:nvGrpSpPr>
        <p:grpSpPr>
          <a:xfrm>
            <a:off x="1955800" y="1376028"/>
            <a:ext cx="6357757" cy="4150142"/>
            <a:chOff x="1435410" y="1178999"/>
            <a:chExt cx="6893718" cy="450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DC27BE-632B-4FBE-BF4A-C43F50DAF6CB}"/>
                </a:ext>
              </a:extLst>
            </p:cNvPr>
            <p:cNvGrpSpPr/>
            <p:nvPr/>
          </p:nvGrpSpPr>
          <p:grpSpPr>
            <a:xfrm>
              <a:off x="1435410" y="1178999"/>
              <a:ext cx="5207984" cy="4500000"/>
              <a:chOff x="1780642" y="1179000"/>
              <a:chExt cx="5207984" cy="45000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174ACD2-AEB0-4349-90BC-B0E9998C1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642" y="1179000"/>
                <a:ext cx="0" cy="450000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09367-4225-481B-BB05-FC6CA6CB41E5}"/>
                  </a:ext>
                </a:extLst>
              </p:cNvPr>
              <p:cNvSpPr txBox="1"/>
              <p:nvPr/>
            </p:nvSpPr>
            <p:spPr>
              <a:xfrm>
                <a:off x="2118050" y="2171123"/>
                <a:ext cx="4870576" cy="130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72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results</a:t>
                </a:r>
                <a:endPara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F2BC1-B666-4304-AEBD-208135016CB6}"/>
                </a:ext>
              </a:extLst>
            </p:cNvPr>
            <p:cNvSpPr txBox="1"/>
            <p:nvPr/>
          </p:nvSpPr>
          <p:spPr>
            <a:xfrm>
              <a:off x="1772818" y="4051146"/>
              <a:ext cx="6556310" cy="63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parallelization</a:t>
              </a:r>
              <a:endParaRPr lang="pt-P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7D1A8FE-2242-4FFC-9843-4FE1458EF97D}"/>
              </a:ext>
            </a:extLst>
          </p:cNvPr>
          <p:cNvSpPr/>
          <p:nvPr/>
        </p:nvSpPr>
        <p:spPr>
          <a:xfrm>
            <a:off x="6045200" y="1470925"/>
            <a:ext cx="340137" cy="49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noFill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69503-3DA4-45A0-BBA3-DDABE7A128DE}"/>
              </a:ext>
            </a:extLst>
          </p:cNvPr>
          <p:cNvGrpSpPr/>
          <p:nvPr/>
        </p:nvGrpSpPr>
        <p:grpSpPr>
          <a:xfrm>
            <a:off x="7925294" y="611471"/>
            <a:ext cx="1353854" cy="5764573"/>
            <a:chOff x="7925294" y="611471"/>
            <a:chExt cx="1353854" cy="5764573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FE461E1-F10D-43F9-8122-3CAE3119A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28325" y="2883443"/>
              <a:ext cx="1080000" cy="10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C0E56E47-C7AA-4EA7-A951-71F572A9B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96118" y="5163837"/>
              <a:ext cx="1212207" cy="12122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8217663-96A8-4EB8-BAE7-47533204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25294" y="611471"/>
              <a:ext cx="1353854" cy="13538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744079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6EC1F0-A9BC-4C8E-8DF1-9D4C589A18FA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D1548F-18B6-43C7-BD82-FDD0E6585603}"/>
              </a:ext>
            </a:extLst>
          </p:cNvPr>
          <p:cNvSpPr txBox="1"/>
          <p:nvPr/>
        </p:nvSpPr>
        <p:spPr>
          <a:xfrm>
            <a:off x="2266976" y="1687997"/>
            <a:ext cx="6046581" cy="60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Parallelization Problem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B6836-15F4-4628-B924-8FB56C2AF57B}"/>
              </a:ext>
            </a:extLst>
          </p:cNvPr>
          <p:cNvSpPr txBox="1"/>
          <p:nvPr/>
        </p:nvSpPr>
        <p:spPr>
          <a:xfrm>
            <a:off x="2266973" y="4579062"/>
            <a:ext cx="604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 27 parallel processes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6FCFA-464F-4070-9FB2-3DCCD95858AA}"/>
              </a:ext>
            </a:extLst>
          </p:cNvPr>
          <p:cNvSpPr txBox="1"/>
          <p:nvPr/>
        </p:nvSpPr>
        <p:spPr>
          <a:xfrm>
            <a:off x="2266974" y="2233614"/>
            <a:ext cx="6046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Laptop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	8 CPU cores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	16 threads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	32 GB 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402CA-E0D3-45C5-85ED-302A46CDAB1D}"/>
              </a:ext>
            </a:extLst>
          </p:cNvPr>
          <p:cNvSpPr txBox="1"/>
          <p:nvPr/>
        </p:nvSpPr>
        <p:spPr>
          <a:xfrm>
            <a:off x="2173838" y="4569749"/>
            <a:ext cx="6201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 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76DAB-0D68-4809-8A36-F975B7A70CE2}"/>
              </a:ext>
            </a:extLst>
          </p:cNvPr>
          <p:cNvGrpSpPr/>
          <p:nvPr/>
        </p:nvGrpSpPr>
        <p:grpSpPr>
          <a:xfrm>
            <a:off x="7925294" y="611471"/>
            <a:ext cx="1353854" cy="5764573"/>
            <a:chOff x="7925294" y="611471"/>
            <a:chExt cx="1353854" cy="576457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F7073D9-7FC6-4189-94FB-CEB40B70E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28325" y="2883443"/>
              <a:ext cx="1080000" cy="10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6D90A18-BB80-40C1-9A04-354D931E5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96118" y="5163837"/>
              <a:ext cx="1212207" cy="12122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255B0E3-487F-4BF8-B42C-A5401113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5294" y="611471"/>
              <a:ext cx="1353854" cy="13538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76738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05BE24-7068-4812-AB9B-29F5F48BEB35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066A45-1091-4A73-AECD-BBD8DA855394}"/>
              </a:ext>
            </a:extLst>
          </p:cNvPr>
          <p:cNvSpPr txBox="1"/>
          <p:nvPr/>
        </p:nvSpPr>
        <p:spPr>
          <a:xfrm>
            <a:off x="2266973" y="1749179"/>
            <a:ext cx="6046581" cy="60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SPEEDUP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122E5-E780-444A-B6F1-6C597064F3DC}"/>
              </a:ext>
            </a:extLst>
          </p:cNvPr>
          <p:cNvSpPr txBox="1"/>
          <p:nvPr/>
        </p:nvSpPr>
        <p:spPr>
          <a:xfrm>
            <a:off x="2266975" y="2658847"/>
            <a:ext cx="604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Sequential: 401 minutes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16E51-2845-4914-BBF4-EFF13A2FCEEB}"/>
              </a:ext>
            </a:extLst>
          </p:cNvPr>
          <p:cNvSpPr txBox="1"/>
          <p:nvPr/>
        </p:nvSpPr>
        <p:spPr>
          <a:xfrm>
            <a:off x="2266975" y="3553035"/>
            <a:ext cx="604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Parallel: 60 minutes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D5530-367A-47C0-9783-20E931EB748C}"/>
              </a:ext>
            </a:extLst>
          </p:cNvPr>
          <p:cNvSpPr txBox="1"/>
          <p:nvPr/>
        </p:nvSpPr>
        <p:spPr>
          <a:xfrm>
            <a:off x="2266974" y="4447224"/>
            <a:ext cx="6046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rPr>
              <a:t>Speedup factor:    </a:t>
            </a:r>
            <a:r>
              <a:rPr lang="en-US" sz="4400" b="1" dirty="0">
                <a:solidFill>
                  <a:srgbClr val="E21E77"/>
                </a:solidFill>
                <a:latin typeface="Bebas Neue" panose="00000500000000000000" pitchFamily="50" charset="0"/>
              </a:rPr>
              <a:t>6.7 </a:t>
            </a:r>
            <a:endParaRPr lang="en-US" sz="3200" b="1" dirty="0">
              <a:solidFill>
                <a:srgbClr val="E21E77"/>
              </a:solidFill>
              <a:latin typeface="Bebas Neue" panose="00000500000000000000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0FBCD5-F597-4C5A-B528-50DBE29ECB12}"/>
              </a:ext>
            </a:extLst>
          </p:cNvPr>
          <p:cNvGrpSpPr/>
          <p:nvPr/>
        </p:nvGrpSpPr>
        <p:grpSpPr>
          <a:xfrm>
            <a:off x="7925294" y="611471"/>
            <a:ext cx="1353854" cy="5764573"/>
            <a:chOff x="7925294" y="611471"/>
            <a:chExt cx="1353854" cy="576457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1805488-F3B4-4833-A9F5-B35AF94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28325" y="2883443"/>
              <a:ext cx="1080000" cy="10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932E648-F537-435A-B00A-5BAA217A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96118" y="5163837"/>
              <a:ext cx="1212207" cy="12122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10661D1-DCCB-4F79-A652-41C645180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25294" y="611471"/>
              <a:ext cx="1353854" cy="13538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27680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D5F039D-51E2-4C82-8D61-B849E5D4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9971" y="4949774"/>
            <a:ext cx="1293669" cy="1293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FDC27BE-632B-4FBE-BF4A-C43F50DAF6CB}"/>
              </a:ext>
            </a:extLst>
          </p:cNvPr>
          <p:cNvGrpSpPr/>
          <p:nvPr/>
        </p:nvGrpSpPr>
        <p:grpSpPr>
          <a:xfrm>
            <a:off x="1955800" y="1376028"/>
            <a:ext cx="4803083" cy="4150142"/>
            <a:chOff x="1780642" y="1179000"/>
            <a:chExt cx="5207984" cy="45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74ACD2-AEB0-4349-90BC-B0E9998C1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642" y="1179000"/>
              <a:ext cx="0" cy="45000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509367-4225-481B-BB05-FC6CA6CB41E5}"/>
                </a:ext>
              </a:extLst>
            </p:cNvPr>
            <p:cNvSpPr txBox="1"/>
            <p:nvPr/>
          </p:nvSpPr>
          <p:spPr>
            <a:xfrm>
              <a:off x="2118050" y="2778241"/>
              <a:ext cx="4870576" cy="130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Conclusion</a:t>
              </a:r>
              <a:endParaRPr lang="pt-PT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20CD02A9-BC44-452E-A5D8-8877D3E7D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6117" y="656028"/>
            <a:ext cx="1249472" cy="1249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3ADE3E-9E1E-49AF-9C04-B934C2D1D6AC}"/>
              </a:ext>
            </a:extLst>
          </p:cNvPr>
          <p:cNvGrpSpPr/>
          <p:nvPr/>
        </p:nvGrpSpPr>
        <p:grpSpPr>
          <a:xfrm>
            <a:off x="7985414" y="2599207"/>
            <a:ext cx="1194600" cy="1300265"/>
            <a:chOff x="7985414" y="2599207"/>
            <a:chExt cx="1194600" cy="13002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F33D39-2A92-4492-8D16-AF1CFC53765A}"/>
                </a:ext>
              </a:extLst>
            </p:cNvPr>
            <p:cNvGrpSpPr/>
            <p:nvPr/>
          </p:nvGrpSpPr>
          <p:grpSpPr>
            <a:xfrm>
              <a:off x="8174801" y="2599207"/>
              <a:ext cx="892103" cy="898488"/>
              <a:chOff x="7921690" y="1996440"/>
              <a:chExt cx="1694750" cy="170688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31699E-BB03-47BA-8A85-9737A622F873}"/>
                  </a:ext>
                </a:extLst>
              </p:cNvPr>
              <p:cNvSpPr/>
              <p:nvPr/>
            </p:nvSpPr>
            <p:spPr>
              <a:xfrm>
                <a:off x="7921690" y="1996440"/>
                <a:ext cx="1694750" cy="1706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737D4205-3116-47CB-8AF6-34998911C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163349" y="2420833"/>
                <a:ext cx="1073142" cy="936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5C031C-9CE7-4BF2-865A-9644A3E87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27182">
              <a:off x="7983942" y="3394533"/>
              <a:ext cx="506411" cy="5034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 descr="A stop sign&#10;&#10;Description automatically generated">
              <a:extLst>
                <a:ext uri="{FF2B5EF4-FFF2-40B4-BE49-F238E27FC236}">
                  <a16:creationId xmlns:a16="http://schemas.microsoft.com/office/drawing/2014/main" id="{325AA98B-8BD5-4908-B9D7-B8387AAF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206" y="3459037"/>
              <a:ext cx="526808" cy="4351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4181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137A6DD-BBA8-4EFC-9468-4FBC0923E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325" y="5092784"/>
            <a:ext cx="684000" cy="866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FDC27BE-632B-4FBE-BF4A-C43F50DAF6CB}"/>
              </a:ext>
            </a:extLst>
          </p:cNvPr>
          <p:cNvGrpSpPr/>
          <p:nvPr/>
        </p:nvGrpSpPr>
        <p:grpSpPr>
          <a:xfrm>
            <a:off x="1955800" y="1376028"/>
            <a:ext cx="4803083" cy="4150142"/>
            <a:chOff x="1780642" y="1179000"/>
            <a:chExt cx="5207984" cy="45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74ACD2-AEB0-4349-90BC-B0E9998C1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642" y="1179000"/>
              <a:ext cx="0" cy="45000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509367-4225-481B-BB05-FC6CA6CB41E5}"/>
                </a:ext>
              </a:extLst>
            </p:cNvPr>
            <p:cNvSpPr txBox="1"/>
            <p:nvPr/>
          </p:nvSpPr>
          <p:spPr>
            <a:xfrm>
              <a:off x="2118050" y="2177542"/>
              <a:ext cx="4870576" cy="250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Future</a:t>
              </a:r>
            </a:p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work</a:t>
              </a:r>
              <a:endParaRPr lang="pt-PT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31515CFD-5312-47C1-9301-A576F71C8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8325" y="576394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82394A9-1C5A-4681-9732-E6011DD2A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8325" y="2834589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8560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DC27BE-632B-4FBE-BF4A-C43F50DAF6CB}"/>
              </a:ext>
            </a:extLst>
          </p:cNvPr>
          <p:cNvGrpSpPr/>
          <p:nvPr/>
        </p:nvGrpSpPr>
        <p:grpSpPr>
          <a:xfrm>
            <a:off x="1955800" y="1376028"/>
            <a:ext cx="5797938" cy="4150142"/>
            <a:chOff x="1780642" y="1179000"/>
            <a:chExt cx="6286705" cy="45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74ACD2-AEB0-4349-90BC-B0E9998C1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642" y="1179000"/>
              <a:ext cx="0" cy="45000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509367-4225-481B-BB05-FC6CA6CB41E5}"/>
                </a:ext>
              </a:extLst>
            </p:cNvPr>
            <p:cNvSpPr txBox="1"/>
            <p:nvPr/>
          </p:nvSpPr>
          <p:spPr>
            <a:xfrm>
              <a:off x="2118050" y="2153580"/>
              <a:ext cx="5949297" cy="250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Architectural</a:t>
              </a:r>
            </a:p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optimization</a:t>
              </a:r>
              <a:endParaRPr lang="pt-PT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B4ECB7-AC95-40F0-AB8D-686CE066A12F}"/>
              </a:ext>
            </a:extLst>
          </p:cNvPr>
          <p:cNvGrpSpPr/>
          <p:nvPr/>
        </p:nvGrpSpPr>
        <p:grpSpPr>
          <a:xfrm>
            <a:off x="8083226" y="588824"/>
            <a:ext cx="1369513" cy="5680353"/>
            <a:chOff x="8083226" y="588824"/>
            <a:chExt cx="1369513" cy="5680353"/>
          </a:xfrm>
        </p:grpSpPr>
        <p:pic>
          <p:nvPicPr>
            <p:cNvPr id="2" name="Picture 1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B40E5B75-B193-4BAF-A701-F72E0D2B2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226" y="588824"/>
              <a:ext cx="1369513" cy="1370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E20C0126-02D4-4C16-BB07-392F95540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8219569" y="2853000"/>
              <a:ext cx="1096825" cy="13704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448D3A-6B82-4822-9A69-262737A50E16}"/>
                </a:ext>
              </a:extLst>
            </p:cNvPr>
            <p:cNvGrpSpPr/>
            <p:nvPr/>
          </p:nvGrpSpPr>
          <p:grpSpPr>
            <a:xfrm>
              <a:off x="8191981" y="5117177"/>
              <a:ext cx="1151998" cy="1152000"/>
              <a:chOff x="8191981" y="5117177"/>
              <a:chExt cx="1151998" cy="115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CBCF4C-18BB-4CEA-BF8E-749D143CD2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55323">
                <a:off x="9100155" y="5462263"/>
                <a:ext cx="79582" cy="79582"/>
              </a:xfrm>
              <a:prstGeom prst="ellipse">
                <a:avLst/>
              </a:prstGeom>
              <a:solidFill>
                <a:srgbClr val="E21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294A049-0130-4804-A53F-E3A48C90BD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55323">
                <a:off x="8714262" y="5551170"/>
                <a:ext cx="79582" cy="79582"/>
              </a:xfrm>
              <a:prstGeom prst="ellipse">
                <a:avLst/>
              </a:prstGeom>
              <a:solidFill>
                <a:srgbClr val="E21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483A790-5CA7-48BD-81B3-97E9118169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55323">
                <a:off x="9215613" y="5793311"/>
                <a:ext cx="90392" cy="90392"/>
              </a:xfrm>
              <a:prstGeom prst="ellipse">
                <a:avLst/>
              </a:prstGeom>
              <a:solidFill>
                <a:srgbClr val="D58F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A2805F9-BD9B-40B2-80D5-C3048747B8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55323">
                <a:off x="8641644" y="5331120"/>
                <a:ext cx="90392" cy="90392"/>
              </a:xfrm>
              <a:prstGeom prst="ellipse">
                <a:avLst/>
              </a:prstGeom>
              <a:solidFill>
                <a:srgbClr val="D58F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5" name="Imagem 65">
                <a:extLst>
                  <a:ext uri="{FF2B5EF4-FFF2-40B4-BE49-F238E27FC236}">
                    <a16:creationId xmlns:a16="http://schemas.microsoft.com/office/drawing/2014/main" id="{0B36077A-9E11-449F-8E75-1C185E55F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5323">
                <a:off x="8191981" y="5117177"/>
                <a:ext cx="1151998" cy="11520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005040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DC27BE-632B-4FBE-BF4A-C43F50DAF6CB}"/>
              </a:ext>
            </a:extLst>
          </p:cNvPr>
          <p:cNvGrpSpPr/>
          <p:nvPr/>
        </p:nvGrpSpPr>
        <p:grpSpPr>
          <a:xfrm>
            <a:off x="1955800" y="1376028"/>
            <a:ext cx="4803083" cy="4150142"/>
            <a:chOff x="1780642" y="1179000"/>
            <a:chExt cx="5207984" cy="45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74ACD2-AEB0-4349-90BC-B0E9998C1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642" y="1179000"/>
              <a:ext cx="0" cy="45000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509367-4225-481B-BB05-FC6CA6CB41E5}"/>
                </a:ext>
              </a:extLst>
            </p:cNvPr>
            <p:cNvSpPr txBox="1"/>
            <p:nvPr/>
          </p:nvSpPr>
          <p:spPr>
            <a:xfrm>
              <a:off x="2118050" y="2153580"/>
              <a:ext cx="4870576" cy="250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Thank</a:t>
              </a:r>
              <a:endParaRPr lang="pt-PT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You</a:t>
              </a:r>
              <a:r>
                <a: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107A58-E62E-4CC2-B7CB-90EEEA33DEB4}"/>
              </a:ext>
            </a:extLst>
          </p:cNvPr>
          <p:cNvGrpSpPr/>
          <p:nvPr/>
        </p:nvGrpSpPr>
        <p:grpSpPr>
          <a:xfrm>
            <a:off x="1132057" y="332531"/>
            <a:ext cx="9927885" cy="433097"/>
            <a:chOff x="1132055" y="451726"/>
            <a:chExt cx="9927885" cy="433097"/>
          </a:xfrm>
        </p:grpSpPr>
        <p:pic>
          <p:nvPicPr>
            <p:cNvPr id="10" name="Imagem 10">
              <a:extLst>
                <a:ext uri="{FF2B5EF4-FFF2-40B4-BE49-F238E27FC236}">
                  <a16:creationId xmlns:a16="http://schemas.microsoft.com/office/drawing/2014/main" id="{E376CC4E-1930-490B-8B46-FD69676F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28920" y="451726"/>
              <a:ext cx="1116851" cy="43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0783A9-4543-41F0-943F-C61C54A7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55" y="452823"/>
              <a:ext cx="832848" cy="43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21C24D-E786-4BF5-AD4E-5F432FCCF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89608" y="451726"/>
              <a:ext cx="1070332" cy="432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8C79DFE-AE0D-4C0A-9453-0E2217B7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08741" y="451726"/>
              <a:ext cx="1076341" cy="43200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65CB57-335B-42C3-B2BA-73D09255C91A}"/>
              </a:ext>
            </a:extLst>
          </p:cNvPr>
          <p:cNvSpPr txBox="1"/>
          <p:nvPr/>
        </p:nvSpPr>
        <p:spPr>
          <a:xfrm>
            <a:off x="5430982" y="4048842"/>
            <a:ext cx="5758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>
                <a:solidFill>
                  <a:srgbClr val="8E8E8E"/>
                </a:solidFill>
                <a:latin typeface="Bebas Neue" panose="00000500000000000000" pitchFamily="50" charset="0"/>
              </a:rPr>
              <a:t>Inês Pereira</a:t>
            </a:r>
          </a:p>
          <a:p>
            <a:pPr algn="r"/>
            <a:r>
              <a:rPr lang="pt-PT" dirty="0">
                <a:solidFill>
                  <a:srgbClr val="8E8E8E"/>
                </a:solidFill>
                <a:latin typeface="Bebas Neue" panose="00000500000000000000" pitchFamily="50" charset="0"/>
              </a:rPr>
              <a:t>Ines.pereira@tecnico.ulisboa.pt</a:t>
            </a:r>
          </a:p>
          <a:p>
            <a:pPr algn="r"/>
            <a:endParaRPr lang="pt-PT" dirty="0">
              <a:solidFill>
                <a:srgbClr val="8E8E8E"/>
              </a:solidFill>
              <a:latin typeface="Bebas Neue" panose="00000500000000000000" pitchFamily="50" charset="0"/>
            </a:endParaRPr>
          </a:p>
          <a:p>
            <a:pPr algn="r"/>
            <a:r>
              <a:rPr lang="pt-PT" dirty="0">
                <a:solidFill>
                  <a:srgbClr val="8E8E8E"/>
                </a:solidFill>
                <a:latin typeface="Bebas Neue" panose="00000500000000000000" pitchFamily="50" charset="0"/>
              </a:rPr>
              <a:t>António Leitão</a:t>
            </a:r>
          </a:p>
          <a:p>
            <a:pPr algn="r"/>
            <a:r>
              <a:rPr lang="pt-PT" dirty="0" err="1">
                <a:solidFill>
                  <a:srgbClr val="8E8E8E"/>
                </a:solidFill>
                <a:latin typeface="Bebas Neue" panose="00000500000000000000" pitchFamily="50" charset="0"/>
              </a:rPr>
              <a:t>antonio.menezes.leitao</a:t>
            </a:r>
            <a:r>
              <a:rPr lang="pt-PT" dirty="0">
                <a:solidFill>
                  <a:srgbClr val="8E8E8E"/>
                </a:solidFill>
                <a:latin typeface="Bebas Neue" panose="00000500000000000000" pitchFamily="50" charset="0"/>
              </a:rPr>
              <a:t> @tecnico.ulisboa.pt</a:t>
            </a:r>
          </a:p>
        </p:txBody>
      </p:sp>
    </p:spTree>
    <p:extLst>
      <p:ext uri="{BB962C8B-B14F-4D97-AF65-F5344CB8AC3E}">
        <p14:creationId xmlns:p14="http://schemas.microsoft.com/office/powerpoint/2010/main" val="317272315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6835F1-CF90-44A1-BD6A-F6DD4E018BBA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D97155F-24DA-4FB8-9560-AB234F2CD573}"/>
              </a:ext>
            </a:extLst>
          </p:cNvPr>
          <p:cNvGrpSpPr/>
          <p:nvPr/>
        </p:nvGrpSpPr>
        <p:grpSpPr>
          <a:xfrm>
            <a:off x="2262931" y="3952555"/>
            <a:ext cx="7278970" cy="1440000"/>
            <a:chOff x="2262931" y="3952555"/>
            <a:chExt cx="7278970" cy="144000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DA34313-27AC-4DC7-8326-BA3EC77A64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01901" y="3952555"/>
              <a:ext cx="1440000" cy="1440000"/>
              <a:chOff x="6412007" y="1640430"/>
              <a:chExt cx="1691768" cy="169176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D69165B-1409-4420-BDED-9A663E0A43A8}"/>
                  </a:ext>
                </a:extLst>
              </p:cNvPr>
              <p:cNvGrpSpPr/>
              <p:nvPr/>
            </p:nvGrpSpPr>
            <p:grpSpPr>
              <a:xfrm>
                <a:off x="6412007" y="1640430"/>
                <a:ext cx="1691768" cy="1691768"/>
                <a:chOff x="7986713" y="2920061"/>
                <a:chExt cx="1691768" cy="1691768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68446029-2DDD-4ECA-AC3A-A15E9741EE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61701" y="3166177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D5A8094-A152-428E-BA9E-EF0F7147CC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35412" y="3249529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F312244-D9C5-4625-9BEC-C8A996EFB9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58745" y="3509331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B3DAE77-789F-488F-8093-4D437E015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01935" y="3346841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78F6057-DFF6-4376-829D-8E79FA1AD6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05861" y="3641510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BF097DF-EE1E-49C8-A48B-2E45B520D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73747" y="3962255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EFC5E821-B295-43F7-92D4-D2DFE55E79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13917" y="2997868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31AC3306-54B8-4C62-9C9E-3B09DE0464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71532" y="3394174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59B3BF3D-6843-4849-96F3-AA579DADF9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12450" y="3703452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BAF3E86A-2976-4B36-91D6-EE6208AA78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77891" y="3092025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93B160AD-4972-4E1F-B6F4-08D3BB9EB0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15749" y="3313154"/>
                  <a:ext cx="144000" cy="144000"/>
                </a:xfrm>
                <a:prstGeom prst="ellipse">
                  <a:avLst/>
                </a:prstGeom>
                <a:solidFill>
                  <a:srgbClr val="E21E77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52EFB60-4317-468F-A2AA-B4A4C847EB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268450" y="4291984"/>
                  <a:ext cx="144000" cy="144000"/>
                </a:xfrm>
                <a:prstGeom prst="ellipse">
                  <a:avLst/>
                </a:prstGeom>
                <a:solidFill>
                  <a:srgbClr val="E21E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9260F759-03BC-41DD-B396-73FB9E5F43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065452" y="3974946"/>
                  <a:ext cx="144000" cy="144000"/>
                </a:xfrm>
                <a:prstGeom prst="ellipse">
                  <a:avLst/>
                </a:prstGeom>
                <a:solidFill>
                  <a:srgbClr val="E21E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88878956-857F-428E-A052-B31A4A10CB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8776337" y="3740915"/>
                  <a:ext cx="144000" cy="144000"/>
                </a:xfrm>
                <a:prstGeom prst="ellipse">
                  <a:avLst/>
                </a:prstGeom>
                <a:solidFill>
                  <a:srgbClr val="E21E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B89C8B9D-E70E-4ED4-AE1B-6256A15125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8441375" y="3563282"/>
                  <a:ext cx="144000" cy="144000"/>
                </a:xfrm>
                <a:prstGeom prst="ellipse">
                  <a:avLst/>
                </a:prstGeom>
                <a:solidFill>
                  <a:srgbClr val="E21E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26CC345-9DDF-43C0-982B-71BE08DADA0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8126818" y="3142114"/>
                  <a:ext cx="144000" cy="144000"/>
                </a:xfrm>
                <a:prstGeom prst="ellipse">
                  <a:avLst/>
                </a:prstGeom>
                <a:solidFill>
                  <a:srgbClr val="E21E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024B58FC-2A52-4839-97BC-A1A4B01107CA}"/>
                    </a:ext>
                  </a:extLst>
                </p:cNvPr>
                <p:cNvGrpSpPr/>
                <p:nvPr/>
              </p:nvGrpSpPr>
              <p:grpSpPr>
                <a:xfrm>
                  <a:off x="7986713" y="2920061"/>
                  <a:ext cx="1691768" cy="1691768"/>
                  <a:chOff x="7986713" y="801785"/>
                  <a:chExt cx="1691768" cy="1691768"/>
                </a:xfrm>
              </p:grpSpPr>
              <p:cxnSp>
                <p:nvCxnSpPr>
                  <p:cNvPr id="76" name="Conexão reta 3">
                    <a:extLst>
                      <a:ext uri="{FF2B5EF4-FFF2-40B4-BE49-F238E27FC236}">
                        <a16:creationId xmlns:a16="http://schemas.microsoft.com/office/drawing/2014/main" id="{099BCD65-8E68-4FB8-B8D1-AAD04B762B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74408" y="801785"/>
                    <a:ext cx="0" cy="1691768"/>
                  </a:xfrm>
                  <a:prstGeom prst="line">
                    <a:avLst/>
                  </a:prstGeom>
                  <a:ln w="38100">
                    <a:solidFill>
                      <a:srgbClr val="333333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exão reta 28">
                    <a:extLst>
                      <a:ext uri="{FF2B5EF4-FFF2-40B4-BE49-F238E27FC236}">
                        <a16:creationId xmlns:a16="http://schemas.microsoft.com/office/drawing/2014/main" id="{9B1DFCAE-93E0-4E8B-84D9-4736CCF345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986713" y="2405630"/>
                    <a:ext cx="1691768" cy="0"/>
                  </a:xfrm>
                  <a:prstGeom prst="line">
                    <a:avLst/>
                  </a:prstGeom>
                  <a:ln w="38100">
                    <a:solidFill>
                      <a:srgbClr val="333333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169BF63-E7B0-4B7E-B9B9-0613E9F6307C}"/>
                  </a:ext>
                </a:extLst>
              </p:cNvPr>
              <p:cNvSpPr/>
              <p:nvPr/>
            </p:nvSpPr>
            <p:spPr>
              <a:xfrm>
                <a:off x="6624320" y="1930400"/>
                <a:ext cx="1158240" cy="1164699"/>
              </a:xfrm>
              <a:custGeom>
                <a:avLst/>
                <a:gdLst>
                  <a:gd name="connsiteX0" fmla="*/ 0 w 1158240"/>
                  <a:gd name="connsiteY0" fmla="*/ 0 h 1164699"/>
                  <a:gd name="connsiteX1" fmla="*/ 314960 w 1158240"/>
                  <a:gd name="connsiteY1" fmla="*/ 426720 h 1164699"/>
                  <a:gd name="connsiteX2" fmla="*/ 640080 w 1158240"/>
                  <a:gd name="connsiteY2" fmla="*/ 589280 h 1164699"/>
                  <a:gd name="connsiteX3" fmla="*/ 929640 w 1158240"/>
                  <a:gd name="connsiteY3" fmla="*/ 822960 h 1164699"/>
                  <a:gd name="connsiteX4" fmla="*/ 1158240 w 1158240"/>
                  <a:gd name="connsiteY4" fmla="*/ 1163320 h 116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240" h="1164699">
                    <a:moveTo>
                      <a:pt x="0" y="0"/>
                    </a:moveTo>
                    <a:cubicBezTo>
                      <a:pt x="104140" y="164253"/>
                      <a:pt x="208280" y="328507"/>
                      <a:pt x="314960" y="426720"/>
                    </a:cubicBezTo>
                    <a:cubicBezTo>
                      <a:pt x="421640" y="524933"/>
                      <a:pt x="537633" y="523240"/>
                      <a:pt x="640080" y="589280"/>
                    </a:cubicBezTo>
                    <a:cubicBezTo>
                      <a:pt x="742527" y="655320"/>
                      <a:pt x="843280" y="727287"/>
                      <a:pt x="929640" y="822960"/>
                    </a:cubicBezTo>
                    <a:cubicBezTo>
                      <a:pt x="1016000" y="918633"/>
                      <a:pt x="1054100" y="1186180"/>
                      <a:pt x="1158240" y="1163320"/>
                    </a:cubicBezTo>
                  </a:path>
                </a:pathLst>
              </a:custGeom>
              <a:noFill/>
              <a:ln w="38100">
                <a:solidFill>
                  <a:srgbClr val="E21E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5C1C682-56BE-4067-8D97-B2602F2B38CA}"/>
                </a:ext>
              </a:extLst>
            </p:cNvPr>
            <p:cNvGrpSpPr/>
            <p:nvPr/>
          </p:nvGrpSpPr>
          <p:grpSpPr>
            <a:xfrm>
              <a:off x="2262931" y="3975562"/>
              <a:ext cx="6050625" cy="1281768"/>
              <a:chOff x="2262931" y="3777091"/>
              <a:chExt cx="6050625" cy="128176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40BBDE-A49C-47E9-881A-3E9F11E6BE89}"/>
                  </a:ext>
                </a:extLst>
              </p:cNvPr>
              <p:cNvSpPr txBox="1"/>
              <p:nvPr/>
            </p:nvSpPr>
            <p:spPr>
              <a:xfrm>
                <a:off x="2266975" y="4474084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Compromise between goals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18FD553-8E4F-48C7-B1C4-91C8CD0F831B}"/>
                  </a:ext>
                </a:extLst>
              </p:cNvPr>
              <p:cNvSpPr txBox="1"/>
              <p:nvPr/>
            </p:nvSpPr>
            <p:spPr>
              <a:xfrm>
                <a:off x="2262931" y="3777091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Multi-Objective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FC693DE-588B-4FE5-8232-85FCCB57B1E6}"/>
              </a:ext>
            </a:extLst>
          </p:cNvPr>
          <p:cNvGrpSpPr/>
          <p:nvPr/>
        </p:nvGrpSpPr>
        <p:grpSpPr>
          <a:xfrm>
            <a:off x="2266976" y="1600670"/>
            <a:ext cx="7035972" cy="1443297"/>
            <a:chOff x="2266976" y="1600670"/>
            <a:chExt cx="7035972" cy="144329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538090D-B511-4D80-89F7-4C8DC6518B2A}"/>
                </a:ext>
              </a:extLst>
            </p:cNvPr>
            <p:cNvGrpSpPr/>
            <p:nvPr/>
          </p:nvGrpSpPr>
          <p:grpSpPr>
            <a:xfrm>
              <a:off x="2266976" y="1600670"/>
              <a:ext cx="6046581" cy="1294253"/>
              <a:chOff x="2266976" y="1683468"/>
              <a:chExt cx="6046581" cy="129425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08E870-4D9D-4111-B5FD-F029EAD5AC28}"/>
                  </a:ext>
                </a:extLst>
              </p:cNvPr>
              <p:cNvSpPr txBox="1"/>
              <p:nvPr/>
            </p:nvSpPr>
            <p:spPr>
              <a:xfrm>
                <a:off x="2266976" y="1683468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Single-Objective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1546E0-F719-45C7-86FC-4E6EEBFA5904}"/>
                  </a:ext>
                </a:extLst>
              </p:cNvPr>
              <p:cNvSpPr txBox="1"/>
              <p:nvPr/>
            </p:nvSpPr>
            <p:spPr>
              <a:xfrm>
                <a:off x="2266976" y="2392946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One optimal solution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1D926B1-4E85-48C7-8241-2DE50BEB9FDB}"/>
                </a:ext>
              </a:extLst>
            </p:cNvPr>
            <p:cNvGrpSpPr/>
            <p:nvPr/>
          </p:nvGrpSpPr>
          <p:grpSpPr>
            <a:xfrm>
              <a:off x="8073827" y="1603967"/>
              <a:ext cx="1229121" cy="1440000"/>
              <a:chOff x="8073827" y="1603967"/>
              <a:chExt cx="1229121" cy="1440000"/>
            </a:xfrm>
          </p:grpSpPr>
          <p:pic>
            <p:nvPicPr>
              <p:cNvPr id="110" name="Graphic 109">
                <a:extLst>
                  <a:ext uri="{FF2B5EF4-FFF2-40B4-BE49-F238E27FC236}">
                    <a16:creationId xmlns:a16="http://schemas.microsoft.com/office/drawing/2014/main" id="{23B0652D-F3D9-47E4-8C3A-AB6C85DF2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73827" y="1603967"/>
                <a:ext cx="1229121" cy="1440000"/>
              </a:xfrm>
              <a:prstGeom prst="rect">
                <a:avLst/>
              </a:prstGeom>
            </p:spPr>
          </p:pic>
          <p:pic>
            <p:nvPicPr>
              <p:cNvPr id="112" name="Graphic 111">
                <a:extLst>
                  <a:ext uri="{FF2B5EF4-FFF2-40B4-BE49-F238E27FC236}">
                    <a16:creationId xmlns:a16="http://schemas.microsoft.com/office/drawing/2014/main" id="{2DFBE02D-C576-4AEE-A9D1-EF68052A4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99434" y="1765746"/>
                <a:ext cx="781554" cy="78155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6016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DC27BE-632B-4FBE-BF4A-C43F50DAF6CB}"/>
              </a:ext>
            </a:extLst>
          </p:cNvPr>
          <p:cNvGrpSpPr/>
          <p:nvPr/>
        </p:nvGrpSpPr>
        <p:grpSpPr>
          <a:xfrm>
            <a:off x="1955800" y="1376028"/>
            <a:ext cx="5965890" cy="4150142"/>
            <a:chOff x="1780642" y="1179000"/>
            <a:chExt cx="6468816" cy="45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74ACD2-AEB0-4349-90BC-B0E9998C1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642" y="1179000"/>
              <a:ext cx="0" cy="45000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509367-4225-481B-BB05-FC6CA6CB41E5}"/>
                </a:ext>
              </a:extLst>
            </p:cNvPr>
            <p:cNvSpPr txBox="1"/>
            <p:nvPr/>
          </p:nvSpPr>
          <p:spPr>
            <a:xfrm>
              <a:off x="2118050" y="2177542"/>
              <a:ext cx="6131408" cy="250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OPTIMIZATION</a:t>
              </a:r>
            </a:p>
            <a:p>
              <a:r>
                <a: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ALGORITHMS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4376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6835F1-CF90-44A1-BD6A-F6DD4E018BBA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09EA0-D8AA-4957-BE7F-76DEEAA90A12}"/>
              </a:ext>
            </a:extLst>
          </p:cNvPr>
          <p:cNvGrpSpPr/>
          <p:nvPr/>
        </p:nvGrpSpPr>
        <p:grpSpPr>
          <a:xfrm>
            <a:off x="2262931" y="3975562"/>
            <a:ext cx="6946939" cy="2305822"/>
            <a:chOff x="2262931" y="3975562"/>
            <a:chExt cx="6946939" cy="230582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5C1C682-56BE-4067-8D97-B2602F2B38CA}"/>
                </a:ext>
              </a:extLst>
            </p:cNvPr>
            <p:cNvGrpSpPr/>
            <p:nvPr/>
          </p:nvGrpSpPr>
          <p:grpSpPr>
            <a:xfrm>
              <a:off x="2262931" y="3975562"/>
              <a:ext cx="6050625" cy="1281768"/>
              <a:chOff x="2262931" y="3777091"/>
              <a:chExt cx="6050625" cy="128176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40BBDE-A49C-47E9-881A-3E9F11E6BE89}"/>
                  </a:ext>
                </a:extLst>
              </p:cNvPr>
              <p:cNvSpPr txBox="1"/>
              <p:nvPr/>
            </p:nvSpPr>
            <p:spPr>
              <a:xfrm>
                <a:off x="2266975" y="4474084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Create surrogate models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18FD553-8E4F-48C7-B1C4-91C8CD0F831B}"/>
                  </a:ext>
                </a:extLst>
              </p:cNvPr>
              <p:cNvSpPr txBox="1"/>
              <p:nvPr/>
            </p:nvSpPr>
            <p:spPr>
              <a:xfrm>
                <a:off x="2262931" y="3777091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model-based Algorithms</a:t>
                </a:r>
              </a:p>
            </p:txBody>
          </p:sp>
        </p:grpSp>
        <p:pic>
          <p:nvPicPr>
            <p:cNvPr id="38" name="Picture 37" descr="A stop sign&#10;&#10;Description automatically generated">
              <a:extLst>
                <a:ext uri="{FF2B5EF4-FFF2-40B4-BE49-F238E27FC236}">
                  <a16:creationId xmlns:a16="http://schemas.microsoft.com/office/drawing/2014/main" id="{7F68CD56-5FFB-45A0-8DDA-16B457BCF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016" y="4108580"/>
              <a:ext cx="985808" cy="8143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7AF85D31-A19B-451F-9B0F-BA74C08BE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95478" y="5748411"/>
              <a:ext cx="1114392" cy="5329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A902D9-EA6F-428E-AF52-4EAA86CC2A0F}"/>
              </a:ext>
            </a:extLst>
          </p:cNvPr>
          <p:cNvGrpSpPr/>
          <p:nvPr/>
        </p:nvGrpSpPr>
        <p:grpSpPr>
          <a:xfrm>
            <a:off x="2266976" y="1600670"/>
            <a:ext cx="6969515" cy="1756163"/>
            <a:chOff x="2266976" y="1600670"/>
            <a:chExt cx="6969515" cy="175616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538090D-B511-4D80-89F7-4C8DC6518B2A}"/>
                </a:ext>
              </a:extLst>
            </p:cNvPr>
            <p:cNvGrpSpPr/>
            <p:nvPr/>
          </p:nvGrpSpPr>
          <p:grpSpPr>
            <a:xfrm>
              <a:off x="2266976" y="1600670"/>
              <a:ext cx="6046581" cy="1294253"/>
              <a:chOff x="2266976" y="1683468"/>
              <a:chExt cx="6046581" cy="129425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08E870-4D9D-4111-B5FD-F029EAD5AC28}"/>
                  </a:ext>
                </a:extLst>
              </p:cNvPr>
              <p:cNvSpPr txBox="1"/>
              <p:nvPr/>
            </p:nvSpPr>
            <p:spPr>
              <a:xfrm>
                <a:off x="2266976" y="1683468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METAHEURISTIC Algorithms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1546E0-F719-45C7-86FC-4E6EEBFA5904}"/>
                  </a:ext>
                </a:extLst>
              </p:cNvPr>
              <p:cNvSpPr txBox="1"/>
              <p:nvPr/>
            </p:nvSpPr>
            <p:spPr>
              <a:xfrm>
                <a:off x="2266976" y="2392946"/>
                <a:ext cx="6046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INSPIRED BY NATURE</a:t>
                </a:r>
              </a:p>
            </p:txBody>
          </p:sp>
        </p:grp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49925D62-562A-4681-BC93-71958843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63349" y="2420833"/>
              <a:ext cx="1073142" cy="93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95D2A-C206-4CAF-A0AD-D2550CFF0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012">
            <a:off x="8159770" y="576615"/>
            <a:ext cx="985808" cy="98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8170954-E32A-4ECF-9223-93CE4458A3EC}"/>
              </a:ext>
            </a:extLst>
          </p:cNvPr>
          <p:cNvGrpSpPr/>
          <p:nvPr/>
        </p:nvGrpSpPr>
        <p:grpSpPr>
          <a:xfrm>
            <a:off x="7749541" y="2233060"/>
            <a:ext cx="2110740" cy="1541085"/>
            <a:chOff x="7749541" y="2233060"/>
            <a:chExt cx="2110740" cy="15410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A801A-4D41-4459-B6C5-8A51539B8804}"/>
                </a:ext>
              </a:extLst>
            </p:cNvPr>
            <p:cNvSpPr/>
            <p:nvPr/>
          </p:nvSpPr>
          <p:spPr>
            <a:xfrm>
              <a:off x="7749541" y="2233060"/>
              <a:ext cx="2110740" cy="1541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7689AFBB-A9C3-4678-80C6-910EA74C5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63349" y="2420833"/>
              <a:ext cx="1073142" cy="93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6044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DC27BE-632B-4FBE-BF4A-C43F50DAF6CB}"/>
              </a:ext>
            </a:extLst>
          </p:cNvPr>
          <p:cNvGrpSpPr/>
          <p:nvPr/>
        </p:nvGrpSpPr>
        <p:grpSpPr>
          <a:xfrm>
            <a:off x="1955800" y="1376028"/>
            <a:ext cx="5965890" cy="4150142"/>
            <a:chOff x="1780642" y="1179000"/>
            <a:chExt cx="6468816" cy="45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74ACD2-AEB0-4349-90BC-B0E9998C1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80642" y="1179000"/>
              <a:ext cx="0" cy="450000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509367-4225-481B-BB05-FC6CA6CB41E5}"/>
                </a:ext>
              </a:extLst>
            </p:cNvPr>
            <p:cNvSpPr txBox="1"/>
            <p:nvPr/>
          </p:nvSpPr>
          <p:spPr>
            <a:xfrm>
              <a:off x="2118050" y="1576842"/>
              <a:ext cx="6131408" cy="370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No Free</a:t>
              </a:r>
            </a:p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Lunch</a:t>
              </a:r>
              <a:r>
                <a: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 </a:t>
              </a:r>
            </a:p>
            <a:p>
              <a:r>
                <a:rPr lang="pt-PT" sz="7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Theorem</a:t>
              </a:r>
              <a:endParaRPr lang="pt-PT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0000500000000000000" pitchFamily="50" charset="0"/>
              </a:endParaRP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53DA80F9-C42C-4001-A1E8-86FC7394B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3349" y="2420833"/>
            <a:ext cx="1073142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7CC616-E6BA-47E9-B397-F3F000D86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012">
            <a:off x="8159770" y="576615"/>
            <a:ext cx="985808" cy="98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2239DE9-D195-43E2-A39F-050A605E7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5478" y="5748411"/>
            <a:ext cx="1114392" cy="532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stop sign&#10;&#10;Description automatically generated">
            <a:extLst>
              <a:ext uri="{FF2B5EF4-FFF2-40B4-BE49-F238E27FC236}">
                <a16:creationId xmlns:a16="http://schemas.microsoft.com/office/drawing/2014/main" id="{43510D3B-2F81-4BBB-80A3-90DFC28271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6" y="4108580"/>
            <a:ext cx="985808" cy="81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7C7E08C-7102-4ED3-A340-8A86291405A0}"/>
              </a:ext>
            </a:extLst>
          </p:cNvPr>
          <p:cNvGrpSpPr/>
          <p:nvPr/>
        </p:nvGrpSpPr>
        <p:grpSpPr>
          <a:xfrm>
            <a:off x="7921690" y="1996440"/>
            <a:ext cx="1694750" cy="1706880"/>
            <a:chOff x="7921690" y="1996440"/>
            <a:chExt cx="1694750" cy="17068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D92FF1-B102-4D05-9C2C-B10E7A3E7E3E}"/>
                </a:ext>
              </a:extLst>
            </p:cNvPr>
            <p:cNvSpPr/>
            <p:nvPr/>
          </p:nvSpPr>
          <p:spPr>
            <a:xfrm>
              <a:off x="7921690" y="1996440"/>
              <a:ext cx="1694750" cy="170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8BAE5DC-4B7E-4C48-A057-FFB2D7A3D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63349" y="2420833"/>
              <a:ext cx="1073142" cy="93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7581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5F9DA7-582E-4946-A303-B244FD061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012">
            <a:off x="8159770" y="576615"/>
            <a:ext cx="985808" cy="98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1398DA0-06C9-45A9-BF9F-93911BB48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3349" y="2420833"/>
            <a:ext cx="1073142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845E194-A292-41E3-9784-22ACAA891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5478" y="5748411"/>
            <a:ext cx="1114392" cy="532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FCAF8E-CD59-4DC3-8232-8C07A46AB695}"/>
              </a:ext>
            </a:extLst>
          </p:cNvPr>
          <p:cNvGrpSpPr/>
          <p:nvPr/>
        </p:nvGrpSpPr>
        <p:grpSpPr>
          <a:xfrm>
            <a:off x="7363005" y="5313857"/>
            <a:ext cx="2579337" cy="1402080"/>
            <a:chOff x="7363005" y="5313857"/>
            <a:chExt cx="2579337" cy="14020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D9E02C4-9636-4409-9F05-258A0803A71D}"/>
                </a:ext>
              </a:extLst>
            </p:cNvPr>
            <p:cNvSpPr/>
            <p:nvPr/>
          </p:nvSpPr>
          <p:spPr>
            <a:xfrm>
              <a:off x="7363005" y="5313857"/>
              <a:ext cx="2579337" cy="1402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A1E3CD6-D328-47EA-A2C8-D2178C4A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95478" y="5748411"/>
              <a:ext cx="1114392" cy="5329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Picture 26" descr="A stop sign&#10;&#10;Description automatically generated">
            <a:extLst>
              <a:ext uri="{FF2B5EF4-FFF2-40B4-BE49-F238E27FC236}">
                <a16:creationId xmlns:a16="http://schemas.microsoft.com/office/drawing/2014/main" id="{811A2064-994C-487C-A139-7393ADD75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6" y="4108580"/>
            <a:ext cx="985808" cy="81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E8B361-8C81-49B5-A8DE-5493A3D6C20D}"/>
              </a:ext>
            </a:extLst>
          </p:cNvPr>
          <p:cNvCxnSpPr>
            <a:cxnSpLocks/>
          </p:cNvCxnSpPr>
          <p:nvPr/>
        </p:nvCxnSpPr>
        <p:spPr>
          <a:xfrm>
            <a:off x="1955800" y="1376028"/>
            <a:ext cx="0" cy="41501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462CFC-ADE3-46B6-A697-083B650BD77D}"/>
              </a:ext>
            </a:extLst>
          </p:cNvPr>
          <p:cNvGrpSpPr/>
          <p:nvPr/>
        </p:nvGrpSpPr>
        <p:grpSpPr>
          <a:xfrm>
            <a:off x="2266976" y="1600670"/>
            <a:ext cx="6046581" cy="1294253"/>
            <a:chOff x="2266976" y="1683468"/>
            <a:chExt cx="6046581" cy="129425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8FA7F0-771E-43BF-914A-75271EFDC318}"/>
                </a:ext>
              </a:extLst>
            </p:cNvPr>
            <p:cNvSpPr txBox="1"/>
            <p:nvPr/>
          </p:nvSpPr>
          <p:spPr>
            <a:xfrm>
              <a:off x="2266976" y="1683468"/>
              <a:ext cx="604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solution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996795-615D-405E-8055-462A5E8A910A}"/>
                </a:ext>
              </a:extLst>
            </p:cNvPr>
            <p:cNvSpPr txBox="1"/>
            <p:nvPr/>
          </p:nvSpPr>
          <p:spPr>
            <a:xfrm>
              <a:off x="2266976" y="2392946"/>
              <a:ext cx="604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Test different algorithms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77CB39-74C0-4AB9-BB3A-7034386E8C2A}"/>
              </a:ext>
            </a:extLst>
          </p:cNvPr>
          <p:cNvGrpSpPr/>
          <p:nvPr/>
        </p:nvGrpSpPr>
        <p:grpSpPr>
          <a:xfrm>
            <a:off x="2262931" y="3587623"/>
            <a:ext cx="6046581" cy="1786696"/>
            <a:chOff x="2262931" y="3379325"/>
            <a:chExt cx="6046581" cy="17866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E43EFE-9BB2-4EDA-A27A-16709B56A843}"/>
                </a:ext>
              </a:extLst>
            </p:cNvPr>
            <p:cNvSpPr txBox="1"/>
            <p:nvPr/>
          </p:nvSpPr>
          <p:spPr>
            <a:xfrm>
              <a:off x="2262931" y="3379325"/>
              <a:ext cx="604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Problem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C23E6E-721D-403B-9FB9-6ACB89191EB9}"/>
                </a:ext>
              </a:extLst>
            </p:cNvPr>
            <p:cNvSpPr txBox="1"/>
            <p:nvPr/>
          </p:nvSpPr>
          <p:spPr>
            <a:xfrm>
              <a:off x="2262931" y="4088803"/>
              <a:ext cx="60465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Different optimization tools</a:t>
              </a:r>
            </a:p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Time-consuming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4196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AD965-C826-40BB-8A7B-E7BFAC052115}"/>
              </a:ext>
            </a:extLst>
          </p:cNvPr>
          <p:cNvGrpSpPr/>
          <p:nvPr/>
        </p:nvGrpSpPr>
        <p:grpSpPr>
          <a:xfrm>
            <a:off x="1955800" y="576615"/>
            <a:ext cx="7280691" cy="5704769"/>
            <a:chOff x="1955800" y="576615"/>
            <a:chExt cx="7280691" cy="57047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DC27BE-632B-4FBE-BF4A-C43F50DAF6CB}"/>
                </a:ext>
              </a:extLst>
            </p:cNvPr>
            <p:cNvGrpSpPr/>
            <p:nvPr/>
          </p:nvGrpSpPr>
          <p:grpSpPr>
            <a:xfrm>
              <a:off x="1955800" y="1376028"/>
              <a:ext cx="4803083" cy="4150142"/>
              <a:chOff x="1780642" y="1179000"/>
              <a:chExt cx="5207984" cy="45000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174ACD2-AEB0-4349-90BC-B0E9998C1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642" y="1179000"/>
                <a:ext cx="0" cy="450000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09367-4225-481B-BB05-FC6CA6CB41E5}"/>
                  </a:ext>
                </a:extLst>
              </p:cNvPr>
              <p:cNvSpPr txBox="1"/>
              <p:nvPr/>
            </p:nvSpPr>
            <p:spPr>
              <a:xfrm>
                <a:off x="2118050" y="2790276"/>
                <a:ext cx="4870576" cy="130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72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Methods</a:t>
                </a:r>
                <a:endPara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70872C3-78B3-4990-B118-0E5B9A7D9D4D}"/>
                </a:ext>
              </a:extLst>
            </p:cNvPr>
            <p:cNvGrpSpPr/>
            <p:nvPr/>
          </p:nvGrpSpPr>
          <p:grpSpPr>
            <a:xfrm>
              <a:off x="8095478" y="576615"/>
              <a:ext cx="1141013" cy="5704769"/>
              <a:chOff x="8095478" y="576615"/>
              <a:chExt cx="1141013" cy="5704769"/>
            </a:xfrm>
          </p:grpSpPr>
          <p:pic>
            <p:nvPicPr>
              <p:cNvPr id="20" name="Picture 19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D47CC5A-F6CF-4224-BFE5-07759EE22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5012">
                <a:off x="8159770" y="576615"/>
                <a:ext cx="985808" cy="9800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 descr="A stop sign&#10;&#10;Description automatically generated">
                <a:extLst>
                  <a:ext uri="{FF2B5EF4-FFF2-40B4-BE49-F238E27FC236}">
                    <a16:creationId xmlns:a16="http://schemas.microsoft.com/office/drawing/2014/main" id="{8A0FAB86-1FA0-425F-AA3A-2A960E596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7016" y="4108580"/>
                <a:ext cx="985808" cy="8143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203B701D-81C7-4929-A58A-2B95DAAB1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95478" y="5748411"/>
                <a:ext cx="1114392" cy="5329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567733D2-F748-4FD3-8409-83B5B227E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63349" y="2420833"/>
                <a:ext cx="1073142" cy="936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824183-9F37-4952-9461-8B78978A2E07}"/>
              </a:ext>
            </a:extLst>
          </p:cNvPr>
          <p:cNvGrpSpPr/>
          <p:nvPr/>
        </p:nvGrpSpPr>
        <p:grpSpPr>
          <a:xfrm>
            <a:off x="1028874" y="895350"/>
            <a:ext cx="864000" cy="5105400"/>
            <a:chOff x="6953249" y="895350"/>
            <a:chExt cx="864000" cy="5105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E12702-7BC1-4050-BB3E-65CAADBD2478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49" y="895350"/>
              <a:ext cx="0" cy="510540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983DA3-E4B6-4C0D-89A0-DF07858CAF3C}"/>
                </a:ext>
              </a:extLst>
            </p:cNvPr>
            <p:cNvCxnSpPr/>
            <p:nvPr/>
          </p:nvCxnSpPr>
          <p:spPr>
            <a:xfrm flipH="1">
              <a:off x="6953249" y="895350"/>
              <a:ext cx="864000" cy="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ABDB3C-044E-425B-9872-72FD1DA03D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3249" y="6000750"/>
              <a:ext cx="864000" cy="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6EFA75-F553-4D99-9D66-7CC74F349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3249" y="2597150"/>
              <a:ext cx="864000" cy="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A8EB99-0398-4C07-B561-2FAAEDC6E5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3249" y="4298950"/>
              <a:ext cx="864000" cy="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5B9454-6E3B-4B78-B7E9-20FC9C2B8459}"/>
              </a:ext>
            </a:extLst>
          </p:cNvPr>
          <p:cNvGrpSpPr/>
          <p:nvPr/>
        </p:nvGrpSpPr>
        <p:grpSpPr>
          <a:xfrm>
            <a:off x="3610970" y="909497"/>
            <a:ext cx="3510522" cy="5105400"/>
            <a:chOff x="4537896" y="909497"/>
            <a:chExt cx="3510522" cy="51054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1DF276A-9CD6-442F-9772-460EC44E6848}"/>
                </a:ext>
              </a:extLst>
            </p:cNvPr>
            <p:cNvGrpSpPr/>
            <p:nvPr/>
          </p:nvGrpSpPr>
          <p:grpSpPr>
            <a:xfrm flipH="1">
              <a:off x="4537896" y="909497"/>
              <a:ext cx="864000" cy="5105400"/>
              <a:chOff x="6953249" y="895350"/>
              <a:chExt cx="864000" cy="51054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8797CE8-72B4-4EF9-80A8-8704E256F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3249" y="895350"/>
                <a:ext cx="0" cy="5105400"/>
              </a:xfrm>
              <a:prstGeom prst="line">
                <a:avLst/>
              </a:prstGeom>
              <a:ln w="38100" cap="rnd">
                <a:solidFill>
                  <a:srgbClr val="33333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6336121-8857-457C-BA52-7BC99CD097EE}"/>
                  </a:ext>
                </a:extLst>
              </p:cNvPr>
              <p:cNvCxnSpPr/>
              <p:nvPr/>
            </p:nvCxnSpPr>
            <p:spPr>
              <a:xfrm flipH="1">
                <a:off x="6953249" y="895350"/>
                <a:ext cx="864000" cy="0"/>
              </a:xfrm>
              <a:prstGeom prst="line">
                <a:avLst/>
              </a:prstGeom>
              <a:ln w="38100" cap="rnd">
                <a:solidFill>
                  <a:srgbClr val="33333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75184C1-8FEA-4579-92A7-C49C4C8C84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3249" y="6000750"/>
                <a:ext cx="864000" cy="0"/>
              </a:xfrm>
              <a:prstGeom prst="line">
                <a:avLst/>
              </a:prstGeom>
              <a:ln w="38100" cap="rnd">
                <a:solidFill>
                  <a:srgbClr val="33333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5034053-55CD-4E4A-8F2C-94C17E88C3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3249" y="2597150"/>
                <a:ext cx="864000" cy="0"/>
              </a:xfrm>
              <a:prstGeom prst="line">
                <a:avLst/>
              </a:prstGeom>
              <a:ln w="38100" cap="rnd">
                <a:solidFill>
                  <a:srgbClr val="33333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E6FEC12-C94F-4D68-A28E-EFBDF76B26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3249" y="4298950"/>
                <a:ext cx="864000" cy="0"/>
              </a:xfrm>
              <a:prstGeom prst="line">
                <a:avLst/>
              </a:prstGeom>
              <a:ln w="38100" cap="rnd">
                <a:solidFill>
                  <a:srgbClr val="33333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08037E-D37A-490C-9C51-895675C5BAAB}"/>
                </a:ext>
              </a:extLst>
            </p:cNvPr>
            <p:cNvCxnSpPr>
              <a:cxnSpLocks/>
            </p:cNvCxnSpPr>
            <p:nvPr/>
          </p:nvCxnSpPr>
          <p:spPr>
            <a:xfrm>
              <a:off x="5401896" y="3448050"/>
              <a:ext cx="864000" cy="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53BC12B5-AC1D-488F-BCAC-CD7E3D1C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418" y="2757385"/>
              <a:ext cx="1440000" cy="14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8044BC-5031-4D90-B47D-0C0AAB298831}"/>
              </a:ext>
            </a:extLst>
          </p:cNvPr>
          <p:cNvGrpSpPr/>
          <p:nvPr/>
        </p:nvGrpSpPr>
        <p:grpSpPr>
          <a:xfrm>
            <a:off x="7385810" y="2709000"/>
            <a:ext cx="2685771" cy="1440000"/>
            <a:chOff x="8312736" y="2709000"/>
            <a:chExt cx="2685771" cy="1440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80F9469-706F-462C-8595-4E3536AE8A8E}"/>
                </a:ext>
              </a:extLst>
            </p:cNvPr>
            <p:cNvCxnSpPr>
              <a:cxnSpLocks/>
            </p:cNvCxnSpPr>
            <p:nvPr/>
          </p:nvCxnSpPr>
          <p:spPr>
            <a:xfrm>
              <a:off x="8312736" y="3429000"/>
              <a:ext cx="864000" cy="0"/>
            </a:xfrm>
            <a:prstGeom prst="line">
              <a:avLst/>
            </a:prstGeom>
            <a:ln w="38100" cap="rnd">
              <a:solidFill>
                <a:srgbClr val="3333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2A4F6DE-2D54-418A-9F12-942131554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54939" y="2709000"/>
              <a:ext cx="1743568" cy="14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0585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4819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C181D0-3E63-4848-ADB3-49CA1EFDF8A8}"/>
              </a:ext>
            </a:extLst>
          </p:cNvPr>
          <p:cNvGrpSpPr/>
          <p:nvPr/>
        </p:nvGrpSpPr>
        <p:grpSpPr>
          <a:xfrm>
            <a:off x="1955800" y="1376028"/>
            <a:ext cx="6357757" cy="4150142"/>
            <a:chOff x="1435410" y="1178999"/>
            <a:chExt cx="6893718" cy="450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DC27BE-632B-4FBE-BF4A-C43F50DAF6CB}"/>
                </a:ext>
              </a:extLst>
            </p:cNvPr>
            <p:cNvGrpSpPr/>
            <p:nvPr/>
          </p:nvGrpSpPr>
          <p:grpSpPr>
            <a:xfrm>
              <a:off x="1435410" y="1178999"/>
              <a:ext cx="5207984" cy="4500000"/>
              <a:chOff x="1780642" y="1179000"/>
              <a:chExt cx="5207984" cy="45000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174ACD2-AEB0-4349-90BC-B0E9998C1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0642" y="1179000"/>
                <a:ext cx="0" cy="450000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09367-4225-481B-BB05-FC6CA6CB41E5}"/>
                  </a:ext>
                </a:extLst>
              </p:cNvPr>
              <p:cNvSpPr txBox="1"/>
              <p:nvPr/>
            </p:nvSpPr>
            <p:spPr>
              <a:xfrm>
                <a:off x="2118050" y="1851116"/>
                <a:ext cx="4870576" cy="250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7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case</a:t>
                </a:r>
              </a:p>
              <a:p>
                <a:r>
                  <a:rPr lang="pt-PT" sz="72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ebas Neue" panose="00000500000000000000" pitchFamily="50" charset="0"/>
                  </a:rPr>
                  <a:t>study</a:t>
                </a:r>
                <a:endParaRPr lang="pt-PT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F2BC1-B666-4304-AEBD-208135016CB6}"/>
                </a:ext>
              </a:extLst>
            </p:cNvPr>
            <p:cNvSpPr txBox="1"/>
            <p:nvPr/>
          </p:nvSpPr>
          <p:spPr>
            <a:xfrm>
              <a:off x="1772818" y="4952494"/>
              <a:ext cx="6556310" cy="63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bas Neue" panose="00000500000000000000" pitchFamily="50" charset="0"/>
                </a:rPr>
                <a:t>Truss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B5355C-F67D-4461-A742-87A1E7DBA451}"/>
              </a:ext>
            </a:extLst>
          </p:cNvPr>
          <p:cNvGrpSpPr/>
          <p:nvPr/>
        </p:nvGrpSpPr>
        <p:grpSpPr>
          <a:xfrm>
            <a:off x="7115102" y="614274"/>
            <a:ext cx="3147627" cy="5786765"/>
            <a:chOff x="7587052" y="389916"/>
            <a:chExt cx="3454305" cy="6350578"/>
          </a:xfrm>
        </p:grpSpPr>
        <p:pic>
          <p:nvPicPr>
            <p:cNvPr id="11" name="Picture 10" descr="A picture containing bed, rug&#10;&#10;Description automatically generated">
              <a:extLst>
                <a:ext uri="{FF2B5EF4-FFF2-40B4-BE49-F238E27FC236}">
                  <a16:creationId xmlns:a16="http://schemas.microsoft.com/office/drawing/2014/main" id="{FF1D9A82-3027-4519-8979-A6FF5CFF5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1970" y="389916"/>
              <a:ext cx="3359387" cy="3131926"/>
            </a:xfrm>
            <a:prstGeom prst="rect">
              <a:avLst/>
            </a:prstGeom>
          </p:spPr>
        </p:pic>
        <p:pic>
          <p:nvPicPr>
            <p:cNvPr id="12" name="Picture 11" descr="A picture containing bed, rug&#10;&#10;Description automatically generated">
              <a:extLst>
                <a:ext uri="{FF2B5EF4-FFF2-40B4-BE49-F238E27FC236}">
                  <a16:creationId xmlns:a16="http://schemas.microsoft.com/office/drawing/2014/main" id="{96562C1B-2E98-409F-90B6-1084C83A5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87052" y="3608568"/>
              <a:ext cx="3319091" cy="31319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642642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9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6|3.3|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2022-05-10T10:14:40Z</dcterms:created>
  <dcterms:modified xsi:type="dcterms:W3CDTF">2022-05-10T10:14:54Z</dcterms:modified>
</cp:coreProperties>
</file>