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47"/>
  </p:notesMasterIdLst>
  <p:sldIdLst>
    <p:sldId id="412" r:id="rId2"/>
    <p:sldId id="301" r:id="rId3"/>
    <p:sldId id="379" r:id="rId4"/>
    <p:sldId id="380" r:id="rId5"/>
    <p:sldId id="310" r:id="rId6"/>
    <p:sldId id="311" r:id="rId7"/>
    <p:sldId id="314" r:id="rId8"/>
    <p:sldId id="308" r:id="rId9"/>
    <p:sldId id="315" r:id="rId10"/>
    <p:sldId id="319" r:id="rId11"/>
    <p:sldId id="283" r:id="rId12"/>
    <p:sldId id="383" r:id="rId13"/>
    <p:sldId id="417" r:id="rId14"/>
    <p:sldId id="416" r:id="rId15"/>
    <p:sldId id="418" r:id="rId16"/>
    <p:sldId id="419" r:id="rId17"/>
    <p:sldId id="400" r:id="rId18"/>
    <p:sldId id="399" r:id="rId19"/>
    <p:sldId id="406" r:id="rId20"/>
    <p:sldId id="407" r:id="rId21"/>
    <p:sldId id="408" r:id="rId22"/>
    <p:sldId id="409" r:id="rId23"/>
    <p:sldId id="410" r:id="rId24"/>
    <p:sldId id="411" r:id="rId25"/>
    <p:sldId id="398" r:id="rId26"/>
    <p:sldId id="322" r:id="rId27"/>
    <p:sldId id="341" r:id="rId28"/>
    <p:sldId id="384" r:id="rId29"/>
    <p:sldId id="389" r:id="rId30"/>
    <p:sldId id="390" r:id="rId31"/>
    <p:sldId id="391" r:id="rId32"/>
    <p:sldId id="357" r:id="rId33"/>
    <p:sldId id="372" r:id="rId34"/>
    <p:sldId id="385" r:id="rId35"/>
    <p:sldId id="388" r:id="rId36"/>
    <p:sldId id="387" r:id="rId37"/>
    <p:sldId id="386" r:id="rId38"/>
    <p:sldId id="321" r:id="rId39"/>
    <p:sldId id="397" r:id="rId40"/>
    <p:sldId id="402" r:id="rId41"/>
    <p:sldId id="401" r:id="rId42"/>
    <p:sldId id="371" r:id="rId43"/>
    <p:sldId id="403" r:id="rId44"/>
    <p:sldId id="404" r:id="rId45"/>
    <p:sldId id="405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Montserrat" panose="00000500000000000000" pitchFamily="2" charset="0"/>
      <p:regular r:id="rId54"/>
      <p:bold r:id="rId55"/>
      <p:italic r:id="rId56"/>
      <p:boldItalic r:id="rId57"/>
    </p:embeddedFont>
    <p:embeddedFont>
      <p:font typeface="Montserrat Alternates Light" panose="020B0604020202020204" charset="0"/>
      <p:regular r:id="rId58"/>
      <p:italic r:id="rId59"/>
    </p:embeddedFont>
    <p:embeddedFont>
      <p:font typeface="Montserrat Alternates Medium" panose="020B0604020202020204" charset="0"/>
      <p:regular r:id="rId60"/>
      <p:italic r:id="rId61"/>
    </p:embeddedFont>
    <p:embeddedFont>
      <p:font typeface="Montserrat Alternates SemiBold" panose="020B0604020202020204" charset="0"/>
      <p:bold r:id="rId62"/>
      <p:boldItalic r:id="rId63"/>
    </p:embeddedFont>
    <p:embeddedFont>
      <p:font typeface="Montserrat Light" panose="00000400000000000000" pitchFamily="2" charset="0"/>
      <p:regular r:id="rId64"/>
      <p:italic r:id="rId65"/>
    </p:embeddedFont>
    <p:embeddedFont>
      <p:font typeface="Montserrat Medium" panose="00000600000000000000" pitchFamily="2" charset="0"/>
      <p:regular r:id="rId66"/>
      <p:italic r:id="rId67"/>
    </p:embeddedFont>
    <p:embeddedFont>
      <p:font typeface="Montserrat SemiBold" panose="00000700000000000000" pitchFamily="2" charset="0"/>
      <p:bold r:id="rId68"/>
      <p:boldItalic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BD587C-F806-4C73-B7A7-BABAC68E9EC7}">
          <p14:sldIdLst>
            <p14:sldId id="412"/>
          </p14:sldIdLst>
        </p14:section>
        <p14:section name="sustainability-PBD" id="{8061911F-B046-46FD-B57F-A0C57D9EE212}">
          <p14:sldIdLst>
            <p14:sldId id="301"/>
            <p14:sldId id="379"/>
            <p14:sldId id="380"/>
            <p14:sldId id="310"/>
            <p14:sldId id="311"/>
          </p14:sldIdLst>
        </p14:section>
        <p14:section name="optimization" id="{6D2238C6-A12E-42A8-8706-E2F1D67382AE}">
          <p14:sldIdLst>
            <p14:sldId id="314"/>
            <p14:sldId id="308"/>
            <p14:sldId id="315"/>
            <p14:sldId id="319"/>
          </p14:sldIdLst>
        </p14:section>
        <p14:section name="methods" id="{82660BB3-8BAC-4629-944B-2562AEA3A099}">
          <p14:sldIdLst>
            <p14:sldId id="283"/>
            <p14:sldId id="383"/>
            <p14:sldId id="417"/>
            <p14:sldId id="416"/>
            <p14:sldId id="418"/>
            <p14:sldId id="419"/>
            <p14:sldId id="400"/>
            <p14:sldId id="399"/>
            <p14:sldId id="406"/>
            <p14:sldId id="407"/>
            <p14:sldId id="408"/>
            <p14:sldId id="409"/>
            <p14:sldId id="410"/>
            <p14:sldId id="411"/>
            <p14:sldId id="398"/>
          </p14:sldIdLst>
        </p14:section>
        <p14:section name="results-case studies" id="{C3AA1C97-8FB0-432C-8D34-9CAD9C70A2B6}">
          <p14:sldIdLst>
            <p14:sldId id="322"/>
            <p14:sldId id="341"/>
            <p14:sldId id="384"/>
            <p14:sldId id="389"/>
            <p14:sldId id="390"/>
            <p14:sldId id="391"/>
            <p14:sldId id="357"/>
            <p14:sldId id="372"/>
            <p14:sldId id="385"/>
            <p14:sldId id="388"/>
            <p14:sldId id="387"/>
            <p14:sldId id="386"/>
          </p14:sldIdLst>
        </p14:section>
        <p14:section name="conclusions" id="{D2F97C6E-B761-4D41-86B8-A0D088044002}">
          <p14:sldIdLst>
            <p14:sldId id="321"/>
            <p14:sldId id="397"/>
            <p14:sldId id="402"/>
            <p14:sldId id="401"/>
            <p14:sldId id="371"/>
            <p14:sldId id="403"/>
            <p14:sldId id="404"/>
            <p14:sldId id="4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5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92C5C8"/>
    <a:srgbClr val="57A6AA"/>
    <a:srgbClr val="8E8E8E"/>
    <a:srgbClr val="5A5A5A"/>
    <a:srgbClr val="7D7D7D"/>
    <a:srgbClr val="498E91"/>
    <a:srgbClr val="46898C"/>
    <a:srgbClr val="046645"/>
    <a:srgbClr val="3FC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4" autoAdjust="0"/>
    <p:restoredTop sz="73090" autoAdjust="0"/>
  </p:normalViewPr>
  <p:slideViewPr>
    <p:cSldViewPr snapToGrid="0">
      <p:cViewPr varScale="1">
        <p:scale>
          <a:sx n="85" d="100"/>
          <a:sy n="85" d="100"/>
        </p:scale>
        <p:origin x="3269" y="62"/>
      </p:cViewPr>
      <p:guideLst>
        <p:guide orient="horz" pos="255"/>
        <p:guide pos="302"/>
        <p:guide orient="horz" pos="4042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F50AA-C094-4B32-9068-E3256F8E107B}" type="datetimeFigureOut">
              <a:rPr lang="pt-PT" smtClean="0"/>
              <a:t>10/05/2022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B6936-BFC9-442A-AE06-4EC78ED8222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542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2266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4488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3531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8966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4125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663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021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1627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9013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6242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030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62677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3734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92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4343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63379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07650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1329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33669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55832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2467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8223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11758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19709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5818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0725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6666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760358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3092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85324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01642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26595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5518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30428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57101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87928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03189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90473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270288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693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2410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8053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8423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7513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6936-BFC9-442A-AE06-4EC78ED82221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444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613E5-8E37-4FE4-B1BD-12F58B9B0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298653-3991-485E-BD02-E4D9FD9D6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67DF3C3-C2B3-4EBE-A023-46738958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A834-9815-45CB-868F-D2F8479AD1E3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206D7A9-485C-414D-AECF-A1ADA8E4E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36ED735-9733-435D-8CB9-60F4002C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870A-D187-40C6-B019-37538DD24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76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1BD39-9603-4771-89EA-54B3E7E18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6BEC0CF-0AE4-4BB1-ADD5-845F159EC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1D60C3B-F47C-4EE9-AC7D-0F64A384B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A834-9815-45CB-868F-D2F8479AD1E3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C18B2CD-D35A-4953-A142-50CF0A962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DF01EB4-85E9-4B55-9BEE-401DFC6D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870A-D187-40C6-B019-37538DD24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02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D36022-765E-40D2-A567-5970C8FD43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7CB60CB-D20C-4542-9454-3B186027A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D659332-B9E7-4D68-9AC5-EF4C1DDD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A834-9815-45CB-868F-D2F8479AD1E3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53D0D23-EF69-42C1-AC60-507B97806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5C595CD-22AE-4778-8AAC-C58758586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870A-D187-40C6-B019-37538DD24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45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EAD2B7-C4FC-4C20-A19D-4F102718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60D5292-282D-446E-8430-B9DAE84B0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9834A4F-990B-4E43-A10B-6E675B5C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A834-9815-45CB-868F-D2F8479AD1E3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8375C69-E8E5-4B3E-9F52-0FB645185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FEB9655-1B06-4A6F-820A-2D46407F1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870A-D187-40C6-B019-37538DD24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5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39E18-3567-41DE-B131-F5D9AFC06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2987096-56F4-4944-849E-ADCC1609D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6AAB1FA-CC75-4B76-BF61-DF403384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A834-9815-45CB-868F-D2F8479AD1E3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F0FE724-A552-492D-9FF5-2EEE76AEB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3902549-7CFB-4E81-AF42-B0D7425B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870A-D187-40C6-B019-37538DD24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3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6D0AC2-B804-48DB-AFE5-24FC6CFA1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90EFB93-AB59-4CFA-827D-A3166C290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757F452-BC69-4BD3-BA70-B29BB5DA2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0120BD7-A4E3-455A-B525-F7460D1AC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A834-9815-45CB-868F-D2F8479AD1E3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73F46FC-845F-4CF1-80FC-CEB77B992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1B1A3C8-A3E7-4B07-80C9-A85AC2E9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870A-D187-40C6-B019-37538DD24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75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140FB-5945-4C16-81FE-8E814418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078DF5C-B997-49FC-A23F-EF92C2C67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CB46693-D88D-4399-9235-216782D2B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BF5FEF4-9831-412A-A47C-0BABCAD86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91E359B-C3C7-4EE0-92D1-BCE603490B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731B7218-C092-44F0-A457-1734F8E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A834-9815-45CB-868F-D2F8479AD1E3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E549C992-A60A-4478-877E-9219F3707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CE5C356C-548E-441F-89CB-0D379664B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870A-D187-40C6-B019-37538DD24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2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DDA58C-8027-4075-9814-3B3C84C74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30AD2ED0-87E1-4302-B4C3-560CB5616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A834-9815-45CB-868F-D2F8479AD1E3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CE8A5091-E033-4CB3-9F90-2963136E0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7D20DDC-FFF5-4C95-861E-A14C1FFF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870A-D187-40C6-B019-37538DD24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1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CBC55116-2A36-4D80-AF82-BA7BA2898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A834-9815-45CB-868F-D2F8479AD1E3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B2F468B-9520-4BAD-9D9D-698F856B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2E6FAAC-1AF6-479E-A9C5-222493B4C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870A-D187-40C6-B019-37538DD24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8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0FD3-0820-4668-89AC-8612F72F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8723A22-1ED1-496C-820C-C0E7E6D40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76E0B21-4344-400E-A33B-DAE07BCE3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E021FE8-62C3-43C5-A77C-6DB9B7273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A834-9815-45CB-868F-D2F8479AD1E3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801560A-4F6E-484E-B05C-CEB7C7D2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6447F5D-739F-44C1-A0EA-A881850A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870A-D187-40C6-B019-37538DD24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4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26C33-97FF-4BE0-B670-04FF3EC95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A18FB30-7381-4505-A29E-234FD15010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AAC815E-CD9D-4D3E-ACF7-B712DE41C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4FA720E-B5AC-4DAE-9C08-DC6463FC1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A834-9815-45CB-868F-D2F8479AD1E3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E29DD4E-F754-435F-80C2-B9945EDB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74FE9CE-A13D-4710-832E-3D631F551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870A-D187-40C6-B019-37538DD24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4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18D8B35C-B868-4D51-9A30-80DAB3DF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2F3FF22-4B21-4D00-9726-61B44ECF1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B44728E-8E81-4CA2-90D9-7D8DE8DA9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4A834-9815-45CB-868F-D2F8479AD1E3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F6B3B5B-03D9-4E8D-A905-E381F6472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1303C85-86A2-466C-A3E5-E0CCF3539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1870A-D187-40C6-B019-37538DD24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9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0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3.svg"/><Relationship Id="rId10" Type="http://schemas.openxmlformats.org/officeDocument/2006/relationships/image" Target="../media/image51.png"/><Relationship Id="rId4" Type="http://schemas.openxmlformats.org/officeDocument/2006/relationships/image" Target="../media/image52.png"/><Relationship Id="rId9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AC548A3-D5B5-4D1A-ACEF-AE3092BF9593}"/>
              </a:ext>
            </a:extLst>
          </p:cNvPr>
          <p:cNvGrpSpPr/>
          <p:nvPr/>
        </p:nvGrpSpPr>
        <p:grpSpPr>
          <a:xfrm>
            <a:off x="670560" y="1858499"/>
            <a:ext cx="10071962" cy="3240000"/>
            <a:chOff x="1225403" y="1707395"/>
            <a:chExt cx="10071962" cy="324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A5D5EC-E594-429F-93F3-866FFA04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6930" y="1707395"/>
              <a:ext cx="4200435" cy="32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aixaDeTexto 6">
              <a:extLst>
                <a:ext uri="{FF2B5EF4-FFF2-40B4-BE49-F238E27FC236}">
                  <a16:creationId xmlns:a16="http://schemas.microsoft.com/office/drawing/2014/main" id="{19CD53CB-35A9-4803-990E-44C461305E3F}"/>
                </a:ext>
              </a:extLst>
            </p:cNvPr>
            <p:cNvSpPr txBox="1"/>
            <p:nvPr/>
          </p:nvSpPr>
          <p:spPr>
            <a:xfrm>
              <a:off x="1225403" y="4157817"/>
              <a:ext cx="52809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57A6AA"/>
                  </a:solidFill>
                  <a:latin typeface="Montserrat Light" panose="00000400000000000000" pitchFamily="2" charset="0"/>
                </a:rPr>
                <a:t>a study on multi-objective optimization</a:t>
              </a:r>
              <a:endParaRPr lang="en-US" sz="4800" cap="all" dirty="0">
                <a:solidFill>
                  <a:srgbClr val="57A6AA"/>
                </a:solidFill>
                <a:latin typeface="Montserrat Light" panose="00000400000000000000" pitchFamily="2" charset="0"/>
              </a:endParaRPr>
            </a:p>
          </p:txBody>
        </p:sp>
        <p:sp>
          <p:nvSpPr>
            <p:cNvPr id="7" name="CaixaDeTexto 5">
              <a:extLst>
                <a:ext uri="{FF2B5EF4-FFF2-40B4-BE49-F238E27FC236}">
                  <a16:creationId xmlns:a16="http://schemas.microsoft.com/office/drawing/2014/main" id="{99F810AC-DC0E-45D8-B124-ABBC2FDFAC8B}"/>
                </a:ext>
              </a:extLst>
            </p:cNvPr>
            <p:cNvSpPr txBox="1"/>
            <p:nvPr/>
          </p:nvSpPr>
          <p:spPr>
            <a:xfrm>
              <a:off x="2299718" y="2409586"/>
              <a:ext cx="31468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>
                  <a:solidFill>
                    <a:srgbClr val="57A6AA"/>
                  </a:solidFill>
                  <a:latin typeface="Montserrat Medium" panose="00000600000000000000" pitchFamily="2" charset="0"/>
                </a:rPr>
                <a:t>escaping</a:t>
              </a:r>
              <a:endParaRPr lang="en-US" sz="6000" dirty="0">
                <a:solidFill>
                  <a:srgbClr val="57A6AA"/>
                </a:solidFill>
                <a:latin typeface="Montserrat Medium" panose="00000600000000000000" pitchFamily="2" charset="0"/>
              </a:endParaRPr>
            </a:p>
          </p:txBody>
        </p:sp>
        <p:sp>
          <p:nvSpPr>
            <p:cNvPr id="8" name="CaixaDeTexto 5">
              <a:extLst>
                <a:ext uri="{FF2B5EF4-FFF2-40B4-BE49-F238E27FC236}">
                  <a16:creationId xmlns:a16="http://schemas.microsoft.com/office/drawing/2014/main" id="{00684010-4CEB-44CB-8AF3-3582C33B4582}"/>
                </a:ext>
              </a:extLst>
            </p:cNvPr>
            <p:cNvSpPr txBox="1"/>
            <p:nvPr/>
          </p:nvSpPr>
          <p:spPr>
            <a:xfrm>
              <a:off x="2917748" y="3216454"/>
              <a:ext cx="35886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>
                  <a:solidFill>
                    <a:srgbClr val="57A6AA"/>
                  </a:solidFill>
                  <a:latin typeface="Montserrat Medium" panose="00000600000000000000" pitchFamily="2" charset="0"/>
                </a:rPr>
                <a:t>evolution</a:t>
              </a:r>
              <a:endParaRPr lang="en-US" sz="13800" dirty="0">
                <a:solidFill>
                  <a:srgbClr val="57A6AA"/>
                </a:solidFill>
                <a:latin typeface="Montserrat Medium" panose="00000600000000000000" pitchFamily="2" charset="0"/>
              </a:endParaRPr>
            </a:p>
          </p:txBody>
        </p:sp>
      </p:grpSp>
      <p:grpSp>
        <p:nvGrpSpPr>
          <p:cNvPr id="15" name="Agrupar 13">
            <a:extLst>
              <a:ext uri="{FF2B5EF4-FFF2-40B4-BE49-F238E27FC236}">
                <a16:creationId xmlns:a16="http://schemas.microsoft.com/office/drawing/2014/main" id="{34D001A6-D7CB-45E5-AB37-0B9EB16736DF}"/>
              </a:ext>
            </a:extLst>
          </p:cNvPr>
          <p:cNvGrpSpPr/>
          <p:nvPr/>
        </p:nvGrpSpPr>
        <p:grpSpPr>
          <a:xfrm>
            <a:off x="2408612" y="6267774"/>
            <a:ext cx="7137286" cy="276999"/>
            <a:chOff x="6757739" y="5770316"/>
            <a:chExt cx="4932943" cy="529892"/>
          </a:xfrm>
        </p:grpSpPr>
        <p:sp>
          <p:nvSpPr>
            <p:cNvPr id="16" name="CaixaDeTexto 9">
              <a:extLst>
                <a:ext uri="{FF2B5EF4-FFF2-40B4-BE49-F238E27FC236}">
                  <a16:creationId xmlns:a16="http://schemas.microsoft.com/office/drawing/2014/main" id="{E4FD132A-A581-4F88-B716-AA99DA584561}"/>
                </a:ext>
              </a:extLst>
            </p:cNvPr>
            <p:cNvSpPr txBox="1"/>
            <p:nvPr/>
          </p:nvSpPr>
          <p:spPr>
            <a:xfrm>
              <a:off x="6757739" y="5770316"/>
              <a:ext cx="1002631" cy="529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8E8E8E"/>
                  </a:solidFill>
                  <a:latin typeface="Montserrat Light" panose="00000400000000000000" pitchFamily="2" charset="0"/>
                </a:rPr>
                <a:t>Inês Pereira</a:t>
              </a:r>
              <a:endParaRPr lang="en-US" sz="1200" cap="all" dirty="0">
                <a:solidFill>
                  <a:srgbClr val="8E8E8E"/>
                </a:solidFill>
                <a:latin typeface="Montserrat Light" panose="00000400000000000000" pitchFamily="2" charset="0"/>
              </a:endParaRPr>
            </a:p>
          </p:txBody>
        </p:sp>
        <p:sp>
          <p:nvSpPr>
            <p:cNvPr id="17" name="CaixaDeTexto 11">
              <a:extLst>
                <a:ext uri="{FF2B5EF4-FFF2-40B4-BE49-F238E27FC236}">
                  <a16:creationId xmlns:a16="http://schemas.microsoft.com/office/drawing/2014/main" id="{9A810BD5-E1A7-4668-8241-228E9F241A27}"/>
                </a:ext>
              </a:extLst>
            </p:cNvPr>
            <p:cNvSpPr txBox="1"/>
            <p:nvPr/>
          </p:nvSpPr>
          <p:spPr>
            <a:xfrm>
              <a:off x="8722895" y="5770316"/>
              <a:ext cx="1002630" cy="529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8E8E8E"/>
                  </a:solidFill>
                  <a:latin typeface="Montserrat Light" panose="00000400000000000000" pitchFamily="2" charset="0"/>
                </a:rPr>
                <a:t>Catarina </a:t>
              </a:r>
              <a:r>
                <a:rPr lang="en-US" sz="1200" dirty="0" err="1">
                  <a:solidFill>
                    <a:srgbClr val="8E8E8E"/>
                  </a:solidFill>
                  <a:latin typeface="Montserrat Light" panose="00000400000000000000" pitchFamily="2" charset="0"/>
                </a:rPr>
                <a:t>Belém</a:t>
              </a:r>
              <a:endParaRPr lang="en-US" sz="1200" cap="all" dirty="0">
                <a:solidFill>
                  <a:srgbClr val="8E8E8E"/>
                </a:solidFill>
                <a:latin typeface="Montserrat Light" panose="00000400000000000000" pitchFamily="2" charset="0"/>
              </a:endParaRPr>
            </a:p>
          </p:txBody>
        </p:sp>
        <p:sp>
          <p:nvSpPr>
            <p:cNvPr id="18" name="CaixaDeTexto 12">
              <a:extLst>
                <a:ext uri="{FF2B5EF4-FFF2-40B4-BE49-F238E27FC236}">
                  <a16:creationId xmlns:a16="http://schemas.microsoft.com/office/drawing/2014/main" id="{CBDB7F06-AE92-4AA1-B77B-AE2B1E3FD644}"/>
                </a:ext>
              </a:extLst>
            </p:cNvPr>
            <p:cNvSpPr txBox="1"/>
            <p:nvPr/>
          </p:nvSpPr>
          <p:spPr>
            <a:xfrm>
              <a:off x="10688050" y="5770316"/>
              <a:ext cx="1002632" cy="529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8E8E8E"/>
                  </a:solidFill>
                  <a:latin typeface="Montserrat Light" panose="00000400000000000000" pitchFamily="2" charset="0"/>
                </a:rPr>
                <a:t>António </a:t>
              </a:r>
              <a:r>
                <a:rPr lang="en-US" sz="1200" dirty="0" err="1">
                  <a:solidFill>
                    <a:srgbClr val="8E8E8E"/>
                  </a:solidFill>
                  <a:latin typeface="Montserrat Light" panose="00000400000000000000" pitchFamily="2" charset="0"/>
                </a:rPr>
                <a:t>Leitão</a:t>
              </a:r>
              <a:endParaRPr lang="en-US" sz="1200" cap="all" dirty="0">
                <a:solidFill>
                  <a:srgbClr val="8E8E8E"/>
                </a:solidFill>
                <a:latin typeface="Montserrat Light" panose="00000400000000000000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26528D-5665-4CDD-A305-06C35A4D1541}"/>
              </a:ext>
            </a:extLst>
          </p:cNvPr>
          <p:cNvGrpSpPr/>
          <p:nvPr/>
        </p:nvGrpSpPr>
        <p:grpSpPr>
          <a:xfrm>
            <a:off x="1132055" y="451726"/>
            <a:ext cx="9927885" cy="433097"/>
            <a:chOff x="1132055" y="451726"/>
            <a:chExt cx="9927885" cy="433097"/>
          </a:xfrm>
        </p:grpSpPr>
        <p:pic>
          <p:nvPicPr>
            <p:cNvPr id="20" name="Imagem 10">
              <a:extLst>
                <a:ext uri="{FF2B5EF4-FFF2-40B4-BE49-F238E27FC236}">
                  <a16:creationId xmlns:a16="http://schemas.microsoft.com/office/drawing/2014/main" id="{9BCA55F9-6AB9-412E-9994-AF1881E30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28920" y="451726"/>
              <a:ext cx="1116851" cy="432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FE41217-D7DB-4D5C-B20E-9D643087D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55" y="452823"/>
              <a:ext cx="832848" cy="432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20217E-5089-4777-8612-0C922CF9C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9608" y="451726"/>
              <a:ext cx="1070332" cy="43200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A4C4441C-5254-4ABE-B5FE-3D80BB13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08741" y="451726"/>
              <a:ext cx="1076341" cy="432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514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0A7D765-4FD1-4117-B75B-99A01E333BD9}"/>
              </a:ext>
            </a:extLst>
          </p:cNvPr>
          <p:cNvSpPr txBox="1"/>
          <p:nvPr/>
        </p:nvSpPr>
        <p:spPr>
          <a:xfrm>
            <a:off x="245374" y="3675697"/>
            <a:ext cx="10838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4800">
                <a:solidFill>
                  <a:srgbClr val="57A6AA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n-US" dirty="0"/>
              <a:t>can we escape evolution?</a:t>
            </a:r>
          </a:p>
        </p:txBody>
      </p:sp>
    </p:spTree>
    <p:extLst>
      <p:ext uri="{BB962C8B-B14F-4D97-AF65-F5344CB8AC3E}">
        <p14:creationId xmlns:p14="http://schemas.microsoft.com/office/powerpoint/2010/main" val="428112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5">
            <a:extLst>
              <a:ext uri="{FF2B5EF4-FFF2-40B4-BE49-F238E27FC236}">
                <a16:creationId xmlns:a16="http://schemas.microsoft.com/office/drawing/2014/main" id="{D7897064-3FD0-4630-8116-CD6EE75A4A32}"/>
              </a:ext>
            </a:extLst>
          </p:cNvPr>
          <p:cNvSpPr txBox="1"/>
          <p:nvPr/>
        </p:nvSpPr>
        <p:spPr>
          <a:xfrm>
            <a:off x="1954490" y="2964124"/>
            <a:ext cx="3146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</a:t>
            </a:r>
            <a:endParaRPr lang="en-US" sz="60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13B0F6-F1CA-4AD9-B9C3-F6A5E0E41C0D}"/>
              </a:ext>
            </a:extLst>
          </p:cNvPr>
          <p:cNvGrpSpPr/>
          <p:nvPr/>
        </p:nvGrpSpPr>
        <p:grpSpPr>
          <a:xfrm>
            <a:off x="6721642" y="1671066"/>
            <a:ext cx="3515868" cy="3515868"/>
            <a:chOff x="6721642" y="1671066"/>
            <a:chExt cx="3515868" cy="35158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2DAA1B-E9D8-438E-AB54-DB3358594EFE}"/>
                </a:ext>
              </a:extLst>
            </p:cNvPr>
            <p:cNvSpPr/>
            <p:nvPr/>
          </p:nvSpPr>
          <p:spPr>
            <a:xfrm>
              <a:off x="7421880" y="2964124"/>
              <a:ext cx="251460" cy="251460"/>
            </a:xfrm>
            <a:prstGeom prst="ellipse">
              <a:avLst/>
            </a:prstGeom>
            <a:solidFill>
              <a:srgbClr val="03A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1C20857-A755-453B-9BB6-F469A422E017}"/>
                </a:ext>
              </a:extLst>
            </p:cNvPr>
            <p:cNvSpPr/>
            <p:nvPr/>
          </p:nvSpPr>
          <p:spPr>
            <a:xfrm>
              <a:off x="7894320" y="2697368"/>
              <a:ext cx="251460" cy="251460"/>
            </a:xfrm>
            <a:prstGeom prst="ellipse">
              <a:avLst/>
            </a:prstGeom>
            <a:solidFill>
              <a:srgbClr val="77C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82B27B1-D635-4F7D-8C40-C07602BE4B57}"/>
                </a:ext>
              </a:extLst>
            </p:cNvPr>
            <p:cNvSpPr/>
            <p:nvPr/>
          </p:nvSpPr>
          <p:spPr>
            <a:xfrm>
              <a:off x="8387735" y="2948828"/>
              <a:ext cx="251460" cy="251460"/>
            </a:xfrm>
            <a:prstGeom prst="ellipse">
              <a:avLst/>
            </a:prstGeom>
            <a:solidFill>
              <a:srgbClr val="11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A0693D-0003-475E-9D0E-BDD174DF05A3}"/>
                </a:ext>
              </a:extLst>
            </p:cNvPr>
            <p:cNvSpPr/>
            <p:nvPr/>
          </p:nvSpPr>
          <p:spPr>
            <a:xfrm>
              <a:off x="8854440" y="2293564"/>
              <a:ext cx="251460" cy="251460"/>
            </a:xfrm>
            <a:prstGeom prst="ellipse">
              <a:avLst/>
            </a:prstGeom>
            <a:solidFill>
              <a:srgbClr val="79C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3FE132-5C07-4ADA-B9E7-4A88A0BE1EC6}"/>
                </a:ext>
              </a:extLst>
            </p:cNvPr>
            <p:cNvSpPr/>
            <p:nvPr/>
          </p:nvSpPr>
          <p:spPr>
            <a:xfrm>
              <a:off x="7452360" y="3550919"/>
              <a:ext cx="205740" cy="430587"/>
            </a:xfrm>
            <a:prstGeom prst="rect">
              <a:avLst/>
            </a:prstGeom>
            <a:solidFill>
              <a:srgbClr val="0278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A56150-2807-4F80-8195-F66D8E9E4247}"/>
                </a:ext>
              </a:extLst>
            </p:cNvPr>
            <p:cNvSpPr/>
            <p:nvPr/>
          </p:nvSpPr>
          <p:spPr>
            <a:xfrm>
              <a:off x="7917180" y="3314701"/>
              <a:ext cx="205740" cy="666806"/>
            </a:xfrm>
            <a:prstGeom prst="rect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37AF31-0EDE-4FE4-A4FC-DAF9B408C943}"/>
                </a:ext>
              </a:extLst>
            </p:cNvPr>
            <p:cNvSpPr/>
            <p:nvPr/>
          </p:nvSpPr>
          <p:spPr>
            <a:xfrm>
              <a:off x="8388818" y="3550919"/>
              <a:ext cx="205740" cy="430587"/>
            </a:xfrm>
            <a:prstGeom prst="rect">
              <a:avLst/>
            </a:prstGeom>
            <a:solidFill>
              <a:srgbClr val="AED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CF242E5C-45AC-4297-BFA9-C63D64E26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642" y="1671066"/>
              <a:ext cx="3515868" cy="3515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74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571C16F-35E1-4FD9-BE43-2A8D109E4FE1}"/>
              </a:ext>
            </a:extLst>
          </p:cNvPr>
          <p:cNvSpPr txBox="1"/>
          <p:nvPr/>
        </p:nvSpPr>
        <p:spPr>
          <a:xfrm>
            <a:off x="806022" y="4786932"/>
            <a:ext cx="19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multiple algorithms</a:t>
            </a:r>
            <a:endParaRPr lang="en-US" sz="2400" dirty="0">
              <a:solidFill>
                <a:srgbClr val="333333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6A126D-AE0A-4EE1-9C85-3DDF5470D442}"/>
              </a:ext>
            </a:extLst>
          </p:cNvPr>
          <p:cNvGrpSpPr>
            <a:grpSpLocks noChangeAspect="1"/>
          </p:cNvGrpSpPr>
          <p:nvPr/>
        </p:nvGrpSpPr>
        <p:grpSpPr>
          <a:xfrm>
            <a:off x="572318" y="2080096"/>
            <a:ext cx="2434164" cy="2340000"/>
            <a:chOff x="559129" y="1769036"/>
            <a:chExt cx="2723725" cy="261835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6B6F2BB-D710-40AA-A410-DA4E8294D442}"/>
                </a:ext>
              </a:extLst>
            </p:cNvPr>
            <p:cNvSpPr/>
            <p:nvPr/>
          </p:nvSpPr>
          <p:spPr>
            <a:xfrm>
              <a:off x="1035783" y="3182435"/>
              <a:ext cx="1169581" cy="1169581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7909F81-45C9-4DBB-BF10-25C8AD166B3F}"/>
                </a:ext>
              </a:extLst>
            </p:cNvPr>
            <p:cNvSpPr/>
            <p:nvPr/>
          </p:nvSpPr>
          <p:spPr>
            <a:xfrm>
              <a:off x="2113215" y="2057907"/>
              <a:ext cx="1169581" cy="1169581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AA93216-B188-464A-B359-0DA4B4E9DB6C}"/>
                </a:ext>
              </a:extLst>
            </p:cNvPr>
            <p:cNvSpPr/>
            <p:nvPr/>
          </p:nvSpPr>
          <p:spPr>
            <a:xfrm>
              <a:off x="638834" y="1769036"/>
              <a:ext cx="1169581" cy="1169581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4EE2489B-0EF8-4050-A73E-ADC32722A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14" y="3147056"/>
              <a:ext cx="1416317" cy="12403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13851FF-622B-47E8-90B5-6682C6B5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5012">
              <a:off x="2069111" y="2052111"/>
              <a:ext cx="1213743" cy="12066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 descr="A stop sign&#10;&#10;Description automatically generated">
              <a:extLst>
                <a:ext uri="{FF2B5EF4-FFF2-40B4-BE49-F238E27FC236}">
                  <a16:creationId xmlns:a16="http://schemas.microsoft.com/office/drawing/2014/main" id="{0FEC2701-685C-4BB1-8953-FBD148A09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29" y="1784685"/>
              <a:ext cx="1328990" cy="10977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2202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1064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 | optimization algorithms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887513-E775-4995-9273-670A3DA37EF2}"/>
              </a:ext>
            </a:extLst>
          </p:cNvPr>
          <p:cNvGrpSpPr/>
          <p:nvPr/>
        </p:nvGrpSpPr>
        <p:grpSpPr>
          <a:xfrm>
            <a:off x="1296702" y="1942822"/>
            <a:ext cx="2995802" cy="2995802"/>
            <a:chOff x="1574336" y="2261937"/>
            <a:chExt cx="3060000" cy="30600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96C7459-E82B-4CF2-B829-04D8C331FF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4336" y="2261937"/>
              <a:ext cx="3060000" cy="3060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F896ABB3-C887-45B8-AA26-26F033370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8336" y="2348967"/>
              <a:ext cx="2736000" cy="273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CaixaDeTexto 5">
            <a:extLst>
              <a:ext uri="{FF2B5EF4-FFF2-40B4-BE49-F238E27FC236}">
                <a16:creationId xmlns:a16="http://schemas.microsoft.com/office/drawing/2014/main" id="{520B8BFC-EED3-4EEA-83F5-C59323402513}"/>
              </a:ext>
            </a:extLst>
          </p:cNvPr>
          <p:cNvSpPr txBox="1"/>
          <p:nvPr/>
        </p:nvSpPr>
        <p:spPr>
          <a:xfrm>
            <a:off x="1799377" y="5369170"/>
            <a:ext cx="199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333333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n-US" dirty="0">
                <a:latin typeface="Montserrat Alternates SemiBold" panose="00000700000000000000" pitchFamily="2" charset="0"/>
              </a:rPr>
              <a:t>metaheuristics</a:t>
            </a:r>
          </a:p>
        </p:txBody>
      </p:sp>
    </p:spTree>
    <p:extLst>
      <p:ext uri="{BB962C8B-B14F-4D97-AF65-F5344CB8AC3E}">
        <p14:creationId xmlns:p14="http://schemas.microsoft.com/office/powerpoint/2010/main" val="2423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1064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 | optimization algorithms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887513-E775-4995-9273-670A3DA37EF2}"/>
              </a:ext>
            </a:extLst>
          </p:cNvPr>
          <p:cNvGrpSpPr/>
          <p:nvPr/>
        </p:nvGrpSpPr>
        <p:grpSpPr>
          <a:xfrm>
            <a:off x="1296702" y="1942822"/>
            <a:ext cx="2995802" cy="2995802"/>
            <a:chOff x="1574336" y="2261937"/>
            <a:chExt cx="3060000" cy="30600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96C7459-E82B-4CF2-B829-04D8C331FF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4336" y="2261937"/>
              <a:ext cx="3060000" cy="3060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F896ABB3-C887-45B8-AA26-26F033370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8336" y="2348967"/>
              <a:ext cx="2736000" cy="273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CaixaDeTexto 5">
            <a:extLst>
              <a:ext uri="{FF2B5EF4-FFF2-40B4-BE49-F238E27FC236}">
                <a16:creationId xmlns:a16="http://schemas.microsoft.com/office/drawing/2014/main" id="{520B8BFC-EED3-4EEA-83F5-C59323402513}"/>
              </a:ext>
            </a:extLst>
          </p:cNvPr>
          <p:cNvSpPr txBox="1"/>
          <p:nvPr/>
        </p:nvSpPr>
        <p:spPr>
          <a:xfrm>
            <a:off x="1799377" y="5369170"/>
            <a:ext cx="199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333333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n-US" dirty="0">
                <a:latin typeface="Montserrat Alternates SemiBold" panose="00000700000000000000" pitchFamily="2" charset="0"/>
              </a:rPr>
              <a:t>metaheuristics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56435C3-EE59-40C8-9F3D-30B7D26ADF59}"/>
              </a:ext>
            </a:extLst>
          </p:cNvPr>
          <p:cNvGrpSpPr/>
          <p:nvPr/>
        </p:nvGrpSpPr>
        <p:grpSpPr>
          <a:xfrm>
            <a:off x="5687568" y="2760208"/>
            <a:ext cx="5207730" cy="2608962"/>
            <a:chOff x="5687568" y="2760208"/>
            <a:chExt cx="5207730" cy="260896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B49C4E-3217-466D-A94F-D24751178801}"/>
                </a:ext>
              </a:extLst>
            </p:cNvPr>
            <p:cNvGrpSpPr/>
            <p:nvPr/>
          </p:nvGrpSpPr>
          <p:grpSpPr>
            <a:xfrm>
              <a:off x="5687568" y="2783249"/>
              <a:ext cx="1908000" cy="2562744"/>
              <a:chOff x="5687568" y="2783249"/>
              <a:chExt cx="1908000" cy="256274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04EA6493-9D0B-477B-B5A1-621362EF6B62}"/>
                  </a:ext>
                </a:extLst>
              </p:cNvPr>
              <p:cNvGrpSpPr/>
              <p:nvPr/>
            </p:nvGrpSpPr>
            <p:grpSpPr>
              <a:xfrm>
                <a:off x="5780356" y="2783249"/>
                <a:ext cx="1662108" cy="1652447"/>
                <a:chOff x="6016269" y="1308351"/>
                <a:chExt cx="1084709" cy="1078404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7AB96FD6-D74C-44A8-95C8-7F03877BEF93}"/>
                    </a:ext>
                  </a:extLst>
                </p:cNvPr>
                <p:cNvSpPr/>
                <p:nvPr/>
              </p:nvSpPr>
              <p:spPr>
                <a:xfrm>
                  <a:off x="6055684" y="1313531"/>
                  <a:ext cx="1045242" cy="1045243"/>
                </a:xfrm>
                <a:prstGeom prst="ellipse">
                  <a:avLst/>
                </a:prstGeom>
                <a:solidFill>
                  <a:srgbClr val="92C5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pic>
              <p:nvPicPr>
                <p:cNvPr id="18" name="Picture 17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A723AB28-D526-49BA-9B22-E4BC001038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685012">
                  <a:off x="6016269" y="1308351"/>
                  <a:ext cx="1084709" cy="107840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8" name="CaixaDeTexto 5">
                <a:extLst>
                  <a:ext uri="{FF2B5EF4-FFF2-40B4-BE49-F238E27FC236}">
                    <a16:creationId xmlns:a16="http://schemas.microsoft.com/office/drawing/2014/main" id="{41CAA235-F346-4FBE-AED4-4F65A28F61B4}"/>
                  </a:ext>
                </a:extLst>
              </p:cNvPr>
              <p:cNvSpPr txBox="1"/>
              <p:nvPr/>
            </p:nvSpPr>
            <p:spPr>
              <a:xfrm>
                <a:off x="5687568" y="4699662"/>
                <a:ext cx="1908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333333"/>
                    </a:solidFill>
                    <a:latin typeface="Montserrat Medium" panose="00000600000000000000" pitchFamily="2" charset="0"/>
                  </a:rPr>
                  <a:t>evolutionary algorithms</a:t>
                </a:r>
                <a:endParaRPr lang="en-US" sz="2400" dirty="0">
                  <a:solidFill>
                    <a:srgbClr val="333333"/>
                  </a:solidFill>
                  <a:latin typeface="Montserrat Medium" panose="00000600000000000000" pitchFamily="2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2D0CD0F-59BC-4E15-B64A-AFE580358845}"/>
                </a:ext>
              </a:extLst>
            </p:cNvPr>
            <p:cNvGrpSpPr/>
            <p:nvPr/>
          </p:nvGrpSpPr>
          <p:grpSpPr>
            <a:xfrm>
              <a:off x="8904847" y="2760208"/>
              <a:ext cx="1990451" cy="2608962"/>
              <a:chOff x="8904847" y="2760208"/>
              <a:chExt cx="1990451" cy="260896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5AA744C-F444-4D1E-9DC4-CE8F60E057D7}"/>
                  </a:ext>
                </a:extLst>
              </p:cNvPr>
              <p:cNvGrpSpPr/>
              <p:nvPr/>
            </p:nvGrpSpPr>
            <p:grpSpPr>
              <a:xfrm>
                <a:off x="8930316" y="2760208"/>
                <a:ext cx="1939514" cy="1698528"/>
                <a:chOff x="5957959" y="3996761"/>
                <a:chExt cx="1265747" cy="1108477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AC67B59E-3EC2-473A-A88D-3E28D37741F2}"/>
                    </a:ext>
                  </a:extLst>
                </p:cNvPr>
                <p:cNvSpPr/>
                <p:nvPr/>
              </p:nvSpPr>
              <p:spPr>
                <a:xfrm>
                  <a:off x="6068213" y="4028379"/>
                  <a:ext cx="1045242" cy="1045243"/>
                </a:xfrm>
                <a:prstGeom prst="ellipse">
                  <a:avLst/>
                </a:prstGeom>
                <a:solidFill>
                  <a:srgbClr val="92C5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pic>
              <p:nvPicPr>
                <p:cNvPr id="14" name="Picture 13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9B9562C6-09F5-4499-8664-588C81103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57959" y="3996761"/>
                  <a:ext cx="1265747" cy="1108477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9" name="CaixaDeTexto 5">
                <a:extLst>
                  <a:ext uri="{FF2B5EF4-FFF2-40B4-BE49-F238E27FC236}">
                    <a16:creationId xmlns:a16="http://schemas.microsoft.com/office/drawing/2014/main" id="{7F9AE61C-C1EF-40BD-BB5D-202F35EE6DB4}"/>
                  </a:ext>
                </a:extLst>
              </p:cNvPr>
              <p:cNvSpPr txBox="1"/>
              <p:nvPr/>
            </p:nvSpPr>
            <p:spPr>
              <a:xfrm>
                <a:off x="8904847" y="4722839"/>
                <a:ext cx="19904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333333"/>
                    </a:solidFill>
                    <a:latin typeface="Montserrat Medium" panose="00000600000000000000" pitchFamily="2" charset="0"/>
                  </a:rPr>
                  <a:t>particle swarm algorithms</a:t>
                </a:r>
                <a:endParaRPr lang="en-US" sz="2400" dirty="0">
                  <a:solidFill>
                    <a:srgbClr val="333333"/>
                  </a:solidFill>
                  <a:latin typeface="Montserrat Medium" panose="000006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335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1064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 | optimization algorithms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3FD02F-5657-465A-83FF-966EB32C4C4B}"/>
              </a:ext>
            </a:extLst>
          </p:cNvPr>
          <p:cNvGrpSpPr/>
          <p:nvPr/>
        </p:nvGrpSpPr>
        <p:grpSpPr>
          <a:xfrm>
            <a:off x="1296702" y="1725113"/>
            <a:ext cx="3078252" cy="4129908"/>
            <a:chOff x="4609707" y="1749176"/>
            <a:chExt cx="3078252" cy="412990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DD683CC-A4A9-478E-8CC4-86036C624332}"/>
                </a:ext>
              </a:extLst>
            </p:cNvPr>
            <p:cNvGrpSpPr/>
            <p:nvPr/>
          </p:nvGrpSpPr>
          <p:grpSpPr>
            <a:xfrm>
              <a:off x="4609707" y="1749176"/>
              <a:ext cx="3078252" cy="3225544"/>
              <a:chOff x="7557664" y="2027272"/>
              <a:chExt cx="3144217" cy="3294665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08435A2-4F3E-4FD9-87D2-C420950442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57664" y="2261937"/>
                <a:ext cx="3060000" cy="3060000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D223FA6D-3DFE-42DB-85F7-FE2397914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77881" y="2027272"/>
                <a:ext cx="3024000" cy="3024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3" name="CaixaDeTexto 5">
              <a:extLst>
                <a:ext uri="{FF2B5EF4-FFF2-40B4-BE49-F238E27FC236}">
                  <a16:creationId xmlns:a16="http://schemas.microsoft.com/office/drawing/2014/main" id="{BA6C02E3-2A90-423A-A8F4-5EA35CE3254E}"/>
                </a:ext>
              </a:extLst>
            </p:cNvPr>
            <p:cNvSpPr txBox="1"/>
            <p:nvPr/>
          </p:nvSpPr>
          <p:spPr>
            <a:xfrm>
              <a:off x="5153608" y="5232753"/>
              <a:ext cx="19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rgbClr val="333333"/>
                  </a:solidFill>
                  <a:latin typeface="Montserrat Alternates SemiBold" panose="00000700000000000000" pitchFamily="2" charset="0"/>
                </a:defRPr>
              </a:lvl1pPr>
            </a:lstStyle>
            <a:p>
              <a:r>
                <a:rPr lang="en-US" dirty="0"/>
                <a:t>model-based algorithms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6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1064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 | optimization algorithms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3FD02F-5657-465A-83FF-966EB32C4C4B}"/>
              </a:ext>
            </a:extLst>
          </p:cNvPr>
          <p:cNvGrpSpPr/>
          <p:nvPr/>
        </p:nvGrpSpPr>
        <p:grpSpPr>
          <a:xfrm>
            <a:off x="1296702" y="1725113"/>
            <a:ext cx="3078252" cy="4129908"/>
            <a:chOff x="4609707" y="1749176"/>
            <a:chExt cx="3078252" cy="412990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DD683CC-A4A9-478E-8CC4-86036C624332}"/>
                </a:ext>
              </a:extLst>
            </p:cNvPr>
            <p:cNvGrpSpPr/>
            <p:nvPr/>
          </p:nvGrpSpPr>
          <p:grpSpPr>
            <a:xfrm>
              <a:off x="4609707" y="1749176"/>
              <a:ext cx="3078252" cy="3225544"/>
              <a:chOff x="7557664" y="2027272"/>
              <a:chExt cx="3144217" cy="3294665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08435A2-4F3E-4FD9-87D2-C420950442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57664" y="2261937"/>
                <a:ext cx="3060000" cy="3060000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D223FA6D-3DFE-42DB-85F7-FE2397914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77881" y="2027272"/>
                <a:ext cx="3024000" cy="3024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3" name="CaixaDeTexto 5">
              <a:extLst>
                <a:ext uri="{FF2B5EF4-FFF2-40B4-BE49-F238E27FC236}">
                  <a16:creationId xmlns:a16="http://schemas.microsoft.com/office/drawing/2014/main" id="{BA6C02E3-2A90-423A-A8F4-5EA35CE3254E}"/>
                </a:ext>
              </a:extLst>
            </p:cNvPr>
            <p:cNvSpPr txBox="1"/>
            <p:nvPr/>
          </p:nvSpPr>
          <p:spPr>
            <a:xfrm>
              <a:off x="5153608" y="5232753"/>
              <a:ext cx="19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rgbClr val="333333"/>
                  </a:solidFill>
                  <a:latin typeface="Montserrat Alternates SemiBold" panose="00000700000000000000" pitchFamily="2" charset="0"/>
                </a:defRPr>
              </a:lvl1pPr>
            </a:lstStyle>
            <a:p>
              <a:r>
                <a:rPr lang="en-US" dirty="0"/>
                <a:t>model-based algorithms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9E3A020-8243-479F-8B63-3DC6A1FABCD2}"/>
              </a:ext>
            </a:extLst>
          </p:cNvPr>
          <p:cNvGrpSpPr/>
          <p:nvPr/>
        </p:nvGrpSpPr>
        <p:grpSpPr>
          <a:xfrm>
            <a:off x="5630937" y="2738469"/>
            <a:ext cx="5264361" cy="2630701"/>
            <a:chOff x="5630937" y="2738469"/>
            <a:chExt cx="5264361" cy="263070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7E60BDA-3B62-424A-A72A-77A09911156C}"/>
                </a:ext>
              </a:extLst>
            </p:cNvPr>
            <p:cNvGrpSpPr/>
            <p:nvPr/>
          </p:nvGrpSpPr>
          <p:grpSpPr>
            <a:xfrm>
              <a:off x="5630937" y="2790820"/>
              <a:ext cx="2021261" cy="2555173"/>
              <a:chOff x="5630937" y="2790820"/>
              <a:chExt cx="2021261" cy="255517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0985044-8CAA-4201-AC51-D5ABAFDAFF45}"/>
                  </a:ext>
                </a:extLst>
              </p:cNvPr>
              <p:cNvGrpSpPr/>
              <p:nvPr/>
            </p:nvGrpSpPr>
            <p:grpSpPr>
              <a:xfrm>
                <a:off x="5630937" y="2790820"/>
                <a:ext cx="2021261" cy="1602000"/>
                <a:chOff x="6698085" y="2383757"/>
                <a:chExt cx="1307901" cy="1036609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F6C8AD6-8C43-40E0-B716-79F001AC45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33732" y="2383757"/>
                  <a:ext cx="1036608" cy="1036609"/>
                </a:xfrm>
                <a:prstGeom prst="ellipse">
                  <a:avLst/>
                </a:prstGeom>
                <a:solidFill>
                  <a:srgbClr val="92C5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pic>
              <p:nvPicPr>
                <p:cNvPr id="54" name="Graphic 53">
                  <a:extLst>
                    <a:ext uri="{FF2B5EF4-FFF2-40B4-BE49-F238E27FC236}">
                      <a16:creationId xmlns:a16="http://schemas.microsoft.com/office/drawing/2014/main" id="{95BD9AD4-50C5-405C-8284-AEC2068DDF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8085" y="2601922"/>
                  <a:ext cx="1307901" cy="62552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47" name="CaixaDeTexto 5">
                <a:extLst>
                  <a:ext uri="{FF2B5EF4-FFF2-40B4-BE49-F238E27FC236}">
                    <a16:creationId xmlns:a16="http://schemas.microsoft.com/office/drawing/2014/main" id="{D8FD69B8-900F-41C6-878B-D6F731DA1823}"/>
                  </a:ext>
                </a:extLst>
              </p:cNvPr>
              <p:cNvSpPr txBox="1"/>
              <p:nvPr/>
            </p:nvSpPr>
            <p:spPr>
              <a:xfrm>
                <a:off x="5687568" y="4699662"/>
                <a:ext cx="1908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333333"/>
                    </a:solidFill>
                    <a:latin typeface="Montserrat Medium" panose="00000600000000000000" pitchFamily="2" charset="0"/>
                  </a:rPr>
                  <a:t>gaussian processes</a:t>
                </a:r>
                <a:endParaRPr lang="en-US" sz="2400" dirty="0">
                  <a:solidFill>
                    <a:srgbClr val="333333"/>
                  </a:solidFill>
                  <a:latin typeface="Montserrat Medium" panose="00000600000000000000" pitchFamily="2" charset="0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9DC2650-1C11-47EA-9833-D6FDD3ECDB8E}"/>
                </a:ext>
              </a:extLst>
            </p:cNvPr>
            <p:cNvGrpSpPr/>
            <p:nvPr/>
          </p:nvGrpSpPr>
          <p:grpSpPr>
            <a:xfrm>
              <a:off x="8904847" y="2738469"/>
              <a:ext cx="1990451" cy="2630701"/>
              <a:chOff x="8904847" y="2738469"/>
              <a:chExt cx="1990451" cy="2630701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CE398B8-1689-4B59-B4AE-4AC08D757498}"/>
                  </a:ext>
                </a:extLst>
              </p:cNvPr>
              <p:cNvGrpSpPr/>
              <p:nvPr/>
            </p:nvGrpSpPr>
            <p:grpSpPr>
              <a:xfrm>
                <a:off x="8982319" y="2738469"/>
                <a:ext cx="1835506" cy="1654351"/>
                <a:chOff x="8982319" y="2738469"/>
                <a:chExt cx="1835506" cy="1654351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3FF1BDBF-E956-4814-B31C-97282F6B6A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099073" y="2790820"/>
                  <a:ext cx="1601999" cy="1602000"/>
                </a:xfrm>
                <a:prstGeom prst="ellipse">
                  <a:avLst/>
                </a:prstGeom>
                <a:solidFill>
                  <a:srgbClr val="92C5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pic>
              <p:nvPicPr>
                <p:cNvPr id="53" name="Picture 52" descr="A stop sign&#10;&#10;Description automatically generated">
                  <a:extLst>
                    <a:ext uri="{FF2B5EF4-FFF2-40B4-BE49-F238E27FC236}">
                      <a16:creationId xmlns:a16="http://schemas.microsoft.com/office/drawing/2014/main" id="{5AA2C353-BED9-4A4B-931B-936A4F5D69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82319" y="2738469"/>
                  <a:ext cx="1835506" cy="151619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43" name="CaixaDeTexto 5">
                <a:extLst>
                  <a:ext uri="{FF2B5EF4-FFF2-40B4-BE49-F238E27FC236}">
                    <a16:creationId xmlns:a16="http://schemas.microsoft.com/office/drawing/2014/main" id="{ABEA4B73-4B35-4D1C-A287-43078C483351}"/>
                  </a:ext>
                </a:extLst>
              </p:cNvPr>
              <p:cNvSpPr txBox="1"/>
              <p:nvPr/>
            </p:nvSpPr>
            <p:spPr>
              <a:xfrm>
                <a:off x="8904847" y="4722839"/>
                <a:ext cx="19904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333333"/>
                    </a:solidFill>
                    <a:latin typeface="Montserrat Medium" panose="00000600000000000000" pitchFamily="2" charset="0"/>
                  </a:rPr>
                  <a:t>random</a:t>
                </a:r>
              </a:p>
              <a:p>
                <a:pPr algn="ctr"/>
                <a:r>
                  <a:rPr lang="en-US" dirty="0">
                    <a:solidFill>
                      <a:srgbClr val="333333"/>
                    </a:solidFill>
                    <a:latin typeface="Montserrat Medium" panose="00000600000000000000" pitchFamily="2" charset="0"/>
                  </a:rPr>
                  <a:t> forests</a:t>
                </a:r>
                <a:endParaRPr lang="en-US" sz="2400" dirty="0">
                  <a:solidFill>
                    <a:srgbClr val="333333"/>
                  </a:solidFill>
                  <a:latin typeface="Montserrat Medium" panose="000006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22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571C16F-35E1-4FD9-BE43-2A8D109E4FE1}"/>
              </a:ext>
            </a:extLst>
          </p:cNvPr>
          <p:cNvSpPr txBox="1"/>
          <p:nvPr/>
        </p:nvSpPr>
        <p:spPr>
          <a:xfrm>
            <a:off x="806022" y="4786932"/>
            <a:ext cx="19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multiple algorithms</a:t>
            </a:r>
            <a:endParaRPr lang="en-US" sz="2400" dirty="0">
              <a:solidFill>
                <a:srgbClr val="333333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CaixaDeTexto 5">
            <a:extLst>
              <a:ext uri="{FF2B5EF4-FFF2-40B4-BE49-F238E27FC236}">
                <a16:creationId xmlns:a16="http://schemas.microsoft.com/office/drawing/2014/main" id="{C6B66FCB-A05B-45F1-9411-68224D32887A}"/>
              </a:ext>
            </a:extLst>
          </p:cNvPr>
          <p:cNvSpPr txBox="1"/>
          <p:nvPr/>
        </p:nvSpPr>
        <p:spPr>
          <a:xfrm>
            <a:off x="3854417" y="4799551"/>
            <a:ext cx="19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multiple</a:t>
            </a:r>
          </a:p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 runs</a:t>
            </a:r>
            <a:endParaRPr lang="en-US" sz="2400" dirty="0">
              <a:solidFill>
                <a:srgbClr val="333333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6A126D-AE0A-4EE1-9C85-3DDF5470D442}"/>
              </a:ext>
            </a:extLst>
          </p:cNvPr>
          <p:cNvGrpSpPr>
            <a:grpSpLocks noChangeAspect="1"/>
          </p:cNvGrpSpPr>
          <p:nvPr/>
        </p:nvGrpSpPr>
        <p:grpSpPr>
          <a:xfrm>
            <a:off x="572318" y="2080096"/>
            <a:ext cx="2434164" cy="2340000"/>
            <a:chOff x="559129" y="1769036"/>
            <a:chExt cx="2723725" cy="261835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6B6F2BB-D710-40AA-A410-DA4E8294D442}"/>
                </a:ext>
              </a:extLst>
            </p:cNvPr>
            <p:cNvSpPr/>
            <p:nvPr/>
          </p:nvSpPr>
          <p:spPr>
            <a:xfrm>
              <a:off x="1035783" y="3182435"/>
              <a:ext cx="1169581" cy="1169581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7909F81-45C9-4DBB-BF10-25C8AD166B3F}"/>
                </a:ext>
              </a:extLst>
            </p:cNvPr>
            <p:cNvSpPr/>
            <p:nvPr/>
          </p:nvSpPr>
          <p:spPr>
            <a:xfrm>
              <a:off x="2113215" y="2057907"/>
              <a:ext cx="1169581" cy="1169581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AA93216-B188-464A-B359-0DA4B4E9DB6C}"/>
                </a:ext>
              </a:extLst>
            </p:cNvPr>
            <p:cNvSpPr/>
            <p:nvPr/>
          </p:nvSpPr>
          <p:spPr>
            <a:xfrm>
              <a:off x="638834" y="1769036"/>
              <a:ext cx="1169581" cy="1169581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4EE2489B-0EF8-4050-A73E-ADC32722A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14" y="3147056"/>
              <a:ext cx="1416317" cy="12403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13851FF-622B-47E8-90B5-6682C6B5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5012">
              <a:off x="2069111" y="2052111"/>
              <a:ext cx="1213743" cy="12066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 descr="A stop sign&#10;&#10;Description automatically generated">
              <a:extLst>
                <a:ext uri="{FF2B5EF4-FFF2-40B4-BE49-F238E27FC236}">
                  <a16:creationId xmlns:a16="http://schemas.microsoft.com/office/drawing/2014/main" id="{0FEC2701-685C-4BB1-8953-FBD148A09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29" y="1784685"/>
              <a:ext cx="1328990" cy="10977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2F96C53-28BA-4B05-860D-435B27D927A4}"/>
              </a:ext>
            </a:extLst>
          </p:cNvPr>
          <p:cNvGrpSpPr>
            <a:grpSpLocks noChangeAspect="1"/>
          </p:cNvGrpSpPr>
          <p:nvPr/>
        </p:nvGrpSpPr>
        <p:grpSpPr>
          <a:xfrm>
            <a:off x="3835702" y="2357619"/>
            <a:ext cx="1945429" cy="1908000"/>
            <a:chOff x="5190136" y="2033372"/>
            <a:chExt cx="1835310" cy="1800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6B8FBFF-7089-4297-A207-6D8AFC7CED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7792" y="2033372"/>
              <a:ext cx="1800000" cy="1800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2" name="Picture 31" descr="A picture containing plate, clock&#10;&#10;Description automatically generated">
              <a:extLst>
                <a:ext uri="{FF2B5EF4-FFF2-40B4-BE49-F238E27FC236}">
                  <a16:creationId xmlns:a16="http://schemas.microsoft.com/office/drawing/2014/main" id="{75537ED9-839C-451C-ABAF-AE3C06A56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136" y="2370116"/>
              <a:ext cx="1835310" cy="126213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283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571C16F-35E1-4FD9-BE43-2A8D109E4FE1}"/>
              </a:ext>
            </a:extLst>
          </p:cNvPr>
          <p:cNvSpPr txBox="1"/>
          <p:nvPr/>
        </p:nvSpPr>
        <p:spPr>
          <a:xfrm>
            <a:off x="806022" y="4786932"/>
            <a:ext cx="19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multiple algorithms</a:t>
            </a:r>
            <a:endParaRPr lang="en-US" sz="2400" dirty="0">
              <a:solidFill>
                <a:srgbClr val="333333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CaixaDeTexto 5">
            <a:extLst>
              <a:ext uri="{FF2B5EF4-FFF2-40B4-BE49-F238E27FC236}">
                <a16:creationId xmlns:a16="http://schemas.microsoft.com/office/drawing/2014/main" id="{C6B66FCB-A05B-45F1-9411-68224D32887A}"/>
              </a:ext>
            </a:extLst>
          </p:cNvPr>
          <p:cNvSpPr txBox="1"/>
          <p:nvPr/>
        </p:nvSpPr>
        <p:spPr>
          <a:xfrm>
            <a:off x="3854417" y="4799551"/>
            <a:ext cx="19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multiple</a:t>
            </a:r>
          </a:p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 runs</a:t>
            </a:r>
            <a:endParaRPr lang="en-US" sz="2400" dirty="0">
              <a:solidFill>
                <a:srgbClr val="333333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CaixaDeTexto 5">
            <a:extLst>
              <a:ext uri="{FF2B5EF4-FFF2-40B4-BE49-F238E27FC236}">
                <a16:creationId xmlns:a16="http://schemas.microsoft.com/office/drawing/2014/main" id="{AF034B22-B194-46B2-9252-8B5C6441F558}"/>
              </a:ext>
            </a:extLst>
          </p:cNvPr>
          <p:cNvSpPr txBox="1"/>
          <p:nvPr/>
        </p:nvSpPr>
        <p:spPr>
          <a:xfrm>
            <a:off x="6610127" y="4925431"/>
            <a:ext cx="19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hypervolume</a:t>
            </a:r>
            <a:endParaRPr lang="en-US" sz="2400" dirty="0">
              <a:solidFill>
                <a:srgbClr val="333333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6A126D-AE0A-4EE1-9C85-3DDF5470D442}"/>
              </a:ext>
            </a:extLst>
          </p:cNvPr>
          <p:cNvGrpSpPr>
            <a:grpSpLocks noChangeAspect="1"/>
          </p:cNvGrpSpPr>
          <p:nvPr/>
        </p:nvGrpSpPr>
        <p:grpSpPr>
          <a:xfrm>
            <a:off x="572318" y="2080096"/>
            <a:ext cx="2434164" cy="2340000"/>
            <a:chOff x="559129" y="1769036"/>
            <a:chExt cx="2723725" cy="261835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6B6F2BB-D710-40AA-A410-DA4E8294D442}"/>
                </a:ext>
              </a:extLst>
            </p:cNvPr>
            <p:cNvSpPr/>
            <p:nvPr/>
          </p:nvSpPr>
          <p:spPr>
            <a:xfrm>
              <a:off x="1035783" y="3182435"/>
              <a:ext cx="1169581" cy="1169581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7909F81-45C9-4DBB-BF10-25C8AD166B3F}"/>
                </a:ext>
              </a:extLst>
            </p:cNvPr>
            <p:cNvSpPr/>
            <p:nvPr/>
          </p:nvSpPr>
          <p:spPr>
            <a:xfrm>
              <a:off x="2113215" y="2057907"/>
              <a:ext cx="1169581" cy="1169581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AA93216-B188-464A-B359-0DA4B4E9DB6C}"/>
                </a:ext>
              </a:extLst>
            </p:cNvPr>
            <p:cNvSpPr/>
            <p:nvPr/>
          </p:nvSpPr>
          <p:spPr>
            <a:xfrm>
              <a:off x="638834" y="1769036"/>
              <a:ext cx="1169581" cy="1169581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4EE2489B-0EF8-4050-A73E-ADC32722A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14" y="3147056"/>
              <a:ext cx="1416317" cy="12403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13851FF-622B-47E8-90B5-6682C6B5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5012">
              <a:off x="2069111" y="2052111"/>
              <a:ext cx="1213743" cy="12066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 descr="A stop sign&#10;&#10;Description automatically generated">
              <a:extLst>
                <a:ext uri="{FF2B5EF4-FFF2-40B4-BE49-F238E27FC236}">
                  <a16:creationId xmlns:a16="http://schemas.microsoft.com/office/drawing/2014/main" id="{0FEC2701-685C-4BB1-8953-FBD148A09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29" y="1784685"/>
              <a:ext cx="1328990" cy="10977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2F96C53-28BA-4B05-860D-435B27D927A4}"/>
              </a:ext>
            </a:extLst>
          </p:cNvPr>
          <p:cNvGrpSpPr>
            <a:grpSpLocks noChangeAspect="1"/>
          </p:cNvGrpSpPr>
          <p:nvPr/>
        </p:nvGrpSpPr>
        <p:grpSpPr>
          <a:xfrm>
            <a:off x="3835702" y="2357619"/>
            <a:ext cx="1945429" cy="1908000"/>
            <a:chOff x="5190136" y="2033372"/>
            <a:chExt cx="1835310" cy="1800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6B8FBFF-7089-4297-A207-6D8AFC7CED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7792" y="2033372"/>
              <a:ext cx="1800000" cy="1800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2" name="Picture 31" descr="A picture containing plate, clock&#10;&#10;Description automatically generated">
              <a:extLst>
                <a:ext uri="{FF2B5EF4-FFF2-40B4-BE49-F238E27FC236}">
                  <a16:creationId xmlns:a16="http://schemas.microsoft.com/office/drawing/2014/main" id="{75537ED9-839C-451C-ABAF-AE3C06A56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136" y="2370116"/>
              <a:ext cx="1835310" cy="126213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F2173F-EE4C-4E6F-98D2-199C987C495F}"/>
              </a:ext>
            </a:extLst>
          </p:cNvPr>
          <p:cNvGrpSpPr>
            <a:grpSpLocks noChangeAspect="1"/>
          </p:cNvGrpSpPr>
          <p:nvPr/>
        </p:nvGrpSpPr>
        <p:grpSpPr>
          <a:xfrm>
            <a:off x="6610351" y="2225505"/>
            <a:ext cx="1918117" cy="2016000"/>
            <a:chOff x="7605206" y="1892164"/>
            <a:chExt cx="1990733" cy="209232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E870827-E0DF-48F4-838F-2FEBCD1442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05206" y="2004486"/>
              <a:ext cx="1980000" cy="1980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8" name="Picture 37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16D58CE9-1FB8-4E24-8A25-D23827E8F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444" y="1892164"/>
              <a:ext cx="1983495" cy="180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938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 | hypervolume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cxnSp>
        <p:nvCxnSpPr>
          <p:cNvPr id="7" name="Conexão reta 3">
            <a:extLst>
              <a:ext uri="{FF2B5EF4-FFF2-40B4-BE49-F238E27FC236}">
                <a16:creationId xmlns:a16="http://schemas.microsoft.com/office/drawing/2014/main" id="{3622EFD1-115F-479C-8843-E9E685831014}"/>
              </a:ext>
            </a:extLst>
          </p:cNvPr>
          <p:cNvCxnSpPr/>
          <p:nvPr/>
        </p:nvCxnSpPr>
        <p:spPr>
          <a:xfrm>
            <a:off x="1492169" y="1580998"/>
            <a:ext cx="0" cy="4320000"/>
          </a:xfrm>
          <a:prstGeom prst="line">
            <a:avLst/>
          </a:prstGeom>
          <a:ln w="19050">
            <a:solidFill>
              <a:srgbClr val="33333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ta 28">
            <a:extLst>
              <a:ext uri="{FF2B5EF4-FFF2-40B4-BE49-F238E27FC236}">
                <a16:creationId xmlns:a16="http://schemas.microsoft.com/office/drawing/2014/main" id="{29AD3CF5-0983-451E-B6C0-19CACCE26602}"/>
              </a:ext>
            </a:extLst>
          </p:cNvPr>
          <p:cNvCxnSpPr>
            <a:cxnSpLocks/>
          </p:cNvCxnSpPr>
          <p:nvPr/>
        </p:nvCxnSpPr>
        <p:spPr>
          <a:xfrm flipH="1">
            <a:off x="1268235" y="5676484"/>
            <a:ext cx="4320000" cy="0"/>
          </a:xfrm>
          <a:prstGeom prst="line">
            <a:avLst/>
          </a:prstGeom>
          <a:ln w="19050">
            <a:solidFill>
              <a:srgbClr val="33333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07F83A4-95EB-4C2B-A036-9DC103194F76}"/>
              </a:ext>
            </a:extLst>
          </p:cNvPr>
          <p:cNvSpPr>
            <a:spLocks noChangeAspect="1"/>
          </p:cNvSpPr>
          <p:nvPr/>
        </p:nvSpPr>
        <p:spPr>
          <a:xfrm rot="16200000">
            <a:off x="4541201" y="5235971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C68814F-3436-4FC7-B7CD-EBBFA9601C75}"/>
              </a:ext>
            </a:extLst>
          </p:cNvPr>
          <p:cNvSpPr>
            <a:spLocks noChangeAspect="1"/>
          </p:cNvSpPr>
          <p:nvPr/>
        </p:nvSpPr>
        <p:spPr>
          <a:xfrm rot="16200000">
            <a:off x="4022839" y="4426403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B2637E1-A038-44A0-B748-E48BA80ECBBF}"/>
              </a:ext>
            </a:extLst>
          </p:cNvPr>
          <p:cNvSpPr>
            <a:spLocks noChangeAspect="1"/>
          </p:cNvSpPr>
          <p:nvPr/>
        </p:nvSpPr>
        <p:spPr>
          <a:xfrm rot="16200000">
            <a:off x="3284571" y="3828794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C1CEEA-8BC9-4829-806F-A2546BF68BBD}"/>
              </a:ext>
            </a:extLst>
          </p:cNvPr>
          <p:cNvSpPr>
            <a:spLocks noChangeAspect="1"/>
          </p:cNvSpPr>
          <p:nvPr/>
        </p:nvSpPr>
        <p:spPr>
          <a:xfrm rot="16200000">
            <a:off x="2429232" y="3375202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A7C87EC-D434-4ED2-8893-A2DDCB96973D}"/>
              </a:ext>
            </a:extLst>
          </p:cNvPr>
          <p:cNvSpPr>
            <a:spLocks noChangeAspect="1"/>
          </p:cNvSpPr>
          <p:nvPr/>
        </p:nvSpPr>
        <p:spPr>
          <a:xfrm rot="16200000">
            <a:off x="1625999" y="2299731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D3F833F-3CFE-4F00-B691-E81726D555EF}"/>
              </a:ext>
            </a:extLst>
          </p:cNvPr>
          <p:cNvSpPr>
            <a:spLocks noChangeAspect="1"/>
          </p:cNvSpPr>
          <p:nvPr/>
        </p:nvSpPr>
        <p:spPr>
          <a:xfrm>
            <a:off x="2223743" y="2504404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FC9B2B2-0F1D-4ACA-81A3-7C08EB46E076}"/>
              </a:ext>
            </a:extLst>
          </p:cNvPr>
          <p:cNvSpPr>
            <a:spLocks noChangeAspect="1"/>
          </p:cNvSpPr>
          <p:nvPr/>
        </p:nvSpPr>
        <p:spPr>
          <a:xfrm>
            <a:off x="2922674" y="2717248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42FA390-1E64-47C1-8DA6-36315FAF8FD8}"/>
              </a:ext>
            </a:extLst>
          </p:cNvPr>
          <p:cNvSpPr>
            <a:spLocks noChangeAspect="1"/>
          </p:cNvSpPr>
          <p:nvPr/>
        </p:nvSpPr>
        <p:spPr>
          <a:xfrm>
            <a:off x="2982257" y="3420578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FA59D9C-2ACA-4821-84C6-707C36DD1147}"/>
              </a:ext>
            </a:extLst>
          </p:cNvPr>
          <p:cNvSpPr>
            <a:spLocks noChangeAspect="1"/>
          </p:cNvSpPr>
          <p:nvPr/>
        </p:nvSpPr>
        <p:spPr>
          <a:xfrm>
            <a:off x="3603253" y="2965737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0CCCEF9-E2B1-4EA3-86DD-E485A327FF06}"/>
              </a:ext>
            </a:extLst>
          </p:cNvPr>
          <p:cNvSpPr>
            <a:spLocks noChangeAspect="1"/>
          </p:cNvSpPr>
          <p:nvPr/>
        </p:nvSpPr>
        <p:spPr>
          <a:xfrm>
            <a:off x="3868633" y="3718186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5D66409-3079-40FE-8FC0-890F4210DB7C}"/>
              </a:ext>
            </a:extLst>
          </p:cNvPr>
          <p:cNvSpPr>
            <a:spLocks noChangeAspect="1"/>
          </p:cNvSpPr>
          <p:nvPr/>
        </p:nvSpPr>
        <p:spPr>
          <a:xfrm>
            <a:off x="4552691" y="4577138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B1FA21C-F29B-4094-9BB1-DBC9B9A91553}"/>
              </a:ext>
            </a:extLst>
          </p:cNvPr>
          <p:cNvSpPr>
            <a:spLocks noChangeAspect="1"/>
          </p:cNvSpPr>
          <p:nvPr/>
        </p:nvSpPr>
        <p:spPr>
          <a:xfrm>
            <a:off x="2867787" y="2074620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FAC0E60-AA54-4A87-9FF4-B16DC5BB9484}"/>
              </a:ext>
            </a:extLst>
          </p:cNvPr>
          <p:cNvSpPr>
            <a:spLocks noChangeAspect="1"/>
          </p:cNvSpPr>
          <p:nvPr/>
        </p:nvSpPr>
        <p:spPr>
          <a:xfrm>
            <a:off x="4291679" y="3086605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101D425-F893-497D-A582-108E1D702F98}"/>
              </a:ext>
            </a:extLst>
          </p:cNvPr>
          <p:cNvSpPr>
            <a:spLocks noChangeAspect="1"/>
          </p:cNvSpPr>
          <p:nvPr/>
        </p:nvSpPr>
        <p:spPr>
          <a:xfrm>
            <a:off x="4707684" y="3797877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0DD261C-CCFB-4BA2-AC52-F52B322212FB}"/>
              </a:ext>
            </a:extLst>
          </p:cNvPr>
          <p:cNvSpPr>
            <a:spLocks noChangeAspect="1"/>
          </p:cNvSpPr>
          <p:nvPr/>
        </p:nvSpPr>
        <p:spPr>
          <a:xfrm>
            <a:off x="4052563" y="2315055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AC684BE-D97C-421C-B0D3-98C14B4EA82C}"/>
              </a:ext>
            </a:extLst>
          </p:cNvPr>
          <p:cNvSpPr>
            <a:spLocks noChangeAspect="1"/>
          </p:cNvSpPr>
          <p:nvPr/>
        </p:nvSpPr>
        <p:spPr>
          <a:xfrm>
            <a:off x="4915298" y="2879717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5">
            <a:extLst>
              <a:ext uri="{FF2B5EF4-FFF2-40B4-BE49-F238E27FC236}">
                <a16:creationId xmlns:a16="http://schemas.microsoft.com/office/drawing/2014/main" id="{95352C70-4961-422E-AC7B-83A5CD54A972}"/>
              </a:ext>
            </a:extLst>
          </p:cNvPr>
          <p:cNvSpPr txBox="1"/>
          <p:nvPr/>
        </p:nvSpPr>
        <p:spPr>
          <a:xfrm>
            <a:off x="6829425" y="3198167"/>
            <a:ext cx="375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evaluated solutions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7B8E6D6-E9C3-4F06-8379-D875B056C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60" y="5853373"/>
            <a:ext cx="578852" cy="3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0964D24-0EA0-4F69-BA66-00B808B28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9" y="1714425"/>
            <a:ext cx="353856" cy="353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8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a shift towards sustainability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FD9E71-6ACC-4986-AF5E-37E35CA05654}"/>
              </a:ext>
            </a:extLst>
          </p:cNvPr>
          <p:cNvGrpSpPr>
            <a:grpSpLocks noChangeAspect="1"/>
          </p:cNvGrpSpPr>
          <p:nvPr/>
        </p:nvGrpSpPr>
        <p:grpSpPr>
          <a:xfrm>
            <a:off x="3004491" y="1448675"/>
            <a:ext cx="6183019" cy="4968000"/>
            <a:chOff x="2672349" y="1173351"/>
            <a:chExt cx="6496647" cy="5220000"/>
          </a:xfrm>
        </p:grpSpPr>
        <p:pic>
          <p:nvPicPr>
            <p:cNvPr id="15" name="Picture 1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24C71065-6866-404A-A3C6-600DE8345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8016536" y="3091926"/>
              <a:ext cx="115246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black sign with white text&#10;&#10;Description automatically generated">
              <a:extLst>
                <a:ext uri="{FF2B5EF4-FFF2-40B4-BE49-F238E27FC236}">
                  <a16:creationId xmlns:a16="http://schemas.microsoft.com/office/drawing/2014/main" id="{8B3E9FDD-80BE-4C6C-BA16-6F42CA34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49" y="3063351"/>
              <a:ext cx="143898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 descr="A picture containing monitor, computer, sitting, computer&#10;&#10;Description automatically generated">
              <a:extLst>
                <a:ext uri="{FF2B5EF4-FFF2-40B4-BE49-F238E27FC236}">
                  <a16:creationId xmlns:a16="http://schemas.microsoft.com/office/drawing/2014/main" id="{70D0A704-0053-459A-B058-37CE87446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69" y="2775352"/>
              <a:ext cx="2448309" cy="201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E48BD0B7-DCD0-4848-BCFB-3FD06E515111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3371124" y="1173351"/>
              <a:ext cx="5220000" cy="5220000"/>
            </a:xfrm>
            <a:prstGeom prst="arc">
              <a:avLst>
                <a:gd name="adj1" fmla="val 14621847"/>
                <a:gd name="adj2" fmla="val 1621803"/>
              </a:avLst>
            </a:prstGeom>
            <a:ln w="57150">
              <a:solidFill>
                <a:srgbClr val="57A6AA"/>
              </a:solidFill>
              <a:headEnd type="none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D849A22A-2B0C-42C7-A65B-A49B9082DF31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367841" y="1173351"/>
              <a:ext cx="5220000" cy="5220000"/>
            </a:xfrm>
            <a:prstGeom prst="arc">
              <a:avLst>
                <a:gd name="adj1" fmla="val 14821872"/>
                <a:gd name="adj2" fmla="val 1533080"/>
              </a:avLst>
            </a:prstGeom>
            <a:ln w="57150">
              <a:solidFill>
                <a:srgbClr val="57A6AA"/>
              </a:solidFill>
              <a:headEnd type="none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04452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id="{DD3F833F-3CFE-4F00-B691-E81726D555EF}"/>
              </a:ext>
            </a:extLst>
          </p:cNvPr>
          <p:cNvSpPr>
            <a:spLocks noChangeAspect="1"/>
          </p:cNvSpPr>
          <p:nvPr/>
        </p:nvSpPr>
        <p:spPr>
          <a:xfrm>
            <a:off x="2223743" y="2504404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FC9B2B2-0F1D-4ACA-81A3-7C08EB46E076}"/>
              </a:ext>
            </a:extLst>
          </p:cNvPr>
          <p:cNvSpPr>
            <a:spLocks noChangeAspect="1"/>
          </p:cNvSpPr>
          <p:nvPr/>
        </p:nvSpPr>
        <p:spPr>
          <a:xfrm>
            <a:off x="2922674" y="2717248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42FA390-1E64-47C1-8DA6-36315FAF8FD8}"/>
              </a:ext>
            </a:extLst>
          </p:cNvPr>
          <p:cNvSpPr>
            <a:spLocks noChangeAspect="1"/>
          </p:cNvSpPr>
          <p:nvPr/>
        </p:nvSpPr>
        <p:spPr>
          <a:xfrm>
            <a:off x="2982257" y="3420578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FA59D9C-2ACA-4821-84C6-707C36DD1147}"/>
              </a:ext>
            </a:extLst>
          </p:cNvPr>
          <p:cNvSpPr>
            <a:spLocks noChangeAspect="1"/>
          </p:cNvSpPr>
          <p:nvPr/>
        </p:nvSpPr>
        <p:spPr>
          <a:xfrm>
            <a:off x="3603253" y="2965737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0CCCEF9-E2B1-4EA3-86DD-E485A327FF06}"/>
              </a:ext>
            </a:extLst>
          </p:cNvPr>
          <p:cNvSpPr>
            <a:spLocks noChangeAspect="1"/>
          </p:cNvSpPr>
          <p:nvPr/>
        </p:nvSpPr>
        <p:spPr>
          <a:xfrm>
            <a:off x="3868633" y="3718186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5D66409-3079-40FE-8FC0-890F4210DB7C}"/>
              </a:ext>
            </a:extLst>
          </p:cNvPr>
          <p:cNvSpPr>
            <a:spLocks noChangeAspect="1"/>
          </p:cNvSpPr>
          <p:nvPr/>
        </p:nvSpPr>
        <p:spPr>
          <a:xfrm>
            <a:off x="4552691" y="4577138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B1FA21C-F29B-4094-9BB1-DBC9B9A91553}"/>
              </a:ext>
            </a:extLst>
          </p:cNvPr>
          <p:cNvSpPr>
            <a:spLocks noChangeAspect="1"/>
          </p:cNvSpPr>
          <p:nvPr/>
        </p:nvSpPr>
        <p:spPr>
          <a:xfrm>
            <a:off x="2867787" y="2074620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FAC0E60-AA54-4A87-9FF4-B16DC5BB9484}"/>
              </a:ext>
            </a:extLst>
          </p:cNvPr>
          <p:cNvSpPr>
            <a:spLocks noChangeAspect="1"/>
          </p:cNvSpPr>
          <p:nvPr/>
        </p:nvSpPr>
        <p:spPr>
          <a:xfrm>
            <a:off x="4291679" y="3086605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101D425-F893-497D-A582-108E1D702F98}"/>
              </a:ext>
            </a:extLst>
          </p:cNvPr>
          <p:cNvSpPr>
            <a:spLocks noChangeAspect="1"/>
          </p:cNvSpPr>
          <p:nvPr/>
        </p:nvSpPr>
        <p:spPr>
          <a:xfrm>
            <a:off x="4707684" y="3797877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0DD261C-CCFB-4BA2-AC52-F52B322212FB}"/>
              </a:ext>
            </a:extLst>
          </p:cNvPr>
          <p:cNvSpPr>
            <a:spLocks noChangeAspect="1"/>
          </p:cNvSpPr>
          <p:nvPr/>
        </p:nvSpPr>
        <p:spPr>
          <a:xfrm>
            <a:off x="4052563" y="2315055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AC684BE-D97C-421C-B0D3-98C14B4EA82C}"/>
              </a:ext>
            </a:extLst>
          </p:cNvPr>
          <p:cNvSpPr>
            <a:spLocks noChangeAspect="1"/>
          </p:cNvSpPr>
          <p:nvPr/>
        </p:nvSpPr>
        <p:spPr>
          <a:xfrm>
            <a:off x="4915298" y="2879717"/>
            <a:ext cx="216000" cy="216000"/>
          </a:xfrm>
          <a:prstGeom prst="ellipse">
            <a:avLst/>
          </a:prstGeom>
          <a:solidFill>
            <a:srgbClr val="C2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2F7752-89E8-45A4-BA81-6C7871C99674}"/>
              </a:ext>
            </a:extLst>
          </p:cNvPr>
          <p:cNvGrpSpPr/>
          <p:nvPr/>
        </p:nvGrpSpPr>
        <p:grpSpPr>
          <a:xfrm>
            <a:off x="1625999" y="2299731"/>
            <a:ext cx="3131202" cy="3152240"/>
            <a:chOff x="1625999" y="2299731"/>
            <a:chExt cx="3131202" cy="31522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2D783D3-3F8F-4B72-9B56-1BFEABB150A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541201" y="5235971"/>
              <a:ext cx="216000" cy="216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8CCD9A0-4D83-48F8-81E5-90B18503FBE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022839" y="4426403"/>
              <a:ext cx="216000" cy="216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5944016-FB91-4F70-A669-AEB1DE4EEB7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3284571" y="3828794"/>
              <a:ext cx="216000" cy="216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6D40D9E-08EF-4A04-96D9-2DBE3E3C86C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429232" y="3375202"/>
              <a:ext cx="216000" cy="216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A433E90-08A7-4359-8778-EDF771A045A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625999" y="2299731"/>
              <a:ext cx="216000" cy="216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" name="CaixaDeTexto 5">
            <a:extLst>
              <a:ext uri="{FF2B5EF4-FFF2-40B4-BE49-F238E27FC236}">
                <a16:creationId xmlns:a16="http://schemas.microsoft.com/office/drawing/2014/main" id="{A469C61E-1643-40B3-95B1-8E111671FC60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 | hypervolume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0F6A358A-7AE0-4697-A5DC-409AA57E19A3}"/>
              </a:ext>
            </a:extLst>
          </p:cNvPr>
          <p:cNvCxnSpPr>
            <a:cxnSpLocks/>
          </p:cNvCxnSpPr>
          <p:nvPr/>
        </p:nvCxnSpPr>
        <p:spPr>
          <a:xfrm>
            <a:off x="1492169" y="1580998"/>
            <a:ext cx="0" cy="4320000"/>
          </a:xfrm>
          <a:prstGeom prst="line">
            <a:avLst/>
          </a:prstGeom>
          <a:ln w="19050">
            <a:solidFill>
              <a:srgbClr val="33333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ta 28">
            <a:extLst>
              <a:ext uri="{FF2B5EF4-FFF2-40B4-BE49-F238E27FC236}">
                <a16:creationId xmlns:a16="http://schemas.microsoft.com/office/drawing/2014/main" id="{2F4BD322-C25E-4138-A80C-5FD6EF02C4D1}"/>
              </a:ext>
            </a:extLst>
          </p:cNvPr>
          <p:cNvCxnSpPr>
            <a:cxnSpLocks/>
          </p:cNvCxnSpPr>
          <p:nvPr/>
        </p:nvCxnSpPr>
        <p:spPr>
          <a:xfrm flipH="1">
            <a:off x="1268235" y="5676484"/>
            <a:ext cx="4320000" cy="0"/>
          </a:xfrm>
          <a:prstGeom prst="line">
            <a:avLst/>
          </a:prstGeom>
          <a:ln w="19050">
            <a:solidFill>
              <a:srgbClr val="33333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5">
            <a:extLst>
              <a:ext uri="{FF2B5EF4-FFF2-40B4-BE49-F238E27FC236}">
                <a16:creationId xmlns:a16="http://schemas.microsoft.com/office/drawing/2014/main" id="{84F7F601-CCC2-4D26-AA36-C3DAE4C30AC9}"/>
              </a:ext>
            </a:extLst>
          </p:cNvPr>
          <p:cNvSpPr txBox="1"/>
          <p:nvPr/>
        </p:nvSpPr>
        <p:spPr>
          <a:xfrm>
            <a:off x="6724650" y="3189745"/>
            <a:ext cx="375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optimal solutions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CC45E73B-CC11-4759-B502-0B297A9B2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60" y="5853373"/>
            <a:ext cx="578852" cy="3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DC10A0B-B0C0-4905-B256-0395E865E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9" y="1714425"/>
            <a:ext cx="353856" cy="353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0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72D783D3-3F8F-4B72-9B56-1BFEABB150AA}"/>
              </a:ext>
            </a:extLst>
          </p:cNvPr>
          <p:cNvSpPr>
            <a:spLocks noChangeAspect="1"/>
          </p:cNvSpPr>
          <p:nvPr/>
        </p:nvSpPr>
        <p:spPr>
          <a:xfrm rot="16200000">
            <a:off x="4541201" y="5235971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8CCD9A0-4D83-48F8-81E5-90B18503FBE3}"/>
              </a:ext>
            </a:extLst>
          </p:cNvPr>
          <p:cNvSpPr>
            <a:spLocks noChangeAspect="1"/>
          </p:cNvSpPr>
          <p:nvPr/>
        </p:nvSpPr>
        <p:spPr>
          <a:xfrm rot="16200000">
            <a:off x="4022839" y="4426403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5944016-FB91-4F70-A669-AEB1DE4EEB75}"/>
              </a:ext>
            </a:extLst>
          </p:cNvPr>
          <p:cNvSpPr>
            <a:spLocks noChangeAspect="1"/>
          </p:cNvSpPr>
          <p:nvPr/>
        </p:nvSpPr>
        <p:spPr>
          <a:xfrm rot="16200000">
            <a:off x="3284571" y="3828794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D40D9E-08EF-4A04-96D9-2DBE3E3C86C9}"/>
              </a:ext>
            </a:extLst>
          </p:cNvPr>
          <p:cNvSpPr>
            <a:spLocks noChangeAspect="1"/>
          </p:cNvSpPr>
          <p:nvPr/>
        </p:nvSpPr>
        <p:spPr>
          <a:xfrm rot="16200000">
            <a:off x="2429232" y="3375202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A433E90-08A7-4359-8778-EDF771A045A1}"/>
              </a:ext>
            </a:extLst>
          </p:cNvPr>
          <p:cNvSpPr>
            <a:spLocks noChangeAspect="1"/>
          </p:cNvSpPr>
          <p:nvPr/>
        </p:nvSpPr>
        <p:spPr>
          <a:xfrm rot="16200000">
            <a:off x="1625999" y="2299731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1EC6BF-FCBB-4246-9958-41DEF2333E65}"/>
              </a:ext>
            </a:extLst>
          </p:cNvPr>
          <p:cNvGrpSpPr/>
          <p:nvPr/>
        </p:nvGrpSpPr>
        <p:grpSpPr>
          <a:xfrm>
            <a:off x="5372235" y="1207146"/>
            <a:ext cx="537157" cy="587826"/>
            <a:chOff x="5372235" y="1207146"/>
            <a:chExt cx="537157" cy="58782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C9B2B2-0F1D-4ACA-81A3-7C08EB46E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2235" y="1578972"/>
              <a:ext cx="216000" cy="216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76A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" name="CaixaDeTexto 5">
              <a:extLst>
                <a:ext uri="{FF2B5EF4-FFF2-40B4-BE49-F238E27FC236}">
                  <a16:creationId xmlns:a16="http://schemas.microsoft.com/office/drawing/2014/main" id="{627F7AA0-B11D-483C-B4AC-7118B357AB9D}"/>
                </a:ext>
              </a:extLst>
            </p:cNvPr>
            <p:cNvSpPr txBox="1"/>
            <p:nvPr/>
          </p:nvSpPr>
          <p:spPr>
            <a:xfrm>
              <a:off x="5372235" y="1207146"/>
              <a:ext cx="5371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376A6B"/>
                  </a:solidFill>
                  <a:latin typeface="Montserrat Medium" panose="00000600000000000000" pitchFamily="2" charset="0"/>
                </a:rPr>
                <a:t>r</a:t>
              </a:r>
              <a:endParaRPr lang="en-US" sz="3200" baseline="-25000" dirty="0">
                <a:solidFill>
                  <a:srgbClr val="376A6B"/>
                </a:solidFill>
                <a:latin typeface="Montserrat Medium" panose="00000600000000000000" pitchFamily="2" charset="0"/>
              </a:endParaRPr>
            </a:p>
          </p:txBody>
        </p:sp>
      </p:grpSp>
      <p:sp>
        <p:nvSpPr>
          <p:cNvPr id="4" name="CaixaDeTexto 5">
            <a:extLst>
              <a:ext uri="{FF2B5EF4-FFF2-40B4-BE49-F238E27FC236}">
                <a16:creationId xmlns:a16="http://schemas.microsoft.com/office/drawing/2014/main" id="{17BDB884-5889-4121-A7DF-C02ECD903A3C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 | hypervolume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cxnSp>
        <p:nvCxnSpPr>
          <p:cNvPr id="5" name="Conexão reta 3">
            <a:extLst>
              <a:ext uri="{FF2B5EF4-FFF2-40B4-BE49-F238E27FC236}">
                <a16:creationId xmlns:a16="http://schemas.microsoft.com/office/drawing/2014/main" id="{9CDF5A71-5CBF-4404-94A2-AB02ECC545A2}"/>
              </a:ext>
            </a:extLst>
          </p:cNvPr>
          <p:cNvCxnSpPr>
            <a:cxnSpLocks/>
          </p:cNvCxnSpPr>
          <p:nvPr/>
        </p:nvCxnSpPr>
        <p:spPr>
          <a:xfrm>
            <a:off x="1492169" y="1580998"/>
            <a:ext cx="0" cy="4320000"/>
          </a:xfrm>
          <a:prstGeom prst="line">
            <a:avLst/>
          </a:prstGeom>
          <a:ln w="19050">
            <a:solidFill>
              <a:srgbClr val="33333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ta 28">
            <a:extLst>
              <a:ext uri="{FF2B5EF4-FFF2-40B4-BE49-F238E27FC236}">
                <a16:creationId xmlns:a16="http://schemas.microsoft.com/office/drawing/2014/main" id="{9D1C1BA0-B596-48E1-AF8A-C8332417B1CB}"/>
              </a:ext>
            </a:extLst>
          </p:cNvPr>
          <p:cNvCxnSpPr>
            <a:cxnSpLocks/>
          </p:cNvCxnSpPr>
          <p:nvPr/>
        </p:nvCxnSpPr>
        <p:spPr>
          <a:xfrm flipH="1">
            <a:off x="1268235" y="5676484"/>
            <a:ext cx="4320000" cy="0"/>
          </a:xfrm>
          <a:prstGeom prst="line">
            <a:avLst/>
          </a:prstGeom>
          <a:ln w="19050">
            <a:solidFill>
              <a:srgbClr val="33333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5">
            <a:extLst>
              <a:ext uri="{FF2B5EF4-FFF2-40B4-BE49-F238E27FC236}">
                <a16:creationId xmlns:a16="http://schemas.microsoft.com/office/drawing/2014/main" id="{C2D34B0F-9F28-4C3A-8BAB-4B6B3404F7D0}"/>
              </a:ext>
            </a:extLst>
          </p:cNvPr>
          <p:cNvSpPr txBox="1"/>
          <p:nvPr/>
        </p:nvSpPr>
        <p:spPr>
          <a:xfrm>
            <a:off x="6829425" y="3198167"/>
            <a:ext cx="375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reference point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1AAE16B8-A46A-4834-9136-D1937005E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60" y="5853373"/>
            <a:ext cx="578852" cy="3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0CEDAE75-3631-4910-8B3E-173624913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9" y="1714425"/>
            <a:ext cx="353856" cy="353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78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2C00AA-4EA6-4E75-A5A5-D496FC5F65E2}"/>
              </a:ext>
            </a:extLst>
          </p:cNvPr>
          <p:cNvSpPr/>
          <p:nvPr/>
        </p:nvSpPr>
        <p:spPr>
          <a:xfrm>
            <a:off x="1728559" y="1688311"/>
            <a:ext cx="3745924" cy="738176"/>
          </a:xfrm>
          <a:prstGeom prst="rect">
            <a:avLst/>
          </a:prstGeom>
          <a:solidFill>
            <a:srgbClr val="57A6A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2D783D3-3F8F-4B72-9B56-1BFEABB150AA}"/>
              </a:ext>
            </a:extLst>
          </p:cNvPr>
          <p:cNvSpPr>
            <a:spLocks noChangeAspect="1"/>
          </p:cNvSpPr>
          <p:nvPr/>
        </p:nvSpPr>
        <p:spPr>
          <a:xfrm rot="16200000">
            <a:off x="4541201" y="5235971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8CCD9A0-4D83-48F8-81E5-90B18503FBE3}"/>
              </a:ext>
            </a:extLst>
          </p:cNvPr>
          <p:cNvSpPr>
            <a:spLocks noChangeAspect="1"/>
          </p:cNvSpPr>
          <p:nvPr/>
        </p:nvSpPr>
        <p:spPr>
          <a:xfrm rot="16200000">
            <a:off x="4022839" y="4426403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5944016-FB91-4F70-A669-AEB1DE4EEB75}"/>
              </a:ext>
            </a:extLst>
          </p:cNvPr>
          <p:cNvSpPr>
            <a:spLocks noChangeAspect="1"/>
          </p:cNvSpPr>
          <p:nvPr/>
        </p:nvSpPr>
        <p:spPr>
          <a:xfrm rot="16200000">
            <a:off x="3284571" y="3828794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D40D9E-08EF-4A04-96D9-2DBE3E3C86C9}"/>
              </a:ext>
            </a:extLst>
          </p:cNvPr>
          <p:cNvSpPr>
            <a:spLocks noChangeAspect="1"/>
          </p:cNvSpPr>
          <p:nvPr/>
        </p:nvSpPr>
        <p:spPr>
          <a:xfrm rot="16200000">
            <a:off x="2429232" y="3375202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A433E90-08A7-4359-8778-EDF771A045A1}"/>
              </a:ext>
            </a:extLst>
          </p:cNvPr>
          <p:cNvSpPr>
            <a:spLocks noChangeAspect="1"/>
          </p:cNvSpPr>
          <p:nvPr/>
        </p:nvSpPr>
        <p:spPr>
          <a:xfrm rot="16200000">
            <a:off x="1625999" y="2299731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1EC6BF-FCBB-4246-9958-41DEF2333E65}"/>
              </a:ext>
            </a:extLst>
          </p:cNvPr>
          <p:cNvGrpSpPr/>
          <p:nvPr/>
        </p:nvGrpSpPr>
        <p:grpSpPr>
          <a:xfrm>
            <a:off x="5372235" y="1207146"/>
            <a:ext cx="537157" cy="587826"/>
            <a:chOff x="5372235" y="1207146"/>
            <a:chExt cx="537157" cy="58782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C9B2B2-0F1D-4ACA-81A3-7C08EB46E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2235" y="1578972"/>
              <a:ext cx="216000" cy="216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76A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" name="CaixaDeTexto 5">
              <a:extLst>
                <a:ext uri="{FF2B5EF4-FFF2-40B4-BE49-F238E27FC236}">
                  <a16:creationId xmlns:a16="http://schemas.microsoft.com/office/drawing/2014/main" id="{627F7AA0-B11D-483C-B4AC-7118B357AB9D}"/>
                </a:ext>
              </a:extLst>
            </p:cNvPr>
            <p:cNvSpPr txBox="1"/>
            <p:nvPr/>
          </p:nvSpPr>
          <p:spPr>
            <a:xfrm>
              <a:off x="5372235" y="1207146"/>
              <a:ext cx="5371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376A6B"/>
                  </a:solidFill>
                  <a:latin typeface="Montserrat Medium" panose="00000600000000000000" pitchFamily="2" charset="0"/>
                </a:rPr>
                <a:t>r</a:t>
              </a:r>
              <a:endParaRPr lang="en-US" sz="3200" baseline="-25000" dirty="0">
                <a:solidFill>
                  <a:srgbClr val="376A6B"/>
                </a:solidFill>
                <a:latin typeface="Montserrat Medium" panose="00000600000000000000" pitchFamily="2" charset="0"/>
              </a:endParaRPr>
            </a:p>
          </p:txBody>
        </p:sp>
      </p:grpSp>
      <p:sp>
        <p:nvSpPr>
          <p:cNvPr id="4" name="CaixaDeTexto 5">
            <a:extLst>
              <a:ext uri="{FF2B5EF4-FFF2-40B4-BE49-F238E27FC236}">
                <a16:creationId xmlns:a16="http://schemas.microsoft.com/office/drawing/2014/main" id="{88501C36-64F7-4A39-AF06-28FBC0BE8082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 | hypervolume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cxnSp>
        <p:nvCxnSpPr>
          <p:cNvPr id="6" name="Conexão reta 3">
            <a:extLst>
              <a:ext uri="{FF2B5EF4-FFF2-40B4-BE49-F238E27FC236}">
                <a16:creationId xmlns:a16="http://schemas.microsoft.com/office/drawing/2014/main" id="{2C25A77C-94E8-43F4-8D1C-49F8809EE7CE}"/>
              </a:ext>
            </a:extLst>
          </p:cNvPr>
          <p:cNvCxnSpPr>
            <a:cxnSpLocks/>
          </p:cNvCxnSpPr>
          <p:nvPr/>
        </p:nvCxnSpPr>
        <p:spPr>
          <a:xfrm>
            <a:off x="1492169" y="1580998"/>
            <a:ext cx="0" cy="4320000"/>
          </a:xfrm>
          <a:prstGeom prst="line">
            <a:avLst/>
          </a:prstGeom>
          <a:ln w="19050">
            <a:solidFill>
              <a:srgbClr val="33333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ta 28">
            <a:extLst>
              <a:ext uri="{FF2B5EF4-FFF2-40B4-BE49-F238E27FC236}">
                <a16:creationId xmlns:a16="http://schemas.microsoft.com/office/drawing/2014/main" id="{3F15EC36-ACAA-4A2E-8EE5-99C4DF42BE2E}"/>
              </a:ext>
            </a:extLst>
          </p:cNvPr>
          <p:cNvCxnSpPr>
            <a:cxnSpLocks/>
          </p:cNvCxnSpPr>
          <p:nvPr/>
        </p:nvCxnSpPr>
        <p:spPr>
          <a:xfrm flipH="1">
            <a:off x="1268235" y="5676484"/>
            <a:ext cx="4320000" cy="0"/>
          </a:xfrm>
          <a:prstGeom prst="line">
            <a:avLst/>
          </a:prstGeom>
          <a:ln w="19050">
            <a:solidFill>
              <a:srgbClr val="33333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5">
            <a:extLst>
              <a:ext uri="{FF2B5EF4-FFF2-40B4-BE49-F238E27FC236}">
                <a16:creationId xmlns:a16="http://schemas.microsoft.com/office/drawing/2014/main" id="{2886226A-2002-42B3-8BD3-2DE0C2AE57BB}"/>
              </a:ext>
            </a:extLst>
          </p:cNvPr>
          <p:cNvSpPr txBox="1"/>
          <p:nvPr/>
        </p:nvSpPr>
        <p:spPr>
          <a:xfrm>
            <a:off x="6815004" y="2632317"/>
            <a:ext cx="375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area between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6" name="CaixaDeTexto 5">
            <a:extLst>
              <a:ext uri="{FF2B5EF4-FFF2-40B4-BE49-F238E27FC236}">
                <a16:creationId xmlns:a16="http://schemas.microsoft.com/office/drawing/2014/main" id="{9E6778FE-C694-4A78-AFED-8146501EF96F}"/>
              </a:ext>
            </a:extLst>
          </p:cNvPr>
          <p:cNvSpPr txBox="1"/>
          <p:nvPr/>
        </p:nvSpPr>
        <p:spPr>
          <a:xfrm>
            <a:off x="6815006" y="3198167"/>
            <a:ext cx="375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reference point and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8" name="CaixaDeTexto 5">
            <a:extLst>
              <a:ext uri="{FF2B5EF4-FFF2-40B4-BE49-F238E27FC236}">
                <a16:creationId xmlns:a16="http://schemas.microsoft.com/office/drawing/2014/main" id="{4406AE53-67F3-4275-91F4-BC4498D99F89}"/>
              </a:ext>
            </a:extLst>
          </p:cNvPr>
          <p:cNvSpPr txBox="1"/>
          <p:nvPr/>
        </p:nvSpPr>
        <p:spPr>
          <a:xfrm>
            <a:off x="6815005" y="3764017"/>
            <a:ext cx="375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optimal solutions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CB543FFE-7770-4D22-94B4-76A7ECB1E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60" y="5853373"/>
            <a:ext cx="578852" cy="3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ABBA0FB-1179-425A-AA6F-8EA82330B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9" y="1714425"/>
            <a:ext cx="353856" cy="353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360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982047E-772E-4CBD-B1B5-399B5F1E9705}"/>
              </a:ext>
            </a:extLst>
          </p:cNvPr>
          <p:cNvSpPr/>
          <p:nvPr/>
        </p:nvSpPr>
        <p:spPr>
          <a:xfrm>
            <a:off x="1728559" y="1688311"/>
            <a:ext cx="3745924" cy="3655656"/>
          </a:xfrm>
          <a:custGeom>
            <a:avLst/>
            <a:gdLst>
              <a:gd name="connsiteX0" fmla="*/ 0 w 3745924"/>
              <a:gd name="connsiteY0" fmla="*/ 0 h 3655656"/>
              <a:gd name="connsiteX1" fmla="*/ 3745924 w 3745924"/>
              <a:gd name="connsiteY1" fmla="*/ 0 h 3655656"/>
              <a:gd name="connsiteX2" fmla="*/ 3745924 w 3745924"/>
              <a:gd name="connsiteY2" fmla="*/ 738176 h 3655656"/>
              <a:gd name="connsiteX3" fmla="*/ 3745923 w 3745924"/>
              <a:gd name="connsiteY3" fmla="*/ 738176 h 3655656"/>
              <a:gd name="connsiteX4" fmla="*/ 3745923 w 3745924"/>
              <a:gd name="connsiteY4" fmla="*/ 1802580 h 3655656"/>
              <a:gd name="connsiteX5" fmla="*/ 3745923 w 3745924"/>
              <a:gd name="connsiteY5" fmla="*/ 1807968 h 3655656"/>
              <a:gd name="connsiteX6" fmla="*/ 3745923 w 3745924"/>
              <a:gd name="connsiteY6" fmla="*/ 2264245 h 3655656"/>
              <a:gd name="connsiteX7" fmla="*/ 3745923 w 3745924"/>
              <a:gd name="connsiteY7" fmla="*/ 2872356 h 3655656"/>
              <a:gd name="connsiteX8" fmla="*/ 3745923 w 3745924"/>
              <a:gd name="connsiteY8" fmla="*/ 3655656 h 3655656"/>
              <a:gd name="connsiteX9" fmla="*/ 2926081 w 3745924"/>
              <a:gd name="connsiteY9" fmla="*/ 3655656 h 3655656"/>
              <a:gd name="connsiteX10" fmla="*/ 2926081 w 3745924"/>
              <a:gd name="connsiteY10" fmla="*/ 2872356 h 3655656"/>
              <a:gd name="connsiteX11" fmla="*/ 2398941 w 3745924"/>
              <a:gd name="connsiteY11" fmla="*/ 2872356 h 3655656"/>
              <a:gd name="connsiteX12" fmla="*/ 2398941 w 3745924"/>
              <a:gd name="connsiteY12" fmla="*/ 2264245 h 3655656"/>
              <a:gd name="connsiteX13" fmla="*/ 1662341 w 3745924"/>
              <a:gd name="connsiteY13" fmla="*/ 2264245 h 3655656"/>
              <a:gd name="connsiteX14" fmla="*/ 1662341 w 3745924"/>
              <a:gd name="connsiteY14" fmla="*/ 1807968 h 3655656"/>
              <a:gd name="connsiteX15" fmla="*/ 814113 w 3745924"/>
              <a:gd name="connsiteY15" fmla="*/ 1807968 h 3655656"/>
              <a:gd name="connsiteX16" fmla="*/ 814113 w 3745924"/>
              <a:gd name="connsiteY16" fmla="*/ 738176 h 3655656"/>
              <a:gd name="connsiteX17" fmla="*/ 0 w 3745924"/>
              <a:gd name="connsiteY17" fmla="*/ 738176 h 365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45924" h="3655656">
                <a:moveTo>
                  <a:pt x="0" y="0"/>
                </a:moveTo>
                <a:lnTo>
                  <a:pt x="3745924" y="0"/>
                </a:lnTo>
                <a:lnTo>
                  <a:pt x="3745924" y="738176"/>
                </a:lnTo>
                <a:lnTo>
                  <a:pt x="3745923" y="738176"/>
                </a:lnTo>
                <a:lnTo>
                  <a:pt x="3745923" y="1802580"/>
                </a:lnTo>
                <a:lnTo>
                  <a:pt x="3745923" y="1807968"/>
                </a:lnTo>
                <a:lnTo>
                  <a:pt x="3745923" y="2264245"/>
                </a:lnTo>
                <a:lnTo>
                  <a:pt x="3745923" y="2872356"/>
                </a:lnTo>
                <a:lnTo>
                  <a:pt x="3745923" y="3655656"/>
                </a:lnTo>
                <a:lnTo>
                  <a:pt x="2926081" y="3655656"/>
                </a:lnTo>
                <a:lnTo>
                  <a:pt x="2926081" y="2872356"/>
                </a:lnTo>
                <a:lnTo>
                  <a:pt x="2398941" y="2872356"/>
                </a:lnTo>
                <a:lnTo>
                  <a:pt x="2398941" y="2264245"/>
                </a:lnTo>
                <a:lnTo>
                  <a:pt x="1662341" y="2264245"/>
                </a:lnTo>
                <a:lnTo>
                  <a:pt x="1662341" y="1807968"/>
                </a:lnTo>
                <a:lnTo>
                  <a:pt x="814113" y="1807968"/>
                </a:lnTo>
                <a:lnTo>
                  <a:pt x="814113" y="738176"/>
                </a:lnTo>
                <a:lnTo>
                  <a:pt x="0" y="738176"/>
                </a:lnTo>
                <a:close/>
              </a:path>
            </a:pathLst>
          </a:custGeom>
          <a:solidFill>
            <a:srgbClr val="57A6A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4E82FC-B8EF-4E95-8DFC-A426127E26CC}"/>
              </a:ext>
            </a:extLst>
          </p:cNvPr>
          <p:cNvCxnSpPr>
            <a:cxnSpLocks/>
            <a:stCxn id="4" idx="15"/>
          </p:cNvCxnSpPr>
          <p:nvPr/>
        </p:nvCxnSpPr>
        <p:spPr>
          <a:xfrm flipV="1">
            <a:off x="2542672" y="1686972"/>
            <a:ext cx="0" cy="1809307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257492-460E-4EB7-B6FE-A19FFAEFEB6A}"/>
              </a:ext>
            </a:extLst>
          </p:cNvPr>
          <p:cNvCxnSpPr>
            <a:cxnSpLocks/>
            <a:stCxn id="4" idx="15"/>
            <a:endCxn id="4" idx="4"/>
          </p:cNvCxnSpPr>
          <p:nvPr/>
        </p:nvCxnSpPr>
        <p:spPr>
          <a:xfrm flipV="1">
            <a:off x="2542672" y="3490891"/>
            <a:ext cx="2931810" cy="5388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F52CEA-0E01-4EAF-BF0F-D6EEF6AA79BB}"/>
              </a:ext>
            </a:extLst>
          </p:cNvPr>
          <p:cNvCxnSpPr>
            <a:cxnSpLocks/>
            <a:stCxn id="4" idx="13"/>
          </p:cNvCxnSpPr>
          <p:nvPr/>
        </p:nvCxnSpPr>
        <p:spPr>
          <a:xfrm flipV="1">
            <a:off x="3390900" y="1686972"/>
            <a:ext cx="0" cy="2265584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B28DCA-AAB3-44EC-B50F-35ED46E1DF67}"/>
              </a:ext>
            </a:extLst>
          </p:cNvPr>
          <p:cNvCxnSpPr>
            <a:cxnSpLocks/>
            <a:stCxn id="4" idx="13"/>
            <a:endCxn id="4" idx="6"/>
          </p:cNvCxnSpPr>
          <p:nvPr/>
        </p:nvCxnSpPr>
        <p:spPr>
          <a:xfrm>
            <a:off x="3390900" y="3952556"/>
            <a:ext cx="2083582" cy="0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324B8D-402B-40CA-BC80-A99B4E166C2D}"/>
              </a:ext>
            </a:extLst>
          </p:cNvPr>
          <p:cNvCxnSpPr>
            <a:cxnSpLocks/>
            <a:stCxn id="4" idx="11"/>
          </p:cNvCxnSpPr>
          <p:nvPr/>
        </p:nvCxnSpPr>
        <p:spPr>
          <a:xfrm flipV="1">
            <a:off x="4127500" y="1686972"/>
            <a:ext cx="0" cy="2873695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21331C2-081B-43E1-A24D-64FD00805136}"/>
              </a:ext>
            </a:extLst>
          </p:cNvPr>
          <p:cNvCxnSpPr>
            <a:cxnSpLocks/>
            <a:stCxn id="4" idx="11"/>
            <a:endCxn id="4" idx="7"/>
          </p:cNvCxnSpPr>
          <p:nvPr/>
        </p:nvCxnSpPr>
        <p:spPr>
          <a:xfrm>
            <a:off x="4127500" y="4560667"/>
            <a:ext cx="1346982" cy="0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59B037-830A-422C-BEBD-94C453AA26D5}"/>
              </a:ext>
            </a:extLst>
          </p:cNvPr>
          <p:cNvCxnSpPr>
            <a:cxnSpLocks/>
            <a:stCxn id="4" idx="9"/>
          </p:cNvCxnSpPr>
          <p:nvPr/>
        </p:nvCxnSpPr>
        <p:spPr>
          <a:xfrm flipH="1" flipV="1">
            <a:off x="4649201" y="1686972"/>
            <a:ext cx="5439" cy="3656995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A442B0B-9669-44A5-A202-58B3AC4DF9B6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1722830" y="2406430"/>
            <a:ext cx="3751653" cy="20057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390920B-4EE4-4D35-9695-A9CC99629F78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1727187" y="1688311"/>
            <a:ext cx="1372" cy="728148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C9F292C-28B3-4812-B126-452CB1026613}"/>
              </a:ext>
            </a:extLst>
          </p:cNvPr>
          <p:cNvCxnSpPr>
            <a:cxnSpLocks/>
            <a:endCxn id="4" idx="8"/>
          </p:cNvCxnSpPr>
          <p:nvPr/>
        </p:nvCxnSpPr>
        <p:spPr>
          <a:xfrm>
            <a:off x="4649201" y="5343967"/>
            <a:ext cx="825281" cy="0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72D783D3-3F8F-4B72-9B56-1BFEABB150AA}"/>
              </a:ext>
            </a:extLst>
          </p:cNvPr>
          <p:cNvSpPr>
            <a:spLocks noChangeAspect="1"/>
          </p:cNvSpPr>
          <p:nvPr/>
        </p:nvSpPr>
        <p:spPr>
          <a:xfrm rot="16200000">
            <a:off x="4541201" y="5235971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8CCD9A0-4D83-48F8-81E5-90B18503FBE3}"/>
              </a:ext>
            </a:extLst>
          </p:cNvPr>
          <p:cNvSpPr>
            <a:spLocks noChangeAspect="1"/>
          </p:cNvSpPr>
          <p:nvPr/>
        </p:nvSpPr>
        <p:spPr>
          <a:xfrm rot="16200000">
            <a:off x="4022839" y="4426403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5944016-FB91-4F70-A669-AEB1DE4EEB75}"/>
              </a:ext>
            </a:extLst>
          </p:cNvPr>
          <p:cNvSpPr>
            <a:spLocks noChangeAspect="1"/>
          </p:cNvSpPr>
          <p:nvPr/>
        </p:nvSpPr>
        <p:spPr>
          <a:xfrm rot="16200000">
            <a:off x="3284571" y="3828794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D40D9E-08EF-4A04-96D9-2DBE3E3C86C9}"/>
              </a:ext>
            </a:extLst>
          </p:cNvPr>
          <p:cNvSpPr>
            <a:spLocks noChangeAspect="1"/>
          </p:cNvSpPr>
          <p:nvPr/>
        </p:nvSpPr>
        <p:spPr>
          <a:xfrm rot="16200000">
            <a:off x="2429232" y="3375202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A433E90-08A7-4359-8778-EDF771A045A1}"/>
              </a:ext>
            </a:extLst>
          </p:cNvPr>
          <p:cNvSpPr>
            <a:spLocks noChangeAspect="1"/>
          </p:cNvSpPr>
          <p:nvPr/>
        </p:nvSpPr>
        <p:spPr>
          <a:xfrm rot="16200000">
            <a:off x="1625999" y="2299731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1EC6BF-FCBB-4246-9958-41DEF2333E65}"/>
              </a:ext>
            </a:extLst>
          </p:cNvPr>
          <p:cNvGrpSpPr/>
          <p:nvPr/>
        </p:nvGrpSpPr>
        <p:grpSpPr>
          <a:xfrm>
            <a:off x="5372235" y="1207146"/>
            <a:ext cx="537157" cy="587826"/>
            <a:chOff x="5372235" y="1207146"/>
            <a:chExt cx="537157" cy="58782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C9B2B2-0F1D-4ACA-81A3-7C08EB46E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2235" y="1578972"/>
              <a:ext cx="216000" cy="216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76A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" name="CaixaDeTexto 5">
              <a:extLst>
                <a:ext uri="{FF2B5EF4-FFF2-40B4-BE49-F238E27FC236}">
                  <a16:creationId xmlns:a16="http://schemas.microsoft.com/office/drawing/2014/main" id="{627F7AA0-B11D-483C-B4AC-7118B357AB9D}"/>
                </a:ext>
              </a:extLst>
            </p:cNvPr>
            <p:cNvSpPr txBox="1"/>
            <p:nvPr/>
          </p:nvSpPr>
          <p:spPr>
            <a:xfrm>
              <a:off x="5372235" y="1207146"/>
              <a:ext cx="5371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376A6B"/>
                  </a:solidFill>
                  <a:latin typeface="Montserrat Medium" panose="00000600000000000000" pitchFamily="2" charset="0"/>
                </a:rPr>
                <a:t>r</a:t>
              </a:r>
              <a:endParaRPr lang="en-US" sz="3200" baseline="-25000" dirty="0">
                <a:solidFill>
                  <a:srgbClr val="376A6B"/>
                </a:solidFill>
                <a:latin typeface="Montserrat Medium" panose="00000600000000000000" pitchFamily="2" charset="0"/>
              </a:endParaRPr>
            </a:p>
          </p:txBody>
        </p:sp>
      </p:grpSp>
      <p:sp>
        <p:nvSpPr>
          <p:cNvPr id="5" name="CaixaDeTexto 5">
            <a:extLst>
              <a:ext uri="{FF2B5EF4-FFF2-40B4-BE49-F238E27FC236}">
                <a16:creationId xmlns:a16="http://schemas.microsoft.com/office/drawing/2014/main" id="{D7504C25-87D0-4762-BF06-15594AFDE635}"/>
              </a:ext>
            </a:extLst>
          </p:cNvPr>
          <p:cNvSpPr txBox="1"/>
          <p:nvPr/>
        </p:nvSpPr>
        <p:spPr>
          <a:xfrm>
            <a:off x="6815004" y="2632317"/>
            <a:ext cx="375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area between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4B08090-BF2D-4B3D-968D-64C749938AFA}"/>
              </a:ext>
            </a:extLst>
          </p:cNvPr>
          <p:cNvSpPr txBox="1"/>
          <p:nvPr/>
        </p:nvSpPr>
        <p:spPr>
          <a:xfrm>
            <a:off x="6815006" y="3198167"/>
            <a:ext cx="375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reference point and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CaixaDeTexto 5">
            <a:extLst>
              <a:ext uri="{FF2B5EF4-FFF2-40B4-BE49-F238E27FC236}">
                <a16:creationId xmlns:a16="http://schemas.microsoft.com/office/drawing/2014/main" id="{9BBAEE26-4C0E-43FE-A589-B095857F2077}"/>
              </a:ext>
            </a:extLst>
          </p:cNvPr>
          <p:cNvSpPr txBox="1"/>
          <p:nvPr/>
        </p:nvSpPr>
        <p:spPr>
          <a:xfrm>
            <a:off x="6815005" y="3764017"/>
            <a:ext cx="375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optimal solutions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4" name="CaixaDeTexto 5">
            <a:extLst>
              <a:ext uri="{FF2B5EF4-FFF2-40B4-BE49-F238E27FC236}">
                <a16:creationId xmlns:a16="http://schemas.microsoft.com/office/drawing/2014/main" id="{7F3ECA6D-8AF2-43A9-B69F-C38E46B400AC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 | hypervolume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cxnSp>
        <p:nvCxnSpPr>
          <p:cNvPr id="15" name="Conexão reta 3">
            <a:extLst>
              <a:ext uri="{FF2B5EF4-FFF2-40B4-BE49-F238E27FC236}">
                <a16:creationId xmlns:a16="http://schemas.microsoft.com/office/drawing/2014/main" id="{55C94EE5-5B48-4822-87CF-61A4A7683550}"/>
              </a:ext>
            </a:extLst>
          </p:cNvPr>
          <p:cNvCxnSpPr>
            <a:cxnSpLocks/>
          </p:cNvCxnSpPr>
          <p:nvPr/>
        </p:nvCxnSpPr>
        <p:spPr>
          <a:xfrm>
            <a:off x="1492169" y="1580998"/>
            <a:ext cx="0" cy="4320000"/>
          </a:xfrm>
          <a:prstGeom prst="line">
            <a:avLst/>
          </a:prstGeom>
          <a:ln w="19050">
            <a:solidFill>
              <a:srgbClr val="33333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28">
            <a:extLst>
              <a:ext uri="{FF2B5EF4-FFF2-40B4-BE49-F238E27FC236}">
                <a16:creationId xmlns:a16="http://schemas.microsoft.com/office/drawing/2014/main" id="{1EBAF1C6-6C3C-44EB-96C5-3E5A1BDEC3C3}"/>
              </a:ext>
            </a:extLst>
          </p:cNvPr>
          <p:cNvCxnSpPr>
            <a:cxnSpLocks/>
          </p:cNvCxnSpPr>
          <p:nvPr/>
        </p:nvCxnSpPr>
        <p:spPr>
          <a:xfrm flipH="1">
            <a:off x="1268235" y="5676484"/>
            <a:ext cx="4320000" cy="0"/>
          </a:xfrm>
          <a:prstGeom prst="line">
            <a:avLst/>
          </a:prstGeom>
          <a:ln w="19050">
            <a:solidFill>
              <a:srgbClr val="33333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556A36EB-755C-4E83-9D54-5209B3963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60" y="5853373"/>
            <a:ext cx="578852" cy="3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59B4AB8A-8550-4387-81CE-524839B01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9" y="1714425"/>
            <a:ext cx="353856" cy="353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755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982047E-772E-4CBD-B1B5-399B5F1E9705}"/>
              </a:ext>
            </a:extLst>
          </p:cNvPr>
          <p:cNvSpPr/>
          <p:nvPr/>
        </p:nvSpPr>
        <p:spPr>
          <a:xfrm>
            <a:off x="1728559" y="1688311"/>
            <a:ext cx="3745924" cy="3655656"/>
          </a:xfrm>
          <a:custGeom>
            <a:avLst/>
            <a:gdLst>
              <a:gd name="connsiteX0" fmla="*/ 0 w 3745924"/>
              <a:gd name="connsiteY0" fmla="*/ 0 h 3655656"/>
              <a:gd name="connsiteX1" fmla="*/ 3745924 w 3745924"/>
              <a:gd name="connsiteY1" fmla="*/ 0 h 3655656"/>
              <a:gd name="connsiteX2" fmla="*/ 3745924 w 3745924"/>
              <a:gd name="connsiteY2" fmla="*/ 738176 h 3655656"/>
              <a:gd name="connsiteX3" fmla="*/ 3745923 w 3745924"/>
              <a:gd name="connsiteY3" fmla="*/ 738176 h 3655656"/>
              <a:gd name="connsiteX4" fmla="*/ 3745923 w 3745924"/>
              <a:gd name="connsiteY4" fmla="*/ 1802580 h 3655656"/>
              <a:gd name="connsiteX5" fmla="*/ 3745923 w 3745924"/>
              <a:gd name="connsiteY5" fmla="*/ 1807968 h 3655656"/>
              <a:gd name="connsiteX6" fmla="*/ 3745923 w 3745924"/>
              <a:gd name="connsiteY6" fmla="*/ 2264245 h 3655656"/>
              <a:gd name="connsiteX7" fmla="*/ 3745923 w 3745924"/>
              <a:gd name="connsiteY7" fmla="*/ 2872356 h 3655656"/>
              <a:gd name="connsiteX8" fmla="*/ 3745923 w 3745924"/>
              <a:gd name="connsiteY8" fmla="*/ 3655656 h 3655656"/>
              <a:gd name="connsiteX9" fmla="*/ 2926081 w 3745924"/>
              <a:gd name="connsiteY9" fmla="*/ 3655656 h 3655656"/>
              <a:gd name="connsiteX10" fmla="*/ 2926081 w 3745924"/>
              <a:gd name="connsiteY10" fmla="*/ 2872356 h 3655656"/>
              <a:gd name="connsiteX11" fmla="*/ 2398941 w 3745924"/>
              <a:gd name="connsiteY11" fmla="*/ 2872356 h 3655656"/>
              <a:gd name="connsiteX12" fmla="*/ 2398941 w 3745924"/>
              <a:gd name="connsiteY12" fmla="*/ 2264245 h 3655656"/>
              <a:gd name="connsiteX13" fmla="*/ 1662341 w 3745924"/>
              <a:gd name="connsiteY13" fmla="*/ 2264245 h 3655656"/>
              <a:gd name="connsiteX14" fmla="*/ 1662341 w 3745924"/>
              <a:gd name="connsiteY14" fmla="*/ 1807968 h 3655656"/>
              <a:gd name="connsiteX15" fmla="*/ 814113 w 3745924"/>
              <a:gd name="connsiteY15" fmla="*/ 1807968 h 3655656"/>
              <a:gd name="connsiteX16" fmla="*/ 814113 w 3745924"/>
              <a:gd name="connsiteY16" fmla="*/ 738176 h 3655656"/>
              <a:gd name="connsiteX17" fmla="*/ 0 w 3745924"/>
              <a:gd name="connsiteY17" fmla="*/ 738176 h 365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45924" h="3655656">
                <a:moveTo>
                  <a:pt x="0" y="0"/>
                </a:moveTo>
                <a:lnTo>
                  <a:pt x="3745924" y="0"/>
                </a:lnTo>
                <a:lnTo>
                  <a:pt x="3745924" y="738176"/>
                </a:lnTo>
                <a:lnTo>
                  <a:pt x="3745923" y="738176"/>
                </a:lnTo>
                <a:lnTo>
                  <a:pt x="3745923" y="1802580"/>
                </a:lnTo>
                <a:lnTo>
                  <a:pt x="3745923" y="1807968"/>
                </a:lnTo>
                <a:lnTo>
                  <a:pt x="3745923" y="2264245"/>
                </a:lnTo>
                <a:lnTo>
                  <a:pt x="3745923" y="2872356"/>
                </a:lnTo>
                <a:lnTo>
                  <a:pt x="3745923" y="3655656"/>
                </a:lnTo>
                <a:lnTo>
                  <a:pt x="2926081" y="3655656"/>
                </a:lnTo>
                <a:lnTo>
                  <a:pt x="2926081" y="2872356"/>
                </a:lnTo>
                <a:lnTo>
                  <a:pt x="2398941" y="2872356"/>
                </a:lnTo>
                <a:lnTo>
                  <a:pt x="2398941" y="2264245"/>
                </a:lnTo>
                <a:lnTo>
                  <a:pt x="1662341" y="2264245"/>
                </a:lnTo>
                <a:lnTo>
                  <a:pt x="1662341" y="1807968"/>
                </a:lnTo>
                <a:lnTo>
                  <a:pt x="814113" y="1807968"/>
                </a:lnTo>
                <a:lnTo>
                  <a:pt x="814113" y="738176"/>
                </a:lnTo>
                <a:lnTo>
                  <a:pt x="0" y="738176"/>
                </a:lnTo>
                <a:close/>
              </a:path>
            </a:pathLst>
          </a:custGeom>
          <a:solidFill>
            <a:srgbClr val="57A6A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4E82FC-B8EF-4E95-8DFC-A426127E26CC}"/>
              </a:ext>
            </a:extLst>
          </p:cNvPr>
          <p:cNvCxnSpPr>
            <a:cxnSpLocks/>
            <a:stCxn id="4" idx="15"/>
            <a:endCxn id="4" idx="16"/>
          </p:cNvCxnSpPr>
          <p:nvPr/>
        </p:nvCxnSpPr>
        <p:spPr>
          <a:xfrm flipV="1">
            <a:off x="2542672" y="2426487"/>
            <a:ext cx="0" cy="1069792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257492-460E-4EB7-B6FE-A19FFAEFEB6A}"/>
              </a:ext>
            </a:extLst>
          </p:cNvPr>
          <p:cNvCxnSpPr>
            <a:cxnSpLocks/>
            <a:stCxn id="4" idx="15"/>
            <a:endCxn id="4" idx="14"/>
          </p:cNvCxnSpPr>
          <p:nvPr/>
        </p:nvCxnSpPr>
        <p:spPr>
          <a:xfrm>
            <a:off x="2542672" y="3496279"/>
            <a:ext cx="848228" cy="0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F52CEA-0E01-4EAF-BF0F-D6EEF6AA79BB}"/>
              </a:ext>
            </a:extLst>
          </p:cNvPr>
          <p:cNvCxnSpPr>
            <a:cxnSpLocks/>
            <a:stCxn id="4" idx="13"/>
            <a:endCxn id="4" idx="14"/>
          </p:cNvCxnSpPr>
          <p:nvPr/>
        </p:nvCxnSpPr>
        <p:spPr>
          <a:xfrm flipV="1">
            <a:off x="3390900" y="3496279"/>
            <a:ext cx="0" cy="456277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B28DCA-AAB3-44EC-B50F-35ED46E1DF67}"/>
              </a:ext>
            </a:extLst>
          </p:cNvPr>
          <p:cNvCxnSpPr>
            <a:cxnSpLocks/>
            <a:stCxn id="4" idx="13"/>
            <a:endCxn id="4" idx="12"/>
          </p:cNvCxnSpPr>
          <p:nvPr/>
        </p:nvCxnSpPr>
        <p:spPr>
          <a:xfrm>
            <a:off x="3390900" y="3952556"/>
            <a:ext cx="736600" cy="0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324B8D-402B-40CA-BC80-A99B4E166C2D}"/>
              </a:ext>
            </a:extLst>
          </p:cNvPr>
          <p:cNvCxnSpPr>
            <a:cxnSpLocks/>
            <a:stCxn id="4" idx="11"/>
            <a:endCxn id="4" idx="12"/>
          </p:cNvCxnSpPr>
          <p:nvPr/>
        </p:nvCxnSpPr>
        <p:spPr>
          <a:xfrm flipV="1">
            <a:off x="4127500" y="3952556"/>
            <a:ext cx="0" cy="608111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21331C2-081B-43E1-A24D-64FD00805136}"/>
              </a:ext>
            </a:extLst>
          </p:cNvPr>
          <p:cNvCxnSpPr>
            <a:cxnSpLocks/>
            <a:stCxn id="4" idx="11"/>
            <a:endCxn id="4" idx="10"/>
          </p:cNvCxnSpPr>
          <p:nvPr/>
        </p:nvCxnSpPr>
        <p:spPr>
          <a:xfrm>
            <a:off x="4127500" y="4560667"/>
            <a:ext cx="527140" cy="0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59B037-830A-422C-BEBD-94C453AA26D5}"/>
              </a:ext>
            </a:extLst>
          </p:cNvPr>
          <p:cNvCxnSpPr>
            <a:cxnSpLocks/>
            <a:stCxn id="4" idx="9"/>
            <a:endCxn id="4" idx="10"/>
          </p:cNvCxnSpPr>
          <p:nvPr/>
        </p:nvCxnSpPr>
        <p:spPr>
          <a:xfrm flipV="1">
            <a:off x="4654640" y="4560667"/>
            <a:ext cx="0" cy="783300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A442B0B-9669-44A5-A202-58B3AC4DF9B6}"/>
              </a:ext>
            </a:extLst>
          </p:cNvPr>
          <p:cNvCxnSpPr>
            <a:cxnSpLocks/>
            <a:endCxn id="4" idx="16"/>
          </p:cNvCxnSpPr>
          <p:nvPr/>
        </p:nvCxnSpPr>
        <p:spPr>
          <a:xfrm>
            <a:off x="1722830" y="2406430"/>
            <a:ext cx="819842" cy="20057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390920B-4EE4-4D35-9695-A9CC99629F78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1727187" y="1688311"/>
            <a:ext cx="1372" cy="728148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C9F292C-28B3-4812-B126-452CB1026613}"/>
              </a:ext>
            </a:extLst>
          </p:cNvPr>
          <p:cNvCxnSpPr>
            <a:cxnSpLocks/>
            <a:endCxn id="4" idx="8"/>
          </p:cNvCxnSpPr>
          <p:nvPr/>
        </p:nvCxnSpPr>
        <p:spPr>
          <a:xfrm>
            <a:off x="4649201" y="5343967"/>
            <a:ext cx="825281" cy="0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72D783D3-3F8F-4B72-9B56-1BFEABB150AA}"/>
              </a:ext>
            </a:extLst>
          </p:cNvPr>
          <p:cNvSpPr>
            <a:spLocks noChangeAspect="1"/>
          </p:cNvSpPr>
          <p:nvPr/>
        </p:nvSpPr>
        <p:spPr>
          <a:xfrm rot="16200000">
            <a:off x="4541201" y="5235971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8CCD9A0-4D83-48F8-81E5-90B18503FBE3}"/>
              </a:ext>
            </a:extLst>
          </p:cNvPr>
          <p:cNvSpPr>
            <a:spLocks noChangeAspect="1"/>
          </p:cNvSpPr>
          <p:nvPr/>
        </p:nvSpPr>
        <p:spPr>
          <a:xfrm rot="16200000">
            <a:off x="4022839" y="4426403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5944016-FB91-4F70-A669-AEB1DE4EEB75}"/>
              </a:ext>
            </a:extLst>
          </p:cNvPr>
          <p:cNvSpPr>
            <a:spLocks noChangeAspect="1"/>
          </p:cNvSpPr>
          <p:nvPr/>
        </p:nvSpPr>
        <p:spPr>
          <a:xfrm rot="16200000">
            <a:off x="3284571" y="3828794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D40D9E-08EF-4A04-96D9-2DBE3E3C86C9}"/>
              </a:ext>
            </a:extLst>
          </p:cNvPr>
          <p:cNvSpPr>
            <a:spLocks noChangeAspect="1"/>
          </p:cNvSpPr>
          <p:nvPr/>
        </p:nvSpPr>
        <p:spPr>
          <a:xfrm rot="16200000">
            <a:off x="2429232" y="3375202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A433E90-08A7-4359-8778-EDF771A045A1}"/>
              </a:ext>
            </a:extLst>
          </p:cNvPr>
          <p:cNvSpPr>
            <a:spLocks noChangeAspect="1"/>
          </p:cNvSpPr>
          <p:nvPr/>
        </p:nvSpPr>
        <p:spPr>
          <a:xfrm rot="16200000">
            <a:off x="1625999" y="2299731"/>
            <a:ext cx="216000" cy="216000"/>
          </a:xfrm>
          <a:prstGeom prst="ellipse">
            <a:avLst/>
          </a:prstGeom>
          <a:solidFill>
            <a:srgbClr val="57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F8AA322-B795-46A3-B6B2-C447996604C7}"/>
              </a:ext>
            </a:extLst>
          </p:cNvPr>
          <p:cNvCxnSpPr>
            <a:cxnSpLocks/>
            <a:stCxn id="4" idx="0"/>
            <a:endCxn id="41" idx="2"/>
          </p:cNvCxnSpPr>
          <p:nvPr/>
        </p:nvCxnSpPr>
        <p:spPr>
          <a:xfrm flipV="1">
            <a:off x="1728559" y="1686972"/>
            <a:ext cx="3643676" cy="1339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EFEB34F-35A7-4EBC-96BC-B9E3FD2326CB}"/>
              </a:ext>
            </a:extLst>
          </p:cNvPr>
          <p:cNvCxnSpPr>
            <a:cxnSpLocks/>
            <a:stCxn id="4" idx="8"/>
            <a:endCxn id="41" idx="0"/>
          </p:cNvCxnSpPr>
          <p:nvPr/>
        </p:nvCxnSpPr>
        <p:spPr>
          <a:xfrm flipV="1">
            <a:off x="5474482" y="1578972"/>
            <a:ext cx="5753" cy="3764995"/>
          </a:xfrm>
          <a:prstGeom prst="line">
            <a:avLst/>
          </a:prstGeom>
          <a:ln w="9525">
            <a:solidFill>
              <a:srgbClr val="57A6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1EC6BF-FCBB-4246-9958-41DEF2333E65}"/>
              </a:ext>
            </a:extLst>
          </p:cNvPr>
          <p:cNvGrpSpPr/>
          <p:nvPr/>
        </p:nvGrpSpPr>
        <p:grpSpPr>
          <a:xfrm>
            <a:off x="5372235" y="1207146"/>
            <a:ext cx="537157" cy="587826"/>
            <a:chOff x="5372235" y="1207146"/>
            <a:chExt cx="537157" cy="58782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C9B2B2-0F1D-4ACA-81A3-7C08EB46E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2235" y="1578972"/>
              <a:ext cx="216000" cy="216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76A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" name="CaixaDeTexto 5">
              <a:extLst>
                <a:ext uri="{FF2B5EF4-FFF2-40B4-BE49-F238E27FC236}">
                  <a16:creationId xmlns:a16="http://schemas.microsoft.com/office/drawing/2014/main" id="{627F7AA0-B11D-483C-B4AC-7118B357AB9D}"/>
                </a:ext>
              </a:extLst>
            </p:cNvPr>
            <p:cNvSpPr txBox="1"/>
            <p:nvPr/>
          </p:nvSpPr>
          <p:spPr>
            <a:xfrm>
              <a:off x="5372235" y="1207146"/>
              <a:ext cx="5371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376A6B"/>
                  </a:solidFill>
                  <a:latin typeface="Montserrat Medium" panose="00000600000000000000" pitchFamily="2" charset="0"/>
                </a:rPr>
                <a:t>r</a:t>
              </a:r>
              <a:endParaRPr lang="en-US" sz="3200" baseline="-25000" dirty="0">
                <a:solidFill>
                  <a:srgbClr val="376A6B"/>
                </a:solidFill>
                <a:latin typeface="Montserrat Medium" panose="00000600000000000000" pitchFamily="2" charset="0"/>
              </a:endParaRPr>
            </a:p>
          </p:txBody>
        </p:sp>
      </p:grpSp>
      <p:sp>
        <p:nvSpPr>
          <p:cNvPr id="5" name="CaixaDeTexto 5">
            <a:extLst>
              <a:ext uri="{FF2B5EF4-FFF2-40B4-BE49-F238E27FC236}">
                <a16:creationId xmlns:a16="http://schemas.microsoft.com/office/drawing/2014/main" id="{A1353062-AE3C-4109-A35B-A9C3447ABD76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 | hypervolume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cxnSp>
        <p:nvCxnSpPr>
          <p:cNvPr id="6" name="Conexão reta 3">
            <a:extLst>
              <a:ext uri="{FF2B5EF4-FFF2-40B4-BE49-F238E27FC236}">
                <a16:creationId xmlns:a16="http://schemas.microsoft.com/office/drawing/2014/main" id="{6BAB7D54-47C5-485C-8DDD-82EB50F09A45}"/>
              </a:ext>
            </a:extLst>
          </p:cNvPr>
          <p:cNvCxnSpPr>
            <a:cxnSpLocks/>
          </p:cNvCxnSpPr>
          <p:nvPr/>
        </p:nvCxnSpPr>
        <p:spPr>
          <a:xfrm>
            <a:off x="1492169" y="1580998"/>
            <a:ext cx="0" cy="4320000"/>
          </a:xfrm>
          <a:prstGeom prst="line">
            <a:avLst/>
          </a:prstGeom>
          <a:ln w="19050">
            <a:solidFill>
              <a:srgbClr val="33333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28">
            <a:extLst>
              <a:ext uri="{FF2B5EF4-FFF2-40B4-BE49-F238E27FC236}">
                <a16:creationId xmlns:a16="http://schemas.microsoft.com/office/drawing/2014/main" id="{69CBADCA-FB7E-4D40-9CDB-1CF3BB8233AA}"/>
              </a:ext>
            </a:extLst>
          </p:cNvPr>
          <p:cNvCxnSpPr>
            <a:cxnSpLocks/>
          </p:cNvCxnSpPr>
          <p:nvPr/>
        </p:nvCxnSpPr>
        <p:spPr>
          <a:xfrm flipH="1">
            <a:off x="1268235" y="5676484"/>
            <a:ext cx="4320000" cy="0"/>
          </a:xfrm>
          <a:prstGeom prst="line">
            <a:avLst/>
          </a:prstGeom>
          <a:ln w="19050">
            <a:solidFill>
              <a:srgbClr val="33333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5">
            <a:extLst>
              <a:ext uri="{FF2B5EF4-FFF2-40B4-BE49-F238E27FC236}">
                <a16:creationId xmlns:a16="http://schemas.microsoft.com/office/drawing/2014/main" id="{28289DBE-E1E7-4379-9BFD-CB8E8CCCC42C}"/>
              </a:ext>
            </a:extLst>
          </p:cNvPr>
          <p:cNvSpPr txBox="1"/>
          <p:nvPr/>
        </p:nvSpPr>
        <p:spPr>
          <a:xfrm>
            <a:off x="6815004" y="2632317"/>
            <a:ext cx="375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total area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9" name="CaixaDeTexto 5">
            <a:extLst>
              <a:ext uri="{FF2B5EF4-FFF2-40B4-BE49-F238E27FC236}">
                <a16:creationId xmlns:a16="http://schemas.microsoft.com/office/drawing/2014/main" id="{F6ED575A-C3EF-4061-92E2-346B64C96C6E}"/>
              </a:ext>
            </a:extLst>
          </p:cNvPr>
          <p:cNvSpPr txBox="1"/>
          <p:nvPr/>
        </p:nvSpPr>
        <p:spPr>
          <a:xfrm>
            <a:off x="6815006" y="3198167"/>
            <a:ext cx="375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=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0" name="CaixaDeTexto 5">
            <a:extLst>
              <a:ext uri="{FF2B5EF4-FFF2-40B4-BE49-F238E27FC236}">
                <a16:creationId xmlns:a16="http://schemas.microsoft.com/office/drawing/2014/main" id="{A0778167-4345-481E-838B-4AA7578C9AE7}"/>
              </a:ext>
            </a:extLst>
          </p:cNvPr>
          <p:cNvSpPr txBox="1"/>
          <p:nvPr/>
        </p:nvSpPr>
        <p:spPr>
          <a:xfrm>
            <a:off x="6815005" y="3764017"/>
            <a:ext cx="375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hypervolume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3D8447DB-7727-4878-A69F-04ADA55C1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60" y="5853373"/>
            <a:ext cx="578852" cy="3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AB3D9EF-C078-4F2C-9232-B53861B8F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9" y="1714425"/>
            <a:ext cx="353856" cy="353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10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methods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571C16F-35E1-4FD9-BE43-2A8D109E4FE1}"/>
              </a:ext>
            </a:extLst>
          </p:cNvPr>
          <p:cNvSpPr txBox="1"/>
          <p:nvPr/>
        </p:nvSpPr>
        <p:spPr>
          <a:xfrm>
            <a:off x="806022" y="4786932"/>
            <a:ext cx="19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multiple algorithms</a:t>
            </a:r>
            <a:endParaRPr lang="en-US" sz="2400" dirty="0">
              <a:solidFill>
                <a:srgbClr val="333333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CaixaDeTexto 5">
            <a:extLst>
              <a:ext uri="{FF2B5EF4-FFF2-40B4-BE49-F238E27FC236}">
                <a16:creationId xmlns:a16="http://schemas.microsoft.com/office/drawing/2014/main" id="{9278CE4C-5355-4623-A4F1-4B748AB4E5CE}"/>
              </a:ext>
            </a:extLst>
          </p:cNvPr>
          <p:cNvSpPr txBox="1"/>
          <p:nvPr/>
        </p:nvSpPr>
        <p:spPr>
          <a:xfrm>
            <a:off x="9521902" y="4799551"/>
            <a:ext cx="19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different </a:t>
            </a:r>
          </a:p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case studies</a:t>
            </a:r>
            <a:endParaRPr lang="en-US" sz="2400" dirty="0">
              <a:solidFill>
                <a:srgbClr val="333333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CaixaDeTexto 5">
            <a:extLst>
              <a:ext uri="{FF2B5EF4-FFF2-40B4-BE49-F238E27FC236}">
                <a16:creationId xmlns:a16="http://schemas.microsoft.com/office/drawing/2014/main" id="{C6B66FCB-A05B-45F1-9411-68224D32887A}"/>
              </a:ext>
            </a:extLst>
          </p:cNvPr>
          <p:cNvSpPr txBox="1"/>
          <p:nvPr/>
        </p:nvSpPr>
        <p:spPr>
          <a:xfrm>
            <a:off x="3854417" y="4799551"/>
            <a:ext cx="19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multiple</a:t>
            </a:r>
          </a:p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 runs</a:t>
            </a:r>
            <a:endParaRPr lang="en-US" sz="2400" dirty="0">
              <a:solidFill>
                <a:srgbClr val="333333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CaixaDeTexto 5">
            <a:extLst>
              <a:ext uri="{FF2B5EF4-FFF2-40B4-BE49-F238E27FC236}">
                <a16:creationId xmlns:a16="http://schemas.microsoft.com/office/drawing/2014/main" id="{AF034B22-B194-46B2-9252-8B5C6441F558}"/>
              </a:ext>
            </a:extLst>
          </p:cNvPr>
          <p:cNvSpPr txBox="1"/>
          <p:nvPr/>
        </p:nvSpPr>
        <p:spPr>
          <a:xfrm>
            <a:off x="6610127" y="4925431"/>
            <a:ext cx="19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Montserrat Medium" panose="00000600000000000000" pitchFamily="2" charset="0"/>
              </a:rPr>
              <a:t>hypervolume</a:t>
            </a:r>
            <a:endParaRPr lang="en-US" sz="2400" dirty="0">
              <a:solidFill>
                <a:srgbClr val="333333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6A126D-AE0A-4EE1-9C85-3DDF5470D442}"/>
              </a:ext>
            </a:extLst>
          </p:cNvPr>
          <p:cNvGrpSpPr>
            <a:grpSpLocks noChangeAspect="1"/>
          </p:cNvGrpSpPr>
          <p:nvPr/>
        </p:nvGrpSpPr>
        <p:grpSpPr>
          <a:xfrm>
            <a:off x="572318" y="2080096"/>
            <a:ext cx="2434164" cy="2340000"/>
            <a:chOff x="559129" y="1769036"/>
            <a:chExt cx="2723725" cy="261835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6B6F2BB-D710-40AA-A410-DA4E8294D442}"/>
                </a:ext>
              </a:extLst>
            </p:cNvPr>
            <p:cNvSpPr/>
            <p:nvPr/>
          </p:nvSpPr>
          <p:spPr>
            <a:xfrm>
              <a:off x="1035783" y="3182435"/>
              <a:ext cx="1169581" cy="1169581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7909F81-45C9-4DBB-BF10-25C8AD166B3F}"/>
                </a:ext>
              </a:extLst>
            </p:cNvPr>
            <p:cNvSpPr/>
            <p:nvPr/>
          </p:nvSpPr>
          <p:spPr>
            <a:xfrm>
              <a:off x="2113215" y="2057907"/>
              <a:ext cx="1169581" cy="1169581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AA93216-B188-464A-B359-0DA4B4E9DB6C}"/>
                </a:ext>
              </a:extLst>
            </p:cNvPr>
            <p:cNvSpPr/>
            <p:nvPr/>
          </p:nvSpPr>
          <p:spPr>
            <a:xfrm>
              <a:off x="638834" y="1769036"/>
              <a:ext cx="1169581" cy="1169581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4EE2489B-0EF8-4050-A73E-ADC32722A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14" y="3147056"/>
              <a:ext cx="1416317" cy="12403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13851FF-622B-47E8-90B5-6682C6B5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5012">
              <a:off x="2069111" y="2052111"/>
              <a:ext cx="1213743" cy="12066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 descr="A stop sign&#10;&#10;Description automatically generated">
              <a:extLst>
                <a:ext uri="{FF2B5EF4-FFF2-40B4-BE49-F238E27FC236}">
                  <a16:creationId xmlns:a16="http://schemas.microsoft.com/office/drawing/2014/main" id="{0FEC2701-685C-4BB1-8953-FBD148A09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29" y="1784685"/>
              <a:ext cx="1328990" cy="10977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2F96C53-28BA-4B05-860D-435B27D927A4}"/>
              </a:ext>
            </a:extLst>
          </p:cNvPr>
          <p:cNvGrpSpPr>
            <a:grpSpLocks noChangeAspect="1"/>
          </p:cNvGrpSpPr>
          <p:nvPr/>
        </p:nvGrpSpPr>
        <p:grpSpPr>
          <a:xfrm>
            <a:off x="3835702" y="2357619"/>
            <a:ext cx="1945429" cy="1908000"/>
            <a:chOff x="5190136" y="2033372"/>
            <a:chExt cx="1835310" cy="1800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6B8FBFF-7089-4297-A207-6D8AFC7CED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7792" y="2033372"/>
              <a:ext cx="1800000" cy="1800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2" name="Picture 31" descr="A picture containing plate, clock&#10;&#10;Description automatically generated">
              <a:extLst>
                <a:ext uri="{FF2B5EF4-FFF2-40B4-BE49-F238E27FC236}">
                  <a16:creationId xmlns:a16="http://schemas.microsoft.com/office/drawing/2014/main" id="{75537ED9-839C-451C-ABAF-AE3C06A56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136" y="2370116"/>
              <a:ext cx="1835310" cy="126213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F2173F-EE4C-4E6F-98D2-199C987C495F}"/>
              </a:ext>
            </a:extLst>
          </p:cNvPr>
          <p:cNvGrpSpPr>
            <a:grpSpLocks noChangeAspect="1"/>
          </p:cNvGrpSpPr>
          <p:nvPr/>
        </p:nvGrpSpPr>
        <p:grpSpPr>
          <a:xfrm>
            <a:off x="6610351" y="2225505"/>
            <a:ext cx="1918117" cy="2016000"/>
            <a:chOff x="7605206" y="1892164"/>
            <a:chExt cx="1990733" cy="209232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E870827-E0DF-48F4-838F-2FEBCD1442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05206" y="2004486"/>
              <a:ext cx="1980000" cy="1980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8" name="Picture 37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16D58CE9-1FB8-4E24-8A25-D23827E8F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444" y="1892164"/>
              <a:ext cx="1983495" cy="180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9329C63-3996-483A-9F0E-DF63ECC33A43}"/>
              </a:ext>
            </a:extLst>
          </p:cNvPr>
          <p:cNvGrpSpPr>
            <a:grpSpLocks noChangeAspect="1"/>
          </p:cNvGrpSpPr>
          <p:nvPr/>
        </p:nvGrpSpPr>
        <p:grpSpPr>
          <a:xfrm>
            <a:off x="9357689" y="1955339"/>
            <a:ext cx="2256310" cy="2340000"/>
            <a:chOff x="9464922" y="1697876"/>
            <a:chExt cx="2670760" cy="276981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EC18439-CE2F-43AF-A043-98FFC99AE830}"/>
                </a:ext>
              </a:extLst>
            </p:cNvPr>
            <p:cNvGrpSpPr/>
            <p:nvPr/>
          </p:nvGrpSpPr>
          <p:grpSpPr>
            <a:xfrm>
              <a:off x="10622742" y="2954751"/>
              <a:ext cx="1512940" cy="1512941"/>
              <a:chOff x="9621684" y="3140219"/>
              <a:chExt cx="1512940" cy="1512941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9843E40-36F0-442E-8758-35D10EA533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21684" y="3140219"/>
                <a:ext cx="1512940" cy="1512941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D7118B9-5142-4EFF-A48D-2B98E7578F6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168835">
                <a:off x="9636884" y="3356688"/>
                <a:ext cx="1417327" cy="1080000"/>
                <a:chOff x="10271397" y="583131"/>
                <a:chExt cx="1033973" cy="787884"/>
              </a:xfrm>
            </p:grpSpPr>
            <p:pic>
              <p:nvPicPr>
                <p:cNvPr id="41" name="Picture 40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13323116-2E53-418A-A2EB-D787A6CEFD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71397" y="583131"/>
                  <a:ext cx="1033973" cy="78788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43" name="Picture 42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475AC757-B166-4F46-B03A-724E44B5B4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78572" y="745349"/>
                  <a:ext cx="669820" cy="374916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ECCFDF2-D3A4-4248-BA7A-C33DE6AD4686}"/>
                </a:ext>
              </a:extLst>
            </p:cNvPr>
            <p:cNvGrpSpPr/>
            <p:nvPr/>
          </p:nvGrpSpPr>
          <p:grpSpPr>
            <a:xfrm>
              <a:off x="9464922" y="1697876"/>
              <a:ext cx="1513639" cy="1512942"/>
              <a:chOff x="9039891" y="1012328"/>
              <a:chExt cx="1513639" cy="1512942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5B45739-A13E-4E0C-B1F3-5301595145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40589" y="1012328"/>
                <a:ext cx="1512941" cy="1512942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0ABA60E-8C13-4344-B3EE-4336CCFBA5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333051">
                <a:off x="9039891" y="1228131"/>
                <a:ext cx="1417329" cy="1080000"/>
                <a:chOff x="10522186" y="1937917"/>
                <a:chExt cx="1033973" cy="787884"/>
              </a:xfrm>
            </p:grpSpPr>
            <p:pic>
              <p:nvPicPr>
                <p:cNvPr id="45" name="Picture 44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F856A93B-B37C-4085-A16E-8B4CE887B6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22186" y="1937917"/>
                  <a:ext cx="1033973" cy="78788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48" name="Picture 47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A94D6FEE-873C-46EE-9E4D-43D5DD764D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04958" y="2047056"/>
                  <a:ext cx="576278" cy="57627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02198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5">
            <a:extLst>
              <a:ext uri="{FF2B5EF4-FFF2-40B4-BE49-F238E27FC236}">
                <a16:creationId xmlns:a16="http://schemas.microsoft.com/office/drawing/2014/main" id="{D7897064-3FD0-4630-8116-CD6EE75A4A32}"/>
              </a:ext>
            </a:extLst>
          </p:cNvPr>
          <p:cNvSpPr txBox="1"/>
          <p:nvPr/>
        </p:nvSpPr>
        <p:spPr>
          <a:xfrm>
            <a:off x="1954490" y="2964124"/>
            <a:ext cx="3146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57A6AA"/>
                </a:solidFill>
                <a:latin typeface="Montserrat Medium" panose="00000600000000000000" pitchFamily="2" charset="0"/>
              </a:rPr>
              <a:t>results</a:t>
            </a:r>
            <a:endParaRPr lang="en-US" sz="60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95FD21-45E7-4BC8-BD74-2AA4CD3F288D}"/>
              </a:ext>
            </a:extLst>
          </p:cNvPr>
          <p:cNvGrpSpPr/>
          <p:nvPr/>
        </p:nvGrpSpPr>
        <p:grpSpPr>
          <a:xfrm>
            <a:off x="6721642" y="1671066"/>
            <a:ext cx="3515868" cy="3515868"/>
            <a:chOff x="6721642" y="1671066"/>
            <a:chExt cx="3515868" cy="35158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2DAA1B-E9D8-438E-AB54-DB3358594EFE}"/>
                </a:ext>
              </a:extLst>
            </p:cNvPr>
            <p:cNvSpPr/>
            <p:nvPr/>
          </p:nvSpPr>
          <p:spPr>
            <a:xfrm>
              <a:off x="7421880" y="2964124"/>
              <a:ext cx="251460" cy="251460"/>
            </a:xfrm>
            <a:prstGeom prst="ellipse">
              <a:avLst/>
            </a:prstGeom>
            <a:solidFill>
              <a:srgbClr val="03A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1C20857-A755-453B-9BB6-F469A422E017}"/>
                </a:ext>
              </a:extLst>
            </p:cNvPr>
            <p:cNvSpPr/>
            <p:nvPr/>
          </p:nvSpPr>
          <p:spPr>
            <a:xfrm>
              <a:off x="7894320" y="2697368"/>
              <a:ext cx="251460" cy="251460"/>
            </a:xfrm>
            <a:prstGeom prst="ellipse">
              <a:avLst/>
            </a:prstGeom>
            <a:solidFill>
              <a:srgbClr val="77C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82B27B1-D635-4F7D-8C40-C07602BE4B57}"/>
                </a:ext>
              </a:extLst>
            </p:cNvPr>
            <p:cNvSpPr/>
            <p:nvPr/>
          </p:nvSpPr>
          <p:spPr>
            <a:xfrm>
              <a:off x="8387735" y="2948828"/>
              <a:ext cx="251460" cy="251460"/>
            </a:xfrm>
            <a:prstGeom prst="ellipse">
              <a:avLst/>
            </a:prstGeom>
            <a:solidFill>
              <a:srgbClr val="11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A0693D-0003-475E-9D0E-BDD174DF05A3}"/>
                </a:ext>
              </a:extLst>
            </p:cNvPr>
            <p:cNvSpPr/>
            <p:nvPr/>
          </p:nvSpPr>
          <p:spPr>
            <a:xfrm>
              <a:off x="8854440" y="2293564"/>
              <a:ext cx="251460" cy="251460"/>
            </a:xfrm>
            <a:prstGeom prst="ellipse">
              <a:avLst/>
            </a:prstGeom>
            <a:solidFill>
              <a:srgbClr val="79C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3FE132-5C07-4ADA-B9E7-4A88A0BE1EC6}"/>
                </a:ext>
              </a:extLst>
            </p:cNvPr>
            <p:cNvSpPr/>
            <p:nvPr/>
          </p:nvSpPr>
          <p:spPr>
            <a:xfrm>
              <a:off x="7452360" y="3550919"/>
              <a:ext cx="205740" cy="430587"/>
            </a:xfrm>
            <a:prstGeom prst="rect">
              <a:avLst/>
            </a:prstGeom>
            <a:solidFill>
              <a:srgbClr val="0278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A56150-2807-4F80-8195-F66D8E9E4247}"/>
                </a:ext>
              </a:extLst>
            </p:cNvPr>
            <p:cNvSpPr/>
            <p:nvPr/>
          </p:nvSpPr>
          <p:spPr>
            <a:xfrm>
              <a:off x="7917180" y="3314701"/>
              <a:ext cx="205740" cy="666806"/>
            </a:xfrm>
            <a:prstGeom prst="rect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37AF31-0EDE-4FE4-A4FC-DAF9B408C943}"/>
                </a:ext>
              </a:extLst>
            </p:cNvPr>
            <p:cNvSpPr/>
            <p:nvPr/>
          </p:nvSpPr>
          <p:spPr>
            <a:xfrm>
              <a:off x="8388818" y="3550919"/>
              <a:ext cx="205740" cy="430587"/>
            </a:xfrm>
            <a:prstGeom prst="rect">
              <a:avLst/>
            </a:prstGeom>
            <a:solidFill>
              <a:srgbClr val="AED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CF242E5C-45AC-4297-BFA9-C63D64E26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642" y="1671066"/>
              <a:ext cx="3515868" cy="3515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97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case study | arc-shaped truss 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876091-0638-40AB-B694-4A12B166A645}"/>
              </a:ext>
            </a:extLst>
          </p:cNvPr>
          <p:cNvGrpSpPr/>
          <p:nvPr/>
        </p:nvGrpSpPr>
        <p:grpSpPr>
          <a:xfrm>
            <a:off x="7198313" y="1626446"/>
            <a:ext cx="4113084" cy="3605108"/>
            <a:chOff x="7357971" y="1412093"/>
            <a:chExt cx="4113084" cy="3605108"/>
          </a:xfrm>
        </p:grpSpPr>
        <p:sp>
          <p:nvSpPr>
            <p:cNvPr id="8" name="CaixaDeTexto 4">
              <a:extLst>
                <a:ext uri="{FF2B5EF4-FFF2-40B4-BE49-F238E27FC236}">
                  <a16:creationId xmlns:a16="http://schemas.microsoft.com/office/drawing/2014/main" id="{EC9DD0C4-B05E-4DE1-8CB5-3AF5D707596B}"/>
                </a:ext>
              </a:extLst>
            </p:cNvPr>
            <p:cNvSpPr txBox="1"/>
            <p:nvPr/>
          </p:nvSpPr>
          <p:spPr>
            <a:xfrm>
              <a:off x="7357971" y="1412093"/>
              <a:ext cx="41130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spc="100" dirty="0">
                  <a:solidFill>
                    <a:srgbClr val="376A6B"/>
                  </a:solidFill>
                  <a:latin typeface="Montserrat SemiBold" panose="00000700000000000000" pitchFamily="2" charset="0"/>
                </a:rPr>
                <a:t>objectives</a:t>
              </a:r>
              <a:endParaRPr lang="en-US" sz="2000" spc="100" dirty="0">
                <a:solidFill>
                  <a:srgbClr val="376A6B"/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11" name="CaixaDeTexto 25">
              <a:extLst>
                <a:ext uri="{FF2B5EF4-FFF2-40B4-BE49-F238E27FC236}">
                  <a16:creationId xmlns:a16="http://schemas.microsoft.com/office/drawing/2014/main" id="{F95E7290-3287-471F-980B-5C3DA73044AA}"/>
                </a:ext>
              </a:extLst>
            </p:cNvPr>
            <p:cNvSpPr txBox="1"/>
            <p:nvPr/>
          </p:nvSpPr>
          <p:spPr>
            <a:xfrm>
              <a:off x="7357973" y="2467953"/>
              <a:ext cx="41130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sz="2000" spc="100" dirty="0">
                  <a:solidFill>
                    <a:srgbClr val="498E91"/>
                  </a:solidFill>
                  <a:latin typeface="Montserrat Alternates SemiBold" panose="00000700000000000000" pitchFamily="2" charset="0"/>
                </a:rPr>
                <a:t>maximize </a:t>
              </a:r>
              <a:endParaRPr lang="en-US" sz="2000" spc="100" dirty="0">
                <a:solidFill>
                  <a:srgbClr val="498E91"/>
                </a:solidFill>
                <a:latin typeface="Montserrat Alternates SemiBold" panose="00000700000000000000" pitchFamily="2" charset="0"/>
              </a:endParaRPr>
            </a:p>
          </p:txBody>
        </p:sp>
        <p:sp>
          <p:nvSpPr>
            <p:cNvPr id="12" name="CaixaDeTexto 26">
              <a:extLst>
                <a:ext uri="{FF2B5EF4-FFF2-40B4-BE49-F238E27FC236}">
                  <a16:creationId xmlns:a16="http://schemas.microsoft.com/office/drawing/2014/main" id="{DA6789BB-3F1A-4C4F-9ADC-D18338FF1CB1}"/>
                </a:ext>
              </a:extLst>
            </p:cNvPr>
            <p:cNvSpPr txBox="1"/>
            <p:nvPr/>
          </p:nvSpPr>
          <p:spPr>
            <a:xfrm>
              <a:off x="7357971" y="4156794"/>
              <a:ext cx="41130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sz="2000" spc="100" dirty="0">
                  <a:solidFill>
                    <a:srgbClr val="498E91"/>
                  </a:solidFill>
                  <a:latin typeface="Montserrat Alternates SemiBold" panose="00000700000000000000" pitchFamily="2" charset="0"/>
                </a:rPr>
                <a:t>minimize</a:t>
              </a:r>
              <a:endParaRPr lang="en-US" sz="2000" spc="100" dirty="0">
                <a:solidFill>
                  <a:srgbClr val="498E91"/>
                </a:solidFill>
                <a:latin typeface="Montserrat Alternates SemiBold" panose="000007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845286-A5D2-4710-8B63-8A3BD1D27A4B}"/>
                </a:ext>
              </a:extLst>
            </p:cNvPr>
            <p:cNvSpPr txBox="1"/>
            <p:nvPr/>
          </p:nvSpPr>
          <p:spPr>
            <a:xfrm>
              <a:off x="7357971" y="2931657"/>
              <a:ext cx="41130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 spc="100">
                  <a:solidFill>
                    <a:srgbClr val="C00000"/>
                  </a:solidFill>
                  <a:latin typeface="Montserrat" panose="00000500000000000000" pitchFamily="2" charset="0"/>
                </a:defRPr>
              </a:lvl1pPr>
            </a:lstStyle>
            <a:p>
              <a:r>
                <a:rPr lang="pt-PT" dirty="0" err="1">
                  <a:solidFill>
                    <a:srgbClr val="57A6AA"/>
                  </a:solidFill>
                </a:rPr>
                <a:t>Euclidean</a:t>
              </a:r>
              <a:r>
                <a:rPr lang="pt-PT" dirty="0">
                  <a:solidFill>
                    <a:srgbClr val="57A6AA"/>
                  </a:solidFill>
                </a:rPr>
                <a:t> </a:t>
              </a:r>
              <a:r>
                <a:rPr lang="pt-PT" dirty="0" err="1">
                  <a:solidFill>
                    <a:srgbClr val="57A6AA"/>
                  </a:solidFill>
                </a:rPr>
                <a:t>distances</a:t>
              </a:r>
              <a:r>
                <a:rPr lang="pt-PT" dirty="0">
                  <a:solidFill>
                    <a:srgbClr val="57A6AA"/>
                  </a:solidFill>
                </a:rPr>
                <a:t>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E6046-EED6-4674-B0F3-397D0C204FF3}"/>
                </a:ext>
              </a:extLst>
            </p:cNvPr>
            <p:cNvSpPr txBox="1"/>
            <p:nvPr/>
          </p:nvSpPr>
          <p:spPr>
            <a:xfrm>
              <a:off x="7357971" y="4617091"/>
              <a:ext cx="41130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 spc="100">
                  <a:solidFill>
                    <a:srgbClr val="57A6AA"/>
                  </a:solidFill>
                  <a:latin typeface="Montserrat" panose="00000500000000000000" pitchFamily="2" charset="0"/>
                </a:defRPr>
              </a:lvl1pPr>
            </a:lstStyle>
            <a:p>
              <a:r>
                <a:rPr lang="pt-PT" dirty="0" err="1"/>
                <a:t>maximum</a:t>
              </a:r>
              <a:r>
                <a:rPr lang="pt-PT" dirty="0"/>
                <a:t> </a:t>
              </a:r>
              <a:r>
                <a:rPr lang="pt-PT" dirty="0" err="1"/>
                <a:t>displacement</a:t>
              </a:r>
              <a:endParaRPr lang="pt-PT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03AB05D-872F-48ED-BAE7-7D735B397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603" y="138612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DC294B-6061-46FE-933B-FD8F29C01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28" y="575664"/>
            <a:ext cx="9173707" cy="5841011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hypervolume per iteration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3" name="CaixaDeTexto 25">
            <a:extLst>
              <a:ext uri="{FF2B5EF4-FFF2-40B4-BE49-F238E27FC236}">
                <a16:creationId xmlns:a16="http://schemas.microsoft.com/office/drawing/2014/main" id="{577A1CBC-B41C-4EDA-B6EA-A7A115D15B49}"/>
              </a:ext>
            </a:extLst>
          </p:cNvPr>
          <p:cNvSpPr txBox="1"/>
          <p:nvPr/>
        </p:nvSpPr>
        <p:spPr>
          <a:xfrm rot="16200000">
            <a:off x="8122615" y="1845598"/>
            <a:ext cx="21142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rPr>
              <a:t>metaheuristics</a:t>
            </a:r>
            <a:r>
              <a:rPr lang="pt-PT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rPr>
              <a:t> </a:t>
            </a:r>
            <a:endParaRPr lang="en-US" sz="1400" spc="100" dirty="0">
              <a:solidFill>
                <a:srgbClr val="57A6AA"/>
              </a:solidFill>
              <a:latin typeface="Montserrat Alternates Medium" panose="00000600000000000000" pitchFamily="2" charset="0"/>
            </a:endParaRPr>
          </a:p>
        </p:txBody>
      </p:sp>
      <p:sp>
        <p:nvSpPr>
          <p:cNvPr id="5" name="CaixaDeTexto 25">
            <a:extLst>
              <a:ext uri="{FF2B5EF4-FFF2-40B4-BE49-F238E27FC236}">
                <a16:creationId xmlns:a16="http://schemas.microsoft.com/office/drawing/2014/main" id="{7DADBE65-F4E2-479C-9088-4D0FC642B29E}"/>
              </a:ext>
            </a:extLst>
          </p:cNvPr>
          <p:cNvSpPr txBox="1"/>
          <p:nvPr/>
        </p:nvSpPr>
        <p:spPr>
          <a:xfrm rot="16200000">
            <a:off x="7779160" y="4798006"/>
            <a:ext cx="28011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pc="100">
                <a:solidFill>
                  <a:srgbClr val="57A6AA"/>
                </a:solidFill>
                <a:latin typeface="Montserrat Alternate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model-based</a:t>
            </a:r>
            <a:r>
              <a:rPr lang="pt-PT" sz="1400"/>
              <a:t> </a:t>
            </a:r>
            <a:endParaRPr lang="en-US" sz="1400" dirty="0"/>
          </a:p>
        </p:txBody>
      </p:sp>
      <p:sp>
        <p:nvSpPr>
          <p:cNvPr id="9" name="CaixaDeTexto 25">
            <a:extLst>
              <a:ext uri="{FF2B5EF4-FFF2-40B4-BE49-F238E27FC236}">
                <a16:creationId xmlns:a16="http://schemas.microsoft.com/office/drawing/2014/main" id="{9DEB75CE-83CA-4921-90A0-4207C99B0BFC}"/>
              </a:ext>
            </a:extLst>
          </p:cNvPr>
          <p:cNvSpPr txBox="1"/>
          <p:nvPr/>
        </p:nvSpPr>
        <p:spPr>
          <a:xfrm>
            <a:off x="9493931" y="942381"/>
            <a:ext cx="297483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pc="100" dirty="0">
                <a:solidFill>
                  <a:srgbClr val="57A6AA"/>
                </a:solidFill>
                <a:latin typeface="Montserrat" panose="00000500000000000000" pitchFamily="2" charset="0"/>
              </a:rPr>
              <a:t>evolutionary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66E460-019F-4B7F-949C-CDD978C716E7}"/>
              </a:ext>
            </a:extLst>
          </p:cNvPr>
          <p:cNvSpPr>
            <a:spLocks noChangeAspect="1"/>
          </p:cNvSpPr>
          <p:nvPr/>
        </p:nvSpPr>
        <p:spPr>
          <a:xfrm>
            <a:off x="9493931" y="1322471"/>
            <a:ext cx="216000" cy="216000"/>
          </a:xfrm>
          <a:prstGeom prst="ellipse">
            <a:avLst/>
          </a:prstGeom>
          <a:solidFill>
            <a:srgbClr val="2FC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FD0BC68-D259-4C96-AD71-5558367E7C95}"/>
              </a:ext>
            </a:extLst>
          </p:cNvPr>
          <p:cNvSpPr>
            <a:spLocks noChangeAspect="1"/>
          </p:cNvSpPr>
          <p:nvPr/>
        </p:nvSpPr>
        <p:spPr>
          <a:xfrm>
            <a:off x="9493931" y="1679706"/>
            <a:ext cx="216000" cy="216000"/>
          </a:xfrm>
          <a:prstGeom prst="ellipse">
            <a:avLst/>
          </a:prstGeom>
          <a:solidFill>
            <a:srgbClr val="266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21" name="CaixaDeTexto 25">
            <a:extLst>
              <a:ext uri="{FF2B5EF4-FFF2-40B4-BE49-F238E27FC236}">
                <a16:creationId xmlns:a16="http://schemas.microsoft.com/office/drawing/2014/main" id="{10A4CED2-DC3D-450F-A4F3-173B98AF851D}"/>
              </a:ext>
            </a:extLst>
          </p:cNvPr>
          <p:cNvSpPr txBox="1"/>
          <p:nvPr/>
        </p:nvSpPr>
        <p:spPr>
          <a:xfrm>
            <a:off x="9818405" y="1259074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SPEA2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CaixaDeTexto 25">
            <a:extLst>
              <a:ext uri="{FF2B5EF4-FFF2-40B4-BE49-F238E27FC236}">
                <a16:creationId xmlns:a16="http://schemas.microsoft.com/office/drawing/2014/main" id="{B2EE22D7-375E-4337-954C-7017987C76D2}"/>
              </a:ext>
            </a:extLst>
          </p:cNvPr>
          <p:cNvSpPr txBox="1"/>
          <p:nvPr/>
        </p:nvSpPr>
        <p:spPr>
          <a:xfrm>
            <a:off x="9818406" y="1614202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NSGAII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C54F47E-C805-4DB5-A0AB-CC6C06862FD0}"/>
              </a:ext>
            </a:extLst>
          </p:cNvPr>
          <p:cNvCxnSpPr>
            <a:cxnSpLocks/>
          </p:cNvCxnSpPr>
          <p:nvPr/>
        </p:nvCxnSpPr>
        <p:spPr>
          <a:xfrm>
            <a:off x="9333610" y="942380"/>
            <a:ext cx="0" cy="2114213"/>
          </a:xfrm>
          <a:prstGeom prst="line">
            <a:avLst/>
          </a:prstGeom>
          <a:ln w="127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1F2BFCC-07E4-4571-9459-29D918ACCCAE}"/>
              </a:ext>
            </a:extLst>
          </p:cNvPr>
          <p:cNvCxnSpPr>
            <a:cxnSpLocks/>
          </p:cNvCxnSpPr>
          <p:nvPr/>
        </p:nvCxnSpPr>
        <p:spPr>
          <a:xfrm>
            <a:off x="9333610" y="3551331"/>
            <a:ext cx="0" cy="2801127"/>
          </a:xfrm>
          <a:prstGeom prst="line">
            <a:avLst/>
          </a:prstGeom>
          <a:ln w="127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52A02B8-EF87-46A3-8CCB-2C6E0D5BE889}"/>
              </a:ext>
            </a:extLst>
          </p:cNvPr>
          <p:cNvGrpSpPr/>
          <p:nvPr/>
        </p:nvGrpSpPr>
        <p:grpSpPr>
          <a:xfrm>
            <a:off x="1167439" y="5489521"/>
            <a:ext cx="7356277" cy="559158"/>
            <a:chOff x="1167439" y="5489521"/>
            <a:chExt cx="7356277" cy="5591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79C9D13-9A79-4709-A8DE-1B84425826E2}"/>
                </a:ext>
              </a:extLst>
            </p:cNvPr>
            <p:cNvSpPr/>
            <p:nvPr/>
          </p:nvSpPr>
          <p:spPr>
            <a:xfrm>
              <a:off x="3773048" y="5783207"/>
              <a:ext cx="2153265" cy="265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iteration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BEC5B5-1541-480D-AB1C-72AF78F54C73}"/>
                </a:ext>
              </a:extLst>
            </p:cNvPr>
            <p:cNvSpPr/>
            <p:nvPr/>
          </p:nvSpPr>
          <p:spPr>
            <a:xfrm>
              <a:off x="1167439" y="5505451"/>
              <a:ext cx="307777" cy="13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A70E64-3639-43C1-85F5-D9C67E611465}"/>
                </a:ext>
              </a:extLst>
            </p:cNvPr>
            <p:cNvSpPr/>
            <p:nvPr/>
          </p:nvSpPr>
          <p:spPr>
            <a:xfrm>
              <a:off x="1754814" y="5505451"/>
              <a:ext cx="307777" cy="13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4B027C-717F-495B-BF9C-14B7C2D0C3DE}"/>
                </a:ext>
              </a:extLst>
            </p:cNvPr>
            <p:cNvSpPr/>
            <p:nvPr/>
          </p:nvSpPr>
          <p:spPr>
            <a:xfrm>
              <a:off x="2342189" y="5499046"/>
              <a:ext cx="307777" cy="13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3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E5D886-2BEF-4C56-BA8A-675A9462D6F6}"/>
                </a:ext>
              </a:extLst>
            </p:cNvPr>
            <p:cNvSpPr/>
            <p:nvPr/>
          </p:nvSpPr>
          <p:spPr>
            <a:xfrm>
              <a:off x="2929564" y="5505451"/>
              <a:ext cx="307777" cy="13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46B245-DBCE-4996-98ED-CF78CD037D65}"/>
                </a:ext>
              </a:extLst>
            </p:cNvPr>
            <p:cNvSpPr/>
            <p:nvPr/>
          </p:nvSpPr>
          <p:spPr>
            <a:xfrm>
              <a:off x="3516939" y="5505451"/>
              <a:ext cx="307777" cy="13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B9E8DA-458D-4322-9DB9-8948BAFE81E8}"/>
                </a:ext>
              </a:extLst>
            </p:cNvPr>
            <p:cNvSpPr/>
            <p:nvPr/>
          </p:nvSpPr>
          <p:spPr>
            <a:xfrm>
              <a:off x="4104314" y="5499046"/>
              <a:ext cx="307777" cy="13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6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656828-2ADC-4561-83AB-5068951298E7}"/>
                </a:ext>
              </a:extLst>
            </p:cNvPr>
            <p:cNvSpPr/>
            <p:nvPr/>
          </p:nvSpPr>
          <p:spPr>
            <a:xfrm>
              <a:off x="4691689" y="5505451"/>
              <a:ext cx="307777" cy="13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7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B4C4DE-5C58-4897-B12A-DAA7886FD811}"/>
                </a:ext>
              </a:extLst>
            </p:cNvPr>
            <p:cNvSpPr/>
            <p:nvPr/>
          </p:nvSpPr>
          <p:spPr>
            <a:xfrm>
              <a:off x="5268697" y="5505451"/>
              <a:ext cx="331161" cy="13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8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CF6186F-5684-489E-B6F5-A23F2AD76B55}"/>
                </a:ext>
              </a:extLst>
            </p:cNvPr>
            <p:cNvSpPr/>
            <p:nvPr/>
          </p:nvSpPr>
          <p:spPr>
            <a:xfrm>
              <a:off x="5866439" y="5499046"/>
              <a:ext cx="307777" cy="13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9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A778BDE-D37A-467A-B8CC-147944A5E0DC}"/>
                </a:ext>
              </a:extLst>
            </p:cNvPr>
            <p:cNvSpPr/>
            <p:nvPr/>
          </p:nvSpPr>
          <p:spPr>
            <a:xfrm>
              <a:off x="6447090" y="5499046"/>
              <a:ext cx="331161" cy="13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10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7525D86-897F-4FF5-BC28-EFDB36FDA39C}"/>
                </a:ext>
              </a:extLst>
            </p:cNvPr>
            <p:cNvSpPr/>
            <p:nvPr/>
          </p:nvSpPr>
          <p:spPr>
            <a:xfrm>
              <a:off x="7041189" y="5505451"/>
              <a:ext cx="307777" cy="13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11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7D6AD7C-0C1D-4CFF-83FA-852FC5587382}"/>
                </a:ext>
              </a:extLst>
            </p:cNvPr>
            <p:cNvSpPr/>
            <p:nvPr/>
          </p:nvSpPr>
          <p:spPr>
            <a:xfrm>
              <a:off x="7628564" y="5499046"/>
              <a:ext cx="331161" cy="13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12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8A370D-5AC9-4F43-A16B-02B9F2DBBC8D}"/>
                </a:ext>
              </a:extLst>
            </p:cNvPr>
            <p:cNvSpPr/>
            <p:nvPr/>
          </p:nvSpPr>
          <p:spPr>
            <a:xfrm>
              <a:off x="8215939" y="5489521"/>
              <a:ext cx="307777" cy="13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13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44F863C-3C30-4AC7-8BD9-40782899662F}"/>
              </a:ext>
            </a:extLst>
          </p:cNvPr>
          <p:cNvGrpSpPr/>
          <p:nvPr/>
        </p:nvGrpSpPr>
        <p:grpSpPr>
          <a:xfrm>
            <a:off x="327804" y="2057745"/>
            <a:ext cx="780837" cy="3010090"/>
            <a:chOff x="327804" y="2057745"/>
            <a:chExt cx="780837" cy="301009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7606591-D0BC-409A-BB92-16C608CD4B86}"/>
                </a:ext>
              </a:extLst>
            </p:cNvPr>
            <p:cNvSpPr/>
            <p:nvPr/>
          </p:nvSpPr>
          <p:spPr>
            <a:xfrm>
              <a:off x="661238" y="20577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0.7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D7BD66B-D126-4578-BBD4-70971E720113}"/>
                </a:ext>
              </a:extLst>
            </p:cNvPr>
            <p:cNvSpPr/>
            <p:nvPr/>
          </p:nvSpPr>
          <p:spPr>
            <a:xfrm>
              <a:off x="661237" y="30126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0.6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500E882-B369-4A93-BB26-40A30BF5BC70}"/>
                </a:ext>
              </a:extLst>
            </p:cNvPr>
            <p:cNvSpPr/>
            <p:nvPr/>
          </p:nvSpPr>
          <p:spPr>
            <a:xfrm>
              <a:off x="659978" y="3959380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0.5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FA0E71-7C39-4758-9752-AC4DDDAC20F9}"/>
                </a:ext>
              </a:extLst>
            </p:cNvPr>
            <p:cNvSpPr/>
            <p:nvPr/>
          </p:nvSpPr>
          <p:spPr>
            <a:xfrm>
              <a:off x="706909" y="4906115"/>
              <a:ext cx="400472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0.4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30058B7-69A9-4E82-B56D-5F82B0F96573}"/>
                </a:ext>
              </a:extLst>
            </p:cNvPr>
            <p:cNvSpPr/>
            <p:nvPr/>
          </p:nvSpPr>
          <p:spPr>
            <a:xfrm rot="16200000">
              <a:off x="-525128" y="3404024"/>
              <a:ext cx="2153265" cy="447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hypervolume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1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DC294B-6061-46FE-933B-FD8F29C01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29" y="575665"/>
            <a:ext cx="9173705" cy="5776794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hypervolume per iteration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0" name="CaixaDeTexto 25">
            <a:extLst>
              <a:ext uri="{FF2B5EF4-FFF2-40B4-BE49-F238E27FC236}">
                <a16:creationId xmlns:a16="http://schemas.microsoft.com/office/drawing/2014/main" id="{265E71C9-C7B0-4C58-BF66-4452414F472B}"/>
              </a:ext>
            </a:extLst>
          </p:cNvPr>
          <p:cNvSpPr txBox="1"/>
          <p:nvPr/>
        </p:nvSpPr>
        <p:spPr>
          <a:xfrm rot="16200000">
            <a:off x="8122615" y="1845598"/>
            <a:ext cx="21142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rPr>
              <a:t>metaheuristics</a:t>
            </a:r>
            <a:r>
              <a:rPr lang="pt-PT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rPr>
              <a:t> </a:t>
            </a:r>
            <a:endParaRPr lang="en-US" sz="1400" spc="100" dirty="0">
              <a:solidFill>
                <a:srgbClr val="57A6AA"/>
              </a:solidFill>
              <a:latin typeface="Montserrat Alternates Medium" panose="00000600000000000000" pitchFamily="2" charset="0"/>
            </a:endParaRPr>
          </a:p>
        </p:txBody>
      </p:sp>
      <p:sp>
        <p:nvSpPr>
          <p:cNvPr id="22" name="CaixaDeTexto 25">
            <a:extLst>
              <a:ext uri="{FF2B5EF4-FFF2-40B4-BE49-F238E27FC236}">
                <a16:creationId xmlns:a16="http://schemas.microsoft.com/office/drawing/2014/main" id="{081B83F2-EE38-4F08-9F43-AFA3679D8526}"/>
              </a:ext>
            </a:extLst>
          </p:cNvPr>
          <p:cNvSpPr txBox="1"/>
          <p:nvPr/>
        </p:nvSpPr>
        <p:spPr>
          <a:xfrm rot="16200000">
            <a:off x="7779160" y="4798006"/>
            <a:ext cx="28011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pc="100">
                <a:solidFill>
                  <a:srgbClr val="57A6AA"/>
                </a:solidFill>
                <a:latin typeface="Montserrat Alternate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model-based</a:t>
            </a:r>
            <a:r>
              <a:rPr lang="pt-PT" sz="1400"/>
              <a:t> </a:t>
            </a:r>
            <a:endParaRPr lang="en-US" sz="1400" dirty="0"/>
          </a:p>
        </p:txBody>
      </p:sp>
      <p:sp>
        <p:nvSpPr>
          <p:cNvPr id="24" name="CaixaDeTexto 25">
            <a:extLst>
              <a:ext uri="{FF2B5EF4-FFF2-40B4-BE49-F238E27FC236}">
                <a16:creationId xmlns:a16="http://schemas.microsoft.com/office/drawing/2014/main" id="{10A17FB0-B39F-478D-ACA7-E6305D413335}"/>
              </a:ext>
            </a:extLst>
          </p:cNvPr>
          <p:cNvSpPr txBox="1"/>
          <p:nvPr/>
        </p:nvSpPr>
        <p:spPr>
          <a:xfrm>
            <a:off x="9493931" y="942381"/>
            <a:ext cx="269806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pc="100" dirty="0">
                <a:solidFill>
                  <a:srgbClr val="57A6AA"/>
                </a:solidFill>
                <a:latin typeface="Montserrat" panose="00000500000000000000" pitchFamily="2" charset="0"/>
              </a:rPr>
              <a:t>evolutionary</a:t>
            </a:r>
          </a:p>
        </p:txBody>
      </p:sp>
      <p:sp>
        <p:nvSpPr>
          <p:cNvPr id="25" name="CaixaDeTexto 25">
            <a:extLst>
              <a:ext uri="{FF2B5EF4-FFF2-40B4-BE49-F238E27FC236}">
                <a16:creationId xmlns:a16="http://schemas.microsoft.com/office/drawing/2014/main" id="{99B9E063-6FE5-442B-A34A-0D71B7B0EE0D}"/>
              </a:ext>
            </a:extLst>
          </p:cNvPr>
          <p:cNvSpPr txBox="1"/>
          <p:nvPr/>
        </p:nvSpPr>
        <p:spPr>
          <a:xfrm>
            <a:off x="9493929" y="2063307"/>
            <a:ext cx="269807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pc="100" dirty="0">
                <a:solidFill>
                  <a:srgbClr val="57A6AA"/>
                </a:solidFill>
                <a:latin typeface="Montserrat" panose="00000500000000000000" pitchFamily="2" charset="0"/>
              </a:rPr>
              <a:t>particle swarm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196468-4BA8-4D8B-920F-D0C6E1507527}"/>
              </a:ext>
            </a:extLst>
          </p:cNvPr>
          <p:cNvSpPr>
            <a:spLocks noChangeAspect="1"/>
          </p:cNvSpPr>
          <p:nvPr/>
        </p:nvSpPr>
        <p:spPr>
          <a:xfrm>
            <a:off x="9493931" y="1322471"/>
            <a:ext cx="216000" cy="216000"/>
          </a:xfrm>
          <a:prstGeom prst="ellipse">
            <a:avLst/>
          </a:prstGeom>
          <a:solidFill>
            <a:srgbClr val="2FC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60D8C6D-4641-4357-8C9A-06A09614FC76}"/>
              </a:ext>
            </a:extLst>
          </p:cNvPr>
          <p:cNvSpPr>
            <a:spLocks noChangeAspect="1"/>
          </p:cNvSpPr>
          <p:nvPr/>
        </p:nvSpPr>
        <p:spPr>
          <a:xfrm>
            <a:off x="9493931" y="1679706"/>
            <a:ext cx="216000" cy="216000"/>
          </a:xfrm>
          <a:prstGeom prst="ellipse">
            <a:avLst/>
          </a:prstGeom>
          <a:solidFill>
            <a:srgbClr val="266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29" name="CaixaDeTexto 25">
            <a:extLst>
              <a:ext uri="{FF2B5EF4-FFF2-40B4-BE49-F238E27FC236}">
                <a16:creationId xmlns:a16="http://schemas.microsoft.com/office/drawing/2014/main" id="{6D9F5C2C-DA6D-421D-969B-3ABEFC787DD6}"/>
              </a:ext>
            </a:extLst>
          </p:cNvPr>
          <p:cNvSpPr txBox="1"/>
          <p:nvPr/>
        </p:nvSpPr>
        <p:spPr>
          <a:xfrm>
            <a:off x="9818405" y="1300959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SPEA2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CaixaDeTexto 25">
            <a:extLst>
              <a:ext uri="{FF2B5EF4-FFF2-40B4-BE49-F238E27FC236}">
                <a16:creationId xmlns:a16="http://schemas.microsoft.com/office/drawing/2014/main" id="{04A7AD79-9FBD-4A28-9535-1DA7EA74D2A4}"/>
              </a:ext>
            </a:extLst>
          </p:cNvPr>
          <p:cNvSpPr txBox="1"/>
          <p:nvPr/>
        </p:nvSpPr>
        <p:spPr>
          <a:xfrm>
            <a:off x="9818406" y="1656718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NSGAII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7C303C-9945-4C9F-ADAB-EAF3921E65F5}"/>
              </a:ext>
            </a:extLst>
          </p:cNvPr>
          <p:cNvSpPr>
            <a:spLocks noChangeAspect="1"/>
          </p:cNvSpPr>
          <p:nvPr/>
        </p:nvSpPr>
        <p:spPr>
          <a:xfrm>
            <a:off x="9493925" y="2445795"/>
            <a:ext cx="216000" cy="216000"/>
          </a:xfrm>
          <a:prstGeom prst="ellipse">
            <a:avLst/>
          </a:prstGeom>
          <a:solidFill>
            <a:srgbClr val="3FC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>
              <a:solidFill>
                <a:srgbClr val="2CCBE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AFDDE2-C415-47E1-A38D-BB16FA7E93E3}"/>
              </a:ext>
            </a:extLst>
          </p:cNvPr>
          <p:cNvSpPr>
            <a:spLocks noChangeAspect="1"/>
          </p:cNvSpPr>
          <p:nvPr/>
        </p:nvSpPr>
        <p:spPr>
          <a:xfrm>
            <a:off x="9493925" y="2803030"/>
            <a:ext cx="216000" cy="216000"/>
          </a:xfrm>
          <a:prstGeom prst="ellipse">
            <a:avLst/>
          </a:prstGeom>
          <a:solidFill>
            <a:srgbClr val="046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33" name="CaixaDeTexto 25">
            <a:extLst>
              <a:ext uri="{FF2B5EF4-FFF2-40B4-BE49-F238E27FC236}">
                <a16:creationId xmlns:a16="http://schemas.microsoft.com/office/drawing/2014/main" id="{7E7B5DE8-FB4B-49A4-8FE0-8CDAA1976A77}"/>
              </a:ext>
            </a:extLst>
          </p:cNvPr>
          <p:cNvSpPr txBox="1"/>
          <p:nvPr/>
        </p:nvSpPr>
        <p:spPr>
          <a:xfrm>
            <a:off x="9818399" y="2424955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SMPSO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34" name="CaixaDeTexto 25">
            <a:extLst>
              <a:ext uri="{FF2B5EF4-FFF2-40B4-BE49-F238E27FC236}">
                <a16:creationId xmlns:a16="http://schemas.microsoft.com/office/drawing/2014/main" id="{761A7D6A-0A9D-4CFE-B775-33C20455828B}"/>
              </a:ext>
            </a:extLst>
          </p:cNvPr>
          <p:cNvSpPr txBox="1"/>
          <p:nvPr/>
        </p:nvSpPr>
        <p:spPr>
          <a:xfrm>
            <a:off x="9818400" y="2780225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OMOPSO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1B3B920-D994-4A25-B025-EE3809097EDD}"/>
              </a:ext>
            </a:extLst>
          </p:cNvPr>
          <p:cNvCxnSpPr>
            <a:cxnSpLocks/>
          </p:cNvCxnSpPr>
          <p:nvPr/>
        </p:nvCxnSpPr>
        <p:spPr>
          <a:xfrm>
            <a:off x="9333610" y="942380"/>
            <a:ext cx="0" cy="2114213"/>
          </a:xfrm>
          <a:prstGeom prst="line">
            <a:avLst/>
          </a:prstGeom>
          <a:ln w="127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217E3F9-7E29-4110-A6E6-C569E07CAFB7}"/>
              </a:ext>
            </a:extLst>
          </p:cNvPr>
          <p:cNvCxnSpPr>
            <a:cxnSpLocks/>
          </p:cNvCxnSpPr>
          <p:nvPr/>
        </p:nvCxnSpPr>
        <p:spPr>
          <a:xfrm>
            <a:off x="9333610" y="3551331"/>
            <a:ext cx="0" cy="2801127"/>
          </a:xfrm>
          <a:prstGeom prst="line">
            <a:avLst/>
          </a:prstGeom>
          <a:ln w="127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3EF1DD4-C728-4365-BC9F-FB278A7A9C9E}"/>
              </a:ext>
            </a:extLst>
          </p:cNvPr>
          <p:cNvSpPr/>
          <p:nvPr/>
        </p:nvSpPr>
        <p:spPr>
          <a:xfrm>
            <a:off x="3773048" y="5783207"/>
            <a:ext cx="2153265" cy="26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iteration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705D7-0ED6-4BE2-8DB6-B56D3028B4A9}"/>
              </a:ext>
            </a:extLst>
          </p:cNvPr>
          <p:cNvSpPr/>
          <p:nvPr/>
        </p:nvSpPr>
        <p:spPr>
          <a:xfrm>
            <a:off x="11674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626714-F993-403F-8C8E-7C9D0FB3B86A}"/>
              </a:ext>
            </a:extLst>
          </p:cNvPr>
          <p:cNvSpPr/>
          <p:nvPr/>
        </p:nvSpPr>
        <p:spPr>
          <a:xfrm>
            <a:off x="175481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63B128-02F2-4F67-8B50-796994018BAC}"/>
              </a:ext>
            </a:extLst>
          </p:cNvPr>
          <p:cNvSpPr/>
          <p:nvPr/>
        </p:nvSpPr>
        <p:spPr>
          <a:xfrm>
            <a:off x="234218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25A9B3-47EC-4451-B767-9A2BA54D7F74}"/>
              </a:ext>
            </a:extLst>
          </p:cNvPr>
          <p:cNvSpPr/>
          <p:nvPr/>
        </p:nvSpPr>
        <p:spPr>
          <a:xfrm>
            <a:off x="292956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985CD0-CCAB-4E20-9EF6-A0811E2DAD13}"/>
              </a:ext>
            </a:extLst>
          </p:cNvPr>
          <p:cNvSpPr/>
          <p:nvPr/>
        </p:nvSpPr>
        <p:spPr>
          <a:xfrm>
            <a:off x="35169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E8F952-65F9-4A17-A3E7-CB4EB18C809E}"/>
              </a:ext>
            </a:extLst>
          </p:cNvPr>
          <p:cNvSpPr/>
          <p:nvPr/>
        </p:nvSpPr>
        <p:spPr>
          <a:xfrm>
            <a:off x="4104314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1AADFE-B07D-4E49-9535-DFF319E5351A}"/>
              </a:ext>
            </a:extLst>
          </p:cNvPr>
          <p:cNvSpPr/>
          <p:nvPr/>
        </p:nvSpPr>
        <p:spPr>
          <a:xfrm>
            <a:off x="46916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A3796D-B6B0-48DE-B193-E24D921CC581}"/>
              </a:ext>
            </a:extLst>
          </p:cNvPr>
          <p:cNvSpPr/>
          <p:nvPr/>
        </p:nvSpPr>
        <p:spPr>
          <a:xfrm>
            <a:off x="5268697" y="5505451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8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D9E7505-B73B-47A7-8047-BA7FBD06CDE2}"/>
              </a:ext>
            </a:extLst>
          </p:cNvPr>
          <p:cNvSpPr/>
          <p:nvPr/>
        </p:nvSpPr>
        <p:spPr>
          <a:xfrm>
            <a:off x="586643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5D3C4B1-ED79-44FB-94AD-18A8B5099A66}"/>
              </a:ext>
            </a:extLst>
          </p:cNvPr>
          <p:cNvSpPr/>
          <p:nvPr/>
        </p:nvSpPr>
        <p:spPr>
          <a:xfrm>
            <a:off x="6447090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10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001F39C-8657-404C-AB8E-FCD3F729E116}"/>
              </a:ext>
            </a:extLst>
          </p:cNvPr>
          <p:cNvSpPr/>
          <p:nvPr/>
        </p:nvSpPr>
        <p:spPr>
          <a:xfrm>
            <a:off x="70411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E338043-D124-4E24-8FDD-569B4A8C29F7}"/>
              </a:ext>
            </a:extLst>
          </p:cNvPr>
          <p:cNvSpPr/>
          <p:nvPr/>
        </p:nvSpPr>
        <p:spPr>
          <a:xfrm>
            <a:off x="7628564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12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ABA6794-41B6-48B5-B725-1D0A43CB75F4}"/>
              </a:ext>
            </a:extLst>
          </p:cNvPr>
          <p:cNvSpPr/>
          <p:nvPr/>
        </p:nvSpPr>
        <p:spPr>
          <a:xfrm>
            <a:off x="8215939" y="548952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13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5CD91FA-B3CA-421B-AC48-515C265178A3}"/>
              </a:ext>
            </a:extLst>
          </p:cNvPr>
          <p:cNvGrpSpPr/>
          <p:nvPr/>
        </p:nvGrpSpPr>
        <p:grpSpPr>
          <a:xfrm>
            <a:off x="327804" y="2057745"/>
            <a:ext cx="780837" cy="3010090"/>
            <a:chOff x="327804" y="2057745"/>
            <a:chExt cx="780837" cy="3010090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FD67DC3-B395-485B-9632-541F923C63B4}"/>
                </a:ext>
              </a:extLst>
            </p:cNvPr>
            <p:cNvSpPr/>
            <p:nvPr/>
          </p:nvSpPr>
          <p:spPr>
            <a:xfrm>
              <a:off x="661238" y="20577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0.7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86B75AE-723A-445B-915D-BB2AFD3BBB39}"/>
                </a:ext>
              </a:extLst>
            </p:cNvPr>
            <p:cNvSpPr/>
            <p:nvPr/>
          </p:nvSpPr>
          <p:spPr>
            <a:xfrm>
              <a:off x="661237" y="30126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0.6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F080DBA-9D88-4D83-A025-3E99A2FEC883}"/>
                </a:ext>
              </a:extLst>
            </p:cNvPr>
            <p:cNvSpPr/>
            <p:nvPr/>
          </p:nvSpPr>
          <p:spPr>
            <a:xfrm>
              <a:off x="659978" y="3959380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0.5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8C8F3CD-C684-4170-8107-F5196EAD7EBB}"/>
                </a:ext>
              </a:extLst>
            </p:cNvPr>
            <p:cNvSpPr/>
            <p:nvPr/>
          </p:nvSpPr>
          <p:spPr>
            <a:xfrm>
              <a:off x="706909" y="4906115"/>
              <a:ext cx="400472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0.4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2654D78-69AA-4043-B074-03B30F01BEED}"/>
                </a:ext>
              </a:extLst>
            </p:cNvPr>
            <p:cNvSpPr/>
            <p:nvPr/>
          </p:nvSpPr>
          <p:spPr>
            <a:xfrm rot="16200000">
              <a:off x="-525128" y="3404024"/>
              <a:ext cx="2153265" cy="447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hypervolume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1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a shift towards sustainability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FD9E71-6ACC-4986-AF5E-37E35CA05654}"/>
              </a:ext>
            </a:extLst>
          </p:cNvPr>
          <p:cNvGrpSpPr>
            <a:grpSpLocks noChangeAspect="1"/>
          </p:cNvGrpSpPr>
          <p:nvPr/>
        </p:nvGrpSpPr>
        <p:grpSpPr>
          <a:xfrm>
            <a:off x="3004491" y="1448675"/>
            <a:ext cx="6183019" cy="4968000"/>
            <a:chOff x="2672349" y="1173351"/>
            <a:chExt cx="6496647" cy="5220000"/>
          </a:xfrm>
        </p:grpSpPr>
        <p:pic>
          <p:nvPicPr>
            <p:cNvPr id="15" name="Picture 1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24C71065-6866-404A-A3C6-600DE8345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8016536" y="3091926"/>
              <a:ext cx="115246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black sign with white text&#10;&#10;Description automatically generated">
              <a:extLst>
                <a:ext uri="{FF2B5EF4-FFF2-40B4-BE49-F238E27FC236}">
                  <a16:creationId xmlns:a16="http://schemas.microsoft.com/office/drawing/2014/main" id="{8B3E9FDD-80BE-4C6C-BA16-6F42CA34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49" y="3063351"/>
              <a:ext cx="143898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E48BD0B7-DCD0-4848-BCFB-3FD06E515111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3371124" y="1173351"/>
              <a:ext cx="5220000" cy="5220000"/>
            </a:xfrm>
            <a:prstGeom prst="arc">
              <a:avLst>
                <a:gd name="adj1" fmla="val 14621847"/>
                <a:gd name="adj2" fmla="val 1621803"/>
              </a:avLst>
            </a:prstGeom>
            <a:ln w="57150">
              <a:solidFill>
                <a:srgbClr val="57A6AA"/>
              </a:solidFill>
              <a:headEnd type="none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D849A22A-2B0C-42C7-A65B-A49B9082DF31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367841" y="1173351"/>
              <a:ext cx="5220000" cy="5220000"/>
            </a:xfrm>
            <a:prstGeom prst="arc">
              <a:avLst>
                <a:gd name="adj1" fmla="val 14821872"/>
                <a:gd name="adj2" fmla="val 1533080"/>
              </a:avLst>
            </a:prstGeom>
            <a:ln w="57150">
              <a:solidFill>
                <a:srgbClr val="57A6AA"/>
              </a:solidFill>
              <a:headEnd type="none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6A76E8DB-A4A6-4C2D-9640-8AA997BBD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82" y="3618856"/>
            <a:ext cx="1178731" cy="6820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C90B8AB-7CD6-4BE3-96E1-EF11E8558B34}"/>
              </a:ext>
            </a:extLst>
          </p:cNvPr>
          <p:cNvGrpSpPr/>
          <p:nvPr/>
        </p:nvGrpSpPr>
        <p:grpSpPr>
          <a:xfrm>
            <a:off x="4698702" y="2255500"/>
            <a:ext cx="2916175" cy="2990222"/>
            <a:chOff x="4698702" y="2255500"/>
            <a:chExt cx="2916175" cy="299022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3F166A8-D5E4-40E7-B469-121D17F3A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8702" y="4288629"/>
              <a:ext cx="576000" cy="5760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59CCEF8-E472-477B-8B6F-299A7C48E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38877" y="4291061"/>
              <a:ext cx="576000" cy="5760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B444676-DE90-4757-8754-F32F2E91A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48221" y="2255500"/>
              <a:ext cx="576000" cy="57600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FD12DE7-F112-44E3-A026-6DE280A5B945}"/>
                </a:ext>
              </a:extLst>
            </p:cNvPr>
            <p:cNvGrpSpPr/>
            <p:nvPr/>
          </p:nvGrpSpPr>
          <p:grpSpPr>
            <a:xfrm>
              <a:off x="4852764" y="2674015"/>
              <a:ext cx="2575001" cy="2571707"/>
              <a:chOff x="4849030" y="2922774"/>
              <a:chExt cx="2575001" cy="2571707"/>
            </a:xfrm>
          </p:grpSpPr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F1C840DF-2B16-41FA-A429-6204D8CC3D62}"/>
                  </a:ext>
                </a:extLst>
              </p:cNvPr>
              <p:cNvSpPr/>
              <p:nvPr/>
            </p:nvSpPr>
            <p:spPr>
              <a:xfrm>
                <a:off x="4852326" y="2922774"/>
                <a:ext cx="2571705" cy="2571705"/>
              </a:xfrm>
              <a:prstGeom prst="arc">
                <a:avLst>
                  <a:gd name="adj1" fmla="val 17180532"/>
                  <a:gd name="adj2" fmla="val 567251"/>
                </a:avLst>
              </a:prstGeom>
              <a:ln w="19050">
                <a:solidFill>
                  <a:srgbClr val="6666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D05A3EA3-29F6-41AE-AB8D-CA2707D9F0E4}"/>
                  </a:ext>
                </a:extLst>
              </p:cNvPr>
              <p:cNvSpPr/>
              <p:nvPr/>
            </p:nvSpPr>
            <p:spPr>
              <a:xfrm rot="14481827">
                <a:off x="4852155" y="2922774"/>
                <a:ext cx="2571705" cy="2571705"/>
              </a:xfrm>
              <a:prstGeom prst="arc">
                <a:avLst>
                  <a:gd name="adj1" fmla="val 17180532"/>
                  <a:gd name="adj2" fmla="val 567251"/>
                </a:avLst>
              </a:prstGeom>
              <a:ln w="19050">
                <a:solidFill>
                  <a:srgbClr val="6666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68BDF6C2-6628-4155-9DC8-5754CF11C4A9}"/>
                  </a:ext>
                </a:extLst>
              </p:cNvPr>
              <p:cNvSpPr/>
              <p:nvPr/>
            </p:nvSpPr>
            <p:spPr>
              <a:xfrm rot="7270667">
                <a:off x="4849030" y="2922776"/>
                <a:ext cx="2571705" cy="2571705"/>
              </a:xfrm>
              <a:prstGeom prst="arc">
                <a:avLst>
                  <a:gd name="adj1" fmla="val 17180532"/>
                  <a:gd name="adj2" fmla="val 567251"/>
                </a:avLst>
              </a:prstGeom>
              <a:ln w="19050">
                <a:solidFill>
                  <a:srgbClr val="6666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BA52914-7A2D-40FA-8AA9-89B7F580D551}"/>
              </a:ext>
            </a:extLst>
          </p:cNvPr>
          <p:cNvSpPr txBox="1"/>
          <p:nvPr/>
        </p:nvSpPr>
        <p:spPr>
          <a:xfrm>
            <a:off x="9237358" y="6192012"/>
            <a:ext cx="24752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1000" dirty="0" err="1">
                <a:solidFill>
                  <a:srgbClr val="909090"/>
                </a:solidFill>
              </a:rPr>
              <a:t>source</a:t>
            </a:r>
            <a:r>
              <a:rPr lang="pt-PT" sz="1000" dirty="0">
                <a:solidFill>
                  <a:srgbClr val="909090"/>
                </a:solidFill>
              </a:rPr>
              <a:t>: https://www.2030districts.org/</a:t>
            </a:r>
          </a:p>
        </p:txBody>
      </p:sp>
    </p:spTree>
    <p:extLst>
      <p:ext uri="{BB962C8B-B14F-4D97-AF65-F5344CB8AC3E}">
        <p14:creationId xmlns:p14="http://schemas.microsoft.com/office/powerpoint/2010/main" val="2669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DC294B-6061-46FE-933B-FD8F29C01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29" y="575665"/>
            <a:ext cx="9173705" cy="5560794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hypervolume per iteration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557EA2-CFFE-48EF-9E04-17D9FDE1D158}"/>
              </a:ext>
            </a:extLst>
          </p:cNvPr>
          <p:cNvSpPr/>
          <p:nvPr/>
        </p:nvSpPr>
        <p:spPr>
          <a:xfrm>
            <a:off x="3773048" y="5783207"/>
            <a:ext cx="2153265" cy="26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iteration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E17F3-4665-4D1D-95BD-F4AEC6EE2BA5}"/>
              </a:ext>
            </a:extLst>
          </p:cNvPr>
          <p:cNvSpPr/>
          <p:nvPr/>
        </p:nvSpPr>
        <p:spPr>
          <a:xfrm>
            <a:off x="11674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AD9961-FB13-40F3-8EE7-113A32B2A525}"/>
              </a:ext>
            </a:extLst>
          </p:cNvPr>
          <p:cNvSpPr/>
          <p:nvPr/>
        </p:nvSpPr>
        <p:spPr>
          <a:xfrm>
            <a:off x="175481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CE1A04-9B65-4AEE-A436-C58038FACE67}"/>
              </a:ext>
            </a:extLst>
          </p:cNvPr>
          <p:cNvSpPr/>
          <p:nvPr/>
        </p:nvSpPr>
        <p:spPr>
          <a:xfrm>
            <a:off x="234218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87CB8C-B219-4D73-8695-F807410F6544}"/>
              </a:ext>
            </a:extLst>
          </p:cNvPr>
          <p:cNvSpPr/>
          <p:nvPr/>
        </p:nvSpPr>
        <p:spPr>
          <a:xfrm>
            <a:off x="292956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0D4573-39FE-4476-8939-E7475B7D3C75}"/>
              </a:ext>
            </a:extLst>
          </p:cNvPr>
          <p:cNvSpPr/>
          <p:nvPr/>
        </p:nvSpPr>
        <p:spPr>
          <a:xfrm>
            <a:off x="35169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4BEBE-8C70-4DF3-B603-DD6E725C6989}"/>
              </a:ext>
            </a:extLst>
          </p:cNvPr>
          <p:cNvSpPr/>
          <p:nvPr/>
        </p:nvSpPr>
        <p:spPr>
          <a:xfrm>
            <a:off x="4104314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7C81C2-FAF3-4D9C-9778-523B693810B7}"/>
              </a:ext>
            </a:extLst>
          </p:cNvPr>
          <p:cNvSpPr/>
          <p:nvPr/>
        </p:nvSpPr>
        <p:spPr>
          <a:xfrm>
            <a:off x="46916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FE803E-9A32-4C17-BC8E-57E533CF69DC}"/>
              </a:ext>
            </a:extLst>
          </p:cNvPr>
          <p:cNvSpPr/>
          <p:nvPr/>
        </p:nvSpPr>
        <p:spPr>
          <a:xfrm>
            <a:off x="5268697" y="5505451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C5988B-31C5-40ED-9DD2-0128DF2470CA}"/>
              </a:ext>
            </a:extLst>
          </p:cNvPr>
          <p:cNvSpPr/>
          <p:nvPr/>
        </p:nvSpPr>
        <p:spPr>
          <a:xfrm>
            <a:off x="586643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D99673-A8C9-4B84-9D24-F8F88182261C}"/>
              </a:ext>
            </a:extLst>
          </p:cNvPr>
          <p:cNvSpPr/>
          <p:nvPr/>
        </p:nvSpPr>
        <p:spPr>
          <a:xfrm>
            <a:off x="6447090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161F12-F4FC-41BF-875F-28F19BF3CD73}"/>
              </a:ext>
            </a:extLst>
          </p:cNvPr>
          <p:cNvSpPr/>
          <p:nvPr/>
        </p:nvSpPr>
        <p:spPr>
          <a:xfrm>
            <a:off x="70411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11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0A96BCB-E58D-47EC-9CB4-FD14ADFD1307}"/>
              </a:ext>
            </a:extLst>
          </p:cNvPr>
          <p:cNvSpPr/>
          <p:nvPr/>
        </p:nvSpPr>
        <p:spPr>
          <a:xfrm>
            <a:off x="7628564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12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7D07067-50DC-40B9-BA71-B3DEDB357CA2}"/>
              </a:ext>
            </a:extLst>
          </p:cNvPr>
          <p:cNvSpPr/>
          <p:nvPr/>
        </p:nvSpPr>
        <p:spPr>
          <a:xfrm>
            <a:off x="8215939" y="548952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13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7891F59-100F-4F0B-9BE7-08FB809BB4E0}"/>
              </a:ext>
            </a:extLst>
          </p:cNvPr>
          <p:cNvGrpSpPr/>
          <p:nvPr/>
        </p:nvGrpSpPr>
        <p:grpSpPr>
          <a:xfrm>
            <a:off x="327804" y="2057745"/>
            <a:ext cx="780837" cy="3010090"/>
            <a:chOff x="327804" y="2057745"/>
            <a:chExt cx="780837" cy="3010090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7441745-755C-4550-8776-A2BF181BF540}"/>
                </a:ext>
              </a:extLst>
            </p:cNvPr>
            <p:cNvSpPr/>
            <p:nvPr/>
          </p:nvSpPr>
          <p:spPr>
            <a:xfrm>
              <a:off x="661238" y="20577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218F6F52-2B0E-469F-9B45-3E4949386D8C}"/>
                </a:ext>
              </a:extLst>
            </p:cNvPr>
            <p:cNvSpPr/>
            <p:nvPr/>
          </p:nvSpPr>
          <p:spPr>
            <a:xfrm>
              <a:off x="661237" y="30126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0.6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605C2846-6256-4098-A81C-77B62BBA0B97}"/>
                </a:ext>
              </a:extLst>
            </p:cNvPr>
            <p:cNvSpPr/>
            <p:nvPr/>
          </p:nvSpPr>
          <p:spPr>
            <a:xfrm>
              <a:off x="659978" y="3959380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0.5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F5DDF3EF-0446-4B54-A9E3-87EA47F17B9F}"/>
                </a:ext>
              </a:extLst>
            </p:cNvPr>
            <p:cNvSpPr/>
            <p:nvPr/>
          </p:nvSpPr>
          <p:spPr>
            <a:xfrm>
              <a:off x="706909" y="4906115"/>
              <a:ext cx="400472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0.4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4537E10B-B271-4742-A328-EC82266BC356}"/>
                </a:ext>
              </a:extLst>
            </p:cNvPr>
            <p:cNvSpPr/>
            <p:nvPr/>
          </p:nvSpPr>
          <p:spPr>
            <a:xfrm rot="16200000">
              <a:off x="-525128" y="3404024"/>
              <a:ext cx="2153265" cy="447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hypervolume</a:t>
              </a:r>
            </a:p>
          </p:txBody>
        </p:sp>
      </p:grpSp>
      <p:sp>
        <p:nvSpPr>
          <p:cNvPr id="34" name="CaixaDeTexto 25">
            <a:extLst>
              <a:ext uri="{FF2B5EF4-FFF2-40B4-BE49-F238E27FC236}">
                <a16:creationId xmlns:a16="http://schemas.microsoft.com/office/drawing/2014/main" id="{391A693D-5F12-4DBB-B71D-0E4CB922A09A}"/>
              </a:ext>
            </a:extLst>
          </p:cNvPr>
          <p:cNvSpPr txBox="1"/>
          <p:nvPr/>
        </p:nvSpPr>
        <p:spPr>
          <a:xfrm rot="16200000">
            <a:off x="8122615" y="1845598"/>
            <a:ext cx="21142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rPr>
              <a:t>metaheuristics</a:t>
            </a:r>
            <a:r>
              <a:rPr lang="pt-PT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rPr>
              <a:t> </a:t>
            </a:r>
            <a:endParaRPr lang="en-US" sz="1400" spc="100" dirty="0">
              <a:solidFill>
                <a:srgbClr val="57A6AA"/>
              </a:solidFill>
              <a:latin typeface="Montserrat Alternates Medium" panose="00000600000000000000" pitchFamily="2" charset="0"/>
            </a:endParaRPr>
          </a:p>
        </p:txBody>
      </p:sp>
      <p:sp>
        <p:nvSpPr>
          <p:cNvPr id="35" name="CaixaDeTexto 25">
            <a:extLst>
              <a:ext uri="{FF2B5EF4-FFF2-40B4-BE49-F238E27FC236}">
                <a16:creationId xmlns:a16="http://schemas.microsoft.com/office/drawing/2014/main" id="{F14EF1A4-7AEC-4710-B490-533836915221}"/>
              </a:ext>
            </a:extLst>
          </p:cNvPr>
          <p:cNvSpPr txBox="1"/>
          <p:nvPr/>
        </p:nvSpPr>
        <p:spPr>
          <a:xfrm rot="16200000">
            <a:off x="7779160" y="4798006"/>
            <a:ext cx="28011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pc="100">
                <a:solidFill>
                  <a:srgbClr val="57A6AA"/>
                </a:solidFill>
                <a:latin typeface="Montserrat Alternate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model-based</a:t>
            </a:r>
            <a:r>
              <a:rPr lang="pt-PT" sz="1400"/>
              <a:t> </a:t>
            </a:r>
            <a:endParaRPr lang="en-US" sz="1400" dirty="0"/>
          </a:p>
        </p:txBody>
      </p:sp>
      <p:sp>
        <p:nvSpPr>
          <p:cNvPr id="36" name="CaixaDeTexto 25">
            <a:extLst>
              <a:ext uri="{FF2B5EF4-FFF2-40B4-BE49-F238E27FC236}">
                <a16:creationId xmlns:a16="http://schemas.microsoft.com/office/drawing/2014/main" id="{C50478F8-3A9D-46AB-B1AA-863796A20834}"/>
              </a:ext>
            </a:extLst>
          </p:cNvPr>
          <p:cNvSpPr txBox="1"/>
          <p:nvPr/>
        </p:nvSpPr>
        <p:spPr>
          <a:xfrm>
            <a:off x="9493931" y="942381"/>
            <a:ext cx="269806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pc="100" dirty="0">
                <a:solidFill>
                  <a:srgbClr val="57A6AA"/>
                </a:solidFill>
                <a:latin typeface="Montserrat" panose="00000500000000000000" pitchFamily="2" charset="0"/>
              </a:rPr>
              <a:t>evolutionary</a:t>
            </a:r>
          </a:p>
        </p:txBody>
      </p:sp>
      <p:sp>
        <p:nvSpPr>
          <p:cNvPr id="37" name="CaixaDeTexto 25">
            <a:extLst>
              <a:ext uri="{FF2B5EF4-FFF2-40B4-BE49-F238E27FC236}">
                <a16:creationId xmlns:a16="http://schemas.microsoft.com/office/drawing/2014/main" id="{CBF37E4A-7F11-4C76-BF0E-3BF7A10E728F}"/>
              </a:ext>
            </a:extLst>
          </p:cNvPr>
          <p:cNvSpPr txBox="1"/>
          <p:nvPr/>
        </p:nvSpPr>
        <p:spPr>
          <a:xfrm>
            <a:off x="9493929" y="2063307"/>
            <a:ext cx="269807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pc="100" dirty="0">
                <a:solidFill>
                  <a:srgbClr val="57A6AA"/>
                </a:solidFill>
                <a:latin typeface="Montserrat" panose="00000500000000000000" pitchFamily="2" charset="0"/>
              </a:rPr>
              <a:t>particle swarm</a:t>
            </a:r>
          </a:p>
        </p:txBody>
      </p:sp>
      <p:sp>
        <p:nvSpPr>
          <p:cNvPr id="38" name="CaixaDeTexto 25">
            <a:extLst>
              <a:ext uri="{FF2B5EF4-FFF2-40B4-BE49-F238E27FC236}">
                <a16:creationId xmlns:a16="http://schemas.microsoft.com/office/drawing/2014/main" id="{3A1F4D22-FFE0-4059-97DE-7A3AF9A75AF8}"/>
              </a:ext>
            </a:extLst>
          </p:cNvPr>
          <p:cNvSpPr txBox="1"/>
          <p:nvPr/>
        </p:nvSpPr>
        <p:spPr>
          <a:xfrm>
            <a:off x="9493922" y="3551332"/>
            <a:ext cx="269806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spc="100">
                <a:solidFill>
                  <a:srgbClr val="57A6AA"/>
                </a:solidFill>
                <a:latin typeface="Montserrat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gaussian processes </a:t>
            </a:r>
            <a:r>
              <a:rPr lang="pt-PT" sz="1100" dirty="0"/>
              <a:t> </a:t>
            </a:r>
            <a:endParaRPr lang="en-US" sz="11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84459BE-A295-4E48-A9B1-A984FE1C8541}"/>
              </a:ext>
            </a:extLst>
          </p:cNvPr>
          <p:cNvSpPr>
            <a:spLocks noChangeAspect="1"/>
          </p:cNvSpPr>
          <p:nvPr/>
        </p:nvSpPr>
        <p:spPr>
          <a:xfrm>
            <a:off x="9493931" y="1322471"/>
            <a:ext cx="216000" cy="216000"/>
          </a:xfrm>
          <a:prstGeom prst="ellipse">
            <a:avLst/>
          </a:prstGeom>
          <a:solidFill>
            <a:srgbClr val="2FC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DCC6433-B99F-4EFF-A101-247B51F4422F}"/>
              </a:ext>
            </a:extLst>
          </p:cNvPr>
          <p:cNvSpPr>
            <a:spLocks noChangeAspect="1"/>
          </p:cNvSpPr>
          <p:nvPr/>
        </p:nvSpPr>
        <p:spPr>
          <a:xfrm>
            <a:off x="9493931" y="1679706"/>
            <a:ext cx="216000" cy="216000"/>
          </a:xfrm>
          <a:prstGeom prst="ellipse">
            <a:avLst/>
          </a:prstGeom>
          <a:solidFill>
            <a:srgbClr val="266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41" name="CaixaDeTexto 25">
            <a:extLst>
              <a:ext uri="{FF2B5EF4-FFF2-40B4-BE49-F238E27FC236}">
                <a16:creationId xmlns:a16="http://schemas.microsoft.com/office/drawing/2014/main" id="{C694FCFD-B9FC-45FD-B3EF-BF3207E099FA}"/>
              </a:ext>
            </a:extLst>
          </p:cNvPr>
          <p:cNvSpPr txBox="1"/>
          <p:nvPr/>
        </p:nvSpPr>
        <p:spPr>
          <a:xfrm>
            <a:off x="9818405" y="1300959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SPEA2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42" name="CaixaDeTexto 25">
            <a:extLst>
              <a:ext uri="{FF2B5EF4-FFF2-40B4-BE49-F238E27FC236}">
                <a16:creationId xmlns:a16="http://schemas.microsoft.com/office/drawing/2014/main" id="{B1341E56-2BE2-4B1C-8543-9B26E4719BBE}"/>
              </a:ext>
            </a:extLst>
          </p:cNvPr>
          <p:cNvSpPr txBox="1"/>
          <p:nvPr/>
        </p:nvSpPr>
        <p:spPr>
          <a:xfrm>
            <a:off x="9818406" y="1656718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NSGAII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DA2D1A5-5E94-471E-A2BC-E0A68CCF5C19}"/>
              </a:ext>
            </a:extLst>
          </p:cNvPr>
          <p:cNvSpPr>
            <a:spLocks noChangeAspect="1"/>
          </p:cNvSpPr>
          <p:nvPr/>
        </p:nvSpPr>
        <p:spPr>
          <a:xfrm>
            <a:off x="9493925" y="2445795"/>
            <a:ext cx="216000" cy="216000"/>
          </a:xfrm>
          <a:prstGeom prst="ellipse">
            <a:avLst/>
          </a:prstGeom>
          <a:solidFill>
            <a:srgbClr val="3FC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>
              <a:solidFill>
                <a:srgbClr val="2CCBE0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7F54BFF-E68A-43F1-99C2-0EE29E8C8DBC}"/>
              </a:ext>
            </a:extLst>
          </p:cNvPr>
          <p:cNvSpPr>
            <a:spLocks noChangeAspect="1"/>
          </p:cNvSpPr>
          <p:nvPr/>
        </p:nvSpPr>
        <p:spPr>
          <a:xfrm>
            <a:off x="9493925" y="2803030"/>
            <a:ext cx="216000" cy="216000"/>
          </a:xfrm>
          <a:prstGeom prst="ellipse">
            <a:avLst/>
          </a:prstGeom>
          <a:solidFill>
            <a:srgbClr val="046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45" name="CaixaDeTexto 25">
            <a:extLst>
              <a:ext uri="{FF2B5EF4-FFF2-40B4-BE49-F238E27FC236}">
                <a16:creationId xmlns:a16="http://schemas.microsoft.com/office/drawing/2014/main" id="{0FD23A1F-6EF5-46A6-B232-56C9F24F21C9}"/>
              </a:ext>
            </a:extLst>
          </p:cNvPr>
          <p:cNvSpPr txBox="1"/>
          <p:nvPr/>
        </p:nvSpPr>
        <p:spPr>
          <a:xfrm>
            <a:off x="9818399" y="2424955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SMPSO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46" name="CaixaDeTexto 25">
            <a:extLst>
              <a:ext uri="{FF2B5EF4-FFF2-40B4-BE49-F238E27FC236}">
                <a16:creationId xmlns:a16="http://schemas.microsoft.com/office/drawing/2014/main" id="{F55FB2C5-63F0-4F53-A5C5-A23555D233E4}"/>
              </a:ext>
            </a:extLst>
          </p:cNvPr>
          <p:cNvSpPr txBox="1"/>
          <p:nvPr/>
        </p:nvSpPr>
        <p:spPr>
          <a:xfrm>
            <a:off x="9818400" y="2780225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OMOPSO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CC593F6-6C28-4975-B554-FC5A3E52BC44}"/>
              </a:ext>
            </a:extLst>
          </p:cNvPr>
          <p:cNvSpPr>
            <a:spLocks noChangeAspect="1"/>
          </p:cNvSpPr>
          <p:nvPr/>
        </p:nvSpPr>
        <p:spPr>
          <a:xfrm>
            <a:off x="9493925" y="3940199"/>
            <a:ext cx="216000" cy="216000"/>
          </a:xfrm>
          <a:prstGeom prst="ellipse">
            <a:avLst/>
          </a:prstGeom>
          <a:solidFill>
            <a:srgbClr val="FFC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1AC2739-01E8-489C-9EB9-803B96D3E1AD}"/>
              </a:ext>
            </a:extLst>
          </p:cNvPr>
          <p:cNvSpPr>
            <a:spLocks noChangeAspect="1"/>
          </p:cNvSpPr>
          <p:nvPr/>
        </p:nvSpPr>
        <p:spPr>
          <a:xfrm>
            <a:off x="9493925" y="4297434"/>
            <a:ext cx="216000" cy="216000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49" name="CaixaDeTexto 25">
            <a:extLst>
              <a:ext uri="{FF2B5EF4-FFF2-40B4-BE49-F238E27FC236}">
                <a16:creationId xmlns:a16="http://schemas.microsoft.com/office/drawing/2014/main" id="{C6B147B9-433A-4ACF-A1F8-0C4470A58D8C}"/>
              </a:ext>
            </a:extLst>
          </p:cNvPr>
          <p:cNvSpPr txBox="1"/>
          <p:nvPr/>
        </p:nvSpPr>
        <p:spPr>
          <a:xfrm>
            <a:off x="9818399" y="3917394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GPR SMPSO</a:t>
            </a:r>
          </a:p>
        </p:txBody>
      </p:sp>
      <p:sp>
        <p:nvSpPr>
          <p:cNvPr id="50" name="CaixaDeTexto 25">
            <a:extLst>
              <a:ext uri="{FF2B5EF4-FFF2-40B4-BE49-F238E27FC236}">
                <a16:creationId xmlns:a16="http://schemas.microsoft.com/office/drawing/2014/main" id="{5C5DF4A4-806F-43F6-815F-7617894DA717}"/>
              </a:ext>
            </a:extLst>
          </p:cNvPr>
          <p:cNvSpPr txBox="1"/>
          <p:nvPr/>
        </p:nvSpPr>
        <p:spPr>
          <a:xfrm>
            <a:off x="9818400" y="4274130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GPR NSGAII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24EF799-EA71-472C-9D2B-1D0E1E985D90}"/>
              </a:ext>
            </a:extLst>
          </p:cNvPr>
          <p:cNvSpPr>
            <a:spLocks noChangeAspect="1"/>
          </p:cNvSpPr>
          <p:nvPr/>
        </p:nvSpPr>
        <p:spPr>
          <a:xfrm>
            <a:off x="9493922" y="4654669"/>
            <a:ext cx="216000" cy="216000"/>
          </a:xfrm>
          <a:prstGeom prst="ellipse">
            <a:avLst/>
          </a:prstGeom>
          <a:solidFill>
            <a:srgbClr val="DB3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52" name="CaixaDeTexto 25">
            <a:extLst>
              <a:ext uri="{FF2B5EF4-FFF2-40B4-BE49-F238E27FC236}">
                <a16:creationId xmlns:a16="http://schemas.microsoft.com/office/drawing/2014/main" id="{18410D70-CA61-4D56-A68A-B115ECA53CC6}"/>
              </a:ext>
            </a:extLst>
          </p:cNvPr>
          <p:cNvSpPr txBox="1"/>
          <p:nvPr/>
        </p:nvSpPr>
        <p:spPr>
          <a:xfrm>
            <a:off x="9818397" y="4631864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GPR Random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2AE00FA-00C3-4389-BC1C-0DA31B26BAC9}"/>
              </a:ext>
            </a:extLst>
          </p:cNvPr>
          <p:cNvCxnSpPr>
            <a:cxnSpLocks/>
          </p:cNvCxnSpPr>
          <p:nvPr/>
        </p:nvCxnSpPr>
        <p:spPr>
          <a:xfrm>
            <a:off x="9333610" y="942380"/>
            <a:ext cx="0" cy="2114213"/>
          </a:xfrm>
          <a:prstGeom prst="line">
            <a:avLst/>
          </a:prstGeom>
          <a:ln w="127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49A1355-AB36-4044-AB90-03543345C075}"/>
              </a:ext>
            </a:extLst>
          </p:cNvPr>
          <p:cNvCxnSpPr>
            <a:cxnSpLocks/>
          </p:cNvCxnSpPr>
          <p:nvPr/>
        </p:nvCxnSpPr>
        <p:spPr>
          <a:xfrm>
            <a:off x="9333610" y="3551331"/>
            <a:ext cx="0" cy="2801127"/>
          </a:xfrm>
          <a:prstGeom prst="line">
            <a:avLst/>
          </a:prstGeom>
          <a:ln w="127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9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DC294B-6061-46FE-933B-FD8F29C01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28" y="575665"/>
            <a:ext cx="9173707" cy="5776794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hypervolume per iteration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ED718D-8703-48BC-BB6E-843E9A3A4149}"/>
              </a:ext>
            </a:extLst>
          </p:cNvPr>
          <p:cNvGrpSpPr/>
          <p:nvPr/>
        </p:nvGrpSpPr>
        <p:grpSpPr>
          <a:xfrm>
            <a:off x="9025832" y="942380"/>
            <a:ext cx="3442933" cy="5435358"/>
            <a:chOff x="8581332" y="862358"/>
            <a:chExt cx="3442933" cy="5435358"/>
          </a:xfrm>
        </p:grpSpPr>
        <p:sp>
          <p:nvSpPr>
            <p:cNvPr id="34" name="CaixaDeTexto 25">
              <a:extLst>
                <a:ext uri="{FF2B5EF4-FFF2-40B4-BE49-F238E27FC236}">
                  <a16:creationId xmlns:a16="http://schemas.microsoft.com/office/drawing/2014/main" id="{A0449437-03BE-46DB-91DE-0F64978659FD}"/>
                </a:ext>
              </a:extLst>
            </p:cNvPr>
            <p:cNvSpPr txBox="1"/>
            <p:nvPr/>
          </p:nvSpPr>
          <p:spPr>
            <a:xfrm rot="16200000">
              <a:off x="7678115" y="1765576"/>
              <a:ext cx="21142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spc="100" dirty="0">
                  <a:solidFill>
                    <a:srgbClr val="57A6AA"/>
                  </a:solidFill>
                  <a:latin typeface="Montserrat Alternates Medium" panose="00000600000000000000" pitchFamily="2" charset="0"/>
                </a:rPr>
                <a:t>metaheuristics</a:t>
              </a:r>
              <a:r>
                <a:rPr lang="pt-PT" sz="1400" spc="100" dirty="0">
                  <a:solidFill>
                    <a:srgbClr val="57A6AA"/>
                  </a:solidFill>
                  <a:latin typeface="Montserrat Alternates Medium" panose="00000600000000000000" pitchFamily="2" charset="0"/>
                </a:rPr>
                <a:t> </a:t>
              </a:r>
              <a:endParaRPr lang="en-US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endParaRPr>
            </a:p>
          </p:txBody>
        </p:sp>
        <p:sp>
          <p:nvSpPr>
            <p:cNvPr id="36" name="CaixaDeTexto 25">
              <a:extLst>
                <a:ext uri="{FF2B5EF4-FFF2-40B4-BE49-F238E27FC236}">
                  <a16:creationId xmlns:a16="http://schemas.microsoft.com/office/drawing/2014/main" id="{D5F4030D-105D-4D73-84F2-C0F6DC1A146C}"/>
                </a:ext>
              </a:extLst>
            </p:cNvPr>
            <p:cNvSpPr txBox="1"/>
            <p:nvPr/>
          </p:nvSpPr>
          <p:spPr>
            <a:xfrm rot="16200000">
              <a:off x="7334660" y="4717984"/>
              <a:ext cx="28011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pc="100">
                  <a:solidFill>
                    <a:srgbClr val="57A6AA"/>
                  </a:solidFill>
                  <a:latin typeface="Montserrat Alternates Medium" panose="00000600000000000000" pitchFamily="2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/>
                <a:t>model-based</a:t>
              </a:r>
              <a:r>
                <a:rPr lang="pt-PT" sz="1400"/>
                <a:t> </a:t>
              </a:r>
              <a:endParaRPr lang="en-US" sz="1400" dirty="0"/>
            </a:p>
          </p:txBody>
        </p:sp>
        <p:sp>
          <p:nvSpPr>
            <p:cNvPr id="38" name="CaixaDeTexto 25">
              <a:extLst>
                <a:ext uri="{FF2B5EF4-FFF2-40B4-BE49-F238E27FC236}">
                  <a16:creationId xmlns:a16="http://schemas.microsoft.com/office/drawing/2014/main" id="{0089E69A-95A5-4459-9C1E-AC3A85805C4E}"/>
                </a:ext>
              </a:extLst>
            </p:cNvPr>
            <p:cNvSpPr txBox="1"/>
            <p:nvPr/>
          </p:nvSpPr>
          <p:spPr>
            <a:xfrm>
              <a:off x="9049431" y="862359"/>
              <a:ext cx="269806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spc="100" dirty="0">
                  <a:solidFill>
                    <a:srgbClr val="57A6AA"/>
                  </a:solidFill>
                  <a:latin typeface="Montserrat" panose="00000500000000000000" pitchFamily="2" charset="0"/>
                </a:rPr>
                <a:t>evolutionary</a:t>
              </a:r>
            </a:p>
          </p:txBody>
        </p:sp>
        <p:sp>
          <p:nvSpPr>
            <p:cNvPr id="40" name="CaixaDeTexto 25">
              <a:extLst>
                <a:ext uri="{FF2B5EF4-FFF2-40B4-BE49-F238E27FC236}">
                  <a16:creationId xmlns:a16="http://schemas.microsoft.com/office/drawing/2014/main" id="{3A9AF3BF-40FD-49CF-98F3-1E5B0B8C04E8}"/>
                </a:ext>
              </a:extLst>
            </p:cNvPr>
            <p:cNvSpPr txBox="1"/>
            <p:nvPr/>
          </p:nvSpPr>
          <p:spPr>
            <a:xfrm>
              <a:off x="9049429" y="1983285"/>
              <a:ext cx="2698071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spc="100" dirty="0">
                  <a:solidFill>
                    <a:srgbClr val="57A6AA"/>
                  </a:solidFill>
                  <a:latin typeface="Montserrat" panose="00000500000000000000" pitchFamily="2" charset="0"/>
                </a:rPr>
                <a:t>particle swarm</a:t>
              </a:r>
            </a:p>
          </p:txBody>
        </p:sp>
        <p:sp>
          <p:nvSpPr>
            <p:cNvPr id="42" name="CaixaDeTexto 25">
              <a:extLst>
                <a:ext uri="{FF2B5EF4-FFF2-40B4-BE49-F238E27FC236}">
                  <a16:creationId xmlns:a16="http://schemas.microsoft.com/office/drawing/2014/main" id="{314E4BC2-65C3-49D5-91C9-B1285AAE1AC7}"/>
                </a:ext>
              </a:extLst>
            </p:cNvPr>
            <p:cNvSpPr txBox="1"/>
            <p:nvPr/>
          </p:nvSpPr>
          <p:spPr>
            <a:xfrm>
              <a:off x="9049422" y="3471310"/>
              <a:ext cx="269806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spc="100">
                  <a:solidFill>
                    <a:srgbClr val="57A6AA"/>
                  </a:solidFill>
                  <a:latin typeface="Montserrat" panose="00000500000000000000" pitchFamily="2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gaussian processes </a:t>
              </a:r>
              <a:r>
                <a:rPr lang="pt-PT" sz="1100" dirty="0"/>
                <a:t> </a:t>
              </a:r>
              <a:endParaRPr lang="en-US" sz="110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F1C53C9-34B6-4F8C-9809-525DF381F0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31" y="1242449"/>
              <a:ext cx="216000" cy="216000"/>
            </a:xfrm>
            <a:prstGeom prst="ellipse">
              <a:avLst/>
            </a:prstGeom>
            <a:solidFill>
              <a:srgbClr val="2FC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327C750-A2B9-4B88-9EC3-2782C66F8A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31" y="1599684"/>
              <a:ext cx="216000" cy="216000"/>
            </a:xfrm>
            <a:prstGeom prst="ellipse">
              <a:avLst/>
            </a:prstGeom>
            <a:solidFill>
              <a:srgbClr val="266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48" name="CaixaDeTexto 25">
              <a:extLst>
                <a:ext uri="{FF2B5EF4-FFF2-40B4-BE49-F238E27FC236}">
                  <a16:creationId xmlns:a16="http://schemas.microsoft.com/office/drawing/2014/main" id="{47BFE498-30F8-4321-A012-B602C0C42F62}"/>
                </a:ext>
              </a:extLst>
            </p:cNvPr>
            <p:cNvSpPr txBox="1"/>
            <p:nvPr/>
          </p:nvSpPr>
          <p:spPr>
            <a:xfrm>
              <a:off x="9373905" y="1220937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SPEA2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50" name="CaixaDeTexto 25">
              <a:extLst>
                <a:ext uri="{FF2B5EF4-FFF2-40B4-BE49-F238E27FC236}">
                  <a16:creationId xmlns:a16="http://schemas.microsoft.com/office/drawing/2014/main" id="{10797024-0269-4B64-8A5D-D3829B32190B}"/>
                </a:ext>
              </a:extLst>
            </p:cNvPr>
            <p:cNvSpPr txBox="1"/>
            <p:nvPr/>
          </p:nvSpPr>
          <p:spPr>
            <a:xfrm>
              <a:off x="9373906" y="1576696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NSGAII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A9A1230-D69E-4979-9506-14FFF104F6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5" y="2365773"/>
              <a:ext cx="216000" cy="216000"/>
            </a:xfrm>
            <a:prstGeom prst="ellipse">
              <a:avLst/>
            </a:prstGeom>
            <a:solidFill>
              <a:srgbClr val="3FC2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>
                <a:solidFill>
                  <a:srgbClr val="2CCBE0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FD20884-5A67-40F1-B956-3BB5C7C15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5" y="2723008"/>
              <a:ext cx="216000" cy="216000"/>
            </a:xfrm>
            <a:prstGeom prst="ellipse">
              <a:avLst/>
            </a:prstGeom>
            <a:solidFill>
              <a:srgbClr val="0466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54" name="CaixaDeTexto 25">
              <a:extLst>
                <a:ext uri="{FF2B5EF4-FFF2-40B4-BE49-F238E27FC236}">
                  <a16:creationId xmlns:a16="http://schemas.microsoft.com/office/drawing/2014/main" id="{480C1A27-B50D-4420-8661-3CB0C6D58DDC}"/>
                </a:ext>
              </a:extLst>
            </p:cNvPr>
            <p:cNvSpPr txBox="1"/>
            <p:nvPr/>
          </p:nvSpPr>
          <p:spPr>
            <a:xfrm>
              <a:off x="9373899" y="2344933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SMPSO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55" name="CaixaDeTexto 25">
              <a:extLst>
                <a:ext uri="{FF2B5EF4-FFF2-40B4-BE49-F238E27FC236}">
                  <a16:creationId xmlns:a16="http://schemas.microsoft.com/office/drawing/2014/main" id="{6D3FF3F6-68FC-48D3-942D-E5B269570834}"/>
                </a:ext>
              </a:extLst>
            </p:cNvPr>
            <p:cNvSpPr txBox="1"/>
            <p:nvPr/>
          </p:nvSpPr>
          <p:spPr>
            <a:xfrm>
              <a:off x="9373900" y="2700203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OMOPSO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68F1E54-2370-4DC1-BAE9-F91E81E2FB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5" y="3860177"/>
              <a:ext cx="216000" cy="216000"/>
            </a:xfrm>
            <a:prstGeom prst="ellipse">
              <a:avLst/>
            </a:prstGeom>
            <a:solidFill>
              <a:srgbClr val="FFC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FC1DB79-1C11-4ECF-AC96-A03E8E2272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5" y="4217412"/>
              <a:ext cx="216000" cy="216000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60" name="CaixaDeTexto 25">
              <a:extLst>
                <a:ext uri="{FF2B5EF4-FFF2-40B4-BE49-F238E27FC236}">
                  <a16:creationId xmlns:a16="http://schemas.microsoft.com/office/drawing/2014/main" id="{92B41842-86EB-4BAA-BA91-391F50F51C60}"/>
                </a:ext>
              </a:extLst>
            </p:cNvPr>
            <p:cNvSpPr txBox="1"/>
            <p:nvPr/>
          </p:nvSpPr>
          <p:spPr>
            <a:xfrm>
              <a:off x="9373899" y="3837372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GPR SMPSO</a:t>
              </a:r>
            </a:p>
          </p:txBody>
        </p:sp>
        <p:sp>
          <p:nvSpPr>
            <p:cNvPr id="62" name="CaixaDeTexto 25">
              <a:extLst>
                <a:ext uri="{FF2B5EF4-FFF2-40B4-BE49-F238E27FC236}">
                  <a16:creationId xmlns:a16="http://schemas.microsoft.com/office/drawing/2014/main" id="{45149C6A-49FA-4A35-8D81-748A35B51EBB}"/>
                </a:ext>
              </a:extLst>
            </p:cNvPr>
            <p:cNvSpPr txBox="1"/>
            <p:nvPr/>
          </p:nvSpPr>
          <p:spPr>
            <a:xfrm>
              <a:off x="9373900" y="4194108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GPR NSGAII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92507E8-B043-418D-8BF7-FA9EA42BC9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2" y="4574647"/>
              <a:ext cx="216000" cy="216000"/>
            </a:xfrm>
            <a:prstGeom prst="ellipse">
              <a:avLst/>
            </a:prstGeom>
            <a:solidFill>
              <a:srgbClr val="DB3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66" name="CaixaDeTexto 25">
              <a:extLst>
                <a:ext uri="{FF2B5EF4-FFF2-40B4-BE49-F238E27FC236}">
                  <a16:creationId xmlns:a16="http://schemas.microsoft.com/office/drawing/2014/main" id="{4577450B-2FF6-4EB5-ADD2-D3B00655307B}"/>
                </a:ext>
              </a:extLst>
            </p:cNvPr>
            <p:cNvSpPr txBox="1"/>
            <p:nvPr/>
          </p:nvSpPr>
          <p:spPr>
            <a:xfrm>
              <a:off x="9373897" y="4551842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GPR Random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68" name="CaixaDeTexto 25">
              <a:extLst>
                <a:ext uri="{FF2B5EF4-FFF2-40B4-BE49-F238E27FC236}">
                  <a16:creationId xmlns:a16="http://schemas.microsoft.com/office/drawing/2014/main" id="{FC154664-2DFF-428C-B430-12488799A9F7}"/>
                </a:ext>
              </a:extLst>
            </p:cNvPr>
            <p:cNvSpPr txBox="1"/>
            <p:nvPr/>
          </p:nvSpPr>
          <p:spPr>
            <a:xfrm>
              <a:off x="9049419" y="4953099"/>
              <a:ext cx="269806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spc="100">
                  <a:solidFill>
                    <a:srgbClr val="57A6AA"/>
                  </a:solidFill>
                  <a:latin typeface="Montserrat" panose="00000500000000000000" pitchFamily="2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random forests </a:t>
              </a:r>
              <a:r>
                <a:rPr lang="pt-PT" sz="1100" dirty="0"/>
                <a:t> </a:t>
              </a:r>
              <a:endParaRPr lang="en-US" sz="110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DCE1BCC-4410-49C8-BF05-DDC1CF4296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2" y="5341966"/>
              <a:ext cx="216000" cy="216000"/>
            </a:xfrm>
            <a:prstGeom prst="ellipse">
              <a:avLst/>
            </a:prstGeom>
            <a:solidFill>
              <a:srgbClr val="DE7E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16BD39D-CA40-486B-9479-1E4196A242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2" y="5699201"/>
              <a:ext cx="216000" cy="216000"/>
            </a:xfrm>
            <a:prstGeom prst="ellipse">
              <a:avLst/>
            </a:prstGeom>
            <a:solidFill>
              <a:srgbClr val="DB2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74" name="CaixaDeTexto 25">
              <a:extLst>
                <a:ext uri="{FF2B5EF4-FFF2-40B4-BE49-F238E27FC236}">
                  <a16:creationId xmlns:a16="http://schemas.microsoft.com/office/drawing/2014/main" id="{C50D5825-188D-42AA-BEB3-A3BA097F735F}"/>
                </a:ext>
              </a:extLst>
            </p:cNvPr>
            <p:cNvSpPr txBox="1"/>
            <p:nvPr/>
          </p:nvSpPr>
          <p:spPr>
            <a:xfrm>
              <a:off x="9373896" y="5320637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RF SMPSO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75" name="CaixaDeTexto 25">
              <a:extLst>
                <a:ext uri="{FF2B5EF4-FFF2-40B4-BE49-F238E27FC236}">
                  <a16:creationId xmlns:a16="http://schemas.microsoft.com/office/drawing/2014/main" id="{18031E89-A3E5-4BCD-96B5-EEA21682E3BE}"/>
                </a:ext>
              </a:extLst>
            </p:cNvPr>
            <p:cNvSpPr txBox="1"/>
            <p:nvPr/>
          </p:nvSpPr>
          <p:spPr>
            <a:xfrm>
              <a:off x="9373897" y="5676396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RF NSGAII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407B00E-0880-4140-B960-185EAF3BA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19" y="6056436"/>
              <a:ext cx="216000" cy="216000"/>
            </a:xfrm>
            <a:prstGeom prst="ellipse">
              <a:avLst/>
            </a:prstGeom>
            <a:solidFill>
              <a:srgbClr val="8A39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77" name="CaixaDeTexto 25">
              <a:extLst>
                <a:ext uri="{FF2B5EF4-FFF2-40B4-BE49-F238E27FC236}">
                  <a16:creationId xmlns:a16="http://schemas.microsoft.com/office/drawing/2014/main" id="{DB87F047-C43A-44A8-A910-956D265E9F72}"/>
                </a:ext>
              </a:extLst>
            </p:cNvPr>
            <p:cNvSpPr txBox="1"/>
            <p:nvPr/>
          </p:nvSpPr>
          <p:spPr>
            <a:xfrm>
              <a:off x="9373896" y="6036106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RF Random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585464E-27B4-4521-B598-F8CA0E4A3768}"/>
                </a:ext>
              </a:extLst>
            </p:cNvPr>
            <p:cNvCxnSpPr>
              <a:cxnSpLocks/>
            </p:cNvCxnSpPr>
            <p:nvPr/>
          </p:nvCxnSpPr>
          <p:spPr>
            <a:xfrm>
              <a:off x="8889110" y="862358"/>
              <a:ext cx="0" cy="2114213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5896324-EDC6-4E16-A6A9-B95C1CC5431E}"/>
                </a:ext>
              </a:extLst>
            </p:cNvPr>
            <p:cNvCxnSpPr>
              <a:cxnSpLocks/>
            </p:cNvCxnSpPr>
            <p:nvPr/>
          </p:nvCxnSpPr>
          <p:spPr>
            <a:xfrm>
              <a:off x="8889110" y="3471309"/>
              <a:ext cx="0" cy="2801127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FD929F6-040A-49CC-AB57-E51C1821D3F9}"/>
              </a:ext>
            </a:extLst>
          </p:cNvPr>
          <p:cNvSpPr/>
          <p:nvPr/>
        </p:nvSpPr>
        <p:spPr>
          <a:xfrm>
            <a:off x="3773048" y="5783207"/>
            <a:ext cx="2153265" cy="26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iteration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80EBA1-39E1-4D52-BF1F-298E9BDC7AAE}"/>
              </a:ext>
            </a:extLst>
          </p:cNvPr>
          <p:cNvSpPr/>
          <p:nvPr/>
        </p:nvSpPr>
        <p:spPr>
          <a:xfrm>
            <a:off x="11674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DF5166-5DF7-4E29-82AC-8B14A2558E1B}"/>
              </a:ext>
            </a:extLst>
          </p:cNvPr>
          <p:cNvSpPr/>
          <p:nvPr/>
        </p:nvSpPr>
        <p:spPr>
          <a:xfrm>
            <a:off x="175481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257563-10D9-43CB-BA0C-B1CF0265FFF9}"/>
              </a:ext>
            </a:extLst>
          </p:cNvPr>
          <p:cNvSpPr/>
          <p:nvPr/>
        </p:nvSpPr>
        <p:spPr>
          <a:xfrm>
            <a:off x="234218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AC557D-972A-4C63-B1A2-FAD1C769E0EA}"/>
              </a:ext>
            </a:extLst>
          </p:cNvPr>
          <p:cNvSpPr/>
          <p:nvPr/>
        </p:nvSpPr>
        <p:spPr>
          <a:xfrm>
            <a:off x="292956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FEED0B-D7C4-4120-9440-2839C8999A31}"/>
              </a:ext>
            </a:extLst>
          </p:cNvPr>
          <p:cNvSpPr/>
          <p:nvPr/>
        </p:nvSpPr>
        <p:spPr>
          <a:xfrm>
            <a:off x="35169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AEC2EF-2E1A-4277-8F16-1D4D275D97EA}"/>
              </a:ext>
            </a:extLst>
          </p:cNvPr>
          <p:cNvSpPr/>
          <p:nvPr/>
        </p:nvSpPr>
        <p:spPr>
          <a:xfrm>
            <a:off x="4104314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6FD139-17B1-48A7-A621-A018C914D8A6}"/>
              </a:ext>
            </a:extLst>
          </p:cNvPr>
          <p:cNvSpPr/>
          <p:nvPr/>
        </p:nvSpPr>
        <p:spPr>
          <a:xfrm>
            <a:off x="46916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7E9B1-1472-4A1D-8E6C-09F64180A620}"/>
              </a:ext>
            </a:extLst>
          </p:cNvPr>
          <p:cNvSpPr/>
          <p:nvPr/>
        </p:nvSpPr>
        <p:spPr>
          <a:xfrm>
            <a:off x="5268697" y="5505451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7ACC6C-B79A-4E1A-8F4A-F00E0AA3CC94}"/>
              </a:ext>
            </a:extLst>
          </p:cNvPr>
          <p:cNvSpPr/>
          <p:nvPr/>
        </p:nvSpPr>
        <p:spPr>
          <a:xfrm>
            <a:off x="586643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9B3AFE-6BB4-4369-AFD1-DE29EAA41BA4}"/>
              </a:ext>
            </a:extLst>
          </p:cNvPr>
          <p:cNvSpPr/>
          <p:nvPr/>
        </p:nvSpPr>
        <p:spPr>
          <a:xfrm>
            <a:off x="6447090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DFFFFB-899B-410F-AF99-4D9F085F8BA3}"/>
              </a:ext>
            </a:extLst>
          </p:cNvPr>
          <p:cNvSpPr/>
          <p:nvPr/>
        </p:nvSpPr>
        <p:spPr>
          <a:xfrm>
            <a:off x="70411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1C0C67-D266-4A06-A1B7-B75656B6412D}"/>
              </a:ext>
            </a:extLst>
          </p:cNvPr>
          <p:cNvSpPr/>
          <p:nvPr/>
        </p:nvSpPr>
        <p:spPr>
          <a:xfrm>
            <a:off x="7628564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1B0FE2-E759-4C22-828F-9E5BFFDCCBB3}"/>
              </a:ext>
            </a:extLst>
          </p:cNvPr>
          <p:cNvSpPr/>
          <p:nvPr/>
        </p:nvSpPr>
        <p:spPr>
          <a:xfrm>
            <a:off x="8215939" y="548952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13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1DC1071-742F-4717-BEB0-D44C388E0D57}"/>
              </a:ext>
            </a:extLst>
          </p:cNvPr>
          <p:cNvGrpSpPr/>
          <p:nvPr/>
        </p:nvGrpSpPr>
        <p:grpSpPr>
          <a:xfrm>
            <a:off x="327804" y="2057745"/>
            <a:ext cx="780837" cy="3010090"/>
            <a:chOff x="327804" y="2057745"/>
            <a:chExt cx="780837" cy="3010090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97AAB900-5AC9-4C6D-89AA-C8C5B37FD75B}"/>
                </a:ext>
              </a:extLst>
            </p:cNvPr>
            <p:cNvSpPr/>
            <p:nvPr/>
          </p:nvSpPr>
          <p:spPr>
            <a:xfrm>
              <a:off x="661238" y="20577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0.7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0AB1A40-417D-4123-808D-EFCD21C9A8A0}"/>
                </a:ext>
              </a:extLst>
            </p:cNvPr>
            <p:cNvSpPr/>
            <p:nvPr/>
          </p:nvSpPr>
          <p:spPr>
            <a:xfrm>
              <a:off x="661237" y="30126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0.6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F3568CF8-CC76-4330-9DC3-1FECAC9596D6}"/>
                </a:ext>
              </a:extLst>
            </p:cNvPr>
            <p:cNvSpPr/>
            <p:nvPr/>
          </p:nvSpPr>
          <p:spPr>
            <a:xfrm>
              <a:off x="659978" y="3959380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0.5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9EEFD98-0C2B-4B12-9FF3-09E5A9A710E3}"/>
                </a:ext>
              </a:extLst>
            </p:cNvPr>
            <p:cNvSpPr/>
            <p:nvPr/>
          </p:nvSpPr>
          <p:spPr>
            <a:xfrm>
              <a:off x="706909" y="4906115"/>
              <a:ext cx="400472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0.4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A2F6C85-B7E3-4070-89DB-BE996718FCE5}"/>
                </a:ext>
              </a:extLst>
            </p:cNvPr>
            <p:cNvSpPr/>
            <p:nvPr/>
          </p:nvSpPr>
          <p:spPr>
            <a:xfrm rot="16200000">
              <a:off x="-525128" y="3404024"/>
              <a:ext cx="2153265" cy="447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hypervolume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44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case study | exhibition space 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C37DF-0A42-4E38-95D2-D89587CD9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21" r="4536" b="8326"/>
          <a:stretch/>
        </p:blipFill>
        <p:spPr>
          <a:xfrm>
            <a:off x="880603" y="1864542"/>
            <a:ext cx="5817601" cy="312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4" y="441325"/>
            <a:ext cx="859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case study | renovation of an exhibition space 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876091-0638-40AB-B694-4A12B166A645}"/>
              </a:ext>
            </a:extLst>
          </p:cNvPr>
          <p:cNvGrpSpPr/>
          <p:nvPr/>
        </p:nvGrpSpPr>
        <p:grpSpPr>
          <a:xfrm>
            <a:off x="7198313" y="1626446"/>
            <a:ext cx="4113084" cy="3605108"/>
            <a:chOff x="7357971" y="1412093"/>
            <a:chExt cx="4113084" cy="3605108"/>
          </a:xfrm>
        </p:grpSpPr>
        <p:sp>
          <p:nvSpPr>
            <p:cNvPr id="8" name="CaixaDeTexto 4">
              <a:extLst>
                <a:ext uri="{FF2B5EF4-FFF2-40B4-BE49-F238E27FC236}">
                  <a16:creationId xmlns:a16="http://schemas.microsoft.com/office/drawing/2014/main" id="{EC9DD0C4-B05E-4DE1-8CB5-3AF5D707596B}"/>
                </a:ext>
              </a:extLst>
            </p:cNvPr>
            <p:cNvSpPr txBox="1"/>
            <p:nvPr/>
          </p:nvSpPr>
          <p:spPr>
            <a:xfrm>
              <a:off x="7357971" y="1412093"/>
              <a:ext cx="41130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spc="100" dirty="0">
                  <a:solidFill>
                    <a:srgbClr val="376A6B"/>
                  </a:solidFill>
                  <a:latin typeface="Montserrat SemiBold" panose="00000700000000000000" pitchFamily="2" charset="0"/>
                </a:rPr>
                <a:t>objectives</a:t>
              </a:r>
              <a:endParaRPr lang="en-US" sz="2000" spc="100" dirty="0">
                <a:solidFill>
                  <a:srgbClr val="376A6B"/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11" name="CaixaDeTexto 25">
              <a:extLst>
                <a:ext uri="{FF2B5EF4-FFF2-40B4-BE49-F238E27FC236}">
                  <a16:creationId xmlns:a16="http://schemas.microsoft.com/office/drawing/2014/main" id="{F95E7290-3287-471F-980B-5C3DA73044AA}"/>
                </a:ext>
              </a:extLst>
            </p:cNvPr>
            <p:cNvSpPr txBox="1"/>
            <p:nvPr/>
          </p:nvSpPr>
          <p:spPr>
            <a:xfrm>
              <a:off x="7357973" y="2467953"/>
              <a:ext cx="41130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sz="2000" spc="100" dirty="0">
                  <a:solidFill>
                    <a:srgbClr val="498E91"/>
                  </a:solidFill>
                  <a:latin typeface="Montserrat Alternates SemiBold" panose="00000700000000000000" pitchFamily="2" charset="0"/>
                </a:rPr>
                <a:t>maximize </a:t>
              </a:r>
              <a:endParaRPr lang="en-US" sz="2000" spc="100" dirty="0">
                <a:solidFill>
                  <a:srgbClr val="498E91"/>
                </a:solidFill>
                <a:latin typeface="Montserrat Alternates SemiBold" panose="00000700000000000000" pitchFamily="2" charset="0"/>
              </a:endParaRPr>
            </a:p>
          </p:txBody>
        </p:sp>
        <p:sp>
          <p:nvSpPr>
            <p:cNvPr id="12" name="CaixaDeTexto 26">
              <a:extLst>
                <a:ext uri="{FF2B5EF4-FFF2-40B4-BE49-F238E27FC236}">
                  <a16:creationId xmlns:a16="http://schemas.microsoft.com/office/drawing/2014/main" id="{DA6789BB-3F1A-4C4F-9ADC-D18338FF1CB1}"/>
                </a:ext>
              </a:extLst>
            </p:cNvPr>
            <p:cNvSpPr txBox="1"/>
            <p:nvPr/>
          </p:nvSpPr>
          <p:spPr>
            <a:xfrm>
              <a:off x="7357971" y="4156794"/>
              <a:ext cx="41130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 spc="100">
                  <a:solidFill>
                    <a:srgbClr val="57A6AA"/>
                  </a:solidFill>
                  <a:latin typeface="Montserrat Alternates SemiBold" panose="00000700000000000000" pitchFamily="2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dirty="0">
                  <a:solidFill>
                    <a:srgbClr val="498E91"/>
                  </a:solidFill>
                </a:rPr>
                <a:t>minimize</a:t>
              </a:r>
              <a:endParaRPr lang="en-US" dirty="0">
                <a:solidFill>
                  <a:srgbClr val="498E9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845286-A5D2-4710-8B63-8A3BD1D27A4B}"/>
                </a:ext>
              </a:extLst>
            </p:cNvPr>
            <p:cNvSpPr txBox="1"/>
            <p:nvPr/>
          </p:nvSpPr>
          <p:spPr>
            <a:xfrm>
              <a:off x="7357971" y="2931657"/>
              <a:ext cx="411308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 spc="100">
                  <a:solidFill>
                    <a:srgbClr val="C00000"/>
                  </a:solidFill>
                  <a:latin typeface="Montserrat" panose="00000500000000000000" pitchFamily="2" charset="0"/>
                </a:defRPr>
              </a:lvl1pPr>
            </a:lstStyle>
            <a:p>
              <a:r>
                <a:rPr lang="en-US" dirty="0">
                  <a:solidFill>
                    <a:srgbClr val="57A6AA"/>
                  </a:solidFill>
                </a:rPr>
                <a:t>spatial useful daylight illuminance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E6046-EED6-4674-B0F3-397D0C204FF3}"/>
                </a:ext>
              </a:extLst>
            </p:cNvPr>
            <p:cNvSpPr txBox="1"/>
            <p:nvPr/>
          </p:nvSpPr>
          <p:spPr>
            <a:xfrm>
              <a:off x="7357971" y="4617091"/>
              <a:ext cx="41130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 spc="100">
                  <a:solidFill>
                    <a:srgbClr val="57A6AA"/>
                  </a:solidFill>
                  <a:latin typeface="Montserrat" panose="00000500000000000000" pitchFamily="2" charset="0"/>
                </a:defRPr>
              </a:lvl1pPr>
            </a:lstStyle>
            <a:p>
              <a:r>
                <a:rPr lang="pt-PT" dirty="0"/>
                <a:t>material </a:t>
              </a:r>
              <a:r>
                <a:rPr lang="pt-PT" dirty="0" err="1"/>
                <a:t>cost</a:t>
              </a:r>
              <a:endParaRPr lang="pt-PT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0DFC737-3353-478E-A96A-E59D609AA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21" r="4536" b="8326"/>
          <a:stretch/>
        </p:blipFill>
        <p:spPr>
          <a:xfrm>
            <a:off x="880603" y="1864542"/>
            <a:ext cx="5817601" cy="312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5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DC294B-6061-46FE-933B-FD8F29C01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29" y="575665"/>
            <a:ext cx="9173705" cy="5560794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hypervolume per iteration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4" name="CaixaDeTexto 25">
            <a:extLst>
              <a:ext uri="{FF2B5EF4-FFF2-40B4-BE49-F238E27FC236}">
                <a16:creationId xmlns:a16="http://schemas.microsoft.com/office/drawing/2014/main" id="{297D6D24-E0F3-486F-A38F-43ECF7C9C2B7}"/>
              </a:ext>
            </a:extLst>
          </p:cNvPr>
          <p:cNvSpPr txBox="1"/>
          <p:nvPr/>
        </p:nvSpPr>
        <p:spPr>
          <a:xfrm rot="16200000">
            <a:off x="8122615" y="1845598"/>
            <a:ext cx="21142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rPr>
              <a:t>metaheuristics</a:t>
            </a:r>
            <a:r>
              <a:rPr lang="pt-PT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rPr>
              <a:t> </a:t>
            </a:r>
            <a:endParaRPr lang="en-US" sz="1400" spc="100" dirty="0">
              <a:solidFill>
                <a:srgbClr val="57A6AA"/>
              </a:solidFill>
              <a:latin typeface="Montserrat Alternates Medium" panose="00000600000000000000" pitchFamily="2" charset="0"/>
            </a:endParaRPr>
          </a:p>
        </p:txBody>
      </p:sp>
      <p:sp>
        <p:nvSpPr>
          <p:cNvPr id="15" name="CaixaDeTexto 25">
            <a:extLst>
              <a:ext uri="{FF2B5EF4-FFF2-40B4-BE49-F238E27FC236}">
                <a16:creationId xmlns:a16="http://schemas.microsoft.com/office/drawing/2014/main" id="{F1B2CAD4-5F43-4D32-8413-FE8F41E1102F}"/>
              </a:ext>
            </a:extLst>
          </p:cNvPr>
          <p:cNvSpPr txBox="1"/>
          <p:nvPr/>
        </p:nvSpPr>
        <p:spPr>
          <a:xfrm rot="16200000">
            <a:off x="7779160" y="4798006"/>
            <a:ext cx="28011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pc="100">
                <a:solidFill>
                  <a:srgbClr val="57A6AA"/>
                </a:solidFill>
                <a:latin typeface="Montserrat Alternate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model-based</a:t>
            </a:r>
            <a:r>
              <a:rPr lang="pt-PT" sz="1400"/>
              <a:t> </a:t>
            </a:r>
            <a:endParaRPr lang="en-US" sz="1400" dirty="0"/>
          </a:p>
        </p:txBody>
      </p:sp>
      <p:sp>
        <p:nvSpPr>
          <p:cNvPr id="16" name="CaixaDeTexto 25">
            <a:extLst>
              <a:ext uri="{FF2B5EF4-FFF2-40B4-BE49-F238E27FC236}">
                <a16:creationId xmlns:a16="http://schemas.microsoft.com/office/drawing/2014/main" id="{3CDA265A-BCA9-4C43-A8C6-E54556964963}"/>
              </a:ext>
            </a:extLst>
          </p:cNvPr>
          <p:cNvSpPr txBox="1"/>
          <p:nvPr/>
        </p:nvSpPr>
        <p:spPr>
          <a:xfrm>
            <a:off x="9493931" y="942381"/>
            <a:ext cx="269806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pc="100" dirty="0">
                <a:solidFill>
                  <a:srgbClr val="57A6AA"/>
                </a:solidFill>
                <a:latin typeface="Montserrat" panose="00000500000000000000" pitchFamily="2" charset="0"/>
              </a:rPr>
              <a:t>evolutionary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25024B-D0CF-44CD-AF1B-E579FBE2228E}"/>
              </a:ext>
            </a:extLst>
          </p:cNvPr>
          <p:cNvSpPr>
            <a:spLocks noChangeAspect="1"/>
          </p:cNvSpPr>
          <p:nvPr/>
        </p:nvSpPr>
        <p:spPr>
          <a:xfrm>
            <a:off x="9493931" y="1322471"/>
            <a:ext cx="216000" cy="216000"/>
          </a:xfrm>
          <a:prstGeom prst="ellipse">
            <a:avLst/>
          </a:prstGeom>
          <a:solidFill>
            <a:srgbClr val="2FC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3ECCB3-F274-4ED1-A743-97B55A977F5A}"/>
              </a:ext>
            </a:extLst>
          </p:cNvPr>
          <p:cNvSpPr>
            <a:spLocks noChangeAspect="1"/>
          </p:cNvSpPr>
          <p:nvPr/>
        </p:nvSpPr>
        <p:spPr>
          <a:xfrm>
            <a:off x="9493931" y="1679706"/>
            <a:ext cx="216000" cy="216000"/>
          </a:xfrm>
          <a:prstGeom prst="ellipse">
            <a:avLst/>
          </a:prstGeom>
          <a:solidFill>
            <a:srgbClr val="266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25" name="CaixaDeTexto 25">
            <a:extLst>
              <a:ext uri="{FF2B5EF4-FFF2-40B4-BE49-F238E27FC236}">
                <a16:creationId xmlns:a16="http://schemas.microsoft.com/office/drawing/2014/main" id="{AB56CA3B-2DB7-4D9C-B2B2-754A901A15CA}"/>
              </a:ext>
            </a:extLst>
          </p:cNvPr>
          <p:cNvSpPr txBox="1"/>
          <p:nvPr/>
        </p:nvSpPr>
        <p:spPr>
          <a:xfrm>
            <a:off x="9818405" y="1300959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SPEA2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C216763-03CE-4531-BAD7-439540B39C8B}"/>
              </a:ext>
            </a:extLst>
          </p:cNvPr>
          <p:cNvSpPr txBox="1"/>
          <p:nvPr/>
        </p:nvSpPr>
        <p:spPr>
          <a:xfrm>
            <a:off x="9818406" y="1656718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NSGAII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73C501E-86EA-4249-9E15-25F1AA600222}"/>
              </a:ext>
            </a:extLst>
          </p:cNvPr>
          <p:cNvCxnSpPr>
            <a:cxnSpLocks/>
          </p:cNvCxnSpPr>
          <p:nvPr/>
        </p:nvCxnSpPr>
        <p:spPr>
          <a:xfrm>
            <a:off x="9333610" y="942380"/>
            <a:ext cx="0" cy="2114213"/>
          </a:xfrm>
          <a:prstGeom prst="line">
            <a:avLst/>
          </a:prstGeom>
          <a:ln w="127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2E05276-1517-4359-9E68-AFFE03EF2AC4}"/>
              </a:ext>
            </a:extLst>
          </p:cNvPr>
          <p:cNvCxnSpPr>
            <a:cxnSpLocks/>
          </p:cNvCxnSpPr>
          <p:nvPr/>
        </p:nvCxnSpPr>
        <p:spPr>
          <a:xfrm>
            <a:off x="9333610" y="3551331"/>
            <a:ext cx="0" cy="2801127"/>
          </a:xfrm>
          <a:prstGeom prst="line">
            <a:avLst/>
          </a:prstGeom>
          <a:ln w="127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CA0B8C2-71E5-4273-83AE-680871F3F75A}"/>
              </a:ext>
            </a:extLst>
          </p:cNvPr>
          <p:cNvSpPr/>
          <p:nvPr/>
        </p:nvSpPr>
        <p:spPr>
          <a:xfrm>
            <a:off x="3773048" y="5783207"/>
            <a:ext cx="2153265" cy="26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iteration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0C996A-FDC1-4176-AAF1-A973EBA8610C}"/>
              </a:ext>
            </a:extLst>
          </p:cNvPr>
          <p:cNvSpPr/>
          <p:nvPr/>
        </p:nvSpPr>
        <p:spPr>
          <a:xfrm>
            <a:off x="11674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8DAD9E-848E-4304-A731-377D56B958DF}"/>
              </a:ext>
            </a:extLst>
          </p:cNvPr>
          <p:cNvSpPr/>
          <p:nvPr/>
        </p:nvSpPr>
        <p:spPr>
          <a:xfrm>
            <a:off x="175481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FE3196-6CA5-4EC1-99AA-07D0443B1B2F}"/>
              </a:ext>
            </a:extLst>
          </p:cNvPr>
          <p:cNvSpPr/>
          <p:nvPr/>
        </p:nvSpPr>
        <p:spPr>
          <a:xfrm>
            <a:off x="234218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0C938B-7BA6-488F-8FA3-153D7928F633}"/>
              </a:ext>
            </a:extLst>
          </p:cNvPr>
          <p:cNvSpPr/>
          <p:nvPr/>
        </p:nvSpPr>
        <p:spPr>
          <a:xfrm>
            <a:off x="292956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581EF3-AD3B-4840-A14D-3B58D4B6E316}"/>
              </a:ext>
            </a:extLst>
          </p:cNvPr>
          <p:cNvSpPr/>
          <p:nvPr/>
        </p:nvSpPr>
        <p:spPr>
          <a:xfrm>
            <a:off x="35169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C51015D-3C75-4706-B09A-7088CBCFF044}"/>
              </a:ext>
            </a:extLst>
          </p:cNvPr>
          <p:cNvSpPr/>
          <p:nvPr/>
        </p:nvSpPr>
        <p:spPr>
          <a:xfrm>
            <a:off x="4104314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6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5227DE9-AE74-4D2F-A27B-A11A22FF88B1}"/>
              </a:ext>
            </a:extLst>
          </p:cNvPr>
          <p:cNvSpPr/>
          <p:nvPr/>
        </p:nvSpPr>
        <p:spPr>
          <a:xfrm>
            <a:off x="46916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71D143B-8F05-40F5-8AE3-BCB32CB19DD0}"/>
              </a:ext>
            </a:extLst>
          </p:cNvPr>
          <p:cNvSpPr/>
          <p:nvPr/>
        </p:nvSpPr>
        <p:spPr>
          <a:xfrm>
            <a:off x="5268697" y="5505451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8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15708B1-7E53-4E5B-87EC-BF3424623ECA}"/>
              </a:ext>
            </a:extLst>
          </p:cNvPr>
          <p:cNvSpPr/>
          <p:nvPr/>
        </p:nvSpPr>
        <p:spPr>
          <a:xfrm>
            <a:off x="586643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E79C265-A378-4789-9E93-5B609C17A7F5}"/>
              </a:ext>
            </a:extLst>
          </p:cNvPr>
          <p:cNvSpPr/>
          <p:nvPr/>
        </p:nvSpPr>
        <p:spPr>
          <a:xfrm>
            <a:off x="6447090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6250235-35D6-49CB-BA04-21D7F626E8A9}"/>
              </a:ext>
            </a:extLst>
          </p:cNvPr>
          <p:cNvSpPr/>
          <p:nvPr/>
        </p:nvSpPr>
        <p:spPr>
          <a:xfrm>
            <a:off x="70411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BA29BF2-5C4E-43E6-A41A-B569EA885FFF}"/>
              </a:ext>
            </a:extLst>
          </p:cNvPr>
          <p:cNvSpPr/>
          <p:nvPr/>
        </p:nvSpPr>
        <p:spPr>
          <a:xfrm>
            <a:off x="7628564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12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E558CC1-602B-4AD6-BCF9-A3496BD25F01}"/>
              </a:ext>
            </a:extLst>
          </p:cNvPr>
          <p:cNvSpPr/>
          <p:nvPr/>
        </p:nvSpPr>
        <p:spPr>
          <a:xfrm>
            <a:off x="8215939" y="548952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13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7819B92-99AF-4E1D-B4BF-AC85CA795BE5}"/>
              </a:ext>
            </a:extLst>
          </p:cNvPr>
          <p:cNvGrpSpPr/>
          <p:nvPr/>
        </p:nvGrpSpPr>
        <p:grpSpPr>
          <a:xfrm>
            <a:off x="327804" y="2057745"/>
            <a:ext cx="780837" cy="3010090"/>
            <a:chOff x="327804" y="2057745"/>
            <a:chExt cx="780837" cy="3010090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07D326E-5167-4677-9CEF-BF9060A6218A}"/>
                </a:ext>
              </a:extLst>
            </p:cNvPr>
            <p:cNvSpPr/>
            <p:nvPr/>
          </p:nvSpPr>
          <p:spPr>
            <a:xfrm>
              <a:off x="661238" y="20577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0.9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2059392-33A4-4BBD-ACC4-5991B3592E8E}"/>
                </a:ext>
              </a:extLst>
            </p:cNvPr>
            <p:cNvSpPr/>
            <p:nvPr/>
          </p:nvSpPr>
          <p:spPr>
            <a:xfrm>
              <a:off x="661237" y="30126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0.8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0B1CE09-4BC1-4E2B-8265-06A524322B9F}"/>
                </a:ext>
              </a:extLst>
            </p:cNvPr>
            <p:cNvSpPr/>
            <p:nvPr/>
          </p:nvSpPr>
          <p:spPr>
            <a:xfrm>
              <a:off x="659978" y="3959380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0.7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8A97EF8-85AD-404A-AA4A-45589E8F3B13}"/>
                </a:ext>
              </a:extLst>
            </p:cNvPr>
            <p:cNvSpPr/>
            <p:nvPr/>
          </p:nvSpPr>
          <p:spPr>
            <a:xfrm>
              <a:off x="706909" y="4906115"/>
              <a:ext cx="400472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0.6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8E6AEAA-2206-4990-9B6B-C78C9F326515}"/>
                </a:ext>
              </a:extLst>
            </p:cNvPr>
            <p:cNvSpPr/>
            <p:nvPr/>
          </p:nvSpPr>
          <p:spPr>
            <a:xfrm rot="16200000">
              <a:off x="-525128" y="3404024"/>
              <a:ext cx="2153265" cy="447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hypervolume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21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DC294B-6061-46FE-933B-FD8F29C01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29" y="575665"/>
            <a:ext cx="9173705" cy="5756900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hypervolume per iteration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0" name="CaixaDeTexto 25">
            <a:extLst>
              <a:ext uri="{FF2B5EF4-FFF2-40B4-BE49-F238E27FC236}">
                <a16:creationId xmlns:a16="http://schemas.microsoft.com/office/drawing/2014/main" id="{3CCE46E9-2BDD-4D2E-9A82-21793B2DFEF4}"/>
              </a:ext>
            </a:extLst>
          </p:cNvPr>
          <p:cNvSpPr txBox="1"/>
          <p:nvPr/>
        </p:nvSpPr>
        <p:spPr>
          <a:xfrm rot="16200000">
            <a:off x="8122615" y="1845598"/>
            <a:ext cx="21142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rPr>
              <a:t>metaheuristics</a:t>
            </a:r>
            <a:r>
              <a:rPr lang="pt-PT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rPr>
              <a:t> </a:t>
            </a:r>
            <a:endParaRPr lang="en-US" sz="1400" spc="100" dirty="0">
              <a:solidFill>
                <a:srgbClr val="57A6AA"/>
              </a:solidFill>
              <a:latin typeface="Montserrat Alternates Medium" panose="00000600000000000000" pitchFamily="2" charset="0"/>
            </a:endParaRPr>
          </a:p>
        </p:txBody>
      </p:sp>
      <p:sp>
        <p:nvSpPr>
          <p:cNvPr id="22" name="CaixaDeTexto 25">
            <a:extLst>
              <a:ext uri="{FF2B5EF4-FFF2-40B4-BE49-F238E27FC236}">
                <a16:creationId xmlns:a16="http://schemas.microsoft.com/office/drawing/2014/main" id="{DB6B02F1-674C-4F17-AFB7-A9F77228224B}"/>
              </a:ext>
            </a:extLst>
          </p:cNvPr>
          <p:cNvSpPr txBox="1"/>
          <p:nvPr/>
        </p:nvSpPr>
        <p:spPr>
          <a:xfrm rot="16200000">
            <a:off x="7779160" y="4798006"/>
            <a:ext cx="28011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pc="100">
                <a:solidFill>
                  <a:srgbClr val="57A6AA"/>
                </a:solidFill>
                <a:latin typeface="Montserrat Alternate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model-based</a:t>
            </a:r>
            <a:r>
              <a:rPr lang="pt-PT" sz="1400"/>
              <a:t> </a:t>
            </a:r>
            <a:endParaRPr lang="en-US" sz="1400" dirty="0"/>
          </a:p>
        </p:txBody>
      </p:sp>
      <p:sp>
        <p:nvSpPr>
          <p:cNvPr id="24" name="CaixaDeTexto 25">
            <a:extLst>
              <a:ext uri="{FF2B5EF4-FFF2-40B4-BE49-F238E27FC236}">
                <a16:creationId xmlns:a16="http://schemas.microsoft.com/office/drawing/2014/main" id="{DC020261-E407-4426-A0B3-B81AF9095AC5}"/>
              </a:ext>
            </a:extLst>
          </p:cNvPr>
          <p:cNvSpPr txBox="1"/>
          <p:nvPr/>
        </p:nvSpPr>
        <p:spPr>
          <a:xfrm>
            <a:off x="9493931" y="942381"/>
            <a:ext cx="269806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pc="100" dirty="0">
                <a:solidFill>
                  <a:srgbClr val="57A6AA"/>
                </a:solidFill>
                <a:latin typeface="Montserrat" panose="00000500000000000000" pitchFamily="2" charset="0"/>
              </a:rPr>
              <a:t>evolutionary</a:t>
            </a:r>
          </a:p>
        </p:txBody>
      </p:sp>
      <p:sp>
        <p:nvSpPr>
          <p:cNvPr id="25" name="CaixaDeTexto 25">
            <a:extLst>
              <a:ext uri="{FF2B5EF4-FFF2-40B4-BE49-F238E27FC236}">
                <a16:creationId xmlns:a16="http://schemas.microsoft.com/office/drawing/2014/main" id="{0759A53E-AA4B-44CD-B0F0-BB2185B544E8}"/>
              </a:ext>
            </a:extLst>
          </p:cNvPr>
          <p:cNvSpPr txBox="1"/>
          <p:nvPr/>
        </p:nvSpPr>
        <p:spPr>
          <a:xfrm>
            <a:off x="9493929" y="2063307"/>
            <a:ext cx="269807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pc="100" dirty="0">
                <a:solidFill>
                  <a:srgbClr val="57A6AA"/>
                </a:solidFill>
                <a:latin typeface="Montserrat" panose="00000500000000000000" pitchFamily="2" charset="0"/>
              </a:rPr>
              <a:t>particle swarm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9F20C5B-AE11-4190-90B8-884DBCAF4DFE}"/>
              </a:ext>
            </a:extLst>
          </p:cNvPr>
          <p:cNvSpPr>
            <a:spLocks noChangeAspect="1"/>
          </p:cNvSpPr>
          <p:nvPr/>
        </p:nvSpPr>
        <p:spPr>
          <a:xfrm>
            <a:off x="9493931" y="1322471"/>
            <a:ext cx="216000" cy="216000"/>
          </a:xfrm>
          <a:prstGeom prst="ellipse">
            <a:avLst/>
          </a:prstGeom>
          <a:solidFill>
            <a:srgbClr val="2FC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D8F46F2-5C55-4C73-A203-EDB52FF89D3C}"/>
              </a:ext>
            </a:extLst>
          </p:cNvPr>
          <p:cNvSpPr>
            <a:spLocks noChangeAspect="1"/>
          </p:cNvSpPr>
          <p:nvPr/>
        </p:nvSpPr>
        <p:spPr>
          <a:xfrm>
            <a:off x="9493931" y="1679706"/>
            <a:ext cx="216000" cy="216000"/>
          </a:xfrm>
          <a:prstGeom prst="ellipse">
            <a:avLst/>
          </a:prstGeom>
          <a:solidFill>
            <a:srgbClr val="266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29" name="CaixaDeTexto 25">
            <a:extLst>
              <a:ext uri="{FF2B5EF4-FFF2-40B4-BE49-F238E27FC236}">
                <a16:creationId xmlns:a16="http://schemas.microsoft.com/office/drawing/2014/main" id="{CF73DABD-12B8-43DB-93DA-4F536F1F6ABF}"/>
              </a:ext>
            </a:extLst>
          </p:cNvPr>
          <p:cNvSpPr txBox="1"/>
          <p:nvPr/>
        </p:nvSpPr>
        <p:spPr>
          <a:xfrm>
            <a:off x="9818405" y="1300959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SPEA2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CaixaDeTexto 25">
            <a:extLst>
              <a:ext uri="{FF2B5EF4-FFF2-40B4-BE49-F238E27FC236}">
                <a16:creationId xmlns:a16="http://schemas.microsoft.com/office/drawing/2014/main" id="{FFAFA08B-E846-4DA4-A91A-03B43D7BE218}"/>
              </a:ext>
            </a:extLst>
          </p:cNvPr>
          <p:cNvSpPr txBox="1"/>
          <p:nvPr/>
        </p:nvSpPr>
        <p:spPr>
          <a:xfrm>
            <a:off x="9818406" y="1656718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NSGAII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FE52132-31B6-4A1C-8022-6397990BFF40}"/>
              </a:ext>
            </a:extLst>
          </p:cNvPr>
          <p:cNvSpPr>
            <a:spLocks noChangeAspect="1"/>
          </p:cNvSpPr>
          <p:nvPr/>
        </p:nvSpPr>
        <p:spPr>
          <a:xfrm>
            <a:off x="9493925" y="2445795"/>
            <a:ext cx="216000" cy="216000"/>
          </a:xfrm>
          <a:prstGeom prst="ellipse">
            <a:avLst/>
          </a:prstGeom>
          <a:solidFill>
            <a:srgbClr val="3FC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>
              <a:solidFill>
                <a:srgbClr val="2CCBE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FB3D569-DF8D-413E-B59F-2C533F1532E7}"/>
              </a:ext>
            </a:extLst>
          </p:cNvPr>
          <p:cNvSpPr>
            <a:spLocks noChangeAspect="1"/>
          </p:cNvSpPr>
          <p:nvPr/>
        </p:nvSpPr>
        <p:spPr>
          <a:xfrm>
            <a:off x="9493925" y="2803030"/>
            <a:ext cx="216000" cy="216000"/>
          </a:xfrm>
          <a:prstGeom prst="ellipse">
            <a:avLst/>
          </a:prstGeom>
          <a:solidFill>
            <a:srgbClr val="046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33" name="CaixaDeTexto 25">
            <a:extLst>
              <a:ext uri="{FF2B5EF4-FFF2-40B4-BE49-F238E27FC236}">
                <a16:creationId xmlns:a16="http://schemas.microsoft.com/office/drawing/2014/main" id="{3146FC00-821F-41F2-B517-52DEAA94AC01}"/>
              </a:ext>
            </a:extLst>
          </p:cNvPr>
          <p:cNvSpPr txBox="1"/>
          <p:nvPr/>
        </p:nvSpPr>
        <p:spPr>
          <a:xfrm>
            <a:off x="9818399" y="2424955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SMPSO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34" name="CaixaDeTexto 25">
            <a:extLst>
              <a:ext uri="{FF2B5EF4-FFF2-40B4-BE49-F238E27FC236}">
                <a16:creationId xmlns:a16="http://schemas.microsoft.com/office/drawing/2014/main" id="{BD50F587-BF5C-4AE0-8130-63EB3DB5E4BC}"/>
              </a:ext>
            </a:extLst>
          </p:cNvPr>
          <p:cNvSpPr txBox="1"/>
          <p:nvPr/>
        </p:nvSpPr>
        <p:spPr>
          <a:xfrm>
            <a:off x="9818400" y="2780225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OMOPSO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C5888C7-600A-48AF-BB95-5FE36F4D2684}"/>
              </a:ext>
            </a:extLst>
          </p:cNvPr>
          <p:cNvCxnSpPr>
            <a:cxnSpLocks/>
          </p:cNvCxnSpPr>
          <p:nvPr/>
        </p:nvCxnSpPr>
        <p:spPr>
          <a:xfrm>
            <a:off x="9333610" y="942380"/>
            <a:ext cx="0" cy="2114213"/>
          </a:xfrm>
          <a:prstGeom prst="line">
            <a:avLst/>
          </a:prstGeom>
          <a:ln w="127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FE5EA2-540B-4E02-8321-B3B34D2596E7}"/>
              </a:ext>
            </a:extLst>
          </p:cNvPr>
          <p:cNvCxnSpPr>
            <a:cxnSpLocks/>
          </p:cNvCxnSpPr>
          <p:nvPr/>
        </p:nvCxnSpPr>
        <p:spPr>
          <a:xfrm>
            <a:off x="9333610" y="3551331"/>
            <a:ext cx="0" cy="2801127"/>
          </a:xfrm>
          <a:prstGeom prst="line">
            <a:avLst/>
          </a:prstGeom>
          <a:ln w="127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80C6165-0642-4308-BED1-96F44A6A11AB}"/>
              </a:ext>
            </a:extLst>
          </p:cNvPr>
          <p:cNvSpPr/>
          <p:nvPr/>
        </p:nvSpPr>
        <p:spPr>
          <a:xfrm>
            <a:off x="3773048" y="5783207"/>
            <a:ext cx="2153265" cy="26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iteration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0BAEE3-BF92-4F49-AA1C-30F7CBF9F427}"/>
              </a:ext>
            </a:extLst>
          </p:cNvPr>
          <p:cNvSpPr/>
          <p:nvPr/>
        </p:nvSpPr>
        <p:spPr>
          <a:xfrm>
            <a:off x="11674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1E733B-9F26-4903-AAE8-E5EF908F84A1}"/>
              </a:ext>
            </a:extLst>
          </p:cNvPr>
          <p:cNvSpPr/>
          <p:nvPr/>
        </p:nvSpPr>
        <p:spPr>
          <a:xfrm>
            <a:off x="175481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61BA1-2C45-43AE-AE25-2BB9F87AB5F2}"/>
              </a:ext>
            </a:extLst>
          </p:cNvPr>
          <p:cNvSpPr/>
          <p:nvPr/>
        </p:nvSpPr>
        <p:spPr>
          <a:xfrm>
            <a:off x="234218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A25BF-1051-4550-BFB7-DAD51454EDEA}"/>
              </a:ext>
            </a:extLst>
          </p:cNvPr>
          <p:cNvSpPr/>
          <p:nvPr/>
        </p:nvSpPr>
        <p:spPr>
          <a:xfrm>
            <a:off x="292956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A3CAA-415B-42CA-9295-1E249DAA91D4}"/>
              </a:ext>
            </a:extLst>
          </p:cNvPr>
          <p:cNvSpPr/>
          <p:nvPr/>
        </p:nvSpPr>
        <p:spPr>
          <a:xfrm>
            <a:off x="35169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497A9C-DC0E-4AF8-89F6-315BC871903B}"/>
              </a:ext>
            </a:extLst>
          </p:cNvPr>
          <p:cNvSpPr/>
          <p:nvPr/>
        </p:nvSpPr>
        <p:spPr>
          <a:xfrm>
            <a:off x="4104314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8B05A8-6E1A-4754-BB3E-93C552947DAB}"/>
              </a:ext>
            </a:extLst>
          </p:cNvPr>
          <p:cNvSpPr/>
          <p:nvPr/>
        </p:nvSpPr>
        <p:spPr>
          <a:xfrm>
            <a:off x="46916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B061B9-9C37-45B0-B46A-7ED3A6B80DBE}"/>
              </a:ext>
            </a:extLst>
          </p:cNvPr>
          <p:cNvSpPr/>
          <p:nvPr/>
        </p:nvSpPr>
        <p:spPr>
          <a:xfrm>
            <a:off x="5268697" y="5505451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8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D5CAE13-B074-42D1-BED7-46C34FCA4AA8}"/>
              </a:ext>
            </a:extLst>
          </p:cNvPr>
          <p:cNvSpPr/>
          <p:nvPr/>
        </p:nvSpPr>
        <p:spPr>
          <a:xfrm>
            <a:off x="586643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B24F398-6780-4900-9BF8-A2108B697053}"/>
              </a:ext>
            </a:extLst>
          </p:cNvPr>
          <p:cNvSpPr/>
          <p:nvPr/>
        </p:nvSpPr>
        <p:spPr>
          <a:xfrm>
            <a:off x="6447090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10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68E6CE4-07A3-4B98-92FA-90C63164C4BA}"/>
              </a:ext>
            </a:extLst>
          </p:cNvPr>
          <p:cNvSpPr/>
          <p:nvPr/>
        </p:nvSpPr>
        <p:spPr>
          <a:xfrm>
            <a:off x="70411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DA2E251-FF8D-451F-87FD-442E550FFB44}"/>
              </a:ext>
            </a:extLst>
          </p:cNvPr>
          <p:cNvSpPr/>
          <p:nvPr/>
        </p:nvSpPr>
        <p:spPr>
          <a:xfrm>
            <a:off x="7628564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12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62F664B-90D1-4C95-813D-ED2F0A1063C8}"/>
              </a:ext>
            </a:extLst>
          </p:cNvPr>
          <p:cNvSpPr/>
          <p:nvPr/>
        </p:nvSpPr>
        <p:spPr>
          <a:xfrm>
            <a:off x="8215939" y="548952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13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9262C5D-7AC8-4A08-B997-1A1EA945C34D}"/>
              </a:ext>
            </a:extLst>
          </p:cNvPr>
          <p:cNvGrpSpPr/>
          <p:nvPr/>
        </p:nvGrpSpPr>
        <p:grpSpPr>
          <a:xfrm>
            <a:off x="327804" y="2057745"/>
            <a:ext cx="780837" cy="3010090"/>
            <a:chOff x="327804" y="2057745"/>
            <a:chExt cx="780837" cy="301009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4EE01CF-7FBF-4068-A4F1-A9BEB1FD8F08}"/>
                </a:ext>
              </a:extLst>
            </p:cNvPr>
            <p:cNvSpPr/>
            <p:nvPr/>
          </p:nvSpPr>
          <p:spPr>
            <a:xfrm>
              <a:off x="661238" y="20577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0.9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5435935-AEAF-4276-9BC6-CF468D6EBE81}"/>
                </a:ext>
              </a:extLst>
            </p:cNvPr>
            <p:cNvSpPr/>
            <p:nvPr/>
          </p:nvSpPr>
          <p:spPr>
            <a:xfrm>
              <a:off x="661237" y="30126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0.8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1F761DD-E363-4407-92CB-DF70124132C1}"/>
                </a:ext>
              </a:extLst>
            </p:cNvPr>
            <p:cNvSpPr/>
            <p:nvPr/>
          </p:nvSpPr>
          <p:spPr>
            <a:xfrm>
              <a:off x="659978" y="3959380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0.7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A33725A-D574-438C-8E14-B2A18145BCA5}"/>
                </a:ext>
              </a:extLst>
            </p:cNvPr>
            <p:cNvSpPr/>
            <p:nvPr/>
          </p:nvSpPr>
          <p:spPr>
            <a:xfrm>
              <a:off x="706909" y="4906115"/>
              <a:ext cx="400472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0.6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1DC0240-FCEE-4108-86EA-3687F4059FB5}"/>
                </a:ext>
              </a:extLst>
            </p:cNvPr>
            <p:cNvSpPr/>
            <p:nvPr/>
          </p:nvSpPr>
          <p:spPr>
            <a:xfrm rot="16200000">
              <a:off x="-525128" y="3404024"/>
              <a:ext cx="2153265" cy="447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hypervolume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9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DC294B-6061-46FE-933B-FD8F29C01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29" y="575665"/>
            <a:ext cx="9173705" cy="5877524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hypervolume per iteration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FCBF06A-EA51-4C37-9C22-7EF3C3ED2606}"/>
              </a:ext>
            </a:extLst>
          </p:cNvPr>
          <p:cNvSpPr txBox="1"/>
          <p:nvPr/>
        </p:nvSpPr>
        <p:spPr>
          <a:xfrm rot="16200000">
            <a:off x="8122615" y="1845598"/>
            <a:ext cx="21142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rPr>
              <a:t>metaheuristics</a:t>
            </a:r>
            <a:r>
              <a:rPr lang="pt-PT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rPr>
              <a:t> </a:t>
            </a:r>
            <a:endParaRPr lang="en-US" sz="1400" spc="100" dirty="0">
              <a:solidFill>
                <a:srgbClr val="57A6AA"/>
              </a:solidFill>
              <a:latin typeface="Montserrat Alternates Medium" panose="00000600000000000000" pitchFamily="2" charset="0"/>
            </a:endParaRPr>
          </a:p>
        </p:txBody>
      </p:sp>
      <p:sp>
        <p:nvSpPr>
          <p:cNvPr id="27" name="CaixaDeTexto 25">
            <a:extLst>
              <a:ext uri="{FF2B5EF4-FFF2-40B4-BE49-F238E27FC236}">
                <a16:creationId xmlns:a16="http://schemas.microsoft.com/office/drawing/2014/main" id="{67AF0E3B-DC1B-48D9-B58A-8965FAC63454}"/>
              </a:ext>
            </a:extLst>
          </p:cNvPr>
          <p:cNvSpPr txBox="1"/>
          <p:nvPr/>
        </p:nvSpPr>
        <p:spPr>
          <a:xfrm rot="16200000">
            <a:off x="7779160" y="4798006"/>
            <a:ext cx="28011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pc="100">
                <a:solidFill>
                  <a:srgbClr val="57A6AA"/>
                </a:solidFill>
                <a:latin typeface="Montserrat Alternate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model-based</a:t>
            </a:r>
            <a:r>
              <a:rPr lang="pt-PT" sz="1400"/>
              <a:t> </a:t>
            </a:r>
            <a:endParaRPr lang="en-US" sz="1400" dirty="0"/>
          </a:p>
        </p:txBody>
      </p:sp>
      <p:sp>
        <p:nvSpPr>
          <p:cNvPr id="28" name="CaixaDeTexto 25">
            <a:extLst>
              <a:ext uri="{FF2B5EF4-FFF2-40B4-BE49-F238E27FC236}">
                <a16:creationId xmlns:a16="http://schemas.microsoft.com/office/drawing/2014/main" id="{C5C0BF83-1E9C-4C3D-B3BF-3DDF3EB74C68}"/>
              </a:ext>
            </a:extLst>
          </p:cNvPr>
          <p:cNvSpPr txBox="1"/>
          <p:nvPr/>
        </p:nvSpPr>
        <p:spPr>
          <a:xfrm>
            <a:off x="9493931" y="942381"/>
            <a:ext cx="269806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pc="100" dirty="0">
                <a:solidFill>
                  <a:srgbClr val="57A6AA"/>
                </a:solidFill>
                <a:latin typeface="Montserrat" panose="00000500000000000000" pitchFamily="2" charset="0"/>
              </a:rPr>
              <a:t>evolutionary</a:t>
            </a:r>
          </a:p>
        </p:txBody>
      </p:sp>
      <p:sp>
        <p:nvSpPr>
          <p:cNvPr id="29" name="CaixaDeTexto 25">
            <a:extLst>
              <a:ext uri="{FF2B5EF4-FFF2-40B4-BE49-F238E27FC236}">
                <a16:creationId xmlns:a16="http://schemas.microsoft.com/office/drawing/2014/main" id="{6AAD1FFB-0D79-4D22-8304-5B93BBFBE340}"/>
              </a:ext>
            </a:extLst>
          </p:cNvPr>
          <p:cNvSpPr txBox="1"/>
          <p:nvPr/>
        </p:nvSpPr>
        <p:spPr>
          <a:xfrm>
            <a:off x="9493929" y="2063307"/>
            <a:ext cx="269807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spc="100" dirty="0">
                <a:solidFill>
                  <a:srgbClr val="57A6AA"/>
                </a:solidFill>
                <a:latin typeface="Montserrat" panose="00000500000000000000" pitchFamily="2" charset="0"/>
              </a:rPr>
              <a:t>particle swarm</a:t>
            </a:r>
          </a:p>
        </p:txBody>
      </p:sp>
      <p:sp>
        <p:nvSpPr>
          <p:cNvPr id="30" name="CaixaDeTexto 25">
            <a:extLst>
              <a:ext uri="{FF2B5EF4-FFF2-40B4-BE49-F238E27FC236}">
                <a16:creationId xmlns:a16="http://schemas.microsoft.com/office/drawing/2014/main" id="{8D9CBBE2-8345-4FC5-BA2F-CE30E910E32A}"/>
              </a:ext>
            </a:extLst>
          </p:cNvPr>
          <p:cNvSpPr txBox="1"/>
          <p:nvPr/>
        </p:nvSpPr>
        <p:spPr>
          <a:xfrm>
            <a:off x="9493922" y="3551332"/>
            <a:ext cx="269806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spc="100">
                <a:solidFill>
                  <a:srgbClr val="57A6AA"/>
                </a:solidFill>
                <a:latin typeface="Montserrat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gaussian processes </a:t>
            </a:r>
            <a:r>
              <a:rPr lang="pt-PT" sz="1100" dirty="0"/>
              <a:t> </a:t>
            </a:r>
            <a:endParaRPr lang="en-US" sz="11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B5213B-4C62-4B0F-8618-1DE039C7D9DE}"/>
              </a:ext>
            </a:extLst>
          </p:cNvPr>
          <p:cNvSpPr>
            <a:spLocks noChangeAspect="1"/>
          </p:cNvSpPr>
          <p:nvPr/>
        </p:nvSpPr>
        <p:spPr>
          <a:xfrm>
            <a:off x="9493931" y="1322471"/>
            <a:ext cx="216000" cy="216000"/>
          </a:xfrm>
          <a:prstGeom prst="ellipse">
            <a:avLst/>
          </a:prstGeom>
          <a:solidFill>
            <a:srgbClr val="2FC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FA3817C-2A11-4535-ACEC-355D9EBF8CEC}"/>
              </a:ext>
            </a:extLst>
          </p:cNvPr>
          <p:cNvSpPr>
            <a:spLocks noChangeAspect="1"/>
          </p:cNvSpPr>
          <p:nvPr/>
        </p:nvSpPr>
        <p:spPr>
          <a:xfrm>
            <a:off x="9493931" y="1679706"/>
            <a:ext cx="216000" cy="216000"/>
          </a:xfrm>
          <a:prstGeom prst="ellipse">
            <a:avLst/>
          </a:prstGeom>
          <a:solidFill>
            <a:srgbClr val="266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33" name="CaixaDeTexto 25">
            <a:extLst>
              <a:ext uri="{FF2B5EF4-FFF2-40B4-BE49-F238E27FC236}">
                <a16:creationId xmlns:a16="http://schemas.microsoft.com/office/drawing/2014/main" id="{ADB24FD6-2617-486D-94F8-DFACB6321DA0}"/>
              </a:ext>
            </a:extLst>
          </p:cNvPr>
          <p:cNvSpPr txBox="1"/>
          <p:nvPr/>
        </p:nvSpPr>
        <p:spPr>
          <a:xfrm>
            <a:off x="9818405" y="1300959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SPEA2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34" name="CaixaDeTexto 25">
            <a:extLst>
              <a:ext uri="{FF2B5EF4-FFF2-40B4-BE49-F238E27FC236}">
                <a16:creationId xmlns:a16="http://schemas.microsoft.com/office/drawing/2014/main" id="{2F38B0BF-09A1-423C-AE30-57CB977246AC}"/>
              </a:ext>
            </a:extLst>
          </p:cNvPr>
          <p:cNvSpPr txBox="1"/>
          <p:nvPr/>
        </p:nvSpPr>
        <p:spPr>
          <a:xfrm>
            <a:off x="9818406" y="1656718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NSGAII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11A0D59-049E-4703-9F2B-577A11B89301}"/>
              </a:ext>
            </a:extLst>
          </p:cNvPr>
          <p:cNvSpPr>
            <a:spLocks noChangeAspect="1"/>
          </p:cNvSpPr>
          <p:nvPr/>
        </p:nvSpPr>
        <p:spPr>
          <a:xfrm>
            <a:off x="9493925" y="2445795"/>
            <a:ext cx="216000" cy="216000"/>
          </a:xfrm>
          <a:prstGeom prst="ellipse">
            <a:avLst/>
          </a:prstGeom>
          <a:solidFill>
            <a:srgbClr val="3FC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>
              <a:solidFill>
                <a:srgbClr val="2CCBE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81E2061-AE1A-4DBF-8058-97B46181220B}"/>
              </a:ext>
            </a:extLst>
          </p:cNvPr>
          <p:cNvSpPr>
            <a:spLocks noChangeAspect="1"/>
          </p:cNvSpPr>
          <p:nvPr/>
        </p:nvSpPr>
        <p:spPr>
          <a:xfrm>
            <a:off x="9493925" y="2803030"/>
            <a:ext cx="216000" cy="216000"/>
          </a:xfrm>
          <a:prstGeom prst="ellipse">
            <a:avLst/>
          </a:prstGeom>
          <a:solidFill>
            <a:srgbClr val="046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40" name="CaixaDeTexto 25">
            <a:extLst>
              <a:ext uri="{FF2B5EF4-FFF2-40B4-BE49-F238E27FC236}">
                <a16:creationId xmlns:a16="http://schemas.microsoft.com/office/drawing/2014/main" id="{D8FD13EF-A874-4794-9F05-4C4B5BF31A91}"/>
              </a:ext>
            </a:extLst>
          </p:cNvPr>
          <p:cNvSpPr txBox="1"/>
          <p:nvPr/>
        </p:nvSpPr>
        <p:spPr>
          <a:xfrm>
            <a:off x="9818399" y="2424955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SMPSO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42" name="CaixaDeTexto 25">
            <a:extLst>
              <a:ext uri="{FF2B5EF4-FFF2-40B4-BE49-F238E27FC236}">
                <a16:creationId xmlns:a16="http://schemas.microsoft.com/office/drawing/2014/main" id="{B06471BB-75C8-47BF-9196-13478767169F}"/>
              </a:ext>
            </a:extLst>
          </p:cNvPr>
          <p:cNvSpPr txBox="1"/>
          <p:nvPr/>
        </p:nvSpPr>
        <p:spPr>
          <a:xfrm>
            <a:off x="9818400" y="2780225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OMOPSO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1FC84D3-8252-40C8-9873-520B7AB44383}"/>
              </a:ext>
            </a:extLst>
          </p:cNvPr>
          <p:cNvSpPr>
            <a:spLocks noChangeAspect="1"/>
          </p:cNvSpPr>
          <p:nvPr/>
        </p:nvSpPr>
        <p:spPr>
          <a:xfrm>
            <a:off x="9493925" y="3940199"/>
            <a:ext cx="216000" cy="216000"/>
          </a:xfrm>
          <a:prstGeom prst="ellipse">
            <a:avLst/>
          </a:prstGeom>
          <a:solidFill>
            <a:srgbClr val="FFC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779450F-C978-4D39-9FBE-B4E12255C9F2}"/>
              </a:ext>
            </a:extLst>
          </p:cNvPr>
          <p:cNvSpPr>
            <a:spLocks noChangeAspect="1"/>
          </p:cNvSpPr>
          <p:nvPr/>
        </p:nvSpPr>
        <p:spPr>
          <a:xfrm>
            <a:off x="9493925" y="4297434"/>
            <a:ext cx="216000" cy="216000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48" name="CaixaDeTexto 25">
            <a:extLst>
              <a:ext uri="{FF2B5EF4-FFF2-40B4-BE49-F238E27FC236}">
                <a16:creationId xmlns:a16="http://schemas.microsoft.com/office/drawing/2014/main" id="{8296D725-B0A7-4484-B329-8AA4909498CB}"/>
              </a:ext>
            </a:extLst>
          </p:cNvPr>
          <p:cNvSpPr txBox="1"/>
          <p:nvPr/>
        </p:nvSpPr>
        <p:spPr>
          <a:xfrm>
            <a:off x="9818399" y="3917394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GPR SPEA2</a:t>
            </a:r>
          </a:p>
        </p:txBody>
      </p:sp>
      <p:sp>
        <p:nvSpPr>
          <p:cNvPr id="50" name="CaixaDeTexto 25">
            <a:extLst>
              <a:ext uri="{FF2B5EF4-FFF2-40B4-BE49-F238E27FC236}">
                <a16:creationId xmlns:a16="http://schemas.microsoft.com/office/drawing/2014/main" id="{B82889EC-04E5-48B3-BBFD-38E8AE96CA4A}"/>
              </a:ext>
            </a:extLst>
          </p:cNvPr>
          <p:cNvSpPr txBox="1"/>
          <p:nvPr/>
        </p:nvSpPr>
        <p:spPr>
          <a:xfrm>
            <a:off x="9818400" y="4274130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GPR NSGAII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88C0EB7-E83F-4BA4-9828-078F93E241B4}"/>
              </a:ext>
            </a:extLst>
          </p:cNvPr>
          <p:cNvSpPr>
            <a:spLocks noChangeAspect="1"/>
          </p:cNvSpPr>
          <p:nvPr/>
        </p:nvSpPr>
        <p:spPr>
          <a:xfrm>
            <a:off x="9493922" y="4654669"/>
            <a:ext cx="216000" cy="216000"/>
          </a:xfrm>
          <a:prstGeom prst="ellipse">
            <a:avLst/>
          </a:prstGeom>
          <a:solidFill>
            <a:srgbClr val="DB3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/>
          </a:p>
        </p:txBody>
      </p:sp>
      <p:sp>
        <p:nvSpPr>
          <p:cNvPr id="52" name="CaixaDeTexto 25">
            <a:extLst>
              <a:ext uri="{FF2B5EF4-FFF2-40B4-BE49-F238E27FC236}">
                <a16:creationId xmlns:a16="http://schemas.microsoft.com/office/drawing/2014/main" id="{97DEF0DC-0EBF-47C2-AB44-C6C3D134750C}"/>
              </a:ext>
            </a:extLst>
          </p:cNvPr>
          <p:cNvSpPr txBox="1"/>
          <p:nvPr/>
        </p:nvSpPr>
        <p:spPr>
          <a:xfrm>
            <a:off x="9818397" y="4631864"/>
            <a:ext cx="26503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GPR Random</a:t>
            </a:r>
            <a:r>
              <a:rPr lang="pt-PT" sz="1050" spc="100" dirty="0">
                <a:solidFill>
                  <a:srgbClr val="333333"/>
                </a:solidFill>
                <a:latin typeface="Montserrat" panose="00000500000000000000" pitchFamily="2" charset="0"/>
              </a:rPr>
              <a:t> </a:t>
            </a:r>
            <a:endParaRPr lang="en-US" sz="1050" spc="100" dirty="0">
              <a:solidFill>
                <a:srgbClr val="333333"/>
              </a:solidFill>
              <a:latin typeface="Montserrat" panose="00000500000000000000" pitchFamily="2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A4ED3C4-4753-4D1B-8221-329B77F87515}"/>
              </a:ext>
            </a:extLst>
          </p:cNvPr>
          <p:cNvCxnSpPr>
            <a:cxnSpLocks/>
          </p:cNvCxnSpPr>
          <p:nvPr/>
        </p:nvCxnSpPr>
        <p:spPr>
          <a:xfrm>
            <a:off x="9333610" y="942380"/>
            <a:ext cx="0" cy="2114213"/>
          </a:xfrm>
          <a:prstGeom prst="line">
            <a:avLst/>
          </a:prstGeom>
          <a:ln w="127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39AB4E8-DA4A-4E6D-8F9C-6186CD6018E1}"/>
              </a:ext>
            </a:extLst>
          </p:cNvPr>
          <p:cNvCxnSpPr>
            <a:cxnSpLocks/>
          </p:cNvCxnSpPr>
          <p:nvPr/>
        </p:nvCxnSpPr>
        <p:spPr>
          <a:xfrm>
            <a:off x="9333610" y="3551331"/>
            <a:ext cx="0" cy="2801127"/>
          </a:xfrm>
          <a:prstGeom prst="line">
            <a:avLst/>
          </a:prstGeom>
          <a:ln w="127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5659622-46FA-4D2C-8B8B-C1C4AD2F820A}"/>
              </a:ext>
            </a:extLst>
          </p:cNvPr>
          <p:cNvSpPr/>
          <p:nvPr/>
        </p:nvSpPr>
        <p:spPr>
          <a:xfrm>
            <a:off x="3773048" y="5783207"/>
            <a:ext cx="2153265" cy="26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iteration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C21A0E-732A-4D00-8160-494BE5EBB6AB}"/>
              </a:ext>
            </a:extLst>
          </p:cNvPr>
          <p:cNvSpPr/>
          <p:nvPr/>
        </p:nvSpPr>
        <p:spPr>
          <a:xfrm>
            <a:off x="11674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DCD5DC-FE57-4330-93B8-4796FB6BF32B}"/>
              </a:ext>
            </a:extLst>
          </p:cNvPr>
          <p:cNvSpPr/>
          <p:nvPr/>
        </p:nvSpPr>
        <p:spPr>
          <a:xfrm>
            <a:off x="175481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85887-E398-4D9B-8AFC-36D9EE4B8F78}"/>
              </a:ext>
            </a:extLst>
          </p:cNvPr>
          <p:cNvSpPr/>
          <p:nvPr/>
        </p:nvSpPr>
        <p:spPr>
          <a:xfrm>
            <a:off x="234218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AEA625-99E7-4A3F-AB65-840E34714E5D}"/>
              </a:ext>
            </a:extLst>
          </p:cNvPr>
          <p:cNvSpPr/>
          <p:nvPr/>
        </p:nvSpPr>
        <p:spPr>
          <a:xfrm>
            <a:off x="292956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FDDABC-45AE-43B5-9766-D7742AE89345}"/>
              </a:ext>
            </a:extLst>
          </p:cNvPr>
          <p:cNvSpPr/>
          <p:nvPr/>
        </p:nvSpPr>
        <p:spPr>
          <a:xfrm>
            <a:off x="35169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32C5C1-4426-4DE0-AFDD-6DC07B0DA26A}"/>
              </a:ext>
            </a:extLst>
          </p:cNvPr>
          <p:cNvSpPr/>
          <p:nvPr/>
        </p:nvSpPr>
        <p:spPr>
          <a:xfrm>
            <a:off x="4104314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8C378-DEE0-4487-90A1-F291CAC77363}"/>
              </a:ext>
            </a:extLst>
          </p:cNvPr>
          <p:cNvSpPr/>
          <p:nvPr/>
        </p:nvSpPr>
        <p:spPr>
          <a:xfrm>
            <a:off x="46916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A59288-440C-40BB-920A-722B7A51C09A}"/>
              </a:ext>
            </a:extLst>
          </p:cNvPr>
          <p:cNvSpPr/>
          <p:nvPr/>
        </p:nvSpPr>
        <p:spPr>
          <a:xfrm>
            <a:off x="5268697" y="5505451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116231-7160-4680-A7BF-12AE2EAB80B7}"/>
              </a:ext>
            </a:extLst>
          </p:cNvPr>
          <p:cNvSpPr/>
          <p:nvPr/>
        </p:nvSpPr>
        <p:spPr>
          <a:xfrm>
            <a:off x="586643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B86092-D7A4-4405-B5F0-792B8C3D70A6}"/>
              </a:ext>
            </a:extLst>
          </p:cNvPr>
          <p:cNvSpPr/>
          <p:nvPr/>
        </p:nvSpPr>
        <p:spPr>
          <a:xfrm>
            <a:off x="6447090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8C2BD6-EB38-4B44-9AB0-DB8002E59FB5}"/>
              </a:ext>
            </a:extLst>
          </p:cNvPr>
          <p:cNvSpPr/>
          <p:nvPr/>
        </p:nvSpPr>
        <p:spPr>
          <a:xfrm>
            <a:off x="70411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11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C9CCF22-31A9-42CA-87A2-925B00B14804}"/>
              </a:ext>
            </a:extLst>
          </p:cNvPr>
          <p:cNvSpPr/>
          <p:nvPr/>
        </p:nvSpPr>
        <p:spPr>
          <a:xfrm>
            <a:off x="7628564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5F1511E-A4B9-4BCA-94D3-CF6B94FBC06E}"/>
              </a:ext>
            </a:extLst>
          </p:cNvPr>
          <p:cNvSpPr/>
          <p:nvPr/>
        </p:nvSpPr>
        <p:spPr>
          <a:xfrm>
            <a:off x="8215939" y="548952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13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12E2D3C-CBCC-4ADD-92B4-27F5D08304B0}"/>
              </a:ext>
            </a:extLst>
          </p:cNvPr>
          <p:cNvGrpSpPr/>
          <p:nvPr/>
        </p:nvGrpSpPr>
        <p:grpSpPr>
          <a:xfrm>
            <a:off x="327804" y="2057745"/>
            <a:ext cx="780837" cy="3010090"/>
            <a:chOff x="327804" y="2057745"/>
            <a:chExt cx="780837" cy="3010090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73608FD-9915-4B64-B319-E2507710A31E}"/>
                </a:ext>
              </a:extLst>
            </p:cNvPr>
            <p:cNvSpPr/>
            <p:nvPr/>
          </p:nvSpPr>
          <p:spPr>
            <a:xfrm>
              <a:off x="661238" y="20577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0.9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3DF05A0-51C0-4CB6-9622-9B224DA42F57}"/>
                </a:ext>
              </a:extLst>
            </p:cNvPr>
            <p:cNvSpPr/>
            <p:nvPr/>
          </p:nvSpPr>
          <p:spPr>
            <a:xfrm>
              <a:off x="661237" y="30126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0.8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893415F-4BF2-4602-A816-04F3410AFECC}"/>
                </a:ext>
              </a:extLst>
            </p:cNvPr>
            <p:cNvSpPr/>
            <p:nvPr/>
          </p:nvSpPr>
          <p:spPr>
            <a:xfrm>
              <a:off x="659978" y="3959380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0.7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D8F8DE3-8DC7-4704-8F46-A1831CEFD824}"/>
                </a:ext>
              </a:extLst>
            </p:cNvPr>
            <p:cNvSpPr/>
            <p:nvPr/>
          </p:nvSpPr>
          <p:spPr>
            <a:xfrm>
              <a:off x="706909" y="4906115"/>
              <a:ext cx="400472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0.6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45351DC-E157-44CB-995E-CEAD94661293}"/>
                </a:ext>
              </a:extLst>
            </p:cNvPr>
            <p:cNvSpPr/>
            <p:nvPr/>
          </p:nvSpPr>
          <p:spPr>
            <a:xfrm rot="16200000">
              <a:off x="-525128" y="3404024"/>
              <a:ext cx="2153265" cy="447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hypervolume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4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DC294B-6061-46FE-933B-FD8F29C01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28" y="575665"/>
            <a:ext cx="9173707" cy="5560794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hypervolume per iteration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C3984FA-5530-43FE-9E8A-98958C9D5F07}"/>
              </a:ext>
            </a:extLst>
          </p:cNvPr>
          <p:cNvGrpSpPr/>
          <p:nvPr/>
        </p:nvGrpSpPr>
        <p:grpSpPr>
          <a:xfrm>
            <a:off x="9025832" y="942380"/>
            <a:ext cx="3442933" cy="5435358"/>
            <a:chOff x="8581332" y="862358"/>
            <a:chExt cx="3442933" cy="5435358"/>
          </a:xfrm>
        </p:grpSpPr>
        <p:sp>
          <p:nvSpPr>
            <p:cNvPr id="3" name="CaixaDeTexto 25">
              <a:extLst>
                <a:ext uri="{FF2B5EF4-FFF2-40B4-BE49-F238E27FC236}">
                  <a16:creationId xmlns:a16="http://schemas.microsoft.com/office/drawing/2014/main" id="{577A1CBC-B41C-4EDA-B6EA-A7A115D15B49}"/>
                </a:ext>
              </a:extLst>
            </p:cNvPr>
            <p:cNvSpPr txBox="1"/>
            <p:nvPr/>
          </p:nvSpPr>
          <p:spPr>
            <a:xfrm rot="16200000">
              <a:off x="7678115" y="1765576"/>
              <a:ext cx="21142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spc="100" dirty="0">
                  <a:solidFill>
                    <a:srgbClr val="57A6AA"/>
                  </a:solidFill>
                  <a:latin typeface="Montserrat Alternates Medium" panose="00000600000000000000" pitchFamily="2" charset="0"/>
                </a:rPr>
                <a:t>metaheuristics</a:t>
              </a:r>
              <a:r>
                <a:rPr lang="pt-PT" sz="1400" spc="100" dirty="0">
                  <a:solidFill>
                    <a:srgbClr val="57A6AA"/>
                  </a:solidFill>
                  <a:latin typeface="Montserrat Alternates Medium" panose="00000600000000000000" pitchFamily="2" charset="0"/>
                </a:rPr>
                <a:t> </a:t>
              </a:r>
              <a:endParaRPr lang="en-US" sz="1400" spc="100" dirty="0">
                <a:solidFill>
                  <a:srgbClr val="57A6AA"/>
                </a:solidFill>
                <a:latin typeface="Montserrat Alternates Medium" panose="00000600000000000000" pitchFamily="2" charset="0"/>
              </a:endParaRPr>
            </a:p>
          </p:txBody>
        </p:sp>
        <p:sp>
          <p:nvSpPr>
            <p:cNvPr id="5" name="CaixaDeTexto 25">
              <a:extLst>
                <a:ext uri="{FF2B5EF4-FFF2-40B4-BE49-F238E27FC236}">
                  <a16:creationId xmlns:a16="http://schemas.microsoft.com/office/drawing/2014/main" id="{7DADBE65-F4E2-479C-9088-4D0FC642B29E}"/>
                </a:ext>
              </a:extLst>
            </p:cNvPr>
            <p:cNvSpPr txBox="1"/>
            <p:nvPr/>
          </p:nvSpPr>
          <p:spPr>
            <a:xfrm rot="16200000">
              <a:off x="7334660" y="4717984"/>
              <a:ext cx="28011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pc="100">
                  <a:solidFill>
                    <a:srgbClr val="57A6AA"/>
                  </a:solidFill>
                  <a:latin typeface="Montserrat Alternates Medium" panose="00000600000000000000" pitchFamily="2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/>
                <a:t>model-based</a:t>
              </a:r>
              <a:r>
                <a:rPr lang="pt-PT" sz="1400"/>
                <a:t> </a:t>
              </a:r>
              <a:endParaRPr lang="en-US" sz="1400" dirty="0"/>
            </a:p>
          </p:txBody>
        </p:sp>
        <p:sp>
          <p:nvSpPr>
            <p:cNvPr id="9" name="CaixaDeTexto 25">
              <a:extLst>
                <a:ext uri="{FF2B5EF4-FFF2-40B4-BE49-F238E27FC236}">
                  <a16:creationId xmlns:a16="http://schemas.microsoft.com/office/drawing/2014/main" id="{9DEB75CE-83CA-4921-90A0-4207C99B0BFC}"/>
                </a:ext>
              </a:extLst>
            </p:cNvPr>
            <p:cNvSpPr txBox="1"/>
            <p:nvPr/>
          </p:nvSpPr>
          <p:spPr>
            <a:xfrm>
              <a:off x="9049431" y="862359"/>
              <a:ext cx="269806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spc="100" dirty="0">
                  <a:solidFill>
                    <a:srgbClr val="57A6AA"/>
                  </a:solidFill>
                  <a:latin typeface="Montserrat" panose="00000500000000000000" pitchFamily="2" charset="0"/>
                </a:rPr>
                <a:t>evolutionary</a:t>
              </a:r>
            </a:p>
          </p:txBody>
        </p:sp>
        <p:sp>
          <p:nvSpPr>
            <p:cNvPr id="11" name="CaixaDeTexto 25">
              <a:extLst>
                <a:ext uri="{FF2B5EF4-FFF2-40B4-BE49-F238E27FC236}">
                  <a16:creationId xmlns:a16="http://schemas.microsoft.com/office/drawing/2014/main" id="{D0D39829-2130-4D5B-AAD0-76D996E48B01}"/>
                </a:ext>
              </a:extLst>
            </p:cNvPr>
            <p:cNvSpPr txBox="1"/>
            <p:nvPr/>
          </p:nvSpPr>
          <p:spPr>
            <a:xfrm>
              <a:off x="9049429" y="1983285"/>
              <a:ext cx="2698071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spc="100" dirty="0">
                  <a:solidFill>
                    <a:srgbClr val="57A6AA"/>
                  </a:solidFill>
                  <a:latin typeface="Montserrat" panose="00000500000000000000" pitchFamily="2" charset="0"/>
                </a:rPr>
                <a:t>particle swarm</a:t>
              </a:r>
            </a:p>
          </p:txBody>
        </p:sp>
        <p:sp>
          <p:nvSpPr>
            <p:cNvPr id="13" name="CaixaDeTexto 25">
              <a:extLst>
                <a:ext uri="{FF2B5EF4-FFF2-40B4-BE49-F238E27FC236}">
                  <a16:creationId xmlns:a16="http://schemas.microsoft.com/office/drawing/2014/main" id="{B12C0B97-7ACB-4308-A8C8-8EDBF3686E60}"/>
                </a:ext>
              </a:extLst>
            </p:cNvPr>
            <p:cNvSpPr txBox="1"/>
            <p:nvPr/>
          </p:nvSpPr>
          <p:spPr>
            <a:xfrm>
              <a:off x="9049422" y="3471310"/>
              <a:ext cx="269806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spc="100">
                  <a:solidFill>
                    <a:srgbClr val="57A6AA"/>
                  </a:solidFill>
                  <a:latin typeface="Montserrat" panose="00000500000000000000" pitchFamily="2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gaussian processes </a:t>
              </a:r>
              <a:r>
                <a:rPr lang="pt-PT" sz="1100" dirty="0"/>
                <a:t> </a:t>
              </a:r>
              <a:endParaRPr lang="en-US" sz="110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266E460-019F-4B7F-949C-CDD978C716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31" y="1242449"/>
              <a:ext cx="216000" cy="216000"/>
            </a:xfrm>
            <a:prstGeom prst="ellipse">
              <a:avLst/>
            </a:prstGeom>
            <a:solidFill>
              <a:srgbClr val="2FC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FD0BC68-D259-4C96-AD71-5558367E7C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31" y="1599684"/>
              <a:ext cx="216000" cy="216000"/>
            </a:xfrm>
            <a:prstGeom prst="ellipse">
              <a:avLst/>
            </a:prstGeom>
            <a:solidFill>
              <a:srgbClr val="266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21" name="CaixaDeTexto 25">
              <a:extLst>
                <a:ext uri="{FF2B5EF4-FFF2-40B4-BE49-F238E27FC236}">
                  <a16:creationId xmlns:a16="http://schemas.microsoft.com/office/drawing/2014/main" id="{10A4CED2-DC3D-450F-A4F3-173B98AF851D}"/>
                </a:ext>
              </a:extLst>
            </p:cNvPr>
            <p:cNvSpPr txBox="1"/>
            <p:nvPr/>
          </p:nvSpPr>
          <p:spPr>
            <a:xfrm>
              <a:off x="9373905" y="1220937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SPEA2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3" name="CaixaDeTexto 25">
              <a:extLst>
                <a:ext uri="{FF2B5EF4-FFF2-40B4-BE49-F238E27FC236}">
                  <a16:creationId xmlns:a16="http://schemas.microsoft.com/office/drawing/2014/main" id="{B2EE22D7-375E-4337-954C-7017987C76D2}"/>
                </a:ext>
              </a:extLst>
            </p:cNvPr>
            <p:cNvSpPr txBox="1"/>
            <p:nvPr/>
          </p:nvSpPr>
          <p:spPr>
            <a:xfrm>
              <a:off x="9373906" y="1576696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NSGAII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0FA0F0F-D4CA-4D4F-8B1B-88834D99C4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5" y="2365773"/>
              <a:ext cx="216000" cy="216000"/>
            </a:xfrm>
            <a:prstGeom prst="ellipse">
              <a:avLst/>
            </a:prstGeom>
            <a:solidFill>
              <a:srgbClr val="3FC2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>
                <a:solidFill>
                  <a:srgbClr val="2CCBE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AD246F7-F889-41B0-9C05-6C0C03D54E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5" y="2723008"/>
              <a:ext cx="216000" cy="216000"/>
            </a:xfrm>
            <a:prstGeom prst="ellipse">
              <a:avLst/>
            </a:prstGeom>
            <a:solidFill>
              <a:srgbClr val="0466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39" name="CaixaDeTexto 25">
              <a:extLst>
                <a:ext uri="{FF2B5EF4-FFF2-40B4-BE49-F238E27FC236}">
                  <a16:creationId xmlns:a16="http://schemas.microsoft.com/office/drawing/2014/main" id="{0C476FC8-6270-4F65-895D-6E9E76096554}"/>
                </a:ext>
              </a:extLst>
            </p:cNvPr>
            <p:cNvSpPr txBox="1"/>
            <p:nvPr/>
          </p:nvSpPr>
          <p:spPr>
            <a:xfrm>
              <a:off x="9373899" y="2344933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SMPSO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41" name="CaixaDeTexto 25">
              <a:extLst>
                <a:ext uri="{FF2B5EF4-FFF2-40B4-BE49-F238E27FC236}">
                  <a16:creationId xmlns:a16="http://schemas.microsoft.com/office/drawing/2014/main" id="{06886640-2ED5-49E4-85D4-D6A7DAAACB17}"/>
                </a:ext>
              </a:extLst>
            </p:cNvPr>
            <p:cNvSpPr txBox="1"/>
            <p:nvPr/>
          </p:nvSpPr>
          <p:spPr>
            <a:xfrm>
              <a:off x="9373900" y="2700203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OMOPSO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B812767-18AB-49D2-AFBD-D1E436960E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5" y="3860177"/>
              <a:ext cx="216000" cy="216000"/>
            </a:xfrm>
            <a:prstGeom prst="ellipse">
              <a:avLst/>
            </a:prstGeom>
            <a:solidFill>
              <a:srgbClr val="FFC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BD5A89F-6949-4E59-93BF-A1E412ACCF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5" y="4217412"/>
              <a:ext cx="216000" cy="216000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47" name="CaixaDeTexto 25">
              <a:extLst>
                <a:ext uri="{FF2B5EF4-FFF2-40B4-BE49-F238E27FC236}">
                  <a16:creationId xmlns:a16="http://schemas.microsoft.com/office/drawing/2014/main" id="{8B6466B1-FB32-42AC-BB07-1AF6228E1629}"/>
                </a:ext>
              </a:extLst>
            </p:cNvPr>
            <p:cNvSpPr txBox="1"/>
            <p:nvPr/>
          </p:nvSpPr>
          <p:spPr>
            <a:xfrm>
              <a:off x="9373899" y="3837372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GPR SPEA2</a:t>
              </a:r>
            </a:p>
          </p:txBody>
        </p:sp>
        <p:sp>
          <p:nvSpPr>
            <p:cNvPr id="49" name="CaixaDeTexto 25">
              <a:extLst>
                <a:ext uri="{FF2B5EF4-FFF2-40B4-BE49-F238E27FC236}">
                  <a16:creationId xmlns:a16="http://schemas.microsoft.com/office/drawing/2014/main" id="{FF279C0D-65E2-42FF-83DD-4234A2122237}"/>
                </a:ext>
              </a:extLst>
            </p:cNvPr>
            <p:cNvSpPr txBox="1"/>
            <p:nvPr/>
          </p:nvSpPr>
          <p:spPr>
            <a:xfrm>
              <a:off x="9373900" y="4194108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GPR NSGAII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B4CB52D-4A31-4375-93B7-A6857A4CA9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2" y="4574647"/>
              <a:ext cx="216000" cy="216000"/>
            </a:xfrm>
            <a:prstGeom prst="ellipse">
              <a:avLst/>
            </a:prstGeom>
            <a:solidFill>
              <a:srgbClr val="DB3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57" name="CaixaDeTexto 25">
              <a:extLst>
                <a:ext uri="{FF2B5EF4-FFF2-40B4-BE49-F238E27FC236}">
                  <a16:creationId xmlns:a16="http://schemas.microsoft.com/office/drawing/2014/main" id="{4AEF86C8-1CA3-4847-84EE-814EBAD186E9}"/>
                </a:ext>
              </a:extLst>
            </p:cNvPr>
            <p:cNvSpPr txBox="1"/>
            <p:nvPr/>
          </p:nvSpPr>
          <p:spPr>
            <a:xfrm>
              <a:off x="9373897" y="4551842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GPR Random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59" name="CaixaDeTexto 25">
              <a:extLst>
                <a:ext uri="{FF2B5EF4-FFF2-40B4-BE49-F238E27FC236}">
                  <a16:creationId xmlns:a16="http://schemas.microsoft.com/office/drawing/2014/main" id="{E63C6FD3-DFD3-4D7E-A612-FB49AFB54236}"/>
                </a:ext>
              </a:extLst>
            </p:cNvPr>
            <p:cNvSpPr txBox="1"/>
            <p:nvPr/>
          </p:nvSpPr>
          <p:spPr>
            <a:xfrm>
              <a:off x="9049419" y="4953099"/>
              <a:ext cx="269806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spc="100">
                  <a:solidFill>
                    <a:srgbClr val="57A6AA"/>
                  </a:solidFill>
                  <a:latin typeface="Montserrat" panose="00000500000000000000" pitchFamily="2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random forests </a:t>
              </a:r>
              <a:r>
                <a:rPr lang="pt-PT" sz="1100" dirty="0"/>
                <a:t> </a:t>
              </a:r>
              <a:endParaRPr lang="en-US" sz="1100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252E13A-FC69-4F50-A494-1C72C811B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2" y="5341966"/>
              <a:ext cx="216000" cy="216000"/>
            </a:xfrm>
            <a:prstGeom prst="ellipse">
              <a:avLst/>
            </a:prstGeom>
            <a:solidFill>
              <a:srgbClr val="DE7E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01E079E-2832-4B63-92A1-734019B55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22" y="5699201"/>
              <a:ext cx="216000" cy="216000"/>
            </a:xfrm>
            <a:prstGeom prst="ellipse">
              <a:avLst/>
            </a:prstGeom>
            <a:solidFill>
              <a:srgbClr val="DB2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65" name="CaixaDeTexto 25">
              <a:extLst>
                <a:ext uri="{FF2B5EF4-FFF2-40B4-BE49-F238E27FC236}">
                  <a16:creationId xmlns:a16="http://schemas.microsoft.com/office/drawing/2014/main" id="{86167405-7F19-4B16-BFB1-3A56A6579C72}"/>
                </a:ext>
              </a:extLst>
            </p:cNvPr>
            <p:cNvSpPr txBox="1"/>
            <p:nvPr/>
          </p:nvSpPr>
          <p:spPr>
            <a:xfrm>
              <a:off x="9373896" y="5320637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RF SPEA2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67" name="CaixaDeTexto 25">
              <a:extLst>
                <a:ext uri="{FF2B5EF4-FFF2-40B4-BE49-F238E27FC236}">
                  <a16:creationId xmlns:a16="http://schemas.microsoft.com/office/drawing/2014/main" id="{9D056612-EF24-4F53-BD20-0D317DC02B4E}"/>
                </a:ext>
              </a:extLst>
            </p:cNvPr>
            <p:cNvSpPr txBox="1"/>
            <p:nvPr/>
          </p:nvSpPr>
          <p:spPr>
            <a:xfrm>
              <a:off x="9373897" y="5676396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RF NSGAII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D560C4A-5536-4674-A492-A3B8FC326C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19" y="6056436"/>
              <a:ext cx="216000" cy="216000"/>
            </a:xfrm>
            <a:prstGeom prst="ellipse">
              <a:avLst/>
            </a:prstGeom>
            <a:solidFill>
              <a:srgbClr val="8A39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400"/>
            </a:p>
          </p:txBody>
        </p:sp>
        <p:sp>
          <p:nvSpPr>
            <p:cNvPr id="71" name="CaixaDeTexto 25">
              <a:extLst>
                <a:ext uri="{FF2B5EF4-FFF2-40B4-BE49-F238E27FC236}">
                  <a16:creationId xmlns:a16="http://schemas.microsoft.com/office/drawing/2014/main" id="{0B2A3814-00D1-4FDB-B45D-99BDC0442473}"/>
                </a:ext>
              </a:extLst>
            </p:cNvPr>
            <p:cNvSpPr txBox="1"/>
            <p:nvPr/>
          </p:nvSpPr>
          <p:spPr>
            <a:xfrm>
              <a:off x="9373896" y="6036106"/>
              <a:ext cx="265035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RF Random</a:t>
              </a:r>
              <a:r>
                <a:rPr lang="pt-PT" sz="1050" spc="10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 </a:t>
              </a:r>
              <a:endParaRPr lang="en-US" sz="1050" spc="10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C54F47E-C805-4DB5-A0AB-CC6C06862FD0}"/>
                </a:ext>
              </a:extLst>
            </p:cNvPr>
            <p:cNvCxnSpPr>
              <a:cxnSpLocks/>
            </p:cNvCxnSpPr>
            <p:nvPr/>
          </p:nvCxnSpPr>
          <p:spPr>
            <a:xfrm>
              <a:off x="8889110" y="862358"/>
              <a:ext cx="0" cy="2114213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1F2BFCC-07E4-4571-9459-29D918ACCCAE}"/>
                </a:ext>
              </a:extLst>
            </p:cNvPr>
            <p:cNvCxnSpPr>
              <a:cxnSpLocks/>
            </p:cNvCxnSpPr>
            <p:nvPr/>
          </p:nvCxnSpPr>
          <p:spPr>
            <a:xfrm>
              <a:off x="8889110" y="3471309"/>
              <a:ext cx="0" cy="2801127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6B0FB1D-8301-4002-9398-80EFEA1E1786}"/>
              </a:ext>
            </a:extLst>
          </p:cNvPr>
          <p:cNvSpPr/>
          <p:nvPr/>
        </p:nvSpPr>
        <p:spPr>
          <a:xfrm>
            <a:off x="3773048" y="5783207"/>
            <a:ext cx="2153265" cy="26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iteration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236233-78D4-4DF9-991E-4FA5D02716F8}"/>
              </a:ext>
            </a:extLst>
          </p:cNvPr>
          <p:cNvSpPr/>
          <p:nvPr/>
        </p:nvSpPr>
        <p:spPr>
          <a:xfrm>
            <a:off x="11674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F1ECB5-590D-4477-9DC9-CA1BA395206D}"/>
              </a:ext>
            </a:extLst>
          </p:cNvPr>
          <p:cNvSpPr/>
          <p:nvPr/>
        </p:nvSpPr>
        <p:spPr>
          <a:xfrm>
            <a:off x="175481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6E7354-DF58-4E6F-BC18-EF5ADDD1CB87}"/>
              </a:ext>
            </a:extLst>
          </p:cNvPr>
          <p:cNvSpPr/>
          <p:nvPr/>
        </p:nvSpPr>
        <p:spPr>
          <a:xfrm>
            <a:off x="234218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BC0791-A607-4BB6-A1EA-9C7AA4F02677}"/>
              </a:ext>
            </a:extLst>
          </p:cNvPr>
          <p:cNvSpPr/>
          <p:nvPr/>
        </p:nvSpPr>
        <p:spPr>
          <a:xfrm>
            <a:off x="2929564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789C10-34D8-4D1B-B2AC-4F7C039C013B}"/>
              </a:ext>
            </a:extLst>
          </p:cNvPr>
          <p:cNvSpPr/>
          <p:nvPr/>
        </p:nvSpPr>
        <p:spPr>
          <a:xfrm>
            <a:off x="351693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5D3F13-3F6C-42E9-8DD9-061A25279B89}"/>
              </a:ext>
            </a:extLst>
          </p:cNvPr>
          <p:cNvSpPr/>
          <p:nvPr/>
        </p:nvSpPr>
        <p:spPr>
          <a:xfrm>
            <a:off x="4104314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95959C-7599-4DE8-8D88-99CB38B58018}"/>
              </a:ext>
            </a:extLst>
          </p:cNvPr>
          <p:cNvSpPr/>
          <p:nvPr/>
        </p:nvSpPr>
        <p:spPr>
          <a:xfrm>
            <a:off x="46916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BE0921-BEBF-4648-8832-D5A9D36CC91E}"/>
              </a:ext>
            </a:extLst>
          </p:cNvPr>
          <p:cNvSpPr/>
          <p:nvPr/>
        </p:nvSpPr>
        <p:spPr>
          <a:xfrm>
            <a:off x="5268697" y="5505451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1F02E4-7FD7-4D99-847A-D58A2345D55E}"/>
              </a:ext>
            </a:extLst>
          </p:cNvPr>
          <p:cNvSpPr/>
          <p:nvPr/>
        </p:nvSpPr>
        <p:spPr>
          <a:xfrm>
            <a:off x="5866439" y="5499046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D8DB97-958B-4EA9-BCEC-67FC71031227}"/>
              </a:ext>
            </a:extLst>
          </p:cNvPr>
          <p:cNvSpPr/>
          <p:nvPr/>
        </p:nvSpPr>
        <p:spPr>
          <a:xfrm>
            <a:off x="6447090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8A4B3F-6B56-4BCC-BE87-A6EEDB5FD9D9}"/>
              </a:ext>
            </a:extLst>
          </p:cNvPr>
          <p:cNvSpPr/>
          <p:nvPr/>
        </p:nvSpPr>
        <p:spPr>
          <a:xfrm>
            <a:off x="7041189" y="550545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85754D-4972-406E-888B-691AB5194B97}"/>
              </a:ext>
            </a:extLst>
          </p:cNvPr>
          <p:cNvSpPr/>
          <p:nvPr/>
        </p:nvSpPr>
        <p:spPr>
          <a:xfrm>
            <a:off x="7628564" y="5499046"/>
            <a:ext cx="331161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C52DD9-47C8-4381-9C94-28C3F1978AD0}"/>
              </a:ext>
            </a:extLst>
          </p:cNvPr>
          <p:cNvSpPr/>
          <p:nvPr/>
        </p:nvSpPr>
        <p:spPr>
          <a:xfrm>
            <a:off x="8215939" y="5489521"/>
            <a:ext cx="307777" cy="13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5A5A5A"/>
                </a:solidFill>
                <a:latin typeface="Montserrat Alternates Light" panose="00000400000000000000" pitchFamily="2" charset="0"/>
              </a:rPr>
              <a:t>13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6631B2-17CE-4465-B61A-BC9AA2E5D415}"/>
              </a:ext>
            </a:extLst>
          </p:cNvPr>
          <p:cNvGrpSpPr/>
          <p:nvPr/>
        </p:nvGrpSpPr>
        <p:grpSpPr>
          <a:xfrm>
            <a:off x="327804" y="2057745"/>
            <a:ext cx="780837" cy="3010090"/>
            <a:chOff x="327804" y="2057745"/>
            <a:chExt cx="780837" cy="301009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7CC516-B99B-4A13-9925-9893CC28DE61}"/>
                </a:ext>
              </a:extLst>
            </p:cNvPr>
            <p:cNvSpPr/>
            <p:nvPr/>
          </p:nvSpPr>
          <p:spPr>
            <a:xfrm>
              <a:off x="661238" y="20577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0.9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C413CE0-2C45-4AF1-949C-7A6CDD4AFF2D}"/>
                </a:ext>
              </a:extLst>
            </p:cNvPr>
            <p:cNvSpPr/>
            <p:nvPr/>
          </p:nvSpPr>
          <p:spPr>
            <a:xfrm>
              <a:off x="661237" y="3012645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0.8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DB6EE27-CCA5-4EF2-B3DF-83840E8F4923}"/>
                </a:ext>
              </a:extLst>
            </p:cNvPr>
            <p:cNvSpPr/>
            <p:nvPr/>
          </p:nvSpPr>
          <p:spPr>
            <a:xfrm>
              <a:off x="659978" y="3959380"/>
              <a:ext cx="447403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0.7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F45A3A7-6211-475A-A75F-0332AB485DD8}"/>
                </a:ext>
              </a:extLst>
            </p:cNvPr>
            <p:cNvSpPr/>
            <p:nvPr/>
          </p:nvSpPr>
          <p:spPr>
            <a:xfrm>
              <a:off x="706909" y="4906115"/>
              <a:ext cx="400472" cy="161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0.6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0430C99-DBAA-40A2-BD7A-9C983B6C2B04}"/>
                </a:ext>
              </a:extLst>
            </p:cNvPr>
            <p:cNvSpPr/>
            <p:nvPr/>
          </p:nvSpPr>
          <p:spPr>
            <a:xfrm rot="16200000">
              <a:off x="-525128" y="3404024"/>
              <a:ext cx="2153265" cy="447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5A5A5A"/>
                  </a:solidFill>
                  <a:latin typeface="Montserrat Alternates Light" panose="00000400000000000000" pitchFamily="2" charset="0"/>
                </a:rPr>
                <a:t>hypervolume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52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5">
            <a:extLst>
              <a:ext uri="{FF2B5EF4-FFF2-40B4-BE49-F238E27FC236}">
                <a16:creationId xmlns:a16="http://schemas.microsoft.com/office/drawing/2014/main" id="{D7897064-3FD0-4630-8116-CD6EE75A4A32}"/>
              </a:ext>
            </a:extLst>
          </p:cNvPr>
          <p:cNvSpPr txBox="1"/>
          <p:nvPr/>
        </p:nvSpPr>
        <p:spPr>
          <a:xfrm>
            <a:off x="870857" y="2964124"/>
            <a:ext cx="4230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57A6AA"/>
                </a:solidFill>
                <a:latin typeface="Montserrat Medium" panose="00000600000000000000" pitchFamily="2" charset="0"/>
              </a:rPr>
              <a:t>conclusions</a:t>
            </a:r>
            <a:endParaRPr lang="en-US" sz="60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AECD7B-D646-4651-B73A-232F10B8E4AA}"/>
              </a:ext>
            </a:extLst>
          </p:cNvPr>
          <p:cNvGrpSpPr/>
          <p:nvPr/>
        </p:nvGrpSpPr>
        <p:grpSpPr>
          <a:xfrm>
            <a:off x="6721642" y="1671066"/>
            <a:ext cx="3515868" cy="3515868"/>
            <a:chOff x="6721642" y="1671066"/>
            <a:chExt cx="3515868" cy="35158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2DAA1B-E9D8-438E-AB54-DB3358594EFE}"/>
                </a:ext>
              </a:extLst>
            </p:cNvPr>
            <p:cNvSpPr/>
            <p:nvPr/>
          </p:nvSpPr>
          <p:spPr>
            <a:xfrm>
              <a:off x="7421880" y="2964124"/>
              <a:ext cx="251460" cy="251460"/>
            </a:xfrm>
            <a:prstGeom prst="ellipse">
              <a:avLst/>
            </a:prstGeom>
            <a:solidFill>
              <a:srgbClr val="03A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1C20857-A755-453B-9BB6-F469A422E017}"/>
                </a:ext>
              </a:extLst>
            </p:cNvPr>
            <p:cNvSpPr/>
            <p:nvPr/>
          </p:nvSpPr>
          <p:spPr>
            <a:xfrm>
              <a:off x="7894320" y="2697368"/>
              <a:ext cx="251460" cy="251460"/>
            </a:xfrm>
            <a:prstGeom prst="ellipse">
              <a:avLst/>
            </a:prstGeom>
            <a:solidFill>
              <a:srgbClr val="77C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82B27B1-D635-4F7D-8C40-C07602BE4B57}"/>
                </a:ext>
              </a:extLst>
            </p:cNvPr>
            <p:cNvSpPr/>
            <p:nvPr/>
          </p:nvSpPr>
          <p:spPr>
            <a:xfrm>
              <a:off x="8387735" y="2948828"/>
              <a:ext cx="251460" cy="251460"/>
            </a:xfrm>
            <a:prstGeom prst="ellipse">
              <a:avLst/>
            </a:prstGeom>
            <a:solidFill>
              <a:srgbClr val="11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A0693D-0003-475E-9D0E-BDD174DF05A3}"/>
                </a:ext>
              </a:extLst>
            </p:cNvPr>
            <p:cNvSpPr/>
            <p:nvPr/>
          </p:nvSpPr>
          <p:spPr>
            <a:xfrm>
              <a:off x="8854440" y="2293564"/>
              <a:ext cx="251460" cy="251460"/>
            </a:xfrm>
            <a:prstGeom prst="ellipse">
              <a:avLst/>
            </a:prstGeom>
            <a:solidFill>
              <a:srgbClr val="79C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3FE132-5C07-4ADA-B9E7-4A88A0BE1EC6}"/>
                </a:ext>
              </a:extLst>
            </p:cNvPr>
            <p:cNvSpPr/>
            <p:nvPr/>
          </p:nvSpPr>
          <p:spPr>
            <a:xfrm>
              <a:off x="7452360" y="3550919"/>
              <a:ext cx="205740" cy="430587"/>
            </a:xfrm>
            <a:prstGeom prst="rect">
              <a:avLst/>
            </a:prstGeom>
            <a:solidFill>
              <a:srgbClr val="0278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A56150-2807-4F80-8195-F66D8E9E4247}"/>
                </a:ext>
              </a:extLst>
            </p:cNvPr>
            <p:cNvSpPr/>
            <p:nvPr/>
          </p:nvSpPr>
          <p:spPr>
            <a:xfrm>
              <a:off x="7917180" y="3314701"/>
              <a:ext cx="205740" cy="666806"/>
            </a:xfrm>
            <a:prstGeom prst="rect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37AF31-0EDE-4FE4-A4FC-DAF9B408C943}"/>
                </a:ext>
              </a:extLst>
            </p:cNvPr>
            <p:cNvSpPr/>
            <p:nvPr/>
          </p:nvSpPr>
          <p:spPr>
            <a:xfrm>
              <a:off x="8388818" y="3550919"/>
              <a:ext cx="205740" cy="430587"/>
            </a:xfrm>
            <a:prstGeom prst="rect">
              <a:avLst/>
            </a:prstGeom>
            <a:solidFill>
              <a:srgbClr val="AED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CF242E5C-45AC-4297-BFA9-C63D64E26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642" y="1671066"/>
              <a:ext cx="3515868" cy="3515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24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5">
            <a:extLst>
              <a:ext uri="{FF2B5EF4-FFF2-40B4-BE49-F238E27FC236}">
                <a16:creationId xmlns:a16="http://schemas.microsoft.com/office/drawing/2014/main" id="{A1AA68D9-C5A2-4178-A371-9EE5A5255D72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conclusions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ED2AD2B-DA07-4B38-8A40-FF980204766F}"/>
              </a:ext>
            </a:extLst>
          </p:cNvPr>
          <p:cNvGrpSpPr/>
          <p:nvPr/>
        </p:nvGrpSpPr>
        <p:grpSpPr>
          <a:xfrm>
            <a:off x="1129617" y="2475000"/>
            <a:ext cx="1910149" cy="3091743"/>
            <a:chOff x="870108" y="2325433"/>
            <a:chExt cx="1910149" cy="3091743"/>
          </a:xfrm>
        </p:grpSpPr>
        <p:sp>
          <p:nvSpPr>
            <p:cNvPr id="26" name="CaixaDeTexto 5">
              <a:extLst>
                <a:ext uri="{FF2B5EF4-FFF2-40B4-BE49-F238E27FC236}">
                  <a16:creationId xmlns:a16="http://schemas.microsoft.com/office/drawing/2014/main" id="{6E01E8DB-ADBE-4407-AC05-61CC3AC7B517}"/>
                </a:ext>
              </a:extLst>
            </p:cNvPr>
            <p:cNvSpPr txBox="1"/>
            <p:nvPr/>
          </p:nvSpPr>
          <p:spPr>
            <a:xfrm>
              <a:off x="872257" y="4770845"/>
              <a:ext cx="19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no free lunch theorem</a:t>
              </a:r>
              <a:endParaRPr lang="en-US" sz="2400" dirty="0">
                <a:solidFill>
                  <a:srgbClr val="333333"/>
                </a:solidFill>
                <a:latin typeface="Montserrat Medium" panose="00000600000000000000" pitchFamily="2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9EFF20E-E966-4B97-BB7B-A19028CCF4C3}"/>
                </a:ext>
              </a:extLst>
            </p:cNvPr>
            <p:cNvGrpSpPr/>
            <p:nvPr/>
          </p:nvGrpSpPr>
          <p:grpSpPr>
            <a:xfrm>
              <a:off x="870108" y="2325433"/>
              <a:ext cx="1908000" cy="1908000"/>
              <a:chOff x="4596972" y="2810964"/>
              <a:chExt cx="1908000" cy="19080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C3313DA-72EA-45A9-AB8D-9D726C8829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96972" y="2810964"/>
                <a:ext cx="1908000" cy="1908000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29" name="Picture 28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BE0517F9-25A7-43B6-A340-219EB699C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3969" y="3302412"/>
                <a:ext cx="1402223" cy="11598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C4FAF9E-009B-4E93-99B1-D3DEB1688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26772" y="3105238"/>
                <a:ext cx="394348" cy="394348"/>
              </a:xfrm>
              <a:prstGeom prst="rect">
                <a:avLst/>
              </a:prstGeom>
            </p:spPr>
          </p:pic>
          <p:sp>
            <p:nvSpPr>
              <p:cNvPr id="31" name="&quot;Not Allowed&quot; Symbol 30">
                <a:extLst>
                  <a:ext uri="{FF2B5EF4-FFF2-40B4-BE49-F238E27FC236}">
                    <a16:creationId xmlns:a16="http://schemas.microsoft.com/office/drawing/2014/main" id="{409A3CCA-E698-48D7-9D1B-AAE2DD985716}"/>
                  </a:ext>
                </a:extLst>
              </p:cNvPr>
              <p:cNvSpPr/>
              <p:nvPr/>
            </p:nvSpPr>
            <p:spPr>
              <a:xfrm rot="5400000">
                <a:off x="5942920" y="3021386"/>
                <a:ext cx="562051" cy="562051"/>
              </a:xfrm>
              <a:prstGeom prst="noSmoking">
                <a:avLst>
                  <a:gd name="adj" fmla="val 5562"/>
                </a:avLst>
              </a:prstGeom>
              <a:solidFill>
                <a:srgbClr val="33333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77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a shift towards sustainability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FD9E71-6ACC-4986-AF5E-37E35CA05654}"/>
              </a:ext>
            </a:extLst>
          </p:cNvPr>
          <p:cNvGrpSpPr>
            <a:grpSpLocks noChangeAspect="1"/>
          </p:cNvGrpSpPr>
          <p:nvPr/>
        </p:nvGrpSpPr>
        <p:grpSpPr>
          <a:xfrm>
            <a:off x="3004491" y="1448675"/>
            <a:ext cx="6183019" cy="4968000"/>
            <a:chOff x="2672349" y="1173351"/>
            <a:chExt cx="6496647" cy="5220000"/>
          </a:xfrm>
        </p:grpSpPr>
        <p:pic>
          <p:nvPicPr>
            <p:cNvPr id="15" name="Picture 1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24C71065-6866-404A-A3C6-600DE8345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8016536" y="3091926"/>
              <a:ext cx="115246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black sign with white text&#10;&#10;Description automatically generated">
              <a:extLst>
                <a:ext uri="{FF2B5EF4-FFF2-40B4-BE49-F238E27FC236}">
                  <a16:creationId xmlns:a16="http://schemas.microsoft.com/office/drawing/2014/main" id="{8B3E9FDD-80BE-4C6C-BA16-6F42CA34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49" y="3063351"/>
              <a:ext cx="143898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E48BD0B7-DCD0-4848-BCFB-3FD06E515111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3371124" y="1173351"/>
              <a:ext cx="5220000" cy="5220000"/>
            </a:xfrm>
            <a:prstGeom prst="arc">
              <a:avLst>
                <a:gd name="adj1" fmla="val 14621847"/>
                <a:gd name="adj2" fmla="val 1621803"/>
              </a:avLst>
            </a:prstGeom>
            <a:ln w="57150">
              <a:solidFill>
                <a:srgbClr val="57A6AA"/>
              </a:solidFill>
              <a:headEnd type="none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D849A22A-2B0C-42C7-A65B-A49B9082DF31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367841" y="1173351"/>
              <a:ext cx="5220000" cy="5220000"/>
            </a:xfrm>
            <a:prstGeom prst="arc">
              <a:avLst>
                <a:gd name="adj1" fmla="val 14821872"/>
                <a:gd name="adj2" fmla="val 1533080"/>
              </a:avLst>
            </a:prstGeom>
            <a:ln w="57150">
              <a:solidFill>
                <a:srgbClr val="57A6AA"/>
              </a:solidFill>
              <a:headEnd type="none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4" name="CaixaDeTexto 5">
            <a:extLst>
              <a:ext uri="{FF2B5EF4-FFF2-40B4-BE49-F238E27FC236}">
                <a16:creationId xmlns:a16="http://schemas.microsoft.com/office/drawing/2014/main" id="{0B4D2A87-863D-4144-9A05-5BB25758D194}"/>
              </a:ext>
            </a:extLst>
          </p:cNvPr>
          <p:cNvSpPr txBox="1"/>
          <p:nvPr/>
        </p:nvSpPr>
        <p:spPr>
          <a:xfrm>
            <a:off x="4864556" y="3544368"/>
            <a:ext cx="257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333333"/>
                </a:solidFill>
                <a:latin typeface="Montserrat Medium" panose="00000600000000000000" pitchFamily="2" charset="0"/>
              </a:rPr>
              <a:t>- 50%</a:t>
            </a:r>
            <a:endParaRPr lang="en-US" sz="6000" dirty="0">
              <a:solidFill>
                <a:srgbClr val="333333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3D8561-2762-4FD4-993A-68E87AF8B9CB}"/>
              </a:ext>
            </a:extLst>
          </p:cNvPr>
          <p:cNvGrpSpPr/>
          <p:nvPr/>
        </p:nvGrpSpPr>
        <p:grpSpPr>
          <a:xfrm>
            <a:off x="4698702" y="2255500"/>
            <a:ext cx="2916175" cy="2990222"/>
            <a:chOff x="4698702" y="2255500"/>
            <a:chExt cx="2916175" cy="2990222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765EDFC2-D971-4245-8CE9-210EB8AEC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8702" y="4288629"/>
              <a:ext cx="576000" cy="57600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9AF3D2DD-B3E5-4F21-AED3-A246825FB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038877" y="4291061"/>
              <a:ext cx="576000" cy="57600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B7DA0484-6719-41E1-890A-550704434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48221" y="2255500"/>
              <a:ext cx="576000" cy="57600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EFA0FB2-BFB0-4954-B9D7-D98855FAEFD2}"/>
                </a:ext>
              </a:extLst>
            </p:cNvPr>
            <p:cNvGrpSpPr/>
            <p:nvPr/>
          </p:nvGrpSpPr>
          <p:grpSpPr>
            <a:xfrm>
              <a:off x="4852764" y="2674015"/>
              <a:ext cx="2575001" cy="2571707"/>
              <a:chOff x="4849030" y="2922774"/>
              <a:chExt cx="2575001" cy="2571707"/>
            </a:xfrm>
          </p:grpSpPr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8F95E1B6-2D01-4278-9003-4B9F7323BA36}"/>
                  </a:ext>
                </a:extLst>
              </p:cNvPr>
              <p:cNvSpPr/>
              <p:nvPr/>
            </p:nvSpPr>
            <p:spPr>
              <a:xfrm>
                <a:off x="4852326" y="2922774"/>
                <a:ext cx="2571705" cy="2571705"/>
              </a:xfrm>
              <a:prstGeom prst="arc">
                <a:avLst>
                  <a:gd name="adj1" fmla="val 17180532"/>
                  <a:gd name="adj2" fmla="val 567251"/>
                </a:avLst>
              </a:prstGeom>
              <a:ln w="19050">
                <a:solidFill>
                  <a:srgbClr val="6666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6562F638-E132-46AE-AA24-0605C5E5DA12}"/>
                  </a:ext>
                </a:extLst>
              </p:cNvPr>
              <p:cNvSpPr/>
              <p:nvPr/>
            </p:nvSpPr>
            <p:spPr>
              <a:xfrm rot="14481827">
                <a:off x="4852155" y="2922774"/>
                <a:ext cx="2571705" cy="2571705"/>
              </a:xfrm>
              <a:prstGeom prst="arc">
                <a:avLst>
                  <a:gd name="adj1" fmla="val 17180532"/>
                  <a:gd name="adj2" fmla="val 567251"/>
                </a:avLst>
              </a:prstGeom>
              <a:ln w="19050">
                <a:solidFill>
                  <a:srgbClr val="6666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6669F3F6-A852-464B-B256-D1E2B1DA8B7C}"/>
                  </a:ext>
                </a:extLst>
              </p:cNvPr>
              <p:cNvSpPr/>
              <p:nvPr/>
            </p:nvSpPr>
            <p:spPr>
              <a:xfrm rot="7270667">
                <a:off x="4849030" y="2922776"/>
                <a:ext cx="2571705" cy="2571705"/>
              </a:xfrm>
              <a:prstGeom prst="arc">
                <a:avLst>
                  <a:gd name="adj1" fmla="val 17180532"/>
                  <a:gd name="adj2" fmla="val 567251"/>
                </a:avLst>
              </a:prstGeom>
              <a:ln w="19050">
                <a:solidFill>
                  <a:srgbClr val="6666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CA1E5C1-BD18-4D53-99B9-870FB611BDDC}"/>
              </a:ext>
            </a:extLst>
          </p:cNvPr>
          <p:cNvSpPr txBox="1"/>
          <p:nvPr/>
        </p:nvSpPr>
        <p:spPr>
          <a:xfrm>
            <a:off x="9237358" y="6192012"/>
            <a:ext cx="24752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1000" dirty="0" err="1">
                <a:solidFill>
                  <a:srgbClr val="909090"/>
                </a:solidFill>
              </a:rPr>
              <a:t>source</a:t>
            </a:r>
            <a:r>
              <a:rPr lang="pt-PT" sz="1000" dirty="0">
                <a:solidFill>
                  <a:srgbClr val="909090"/>
                </a:solidFill>
              </a:rPr>
              <a:t>: https://www.2030districts.org/</a:t>
            </a:r>
          </a:p>
        </p:txBody>
      </p:sp>
    </p:spTree>
    <p:extLst>
      <p:ext uri="{BB962C8B-B14F-4D97-AF65-F5344CB8AC3E}">
        <p14:creationId xmlns:p14="http://schemas.microsoft.com/office/powerpoint/2010/main" val="319797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BB0008A7-0223-4642-853D-2FCC7A6EC3D4}"/>
              </a:ext>
            </a:extLst>
          </p:cNvPr>
          <p:cNvGrpSpPr/>
          <p:nvPr/>
        </p:nvGrpSpPr>
        <p:grpSpPr>
          <a:xfrm>
            <a:off x="4878918" y="2334160"/>
            <a:ext cx="2434164" cy="3232583"/>
            <a:chOff x="7514445" y="2109433"/>
            <a:chExt cx="2434164" cy="3232583"/>
          </a:xfrm>
        </p:grpSpPr>
        <p:sp>
          <p:nvSpPr>
            <p:cNvPr id="57" name="CaixaDeTexto 5">
              <a:extLst>
                <a:ext uri="{FF2B5EF4-FFF2-40B4-BE49-F238E27FC236}">
                  <a16:creationId xmlns:a16="http://schemas.microsoft.com/office/drawing/2014/main" id="{E3194DFD-96A6-4B9A-83FF-D87CF4FCFDDC}"/>
                </a:ext>
              </a:extLst>
            </p:cNvPr>
            <p:cNvSpPr txBox="1"/>
            <p:nvPr/>
          </p:nvSpPr>
          <p:spPr>
            <a:xfrm>
              <a:off x="7748149" y="4695685"/>
              <a:ext cx="19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test different algorithms</a:t>
              </a:r>
              <a:endParaRPr lang="en-US" sz="2400" dirty="0">
                <a:solidFill>
                  <a:srgbClr val="333333"/>
                </a:solidFill>
                <a:latin typeface="Montserrat Medium" panose="00000600000000000000" pitchFamily="2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36347C1-3089-48AC-ADD0-230BBFA735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14445" y="2109433"/>
              <a:ext cx="2434164" cy="2340000"/>
              <a:chOff x="559129" y="1769036"/>
              <a:chExt cx="2723725" cy="2618357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23A5DA8-1C47-41D3-B3B7-A3A3924547A6}"/>
                  </a:ext>
                </a:extLst>
              </p:cNvPr>
              <p:cNvSpPr/>
              <p:nvPr/>
            </p:nvSpPr>
            <p:spPr>
              <a:xfrm>
                <a:off x="1035783" y="3182435"/>
                <a:ext cx="1169581" cy="1169581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B573DC2E-9D7E-4ADC-99C6-68EE193CE3B6}"/>
                  </a:ext>
                </a:extLst>
              </p:cNvPr>
              <p:cNvSpPr/>
              <p:nvPr/>
            </p:nvSpPr>
            <p:spPr>
              <a:xfrm>
                <a:off x="2113215" y="2057907"/>
                <a:ext cx="1169581" cy="1169581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7D93434-736A-494C-9A8E-38957894F544}"/>
                  </a:ext>
                </a:extLst>
              </p:cNvPr>
              <p:cNvSpPr/>
              <p:nvPr/>
            </p:nvSpPr>
            <p:spPr>
              <a:xfrm>
                <a:off x="638834" y="1769036"/>
                <a:ext cx="1169581" cy="1169581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62" name="Picture 6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B336465-1EBF-4C6F-8C43-746E788A0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414" y="3147056"/>
                <a:ext cx="1416317" cy="12403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Picture 6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182661AD-6149-4DD5-8AA0-DBAE82AD8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85012">
                <a:off x="2069111" y="2052111"/>
                <a:ext cx="1213743" cy="120668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4" name="Picture 63" descr="A stop sign&#10;&#10;Description automatically generated">
                <a:extLst>
                  <a:ext uri="{FF2B5EF4-FFF2-40B4-BE49-F238E27FC236}">
                    <a16:creationId xmlns:a16="http://schemas.microsoft.com/office/drawing/2014/main" id="{D7B16329-4A7D-4EBE-BAAF-3B2BDB4A93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129" y="1784685"/>
                <a:ext cx="1328990" cy="109779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3" name="CaixaDeTexto 5">
            <a:extLst>
              <a:ext uri="{FF2B5EF4-FFF2-40B4-BE49-F238E27FC236}">
                <a16:creationId xmlns:a16="http://schemas.microsoft.com/office/drawing/2014/main" id="{A1AA68D9-C5A2-4178-A371-9EE5A5255D72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conclusions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ED2AD2B-DA07-4B38-8A40-FF980204766F}"/>
              </a:ext>
            </a:extLst>
          </p:cNvPr>
          <p:cNvGrpSpPr/>
          <p:nvPr/>
        </p:nvGrpSpPr>
        <p:grpSpPr>
          <a:xfrm>
            <a:off x="1129617" y="2475000"/>
            <a:ext cx="1910149" cy="3091743"/>
            <a:chOff x="870108" y="2325433"/>
            <a:chExt cx="1910149" cy="3091743"/>
          </a:xfrm>
        </p:grpSpPr>
        <p:sp>
          <p:nvSpPr>
            <p:cNvPr id="26" name="CaixaDeTexto 5">
              <a:extLst>
                <a:ext uri="{FF2B5EF4-FFF2-40B4-BE49-F238E27FC236}">
                  <a16:creationId xmlns:a16="http://schemas.microsoft.com/office/drawing/2014/main" id="{6E01E8DB-ADBE-4407-AC05-61CC3AC7B517}"/>
                </a:ext>
              </a:extLst>
            </p:cNvPr>
            <p:cNvSpPr txBox="1"/>
            <p:nvPr/>
          </p:nvSpPr>
          <p:spPr>
            <a:xfrm>
              <a:off x="872257" y="4770845"/>
              <a:ext cx="19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no free lunch theorem</a:t>
              </a:r>
              <a:endParaRPr lang="en-US" sz="2400" dirty="0">
                <a:solidFill>
                  <a:srgbClr val="333333"/>
                </a:solidFill>
                <a:latin typeface="Montserrat Medium" panose="00000600000000000000" pitchFamily="2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9EFF20E-E966-4B97-BB7B-A19028CCF4C3}"/>
                </a:ext>
              </a:extLst>
            </p:cNvPr>
            <p:cNvGrpSpPr/>
            <p:nvPr/>
          </p:nvGrpSpPr>
          <p:grpSpPr>
            <a:xfrm>
              <a:off x="870108" y="2325433"/>
              <a:ext cx="1908000" cy="1908000"/>
              <a:chOff x="4596972" y="2810964"/>
              <a:chExt cx="1908000" cy="19080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C3313DA-72EA-45A9-AB8D-9D726C8829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96972" y="2810964"/>
                <a:ext cx="1908000" cy="1908000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29" name="Picture 28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BE0517F9-25A7-43B6-A340-219EB699C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3969" y="3302412"/>
                <a:ext cx="1402223" cy="11598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C4FAF9E-009B-4E93-99B1-D3DEB1688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26772" y="3105238"/>
                <a:ext cx="394348" cy="394348"/>
              </a:xfrm>
              <a:prstGeom prst="rect">
                <a:avLst/>
              </a:prstGeom>
            </p:spPr>
          </p:pic>
          <p:sp>
            <p:nvSpPr>
              <p:cNvPr id="31" name="&quot;Not Allowed&quot; Symbol 30">
                <a:extLst>
                  <a:ext uri="{FF2B5EF4-FFF2-40B4-BE49-F238E27FC236}">
                    <a16:creationId xmlns:a16="http://schemas.microsoft.com/office/drawing/2014/main" id="{409A3CCA-E698-48D7-9D1B-AAE2DD985716}"/>
                  </a:ext>
                </a:extLst>
              </p:cNvPr>
              <p:cNvSpPr/>
              <p:nvPr/>
            </p:nvSpPr>
            <p:spPr>
              <a:xfrm rot="5400000">
                <a:off x="5942920" y="3021386"/>
                <a:ext cx="562051" cy="562051"/>
              </a:xfrm>
              <a:prstGeom prst="noSmoking">
                <a:avLst>
                  <a:gd name="adj" fmla="val 5562"/>
                </a:avLst>
              </a:prstGeom>
              <a:solidFill>
                <a:srgbClr val="33333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95A2EC7-294C-4BFC-B9F0-449B0E56491D}"/>
              </a:ext>
            </a:extLst>
          </p:cNvPr>
          <p:cNvGrpSpPr/>
          <p:nvPr/>
        </p:nvGrpSpPr>
        <p:grpSpPr>
          <a:xfrm>
            <a:off x="8993834" y="2475000"/>
            <a:ext cx="2066400" cy="3091744"/>
            <a:chOff x="9229969" y="2248625"/>
            <a:chExt cx="2066400" cy="3091744"/>
          </a:xfrm>
        </p:grpSpPr>
        <p:sp>
          <p:nvSpPr>
            <p:cNvPr id="51" name="CaixaDeTexto 5">
              <a:extLst>
                <a:ext uri="{FF2B5EF4-FFF2-40B4-BE49-F238E27FC236}">
                  <a16:creationId xmlns:a16="http://schemas.microsoft.com/office/drawing/2014/main" id="{E7024DF5-0A16-4AF1-AD29-A4D22846A939}"/>
                </a:ext>
              </a:extLst>
            </p:cNvPr>
            <p:cNvSpPr txBox="1"/>
            <p:nvPr/>
          </p:nvSpPr>
          <p:spPr>
            <a:xfrm>
              <a:off x="9313186" y="4694038"/>
              <a:ext cx="19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improve</a:t>
              </a:r>
            </a:p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performance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590D185-CE31-4E2B-8BFD-84191ECD8431}"/>
                </a:ext>
              </a:extLst>
            </p:cNvPr>
            <p:cNvGrpSpPr/>
            <p:nvPr/>
          </p:nvGrpSpPr>
          <p:grpSpPr>
            <a:xfrm>
              <a:off x="9229969" y="2248625"/>
              <a:ext cx="2066400" cy="1917525"/>
              <a:chOff x="9229969" y="2248625"/>
              <a:chExt cx="2066400" cy="1917525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A92AD73-D3EC-4506-99EF-CB7C5A02C0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13186" y="2258150"/>
                <a:ext cx="1908000" cy="1908000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54" name="Picture 53" descr="A picture containing monitor, computer, sitting, computer&#10;&#10;Description automatically generated">
                <a:extLst>
                  <a:ext uri="{FF2B5EF4-FFF2-40B4-BE49-F238E27FC236}">
                    <a16:creationId xmlns:a16="http://schemas.microsoft.com/office/drawing/2014/main" id="{A8B16362-A06C-4261-8657-4599E971D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9969" y="2248625"/>
                <a:ext cx="2066400" cy="170152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Graphic 54" descr="Upward trend">
                <a:extLst>
                  <a:ext uri="{FF2B5EF4-FFF2-40B4-BE49-F238E27FC236}">
                    <a16:creationId xmlns:a16="http://schemas.microsoft.com/office/drawing/2014/main" id="{E2654958-25A3-4F47-8F16-B8EF5FB45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805969" y="2839208"/>
                <a:ext cx="914400" cy="9144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B0008A7-0223-4642-853D-2FCC7A6EC3D4}"/>
              </a:ext>
            </a:extLst>
          </p:cNvPr>
          <p:cNvGrpSpPr/>
          <p:nvPr/>
        </p:nvGrpSpPr>
        <p:grpSpPr>
          <a:xfrm>
            <a:off x="4878918" y="2334160"/>
            <a:ext cx="2434164" cy="3232583"/>
            <a:chOff x="7514445" y="2109433"/>
            <a:chExt cx="2434164" cy="3232583"/>
          </a:xfrm>
        </p:grpSpPr>
        <p:sp>
          <p:nvSpPr>
            <p:cNvPr id="57" name="CaixaDeTexto 5">
              <a:extLst>
                <a:ext uri="{FF2B5EF4-FFF2-40B4-BE49-F238E27FC236}">
                  <a16:creationId xmlns:a16="http://schemas.microsoft.com/office/drawing/2014/main" id="{E3194DFD-96A6-4B9A-83FF-D87CF4FCFDDC}"/>
                </a:ext>
              </a:extLst>
            </p:cNvPr>
            <p:cNvSpPr txBox="1"/>
            <p:nvPr/>
          </p:nvSpPr>
          <p:spPr>
            <a:xfrm>
              <a:off x="7748149" y="4695685"/>
              <a:ext cx="19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test different algorithms</a:t>
              </a:r>
              <a:endParaRPr lang="en-US" sz="2400" dirty="0">
                <a:solidFill>
                  <a:srgbClr val="333333"/>
                </a:solidFill>
                <a:latin typeface="Montserrat Medium" panose="00000600000000000000" pitchFamily="2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36347C1-3089-48AC-ADD0-230BBFA735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14445" y="2109433"/>
              <a:ext cx="2434164" cy="2340000"/>
              <a:chOff x="559129" y="1769036"/>
              <a:chExt cx="2723725" cy="2618357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23A5DA8-1C47-41D3-B3B7-A3A3924547A6}"/>
                  </a:ext>
                </a:extLst>
              </p:cNvPr>
              <p:cNvSpPr/>
              <p:nvPr/>
            </p:nvSpPr>
            <p:spPr>
              <a:xfrm>
                <a:off x="1035783" y="3182435"/>
                <a:ext cx="1169581" cy="1169581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B573DC2E-9D7E-4ADC-99C6-68EE193CE3B6}"/>
                  </a:ext>
                </a:extLst>
              </p:cNvPr>
              <p:cNvSpPr/>
              <p:nvPr/>
            </p:nvSpPr>
            <p:spPr>
              <a:xfrm>
                <a:off x="2113215" y="2057907"/>
                <a:ext cx="1169581" cy="1169581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7D93434-736A-494C-9A8E-38957894F544}"/>
                  </a:ext>
                </a:extLst>
              </p:cNvPr>
              <p:cNvSpPr/>
              <p:nvPr/>
            </p:nvSpPr>
            <p:spPr>
              <a:xfrm>
                <a:off x="638834" y="1769036"/>
                <a:ext cx="1169581" cy="1169581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62" name="Picture 6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B336465-1EBF-4C6F-8C43-746E788A0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414" y="3147056"/>
                <a:ext cx="1416317" cy="12403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Picture 6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182661AD-6149-4DD5-8AA0-DBAE82AD8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85012">
                <a:off x="2069111" y="2052111"/>
                <a:ext cx="1213743" cy="120668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4" name="Picture 63" descr="A stop sign&#10;&#10;Description automatically generated">
                <a:extLst>
                  <a:ext uri="{FF2B5EF4-FFF2-40B4-BE49-F238E27FC236}">
                    <a16:creationId xmlns:a16="http://schemas.microsoft.com/office/drawing/2014/main" id="{D7B16329-4A7D-4EBE-BAAF-3B2BDB4A93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129" y="1784685"/>
                <a:ext cx="1328990" cy="109779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3" name="CaixaDeTexto 5">
            <a:extLst>
              <a:ext uri="{FF2B5EF4-FFF2-40B4-BE49-F238E27FC236}">
                <a16:creationId xmlns:a16="http://schemas.microsoft.com/office/drawing/2014/main" id="{A1AA68D9-C5A2-4178-A371-9EE5A5255D72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conclusions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ED2AD2B-DA07-4B38-8A40-FF980204766F}"/>
              </a:ext>
            </a:extLst>
          </p:cNvPr>
          <p:cNvGrpSpPr/>
          <p:nvPr/>
        </p:nvGrpSpPr>
        <p:grpSpPr>
          <a:xfrm>
            <a:off x="1129617" y="2475000"/>
            <a:ext cx="1910149" cy="3091743"/>
            <a:chOff x="870108" y="2325433"/>
            <a:chExt cx="1910149" cy="3091743"/>
          </a:xfrm>
        </p:grpSpPr>
        <p:sp>
          <p:nvSpPr>
            <p:cNvPr id="26" name="CaixaDeTexto 5">
              <a:extLst>
                <a:ext uri="{FF2B5EF4-FFF2-40B4-BE49-F238E27FC236}">
                  <a16:creationId xmlns:a16="http://schemas.microsoft.com/office/drawing/2014/main" id="{6E01E8DB-ADBE-4407-AC05-61CC3AC7B517}"/>
                </a:ext>
              </a:extLst>
            </p:cNvPr>
            <p:cNvSpPr txBox="1"/>
            <p:nvPr/>
          </p:nvSpPr>
          <p:spPr>
            <a:xfrm>
              <a:off x="872257" y="4770845"/>
              <a:ext cx="19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no free lunch theorem</a:t>
              </a:r>
              <a:endParaRPr lang="en-US" sz="2400" dirty="0">
                <a:solidFill>
                  <a:srgbClr val="333333"/>
                </a:solidFill>
                <a:latin typeface="Montserrat Medium" panose="00000600000000000000" pitchFamily="2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9EFF20E-E966-4B97-BB7B-A19028CCF4C3}"/>
                </a:ext>
              </a:extLst>
            </p:cNvPr>
            <p:cNvGrpSpPr/>
            <p:nvPr/>
          </p:nvGrpSpPr>
          <p:grpSpPr>
            <a:xfrm>
              <a:off x="870108" y="2325433"/>
              <a:ext cx="1908000" cy="1908000"/>
              <a:chOff x="4596972" y="2810964"/>
              <a:chExt cx="1908000" cy="19080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C3313DA-72EA-45A9-AB8D-9D726C8829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96972" y="2810964"/>
                <a:ext cx="1908000" cy="1908000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29" name="Picture 28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BE0517F9-25A7-43B6-A340-219EB699C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3969" y="3302412"/>
                <a:ext cx="1402223" cy="11598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C4FAF9E-009B-4E93-99B1-D3DEB1688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26772" y="3105238"/>
                <a:ext cx="394348" cy="394348"/>
              </a:xfrm>
              <a:prstGeom prst="rect">
                <a:avLst/>
              </a:prstGeom>
            </p:spPr>
          </p:pic>
          <p:sp>
            <p:nvSpPr>
              <p:cNvPr id="31" name="&quot;Not Allowed&quot; Symbol 30">
                <a:extLst>
                  <a:ext uri="{FF2B5EF4-FFF2-40B4-BE49-F238E27FC236}">
                    <a16:creationId xmlns:a16="http://schemas.microsoft.com/office/drawing/2014/main" id="{409A3CCA-E698-48D7-9D1B-AAE2DD985716}"/>
                  </a:ext>
                </a:extLst>
              </p:cNvPr>
              <p:cNvSpPr/>
              <p:nvPr/>
            </p:nvSpPr>
            <p:spPr>
              <a:xfrm rot="5400000">
                <a:off x="5942920" y="3021386"/>
                <a:ext cx="562051" cy="562051"/>
              </a:xfrm>
              <a:prstGeom prst="noSmoking">
                <a:avLst>
                  <a:gd name="adj" fmla="val 5562"/>
                </a:avLst>
              </a:prstGeom>
              <a:solidFill>
                <a:srgbClr val="33333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354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future work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FC5CD9-40C3-49A7-9F53-E6B21CB43331}"/>
              </a:ext>
            </a:extLst>
          </p:cNvPr>
          <p:cNvGrpSpPr/>
          <p:nvPr/>
        </p:nvGrpSpPr>
        <p:grpSpPr>
          <a:xfrm>
            <a:off x="883636" y="2103937"/>
            <a:ext cx="2399962" cy="3260838"/>
            <a:chOff x="883636" y="2103937"/>
            <a:chExt cx="2399962" cy="326083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595BED1-14AC-436D-8CB4-DA59F3F654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9617" y="2475000"/>
              <a:ext cx="1908000" cy="1908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4" name="Graphic 3" descr="Stopwatch">
              <a:extLst>
                <a:ext uri="{FF2B5EF4-FFF2-40B4-BE49-F238E27FC236}">
                  <a16:creationId xmlns:a16="http://schemas.microsoft.com/office/drawing/2014/main" id="{DE1D1FF0-EBF8-49CE-8558-1A1998246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3636" y="2103937"/>
              <a:ext cx="2399962" cy="23999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12763F8-DCF9-4D40-BA34-7E179864455D}"/>
                </a:ext>
              </a:extLst>
            </p:cNvPr>
            <p:cNvSpPr txBox="1"/>
            <p:nvPr/>
          </p:nvSpPr>
          <p:spPr>
            <a:xfrm>
              <a:off x="1129617" y="4718444"/>
              <a:ext cx="19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real-time 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future work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D74A48-8DB0-4409-86FD-BD47AA0E1598}"/>
              </a:ext>
            </a:extLst>
          </p:cNvPr>
          <p:cNvGrpSpPr/>
          <p:nvPr/>
        </p:nvGrpSpPr>
        <p:grpSpPr>
          <a:xfrm>
            <a:off x="5142000" y="2349919"/>
            <a:ext cx="1908000" cy="3014856"/>
            <a:chOff x="5142000" y="2349919"/>
            <a:chExt cx="1908000" cy="301485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29F700D-353D-4A30-85A4-7CED09E4116E}"/>
                </a:ext>
              </a:extLst>
            </p:cNvPr>
            <p:cNvGrpSpPr/>
            <p:nvPr/>
          </p:nvGrpSpPr>
          <p:grpSpPr>
            <a:xfrm>
              <a:off x="5142000" y="2349919"/>
              <a:ext cx="1908000" cy="1908000"/>
              <a:chOff x="1529922" y="2475000"/>
              <a:chExt cx="1908000" cy="19080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EAC16A4-83B2-459E-A19A-E8731B2978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9922" y="2475000"/>
                <a:ext cx="1908000" cy="1908000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5" name="Picture 4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6B37BEE1-6B04-4B73-B908-A3260FA5E2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3636">
                <a:off x="1671527" y="2616605"/>
                <a:ext cx="1624788" cy="16247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4" name="CaixaDeTexto 5">
              <a:extLst>
                <a:ext uri="{FF2B5EF4-FFF2-40B4-BE49-F238E27FC236}">
                  <a16:creationId xmlns:a16="http://schemas.microsoft.com/office/drawing/2014/main" id="{279AFA81-0888-46E0-830E-EE9CEF1DF1DB}"/>
                </a:ext>
              </a:extLst>
            </p:cNvPr>
            <p:cNvSpPr txBox="1"/>
            <p:nvPr/>
          </p:nvSpPr>
          <p:spPr>
            <a:xfrm>
              <a:off x="5142000" y="4718444"/>
              <a:ext cx="19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complex problems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FC5CD9-40C3-49A7-9F53-E6B21CB43331}"/>
              </a:ext>
            </a:extLst>
          </p:cNvPr>
          <p:cNvGrpSpPr/>
          <p:nvPr/>
        </p:nvGrpSpPr>
        <p:grpSpPr>
          <a:xfrm>
            <a:off x="883636" y="2103937"/>
            <a:ext cx="2399962" cy="3260838"/>
            <a:chOff x="883636" y="2103937"/>
            <a:chExt cx="2399962" cy="326083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595BED1-14AC-436D-8CB4-DA59F3F654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9617" y="2475000"/>
              <a:ext cx="1908000" cy="1908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4" name="Graphic 3" descr="Stopwatch">
              <a:extLst>
                <a:ext uri="{FF2B5EF4-FFF2-40B4-BE49-F238E27FC236}">
                  <a16:creationId xmlns:a16="http://schemas.microsoft.com/office/drawing/2014/main" id="{DE1D1FF0-EBF8-49CE-8558-1A1998246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3636" y="2103937"/>
              <a:ext cx="2399962" cy="23999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12763F8-DCF9-4D40-BA34-7E179864455D}"/>
                </a:ext>
              </a:extLst>
            </p:cNvPr>
            <p:cNvSpPr txBox="1"/>
            <p:nvPr/>
          </p:nvSpPr>
          <p:spPr>
            <a:xfrm>
              <a:off x="1129617" y="4718444"/>
              <a:ext cx="19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real-time 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377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future work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D74A48-8DB0-4409-86FD-BD47AA0E1598}"/>
              </a:ext>
            </a:extLst>
          </p:cNvPr>
          <p:cNvGrpSpPr/>
          <p:nvPr/>
        </p:nvGrpSpPr>
        <p:grpSpPr>
          <a:xfrm>
            <a:off x="5142000" y="2349919"/>
            <a:ext cx="1908000" cy="3014856"/>
            <a:chOff x="5142000" y="2349919"/>
            <a:chExt cx="1908000" cy="301485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29F700D-353D-4A30-85A4-7CED09E4116E}"/>
                </a:ext>
              </a:extLst>
            </p:cNvPr>
            <p:cNvGrpSpPr/>
            <p:nvPr/>
          </p:nvGrpSpPr>
          <p:grpSpPr>
            <a:xfrm>
              <a:off x="5142000" y="2349919"/>
              <a:ext cx="1908000" cy="1908000"/>
              <a:chOff x="1529922" y="2475000"/>
              <a:chExt cx="1908000" cy="19080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EAC16A4-83B2-459E-A19A-E8731B2978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9922" y="2475000"/>
                <a:ext cx="1908000" cy="1908000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5" name="Picture 4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6B37BEE1-6B04-4B73-B908-A3260FA5E2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3636">
                <a:off x="1671527" y="2616605"/>
                <a:ext cx="1624788" cy="16247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4" name="CaixaDeTexto 5">
              <a:extLst>
                <a:ext uri="{FF2B5EF4-FFF2-40B4-BE49-F238E27FC236}">
                  <a16:creationId xmlns:a16="http://schemas.microsoft.com/office/drawing/2014/main" id="{279AFA81-0888-46E0-830E-EE9CEF1DF1DB}"/>
                </a:ext>
              </a:extLst>
            </p:cNvPr>
            <p:cNvSpPr txBox="1"/>
            <p:nvPr/>
          </p:nvSpPr>
          <p:spPr>
            <a:xfrm>
              <a:off x="5142000" y="4718444"/>
              <a:ext cx="19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complex problems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D23159A-987A-4C54-B78E-5E023F026C62}"/>
              </a:ext>
            </a:extLst>
          </p:cNvPr>
          <p:cNvGrpSpPr/>
          <p:nvPr/>
        </p:nvGrpSpPr>
        <p:grpSpPr>
          <a:xfrm>
            <a:off x="8696180" y="2351284"/>
            <a:ext cx="2965878" cy="3013491"/>
            <a:chOff x="8696180" y="2351284"/>
            <a:chExt cx="2965878" cy="301349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06E6B6B-C623-445B-98E3-0C17BA72C2AD}"/>
                </a:ext>
              </a:extLst>
            </p:cNvPr>
            <p:cNvGrpSpPr/>
            <p:nvPr/>
          </p:nvGrpSpPr>
          <p:grpSpPr>
            <a:xfrm>
              <a:off x="9042469" y="2351284"/>
              <a:ext cx="2273300" cy="2273300"/>
              <a:chOff x="7971208" y="2476365"/>
              <a:chExt cx="2273300" cy="22733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ADE8C40-7D27-4621-9606-5100FE1315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83122" y="2652800"/>
                <a:ext cx="1908000" cy="1908000"/>
              </a:xfrm>
              <a:prstGeom prst="ellipse">
                <a:avLst/>
              </a:prstGeom>
              <a:solidFill>
                <a:srgbClr val="57A6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25" name="Graphic 24" descr="Tuning Fork">
                <a:extLst>
                  <a:ext uri="{FF2B5EF4-FFF2-40B4-BE49-F238E27FC236}">
                    <a16:creationId xmlns:a16="http://schemas.microsoft.com/office/drawing/2014/main" id="{5A94CE46-B6FB-48E6-87E9-B2B62A461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9791846">
                <a:off x="7971208" y="2476365"/>
                <a:ext cx="2273300" cy="22733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7" name="CaixaDeTexto 5">
              <a:extLst>
                <a:ext uri="{FF2B5EF4-FFF2-40B4-BE49-F238E27FC236}">
                  <a16:creationId xmlns:a16="http://schemas.microsoft.com/office/drawing/2014/main" id="{4924B5C6-D23B-492D-8FCB-2FBA61E6AED3}"/>
                </a:ext>
              </a:extLst>
            </p:cNvPr>
            <p:cNvSpPr txBox="1"/>
            <p:nvPr/>
          </p:nvSpPr>
          <p:spPr>
            <a:xfrm>
              <a:off x="8696180" y="4718444"/>
              <a:ext cx="2965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hyperparameter</a:t>
              </a:r>
            </a:p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optimization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FC5CD9-40C3-49A7-9F53-E6B21CB43331}"/>
              </a:ext>
            </a:extLst>
          </p:cNvPr>
          <p:cNvGrpSpPr/>
          <p:nvPr/>
        </p:nvGrpSpPr>
        <p:grpSpPr>
          <a:xfrm>
            <a:off x="883636" y="2103937"/>
            <a:ext cx="2399962" cy="3260838"/>
            <a:chOff x="883636" y="2103937"/>
            <a:chExt cx="2399962" cy="326083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595BED1-14AC-436D-8CB4-DA59F3F654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9617" y="2475000"/>
              <a:ext cx="1908000" cy="1908000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4" name="Graphic 3" descr="Stopwatch">
              <a:extLst>
                <a:ext uri="{FF2B5EF4-FFF2-40B4-BE49-F238E27FC236}">
                  <a16:creationId xmlns:a16="http://schemas.microsoft.com/office/drawing/2014/main" id="{DE1D1FF0-EBF8-49CE-8558-1A1998246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3636" y="2103937"/>
              <a:ext cx="2399962" cy="23999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12763F8-DCF9-4D40-BA34-7E179864455D}"/>
                </a:ext>
              </a:extLst>
            </p:cNvPr>
            <p:cNvSpPr txBox="1"/>
            <p:nvPr/>
          </p:nvSpPr>
          <p:spPr>
            <a:xfrm>
              <a:off x="1129617" y="4718444"/>
              <a:ext cx="19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33333"/>
                  </a:solidFill>
                  <a:latin typeface="Montserrat Medium" panose="00000600000000000000" pitchFamily="2" charset="0"/>
                </a:rPr>
                <a:t>real-time 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2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71D2FD7-38B7-4FCC-B291-2BC3C4F4B81A}"/>
              </a:ext>
            </a:extLst>
          </p:cNvPr>
          <p:cNvGrpSpPr/>
          <p:nvPr/>
        </p:nvGrpSpPr>
        <p:grpSpPr>
          <a:xfrm>
            <a:off x="1132055" y="451726"/>
            <a:ext cx="9927885" cy="433097"/>
            <a:chOff x="1132055" y="451726"/>
            <a:chExt cx="9927885" cy="433097"/>
          </a:xfrm>
        </p:grpSpPr>
        <p:pic>
          <p:nvPicPr>
            <p:cNvPr id="20" name="Imagem 10">
              <a:extLst>
                <a:ext uri="{FF2B5EF4-FFF2-40B4-BE49-F238E27FC236}">
                  <a16:creationId xmlns:a16="http://schemas.microsoft.com/office/drawing/2014/main" id="{6C2C91D5-BF62-4EF3-80BF-5E55EB726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28920" y="451726"/>
              <a:ext cx="1116851" cy="432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2E39DA6-A476-4E74-86D5-1AF6018C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55" y="452823"/>
              <a:ext cx="832848" cy="432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07599F-C336-4706-9BBA-7CABC86395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9608" y="451726"/>
              <a:ext cx="1070332" cy="432000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4A7200F-6106-46D7-90F9-53E65D3F2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08741" y="451726"/>
              <a:ext cx="1076341" cy="43200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DCDFE0-B392-441C-9A8D-0B84271B4C73}"/>
              </a:ext>
            </a:extLst>
          </p:cNvPr>
          <p:cNvGrpSpPr/>
          <p:nvPr/>
        </p:nvGrpSpPr>
        <p:grpSpPr>
          <a:xfrm>
            <a:off x="969365" y="2300325"/>
            <a:ext cx="10253271" cy="3485348"/>
            <a:chOff x="969365" y="2300325"/>
            <a:chExt cx="10253271" cy="34853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A5D5EC-E594-429F-93F3-866FFA04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84533" y="2782999"/>
              <a:ext cx="3267006" cy="252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D5EEA5E-A376-4767-8152-31E4EEF004EB}"/>
                </a:ext>
              </a:extLst>
            </p:cNvPr>
            <p:cNvGrpSpPr/>
            <p:nvPr/>
          </p:nvGrpSpPr>
          <p:grpSpPr>
            <a:xfrm>
              <a:off x="969365" y="3158265"/>
              <a:ext cx="2676469" cy="1637865"/>
              <a:chOff x="1077348" y="2560690"/>
              <a:chExt cx="2676469" cy="1637865"/>
            </a:xfrm>
          </p:grpSpPr>
          <p:sp>
            <p:nvSpPr>
              <p:cNvPr id="7" name="CaixaDeTexto 5">
                <a:extLst>
                  <a:ext uri="{FF2B5EF4-FFF2-40B4-BE49-F238E27FC236}">
                    <a16:creationId xmlns:a16="http://schemas.microsoft.com/office/drawing/2014/main" id="{99F810AC-DC0E-45D8-B124-ABBC2FDFAC8B}"/>
                  </a:ext>
                </a:extLst>
              </p:cNvPr>
              <p:cNvSpPr txBox="1"/>
              <p:nvPr/>
            </p:nvSpPr>
            <p:spPr>
              <a:xfrm>
                <a:off x="1077348" y="2560690"/>
                <a:ext cx="20694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800" dirty="0">
                    <a:solidFill>
                      <a:srgbClr val="57A6AA"/>
                    </a:solidFill>
                    <a:latin typeface="Montserrat Medium" panose="00000600000000000000" pitchFamily="2" charset="0"/>
                  </a:rPr>
                  <a:t>thank</a:t>
                </a:r>
                <a:endParaRPr lang="en-US" sz="6000" dirty="0">
                  <a:solidFill>
                    <a:srgbClr val="57A6AA"/>
                  </a:solidFill>
                  <a:latin typeface="Montserrat Medium" panose="00000600000000000000" pitchFamily="2" charset="0"/>
                </a:endParaRPr>
              </a:p>
            </p:txBody>
          </p:sp>
          <p:sp>
            <p:nvSpPr>
              <p:cNvPr id="8" name="CaixaDeTexto 5">
                <a:extLst>
                  <a:ext uri="{FF2B5EF4-FFF2-40B4-BE49-F238E27FC236}">
                    <a16:creationId xmlns:a16="http://schemas.microsoft.com/office/drawing/2014/main" id="{00684010-4CEB-44CB-8AF3-3582C33B4582}"/>
                  </a:ext>
                </a:extLst>
              </p:cNvPr>
              <p:cNvSpPr txBox="1"/>
              <p:nvPr/>
            </p:nvSpPr>
            <p:spPr>
              <a:xfrm>
                <a:off x="1393794" y="3367558"/>
                <a:ext cx="23600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800" dirty="0">
                    <a:solidFill>
                      <a:srgbClr val="57A6AA"/>
                    </a:solidFill>
                    <a:latin typeface="Montserrat Medium" panose="00000600000000000000" pitchFamily="2" charset="0"/>
                  </a:rPr>
                  <a:t>you</a:t>
                </a:r>
                <a:endParaRPr lang="en-US" sz="13800" dirty="0">
                  <a:solidFill>
                    <a:srgbClr val="57A6AA"/>
                  </a:solidFill>
                  <a:latin typeface="Montserrat Medium" panose="00000600000000000000" pitchFamily="2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1A2D4AA-2136-4DB3-8343-3E015130659F}"/>
                </a:ext>
              </a:extLst>
            </p:cNvPr>
            <p:cNvGrpSpPr/>
            <p:nvPr/>
          </p:nvGrpSpPr>
          <p:grpSpPr>
            <a:xfrm>
              <a:off x="7790239" y="2300325"/>
              <a:ext cx="3432397" cy="3485348"/>
              <a:chOff x="7790239" y="2463609"/>
              <a:chExt cx="3432397" cy="3485348"/>
            </a:xfrm>
          </p:grpSpPr>
          <p:sp>
            <p:nvSpPr>
              <p:cNvPr id="16" name="CaixaDeTexto 9">
                <a:extLst>
                  <a:ext uri="{FF2B5EF4-FFF2-40B4-BE49-F238E27FC236}">
                    <a16:creationId xmlns:a16="http://schemas.microsoft.com/office/drawing/2014/main" id="{E4FD132A-A581-4F88-B716-AA99DA584561}"/>
                  </a:ext>
                </a:extLst>
              </p:cNvPr>
              <p:cNvSpPr txBox="1"/>
              <p:nvPr/>
            </p:nvSpPr>
            <p:spPr>
              <a:xfrm>
                <a:off x="7790239" y="2463609"/>
                <a:ext cx="343239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8E8E8E"/>
                    </a:solidFill>
                    <a:latin typeface="Montserrat Alternates Medium" panose="00000600000000000000" pitchFamily="2" charset="0"/>
                  </a:rPr>
                  <a:t>Inês Pereira</a:t>
                </a:r>
                <a:endParaRPr lang="en-US" sz="1200" cap="all" dirty="0">
                  <a:solidFill>
                    <a:srgbClr val="8E8E8E"/>
                  </a:solidFill>
                  <a:latin typeface="Montserrat Alternates Medium" panose="00000600000000000000" pitchFamily="2" charset="0"/>
                </a:endParaRPr>
              </a:p>
            </p:txBody>
          </p:sp>
          <p:sp>
            <p:nvSpPr>
              <p:cNvPr id="17" name="CaixaDeTexto 11">
                <a:extLst>
                  <a:ext uri="{FF2B5EF4-FFF2-40B4-BE49-F238E27FC236}">
                    <a16:creationId xmlns:a16="http://schemas.microsoft.com/office/drawing/2014/main" id="{9A810BD5-E1A7-4668-8241-228E9F241A27}"/>
                  </a:ext>
                </a:extLst>
              </p:cNvPr>
              <p:cNvSpPr txBox="1"/>
              <p:nvPr/>
            </p:nvSpPr>
            <p:spPr>
              <a:xfrm>
                <a:off x="7790239" y="3422749"/>
                <a:ext cx="34236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8E8E8E"/>
                    </a:solidFill>
                    <a:latin typeface="Montserrat Alternates Medium" panose="00000600000000000000" pitchFamily="2" charset="0"/>
                  </a:rPr>
                  <a:t>Catarina </a:t>
                </a:r>
                <a:r>
                  <a:rPr lang="en-US" sz="1200" dirty="0" err="1">
                    <a:solidFill>
                      <a:srgbClr val="8E8E8E"/>
                    </a:solidFill>
                    <a:latin typeface="Montserrat Alternates Medium" panose="00000600000000000000" pitchFamily="2" charset="0"/>
                  </a:rPr>
                  <a:t>Belém</a:t>
                </a:r>
                <a:endParaRPr lang="en-US" sz="1200" cap="all" dirty="0">
                  <a:solidFill>
                    <a:srgbClr val="8E8E8E"/>
                  </a:solidFill>
                  <a:latin typeface="Montserrat Alternates Medium" panose="00000600000000000000" pitchFamily="2" charset="0"/>
                </a:endParaRPr>
              </a:p>
            </p:txBody>
          </p:sp>
          <p:sp>
            <p:nvSpPr>
              <p:cNvPr id="18" name="CaixaDeTexto 12">
                <a:extLst>
                  <a:ext uri="{FF2B5EF4-FFF2-40B4-BE49-F238E27FC236}">
                    <a16:creationId xmlns:a16="http://schemas.microsoft.com/office/drawing/2014/main" id="{CBDB7F06-AE92-4AA1-B77B-AE2B1E3FD644}"/>
                  </a:ext>
                </a:extLst>
              </p:cNvPr>
              <p:cNvSpPr txBox="1"/>
              <p:nvPr/>
            </p:nvSpPr>
            <p:spPr>
              <a:xfrm>
                <a:off x="7790239" y="4384069"/>
                <a:ext cx="34236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8E8E8E"/>
                    </a:solidFill>
                    <a:latin typeface="Montserrat Alternates Medium" panose="00000600000000000000" pitchFamily="2" charset="0"/>
                  </a:rPr>
                  <a:t>António </a:t>
                </a:r>
                <a:r>
                  <a:rPr lang="en-US" sz="1200" dirty="0" err="1">
                    <a:solidFill>
                      <a:srgbClr val="8E8E8E"/>
                    </a:solidFill>
                    <a:latin typeface="Montserrat Alternates Medium" panose="00000600000000000000" pitchFamily="2" charset="0"/>
                  </a:rPr>
                  <a:t>Leitão</a:t>
                </a:r>
                <a:endParaRPr lang="en-US" sz="1200" cap="all" dirty="0">
                  <a:solidFill>
                    <a:srgbClr val="8E8E8E"/>
                  </a:solidFill>
                  <a:latin typeface="Montserrat Alternates Medium" panose="00000600000000000000" pitchFamily="2" charset="0"/>
                </a:endParaRPr>
              </a:p>
            </p:txBody>
          </p:sp>
          <p:sp>
            <p:nvSpPr>
              <p:cNvPr id="9" name="CaixaDeTexto 9">
                <a:extLst>
                  <a:ext uri="{FF2B5EF4-FFF2-40B4-BE49-F238E27FC236}">
                    <a16:creationId xmlns:a16="http://schemas.microsoft.com/office/drawing/2014/main" id="{1B4472BD-DF2D-4956-9E91-8F03188C9189}"/>
                  </a:ext>
                </a:extLst>
              </p:cNvPr>
              <p:cNvSpPr txBox="1"/>
              <p:nvPr/>
            </p:nvSpPr>
            <p:spPr>
              <a:xfrm>
                <a:off x="7790239" y="2790178"/>
                <a:ext cx="34236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8E8E8E"/>
                    </a:solidFill>
                    <a:latin typeface="Montserrat Light" panose="00000400000000000000" pitchFamily="2" charset="0"/>
                  </a:rPr>
                  <a:t>ines.pereira@tecnico.ulisboa.pt</a:t>
                </a:r>
                <a:endParaRPr lang="en-US" sz="1200" cap="all" dirty="0">
                  <a:solidFill>
                    <a:srgbClr val="8E8E8E"/>
                  </a:solidFill>
                  <a:latin typeface="Montserrat Light" panose="00000400000000000000" pitchFamily="2" charset="0"/>
                </a:endParaRPr>
              </a:p>
            </p:txBody>
          </p:sp>
          <p:sp>
            <p:nvSpPr>
              <p:cNvPr id="11" name="CaixaDeTexto 9">
                <a:extLst>
                  <a:ext uri="{FF2B5EF4-FFF2-40B4-BE49-F238E27FC236}">
                    <a16:creationId xmlns:a16="http://schemas.microsoft.com/office/drawing/2014/main" id="{E0F53D9F-9D99-485D-98AD-5B4640F254A4}"/>
                  </a:ext>
                </a:extLst>
              </p:cNvPr>
              <p:cNvSpPr txBox="1"/>
              <p:nvPr/>
            </p:nvSpPr>
            <p:spPr>
              <a:xfrm>
                <a:off x="7790240" y="4712818"/>
                <a:ext cx="34236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8E8E8E"/>
                    </a:solidFill>
                    <a:latin typeface="Montserrat Light" panose="00000400000000000000" pitchFamily="2" charset="0"/>
                  </a:rPr>
                  <a:t>antonio.menezes.leitao@tecnico.ulisboa.pt</a:t>
                </a:r>
                <a:endParaRPr lang="en-US" sz="1200" cap="all" dirty="0">
                  <a:solidFill>
                    <a:srgbClr val="8E8E8E"/>
                  </a:solidFill>
                  <a:latin typeface="Montserrat Light" panose="00000400000000000000" pitchFamily="2" charset="0"/>
                </a:endParaRPr>
              </a:p>
            </p:txBody>
          </p:sp>
          <p:sp>
            <p:nvSpPr>
              <p:cNvPr id="12" name="CaixaDeTexto 9">
                <a:extLst>
                  <a:ext uri="{FF2B5EF4-FFF2-40B4-BE49-F238E27FC236}">
                    <a16:creationId xmlns:a16="http://schemas.microsoft.com/office/drawing/2014/main" id="{2E30A30A-86FF-4ED6-9831-EA72B79FDA04}"/>
                  </a:ext>
                </a:extLst>
              </p:cNvPr>
              <p:cNvSpPr txBox="1"/>
              <p:nvPr/>
            </p:nvSpPr>
            <p:spPr>
              <a:xfrm>
                <a:off x="7790240" y="3751498"/>
                <a:ext cx="34236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8E8E8E"/>
                    </a:solidFill>
                    <a:latin typeface="Montserrat Light" panose="00000400000000000000" pitchFamily="2" charset="0"/>
                  </a:rPr>
                  <a:t>catarina.belem@tecnico.ulisboa.pt</a:t>
                </a:r>
                <a:endParaRPr lang="en-US" sz="1200" cap="all" dirty="0">
                  <a:solidFill>
                    <a:srgbClr val="8E8E8E"/>
                  </a:solidFill>
                  <a:latin typeface="Montserrat Light" panose="00000400000000000000" pitchFamily="2" charset="0"/>
                </a:endParaRPr>
              </a:p>
            </p:txBody>
          </p:sp>
          <p:sp>
            <p:nvSpPr>
              <p:cNvPr id="15" name="CaixaDeTexto 9">
                <a:extLst>
                  <a:ext uri="{FF2B5EF4-FFF2-40B4-BE49-F238E27FC236}">
                    <a16:creationId xmlns:a16="http://schemas.microsoft.com/office/drawing/2014/main" id="{0A969E06-10BA-4F08-B8E2-9B05872967C3}"/>
                  </a:ext>
                </a:extLst>
              </p:cNvPr>
              <p:cNvSpPr txBox="1"/>
              <p:nvPr/>
            </p:nvSpPr>
            <p:spPr>
              <a:xfrm>
                <a:off x="7798948" y="5345389"/>
                <a:ext cx="34236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8E8E8E"/>
                    </a:solidFill>
                    <a:latin typeface="Montserrat Alternates Medium" panose="00000600000000000000" pitchFamily="2" charset="0"/>
                  </a:rPr>
                  <a:t>ADA Website</a:t>
                </a:r>
              </a:p>
            </p:txBody>
          </p:sp>
          <p:sp>
            <p:nvSpPr>
              <p:cNvPr id="33" name="CaixaDeTexto 9">
                <a:extLst>
                  <a:ext uri="{FF2B5EF4-FFF2-40B4-BE49-F238E27FC236}">
                    <a16:creationId xmlns:a16="http://schemas.microsoft.com/office/drawing/2014/main" id="{ECA0DE0B-5A45-456B-B79D-2FB832D3EE61}"/>
                  </a:ext>
                </a:extLst>
              </p:cNvPr>
              <p:cNvSpPr txBox="1"/>
              <p:nvPr/>
            </p:nvSpPr>
            <p:spPr>
              <a:xfrm>
                <a:off x="7790239" y="5671958"/>
                <a:ext cx="34236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8E8E8E"/>
                    </a:solidFill>
                    <a:latin typeface="Montserrat Light" panose="00000400000000000000" pitchFamily="2" charset="0"/>
                  </a:rPr>
                  <a:t>https://algorithmicdesign.github.io/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02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FC631D51-A002-4E23-92BB-0929A1226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61" y="3654056"/>
            <a:ext cx="1492611" cy="100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CFD9E71-6ACC-4986-AF5E-37E35CA05654}"/>
              </a:ext>
            </a:extLst>
          </p:cNvPr>
          <p:cNvGrpSpPr>
            <a:grpSpLocks noChangeAspect="1"/>
          </p:cNvGrpSpPr>
          <p:nvPr/>
        </p:nvGrpSpPr>
        <p:grpSpPr>
          <a:xfrm>
            <a:off x="3004490" y="1448675"/>
            <a:ext cx="6183019" cy="4968000"/>
            <a:chOff x="2672349" y="1173351"/>
            <a:chExt cx="6496647" cy="5220000"/>
          </a:xfrm>
        </p:grpSpPr>
        <p:pic>
          <p:nvPicPr>
            <p:cNvPr id="19" name="Picture 18" descr="A picture containing monitor, computer, sitting, computer&#10;&#10;Description automatically generated">
              <a:extLst>
                <a:ext uri="{FF2B5EF4-FFF2-40B4-BE49-F238E27FC236}">
                  <a16:creationId xmlns:a16="http://schemas.microsoft.com/office/drawing/2014/main" id="{70D0A704-0053-459A-B058-37CE87446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69" y="2775352"/>
              <a:ext cx="2448309" cy="201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24C71065-6866-404A-A3C6-600DE8345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8016536" y="3091926"/>
              <a:ext cx="115246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black sign with white text&#10;&#10;Description automatically generated">
              <a:extLst>
                <a:ext uri="{FF2B5EF4-FFF2-40B4-BE49-F238E27FC236}">
                  <a16:creationId xmlns:a16="http://schemas.microsoft.com/office/drawing/2014/main" id="{8B3E9FDD-80BE-4C6C-BA16-6F42CA34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49" y="3063351"/>
              <a:ext cx="143898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E48BD0B7-DCD0-4848-BCFB-3FD06E515111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3371124" y="1173351"/>
              <a:ext cx="5220000" cy="5220000"/>
            </a:xfrm>
            <a:prstGeom prst="arc">
              <a:avLst>
                <a:gd name="adj1" fmla="val 14621847"/>
                <a:gd name="adj2" fmla="val 1621803"/>
              </a:avLst>
            </a:prstGeom>
            <a:ln w="57150">
              <a:solidFill>
                <a:srgbClr val="57A6AA"/>
              </a:solidFill>
              <a:headEnd type="none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D849A22A-2B0C-42C7-A65B-A49B9082DF31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367841" y="1173351"/>
              <a:ext cx="5220000" cy="5220000"/>
            </a:xfrm>
            <a:prstGeom prst="arc">
              <a:avLst>
                <a:gd name="adj1" fmla="val 14821872"/>
                <a:gd name="adj2" fmla="val 1533080"/>
              </a:avLst>
            </a:prstGeom>
            <a:ln w="57150">
              <a:solidFill>
                <a:srgbClr val="57A6AA"/>
              </a:solidFill>
              <a:headEnd type="none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0" name="CaixaDeTexto 5">
            <a:extLst>
              <a:ext uri="{FF2B5EF4-FFF2-40B4-BE49-F238E27FC236}">
                <a16:creationId xmlns:a16="http://schemas.microsoft.com/office/drawing/2014/main" id="{5F6F898F-773F-48A1-98B2-3D88D37F1608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a shift towards sustainability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CaixaDeTexto 5">
            <a:extLst>
              <a:ext uri="{FF2B5EF4-FFF2-40B4-BE49-F238E27FC236}">
                <a16:creationId xmlns:a16="http://schemas.microsoft.com/office/drawing/2014/main" id="{342FEDD7-2214-4810-B858-C307E1C8AFE7}"/>
              </a:ext>
            </a:extLst>
          </p:cNvPr>
          <p:cNvSpPr txBox="1"/>
          <p:nvPr/>
        </p:nvSpPr>
        <p:spPr>
          <a:xfrm>
            <a:off x="479425" y="441325"/>
            <a:ext cx="497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performance-based design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7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CFD9E71-6ACC-4986-AF5E-37E35CA05654}"/>
              </a:ext>
            </a:extLst>
          </p:cNvPr>
          <p:cNvGrpSpPr>
            <a:grpSpLocks noChangeAspect="1"/>
          </p:cNvGrpSpPr>
          <p:nvPr/>
        </p:nvGrpSpPr>
        <p:grpSpPr>
          <a:xfrm>
            <a:off x="3004490" y="1448675"/>
            <a:ext cx="6183019" cy="4968000"/>
            <a:chOff x="2672349" y="1173351"/>
            <a:chExt cx="6496647" cy="5220000"/>
          </a:xfrm>
        </p:grpSpPr>
        <p:pic>
          <p:nvPicPr>
            <p:cNvPr id="19" name="Picture 18" descr="A picture containing monitor, computer, sitting, computer&#10;&#10;Description automatically generated">
              <a:extLst>
                <a:ext uri="{FF2B5EF4-FFF2-40B4-BE49-F238E27FC236}">
                  <a16:creationId xmlns:a16="http://schemas.microsoft.com/office/drawing/2014/main" id="{70D0A704-0053-459A-B058-37CE87446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69" y="2775352"/>
              <a:ext cx="2448309" cy="201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24C71065-6866-404A-A3C6-600DE8345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8016536" y="3091926"/>
              <a:ext cx="115246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black sign with white text&#10;&#10;Description automatically generated">
              <a:extLst>
                <a:ext uri="{FF2B5EF4-FFF2-40B4-BE49-F238E27FC236}">
                  <a16:creationId xmlns:a16="http://schemas.microsoft.com/office/drawing/2014/main" id="{8B3E9FDD-80BE-4C6C-BA16-6F42CA34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49" y="3063351"/>
              <a:ext cx="1438980" cy="14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E48BD0B7-DCD0-4848-BCFB-3FD06E515111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3371124" y="1173351"/>
              <a:ext cx="5220000" cy="5220000"/>
            </a:xfrm>
            <a:prstGeom prst="arc">
              <a:avLst>
                <a:gd name="adj1" fmla="val 14621847"/>
                <a:gd name="adj2" fmla="val 1621803"/>
              </a:avLst>
            </a:prstGeom>
            <a:ln w="57150">
              <a:solidFill>
                <a:srgbClr val="57A6AA"/>
              </a:solidFill>
              <a:headEnd type="none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D849A22A-2B0C-42C7-A65B-A49B9082DF31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367841" y="1173351"/>
              <a:ext cx="5220000" cy="5220000"/>
            </a:xfrm>
            <a:prstGeom prst="arc">
              <a:avLst>
                <a:gd name="adj1" fmla="val 14821872"/>
                <a:gd name="adj2" fmla="val 1533080"/>
              </a:avLst>
            </a:prstGeom>
            <a:ln w="57150">
              <a:solidFill>
                <a:srgbClr val="57A6AA"/>
              </a:solidFill>
              <a:headEnd type="none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4" name="Picture 3" descr="A stop sign&#10;&#10;Description automatically generated">
            <a:extLst>
              <a:ext uri="{FF2B5EF4-FFF2-40B4-BE49-F238E27FC236}">
                <a16:creationId xmlns:a16="http://schemas.microsoft.com/office/drawing/2014/main" id="{1099E0ED-5FC2-49D8-B5F1-E906D9008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86" y="3599652"/>
            <a:ext cx="1090367" cy="1090367"/>
          </a:xfrm>
          <a:prstGeom prst="rect">
            <a:avLst/>
          </a:prstGeom>
          <a:effectLst/>
        </p:spPr>
      </p:pic>
      <p:sp>
        <p:nvSpPr>
          <p:cNvPr id="3" name="CaixaDeTexto 5">
            <a:extLst>
              <a:ext uri="{FF2B5EF4-FFF2-40B4-BE49-F238E27FC236}">
                <a16:creationId xmlns:a16="http://schemas.microsoft.com/office/drawing/2014/main" id="{93467CC9-0FB6-4871-9313-545245E7D95A}"/>
              </a:ext>
            </a:extLst>
          </p:cNvPr>
          <p:cNvSpPr txBox="1"/>
          <p:nvPr/>
        </p:nvSpPr>
        <p:spPr>
          <a:xfrm>
            <a:off x="479424" y="441325"/>
            <a:ext cx="1130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performance-based design and optimization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monitor, computer, sitting, computer&#10;&#10;Description automatically generated">
            <a:extLst>
              <a:ext uri="{FF2B5EF4-FFF2-40B4-BE49-F238E27FC236}">
                <a16:creationId xmlns:a16="http://schemas.microsoft.com/office/drawing/2014/main" id="{70D0A704-0053-459A-B058-37CE87446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74" y="2973338"/>
            <a:ext cx="2330116" cy="191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E48BD0B7-DCD0-4848-BCFB-3FD06E515111}"/>
              </a:ext>
            </a:extLst>
          </p:cNvPr>
          <p:cNvSpPr>
            <a:spLocks noChangeAspect="1"/>
          </p:cNvSpPr>
          <p:nvPr/>
        </p:nvSpPr>
        <p:spPr>
          <a:xfrm rot="18900000">
            <a:off x="3666408" y="1470233"/>
            <a:ext cx="4968003" cy="4968000"/>
          </a:xfrm>
          <a:prstGeom prst="arc">
            <a:avLst>
              <a:gd name="adj1" fmla="val 14621847"/>
              <a:gd name="adj2" fmla="val 19541813"/>
            </a:avLst>
          </a:prstGeom>
          <a:ln w="57150">
            <a:solidFill>
              <a:srgbClr val="57A6AA"/>
            </a:solidFill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D849A22A-2B0C-42C7-A65B-A49B9082DF31}"/>
              </a:ext>
            </a:extLst>
          </p:cNvPr>
          <p:cNvSpPr>
            <a:spLocks noChangeAspect="1"/>
          </p:cNvSpPr>
          <p:nvPr/>
        </p:nvSpPr>
        <p:spPr>
          <a:xfrm rot="8100000">
            <a:off x="3666407" y="1448675"/>
            <a:ext cx="4968003" cy="4968000"/>
          </a:xfrm>
          <a:prstGeom prst="arc">
            <a:avLst>
              <a:gd name="adj1" fmla="val 17715027"/>
              <a:gd name="adj2" fmla="val 1533080"/>
            </a:avLst>
          </a:prstGeom>
          <a:ln w="57150">
            <a:solidFill>
              <a:srgbClr val="57A6AA"/>
            </a:solidFill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Picture 3" descr="A stop sign&#10;&#10;Description automatically generated">
            <a:extLst>
              <a:ext uri="{FF2B5EF4-FFF2-40B4-BE49-F238E27FC236}">
                <a16:creationId xmlns:a16="http://schemas.microsoft.com/office/drawing/2014/main" id="{1099E0ED-5FC2-49D8-B5F1-E906D9008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86" y="3599652"/>
            <a:ext cx="1090367" cy="1090367"/>
          </a:xfrm>
          <a:prstGeom prst="rect">
            <a:avLst/>
          </a:prstGeom>
        </p:spPr>
      </p:pic>
      <p:grpSp>
        <p:nvGrpSpPr>
          <p:cNvPr id="10" name="Agrupar 13">
            <a:extLst>
              <a:ext uri="{FF2B5EF4-FFF2-40B4-BE49-F238E27FC236}">
                <a16:creationId xmlns:a16="http://schemas.microsoft.com/office/drawing/2014/main" id="{B9B83061-D1F2-47A2-BBAC-43F1ACF29DA6}"/>
              </a:ext>
            </a:extLst>
          </p:cNvPr>
          <p:cNvGrpSpPr>
            <a:grpSpLocks noChangeAspect="1"/>
          </p:cNvGrpSpPr>
          <p:nvPr/>
        </p:nvGrpSpPr>
        <p:grpSpPr>
          <a:xfrm>
            <a:off x="2955684" y="3546012"/>
            <a:ext cx="1166246" cy="1146775"/>
            <a:chOff x="1188130" y="1540636"/>
            <a:chExt cx="2467623" cy="24264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Imagem 17" descr="Uma imagem com símbolo, paragem&#10;&#10;Descrição gerada automaticamente">
              <a:extLst>
                <a:ext uri="{FF2B5EF4-FFF2-40B4-BE49-F238E27FC236}">
                  <a16:creationId xmlns:a16="http://schemas.microsoft.com/office/drawing/2014/main" id="{1F3CA59C-B243-4D77-A897-05BE8521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130" y="1592898"/>
              <a:ext cx="2086757" cy="1800000"/>
            </a:xfrm>
            <a:prstGeom prst="rect">
              <a:avLst/>
            </a:prstGeom>
          </p:spPr>
        </p:pic>
        <p:cxnSp>
          <p:nvCxnSpPr>
            <p:cNvPr id="12" name="Conexão reta 18">
              <a:extLst>
                <a:ext uri="{FF2B5EF4-FFF2-40B4-BE49-F238E27FC236}">
                  <a16:creationId xmlns:a16="http://schemas.microsoft.com/office/drawing/2014/main" id="{B4E4050A-5DF5-4BAE-B9B9-43441D2A99BE}"/>
                </a:ext>
              </a:extLst>
            </p:cNvPr>
            <p:cNvCxnSpPr>
              <a:cxnSpLocks/>
            </p:cNvCxnSpPr>
            <p:nvPr/>
          </p:nvCxnSpPr>
          <p:spPr>
            <a:xfrm>
              <a:off x="1383148" y="3710702"/>
              <a:ext cx="658664" cy="0"/>
            </a:xfrm>
            <a:prstGeom prst="line">
              <a:avLst/>
            </a:prstGeom>
            <a:ln w="28575" cap="rnd">
              <a:solidFill>
                <a:srgbClr val="3333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ta 19">
              <a:extLst>
                <a:ext uri="{FF2B5EF4-FFF2-40B4-BE49-F238E27FC236}">
                  <a16:creationId xmlns:a16="http://schemas.microsoft.com/office/drawing/2014/main" id="{98D2866D-C7D9-4C65-9325-7D7AED43A4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1828" y="1540636"/>
              <a:ext cx="5080" cy="775218"/>
            </a:xfrm>
            <a:prstGeom prst="line">
              <a:avLst/>
            </a:prstGeom>
            <a:ln w="28575" cap="rnd">
              <a:solidFill>
                <a:srgbClr val="3333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ta 20">
              <a:extLst>
                <a:ext uri="{FF2B5EF4-FFF2-40B4-BE49-F238E27FC236}">
                  <a16:creationId xmlns:a16="http://schemas.microsoft.com/office/drawing/2014/main" id="{59975CEA-21AD-4A13-AEDA-739B959EF9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3253" y="1548179"/>
              <a:ext cx="117152" cy="113390"/>
            </a:xfrm>
            <a:prstGeom prst="line">
              <a:avLst/>
            </a:prstGeom>
            <a:ln w="28575" cap="rnd">
              <a:solidFill>
                <a:srgbClr val="3333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ta 21">
              <a:extLst>
                <a:ext uri="{FF2B5EF4-FFF2-40B4-BE49-F238E27FC236}">
                  <a16:creationId xmlns:a16="http://schemas.microsoft.com/office/drawing/2014/main" id="{69D87451-7FC3-4860-8FA9-4E6D0CC732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3252" y="3333471"/>
              <a:ext cx="117152" cy="113391"/>
            </a:xfrm>
            <a:prstGeom prst="line">
              <a:avLst/>
            </a:prstGeom>
            <a:ln w="28575" cap="rnd">
              <a:solidFill>
                <a:srgbClr val="3333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ta 22">
              <a:extLst>
                <a:ext uri="{FF2B5EF4-FFF2-40B4-BE49-F238E27FC236}">
                  <a16:creationId xmlns:a16="http://schemas.microsoft.com/office/drawing/2014/main" id="{FF14FA7D-2AC9-404D-BD56-AE18E3BC39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619" y="3654821"/>
              <a:ext cx="117152" cy="113391"/>
            </a:xfrm>
            <a:prstGeom prst="line">
              <a:avLst/>
            </a:prstGeom>
            <a:ln w="28575" cap="rnd">
              <a:solidFill>
                <a:srgbClr val="3333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ta 23">
              <a:extLst>
                <a:ext uri="{FF2B5EF4-FFF2-40B4-BE49-F238E27FC236}">
                  <a16:creationId xmlns:a16="http://schemas.microsoft.com/office/drawing/2014/main" id="{4F695275-CBED-48C6-9587-9141B5EC18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0270" y="3654005"/>
              <a:ext cx="117151" cy="113391"/>
            </a:xfrm>
            <a:prstGeom prst="line">
              <a:avLst/>
            </a:prstGeom>
            <a:ln w="28575" cap="rnd">
              <a:solidFill>
                <a:srgbClr val="3333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4">
              <a:extLst>
                <a:ext uri="{FF2B5EF4-FFF2-40B4-BE49-F238E27FC236}">
                  <a16:creationId xmlns:a16="http://schemas.microsoft.com/office/drawing/2014/main" id="{2102FF8A-AE4E-46F3-8913-143FF6AD2835}"/>
                </a:ext>
              </a:extLst>
            </p:cNvPr>
            <p:cNvSpPr txBox="1"/>
            <p:nvPr/>
          </p:nvSpPr>
          <p:spPr>
            <a:xfrm>
              <a:off x="2089998" y="3435808"/>
              <a:ext cx="293289" cy="531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sz="105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a</a:t>
              </a:r>
              <a:endParaRPr lang="en-US" sz="1050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5" name="CaixaDeTexto 25">
              <a:extLst>
                <a:ext uri="{FF2B5EF4-FFF2-40B4-BE49-F238E27FC236}">
                  <a16:creationId xmlns:a16="http://schemas.microsoft.com/office/drawing/2014/main" id="{6FA4F890-A78E-4A5A-A59A-8C69E92B4483}"/>
                </a:ext>
              </a:extLst>
            </p:cNvPr>
            <p:cNvSpPr txBox="1"/>
            <p:nvPr/>
          </p:nvSpPr>
          <p:spPr>
            <a:xfrm>
              <a:off x="3377741" y="2254445"/>
              <a:ext cx="278012" cy="54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sz="1050" dirty="0">
                  <a:solidFill>
                    <a:srgbClr val="333333"/>
                  </a:solidFill>
                  <a:latin typeface="Montserrat" panose="00000500000000000000" pitchFamily="2" charset="0"/>
                </a:rPr>
                <a:t>b</a:t>
              </a:r>
              <a:endParaRPr lang="en-US" dirty="0">
                <a:solidFill>
                  <a:srgbClr val="333333"/>
                </a:solidFill>
                <a:latin typeface="Montserrat" panose="00000500000000000000" pitchFamily="2" charset="0"/>
              </a:endParaRPr>
            </a:p>
          </p:txBody>
        </p:sp>
      </p:grpSp>
      <p:pic>
        <p:nvPicPr>
          <p:cNvPr id="26" name="Imagem 8">
            <a:extLst>
              <a:ext uri="{FF2B5EF4-FFF2-40B4-BE49-F238E27FC236}">
                <a16:creationId xmlns:a16="http://schemas.microsoft.com/office/drawing/2014/main" id="{2053B1C2-FD93-4811-9AEB-C55FA2D8E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50141">
            <a:off x="6784422" y="1219538"/>
            <a:ext cx="1152000" cy="11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FF293AC-4CFD-4C70-85D6-27FF11388CF8}"/>
              </a:ext>
            </a:extLst>
          </p:cNvPr>
          <p:cNvGrpSpPr>
            <a:grpSpLocks noChangeAspect="1"/>
          </p:cNvGrpSpPr>
          <p:nvPr/>
        </p:nvGrpSpPr>
        <p:grpSpPr>
          <a:xfrm rot="1555323">
            <a:off x="7105617" y="5548201"/>
            <a:ext cx="1151998" cy="1152000"/>
            <a:chOff x="8689453" y="2314903"/>
            <a:chExt cx="1619996" cy="16199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8540CE5-33F1-4ED4-B4E2-582ADE8784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6454" y="2598558"/>
              <a:ext cx="111912" cy="111912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D3FF106-EF65-4A48-99B2-126E21A1EA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3045" y="2948228"/>
              <a:ext cx="111912" cy="111912"/>
            </a:xfrm>
            <a:prstGeom prst="ellipse">
              <a:avLst/>
            </a:prstGeom>
            <a:solidFill>
              <a:srgbClr val="57A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3CD9CC7-88E8-49A8-8263-769AC93BEB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8548" y="2942193"/>
              <a:ext cx="127113" cy="127113"/>
            </a:xfrm>
            <a:prstGeom prst="ellipse">
              <a:avLst/>
            </a:prstGeom>
            <a:solidFill>
              <a:srgbClr val="C8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F98EAF-CEF9-41C2-9FE1-CFA3C2A4F2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38484" y="2710470"/>
              <a:ext cx="127113" cy="127113"/>
            </a:xfrm>
            <a:prstGeom prst="ellipse">
              <a:avLst/>
            </a:prstGeom>
            <a:solidFill>
              <a:srgbClr val="C8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32" name="Imagem 65">
              <a:extLst>
                <a:ext uri="{FF2B5EF4-FFF2-40B4-BE49-F238E27FC236}">
                  <a16:creationId xmlns:a16="http://schemas.microsoft.com/office/drawing/2014/main" id="{4BE245C7-0CE9-49B9-93B0-2E36D5B2E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9453" y="2314903"/>
              <a:ext cx="1619996" cy="1619998"/>
            </a:xfrm>
            <a:prstGeom prst="rect">
              <a:avLst/>
            </a:prstGeom>
          </p:spPr>
        </p:pic>
      </p:grpSp>
      <p:sp>
        <p:nvSpPr>
          <p:cNvPr id="3" name="Arc 2">
            <a:extLst>
              <a:ext uri="{FF2B5EF4-FFF2-40B4-BE49-F238E27FC236}">
                <a16:creationId xmlns:a16="http://schemas.microsoft.com/office/drawing/2014/main" id="{C098E40D-FCBE-4EF5-BE34-5A354B47860B}"/>
              </a:ext>
            </a:extLst>
          </p:cNvPr>
          <p:cNvSpPr>
            <a:spLocks noChangeAspect="1"/>
          </p:cNvSpPr>
          <p:nvPr/>
        </p:nvSpPr>
        <p:spPr>
          <a:xfrm rot="18900000">
            <a:off x="3666408" y="1428395"/>
            <a:ext cx="4968003" cy="4968000"/>
          </a:xfrm>
          <a:prstGeom prst="arc">
            <a:avLst>
              <a:gd name="adj1" fmla="val 204018"/>
              <a:gd name="adj2" fmla="val 4892487"/>
            </a:avLst>
          </a:prstGeom>
          <a:ln w="57150">
            <a:solidFill>
              <a:srgbClr val="57A6AA"/>
            </a:solidFill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ta 18">
            <a:extLst>
              <a:ext uri="{FF2B5EF4-FFF2-40B4-BE49-F238E27FC236}">
                <a16:creationId xmlns:a16="http://schemas.microsoft.com/office/drawing/2014/main" id="{923576BA-CC77-4D97-9EBA-3A462B5D77B2}"/>
              </a:ext>
            </a:extLst>
          </p:cNvPr>
          <p:cNvCxnSpPr>
            <a:cxnSpLocks/>
          </p:cNvCxnSpPr>
          <p:nvPr/>
        </p:nvCxnSpPr>
        <p:spPr>
          <a:xfrm>
            <a:off x="3537398" y="4571627"/>
            <a:ext cx="311297" cy="0"/>
          </a:xfrm>
          <a:prstGeom prst="line">
            <a:avLst/>
          </a:prstGeom>
          <a:ln w="28575" cap="rnd">
            <a:solidFill>
              <a:srgbClr val="3333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ta 19">
            <a:extLst>
              <a:ext uri="{FF2B5EF4-FFF2-40B4-BE49-F238E27FC236}">
                <a16:creationId xmlns:a16="http://schemas.microsoft.com/office/drawing/2014/main" id="{E97522E2-01DD-4975-8F12-F18A39F46B94}"/>
              </a:ext>
            </a:extLst>
          </p:cNvPr>
          <p:cNvCxnSpPr>
            <a:cxnSpLocks/>
          </p:cNvCxnSpPr>
          <p:nvPr/>
        </p:nvCxnSpPr>
        <p:spPr>
          <a:xfrm flipH="1">
            <a:off x="4056233" y="4113931"/>
            <a:ext cx="2401" cy="366383"/>
          </a:xfrm>
          <a:prstGeom prst="line">
            <a:avLst/>
          </a:prstGeom>
          <a:ln w="28575" cap="rnd">
            <a:solidFill>
              <a:srgbClr val="3333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5">
            <a:extLst>
              <a:ext uri="{FF2B5EF4-FFF2-40B4-BE49-F238E27FC236}">
                <a16:creationId xmlns:a16="http://schemas.microsoft.com/office/drawing/2014/main" id="{75F0B946-F31B-4C08-9861-C6EEBB96800F}"/>
              </a:ext>
            </a:extLst>
          </p:cNvPr>
          <p:cNvSpPr txBox="1"/>
          <p:nvPr/>
        </p:nvSpPr>
        <p:spPr>
          <a:xfrm>
            <a:off x="479424" y="441325"/>
            <a:ext cx="1130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performance-based design and optimization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51">
            <a:extLst>
              <a:ext uri="{FF2B5EF4-FFF2-40B4-BE49-F238E27FC236}">
                <a16:creationId xmlns:a16="http://schemas.microsoft.com/office/drawing/2014/main" id="{B773DA88-90E0-453E-B9C2-4A00F311C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648" y="3244823"/>
            <a:ext cx="1417038" cy="1689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4" y="441325"/>
            <a:ext cx="1130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performance-based design and optimization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7015A79-C82A-4185-B435-8D1A9C535608}"/>
              </a:ext>
            </a:extLst>
          </p:cNvPr>
          <p:cNvSpPr/>
          <p:nvPr/>
        </p:nvSpPr>
        <p:spPr>
          <a:xfrm>
            <a:off x="3465321" y="3707909"/>
            <a:ext cx="461665" cy="461665"/>
          </a:xfrm>
          <a:prstGeom prst="ellipse">
            <a:avLst/>
          </a:prstGeom>
          <a:solidFill>
            <a:srgbClr val="0278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EAA706-AABB-4A02-A645-637096122626}"/>
              </a:ext>
            </a:extLst>
          </p:cNvPr>
          <p:cNvSpPr/>
          <p:nvPr/>
        </p:nvSpPr>
        <p:spPr>
          <a:xfrm>
            <a:off x="7689804" y="1941962"/>
            <a:ext cx="461665" cy="461665"/>
          </a:xfrm>
          <a:prstGeom prst="ellipse">
            <a:avLst/>
          </a:prstGeom>
          <a:solidFill>
            <a:srgbClr val="36C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2795A6-DA0A-474F-9F8E-5850F5B4850C}"/>
              </a:ext>
            </a:extLst>
          </p:cNvPr>
          <p:cNvSpPr/>
          <p:nvPr/>
        </p:nvSpPr>
        <p:spPr>
          <a:xfrm>
            <a:off x="5922334" y="1213715"/>
            <a:ext cx="461665" cy="461665"/>
          </a:xfrm>
          <a:prstGeom prst="ellipse">
            <a:avLst/>
          </a:prstGeom>
          <a:solidFill>
            <a:srgbClr val="87C8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5073DE-B21E-4364-9E6A-A845EFA35D54}"/>
              </a:ext>
            </a:extLst>
          </p:cNvPr>
          <p:cNvSpPr/>
          <p:nvPr/>
        </p:nvSpPr>
        <p:spPr>
          <a:xfrm>
            <a:off x="5901677" y="6155035"/>
            <a:ext cx="461665" cy="461665"/>
          </a:xfrm>
          <a:prstGeom prst="ellipse">
            <a:avLst/>
          </a:prstGeom>
          <a:solidFill>
            <a:srgbClr val="77C0E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E35B4C-6478-4526-AD20-8E3E4436D7F6}"/>
              </a:ext>
            </a:extLst>
          </p:cNvPr>
          <p:cNvSpPr/>
          <p:nvPr/>
        </p:nvSpPr>
        <p:spPr>
          <a:xfrm>
            <a:off x="7689804" y="5420319"/>
            <a:ext cx="461665" cy="461665"/>
          </a:xfrm>
          <a:prstGeom prst="ellipse">
            <a:avLst/>
          </a:prstGeom>
          <a:solidFill>
            <a:srgbClr val="2EAE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565C560-7278-4976-AAA7-D5CAC1B61EB8}"/>
              </a:ext>
            </a:extLst>
          </p:cNvPr>
          <p:cNvSpPr/>
          <p:nvPr/>
        </p:nvSpPr>
        <p:spPr>
          <a:xfrm>
            <a:off x="4203226" y="1941962"/>
            <a:ext cx="461665" cy="461665"/>
          </a:xfrm>
          <a:prstGeom prst="ellipse">
            <a:avLst/>
          </a:prstGeom>
          <a:solidFill>
            <a:srgbClr val="32CCB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80AEA45-1481-4621-9482-44E2E4B7619F}"/>
              </a:ext>
            </a:extLst>
          </p:cNvPr>
          <p:cNvSpPr/>
          <p:nvPr/>
        </p:nvSpPr>
        <p:spPr>
          <a:xfrm>
            <a:off x="8423797" y="3704243"/>
            <a:ext cx="461665" cy="461665"/>
          </a:xfrm>
          <a:prstGeom prst="ellipse">
            <a:avLst/>
          </a:prstGeom>
          <a:solidFill>
            <a:srgbClr val="AEDA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D8F0788-5F7F-49B6-895B-5C6E77131AC1}"/>
              </a:ext>
            </a:extLst>
          </p:cNvPr>
          <p:cNvSpPr/>
          <p:nvPr/>
        </p:nvSpPr>
        <p:spPr>
          <a:xfrm>
            <a:off x="4203226" y="5420320"/>
            <a:ext cx="461665" cy="461665"/>
          </a:xfrm>
          <a:prstGeom prst="ellipse">
            <a:avLst/>
          </a:prstGeom>
          <a:solidFill>
            <a:srgbClr val="11CD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44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D7459D-2D3D-4C66-BE93-575B0A341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296">
            <a:off x="7416635" y="1668793"/>
            <a:ext cx="1008000" cy="10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m 51">
            <a:extLst>
              <a:ext uri="{FF2B5EF4-FFF2-40B4-BE49-F238E27FC236}">
                <a16:creationId xmlns:a16="http://schemas.microsoft.com/office/drawing/2014/main" id="{B773DA88-90E0-453E-B9C2-4A00F311C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648" y="3244823"/>
            <a:ext cx="1417038" cy="1689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360E79B0-EFE5-4AA6-A9B9-F66DD5C8748B}"/>
              </a:ext>
            </a:extLst>
          </p:cNvPr>
          <p:cNvSpPr txBox="1"/>
          <p:nvPr/>
        </p:nvSpPr>
        <p:spPr>
          <a:xfrm>
            <a:off x="479424" y="441325"/>
            <a:ext cx="1130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A6AA"/>
                </a:solidFill>
                <a:latin typeface="Montserrat Medium" panose="00000600000000000000" pitchFamily="2" charset="0"/>
              </a:rPr>
              <a:t>performance-based design and optimization</a:t>
            </a:r>
            <a:endParaRPr lang="en-US" sz="3200" dirty="0">
              <a:solidFill>
                <a:srgbClr val="57A6AA"/>
              </a:solidFill>
              <a:latin typeface="Montserrat Medium" panose="00000600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7015A79-C82A-4185-B435-8D1A9C535608}"/>
              </a:ext>
            </a:extLst>
          </p:cNvPr>
          <p:cNvSpPr/>
          <p:nvPr/>
        </p:nvSpPr>
        <p:spPr>
          <a:xfrm>
            <a:off x="3465321" y="3707909"/>
            <a:ext cx="461665" cy="461665"/>
          </a:xfrm>
          <a:prstGeom prst="ellipse">
            <a:avLst/>
          </a:prstGeom>
          <a:solidFill>
            <a:srgbClr val="0278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2795A6-DA0A-474F-9F8E-5850F5B4850C}"/>
              </a:ext>
            </a:extLst>
          </p:cNvPr>
          <p:cNvSpPr/>
          <p:nvPr/>
        </p:nvSpPr>
        <p:spPr>
          <a:xfrm>
            <a:off x="5922334" y="1213715"/>
            <a:ext cx="461665" cy="461665"/>
          </a:xfrm>
          <a:prstGeom prst="ellipse">
            <a:avLst/>
          </a:prstGeom>
          <a:solidFill>
            <a:srgbClr val="87C8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5073DE-B21E-4364-9E6A-A845EFA35D54}"/>
              </a:ext>
            </a:extLst>
          </p:cNvPr>
          <p:cNvSpPr/>
          <p:nvPr/>
        </p:nvSpPr>
        <p:spPr>
          <a:xfrm>
            <a:off x="5901677" y="6155035"/>
            <a:ext cx="461665" cy="461665"/>
          </a:xfrm>
          <a:prstGeom prst="ellipse">
            <a:avLst/>
          </a:prstGeom>
          <a:solidFill>
            <a:srgbClr val="77C0E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E35B4C-6478-4526-AD20-8E3E4436D7F6}"/>
              </a:ext>
            </a:extLst>
          </p:cNvPr>
          <p:cNvSpPr/>
          <p:nvPr/>
        </p:nvSpPr>
        <p:spPr>
          <a:xfrm>
            <a:off x="7689804" y="5420319"/>
            <a:ext cx="461665" cy="461665"/>
          </a:xfrm>
          <a:prstGeom prst="ellipse">
            <a:avLst/>
          </a:prstGeom>
          <a:solidFill>
            <a:srgbClr val="2EAE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565C560-7278-4976-AAA7-D5CAC1B61EB8}"/>
              </a:ext>
            </a:extLst>
          </p:cNvPr>
          <p:cNvSpPr/>
          <p:nvPr/>
        </p:nvSpPr>
        <p:spPr>
          <a:xfrm>
            <a:off x="4203226" y="1941962"/>
            <a:ext cx="461665" cy="461665"/>
          </a:xfrm>
          <a:prstGeom prst="ellipse">
            <a:avLst/>
          </a:prstGeom>
          <a:solidFill>
            <a:srgbClr val="32CCB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80AEA45-1481-4621-9482-44E2E4B7619F}"/>
              </a:ext>
            </a:extLst>
          </p:cNvPr>
          <p:cNvSpPr/>
          <p:nvPr/>
        </p:nvSpPr>
        <p:spPr>
          <a:xfrm>
            <a:off x="8423797" y="3704243"/>
            <a:ext cx="461665" cy="461665"/>
          </a:xfrm>
          <a:prstGeom prst="ellipse">
            <a:avLst/>
          </a:prstGeom>
          <a:solidFill>
            <a:srgbClr val="AEDA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D8F0788-5F7F-49B6-895B-5C6E77131AC1}"/>
              </a:ext>
            </a:extLst>
          </p:cNvPr>
          <p:cNvSpPr/>
          <p:nvPr/>
        </p:nvSpPr>
        <p:spPr>
          <a:xfrm>
            <a:off x="4203226" y="5420320"/>
            <a:ext cx="461665" cy="461665"/>
          </a:xfrm>
          <a:prstGeom prst="ellipse">
            <a:avLst/>
          </a:prstGeom>
          <a:solidFill>
            <a:srgbClr val="11CD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149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639</Words>
  <Application>Microsoft Office PowerPoint</Application>
  <PresentationFormat>Widescreen</PresentationFormat>
  <Paragraphs>407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Montserrat Light</vt:lpstr>
      <vt:lpstr>Montserrat Alternates Medium</vt:lpstr>
      <vt:lpstr>Montserrat Alternates SemiBold</vt:lpstr>
      <vt:lpstr>Montserrat SemiBold</vt:lpstr>
      <vt:lpstr>Calibri Light</vt:lpstr>
      <vt:lpstr>Montserrat</vt:lpstr>
      <vt:lpstr>Arial</vt:lpstr>
      <vt:lpstr>Montserrat Alternates Light</vt:lpstr>
      <vt:lpstr>Montserrat Medium</vt:lpstr>
      <vt:lpstr>Calibri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2022-05-10T10:15:19Z</dcterms:created>
  <dcterms:modified xsi:type="dcterms:W3CDTF">2022-05-10T10:15:35Z</dcterms:modified>
</cp:coreProperties>
</file>