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7" r:id="rId4"/>
    <p:sldId id="269" r:id="rId5"/>
    <p:sldId id="261" r:id="rId6"/>
    <p:sldId id="288" r:id="rId7"/>
    <p:sldId id="289" r:id="rId8"/>
    <p:sldId id="287" r:id="rId9"/>
    <p:sldId id="285" r:id="rId10"/>
    <p:sldId id="284" r:id="rId11"/>
    <p:sldId id="282" r:id="rId12"/>
    <p:sldId id="283" r:id="rId13"/>
    <p:sldId id="264" r:id="rId14"/>
    <p:sldId id="279" r:id="rId15"/>
    <p:sldId id="268" r:id="rId1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84725" autoAdjust="0"/>
  </p:normalViewPr>
  <p:slideViewPr>
    <p:cSldViewPr snapToGrid="0">
      <p:cViewPr varScale="1">
        <p:scale>
          <a:sx n="98" d="100"/>
          <a:sy n="98" d="100"/>
        </p:scale>
        <p:origin x="8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90BE-ECA9-FD4F-B992-6DBCD796B5E7}" type="datetimeFigureOut">
              <a:rPr lang="en-GB" smtClean="0"/>
              <a:t>10/10/2018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C57A0-D510-9640-92F3-25601F5283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1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56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7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44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88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5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91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85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1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6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81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008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63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C57A0-D510-9640-92F3-25601F5283D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24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45E304A-C21D-44E3-9AD9-61EF57E12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35C414A-1CA3-4BC6-9A1F-BB2EC95B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01F5FE7C-2341-4A95-BD54-329E1A7A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36CFC20D-3869-4B51-BEAC-9408096C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0FE926A3-9140-452D-A982-0EB3CC644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941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DF1346-6BD1-4852-B87E-76F94E3B8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002A8D3A-2AB3-4D50-97D4-AED724B40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544873FE-FB6E-4A23-AAB2-69BB0660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2CD5F488-BD54-4B1F-8F6C-19729B95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0CFF5444-DEA7-4F22-A136-E95B28F5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794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D01B923-0FB3-4E7A-8E30-6BABE78F5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="" xmlns:a16="http://schemas.microsoft.com/office/drawing/2014/main" id="{2B39388C-72EF-419F-B848-5D822CF9A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6F13503E-0C56-4741-80A4-6F051A90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B8E6EAE6-720C-4A7C-8A63-1B51774D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2046DB68-AC88-409A-AC94-56E5C635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417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41077D3-2590-42ED-93BB-C42753C4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4CA3EB30-8AE7-4CB2-AEC7-F69EC085D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14DF913B-E0F6-4437-94BB-D72A1D487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F47096D6-705B-4FB7-A260-1487C183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E3C6AB4F-8213-493E-BB8F-BD26B75F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579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E1F8C0-1B43-40C4-ACA7-626B4DF3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32630250-64C2-4C65-9578-1CDD2835A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4FBC3D0F-81C9-46EB-8E96-530580E0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F2F63668-B907-4666-864D-1D498B5AC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357C3DC9-89A8-4C67-8894-105933DB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250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64279AE-32C3-422C-BEA4-1BB08FB1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93CD1B20-DFD9-400F-B67F-A31006CCB5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BF2D0DF2-D578-40F2-8A94-29550CF7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A877ED05-F747-4809-B1D6-DBB67AAD8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8B5FF097-B11D-4F9C-9D03-A933AEFE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C96A9C9D-6C90-4667-B430-D042FCDC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989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AF256D0-C2A4-491C-976C-91D986A7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FB263558-7464-4CD1-AD44-244A5EB5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="" xmlns:a16="http://schemas.microsoft.com/office/drawing/2014/main" id="{AD188606-FCEA-4293-8FE7-D5795421F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="" xmlns:a16="http://schemas.microsoft.com/office/drawing/2014/main" id="{C63B1B0B-CF60-4C81-A1E3-F6B34C766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="" xmlns:a16="http://schemas.microsoft.com/office/drawing/2014/main" id="{DD93C2F6-941D-4D21-881A-1B3FDDC9D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="" xmlns:a16="http://schemas.microsoft.com/office/drawing/2014/main" id="{16676DE6-159C-44CF-A8A4-6CA90C33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="" xmlns:a16="http://schemas.microsoft.com/office/drawing/2014/main" id="{2C7E34D0-254A-4B9D-A35F-951B5D4F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="" xmlns:a16="http://schemas.microsoft.com/office/drawing/2014/main" id="{91E0E71F-6B32-4FCC-ADD5-B81E6085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464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EED41E-E18C-4A39-9D1B-83D569EF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="" xmlns:a16="http://schemas.microsoft.com/office/drawing/2014/main" id="{FAFB06A9-8E92-450E-A008-1C8C4E258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="" xmlns:a16="http://schemas.microsoft.com/office/drawing/2014/main" id="{D3916266-DBEE-4F75-9909-2BBA5BED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="" xmlns:a16="http://schemas.microsoft.com/office/drawing/2014/main" id="{FE9C6BAB-38C0-4467-9CF8-DD5BD058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982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="" xmlns:a16="http://schemas.microsoft.com/office/drawing/2014/main" id="{3E48AA72-6C27-4B94-946E-2F62158C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="" xmlns:a16="http://schemas.microsoft.com/office/drawing/2014/main" id="{569D0A94-DF67-418C-A360-A1F45B02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="" xmlns:a16="http://schemas.microsoft.com/office/drawing/2014/main" id="{EBCBCE37-517D-4026-ACA5-DDD5CCF7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11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63E35C2-680C-4913-9FF0-37867732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0132FFA5-CD1C-4852-8AC4-4717D468C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C6C842F7-B979-4974-BD19-235C86D9D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DBBF1191-9E34-4501-8878-4D95AE55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1003B22B-02A8-4A32-91CA-E4CB19F2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58DC7DEA-D19D-4C91-80BD-967D3A6C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807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4D1F04-9FD5-4FB6-9A42-40E5A5BC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="" xmlns:a16="http://schemas.microsoft.com/office/drawing/2014/main" id="{F7625844-CB2F-4802-8F47-48FF739160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="" xmlns:a16="http://schemas.microsoft.com/office/drawing/2014/main" id="{7C540614-D8FA-46C8-8E6F-DFC62DCB9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="" xmlns:a16="http://schemas.microsoft.com/office/drawing/2014/main" id="{3B0D6101-9781-4C08-8D59-2A378BAA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="" xmlns:a16="http://schemas.microsoft.com/office/drawing/2014/main" id="{789220AA-A580-472F-9173-ABB80EBB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="" xmlns:a16="http://schemas.microsoft.com/office/drawing/2014/main" id="{FC38C046-1B13-4EAA-9D0F-EA9A33ED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52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="" xmlns:a16="http://schemas.microsoft.com/office/drawing/2014/main" id="{669676B3-A628-47A1-AE42-05673F02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="" xmlns:a16="http://schemas.microsoft.com/office/drawing/2014/main" id="{08729BB2-8349-4850-83BB-6648C4E3E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="" xmlns:a16="http://schemas.microsoft.com/office/drawing/2014/main" id="{9CC24D4D-E838-4DFD-BA7A-8A7D2A8D1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F4E2E-9B81-4F5B-892C-8365CF8C99C4}" type="datetimeFigureOut">
              <a:rPr lang="pt-PT" smtClean="0"/>
              <a:t>10/10/2018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="" xmlns:a16="http://schemas.microsoft.com/office/drawing/2014/main" id="{12FA1739-9A07-46E7-BB83-2B8567BA8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="" xmlns:a16="http://schemas.microsoft.com/office/drawing/2014/main" id="{3CAE1AF9-6D69-4718-BF49-980D94C88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DDAB1-4696-45BB-ABEC-B60301EBAA8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036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9F26692-F12A-4F9E-9C6D-FABE9A277F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9BDF44E-531A-4177-A2D6-2D2310D058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44A7CF7-B674-4F12-9283-C6107A296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183" y="2939026"/>
            <a:ext cx="5946202" cy="838831"/>
          </a:xfrm>
        </p:spPr>
        <p:txBody>
          <a:bodyPr anchor="b">
            <a:normAutofit/>
          </a:bodyPr>
          <a:lstStyle/>
          <a:p>
            <a:pPr algn="l"/>
            <a:r>
              <a:rPr lang="pt-PT" sz="1800">
                <a:solidFill>
                  <a:srgbClr val="000000"/>
                </a:solidFill>
              </a:rPr>
              <a:t>António Leitão, Sofia Sousa, Francisco Loio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729E6E8-7F93-41CC-9D67-8A35D113F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06" y="3777859"/>
            <a:ext cx="5946579" cy="1514185"/>
          </a:xfrm>
        </p:spPr>
        <p:txBody>
          <a:bodyPr anchor="t">
            <a:normAutofit/>
          </a:bodyPr>
          <a:lstStyle/>
          <a:p>
            <a:pPr algn="l"/>
            <a:r>
              <a:rPr lang="en-US" sz="3400" i="1">
                <a:solidFill>
                  <a:srgbClr val="000000"/>
                </a:solidFill>
              </a:rPr>
              <a:t>SafePath</a:t>
            </a:r>
            <a:r>
              <a:rPr lang="en-US" sz="3400">
                <a:solidFill>
                  <a:srgbClr val="000000"/>
                </a:solidFill>
              </a:rPr>
              <a:t> - An Agent-Based Framework to Simulate Crowd Behaviors</a:t>
            </a:r>
            <a:r>
              <a:rPr lang="pt-PT" sz="3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6BFB173A-5EF2-43F4-B3BB-6EA1975FA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33377" y="0"/>
            <a:ext cx="3801784" cy="2254263"/>
          </a:xfrm>
          <a:custGeom>
            <a:avLst/>
            <a:gdLst>
              <a:gd name="connsiteX0" fmla="*/ 34084 w 3801784"/>
              <a:gd name="connsiteY0" fmla="*/ 0 h 2254263"/>
              <a:gd name="connsiteX1" fmla="*/ 3767702 w 3801784"/>
              <a:gd name="connsiteY1" fmla="*/ 0 h 2254263"/>
              <a:gd name="connsiteX2" fmla="*/ 3791970 w 3801784"/>
              <a:gd name="connsiteY2" fmla="*/ 159016 h 2254263"/>
              <a:gd name="connsiteX3" fmla="*/ 3801784 w 3801784"/>
              <a:gd name="connsiteY3" fmla="*/ 353371 h 2254263"/>
              <a:gd name="connsiteX4" fmla="*/ 1900892 w 3801784"/>
              <a:gd name="connsiteY4" fmla="*/ 2254263 h 2254263"/>
              <a:gd name="connsiteX5" fmla="*/ 0 w 3801784"/>
              <a:gd name="connsiteY5" fmla="*/ 353371 h 2254263"/>
              <a:gd name="connsiteX6" fmla="*/ 9815 w 3801784"/>
              <a:gd name="connsiteY6" fmla="*/ 159016 h 225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784" h="2254263">
                <a:moveTo>
                  <a:pt x="34084" y="0"/>
                </a:moveTo>
                <a:lnTo>
                  <a:pt x="3767702" y="0"/>
                </a:lnTo>
                <a:lnTo>
                  <a:pt x="3791970" y="159016"/>
                </a:lnTo>
                <a:cubicBezTo>
                  <a:pt x="3798459" y="222918"/>
                  <a:pt x="3801784" y="287757"/>
                  <a:pt x="3801784" y="353371"/>
                </a:cubicBezTo>
                <a:cubicBezTo>
                  <a:pt x="3801784" y="1403205"/>
                  <a:pt x="2950726" y="2254263"/>
                  <a:pt x="1900892" y="2254263"/>
                </a:cubicBezTo>
                <a:cubicBezTo>
                  <a:pt x="851058" y="2254263"/>
                  <a:pt x="0" y="1403205"/>
                  <a:pt x="0" y="353371"/>
                </a:cubicBezTo>
                <a:cubicBezTo>
                  <a:pt x="0" y="287757"/>
                  <a:pt x="3325" y="222918"/>
                  <a:pt x="9815" y="15901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304A773F-A6F4-4285-BA8B-D807B9CED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11" y="488782"/>
            <a:ext cx="2378315" cy="921597"/>
          </a:xfrm>
          <a:prstGeom prst="rect">
            <a:avLst/>
          </a:prstGeom>
        </p:spPr>
      </p:pic>
      <p:sp>
        <p:nvSpPr>
          <p:cNvPr id="30" name="Freeform 67">
            <a:extLst>
              <a:ext uri="{FF2B5EF4-FFF2-40B4-BE49-F238E27FC236}">
                <a16:creationId xmlns="" xmlns:a16="http://schemas.microsoft.com/office/drawing/2014/main" id="{726FC37F-1DE8-4A19-A1DE-0A2176ED8D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86728" y="3030547"/>
            <a:ext cx="4705272" cy="3827453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4F6BBD4E-DEAC-4248-A157-C4A0AFDD9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70" y="4397478"/>
            <a:ext cx="3421939" cy="16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13557" y="0"/>
            <a:ext cx="101784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Simulation</a:t>
            </a:r>
          </a:p>
        </p:txBody>
      </p:sp>
      <p:pic>
        <p:nvPicPr>
          <p:cNvPr id="7" name="bauhaus geral_1">
            <a:hlinkClick r:id="" action="ppaction://media"/>
            <a:extLst>
              <a:ext uri="{FF2B5EF4-FFF2-40B4-BE49-F238E27FC236}">
                <a16:creationId xmlns="" xmlns:a16="http://schemas.microsoft.com/office/drawing/2014/main" id="{7673241B-0F8F-4316-99D3-05247B7B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550"/>
          <a:stretch/>
        </p:blipFill>
        <p:spPr>
          <a:xfrm>
            <a:off x="3602736" y="1380392"/>
            <a:ext cx="8589264" cy="4097215"/>
          </a:xfrm>
          <a:prstGeom prst="rect">
            <a:avLst/>
          </a:prstGeom>
        </p:spPr>
      </p:pic>
      <p:pic>
        <p:nvPicPr>
          <p:cNvPr id="11" name="Picture 2" descr="Imagem relacionada">
            <a:extLst>
              <a:ext uri="{FF2B5EF4-FFF2-40B4-BE49-F238E27FC236}">
                <a16:creationId xmlns="" xmlns:a16="http://schemas.microsoft.com/office/drawing/2014/main" id="{9718EC70-DF7B-4088-B3C8-8294D77E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92" y="2101400"/>
            <a:ext cx="966919" cy="5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m relacionada">
            <a:extLst>
              <a:ext uri="{FF2B5EF4-FFF2-40B4-BE49-F238E27FC236}">
                <a16:creationId xmlns="" xmlns:a16="http://schemas.microsoft.com/office/drawing/2014/main" id="{E7087E51-3C58-418E-805F-4BC27F8E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99" y="4049932"/>
            <a:ext cx="521013" cy="5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5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Results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m 6">
            <a:extLst>
              <a:ext uri="{FF2B5EF4-FFF2-40B4-BE49-F238E27FC236}">
                <a16:creationId xmlns="" xmlns:a16="http://schemas.microsoft.com/office/drawing/2014/main" id="{7655DF48-75E0-4F85-A9D6-7CF98C12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15" y="1518990"/>
            <a:ext cx="6998578" cy="35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42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Results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aixaDeTexto 2">
            <a:extLst>
              <a:ext uri="{FF2B5EF4-FFF2-40B4-BE49-F238E27FC236}">
                <a16:creationId xmlns="" xmlns:a16="http://schemas.microsoft.com/office/drawing/2014/main" id="{03473072-3B87-4950-9BB5-1C6722FE6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424" y="1896419"/>
            <a:ext cx="3571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 dirty="0">
                <a:latin typeface="+mj-lt"/>
                <a:cs typeface="Abadi MT Condensed Light" pitchFamily="34" charset="0"/>
              </a:rPr>
              <a:t>105</a:t>
            </a:r>
          </a:p>
        </p:txBody>
      </p:sp>
      <p:sp>
        <p:nvSpPr>
          <p:cNvPr id="9" name="CaixaDeTexto 7">
            <a:extLst>
              <a:ext uri="{FF2B5EF4-FFF2-40B4-BE49-F238E27FC236}">
                <a16:creationId xmlns="" xmlns:a16="http://schemas.microsoft.com/office/drawing/2014/main" id="{3122FB6C-95F8-47A9-B86C-3A18FE93F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981" y="2295701"/>
            <a:ext cx="3571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 dirty="0">
                <a:latin typeface="+mj-lt"/>
                <a:cs typeface="Abadi MT Condensed Light" pitchFamily="34" charset="0"/>
              </a:rPr>
              <a:t>100</a:t>
            </a:r>
          </a:p>
        </p:txBody>
      </p:sp>
      <p:sp>
        <p:nvSpPr>
          <p:cNvPr id="10" name="CaixaDeTexto 8">
            <a:extLst>
              <a:ext uri="{FF2B5EF4-FFF2-40B4-BE49-F238E27FC236}">
                <a16:creationId xmlns="" xmlns:a16="http://schemas.microsoft.com/office/drawing/2014/main" id="{52EA07AC-3DD7-43BA-A869-4400DEF2D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2714801"/>
            <a:ext cx="3571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95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C83A70D-ABC5-4E8B-84ED-3981D5E36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3113264"/>
            <a:ext cx="3571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90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72439085-D5ED-46BF-BC9B-3F2E7F104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3537126"/>
            <a:ext cx="3571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85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322D5DC3-25C7-481E-A837-2A4C4D616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3948289"/>
            <a:ext cx="357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80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220C688A-AF79-46E8-A17A-D764A7121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4362626"/>
            <a:ext cx="3571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75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9BB65865-6A34-44D4-A817-3C19FA95A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368" y="4775376"/>
            <a:ext cx="3571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70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47EEF2B4-B9BC-4B6C-A162-6D225E644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018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0.80</a:t>
            </a:r>
          </a:p>
        </p:txBody>
      </p:sp>
      <p:sp>
        <p:nvSpPr>
          <p:cNvPr id="19" name="CaixaDeTexto 17">
            <a:extLst>
              <a:ext uri="{FF2B5EF4-FFF2-40B4-BE49-F238E27FC236}">
                <a16:creationId xmlns="" xmlns:a16="http://schemas.microsoft.com/office/drawing/2014/main" id="{6B0081BC-D907-4940-A9E7-CEDD6E592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581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0.85</a:t>
            </a:r>
          </a:p>
        </p:txBody>
      </p:sp>
      <p:sp>
        <p:nvSpPr>
          <p:cNvPr id="20" name="CaixaDeTexto 18">
            <a:extLst>
              <a:ext uri="{FF2B5EF4-FFF2-40B4-BE49-F238E27FC236}">
                <a16:creationId xmlns="" xmlns:a16="http://schemas.microsoft.com/office/drawing/2014/main" id="{32635B68-322C-4553-9E7C-9AC313EF1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143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0.90</a:t>
            </a:r>
          </a:p>
        </p:txBody>
      </p:sp>
      <p:sp>
        <p:nvSpPr>
          <p:cNvPr id="21" name="CaixaDeTexto 19">
            <a:extLst>
              <a:ext uri="{FF2B5EF4-FFF2-40B4-BE49-F238E27FC236}">
                <a16:creationId xmlns="" xmlns:a16="http://schemas.microsoft.com/office/drawing/2014/main" id="{60B37AB4-DF3D-41FE-8B21-39C049E83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706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0.95</a:t>
            </a:r>
          </a:p>
        </p:txBody>
      </p:sp>
      <p:sp>
        <p:nvSpPr>
          <p:cNvPr id="22" name="CaixaDeTexto 20">
            <a:extLst>
              <a:ext uri="{FF2B5EF4-FFF2-40B4-BE49-F238E27FC236}">
                <a16:creationId xmlns="" xmlns:a16="http://schemas.microsoft.com/office/drawing/2014/main" id="{6B8F1B12-E387-4CFA-A528-708C500DC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268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1.00</a:t>
            </a:r>
          </a:p>
        </p:txBody>
      </p:sp>
      <p:sp>
        <p:nvSpPr>
          <p:cNvPr id="23" name="CaixaDeTexto 21">
            <a:extLst>
              <a:ext uri="{FF2B5EF4-FFF2-40B4-BE49-F238E27FC236}">
                <a16:creationId xmlns="" xmlns:a16="http://schemas.microsoft.com/office/drawing/2014/main" id="{D909174A-03CA-466B-9ABB-5FB81ECD4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831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1.05</a:t>
            </a:r>
          </a:p>
        </p:txBody>
      </p:sp>
      <p:sp>
        <p:nvSpPr>
          <p:cNvPr id="24" name="CaixaDeTexto 22">
            <a:extLst>
              <a:ext uri="{FF2B5EF4-FFF2-40B4-BE49-F238E27FC236}">
                <a16:creationId xmlns="" xmlns:a16="http://schemas.microsoft.com/office/drawing/2014/main" id="{0B9EB18E-46FE-4A0A-BB21-BAD4B250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518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1.10</a:t>
            </a:r>
          </a:p>
        </p:txBody>
      </p:sp>
      <p:sp>
        <p:nvSpPr>
          <p:cNvPr id="25" name="CaixaDeTexto 23">
            <a:extLst>
              <a:ext uri="{FF2B5EF4-FFF2-40B4-BE49-F238E27FC236}">
                <a16:creationId xmlns="" xmlns:a16="http://schemas.microsoft.com/office/drawing/2014/main" id="{5650D6D9-B558-4E94-89DB-CE079D894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4556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1.15</a:t>
            </a:r>
          </a:p>
        </p:txBody>
      </p:sp>
      <p:sp>
        <p:nvSpPr>
          <p:cNvPr id="26" name="CaixaDeTexto 24">
            <a:extLst>
              <a:ext uri="{FF2B5EF4-FFF2-40B4-BE49-F238E27FC236}">
                <a16:creationId xmlns="" xmlns:a16="http://schemas.microsoft.com/office/drawing/2014/main" id="{1C78A468-D273-4418-89DA-56C9189E8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593" y="5270676"/>
            <a:ext cx="393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900">
                <a:latin typeface="+mj-lt"/>
                <a:cs typeface="Abadi MT Condensed Light" pitchFamily="34" charset="0"/>
              </a:rPr>
              <a:t>1.20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="" xmlns:a16="http://schemas.microsoft.com/office/drawing/2014/main" id="{41EB70BE-3767-4C86-B3A0-2F8AC19E5554}"/>
              </a:ext>
            </a:extLst>
          </p:cNvPr>
          <p:cNvSpPr txBox="1"/>
          <p:nvPr/>
        </p:nvSpPr>
        <p:spPr>
          <a:xfrm rot="16200000">
            <a:off x="2874654" y="3436548"/>
            <a:ext cx="292740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800" spc="300" dirty="0">
                <a:latin typeface="+mj-lt"/>
                <a:ea typeface="Abadi MT Condensed Light" charset="0"/>
                <a:cs typeface="Abadi MT Condensed Light" charset="0"/>
              </a:rPr>
              <a:t>TOTAL EVACUATION TIME (SECONDS)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="" xmlns:a16="http://schemas.microsoft.com/office/drawing/2014/main" id="{A26D1CC7-68CF-4EB9-A9B8-AE537CBAE506}"/>
              </a:ext>
            </a:extLst>
          </p:cNvPr>
          <p:cNvSpPr txBox="1"/>
          <p:nvPr/>
        </p:nvSpPr>
        <p:spPr>
          <a:xfrm>
            <a:off x="6613243" y="5589764"/>
            <a:ext cx="2464136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323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800" spc="300" dirty="0">
                <a:latin typeface="+mj-lt"/>
                <a:ea typeface="Abadi MT Condensed Light" charset="0"/>
                <a:cs typeface="Abadi MT Condensed Light" charset="0"/>
              </a:rPr>
              <a:t>FACTOR AFFECTING DOOR SIZE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="" xmlns:a16="http://schemas.microsoft.com/office/drawing/2014/main" id="{C3B86DD8-6950-4223-8BF7-7C7B577E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1443" y="5805664"/>
            <a:ext cx="8755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PT" altLang="pt-PT" sz="800" dirty="0">
                <a:latin typeface="+mj-lt"/>
                <a:cs typeface="Abadi MT Condensed Light" pitchFamily="34" charset="0"/>
              </a:rPr>
              <a:t>500 OCCUPANTS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="" xmlns:a16="http://schemas.microsoft.com/office/drawing/2014/main" id="{E2C31CF3-10B0-42E5-BE3C-DC484D7E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99" y="1949885"/>
            <a:ext cx="5928270" cy="33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90" b="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7211F5B-9C56-4B84-B334-CC586F652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Conclusions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-36556" y="11"/>
            <a:ext cx="5815564" cy="6857989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Recent crowd disasters related with design flaws</a:t>
            </a: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Development of larger buildings </a:t>
            </a: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Study evacuation performance is critical</a:t>
            </a: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Current tools: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>
                <a:solidFill>
                  <a:sysClr val="windowText" lastClr="000000"/>
                </a:solidFill>
              </a:rPr>
              <a:t>R</a:t>
            </a:r>
            <a:r>
              <a:rPr lang="en-GB" dirty="0" smtClean="0">
                <a:solidFill>
                  <a:sysClr val="windowText" lastClr="000000"/>
                </a:solidFill>
              </a:rPr>
              <a:t>equire manually produced analytic models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Focus on non-emergency conditions.</a:t>
            </a:r>
          </a:p>
        </p:txBody>
      </p:sp>
      <p:sp>
        <p:nvSpPr>
          <p:cNvPr id="5" name="Down Arrow 4"/>
          <p:cNvSpPr/>
          <p:nvPr/>
        </p:nvSpPr>
        <p:spPr>
          <a:xfrm>
            <a:off x="1481328" y="2747304"/>
            <a:ext cx="109728" cy="2468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6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Future 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0" y="11"/>
            <a:ext cx="5815564" cy="6857989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Test and validate the results for emergency evacuations</a:t>
            </a: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 smtClean="0">
                <a:solidFill>
                  <a:sysClr val="windowText" lastClr="000000"/>
                </a:solidFill>
              </a:rPr>
              <a:t>Multi-objective optimization</a:t>
            </a: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 smtClean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GB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5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5168E7B-6D42-4B3A-B7A1-17D4C49EC9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A030C2-9F23-4593-9F99-7B73C232A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EAFE8A59-A2AE-41C5-BFBA-92C0ED22F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432" y="1741337"/>
            <a:ext cx="6739136" cy="2387918"/>
          </a:xfrm>
        </p:spPr>
        <p:txBody>
          <a:bodyPr anchor="b">
            <a:normAutofit/>
          </a:bodyPr>
          <a:lstStyle/>
          <a:p>
            <a:r>
              <a:rPr lang="pt-PT" sz="66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="" xmlns:a16="http://schemas.microsoft.com/office/drawing/2014/main" id="{532BA4E0-36B0-4C0E-BD07-EE4D57613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9559" y="4200522"/>
            <a:ext cx="6740685" cy="682079"/>
          </a:xfrm>
        </p:spPr>
        <p:txBody>
          <a:bodyPr>
            <a:normAutofit/>
          </a:bodyPr>
          <a:lstStyle/>
          <a:p>
            <a:endParaRPr lang="pt-P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1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Straight Connector 63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257CDD-BC48-40B2-AE5F-218208AF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Building Evacuation Performance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C0EDC99B-176C-48CF-BAFC-969CBD21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62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Full Scale Evacuation Drills vs  Simulation Models</a:t>
            </a:r>
            <a:r>
              <a:rPr lang="en-US" sz="2000" dirty="0">
                <a:solidFill>
                  <a:srgbClr val="F87351"/>
                </a:solidFill>
              </a:rPr>
              <a:t>	</a:t>
            </a:r>
          </a:p>
        </p:txBody>
      </p:sp>
      <p:pic>
        <p:nvPicPr>
          <p:cNvPr id="1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15" y="689976"/>
            <a:ext cx="5455917" cy="3068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68" y="689976"/>
            <a:ext cx="5455917" cy="3068953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8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34" b="205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="" xmlns:a16="http://schemas.microsoft.com/office/drawing/2014/main" id="{82FA0685-FAE0-4D26-A842-3D82121FC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6521"/>
            <a:ext cx="12191980" cy="708451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3D8524-EAF3-4C70-9F6F-03D92A8B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1" y="3248025"/>
            <a:ext cx="4082612" cy="18274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/>
              <a:t>Performance-Based Design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Algorithmic Design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6581001"/>
            <a:ext cx="429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Absolute Towers © </a:t>
            </a:r>
            <a:r>
              <a:rPr lang="en-US" sz="1200" dirty="0">
                <a:solidFill>
                  <a:schemeClr val="bg1"/>
                </a:solidFill>
              </a:rPr>
              <a:t>Jason </a:t>
            </a:r>
            <a:r>
              <a:rPr lang="en-US" sz="1200" dirty="0" err="1">
                <a:solidFill>
                  <a:schemeClr val="bg1"/>
                </a:solidFill>
              </a:rPr>
              <a:t>Zytynsky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Performance-Based Design Cycle For Evacuation 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7070A631-79BC-4670-A6AD-6A8E22E20EDE}"/>
              </a:ext>
            </a:extLst>
          </p:cNvPr>
          <p:cNvSpPr/>
          <p:nvPr/>
        </p:nvSpPr>
        <p:spPr>
          <a:xfrm>
            <a:off x="5278650" y="3200400"/>
            <a:ext cx="390525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5" name="CaixaDeTexto 1">
            <a:extLst>
              <a:ext uri="{FF2B5EF4-FFF2-40B4-BE49-F238E27FC236}">
                <a16:creationId xmlns="" xmlns:a16="http://schemas.microsoft.com/office/drawing/2014/main" id="{757C89F0-B13C-42C6-AB62-8E25CFA0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926" y="1870758"/>
            <a:ext cx="1570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pt-PT" altLang="en-US" sz="2400" b="1" dirty="0">
                <a:latin typeface="+mj-lt"/>
              </a:rPr>
              <a:t>DESIGN SYNTHESIS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CB076038-C918-4754-A694-0CBA9E12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7039" y="4427792"/>
            <a:ext cx="15128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pt-PT" altLang="en-US" sz="2400" b="1" dirty="0" smtClean="0">
                <a:latin typeface="+mj-lt"/>
              </a:rPr>
              <a:t>DESIGN</a:t>
            </a:r>
          </a:p>
          <a:p>
            <a:pPr algn="ctr" eaLnBrk="1" hangingPunct="1"/>
            <a:r>
              <a:rPr lang="pt-PT" altLang="en-US" sz="2400" b="1" dirty="0" smtClean="0">
                <a:latin typeface="+mj-lt"/>
              </a:rPr>
              <a:t>ANALYSIS</a:t>
            </a:r>
            <a:endParaRPr lang="pt-PT" altLang="en-US" sz="2400" b="1" dirty="0">
              <a:latin typeface="+mj-lt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="" xmlns:a16="http://schemas.microsoft.com/office/drawing/2014/main" id="{5DB288E8-67C3-4811-9E5E-CAC164EF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464" y="4427792"/>
            <a:ext cx="20029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712788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pt-PT" altLang="en-US" sz="2400" b="1" dirty="0">
                <a:latin typeface="+mj-lt"/>
              </a:rPr>
              <a:t>DESIGN EVALUATION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31620">
            <a:off x="5114297" y="2615904"/>
            <a:ext cx="1480737" cy="1480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4827">
            <a:off x="6350535" y="4684536"/>
            <a:ext cx="1504485" cy="1504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65414" flipH="1" flipV="1">
            <a:off x="7882273" y="2745935"/>
            <a:ext cx="1454397" cy="145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Crowd Behavior Study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="" xmlns:a16="http://schemas.microsoft.com/office/drawing/2014/main" id="{1D8AF296-285B-43F1-8A1C-34FE7E06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50" y="3317043"/>
            <a:ext cx="7159494" cy="2640797"/>
          </a:xfrm>
          <a:prstGeom prst="rect">
            <a:avLst/>
          </a:prstGeom>
        </p:spPr>
      </p:pic>
      <p:pic>
        <p:nvPicPr>
          <p:cNvPr id="31" name="Imagem 6">
            <a:extLst>
              <a:ext uri="{FF2B5EF4-FFF2-40B4-BE49-F238E27FC236}">
                <a16:creationId xmlns="" xmlns:a16="http://schemas.microsoft.com/office/drawing/2014/main" id="{CE36F798-32F2-46D2-B8F8-49769BD44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1448163"/>
            <a:ext cx="3440519" cy="1379701"/>
          </a:xfrm>
          <a:prstGeom prst="rect">
            <a:avLst/>
          </a:prstGeom>
        </p:spPr>
      </p:pic>
      <p:pic>
        <p:nvPicPr>
          <p:cNvPr id="32" name="Marcador de Posição de Conteúdo 5">
            <a:extLst>
              <a:ext uri="{FF2B5EF4-FFF2-40B4-BE49-F238E27FC236}">
                <a16:creationId xmlns="" xmlns:a16="http://schemas.microsoft.com/office/drawing/2014/main" id="{7B60B678-FF58-48E2-9BF3-028CA70E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713" y="952384"/>
            <a:ext cx="3341174" cy="1875480"/>
          </a:xfrm>
          <a:prstGeom prst="rect">
            <a:avLst/>
          </a:prstGeom>
        </p:spPr>
      </p:pic>
      <p:sp>
        <p:nvSpPr>
          <p:cNvPr id="8" name="Marcador de Posição de Conteúdo 2">
            <a:extLst>
              <a:ext uri="{FF2B5EF4-FFF2-40B4-BE49-F238E27FC236}">
                <a16:creationId xmlns="" xmlns:a16="http://schemas.microsoft.com/office/drawing/2014/main" id="{BD2D5BC2-636C-4009-B385-3B10CA011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7676" y="6178571"/>
            <a:ext cx="9720073" cy="26844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dirty="0"/>
              <a:t>Results from Helbing’s Experiences in: Helbing, D., </a:t>
            </a:r>
            <a:r>
              <a:rPr lang="en-GB" dirty="0" err="1"/>
              <a:t>Farkas</a:t>
            </a:r>
            <a:r>
              <a:rPr lang="en-GB" dirty="0"/>
              <a:t>, I., &amp; </a:t>
            </a:r>
            <a:r>
              <a:rPr lang="en-GB" dirty="0" err="1"/>
              <a:t>Vicsek</a:t>
            </a:r>
            <a:r>
              <a:rPr lang="en-GB" dirty="0"/>
              <a:t>, T. (2000). Simulating dynamical features of escape panic. </a:t>
            </a:r>
            <a:r>
              <a:rPr lang="en-GB" i="1" dirty="0"/>
              <a:t>Nature</a:t>
            </a:r>
            <a:r>
              <a:rPr lang="en-GB" dirty="0"/>
              <a:t>, </a:t>
            </a:r>
            <a:r>
              <a:rPr lang="en-GB" i="1" dirty="0"/>
              <a:t>407</a:t>
            </a:r>
            <a:r>
              <a:rPr lang="en-GB" dirty="0"/>
              <a:t>(6803), 487.</a:t>
            </a:r>
          </a:p>
        </p:txBody>
      </p:sp>
    </p:spTree>
    <p:extLst>
      <p:ext uri="{BB962C8B-B14F-4D97-AF65-F5344CB8AC3E}">
        <p14:creationId xmlns:p14="http://schemas.microsoft.com/office/powerpoint/2010/main" val="3740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789FE80-6A8C-42DA-896F-2EF2A60A4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Agent-Based </a:t>
            </a:r>
            <a:br>
              <a:rPr lang="en-US" sz="4000" dirty="0"/>
            </a:br>
            <a:r>
              <a:rPr lang="en-US" sz="4000" dirty="0"/>
              <a:t>Modeling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1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Framework</a:t>
            </a:r>
          </a:p>
        </p:txBody>
      </p:sp>
      <p:pic>
        <p:nvPicPr>
          <p:cNvPr id="23" name="Imagem 9">
            <a:extLst>
              <a:ext uri="{FF2B5EF4-FFF2-40B4-BE49-F238E27FC236}">
                <a16:creationId xmlns="" xmlns:a16="http://schemas.microsoft.com/office/drawing/2014/main" id="{05638BCB-8B7B-4E42-B03B-41F6EA158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" t="1535" r="1410" b="1779"/>
          <a:stretch/>
        </p:blipFill>
        <p:spPr>
          <a:xfrm>
            <a:off x="4337538" y="1273481"/>
            <a:ext cx="6717323" cy="5169876"/>
          </a:xfrm>
          <a:prstGeom prst="rect">
            <a:avLst/>
          </a:prstGeom>
        </p:spPr>
      </p:pic>
      <p:pic>
        <p:nvPicPr>
          <p:cNvPr id="22" name="Imagem 10">
            <a:extLst>
              <a:ext uri="{FF2B5EF4-FFF2-40B4-BE49-F238E27FC236}">
                <a16:creationId xmlns="" xmlns:a16="http://schemas.microsoft.com/office/drawing/2014/main" id="{81CA9CA8-1599-4668-B7C8-45BF24485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" t="1535" r="1410" b="1779"/>
          <a:stretch/>
        </p:blipFill>
        <p:spPr>
          <a:xfrm>
            <a:off x="4337537" y="1273481"/>
            <a:ext cx="6717323" cy="51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753252F-4873-4F63-801D-CC719279A7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13557" y="0"/>
            <a:ext cx="101784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D540E6-AFA0-471A-8315-1DE06A500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973" y="1892561"/>
            <a:ext cx="9340243" cy="30728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51AAA-C236-436B-8040-D831BE7D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</a:t>
            </a:r>
            <a:r>
              <a:rPr lang="en-US" sz="2600" dirty="0">
                <a:solidFill>
                  <a:srgbClr val="FFFFFF"/>
                </a:solidFill>
              </a:rPr>
              <a:t>Study: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Bauhaus School, 1</a:t>
            </a:r>
            <a:r>
              <a:rPr lang="en-US" sz="2600" baseline="30000" dirty="0">
                <a:solidFill>
                  <a:srgbClr val="FFFFFF"/>
                </a:solidFill>
              </a:rPr>
              <a:t>st</a:t>
            </a:r>
            <a:r>
              <a:rPr lang="en-US" sz="2600" dirty="0">
                <a:solidFill>
                  <a:srgbClr val="FFFFFF"/>
                </a:solidFill>
              </a:rPr>
              <a:t> floor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1" y="1090164"/>
            <a:ext cx="1818089" cy="1604794"/>
          </a:xfrm>
        </p:spPr>
      </p:pic>
    </p:spTree>
    <p:extLst>
      <p:ext uri="{BB962C8B-B14F-4D97-AF65-F5344CB8AC3E}">
        <p14:creationId xmlns:p14="http://schemas.microsoft.com/office/powerpoint/2010/main" val="8829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Widescreen</PresentationFormat>
  <Paragraphs>77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Abadi MT Condensed Light</vt:lpstr>
      <vt:lpstr>Arial</vt:lpstr>
      <vt:lpstr>Calibri</vt:lpstr>
      <vt:lpstr>Calibri Light</vt:lpstr>
      <vt:lpstr>Wingdings</vt:lpstr>
      <vt:lpstr>Tema do Office</vt:lpstr>
      <vt:lpstr>SafePath - An Agent-Based Framework to Simulate Crowd Behaviors </vt:lpstr>
      <vt:lpstr>Building Evacuation Performance</vt:lpstr>
      <vt:lpstr>Performance-Based Design </vt:lpstr>
      <vt:lpstr>Algorithmic Design</vt:lpstr>
      <vt:lpstr>Performance-Based Design Cycle For Evacuation </vt:lpstr>
      <vt:lpstr>Crowd Behavior Study</vt:lpstr>
      <vt:lpstr>Agent-Based  Modeling</vt:lpstr>
      <vt:lpstr>Framework</vt:lpstr>
      <vt:lpstr>Case Study: Bauhaus School, 1st floor</vt:lpstr>
      <vt:lpstr>Simulation</vt:lpstr>
      <vt:lpstr>Results</vt:lpstr>
      <vt:lpstr>Results</vt:lpstr>
      <vt:lpstr>Conclusions</vt:lpstr>
      <vt:lpstr>Future Work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2018-10-10T10:07:04Z</dcterms:created>
  <dcterms:modified xsi:type="dcterms:W3CDTF">2018-10-10T10:07:10Z</dcterms:modified>
</cp:coreProperties>
</file>