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716" r:id="rId1"/>
  </p:sldMasterIdLst>
  <p:notesMasterIdLst>
    <p:notesMasterId r:id="rId52"/>
  </p:notesMasterIdLst>
  <p:sldIdLst>
    <p:sldId id="257" r:id="rId2"/>
    <p:sldId id="439" r:id="rId3"/>
    <p:sldId id="360" r:id="rId4"/>
    <p:sldId id="379" r:id="rId5"/>
    <p:sldId id="413" r:id="rId6"/>
    <p:sldId id="412" r:id="rId7"/>
    <p:sldId id="419" r:id="rId8"/>
    <p:sldId id="418" r:id="rId9"/>
    <p:sldId id="417" r:id="rId10"/>
    <p:sldId id="416" r:id="rId11"/>
    <p:sldId id="415" r:id="rId12"/>
    <p:sldId id="357" r:id="rId13"/>
    <p:sldId id="367" r:id="rId14"/>
    <p:sldId id="365" r:id="rId15"/>
    <p:sldId id="366" r:id="rId16"/>
    <p:sldId id="364" r:id="rId17"/>
    <p:sldId id="420" r:id="rId18"/>
    <p:sldId id="368" r:id="rId19"/>
    <p:sldId id="337" r:id="rId20"/>
    <p:sldId id="384" r:id="rId21"/>
    <p:sldId id="369" r:id="rId22"/>
    <p:sldId id="385" r:id="rId23"/>
    <p:sldId id="386" r:id="rId24"/>
    <p:sldId id="387" r:id="rId25"/>
    <p:sldId id="388" r:id="rId26"/>
    <p:sldId id="389" r:id="rId27"/>
    <p:sldId id="397" r:id="rId28"/>
    <p:sldId id="400" r:id="rId29"/>
    <p:sldId id="399" r:id="rId30"/>
    <p:sldId id="398" r:id="rId31"/>
    <p:sldId id="401" r:id="rId32"/>
    <p:sldId id="441" r:id="rId33"/>
    <p:sldId id="442" r:id="rId34"/>
    <p:sldId id="404" r:id="rId35"/>
    <p:sldId id="421" r:id="rId36"/>
    <p:sldId id="402" r:id="rId37"/>
    <p:sldId id="426" r:id="rId38"/>
    <p:sldId id="427" r:id="rId39"/>
    <p:sldId id="430" r:id="rId40"/>
    <p:sldId id="431" r:id="rId41"/>
    <p:sldId id="373" r:id="rId42"/>
    <p:sldId id="434" r:id="rId43"/>
    <p:sldId id="376" r:id="rId44"/>
    <p:sldId id="390" r:id="rId45"/>
    <p:sldId id="394" r:id="rId46"/>
    <p:sldId id="396" r:id="rId47"/>
    <p:sldId id="395" r:id="rId48"/>
    <p:sldId id="438" r:id="rId49"/>
    <p:sldId id="425" r:id="rId50"/>
    <p:sldId id="443" r:id="rId5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0ACE2C-0E56-4E39-A5C6-846552407575}">
  <a:tblStyle styleId="{F70ACE2C-0E56-4E39-A5C6-8465524075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0" autoAdjust="0"/>
    <p:restoredTop sz="79742" autoAdjust="0"/>
  </p:normalViewPr>
  <p:slideViewPr>
    <p:cSldViewPr snapToGrid="0">
      <p:cViewPr varScale="1">
        <p:scale>
          <a:sx n="122" d="100"/>
          <a:sy n="122" d="100"/>
        </p:scale>
        <p:origin x="13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5153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39db78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39db78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5462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8188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69484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19983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46722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8499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62921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39db78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39db78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3441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45956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54345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9215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39db78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39db78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2312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76089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66266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3909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92381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12497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91839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505624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400397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9356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3520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897033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244116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092282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93745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806963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892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520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79957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056756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5214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4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467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98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44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61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3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PT" dirty="0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61C4-F2B7-4F04-B129-8EA075628C64}" type="datetimeFigureOut">
              <a:rPr lang="pt-PT" smtClean="0"/>
              <a:t>10/10/2018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35321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61C4-F2B7-4F04-B129-8EA075628C64}" type="datetimeFigureOut">
              <a:rPr lang="pt-PT" smtClean="0"/>
              <a:t>10/10/2018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63996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61C4-F2B7-4F04-B129-8EA075628C64}" type="datetimeFigureOut">
              <a:rPr lang="pt-PT" smtClean="0"/>
              <a:t>10/10/2018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49189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675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61C4-F2B7-4F04-B129-8EA075628C64}" type="datetimeFigureOut">
              <a:rPr lang="pt-PT" smtClean="0"/>
              <a:t>10/10/2018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83467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61C4-F2B7-4F04-B129-8EA075628C64}" type="datetimeFigureOut">
              <a:rPr lang="pt-PT" smtClean="0"/>
              <a:t>10/10/2018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87047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61C4-F2B7-4F04-B129-8EA075628C64}" type="datetimeFigureOut">
              <a:rPr lang="pt-PT" smtClean="0"/>
              <a:t>10/10/2018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16339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61C4-F2B7-4F04-B129-8EA075628C64}" type="datetimeFigureOut">
              <a:rPr lang="pt-PT" smtClean="0"/>
              <a:t>10/10/2018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mtClean="0"/>
              <a:t>‹#›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530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61C4-F2B7-4F04-B129-8EA075628C64}" type="datetimeFigureOut">
              <a:rPr lang="pt-PT" smtClean="0"/>
              <a:t>10/10/2018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mtClean="0"/>
              <a:t>‹#›</a:t>
            </a:fld>
            <a:endParaRPr lang="pt-P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237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61C4-F2B7-4F04-B129-8EA075628C64}" type="datetimeFigureOut">
              <a:rPr lang="pt-PT" smtClean="0"/>
              <a:t>10/10/2018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566082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61C4-F2B7-4F04-B129-8EA075628C64}" type="datetimeFigureOut">
              <a:rPr lang="pt-PT" smtClean="0"/>
              <a:t>10/10/2018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814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61C4-F2B7-4F04-B129-8EA075628C64}" type="datetimeFigureOut">
              <a:rPr lang="pt-PT" smtClean="0"/>
              <a:t>10/10/2018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69976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3C61C4-F2B7-4F04-B129-8EA075628C64}" type="datetimeFigureOut">
              <a:rPr lang="pt-PT" smtClean="0"/>
              <a:t>10/10/2018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275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CEE2D4A-A6CC-4369-8D87-764E9A79DB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/>
          </a:blip>
          <a:srcRect t="14548" b="118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</a:rPr>
              <a:t>Derivative-free Methods for Structural Optimization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xmlns="" id="{6B16E632-881F-4FCA-B27B-772A15E330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Guilherme Ilunga, António Leitão</a:t>
            </a:r>
          </a:p>
          <a:p>
            <a:r>
              <a:rPr lang="pt-PT" dirty="0"/>
              <a:t>INESC-ID/Instituto Superior Técnico, Universidade de Lisboa</a:t>
            </a:r>
          </a:p>
        </p:txBody>
      </p:sp>
      <p:pic>
        <p:nvPicPr>
          <p:cNvPr id="7" name="Picture 2" descr="INESC-ID">
            <a:extLst>
              <a:ext uri="{FF2B5EF4-FFF2-40B4-BE49-F238E27FC236}">
                <a16:creationId xmlns:a16="http://schemas.microsoft.com/office/drawing/2014/main" xmlns="" id="{DC0C37A6-F594-4F56-9F5B-7F5D7C226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0102"/>
            <a:ext cx="1595145" cy="77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m para tecnico logotipo">
            <a:extLst>
              <a:ext uri="{FF2B5EF4-FFF2-40B4-BE49-F238E27FC236}">
                <a16:creationId xmlns:a16="http://schemas.microsoft.com/office/drawing/2014/main" xmlns="" id="{D9A67D8B-FD82-4D1D-B04B-A5B070B5F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53"/>
          <a:stretch/>
        </p:blipFill>
        <p:spPr bwMode="auto">
          <a:xfrm>
            <a:off x="1595145" y="4385591"/>
            <a:ext cx="1658676" cy="6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4BC6700-F0BA-4A5F-9837-67CD1BD58A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 t="8421" b="7310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EA096A-BEB9-4A40-BCCA-35CAC9745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 dirty="0" err="1">
                <a:solidFill>
                  <a:srgbClr val="FFFFFF"/>
                </a:solidFill>
              </a:rPr>
              <a:t>Why</a:t>
            </a:r>
            <a:r>
              <a:rPr lang="pt-PT" dirty="0">
                <a:solidFill>
                  <a:srgbClr val="FFFFFF"/>
                </a:solidFill>
              </a:rPr>
              <a:t> do </a:t>
            </a:r>
            <a:r>
              <a:rPr lang="pt-PT" dirty="0" err="1">
                <a:solidFill>
                  <a:srgbClr val="FFFFFF"/>
                </a:solidFill>
              </a:rPr>
              <a:t>we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want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optimization</a:t>
            </a:r>
            <a:r>
              <a:rPr lang="pt-PT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01E4E883-6C02-4897-9876-1B83475B9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It can help with building code restrictions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It can help reduce costs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It can help the creative stage</a:t>
            </a:r>
          </a:p>
          <a:p>
            <a:endParaRPr lang="pt-P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93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4BC6700-F0BA-4A5F-9837-67CD1BD58A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 t="8421" b="7310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EA096A-BEB9-4A40-BCCA-35CAC9745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 dirty="0" err="1">
                <a:solidFill>
                  <a:srgbClr val="FFFFFF"/>
                </a:solidFill>
              </a:rPr>
              <a:t>Why</a:t>
            </a:r>
            <a:r>
              <a:rPr lang="pt-PT" dirty="0">
                <a:solidFill>
                  <a:srgbClr val="FFFFFF"/>
                </a:solidFill>
              </a:rPr>
              <a:t> do </a:t>
            </a:r>
            <a:r>
              <a:rPr lang="pt-PT" dirty="0" err="1">
                <a:solidFill>
                  <a:srgbClr val="FFFFFF"/>
                </a:solidFill>
              </a:rPr>
              <a:t>we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want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optimization</a:t>
            </a:r>
            <a:r>
              <a:rPr lang="pt-PT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01E4E883-6C02-4897-9876-1B83475B9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It can help with building code restrictions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It can help reduce costs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It can help the creative stage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This process can be automated</a:t>
            </a:r>
          </a:p>
          <a:p>
            <a:endParaRPr lang="pt-P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42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4BC6700-F0BA-4A5F-9837-67CD1BD58A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 t="8421" b="7310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EA096A-BEB9-4A40-BCCA-35CAC9745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 dirty="0" err="1">
                <a:solidFill>
                  <a:srgbClr val="FFFFFF"/>
                </a:solidFill>
              </a:rPr>
              <a:t>Why</a:t>
            </a:r>
            <a:r>
              <a:rPr lang="pt-PT" dirty="0">
                <a:solidFill>
                  <a:srgbClr val="FFFFFF"/>
                </a:solidFill>
              </a:rPr>
              <a:t> do </a:t>
            </a:r>
            <a:r>
              <a:rPr lang="pt-PT" dirty="0" err="1">
                <a:solidFill>
                  <a:srgbClr val="FFFFFF"/>
                </a:solidFill>
              </a:rPr>
              <a:t>we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want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optimization</a:t>
            </a:r>
            <a:r>
              <a:rPr lang="pt-PT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01E4E883-6C02-4897-9876-1B83475B9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It can help with building code restrictions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It can help reduce costs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It can help the creative stage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This process can be automated</a:t>
            </a:r>
          </a:p>
          <a:p>
            <a:endParaRPr lang="pt-P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87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EFCB118-527A-456D-B676-DB68A4905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 t="15730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B09F4C-41B7-4942-82A6-BB41DF24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</a:rPr>
              <a:t>How can it be done?</a:t>
            </a:r>
          </a:p>
        </p:txBody>
      </p:sp>
    </p:spTree>
    <p:extLst>
      <p:ext uri="{BB962C8B-B14F-4D97-AF65-F5344CB8AC3E}">
        <p14:creationId xmlns:p14="http://schemas.microsoft.com/office/powerpoint/2010/main" val="1967932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EFCB118-527A-456D-B676-DB68A4905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 t="15730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B09F4C-41B7-4942-82A6-BB41DF24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 dirty="0" err="1">
                <a:solidFill>
                  <a:srgbClr val="FFFFFF"/>
                </a:solidFill>
              </a:rPr>
              <a:t>How</a:t>
            </a:r>
            <a:r>
              <a:rPr lang="pt-PT" dirty="0">
                <a:solidFill>
                  <a:srgbClr val="FFFFFF"/>
                </a:solidFill>
              </a:rPr>
              <a:t> can </a:t>
            </a:r>
            <a:r>
              <a:rPr lang="pt-PT" dirty="0" err="1">
                <a:solidFill>
                  <a:srgbClr val="FFFFFF"/>
                </a:solidFill>
              </a:rPr>
              <a:t>it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be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done</a:t>
            </a:r>
            <a:r>
              <a:rPr lang="pt-PT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5" name="Marcador de Posição de Conteúdo 4" descr="Casa">
            <a:extLst>
              <a:ext uri="{FF2B5EF4-FFF2-40B4-BE49-F238E27FC236}">
                <a16:creationId xmlns:a16="http://schemas.microsoft.com/office/drawing/2014/main" xmlns="" id="{60433BB3-9A04-45E6-B46E-928CE12F3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0692" y="1515593"/>
            <a:ext cx="1947730" cy="1947730"/>
          </a:xfr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3A1C135D-C3E9-427C-B666-2C3530D7584A}"/>
              </a:ext>
            </a:extLst>
          </p:cNvPr>
          <p:cNvSpPr txBox="1"/>
          <p:nvPr/>
        </p:nvSpPr>
        <p:spPr>
          <a:xfrm>
            <a:off x="483460" y="3468387"/>
            <a:ext cx="210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Algorithmic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2922676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EFCB118-527A-456D-B676-DB68A4905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 t="15730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B09F4C-41B7-4942-82A6-BB41DF24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</a:rPr>
              <a:t>How can it be done?</a:t>
            </a:r>
          </a:p>
        </p:txBody>
      </p:sp>
      <p:pic>
        <p:nvPicPr>
          <p:cNvPr id="5" name="Marcador de Posição de Conteúdo 4" descr="Casa">
            <a:extLst>
              <a:ext uri="{FF2B5EF4-FFF2-40B4-BE49-F238E27FC236}">
                <a16:creationId xmlns:a16="http://schemas.microsoft.com/office/drawing/2014/main" xmlns="" id="{60433BB3-9A04-45E6-B46E-928CE12F3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0692" y="1515593"/>
            <a:ext cx="1947730" cy="1947730"/>
          </a:xfrm>
        </p:spPr>
      </p:pic>
      <p:pic>
        <p:nvPicPr>
          <p:cNvPr id="8" name="Gráfico 7" descr="Manómetro">
            <a:extLst>
              <a:ext uri="{FF2B5EF4-FFF2-40B4-BE49-F238E27FC236}">
                <a16:creationId xmlns:a16="http://schemas.microsoft.com/office/drawing/2014/main" xmlns="" id="{35DD26F3-94D5-48B1-A2C6-3DC5457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00843" y="1520657"/>
            <a:ext cx="1947730" cy="194773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3A1C135D-C3E9-427C-B666-2C3530D7584A}"/>
              </a:ext>
            </a:extLst>
          </p:cNvPr>
          <p:cNvSpPr txBox="1"/>
          <p:nvPr/>
        </p:nvSpPr>
        <p:spPr>
          <a:xfrm>
            <a:off x="483460" y="3468387"/>
            <a:ext cx="210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/>
              <a:t>Algorithmic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Design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6B5175F4-2D52-4A33-B5F0-AA6593957924}"/>
              </a:ext>
            </a:extLst>
          </p:cNvPr>
          <p:cNvSpPr txBox="1"/>
          <p:nvPr/>
        </p:nvSpPr>
        <p:spPr>
          <a:xfrm>
            <a:off x="3520903" y="3468387"/>
            <a:ext cx="210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472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EFCB118-527A-456D-B676-DB68A4905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 t="15730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B09F4C-41B7-4942-82A6-BB41DF24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</a:rPr>
              <a:t>How can it be done?</a:t>
            </a:r>
          </a:p>
        </p:txBody>
      </p:sp>
      <p:pic>
        <p:nvPicPr>
          <p:cNvPr id="5" name="Marcador de Posição de Conteúdo 4" descr="Casa">
            <a:extLst>
              <a:ext uri="{FF2B5EF4-FFF2-40B4-BE49-F238E27FC236}">
                <a16:creationId xmlns:a16="http://schemas.microsoft.com/office/drawing/2014/main" xmlns="" id="{60433BB3-9A04-45E6-B46E-928CE12F3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0692" y="1515593"/>
            <a:ext cx="1947730" cy="1947730"/>
          </a:xfrm>
        </p:spPr>
      </p:pic>
      <p:pic>
        <p:nvPicPr>
          <p:cNvPr id="8" name="Gráfico 7" descr="Manómetro">
            <a:extLst>
              <a:ext uri="{FF2B5EF4-FFF2-40B4-BE49-F238E27FC236}">
                <a16:creationId xmlns:a16="http://schemas.microsoft.com/office/drawing/2014/main" xmlns="" id="{35DD26F3-94D5-48B1-A2C6-3DC5457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00843" y="1520657"/>
            <a:ext cx="1947730" cy="1947730"/>
          </a:xfrm>
          <a:prstGeom prst="rect">
            <a:avLst/>
          </a:prstGeom>
        </p:spPr>
      </p:pic>
      <p:pic>
        <p:nvPicPr>
          <p:cNvPr id="12" name="Gráfico 11" descr="Tendência de queda">
            <a:extLst>
              <a:ext uri="{FF2B5EF4-FFF2-40B4-BE49-F238E27FC236}">
                <a16:creationId xmlns:a16="http://schemas.microsoft.com/office/drawing/2014/main" xmlns="" id="{5DBCA96C-F1FF-46F0-938E-DB6CE7707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644848" y="1597885"/>
            <a:ext cx="1947730" cy="194773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3A1C135D-C3E9-427C-B666-2C3530D7584A}"/>
              </a:ext>
            </a:extLst>
          </p:cNvPr>
          <p:cNvSpPr txBox="1"/>
          <p:nvPr/>
        </p:nvSpPr>
        <p:spPr>
          <a:xfrm>
            <a:off x="483460" y="3468387"/>
            <a:ext cx="210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Algorithmic</a:t>
            </a:r>
            <a:r>
              <a:rPr lang="pt-PT" dirty="0"/>
              <a:t> Design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6B5175F4-2D52-4A33-B5F0-AA6593957924}"/>
              </a:ext>
            </a:extLst>
          </p:cNvPr>
          <p:cNvSpPr txBox="1"/>
          <p:nvPr/>
        </p:nvSpPr>
        <p:spPr>
          <a:xfrm>
            <a:off x="3520903" y="3468387"/>
            <a:ext cx="210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/>
              <a:t>Analysis</a:t>
            </a:r>
            <a:endParaRPr lang="pt-PT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8B78AC61-D4D6-49A5-9228-860C3196D904}"/>
              </a:ext>
            </a:extLst>
          </p:cNvPr>
          <p:cNvSpPr txBox="1"/>
          <p:nvPr/>
        </p:nvSpPr>
        <p:spPr>
          <a:xfrm>
            <a:off x="6567616" y="3468387"/>
            <a:ext cx="210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/>
              <a:t>Optimization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41113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EFCB118-527A-456D-B676-DB68A4905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 t="15730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B09F4C-41B7-4942-82A6-BB41DF24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</a:rPr>
              <a:t>How can it be done?</a:t>
            </a:r>
          </a:p>
        </p:txBody>
      </p:sp>
      <p:pic>
        <p:nvPicPr>
          <p:cNvPr id="5" name="Marcador de Posição de Conteúdo 4" descr="Casa">
            <a:extLst>
              <a:ext uri="{FF2B5EF4-FFF2-40B4-BE49-F238E27FC236}">
                <a16:creationId xmlns:a16="http://schemas.microsoft.com/office/drawing/2014/main" xmlns="" id="{60433BB3-9A04-45E6-B46E-928CE12F3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0692" y="1515593"/>
            <a:ext cx="1947730" cy="1947730"/>
          </a:xfrm>
        </p:spPr>
      </p:pic>
      <p:pic>
        <p:nvPicPr>
          <p:cNvPr id="8" name="Gráfico 7" descr="Manómetro">
            <a:extLst>
              <a:ext uri="{FF2B5EF4-FFF2-40B4-BE49-F238E27FC236}">
                <a16:creationId xmlns:a16="http://schemas.microsoft.com/office/drawing/2014/main" xmlns="" id="{35DD26F3-94D5-48B1-A2C6-3DC5457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00843" y="1520657"/>
            <a:ext cx="1947730" cy="1947730"/>
          </a:xfrm>
          <a:prstGeom prst="rect">
            <a:avLst/>
          </a:prstGeom>
        </p:spPr>
      </p:pic>
      <p:pic>
        <p:nvPicPr>
          <p:cNvPr id="12" name="Gráfico 11" descr="Tendência de queda">
            <a:extLst>
              <a:ext uri="{FF2B5EF4-FFF2-40B4-BE49-F238E27FC236}">
                <a16:creationId xmlns:a16="http://schemas.microsoft.com/office/drawing/2014/main" xmlns="" id="{5DBCA96C-F1FF-46F0-938E-DB6CE7707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644848" y="1597885"/>
            <a:ext cx="1947730" cy="194773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3A1C135D-C3E9-427C-B666-2C3530D7584A}"/>
              </a:ext>
            </a:extLst>
          </p:cNvPr>
          <p:cNvSpPr txBox="1"/>
          <p:nvPr/>
        </p:nvSpPr>
        <p:spPr>
          <a:xfrm>
            <a:off x="483460" y="3468387"/>
            <a:ext cx="210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/>
              <a:t>Algorithmic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Design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6B5175F4-2D52-4A33-B5F0-AA6593957924}"/>
              </a:ext>
            </a:extLst>
          </p:cNvPr>
          <p:cNvSpPr txBox="1"/>
          <p:nvPr/>
        </p:nvSpPr>
        <p:spPr>
          <a:xfrm>
            <a:off x="3520903" y="3468387"/>
            <a:ext cx="210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8B78AC61-D4D6-49A5-9228-860C3196D904}"/>
              </a:ext>
            </a:extLst>
          </p:cNvPr>
          <p:cNvSpPr txBox="1"/>
          <p:nvPr/>
        </p:nvSpPr>
        <p:spPr>
          <a:xfrm>
            <a:off x="6567616" y="3468387"/>
            <a:ext cx="210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Optimization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04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EFCB118-527A-456D-B676-DB68A4905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 t="15730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B09F4C-41B7-4942-82A6-BB41DF24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</a:rPr>
              <a:t>How can it be done?</a:t>
            </a:r>
          </a:p>
        </p:txBody>
      </p:sp>
      <p:pic>
        <p:nvPicPr>
          <p:cNvPr id="5" name="Marcador de Posição de Conteúdo 4" descr="Casa">
            <a:extLst>
              <a:ext uri="{FF2B5EF4-FFF2-40B4-BE49-F238E27FC236}">
                <a16:creationId xmlns:a16="http://schemas.microsoft.com/office/drawing/2014/main" xmlns="" id="{60433BB3-9A04-45E6-B46E-928CE12F3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0692" y="1515593"/>
            <a:ext cx="1947730" cy="1947730"/>
          </a:xfrm>
        </p:spPr>
      </p:pic>
      <p:pic>
        <p:nvPicPr>
          <p:cNvPr id="8" name="Gráfico 7" descr="Manómetro">
            <a:extLst>
              <a:ext uri="{FF2B5EF4-FFF2-40B4-BE49-F238E27FC236}">
                <a16:creationId xmlns:a16="http://schemas.microsoft.com/office/drawing/2014/main" xmlns="" id="{35DD26F3-94D5-48B1-A2C6-3DC5457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00843" y="1520657"/>
            <a:ext cx="1947730" cy="1947730"/>
          </a:xfrm>
          <a:prstGeom prst="rect">
            <a:avLst/>
          </a:prstGeom>
        </p:spPr>
      </p:pic>
      <p:pic>
        <p:nvPicPr>
          <p:cNvPr id="12" name="Gráfico 11" descr="Tendência de queda">
            <a:extLst>
              <a:ext uri="{FF2B5EF4-FFF2-40B4-BE49-F238E27FC236}">
                <a16:creationId xmlns:a16="http://schemas.microsoft.com/office/drawing/2014/main" xmlns="" id="{5DBCA96C-F1FF-46F0-938E-DB6CE7707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644848" y="1597885"/>
            <a:ext cx="1947730" cy="194773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3A1C135D-C3E9-427C-B666-2C3530D7584A}"/>
              </a:ext>
            </a:extLst>
          </p:cNvPr>
          <p:cNvSpPr txBox="1"/>
          <p:nvPr/>
        </p:nvSpPr>
        <p:spPr>
          <a:xfrm>
            <a:off x="483460" y="3468387"/>
            <a:ext cx="210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/>
              <a:t>Algorithmic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Design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6B5175F4-2D52-4A33-B5F0-AA6593957924}"/>
              </a:ext>
            </a:extLst>
          </p:cNvPr>
          <p:cNvSpPr txBox="1"/>
          <p:nvPr/>
        </p:nvSpPr>
        <p:spPr>
          <a:xfrm>
            <a:off x="3520903" y="3468387"/>
            <a:ext cx="210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8B78AC61-D4D6-49A5-9228-860C3196D904}"/>
              </a:ext>
            </a:extLst>
          </p:cNvPr>
          <p:cNvSpPr txBox="1"/>
          <p:nvPr/>
        </p:nvSpPr>
        <p:spPr>
          <a:xfrm>
            <a:off x="6567616" y="3468387"/>
            <a:ext cx="210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Optimization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13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F5E5041-3940-4735-AC02-C794E910EF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0000" r="91111"/>
                    </a14:imgEffect>
                  </a14:imgLayer>
                </a14:imgProps>
              </a:ext>
            </a:extLst>
          </a:blip>
          <a:srcRect l="11111" r="-2" b="-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143000" y="841771"/>
            <a:ext cx="6858000" cy="217538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6000">
                <a:solidFill>
                  <a:srgbClr val="FFFFFF"/>
                </a:solidFill>
              </a:rPr>
              <a:t>Optimization Algorithms</a:t>
            </a:r>
          </a:p>
        </p:txBody>
      </p:sp>
    </p:spTree>
    <p:extLst>
      <p:ext uri="{BB962C8B-B14F-4D97-AF65-F5344CB8AC3E}">
        <p14:creationId xmlns:p14="http://schemas.microsoft.com/office/powerpoint/2010/main" val="1889070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CEE2D4A-A6CC-4369-8D87-764E9A79DB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/>
          </a:blip>
          <a:srcRect t="14548" b="118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</a:rPr>
              <a:t>Algorithms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for Structural Optimization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xmlns="" id="{6B16E632-881F-4FCA-B27B-772A15E330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Guilherme Ilunga, António Leitão</a:t>
            </a:r>
          </a:p>
          <a:p>
            <a:r>
              <a:rPr lang="pt-PT" dirty="0"/>
              <a:t>INESC-ID/Instituto Superior Técnico, Universidade de Lisboa</a:t>
            </a:r>
          </a:p>
        </p:txBody>
      </p:sp>
      <p:pic>
        <p:nvPicPr>
          <p:cNvPr id="5" name="Picture 2" descr="INESC-ID">
            <a:extLst>
              <a:ext uri="{FF2B5EF4-FFF2-40B4-BE49-F238E27FC236}">
                <a16:creationId xmlns:a16="http://schemas.microsoft.com/office/drawing/2014/main" xmlns="" id="{1BD472B1-5729-41D2-9D03-B9C1492C1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0102"/>
            <a:ext cx="1595145" cy="77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m para tecnico logotipo">
            <a:extLst>
              <a:ext uri="{FF2B5EF4-FFF2-40B4-BE49-F238E27FC236}">
                <a16:creationId xmlns:a16="http://schemas.microsoft.com/office/drawing/2014/main" xmlns="" id="{D559EA55-7D8B-470B-916D-BA4B6E6CB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53"/>
          <a:stretch/>
        </p:blipFill>
        <p:spPr bwMode="auto">
          <a:xfrm>
            <a:off x="1595145" y="4385591"/>
            <a:ext cx="1658676" cy="6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82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D250FF-6FC9-479A-8791-DCA790DA2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2510C16-63A3-4DA4-9E8E-3B624AA7FB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B36979-7448-4085-9D2D-23A99583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17" y="502443"/>
            <a:ext cx="5145616" cy="40752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100" dirty="0">
                <a:solidFill>
                  <a:srgbClr val="FFFFFF"/>
                </a:solidFill>
              </a:rPr>
              <a:t>The Genetic Algorithm</a:t>
            </a:r>
          </a:p>
        </p:txBody>
      </p:sp>
    </p:spTree>
    <p:extLst>
      <p:ext uri="{BB962C8B-B14F-4D97-AF65-F5344CB8AC3E}">
        <p14:creationId xmlns:p14="http://schemas.microsoft.com/office/powerpoint/2010/main" val="4163162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D250FF-6FC9-479A-8791-DCA790DA2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2510C16-63A3-4DA4-9E8E-3B624AA7FB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B36979-7448-4085-9D2D-23A99583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17" y="502443"/>
            <a:ext cx="5145616" cy="40752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100" dirty="0">
                <a:solidFill>
                  <a:srgbClr val="FFFFFF"/>
                </a:solidFill>
              </a:rPr>
              <a:t>The Genetic Algorithm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9AB780D-38BF-4D18-81A0-1C947D14CAD9}"/>
              </a:ext>
            </a:extLst>
          </p:cNvPr>
          <p:cNvSpPr txBox="1"/>
          <p:nvPr/>
        </p:nvSpPr>
        <p:spPr>
          <a:xfrm>
            <a:off x="510117" y="2248584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/>
              <a:t>Create</a:t>
            </a:r>
            <a:r>
              <a:rPr lang="pt-PT" b="1" dirty="0"/>
              <a:t> </a:t>
            </a:r>
            <a:r>
              <a:rPr lang="pt-PT" b="1" dirty="0" err="1"/>
              <a:t>Population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416208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D250FF-6FC9-479A-8791-DCA790DA2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2510C16-63A3-4DA4-9E8E-3B624AA7FB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B36979-7448-4085-9D2D-23A99583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17" y="502443"/>
            <a:ext cx="5145616" cy="40752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100" dirty="0">
                <a:solidFill>
                  <a:srgbClr val="FFFFFF"/>
                </a:solidFill>
              </a:rPr>
              <a:t>The Genetic Algorithm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9AB780D-38BF-4D18-81A0-1C947D14CAD9}"/>
              </a:ext>
            </a:extLst>
          </p:cNvPr>
          <p:cNvSpPr txBox="1"/>
          <p:nvPr/>
        </p:nvSpPr>
        <p:spPr>
          <a:xfrm>
            <a:off x="510117" y="2248584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AB8B7022-E1EF-46AF-B6BE-73A86F9F6335}"/>
              </a:ext>
            </a:extLst>
          </p:cNvPr>
          <p:cNvSpPr txBox="1"/>
          <p:nvPr/>
        </p:nvSpPr>
        <p:spPr>
          <a:xfrm>
            <a:off x="2212446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xmlns="" id="{2650EAC8-4A2D-49D7-9073-D3106A9A39ED}"/>
              </a:ext>
            </a:extLst>
          </p:cNvPr>
          <p:cNvCxnSpPr>
            <a:endCxn id="11" idx="1"/>
          </p:cNvCxnSpPr>
          <p:nvPr/>
        </p:nvCxnSpPr>
        <p:spPr>
          <a:xfrm>
            <a:off x="1824567" y="2566105"/>
            <a:ext cx="38787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855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D250FF-6FC9-479A-8791-DCA790DA2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2510C16-63A3-4DA4-9E8E-3B624AA7FB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B36979-7448-4085-9D2D-23A99583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17" y="502443"/>
            <a:ext cx="5145616" cy="40752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100" dirty="0">
                <a:solidFill>
                  <a:srgbClr val="FFFFFF"/>
                </a:solidFill>
              </a:rPr>
              <a:t>The Genetic Algorithm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9AB780D-38BF-4D18-81A0-1C947D14CAD9}"/>
              </a:ext>
            </a:extLst>
          </p:cNvPr>
          <p:cNvSpPr txBox="1"/>
          <p:nvPr/>
        </p:nvSpPr>
        <p:spPr>
          <a:xfrm>
            <a:off x="510117" y="2248584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AB8B7022-E1EF-46AF-B6BE-73A86F9F6335}"/>
              </a:ext>
            </a:extLst>
          </p:cNvPr>
          <p:cNvSpPr txBox="1"/>
          <p:nvPr/>
        </p:nvSpPr>
        <p:spPr>
          <a:xfrm>
            <a:off x="2212446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C83427EF-5899-4969-8CF9-504CAA60A711}"/>
              </a:ext>
            </a:extLst>
          </p:cNvPr>
          <p:cNvSpPr txBox="1"/>
          <p:nvPr/>
        </p:nvSpPr>
        <p:spPr>
          <a:xfrm>
            <a:off x="3914775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Parents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xmlns="" id="{2650EAC8-4A2D-49D7-9073-D3106A9A39ED}"/>
              </a:ext>
            </a:extLst>
          </p:cNvPr>
          <p:cNvCxnSpPr>
            <a:endCxn id="11" idx="1"/>
          </p:cNvCxnSpPr>
          <p:nvPr/>
        </p:nvCxnSpPr>
        <p:spPr>
          <a:xfrm>
            <a:off x="1824567" y="2566105"/>
            <a:ext cx="38787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xão reta unidirecional 16">
            <a:extLst>
              <a:ext uri="{FF2B5EF4-FFF2-40B4-BE49-F238E27FC236}">
                <a16:creationId xmlns:a16="http://schemas.microsoft.com/office/drawing/2014/main" xmlns="" id="{E42F3B27-FD0A-4E5A-85D7-5DA4BF75E29E}"/>
              </a:ext>
            </a:extLst>
          </p:cNvPr>
          <p:cNvCxnSpPr>
            <a:endCxn id="13" idx="1"/>
          </p:cNvCxnSpPr>
          <p:nvPr/>
        </p:nvCxnSpPr>
        <p:spPr>
          <a:xfrm>
            <a:off x="3526896" y="2566105"/>
            <a:ext cx="38787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687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D250FF-6FC9-479A-8791-DCA790DA2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2510C16-63A3-4DA4-9E8E-3B624AA7FB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B36979-7448-4085-9D2D-23A99583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17" y="502443"/>
            <a:ext cx="5145616" cy="40752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100" dirty="0">
                <a:solidFill>
                  <a:srgbClr val="FFFFFF"/>
                </a:solidFill>
              </a:rPr>
              <a:t>The Genetic Algorithm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9AB780D-38BF-4D18-81A0-1C947D14CAD9}"/>
              </a:ext>
            </a:extLst>
          </p:cNvPr>
          <p:cNvSpPr txBox="1"/>
          <p:nvPr/>
        </p:nvSpPr>
        <p:spPr>
          <a:xfrm>
            <a:off x="510117" y="2248584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AB8B7022-E1EF-46AF-B6BE-73A86F9F6335}"/>
              </a:ext>
            </a:extLst>
          </p:cNvPr>
          <p:cNvSpPr txBox="1"/>
          <p:nvPr/>
        </p:nvSpPr>
        <p:spPr>
          <a:xfrm>
            <a:off x="2212446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230E4CA-CE04-44D9-99F8-3DCD7716467E}"/>
              </a:ext>
            </a:extLst>
          </p:cNvPr>
          <p:cNvSpPr txBox="1"/>
          <p:nvPr/>
        </p:nvSpPr>
        <p:spPr>
          <a:xfrm>
            <a:off x="5617104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Children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C83427EF-5899-4969-8CF9-504CAA60A711}"/>
              </a:ext>
            </a:extLst>
          </p:cNvPr>
          <p:cNvSpPr txBox="1"/>
          <p:nvPr/>
        </p:nvSpPr>
        <p:spPr>
          <a:xfrm>
            <a:off x="3914775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Parents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xmlns="" id="{2650EAC8-4A2D-49D7-9073-D3106A9A39ED}"/>
              </a:ext>
            </a:extLst>
          </p:cNvPr>
          <p:cNvCxnSpPr>
            <a:endCxn id="11" idx="1"/>
          </p:cNvCxnSpPr>
          <p:nvPr/>
        </p:nvCxnSpPr>
        <p:spPr>
          <a:xfrm>
            <a:off x="1824567" y="2566105"/>
            <a:ext cx="38787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xão reta unidirecional 16">
            <a:extLst>
              <a:ext uri="{FF2B5EF4-FFF2-40B4-BE49-F238E27FC236}">
                <a16:creationId xmlns:a16="http://schemas.microsoft.com/office/drawing/2014/main" xmlns="" id="{E42F3B27-FD0A-4E5A-85D7-5DA4BF75E29E}"/>
              </a:ext>
            </a:extLst>
          </p:cNvPr>
          <p:cNvCxnSpPr>
            <a:endCxn id="13" idx="1"/>
          </p:cNvCxnSpPr>
          <p:nvPr/>
        </p:nvCxnSpPr>
        <p:spPr>
          <a:xfrm>
            <a:off x="3526896" y="2566105"/>
            <a:ext cx="38787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xmlns="" id="{A7A41092-B683-4B37-B5E2-7D95B17C6506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5229225" y="2566106"/>
            <a:ext cx="38787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000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D250FF-6FC9-479A-8791-DCA790DA2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2510C16-63A3-4DA4-9E8E-3B624AA7FB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B36979-7448-4085-9D2D-23A99583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17" y="502443"/>
            <a:ext cx="5145616" cy="40752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100" dirty="0">
                <a:solidFill>
                  <a:srgbClr val="FFFFFF"/>
                </a:solidFill>
              </a:rPr>
              <a:t>The Genetic Algorithm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9AB780D-38BF-4D18-81A0-1C947D14CAD9}"/>
              </a:ext>
            </a:extLst>
          </p:cNvPr>
          <p:cNvSpPr txBox="1"/>
          <p:nvPr/>
        </p:nvSpPr>
        <p:spPr>
          <a:xfrm>
            <a:off x="510117" y="2248584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AB8B7022-E1EF-46AF-B6BE-73A86F9F6335}"/>
              </a:ext>
            </a:extLst>
          </p:cNvPr>
          <p:cNvSpPr txBox="1"/>
          <p:nvPr/>
        </p:nvSpPr>
        <p:spPr>
          <a:xfrm>
            <a:off x="2212446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230E4CA-CE04-44D9-99F8-3DCD7716467E}"/>
              </a:ext>
            </a:extLst>
          </p:cNvPr>
          <p:cNvSpPr txBox="1"/>
          <p:nvPr/>
        </p:nvSpPr>
        <p:spPr>
          <a:xfrm>
            <a:off x="5617104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Children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C83427EF-5899-4969-8CF9-504CAA60A711}"/>
              </a:ext>
            </a:extLst>
          </p:cNvPr>
          <p:cNvSpPr txBox="1"/>
          <p:nvPr/>
        </p:nvSpPr>
        <p:spPr>
          <a:xfrm>
            <a:off x="3914775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Parents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4B550730-3B5D-4CD7-9759-65E5C0879842}"/>
              </a:ext>
            </a:extLst>
          </p:cNvPr>
          <p:cNvSpPr txBox="1"/>
          <p:nvPr/>
        </p:nvSpPr>
        <p:spPr>
          <a:xfrm>
            <a:off x="7319433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Mutate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xmlns="" id="{2650EAC8-4A2D-49D7-9073-D3106A9A39ED}"/>
              </a:ext>
            </a:extLst>
          </p:cNvPr>
          <p:cNvCxnSpPr>
            <a:endCxn id="11" idx="1"/>
          </p:cNvCxnSpPr>
          <p:nvPr/>
        </p:nvCxnSpPr>
        <p:spPr>
          <a:xfrm>
            <a:off x="1824567" y="2566105"/>
            <a:ext cx="38787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xão reta unidirecional 16">
            <a:extLst>
              <a:ext uri="{FF2B5EF4-FFF2-40B4-BE49-F238E27FC236}">
                <a16:creationId xmlns:a16="http://schemas.microsoft.com/office/drawing/2014/main" xmlns="" id="{E42F3B27-FD0A-4E5A-85D7-5DA4BF75E29E}"/>
              </a:ext>
            </a:extLst>
          </p:cNvPr>
          <p:cNvCxnSpPr>
            <a:endCxn id="13" idx="1"/>
          </p:cNvCxnSpPr>
          <p:nvPr/>
        </p:nvCxnSpPr>
        <p:spPr>
          <a:xfrm>
            <a:off x="3526896" y="2566105"/>
            <a:ext cx="38787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xmlns="" id="{A7A41092-B683-4B37-B5E2-7D95B17C6506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5229225" y="2566106"/>
            <a:ext cx="38787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xmlns="" id="{618570E8-8B91-4336-A285-736C02B360A3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>
            <a:off x="6931554" y="2566106"/>
            <a:ext cx="38787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20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D250FF-6FC9-479A-8791-DCA790DA2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2510C16-63A3-4DA4-9E8E-3B624AA7FB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B36979-7448-4085-9D2D-23A99583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17" y="502443"/>
            <a:ext cx="5145616" cy="40752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100" dirty="0">
                <a:solidFill>
                  <a:srgbClr val="FFFFFF"/>
                </a:solidFill>
              </a:rPr>
              <a:t>The Genetic Algorithm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9AB780D-38BF-4D18-81A0-1C947D14CAD9}"/>
              </a:ext>
            </a:extLst>
          </p:cNvPr>
          <p:cNvSpPr txBox="1"/>
          <p:nvPr/>
        </p:nvSpPr>
        <p:spPr>
          <a:xfrm>
            <a:off x="510117" y="2248584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AB8B7022-E1EF-46AF-B6BE-73A86F9F6335}"/>
              </a:ext>
            </a:extLst>
          </p:cNvPr>
          <p:cNvSpPr txBox="1"/>
          <p:nvPr/>
        </p:nvSpPr>
        <p:spPr>
          <a:xfrm>
            <a:off x="2212446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230E4CA-CE04-44D9-99F8-3DCD7716467E}"/>
              </a:ext>
            </a:extLst>
          </p:cNvPr>
          <p:cNvSpPr txBox="1"/>
          <p:nvPr/>
        </p:nvSpPr>
        <p:spPr>
          <a:xfrm>
            <a:off x="5617104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Children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C83427EF-5899-4969-8CF9-504CAA60A711}"/>
              </a:ext>
            </a:extLst>
          </p:cNvPr>
          <p:cNvSpPr txBox="1"/>
          <p:nvPr/>
        </p:nvSpPr>
        <p:spPr>
          <a:xfrm>
            <a:off x="3914775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Parents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4B550730-3B5D-4CD7-9759-65E5C0879842}"/>
              </a:ext>
            </a:extLst>
          </p:cNvPr>
          <p:cNvSpPr txBox="1"/>
          <p:nvPr/>
        </p:nvSpPr>
        <p:spPr>
          <a:xfrm>
            <a:off x="7319433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Mutate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xmlns="" id="{2650EAC8-4A2D-49D7-9073-D3106A9A39ED}"/>
              </a:ext>
            </a:extLst>
          </p:cNvPr>
          <p:cNvCxnSpPr>
            <a:endCxn id="11" idx="1"/>
          </p:cNvCxnSpPr>
          <p:nvPr/>
        </p:nvCxnSpPr>
        <p:spPr>
          <a:xfrm>
            <a:off x="1824567" y="2566105"/>
            <a:ext cx="38787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xão reta unidirecional 16">
            <a:extLst>
              <a:ext uri="{FF2B5EF4-FFF2-40B4-BE49-F238E27FC236}">
                <a16:creationId xmlns:a16="http://schemas.microsoft.com/office/drawing/2014/main" xmlns="" id="{E42F3B27-FD0A-4E5A-85D7-5DA4BF75E29E}"/>
              </a:ext>
            </a:extLst>
          </p:cNvPr>
          <p:cNvCxnSpPr>
            <a:endCxn id="13" idx="1"/>
          </p:cNvCxnSpPr>
          <p:nvPr/>
        </p:nvCxnSpPr>
        <p:spPr>
          <a:xfrm>
            <a:off x="3526896" y="2566105"/>
            <a:ext cx="38787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xmlns="" id="{A7A41092-B683-4B37-B5E2-7D95B17C6506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5229225" y="2566106"/>
            <a:ext cx="38787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xmlns="" id="{618570E8-8B91-4336-A285-736C02B360A3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>
            <a:off x="6931554" y="2566106"/>
            <a:ext cx="38787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xão: Ângulo Reto 26">
            <a:extLst>
              <a:ext uri="{FF2B5EF4-FFF2-40B4-BE49-F238E27FC236}">
                <a16:creationId xmlns:a16="http://schemas.microsoft.com/office/drawing/2014/main" xmlns="" id="{5DB12327-35D3-4667-AF29-00F4B736D2E0}"/>
              </a:ext>
            </a:extLst>
          </p:cNvPr>
          <p:cNvCxnSpPr>
            <a:stCxn id="14" idx="0"/>
            <a:endCxn id="11" idx="0"/>
          </p:cNvCxnSpPr>
          <p:nvPr/>
        </p:nvCxnSpPr>
        <p:spPr>
          <a:xfrm rot="16200000" flipV="1">
            <a:off x="5423165" y="-310554"/>
            <a:ext cx="12700" cy="5106987"/>
          </a:xfrm>
          <a:prstGeom prst="bentConnector3">
            <a:avLst>
              <a:gd name="adj1" fmla="val 3099984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520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D250FF-6FC9-479A-8791-DCA790DA2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2510C16-63A3-4DA4-9E8E-3B624AA7FB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B36979-7448-4085-9D2D-23A99583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17" y="502443"/>
            <a:ext cx="5145616" cy="40752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100" dirty="0">
                <a:solidFill>
                  <a:srgbClr val="FFFFFF"/>
                </a:solidFill>
              </a:rPr>
              <a:t>The Genetic Algorithm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9AB780D-38BF-4D18-81A0-1C947D14CAD9}"/>
              </a:ext>
            </a:extLst>
          </p:cNvPr>
          <p:cNvSpPr txBox="1"/>
          <p:nvPr/>
        </p:nvSpPr>
        <p:spPr>
          <a:xfrm>
            <a:off x="510117" y="2248584"/>
            <a:ext cx="131445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AB8B7022-E1EF-46AF-B6BE-73A86F9F6335}"/>
              </a:ext>
            </a:extLst>
          </p:cNvPr>
          <p:cNvSpPr txBox="1"/>
          <p:nvPr/>
        </p:nvSpPr>
        <p:spPr>
          <a:xfrm>
            <a:off x="2212446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230E4CA-CE04-44D9-99F8-3DCD7716467E}"/>
              </a:ext>
            </a:extLst>
          </p:cNvPr>
          <p:cNvSpPr txBox="1"/>
          <p:nvPr/>
        </p:nvSpPr>
        <p:spPr>
          <a:xfrm>
            <a:off x="5617104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Children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C83427EF-5899-4969-8CF9-504CAA60A711}"/>
              </a:ext>
            </a:extLst>
          </p:cNvPr>
          <p:cNvSpPr txBox="1"/>
          <p:nvPr/>
        </p:nvSpPr>
        <p:spPr>
          <a:xfrm>
            <a:off x="3914775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Parents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4B550730-3B5D-4CD7-9759-65E5C0879842}"/>
              </a:ext>
            </a:extLst>
          </p:cNvPr>
          <p:cNvSpPr txBox="1"/>
          <p:nvPr/>
        </p:nvSpPr>
        <p:spPr>
          <a:xfrm>
            <a:off x="7319433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Mutate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xmlns="" id="{2650EAC8-4A2D-49D7-9073-D3106A9A39ED}"/>
              </a:ext>
            </a:extLst>
          </p:cNvPr>
          <p:cNvCxnSpPr>
            <a:endCxn id="11" idx="1"/>
          </p:cNvCxnSpPr>
          <p:nvPr/>
        </p:nvCxnSpPr>
        <p:spPr>
          <a:xfrm>
            <a:off x="1824567" y="2566105"/>
            <a:ext cx="38787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xão reta unidirecional 16">
            <a:extLst>
              <a:ext uri="{FF2B5EF4-FFF2-40B4-BE49-F238E27FC236}">
                <a16:creationId xmlns:a16="http://schemas.microsoft.com/office/drawing/2014/main" xmlns="" id="{E42F3B27-FD0A-4E5A-85D7-5DA4BF75E29E}"/>
              </a:ext>
            </a:extLst>
          </p:cNvPr>
          <p:cNvCxnSpPr>
            <a:endCxn id="13" idx="1"/>
          </p:cNvCxnSpPr>
          <p:nvPr/>
        </p:nvCxnSpPr>
        <p:spPr>
          <a:xfrm>
            <a:off x="3526896" y="2566105"/>
            <a:ext cx="38787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xmlns="" id="{A7A41092-B683-4B37-B5E2-7D95B17C6506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5229225" y="2566106"/>
            <a:ext cx="38787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xmlns="" id="{618570E8-8B91-4336-A285-736C02B360A3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>
            <a:off x="6931554" y="2566106"/>
            <a:ext cx="38787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xão: Ângulo Reto 26">
            <a:extLst>
              <a:ext uri="{FF2B5EF4-FFF2-40B4-BE49-F238E27FC236}">
                <a16:creationId xmlns:a16="http://schemas.microsoft.com/office/drawing/2014/main" xmlns="" id="{5DB12327-35D3-4667-AF29-00F4B736D2E0}"/>
              </a:ext>
            </a:extLst>
          </p:cNvPr>
          <p:cNvCxnSpPr>
            <a:stCxn id="14" idx="0"/>
            <a:endCxn id="11" idx="0"/>
          </p:cNvCxnSpPr>
          <p:nvPr/>
        </p:nvCxnSpPr>
        <p:spPr>
          <a:xfrm rot="16200000" flipV="1">
            <a:off x="5423165" y="-310554"/>
            <a:ext cx="12700" cy="5106987"/>
          </a:xfrm>
          <a:prstGeom prst="bentConnector3">
            <a:avLst>
              <a:gd name="adj1" fmla="val 3099984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B6F4A8E-0255-4084-B72D-1B839A933C8F}"/>
              </a:ext>
            </a:extLst>
          </p:cNvPr>
          <p:cNvSpPr txBox="1"/>
          <p:nvPr/>
        </p:nvSpPr>
        <p:spPr>
          <a:xfrm>
            <a:off x="510117" y="2905317"/>
            <a:ext cx="1314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Size? Random? </a:t>
            </a:r>
            <a:r>
              <a:rPr lang="pt-PT" sz="1600" dirty="0" err="1"/>
              <a:t>Gaussian</a:t>
            </a:r>
            <a:r>
              <a:rPr lang="pt-PT" sz="1600" dirty="0"/>
              <a:t>? </a:t>
            </a:r>
            <a:r>
              <a:rPr lang="pt-PT" sz="1600" dirty="0" err="1"/>
              <a:t>Uniform</a:t>
            </a:r>
            <a:r>
              <a:rPr lang="pt-PT" sz="16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46797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D250FF-6FC9-479A-8791-DCA790DA2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2510C16-63A3-4DA4-9E8E-3B624AA7FB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B36979-7448-4085-9D2D-23A99583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17" y="502443"/>
            <a:ext cx="5145616" cy="40752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100" dirty="0">
                <a:solidFill>
                  <a:srgbClr val="FFFFFF"/>
                </a:solidFill>
              </a:rPr>
              <a:t>The Genetic Algorithm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9AB780D-38BF-4D18-81A0-1C947D14CAD9}"/>
              </a:ext>
            </a:extLst>
          </p:cNvPr>
          <p:cNvSpPr txBox="1"/>
          <p:nvPr/>
        </p:nvSpPr>
        <p:spPr>
          <a:xfrm>
            <a:off x="510117" y="2248584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AB8B7022-E1EF-46AF-B6BE-73A86F9F6335}"/>
              </a:ext>
            </a:extLst>
          </p:cNvPr>
          <p:cNvSpPr txBox="1"/>
          <p:nvPr/>
        </p:nvSpPr>
        <p:spPr>
          <a:xfrm>
            <a:off x="2212446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230E4CA-CE04-44D9-99F8-3DCD7716467E}"/>
              </a:ext>
            </a:extLst>
          </p:cNvPr>
          <p:cNvSpPr txBox="1"/>
          <p:nvPr/>
        </p:nvSpPr>
        <p:spPr>
          <a:xfrm>
            <a:off x="5617104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Children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C83427EF-5899-4969-8CF9-504CAA60A711}"/>
              </a:ext>
            </a:extLst>
          </p:cNvPr>
          <p:cNvSpPr txBox="1"/>
          <p:nvPr/>
        </p:nvSpPr>
        <p:spPr>
          <a:xfrm>
            <a:off x="3914775" y="2242940"/>
            <a:ext cx="131445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Parents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4B550730-3B5D-4CD7-9759-65E5C0879842}"/>
              </a:ext>
            </a:extLst>
          </p:cNvPr>
          <p:cNvSpPr txBox="1"/>
          <p:nvPr/>
        </p:nvSpPr>
        <p:spPr>
          <a:xfrm>
            <a:off x="7319433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Mutate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xmlns="" id="{2650EAC8-4A2D-49D7-9073-D3106A9A39ED}"/>
              </a:ext>
            </a:extLst>
          </p:cNvPr>
          <p:cNvCxnSpPr>
            <a:endCxn id="11" idx="1"/>
          </p:cNvCxnSpPr>
          <p:nvPr/>
        </p:nvCxnSpPr>
        <p:spPr>
          <a:xfrm>
            <a:off x="1824567" y="2566105"/>
            <a:ext cx="38787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xão reta unidirecional 16">
            <a:extLst>
              <a:ext uri="{FF2B5EF4-FFF2-40B4-BE49-F238E27FC236}">
                <a16:creationId xmlns:a16="http://schemas.microsoft.com/office/drawing/2014/main" xmlns="" id="{E42F3B27-FD0A-4E5A-85D7-5DA4BF75E29E}"/>
              </a:ext>
            </a:extLst>
          </p:cNvPr>
          <p:cNvCxnSpPr>
            <a:endCxn id="13" idx="1"/>
          </p:cNvCxnSpPr>
          <p:nvPr/>
        </p:nvCxnSpPr>
        <p:spPr>
          <a:xfrm>
            <a:off x="3526896" y="2566105"/>
            <a:ext cx="38787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xmlns="" id="{A7A41092-B683-4B37-B5E2-7D95B17C6506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5229225" y="2566106"/>
            <a:ext cx="38787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xmlns="" id="{618570E8-8B91-4336-A285-736C02B360A3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>
            <a:off x="6931554" y="2566106"/>
            <a:ext cx="38787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xão: Ângulo Reto 26">
            <a:extLst>
              <a:ext uri="{FF2B5EF4-FFF2-40B4-BE49-F238E27FC236}">
                <a16:creationId xmlns:a16="http://schemas.microsoft.com/office/drawing/2014/main" xmlns="" id="{5DB12327-35D3-4667-AF29-00F4B736D2E0}"/>
              </a:ext>
            </a:extLst>
          </p:cNvPr>
          <p:cNvCxnSpPr>
            <a:stCxn id="14" idx="0"/>
            <a:endCxn id="11" idx="0"/>
          </p:cNvCxnSpPr>
          <p:nvPr/>
        </p:nvCxnSpPr>
        <p:spPr>
          <a:xfrm rot="16200000" flipV="1">
            <a:off x="5423165" y="-310554"/>
            <a:ext cx="12700" cy="5106987"/>
          </a:xfrm>
          <a:prstGeom prst="bentConnector3">
            <a:avLst>
              <a:gd name="adj1" fmla="val 3099984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CF2B896-30ED-4EBF-9CE8-DEAC2F581AC6}"/>
              </a:ext>
            </a:extLst>
          </p:cNvPr>
          <p:cNvSpPr txBox="1"/>
          <p:nvPr/>
        </p:nvSpPr>
        <p:spPr>
          <a:xfrm>
            <a:off x="3914775" y="2902495"/>
            <a:ext cx="1702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Probability? Random? </a:t>
            </a:r>
            <a:r>
              <a:rPr lang="pt-PT" sz="1600" dirty="0" err="1"/>
              <a:t>Best</a:t>
            </a:r>
            <a:r>
              <a:rPr lang="pt-PT" sz="1600" dirty="0"/>
              <a:t>? </a:t>
            </a:r>
            <a:r>
              <a:rPr lang="pt-PT" sz="1600" dirty="0" err="1"/>
              <a:t>Tournament</a:t>
            </a:r>
            <a:r>
              <a:rPr lang="pt-PT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0748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D250FF-6FC9-479A-8791-DCA790DA2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2510C16-63A3-4DA4-9E8E-3B624AA7FB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B36979-7448-4085-9D2D-23A99583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17" y="502443"/>
            <a:ext cx="5145616" cy="40752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100" dirty="0">
                <a:solidFill>
                  <a:srgbClr val="FFFFFF"/>
                </a:solidFill>
              </a:rPr>
              <a:t>The Genetic Algorithm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9AB780D-38BF-4D18-81A0-1C947D14CAD9}"/>
              </a:ext>
            </a:extLst>
          </p:cNvPr>
          <p:cNvSpPr txBox="1"/>
          <p:nvPr/>
        </p:nvSpPr>
        <p:spPr>
          <a:xfrm>
            <a:off x="510117" y="2248584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AB8B7022-E1EF-46AF-B6BE-73A86F9F6335}"/>
              </a:ext>
            </a:extLst>
          </p:cNvPr>
          <p:cNvSpPr txBox="1"/>
          <p:nvPr/>
        </p:nvSpPr>
        <p:spPr>
          <a:xfrm>
            <a:off x="2212446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230E4CA-CE04-44D9-99F8-3DCD7716467E}"/>
              </a:ext>
            </a:extLst>
          </p:cNvPr>
          <p:cNvSpPr txBox="1"/>
          <p:nvPr/>
        </p:nvSpPr>
        <p:spPr>
          <a:xfrm>
            <a:off x="5617104" y="2242940"/>
            <a:ext cx="131445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Children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C83427EF-5899-4969-8CF9-504CAA60A711}"/>
              </a:ext>
            </a:extLst>
          </p:cNvPr>
          <p:cNvSpPr txBox="1"/>
          <p:nvPr/>
        </p:nvSpPr>
        <p:spPr>
          <a:xfrm>
            <a:off x="3914775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Parents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4B550730-3B5D-4CD7-9759-65E5C0879842}"/>
              </a:ext>
            </a:extLst>
          </p:cNvPr>
          <p:cNvSpPr txBox="1"/>
          <p:nvPr/>
        </p:nvSpPr>
        <p:spPr>
          <a:xfrm>
            <a:off x="7319433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Mutate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xmlns="" id="{2650EAC8-4A2D-49D7-9073-D3106A9A39ED}"/>
              </a:ext>
            </a:extLst>
          </p:cNvPr>
          <p:cNvCxnSpPr>
            <a:endCxn id="11" idx="1"/>
          </p:cNvCxnSpPr>
          <p:nvPr/>
        </p:nvCxnSpPr>
        <p:spPr>
          <a:xfrm>
            <a:off x="1824567" y="2566105"/>
            <a:ext cx="38787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xão reta unidirecional 16">
            <a:extLst>
              <a:ext uri="{FF2B5EF4-FFF2-40B4-BE49-F238E27FC236}">
                <a16:creationId xmlns:a16="http://schemas.microsoft.com/office/drawing/2014/main" xmlns="" id="{E42F3B27-FD0A-4E5A-85D7-5DA4BF75E29E}"/>
              </a:ext>
            </a:extLst>
          </p:cNvPr>
          <p:cNvCxnSpPr>
            <a:endCxn id="13" idx="1"/>
          </p:cNvCxnSpPr>
          <p:nvPr/>
        </p:nvCxnSpPr>
        <p:spPr>
          <a:xfrm>
            <a:off x="3526896" y="2566105"/>
            <a:ext cx="38787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xmlns="" id="{A7A41092-B683-4B37-B5E2-7D95B17C6506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5229225" y="2566106"/>
            <a:ext cx="38787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xmlns="" id="{618570E8-8B91-4336-A285-736C02B360A3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>
            <a:off x="6931554" y="2566106"/>
            <a:ext cx="38787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xão: Ângulo Reto 26">
            <a:extLst>
              <a:ext uri="{FF2B5EF4-FFF2-40B4-BE49-F238E27FC236}">
                <a16:creationId xmlns:a16="http://schemas.microsoft.com/office/drawing/2014/main" xmlns="" id="{5DB12327-35D3-4667-AF29-00F4B736D2E0}"/>
              </a:ext>
            </a:extLst>
          </p:cNvPr>
          <p:cNvCxnSpPr>
            <a:stCxn id="14" idx="0"/>
            <a:endCxn id="11" idx="0"/>
          </p:cNvCxnSpPr>
          <p:nvPr/>
        </p:nvCxnSpPr>
        <p:spPr>
          <a:xfrm rot="16200000" flipV="1">
            <a:off x="5423165" y="-310554"/>
            <a:ext cx="12700" cy="5106987"/>
          </a:xfrm>
          <a:prstGeom prst="bentConnector3">
            <a:avLst>
              <a:gd name="adj1" fmla="val 3099984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0702F95-6367-47B0-905B-9429DFCEB21F}"/>
              </a:ext>
            </a:extLst>
          </p:cNvPr>
          <p:cNvSpPr txBox="1"/>
          <p:nvPr/>
        </p:nvSpPr>
        <p:spPr>
          <a:xfrm>
            <a:off x="5617104" y="2906218"/>
            <a:ext cx="1598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Probability? One Point? </a:t>
            </a:r>
            <a:r>
              <a:rPr lang="pt-PT" sz="1600" dirty="0" err="1"/>
              <a:t>Two</a:t>
            </a:r>
            <a:r>
              <a:rPr lang="pt-PT" sz="1600" dirty="0"/>
              <a:t> </a:t>
            </a:r>
            <a:r>
              <a:rPr lang="pt-PT" sz="1600" dirty="0" err="1"/>
              <a:t>Point</a:t>
            </a:r>
            <a:r>
              <a:rPr lang="pt-PT" sz="1600" dirty="0"/>
              <a:t>? </a:t>
            </a:r>
            <a:r>
              <a:rPr lang="pt-PT" sz="1600" dirty="0" err="1"/>
              <a:t>Uniform</a:t>
            </a:r>
            <a:r>
              <a:rPr lang="pt-PT" sz="16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1401517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1333390-AC37-45CC-A843-8C7E6F5A10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 t="14548" b="118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D749B3-4D13-4E1A-A3BA-171B6600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What is Optimization?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37E2DC8-5A3F-4146-BA5F-B40E2D9EA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>
            <a:normAutofit/>
          </a:bodyPr>
          <a:lstStyle/>
          <a:p>
            <a:endParaRPr lang="pt-P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87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D250FF-6FC9-479A-8791-DCA790DA2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2510C16-63A3-4DA4-9E8E-3B624AA7FB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B36979-7448-4085-9D2D-23A99583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17" y="502443"/>
            <a:ext cx="5145616" cy="40752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100" dirty="0">
                <a:solidFill>
                  <a:srgbClr val="FFFFFF"/>
                </a:solidFill>
              </a:rPr>
              <a:t>The Genetic Algorithm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9AB780D-38BF-4D18-81A0-1C947D14CAD9}"/>
              </a:ext>
            </a:extLst>
          </p:cNvPr>
          <p:cNvSpPr txBox="1"/>
          <p:nvPr/>
        </p:nvSpPr>
        <p:spPr>
          <a:xfrm>
            <a:off x="510117" y="2248584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AB8B7022-E1EF-46AF-B6BE-73A86F9F6335}"/>
              </a:ext>
            </a:extLst>
          </p:cNvPr>
          <p:cNvSpPr txBox="1"/>
          <p:nvPr/>
        </p:nvSpPr>
        <p:spPr>
          <a:xfrm>
            <a:off x="2212446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230E4CA-CE04-44D9-99F8-3DCD7716467E}"/>
              </a:ext>
            </a:extLst>
          </p:cNvPr>
          <p:cNvSpPr txBox="1"/>
          <p:nvPr/>
        </p:nvSpPr>
        <p:spPr>
          <a:xfrm>
            <a:off x="5617104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Children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C83427EF-5899-4969-8CF9-504CAA60A711}"/>
              </a:ext>
            </a:extLst>
          </p:cNvPr>
          <p:cNvSpPr txBox="1"/>
          <p:nvPr/>
        </p:nvSpPr>
        <p:spPr>
          <a:xfrm>
            <a:off x="3914775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Parents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4B550730-3B5D-4CD7-9759-65E5C0879842}"/>
              </a:ext>
            </a:extLst>
          </p:cNvPr>
          <p:cNvSpPr txBox="1"/>
          <p:nvPr/>
        </p:nvSpPr>
        <p:spPr>
          <a:xfrm>
            <a:off x="7319433" y="2242940"/>
            <a:ext cx="131445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Mutate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xmlns="" id="{2650EAC8-4A2D-49D7-9073-D3106A9A39ED}"/>
              </a:ext>
            </a:extLst>
          </p:cNvPr>
          <p:cNvCxnSpPr>
            <a:endCxn id="11" idx="1"/>
          </p:cNvCxnSpPr>
          <p:nvPr/>
        </p:nvCxnSpPr>
        <p:spPr>
          <a:xfrm>
            <a:off x="1824567" y="2566105"/>
            <a:ext cx="38787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xão reta unidirecional 16">
            <a:extLst>
              <a:ext uri="{FF2B5EF4-FFF2-40B4-BE49-F238E27FC236}">
                <a16:creationId xmlns:a16="http://schemas.microsoft.com/office/drawing/2014/main" xmlns="" id="{E42F3B27-FD0A-4E5A-85D7-5DA4BF75E29E}"/>
              </a:ext>
            </a:extLst>
          </p:cNvPr>
          <p:cNvCxnSpPr>
            <a:endCxn id="13" idx="1"/>
          </p:cNvCxnSpPr>
          <p:nvPr/>
        </p:nvCxnSpPr>
        <p:spPr>
          <a:xfrm>
            <a:off x="3526896" y="2566105"/>
            <a:ext cx="38787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xmlns="" id="{A7A41092-B683-4B37-B5E2-7D95B17C6506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5229225" y="2566106"/>
            <a:ext cx="38787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xmlns="" id="{618570E8-8B91-4336-A285-736C02B360A3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>
            <a:off x="6931554" y="2566106"/>
            <a:ext cx="38787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xão: Ângulo Reto 26">
            <a:extLst>
              <a:ext uri="{FF2B5EF4-FFF2-40B4-BE49-F238E27FC236}">
                <a16:creationId xmlns:a16="http://schemas.microsoft.com/office/drawing/2014/main" xmlns="" id="{5DB12327-35D3-4667-AF29-00F4B736D2E0}"/>
              </a:ext>
            </a:extLst>
          </p:cNvPr>
          <p:cNvCxnSpPr>
            <a:stCxn id="14" idx="0"/>
            <a:endCxn id="11" idx="0"/>
          </p:cNvCxnSpPr>
          <p:nvPr/>
        </p:nvCxnSpPr>
        <p:spPr>
          <a:xfrm rot="16200000" flipV="1">
            <a:off x="5423165" y="-310554"/>
            <a:ext cx="12700" cy="5106987"/>
          </a:xfrm>
          <a:prstGeom prst="bentConnector3">
            <a:avLst>
              <a:gd name="adj1" fmla="val 3099984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59EC89A-72DB-4323-9969-1E23638EDF9D}"/>
              </a:ext>
            </a:extLst>
          </p:cNvPr>
          <p:cNvSpPr txBox="1"/>
          <p:nvPr/>
        </p:nvSpPr>
        <p:spPr>
          <a:xfrm>
            <a:off x="7325784" y="2895622"/>
            <a:ext cx="1494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Probability? Shuffle? </a:t>
            </a:r>
            <a:r>
              <a:rPr lang="pt-PT" sz="1600" dirty="0" err="1"/>
              <a:t>Gaussian</a:t>
            </a:r>
            <a:r>
              <a:rPr lang="pt-PT" sz="1600" dirty="0"/>
              <a:t>? </a:t>
            </a:r>
            <a:r>
              <a:rPr lang="pt-PT" sz="1600" dirty="0" err="1"/>
              <a:t>Uniform</a:t>
            </a:r>
            <a:r>
              <a:rPr lang="pt-PT" sz="1600" dirty="0"/>
              <a:t>?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27117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D250FF-6FC9-479A-8791-DCA790DA2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2510C16-63A3-4DA4-9E8E-3B624AA7FB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B36979-7448-4085-9D2D-23A99583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17" y="502443"/>
            <a:ext cx="5145616" cy="40752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100" dirty="0">
                <a:solidFill>
                  <a:srgbClr val="FFFFFF"/>
                </a:solidFill>
              </a:rPr>
              <a:t>The Genetic Algorithm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9AB780D-38BF-4D18-81A0-1C947D14CAD9}"/>
              </a:ext>
            </a:extLst>
          </p:cNvPr>
          <p:cNvSpPr txBox="1"/>
          <p:nvPr/>
        </p:nvSpPr>
        <p:spPr>
          <a:xfrm>
            <a:off x="510117" y="2248584"/>
            <a:ext cx="131445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AB8B7022-E1EF-46AF-B6BE-73A86F9F6335}"/>
              </a:ext>
            </a:extLst>
          </p:cNvPr>
          <p:cNvSpPr txBox="1"/>
          <p:nvPr/>
        </p:nvSpPr>
        <p:spPr>
          <a:xfrm>
            <a:off x="2212446" y="2242940"/>
            <a:ext cx="1314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230E4CA-CE04-44D9-99F8-3DCD7716467E}"/>
              </a:ext>
            </a:extLst>
          </p:cNvPr>
          <p:cNvSpPr txBox="1"/>
          <p:nvPr/>
        </p:nvSpPr>
        <p:spPr>
          <a:xfrm>
            <a:off x="5617104" y="2242940"/>
            <a:ext cx="131445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Children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C83427EF-5899-4969-8CF9-504CAA60A711}"/>
              </a:ext>
            </a:extLst>
          </p:cNvPr>
          <p:cNvSpPr txBox="1"/>
          <p:nvPr/>
        </p:nvSpPr>
        <p:spPr>
          <a:xfrm>
            <a:off x="3914775" y="2242940"/>
            <a:ext cx="131445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Parents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4B550730-3B5D-4CD7-9759-65E5C0879842}"/>
              </a:ext>
            </a:extLst>
          </p:cNvPr>
          <p:cNvSpPr txBox="1"/>
          <p:nvPr/>
        </p:nvSpPr>
        <p:spPr>
          <a:xfrm>
            <a:off x="7319433" y="2242940"/>
            <a:ext cx="131445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Mutate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xmlns="" id="{2650EAC8-4A2D-49D7-9073-D3106A9A39ED}"/>
              </a:ext>
            </a:extLst>
          </p:cNvPr>
          <p:cNvCxnSpPr>
            <a:endCxn id="11" idx="1"/>
          </p:cNvCxnSpPr>
          <p:nvPr/>
        </p:nvCxnSpPr>
        <p:spPr>
          <a:xfrm>
            <a:off x="1824567" y="2566105"/>
            <a:ext cx="38787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xão reta unidirecional 16">
            <a:extLst>
              <a:ext uri="{FF2B5EF4-FFF2-40B4-BE49-F238E27FC236}">
                <a16:creationId xmlns:a16="http://schemas.microsoft.com/office/drawing/2014/main" xmlns="" id="{E42F3B27-FD0A-4E5A-85D7-5DA4BF75E29E}"/>
              </a:ext>
            </a:extLst>
          </p:cNvPr>
          <p:cNvCxnSpPr>
            <a:endCxn id="13" idx="1"/>
          </p:cNvCxnSpPr>
          <p:nvPr/>
        </p:nvCxnSpPr>
        <p:spPr>
          <a:xfrm>
            <a:off x="3526896" y="2566105"/>
            <a:ext cx="38787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xmlns="" id="{A7A41092-B683-4B37-B5E2-7D95B17C6506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5229225" y="2566106"/>
            <a:ext cx="38787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xmlns="" id="{618570E8-8B91-4336-A285-736C02B360A3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>
            <a:off x="6931554" y="2566106"/>
            <a:ext cx="38787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xão: Ângulo Reto 26">
            <a:extLst>
              <a:ext uri="{FF2B5EF4-FFF2-40B4-BE49-F238E27FC236}">
                <a16:creationId xmlns:a16="http://schemas.microsoft.com/office/drawing/2014/main" xmlns="" id="{5DB12327-35D3-4667-AF29-00F4B736D2E0}"/>
              </a:ext>
            </a:extLst>
          </p:cNvPr>
          <p:cNvCxnSpPr>
            <a:stCxn id="14" idx="0"/>
            <a:endCxn id="11" idx="0"/>
          </p:cNvCxnSpPr>
          <p:nvPr/>
        </p:nvCxnSpPr>
        <p:spPr>
          <a:xfrm rot="16200000" flipV="1">
            <a:off x="5423165" y="-310554"/>
            <a:ext cx="12700" cy="5106987"/>
          </a:xfrm>
          <a:prstGeom prst="bentConnector3">
            <a:avLst>
              <a:gd name="adj1" fmla="val 3099984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BB04DAD3-7991-4BE2-98C5-393AF2DEDCA7}"/>
              </a:ext>
            </a:extLst>
          </p:cNvPr>
          <p:cNvSpPr txBox="1"/>
          <p:nvPr/>
        </p:nvSpPr>
        <p:spPr>
          <a:xfrm>
            <a:off x="7325784" y="2895622"/>
            <a:ext cx="131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/>
              <a:t>Shuffle</a:t>
            </a:r>
            <a:r>
              <a:rPr lang="pt-PT" sz="1600" dirty="0"/>
              <a:t>? </a:t>
            </a:r>
            <a:r>
              <a:rPr lang="pt-PT" sz="1600" dirty="0" err="1"/>
              <a:t>Gaussian</a:t>
            </a:r>
            <a:r>
              <a:rPr lang="pt-PT" sz="1600" dirty="0"/>
              <a:t>? </a:t>
            </a:r>
            <a:r>
              <a:rPr lang="pt-PT" sz="1600" dirty="0" err="1"/>
              <a:t>Uniform</a:t>
            </a:r>
            <a:r>
              <a:rPr lang="pt-PT" sz="1600" dirty="0"/>
              <a:t>? </a:t>
            </a:r>
            <a:endParaRPr lang="pt-PT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21C6E165-4EA9-4740-9ABF-2EED488F14A1}"/>
              </a:ext>
            </a:extLst>
          </p:cNvPr>
          <p:cNvSpPr txBox="1"/>
          <p:nvPr/>
        </p:nvSpPr>
        <p:spPr>
          <a:xfrm>
            <a:off x="5617104" y="2906218"/>
            <a:ext cx="1598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/>
              <a:t>One</a:t>
            </a:r>
            <a:r>
              <a:rPr lang="pt-PT" sz="1600" dirty="0"/>
              <a:t> </a:t>
            </a:r>
            <a:r>
              <a:rPr lang="pt-PT" sz="1600" dirty="0" err="1"/>
              <a:t>Point</a:t>
            </a:r>
            <a:r>
              <a:rPr lang="pt-PT" sz="1600" dirty="0"/>
              <a:t>? </a:t>
            </a:r>
            <a:r>
              <a:rPr lang="pt-PT" sz="1600" dirty="0" err="1"/>
              <a:t>Two</a:t>
            </a:r>
            <a:r>
              <a:rPr lang="pt-PT" sz="1600" dirty="0"/>
              <a:t> </a:t>
            </a:r>
            <a:r>
              <a:rPr lang="pt-PT" sz="1600" dirty="0" err="1"/>
              <a:t>Point</a:t>
            </a:r>
            <a:r>
              <a:rPr lang="pt-PT" sz="1600" dirty="0"/>
              <a:t>? </a:t>
            </a:r>
            <a:r>
              <a:rPr lang="pt-PT" sz="1600" dirty="0" err="1"/>
              <a:t>Uniform</a:t>
            </a:r>
            <a:r>
              <a:rPr lang="pt-PT" sz="16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71BEA0B8-1479-4ED4-AECC-3A9679BAA6A6}"/>
              </a:ext>
            </a:extLst>
          </p:cNvPr>
          <p:cNvSpPr txBox="1"/>
          <p:nvPr/>
        </p:nvSpPr>
        <p:spPr>
          <a:xfrm>
            <a:off x="3914775" y="2902495"/>
            <a:ext cx="1702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/>
              <a:t>Random</a:t>
            </a:r>
            <a:r>
              <a:rPr lang="pt-PT" sz="1600" dirty="0"/>
              <a:t>? </a:t>
            </a:r>
            <a:r>
              <a:rPr lang="pt-PT" sz="1600" dirty="0" err="1"/>
              <a:t>Best</a:t>
            </a:r>
            <a:r>
              <a:rPr lang="pt-PT" sz="1600" dirty="0"/>
              <a:t>? </a:t>
            </a:r>
            <a:r>
              <a:rPr lang="pt-PT" sz="1600" dirty="0" err="1"/>
              <a:t>Tournament</a:t>
            </a:r>
            <a:r>
              <a:rPr lang="pt-PT" sz="1600" dirty="0"/>
              <a:t>?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86113FD4-FEB2-4E87-B4D5-B98557B0A74D}"/>
              </a:ext>
            </a:extLst>
          </p:cNvPr>
          <p:cNvSpPr txBox="1"/>
          <p:nvPr/>
        </p:nvSpPr>
        <p:spPr>
          <a:xfrm>
            <a:off x="510117" y="2905317"/>
            <a:ext cx="131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/>
              <a:t>Random</a:t>
            </a:r>
            <a:r>
              <a:rPr lang="pt-PT" sz="1600" dirty="0"/>
              <a:t>? </a:t>
            </a:r>
            <a:r>
              <a:rPr lang="pt-PT" sz="1600" dirty="0" err="1"/>
              <a:t>Gaussian</a:t>
            </a:r>
            <a:r>
              <a:rPr lang="pt-PT" sz="1600" dirty="0"/>
              <a:t>? </a:t>
            </a:r>
            <a:r>
              <a:rPr lang="pt-PT" sz="1600" dirty="0" err="1"/>
              <a:t>Uniform</a:t>
            </a:r>
            <a:r>
              <a:rPr lang="pt-PT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5717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2510C16-63A3-4DA4-9E8E-3B624AA7FB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AA620646-2874-4A0F-990C-310986015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96" y="284499"/>
            <a:ext cx="6979410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Evolutionary Principles applied to Problem Solving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using</a:t>
            </a:r>
            <a:endParaRPr lang="en-US" altLang="en-US" sz="1100" dirty="0">
              <a:solidFill>
                <a:srgbClr val="333333"/>
              </a:solidFill>
              <a:latin typeface="+mj-lt"/>
            </a:endParaRPr>
          </a:p>
          <a:p>
            <a:pPr lvl="0" algn="ctr"/>
            <a:endParaRPr lang="en-US" altLang="en-US" sz="14400" dirty="0">
              <a:solidFill>
                <a:srgbClr val="333333"/>
              </a:solidFill>
              <a:latin typeface="+mj-lt"/>
            </a:endParaRPr>
          </a:p>
          <a:p>
            <a:pPr lvl="0" algn="ctr"/>
            <a:r>
              <a:rPr lang="en-US" altLang="en-US" sz="2800" b="1" i="1" dirty="0">
                <a:latin typeface="+mj-lt"/>
              </a:rPr>
              <a:t>David Rutten</a:t>
            </a:r>
            <a:endParaRPr kumimoji="0" lang="en-US" altLang="en-US" sz="20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j-lt"/>
            </a:endParaRPr>
          </a:p>
        </p:txBody>
      </p:sp>
      <p:pic>
        <p:nvPicPr>
          <p:cNvPr id="1026" name="Picture 2" descr="https://api.ning.com/files/ngGPZASPLWovvSqF7uI4AMOZEX3a7MWgt5XeMKyHXq1tmGL6h*bmLGd*wk9zX4e08NiVyN41n4fibi4cFQG6oqEUazL6CHal/GalapagosBanner.png">
            <a:extLst>
              <a:ext uri="{FF2B5EF4-FFF2-40B4-BE49-F238E27FC236}">
                <a16:creationId xmlns:a16="http://schemas.microsoft.com/office/drawing/2014/main" xmlns="" id="{95BB998A-F0A6-4783-8E16-267B36BD8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94" y="1312337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298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2510C16-63A3-4DA4-9E8E-3B624AA7FB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AA620646-2874-4A0F-990C-310986015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96" y="284499"/>
            <a:ext cx="6979410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Evolutionary Principles applied to Problem Solving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using</a:t>
            </a:r>
            <a:endParaRPr lang="en-US" altLang="en-US" sz="1100" dirty="0">
              <a:solidFill>
                <a:srgbClr val="333333"/>
              </a:solidFill>
              <a:latin typeface="+mj-lt"/>
            </a:endParaRPr>
          </a:p>
          <a:p>
            <a:pPr lvl="0" algn="ctr"/>
            <a:endParaRPr lang="en-US" altLang="en-US" sz="14400" dirty="0">
              <a:solidFill>
                <a:srgbClr val="333333"/>
              </a:solidFill>
              <a:latin typeface="+mj-lt"/>
            </a:endParaRPr>
          </a:p>
          <a:p>
            <a:pPr lvl="0" algn="ctr"/>
            <a:r>
              <a:rPr lang="en-US" altLang="en-US" sz="2800" b="1" i="1" dirty="0">
                <a:latin typeface="+mj-lt"/>
              </a:rPr>
              <a:t>David Rutten</a:t>
            </a:r>
            <a:endParaRPr kumimoji="0" lang="en-US" altLang="en-US" sz="20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j-lt"/>
            </a:endParaRPr>
          </a:p>
        </p:txBody>
      </p:sp>
      <p:pic>
        <p:nvPicPr>
          <p:cNvPr id="1026" name="Picture 2" descr="https://api.ning.com/files/ngGPZASPLWovvSqF7uI4AMOZEX3a7MWgt5XeMKyHXq1tmGL6h*bmLGd*wk9zX4e08NiVyN41n4fibi4cFQG6oqEUazL6CHal/GalapagosBanner.png">
            <a:extLst>
              <a:ext uri="{FF2B5EF4-FFF2-40B4-BE49-F238E27FC236}">
                <a16:creationId xmlns:a16="http://schemas.microsoft.com/office/drawing/2014/main" xmlns="" id="{95BB998A-F0A6-4783-8E16-267B36BD8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94" y="1312337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37D474-8FA1-438D-9557-70FA95936165}"/>
              </a:ext>
            </a:extLst>
          </p:cNvPr>
          <p:cNvSpPr txBox="1"/>
          <p:nvPr/>
        </p:nvSpPr>
        <p:spPr>
          <a:xfrm>
            <a:off x="266701" y="3992806"/>
            <a:ext cx="7877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Evolutionary Algorithms are slow. Dead slow.</a:t>
            </a:r>
          </a:p>
        </p:txBody>
      </p:sp>
    </p:spTree>
    <p:extLst>
      <p:ext uri="{BB962C8B-B14F-4D97-AF65-F5344CB8AC3E}">
        <p14:creationId xmlns:p14="http://schemas.microsoft.com/office/powerpoint/2010/main" val="2301116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Marcador de Posição de Conteúdo 4">
            <a:extLst>
              <a:ext uri="{FF2B5EF4-FFF2-40B4-BE49-F238E27FC236}">
                <a16:creationId xmlns:a16="http://schemas.microsoft.com/office/drawing/2014/main" xmlns="" id="{90C2890E-F5F6-44DF-8B36-91469384B2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3849" b="6865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646A4A-533E-4F70-A8E6-C5043080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 dirty="0" err="1">
                <a:solidFill>
                  <a:srgbClr val="FFFFFF"/>
                </a:solidFill>
              </a:rPr>
              <a:t>Alternatives</a:t>
            </a:r>
            <a:endParaRPr lang="pt-P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59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Marcador de Posição de Conteúdo 4">
            <a:extLst>
              <a:ext uri="{FF2B5EF4-FFF2-40B4-BE49-F238E27FC236}">
                <a16:creationId xmlns:a16="http://schemas.microsoft.com/office/drawing/2014/main" xmlns="" id="{90C2890E-F5F6-44DF-8B36-91469384B2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3849" b="6865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646A4A-533E-4F70-A8E6-C5043080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 dirty="0" err="1">
                <a:solidFill>
                  <a:srgbClr val="FFFFFF"/>
                </a:solidFill>
              </a:rPr>
              <a:t>Alternatives</a:t>
            </a:r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80EBEC67-7DB1-4DE9-9749-F29C80F64EB9}"/>
              </a:ext>
            </a:extLst>
          </p:cNvPr>
          <p:cNvSpPr txBox="1"/>
          <p:nvPr/>
        </p:nvSpPr>
        <p:spPr>
          <a:xfrm>
            <a:off x="1389041" y="2371695"/>
            <a:ext cx="211455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Direct-search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626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Marcador de Posição de Conteúdo 4">
            <a:extLst>
              <a:ext uri="{FF2B5EF4-FFF2-40B4-BE49-F238E27FC236}">
                <a16:creationId xmlns:a16="http://schemas.microsoft.com/office/drawing/2014/main" xmlns="" id="{90C2890E-F5F6-44DF-8B36-91469384B2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3849" b="6865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646A4A-533E-4F70-A8E6-C5043080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 dirty="0" err="1">
                <a:solidFill>
                  <a:srgbClr val="FFFFFF"/>
                </a:solidFill>
              </a:rPr>
              <a:t>Alternatives</a:t>
            </a:r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80EBEC67-7DB1-4DE9-9749-F29C80F64EB9}"/>
              </a:ext>
            </a:extLst>
          </p:cNvPr>
          <p:cNvSpPr txBox="1"/>
          <p:nvPr/>
        </p:nvSpPr>
        <p:spPr>
          <a:xfrm>
            <a:off x="1389041" y="2371695"/>
            <a:ext cx="211455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Direct-search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6A7A7F10-B2C1-47C4-BB3C-842BB666229B}"/>
              </a:ext>
            </a:extLst>
          </p:cNvPr>
          <p:cNvSpPr txBox="1"/>
          <p:nvPr/>
        </p:nvSpPr>
        <p:spPr>
          <a:xfrm>
            <a:off x="5640409" y="2371695"/>
            <a:ext cx="211455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Model-based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012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225" y="-376541"/>
            <a:ext cx="12744452" cy="589658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25BCD7-DBA6-48D1-A9DC-4D35610F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41771"/>
            <a:ext cx="6858000" cy="21753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6000" dirty="0">
                <a:solidFill>
                  <a:srgbClr val="FFFFFF"/>
                </a:solidFill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2647277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56" y="3276785"/>
            <a:ext cx="2568382" cy="1732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1362" y="1715209"/>
            <a:ext cx="2540540" cy="1732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8187" y="153109"/>
            <a:ext cx="2561420" cy="1732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0673" y="3276785"/>
            <a:ext cx="2540540" cy="1732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1697" y="3276785"/>
            <a:ext cx="2554460" cy="1732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45" y="1715207"/>
            <a:ext cx="2516180" cy="1732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0866" y="1715209"/>
            <a:ext cx="2537058" cy="17321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441" y="1715209"/>
            <a:ext cx="2547498" cy="17321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43" y="153108"/>
            <a:ext cx="2585784" cy="17321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5259" y="153108"/>
            <a:ext cx="2571862" cy="17321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3396" y="153107"/>
            <a:ext cx="2575342" cy="17321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1703" y="3276753"/>
            <a:ext cx="2534388" cy="17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40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xmlns="" id="{AEC98B8B-7B0E-4AEF-892E-14E77FC1C3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503"/>
          <a:stretch/>
        </p:blipFill>
        <p:spPr>
          <a:xfrm>
            <a:off x="310719" y="0"/>
            <a:ext cx="8479714" cy="51435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62509C7-98C5-4037-9FCD-C400BA3FF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3156"/>
            <a:ext cx="7886700" cy="595548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400" dirty="0">
                <a:solidFill>
                  <a:srgbClr val="FFFFFF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874051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1333390-AC37-45CC-A843-8C7E6F5A1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14548" b="118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D749B3-4D13-4E1A-A3BA-171B6600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What is Optimization?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37E2DC8-5A3F-4146-BA5F-B40E2D9EA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 wrap="square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Finding the parameters which give the best value of a given metric</a:t>
            </a:r>
          </a:p>
          <a:p>
            <a:endParaRPr lang="pt-P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89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xmlns="" id="{FF785809-8CB3-4D6C-A251-E88F5DAA6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9"/>
          <a:stretch/>
        </p:blipFill>
        <p:spPr>
          <a:xfrm>
            <a:off x="310719" y="0"/>
            <a:ext cx="84553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04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xmlns="" id="{93E6F714-7A9D-403F-90AC-E814DD3405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"/>
          <a:stretch/>
        </p:blipFill>
        <p:spPr>
          <a:xfrm>
            <a:off x="310719" y="0"/>
            <a:ext cx="85040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01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creen&#10;&#10;Description generated with very high confidence">
            <a:extLst>
              <a:ext uri="{FF2B5EF4-FFF2-40B4-BE49-F238E27FC236}">
                <a16:creationId xmlns:a16="http://schemas.microsoft.com/office/drawing/2014/main" xmlns="" id="{E97EC986-5D1D-4DE1-A88C-E02911ADE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6"/>
          <a:stretch/>
        </p:blipFill>
        <p:spPr>
          <a:xfrm>
            <a:off x="310719" y="0"/>
            <a:ext cx="84675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3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xmlns="" id="{03CB0260-D5BF-45FF-8EEB-7EB62D82E7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"/>
          <a:stretch/>
        </p:blipFill>
        <p:spPr>
          <a:xfrm>
            <a:off x="310719" y="0"/>
            <a:ext cx="8479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19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xmlns="" id="{74C73A6A-21C6-4092-8DE6-3F545463D4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789"/>
          <a:stretch/>
        </p:blipFill>
        <p:spPr>
          <a:xfrm>
            <a:off x="310719" y="0"/>
            <a:ext cx="845533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BC0D25-0B0B-4CA3-8B02-720A47A2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13281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9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xmlns="" id="{1237A3AA-C43A-4377-A031-062272A21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789"/>
          <a:stretch/>
        </p:blipFill>
        <p:spPr>
          <a:xfrm>
            <a:off x="310719" y="0"/>
            <a:ext cx="845533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BC0D25-0B0B-4CA3-8B02-720A47A2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 dirty="0" err="1">
                <a:solidFill>
                  <a:srgbClr val="FFFFFF"/>
                </a:solidFill>
              </a:rPr>
              <a:t>Conclusions</a:t>
            </a:r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7E21697B-7E9A-420A-9E78-2E8E78628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dirty="0" err="1">
                <a:solidFill>
                  <a:srgbClr val="FFFFFF"/>
                </a:solidFill>
              </a:rPr>
              <a:t>Using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only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Genetic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Algorithms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is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not</a:t>
            </a:r>
            <a:r>
              <a:rPr lang="pt-PT" dirty="0">
                <a:solidFill>
                  <a:srgbClr val="FFFFFF"/>
                </a:solidFill>
              </a:rPr>
              <a:t> a </a:t>
            </a:r>
            <a:r>
              <a:rPr lang="pt-PT" dirty="0" err="1">
                <a:solidFill>
                  <a:srgbClr val="FFFFFF"/>
                </a:solidFill>
              </a:rPr>
              <a:t>good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choice</a:t>
            </a:r>
            <a:endParaRPr lang="pt-P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78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9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xmlns="" id="{1421F9AF-58FA-47C2-B744-9C239F2977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789"/>
          <a:stretch/>
        </p:blipFill>
        <p:spPr>
          <a:xfrm>
            <a:off x="310719" y="0"/>
            <a:ext cx="845533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BC0D25-0B0B-4CA3-8B02-720A47A2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7E21697B-7E9A-420A-9E78-2E8E78628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dirty="0" err="1">
                <a:solidFill>
                  <a:srgbClr val="FFFFFF"/>
                </a:solidFill>
              </a:rPr>
              <a:t>Using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only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Genetic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Algorithms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is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not</a:t>
            </a:r>
            <a:r>
              <a:rPr lang="pt-PT" dirty="0">
                <a:solidFill>
                  <a:srgbClr val="FFFFFF"/>
                </a:solidFill>
              </a:rPr>
              <a:t> a </a:t>
            </a:r>
            <a:r>
              <a:rPr lang="pt-PT" dirty="0" err="1">
                <a:solidFill>
                  <a:srgbClr val="FFFFFF"/>
                </a:solidFill>
              </a:rPr>
              <a:t>good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choice</a:t>
            </a:r>
            <a:endParaRPr lang="pt-PT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pt-PT" dirty="0" err="1">
                <a:solidFill>
                  <a:srgbClr val="FFFFFF"/>
                </a:solidFill>
              </a:rPr>
              <a:t>Direct-search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and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Model-based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methods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achieve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better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results</a:t>
            </a:r>
            <a:endParaRPr lang="pt-P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65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9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xmlns="" id="{A93C4DD4-9AC0-4D4C-9CFA-1CD85438EA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789"/>
          <a:stretch/>
        </p:blipFill>
        <p:spPr>
          <a:xfrm>
            <a:off x="310719" y="0"/>
            <a:ext cx="845533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BC0D25-0B0B-4CA3-8B02-720A47A2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7E21697B-7E9A-420A-9E78-2E8E78628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dirty="0" err="1">
                <a:solidFill>
                  <a:srgbClr val="FFFFFF"/>
                </a:solidFill>
              </a:rPr>
              <a:t>Using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only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Genetic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Algorithms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is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not</a:t>
            </a:r>
            <a:r>
              <a:rPr lang="pt-PT" dirty="0">
                <a:solidFill>
                  <a:srgbClr val="FFFFFF"/>
                </a:solidFill>
              </a:rPr>
              <a:t> a </a:t>
            </a:r>
            <a:r>
              <a:rPr lang="pt-PT" dirty="0" err="1">
                <a:solidFill>
                  <a:srgbClr val="FFFFFF"/>
                </a:solidFill>
              </a:rPr>
              <a:t>good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choice</a:t>
            </a:r>
            <a:endParaRPr lang="pt-PT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pt-PT" dirty="0" err="1">
                <a:solidFill>
                  <a:srgbClr val="FFFFFF"/>
                </a:solidFill>
              </a:rPr>
              <a:t>Direct-search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and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Model-based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methods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achieve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better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results</a:t>
            </a:r>
            <a:endParaRPr lang="pt-PT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pt-PT" dirty="0" err="1">
                <a:solidFill>
                  <a:srgbClr val="FFFFFF"/>
                </a:solidFill>
              </a:rPr>
              <a:t>Try</a:t>
            </a:r>
            <a:r>
              <a:rPr lang="pt-PT" dirty="0">
                <a:solidFill>
                  <a:srgbClr val="FFFFFF"/>
                </a:solidFill>
              </a:rPr>
              <a:t> to use </a:t>
            </a:r>
            <a:r>
              <a:rPr lang="pt-PT" dirty="0" err="1">
                <a:solidFill>
                  <a:srgbClr val="FFFFFF"/>
                </a:solidFill>
              </a:rPr>
              <a:t>several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algorithms</a:t>
            </a:r>
            <a:r>
              <a:rPr lang="pt-PT" dirty="0">
                <a:solidFill>
                  <a:srgbClr val="FFFFFF"/>
                </a:solidFill>
              </a:rPr>
              <a:t>, </a:t>
            </a:r>
            <a:r>
              <a:rPr lang="pt-PT" dirty="0" err="1">
                <a:solidFill>
                  <a:srgbClr val="FFFFFF"/>
                </a:solidFill>
              </a:rPr>
              <a:t>instead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of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just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one</a:t>
            </a:r>
            <a:endParaRPr lang="pt-P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42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1333390-AC37-45CC-A843-8C7E6F5A1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14548" b="118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D749B3-4D13-4E1A-A3BA-171B6600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Future </a:t>
            </a:r>
            <a:r>
              <a:rPr lang="pt-PT" dirty="0" err="1">
                <a:solidFill>
                  <a:srgbClr val="FFFFFF"/>
                </a:solidFill>
              </a:rPr>
              <a:t>Work</a:t>
            </a:r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37E2DC8-5A3F-4146-BA5F-B40E2D9EA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 wrap="square" anchor="t" anchorCtr="0">
            <a:normAutofit/>
          </a:bodyPr>
          <a:lstStyle/>
          <a:p>
            <a:pPr>
              <a:lnSpc>
                <a:spcPct val="15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31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1333390-AC37-45CC-A843-8C7E6F5A1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14548" b="118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D749B3-4D13-4E1A-A3BA-171B6600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Future </a:t>
            </a:r>
            <a:r>
              <a:rPr lang="pt-PT" dirty="0" err="1">
                <a:solidFill>
                  <a:srgbClr val="FFFFFF"/>
                </a:solidFill>
              </a:rPr>
              <a:t>Work</a:t>
            </a:r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37E2DC8-5A3F-4146-BA5F-B40E2D9EA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 wrap="square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Other optimization algorithms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Other case studies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Optimization framework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Optimization plugin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08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1333390-AC37-45CC-A843-8C7E6F5A1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14548" b="118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D749B3-4D13-4E1A-A3BA-171B6600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What is Optimization?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37E2DC8-5A3F-4146-BA5F-B40E2D9EA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 wrap="square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Finding the parameters which give the best value of a given metric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Example: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Parameters: position and height of each pillar</a:t>
            </a:r>
          </a:p>
          <a:p>
            <a:endParaRPr lang="pt-P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04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1333390-AC37-45CC-A843-8C7E6F5A1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14548" b="118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D749B3-4D13-4E1A-A3BA-171B6600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37E2DC8-5A3F-4146-BA5F-B40E2D9EA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 wrap="square" anchor="t" anchorCtr="0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FFFFFF"/>
                </a:solidFill>
              </a:rPr>
              <a:t>Thank You!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35576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1333390-AC37-45CC-A843-8C7E6F5A1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14548" b="118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D749B3-4D13-4E1A-A3BA-171B6600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What is Optimization?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37E2DC8-5A3F-4146-BA5F-B40E2D9EA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 wrap="square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Finding the parameters which give the best value of a given metric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Example: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Parameters: position and height of each pillar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Metric: maximum displacement of the roof</a:t>
            </a:r>
          </a:p>
          <a:p>
            <a:endParaRPr lang="pt-P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92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4BC6700-F0BA-4A5F-9837-67CD1BD58A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 t="8421" b="7310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EA096A-BEB9-4A40-BCCA-35CAC9745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 dirty="0" err="1">
                <a:solidFill>
                  <a:srgbClr val="FFFFFF"/>
                </a:solidFill>
              </a:rPr>
              <a:t>Why</a:t>
            </a:r>
            <a:r>
              <a:rPr lang="pt-PT" dirty="0">
                <a:solidFill>
                  <a:srgbClr val="FFFFFF"/>
                </a:solidFill>
              </a:rPr>
              <a:t> do </a:t>
            </a:r>
            <a:r>
              <a:rPr lang="pt-PT" dirty="0" err="1">
                <a:solidFill>
                  <a:srgbClr val="FFFFFF"/>
                </a:solidFill>
              </a:rPr>
              <a:t>we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want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optimization</a:t>
            </a:r>
            <a:r>
              <a:rPr lang="pt-PT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01E4E883-6C02-4897-9876-1B83475B9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>
            <a:normAutofit/>
          </a:bodyPr>
          <a:lstStyle/>
          <a:p>
            <a:endParaRPr lang="pt-P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60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4BC6700-F0BA-4A5F-9837-67CD1BD58A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 t="8421" b="7310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EA096A-BEB9-4A40-BCCA-35CAC9745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 dirty="0" err="1">
                <a:solidFill>
                  <a:srgbClr val="FFFFFF"/>
                </a:solidFill>
              </a:rPr>
              <a:t>Why</a:t>
            </a:r>
            <a:r>
              <a:rPr lang="pt-PT" dirty="0">
                <a:solidFill>
                  <a:srgbClr val="FFFFFF"/>
                </a:solidFill>
              </a:rPr>
              <a:t> do </a:t>
            </a:r>
            <a:r>
              <a:rPr lang="pt-PT" dirty="0" err="1">
                <a:solidFill>
                  <a:srgbClr val="FFFFFF"/>
                </a:solidFill>
              </a:rPr>
              <a:t>we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want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optimization</a:t>
            </a:r>
            <a:r>
              <a:rPr lang="pt-PT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01E4E883-6C02-4897-9876-1B83475B9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It can help with building code restrictions</a:t>
            </a:r>
          </a:p>
          <a:p>
            <a:endParaRPr lang="pt-P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40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4BC6700-F0BA-4A5F-9837-67CD1BD58A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 t="8421" b="7310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EA096A-BEB9-4A40-BCCA-35CAC9745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PT" dirty="0" err="1">
                <a:solidFill>
                  <a:srgbClr val="FFFFFF"/>
                </a:solidFill>
              </a:rPr>
              <a:t>Why</a:t>
            </a:r>
            <a:r>
              <a:rPr lang="pt-PT" dirty="0">
                <a:solidFill>
                  <a:srgbClr val="FFFFFF"/>
                </a:solidFill>
              </a:rPr>
              <a:t> do </a:t>
            </a:r>
            <a:r>
              <a:rPr lang="pt-PT" dirty="0" err="1">
                <a:solidFill>
                  <a:srgbClr val="FFFFFF"/>
                </a:solidFill>
              </a:rPr>
              <a:t>we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want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optimization</a:t>
            </a:r>
            <a:r>
              <a:rPr lang="pt-PT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01E4E883-6C02-4897-9876-1B83475B9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It can help with building code restrictions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It can help reduce costs</a:t>
            </a:r>
          </a:p>
          <a:p>
            <a:endParaRPr lang="pt-P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43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On-screen Show (16:9)</PresentationFormat>
  <Paragraphs>157</Paragraphs>
  <Slides>50</Slides>
  <Notes>38</Notes>
  <HiddenSlides>9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Wingdings 2</vt:lpstr>
      <vt:lpstr>HDOfficeLightV0</vt:lpstr>
      <vt:lpstr>Derivative-free Methods for Structural Optimization</vt:lpstr>
      <vt:lpstr>Algorithms for Structural Optimization</vt:lpstr>
      <vt:lpstr>What is Optimization?</vt:lpstr>
      <vt:lpstr>What is Optimization?</vt:lpstr>
      <vt:lpstr>What is Optimization?</vt:lpstr>
      <vt:lpstr>What is Optimization?</vt:lpstr>
      <vt:lpstr>Why do we want optimization?</vt:lpstr>
      <vt:lpstr>Why do we want optimization?</vt:lpstr>
      <vt:lpstr>Why do we want optimization?</vt:lpstr>
      <vt:lpstr>Why do we want optimization?</vt:lpstr>
      <vt:lpstr>Why do we want optimization?</vt:lpstr>
      <vt:lpstr>Why do we want optimization?</vt:lpstr>
      <vt:lpstr>How can it be done?</vt:lpstr>
      <vt:lpstr>How can it be done?</vt:lpstr>
      <vt:lpstr>How can it be done?</vt:lpstr>
      <vt:lpstr>How can it be done?</vt:lpstr>
      <vt:lpstr>How can it be done?</vt:lpstr>
      <vt:lpstr>How can it be done?</vt:lpstr>
      <vt:lpstr>Optimization Algorithms</vt:lpstr>
      <vt:lpstr>The Genetic Algorithm</vt:lpstr>
      <vt:lpstr>The Genetic Algorithm</vt:lpstr>
      <vt:lpstr>The Genetic Algorithm</vt:lpstr>
      <vt:lpstr>The Genetic Algorithm</vt:lpstr>
      <vt:lpstr>The Genetic Algorithm</vt:lpstr>
      <vt:lpstr>The Genetic Algorithm</vt:lpstr>
      <vt:lpstr>The Genetic Algorithm</vt:lpstr>
      <vt:lpstr>The Genetic Algorithm</vt:lpstr>
      <vt:lpstr>The Genetic Algorithm</vt:lpstr>
      <vt:lpstr>The Genetic Algorithm</vt:lpstr>
      <vt:lpstr>The Genetic Algorithm</vt:lpstr>
      <vt:lpstr>The Genetic Algorithm</vt:lpstr>
      <vt:lpstr>PowerPoint Presentation</vt:lpstr>
      <vt:lpstr>PowerPoint Presentation</vt:lpstr>
      <vt:lpstr>Alternatives</vt:lpstr>
      <vt:lpstr>Alternatives</vt:lpstr>
      <vt:lpstr>Alternatives</vt:lpstr>
      <vt:lpstr>Case Study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Conclusions</vt:lpstr>
      <vt:lpstr>Conclusions</vt:lpstr>
      <vt:lpstr>Conclusions</vt:lpstr>
      <vt:lpstr>Conclusions</vt:lpstr>
      <vt:lpstr>Future Work</vt:lpstr>
      <vt:lpstr>Future Work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2018-10-10T09:39:45Z</dcterms:created>
  <dcterms:modified xsi:type="dcterms:W3CDTF">2018-10-10T09:39:56Z</dcterms:modified>
</cp:coreProperties>
</file>