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2"/>
  </p:notesMasterIdLst>
  <p:sldIdLst>
    <p:sldId id="262" r:id="rId2"/>
    <p:sldId id="256" r:id="rId3"/>
    <p:sldId id="365" r:id="rId4"/>
    <p:sldId id="258" r:id="rId5"/>
    <p:sldId id="351" r:id="rId6"/>
    <p:sldId id="368" r:id="rId7"/>
    <p:sldId id="361" r:id="rId8"/>
    <p:sldId id="369" r:id="rId9"/>
    <p:sldId id="370" r:id="rId10"/>
    <p:sldId id="366" r:id="rId11"/>
    <p:sldId id="372" r:id="rId12"/>
    <p:sldId id="371" r:id="rId13"/>
    <p:sldId id="260" r:id="rId14"/>
    <p:sldId id="349" r:id="rId15"/>
    <p:sldId id="367" r:id="rId16"/>
    <p:sldId id="377" r:id="rId17"/>
    <p:sldId id="376" r:id="rId18"/>
    <p:sldId id="378" r:id="rId19"/>
    <p:sldId id="375" r:id="rId20"/>
    <p:sldId id="348" r:id="rId21"/>
    <p:sldId id="274" r:id="rId22"/>
    <p:sldId id="275" r:id="rId23"/>
    <p:sldId id="276" r:id="rId24"/>
    <p:sldId id="290" r:id="rId25"/>
    <p:sldId id="292" r:id="rId26"/>
    <p:sldId id="291" r:id="rId27"/>
    <p:sldId id="293" r:id="rId28"/>
    <p:sldId id="294" r:id="rId29"/>
    <p:sldId id="295" r:id="rId30"/>
    <p:sldId id="297" r:id="rId31"/>
    <p:sldId id="296" r:id="rId32"/>
    <p:sldId id="298" r:id="rId33"/>
    <p:sldId id="284" r:id="rId34"/>
    <p:sldId id="299" r:id="rId35"/>
    <p:sldId id="353" r:id="rId36"/>
    <p:sldId id="354" r:id="rId37"/>
    <p:sldId id="384" r:id="rId38"/>
    <p:sldId id="303" r:id="rId39"/>
    <p:sldId id="305" r:id="rId40"/>
    <p:sldId id="301" r:id="rId41"/>
    <p:sldId id="304" r:id="rId42"/>
    <p:sldId id="359" r:id="rId43"/>
    <p:sldId id="308" r:id="rId44"/>
    <p:sldId id="358" r:id="rId45"/>
    <p:sldId id="309" r:id="rId46"/>
    <p:sldId id="310" r:id="rId47"/>
    <p:sldId id="357" r:id="rId48"/>
    <p:sldId id="356" r:id="rId49"/>
    <p:sldId id="286" r:id="rId50"/>
    <p:sldId id="315" r:id="rId51"/>
    <p:sldId id="314" r:id="rId52"/>
    <p:sldId id="285" r:id="rId53"/>
    <p:sldId id="311" r:id="rId54"/>
    <p:sldId id="312" r:id="rId55"/>
    <p:sldId id="287" r:id="rId56"/>
    <p:sldId id="350" r:id="rId57"/>
    <p:sldId id="316" r:id="rId58"/>
    <p:sldId id="317" r:id="rId59"/>
    <p:sldId id="318" r:id="rId60"/>
    <p:sldId id="319" r:id="rId61"/>
    <p:sldId id="320" r:id="rId62"/>
    <p:sldId id="321" r:id="rId63"/>
    <p:sldId id="322" r:id="rId64"/>
    <p:sldId id="323" r:id="rId65"/>
    <p:sldId id="324" r:id="rId66"/>
    <p:sldId id="328" r:id="rId67"/>
    <p:sldId id="280" r:id="rId68"/>
    <p:sldId id="288" r:id="rId69"/>
    <p:sldId id="379" r:id="rId70"/>
    <p:sldId id="380" r:id="rId71"/>
    <p:sldId id="381" r:id="rId72"/>
    <p:sldId id="382" r:id="rId73"/>
    <p:sldId id="283" r:id="rId74"/>
    <p:sldId id="282" r:id="rId75"/>
    <p:sldId id="289" r:id="rId76"/>
    <p:sldId id="383" r:id="rId77"/>
    <p:sldId id="281" r:id="rId78"/>
    <p:sldId id="342" r:id="rId79"/>
    <p:sldId id="313" r:id="rId80"/>
    <p:sldId id="345" r:id="rId8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0000FF"/>
    <a:srgbClr val="800000"/>
    <a:srgbClr val="663300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79" autoAdjust="0"/>
    <p:restoredTop sz="59927" autoAdjust="0"/>
  </p:normalViewPr>
  <p:slideViewPr>
    <p:cSldViewPr>
      <p:cViewPr varScale="1">
        <p:scale>
          <a:sx n="70" d="100"/>
          <a:sy n="70" d="100"/>
        </p:scale>
        <p:origin x="3108" y="54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F641ED-BDD4-4E8F-9E9F-F3B8828D67B4}" type="datetimeFigureOut">
              <a:rPr lang="en-GB" smtClean="0"/>
              <a:pPr/>
              <a:t>21/05/2018</a:t>
            </a:fld>
            <a:endParaRPr lang="en-GB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GB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E23996-571D-4C0A-BDB6-CBA8386B43A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0162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23996-571D-4C0A-BDB6-CBA8386B43AB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8548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23996-571D-4C0A-BDB6-CBA8386B43AB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7585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23996-571D-4C0A-BDB6-CBA8386B43AB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7585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23996-571D-4C0A-BDB6-CBA8386B43AB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7585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23996-571D-4C0A-BDB6-CBA8386B43AB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5553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93EA1-88A0-4313-9BC7-787EDFAFAD26}" type="slidenum">
              <a:rPr lang="pt-PT" smtClean="0"/>
              <a:pPr/>
              <a:t>14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491258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23996-571D-4C0A-BDB6-CBA8386B43AB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54902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23996-571D-4C0A-BDB6-CBA8386B43AB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54902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 startAt="3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23996-571D-4C0A-BDB6-CBA8386B43AB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54902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23996-571D-4C0A-BDB6-CBA8386B43AB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54902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23996-571D-4C0A-BDB6-CBA8386B43AB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54902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23996-571D-4C0A-BDB6-CBA8386B43AB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635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93EA1-88A0-4313-9BC7-787EDFAFAD26}" type="slidenum">
              <a:rPr lang="pt-PT" smtClean="0"/>
              <a:pPr/>
              <a:t>20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491258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93EA1-88A0-4313-9BC7-787EDFAFAD26}" type="slidenum">
              <a:rPr lang="pt-PT" smtClean="0"/>
              <a:pPr/>
              <a:t>21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864473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93EA1-88A0-4313-9BC7-787EDFAFAD26}" type="slidenum">
              <a:rPr lang="pt-PT" smtClean="0"/>
              <a:pPr/>
              <a:t>22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053819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93EA1-88A0-4313-9BC7-787EDFAFAD26}" type="slidenum">
              <a:rPr lang="pt-PT" smtClean="0"/>
              <a:pPr/>
              <a:t>23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397324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93EA1-88A0-4313-9BC7-787EDFAFAD26}" type="slidenum">
              <a:rPr lang="pt-PT" smtClean="0"/>
              <a:pPr/>
              <a:t>24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236094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93EA1-88A0-4313-9BC7-787EDFAFAD26}" type="slidenum">
              <a:rPr lang="pt-PT" smtClean="0"/>
              <a:pPr/>
              <a:t>25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236094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93EA1-88A0-4313-9BC7-787EDFAFAD26}" type="slidenum">
              <a:rPr lang="pt-PT" smtClean="0"/>
              <a:pPr/>
              <a:t>26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236094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93EA1-88A0-4313-9BC7-787EDFAFAD26}" type="slidenum">
              <a:rPr lang="pt-PT" smtClean="0"/>
              <a:pPr/>
              <a:t>27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236094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93EA1-88A0-4313-9BC7-787EDFAFAD26}" type="slidenum">
              <a:rPr lang="pt-PT" smtClean="0"/>
              <a:pPr/>
              <a:t>28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236094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93EA1-88A0-4313-9BC7-787EDFAFAD26}" type="slidenum">
              <a:rPr lang="pt-PT" smtClean="0"/>
              <a:pPr/>
              <a:t>29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23609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23996-571D-4C0A-BDB6-CBA8386B43AB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635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93EA1-88A0-4313-9BC7-787EDFAFAD26}" type="slidenum">
              <a:rPr lang="pt-PT" smtClean="0"/>
              <a:pPr/>
              <a:t>30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236094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93EA1-88A0-4313-9BC7-787EDFAFAD26}" type="slidenum">
              <a:rPr lang="pt-PT" smtClean="0"/>
              <a:pPr/>
              <a:t>31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236094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93EA1-88A0-4313-9BC7-787EDFAFAD26}" type="slidenum">
              <a:rPr lang="pt-PT" smtClean="0"/>
              <a:pPr/>
              <a:t>32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236094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93EA1-88A0-4313-9BC7-787EDFAFAD26}" type="slidenum">
              <a:rPr lang="pt-PT" smtClean="0"/>
              <a:pPr/>
              <a:t>33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0257780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93EA1-88A0-4313-9BC7-787EDFAFAD26}" type="slidenum">
              <a:rPr lang="pt-PT" smtClean="0"/>
              <a:pPr/>
              <a:t>34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0257780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93EA1-88A0-4313-9BC7-787EDFAFAD26}" type="slidenum">
              <a:rPr lang="pt-PT" smtClean="0"/>
              <a:pPr/>
              <a:t>35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0257780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93EA1-88A0-4313-9BC7-787EDFAFAD26}" type="slidenum">
              <a:rPr lang="pt-PT" smtClean="0"/>
              <a:pPr/>
              <a:t>36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0257780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93EA1-88A0-4313-9BC7-787EDFAFAD26}" type="slidenum">
              <a:rPr lang="pt-PT" smtClean="0"/>
              <a:pPr/>
              <a:t>37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0257780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93EA1-88A0-4313-9BC7-787EDFAFAD26}" type="slidenum">
              <a:rPr lang="pt-PT" smtClean="0"/>
              <a:pPr/>
              <a:t>38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0257780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93EA1-88A0-4313-9BC7-787EDFAFAD26}" type="slidenum">
              <a:rPr lang="pt-PT" smtClean="0"/>
              <a:pPr/>
              <a:t>39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02577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23996-571D-4C0A-BDB6-CBA8386B43AB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75854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93EA1-88A0-4313-9BC7-787EDFAFAD26}" type="slidenum">
              <a:rPr lang="pt-PT" smtClean="0"/>
              <a:pPr/>
              <a:t>40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0257780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93EA1-88A0-4313-9BC7-787EDFAFAD26}" type="slidenum">
              <a:rPr lang="pt-PT" smtClean="0"/>
              <a:pPr/>
              <a:t>41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0257780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93EA1-88A0-4313-9BC7-787EDFAFAD26}" type="slidenum">
              <a:rPr lang="pt-PT" smtClean="0"/>
              <a:pPr/>
              <a:t>42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0257780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93EA1-88A0-4313-9BC7-787EDFAFAD26}" type="slidenum">
              <a:rPr lang="pt-PT" smtClean="0"/>
              <a:pPr/>
              <a:t>43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0257780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93EA1-88A0-4313-9BC7-787EDFAFAD26}" type="slidenum">
              <a:rPr lang="pt-PT" smtClean="0"/>
              <a:pPr/>
              <a:t>44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0257780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93EA1-88A0-4313-9BC7-787EDFAFAD26}" type="slidenum">
              <a:rPr lang="pt-PT" smtClean="0"/>
              <a:pPr/>
              <a:t>45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0257780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93EA1-88A0-4313-9BC7-787EDFAFAD26}" type="slidenum">
              <a:rPr lang="pt-PT" smtClean="0"/>
              <a:pPr/>
              <a:t>46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0257780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93EA1-88A0-4313-9BC7-787EDFAFAD26}" type="slidenum">
              <a:rPr lang="pt-PT" smtClean="0"/>
              <a:pPr/>
              <a:t>47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0257780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93EA1-88A0-4313-9BC7-787EDFAFAD26}" type="slidenum">
              <a:rPr lang="pt-PT" smtClean="0"/>
              <a:pPr/>
              <a:t>48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0257780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93EA1-88A0-4313-9BC7-787EDFAFAD26}" type="slidenum">
              <a:rPr lang="pt-PT" smtClean="0"/>
              <a:pPr/>
              <a:t>49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55453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23996-571D-4C0A-BDB6-CBA8386B43AB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927244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93EA1-88A0-4313-9BC7-787EDFAFAD26}" type="slidenum">
              <a:rPr lang="pt-PT" smtClean="0"/>
              <a:pPr/>
              <a:t>50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5545370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93EA1-88A0-4313-9BC7-787EDFAFAD26}" type="slidenum">
              <a:rPr lang="pt-PT" smtClean="0"/>
              <a:pPr/>
              <a:t>51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5545370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93EA1-88A0-4313-9BC7-787EDFAFAD26}" type="slidenum">
              <a:rPr lang="pt-PT" smtClean="0"/>
              <a:pPr/>
              <a:t>52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2047140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93EA1-88A0-4313-9BC7-787EDFAFAD26}" type="slidenum">
              <a:rPr lang="pt-PT" smtClean="0"/>
              <a:pPr/>
              <a:t>53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2350963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93EA1-88A0-4313-9BC7-787EDFAFAD26}" type="slidenum">
              <a:rPr lang="pt-PT" smtClean="0"/>
              <a:pPr/>
              <a:t>54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2350963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93EA1-88A0-4313-9BC7-787EDFAFAD26}" type="slidenum">
              <a:rPr lang="pt-PT" smtClean="0"/>
              <a:pPr/>
              <a:t>55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2350963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93EA1-88A0-4313-9BC7-787EDFAFAD26}" type="slidenum">
              <a:rPr lang="pt-PT" smtClean="0"/>
              <a:pPr/>
              <a:t>56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4912585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23996-571D-4C0A-BDB6-CBA8386B43AB}" type="slidenum">
              <a:rPr lang="en-GB" smtClean="0"/>
              <a:pPr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379965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23996-571D-4C0A-BDB6-CBA8386B43AB}" type="slidenum">
              <a:rPr lang="en-GB" smtClean="0"/>
              <a:pPr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512590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23996-571D-4C0A-BDB6-CBA8386B43AB}" type="slidenum">
              <a:rPr lang="en-GB" smtClean="0"/>
              <a:pPr/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96595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23996-571D-4C0A-BDB6-CBA8386B43AB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75854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23996-571D-4C0A-BDB6-CBA8386B43AB}" type="slidenum">
              <a:rPr lang="en-GB" smtClean="0"/>
              <a:pPr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308436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23996-571D-4C0A-BDB6-CBA8386B43AB}" type="slidenum">
              <a:rPr lang="en-GB" smtClean="0"/>
              <a:pPr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71113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23996-571D-4C0A-BDB6-CBA8386B43AB}" type="slidenum">
              <a:rPr lang="en-GB" smtClean="0"/>
              <a:pPr/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838334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23996-571D-4C0A-BDB6-CBA8386B43AB}" type="slidenum">
              <a:rPr lang="en-GB" smtClean="0"/>
              <a:pPr/>
              <a:t>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13073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23996-571D-4C0A-BDB6-CBA8386B43AB}" type="slidenum">
              <a:rPr lang="en-GB" smtClean="0"/>
              <a:pPr/>
              <a:t>64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71220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23996-571D-4C0A-BDB6-CBA8386B43AB}" type="slidenum">
              <a:rPr lang="en-GB" smtClean="0"/>
              <a:pPr/>
              <a:t>65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572032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23996-571D-4C0A-BDB6-CBA8386B43AB}" type="slidenum">
              <a:rPr lang="en-GB" smtClean="0"/>
              <a:pPr/>
              <a:t>66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82501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93EA1-88A0-4313-9BC7-787EDFAFAD26}" type="slidenum">
              <a:rPr lang="pt-PT" smtClean="0"/>
              <a:pPr/>
              <a:t>67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7247706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93EA1-88A0-4313-9BC7-787EDFAFAD26}" type="slidenum">
              <a:rPr lang="pt-PT" smtClean="0"/>
              <a:pPr/>
              <a:t>68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2542539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93EA1-88A0-4313-9BC7-787EDFAFAD26}" type="slidenum">
              <a:rPr lang="pt-PT" smtClean="0"/>
              <a:pPr/>
              <a:t>69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94737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23996-571D-4C0A-BDB6-CBA8386B43AB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75854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93EA1-88A0-4313-9BC7-787EDFAFAD26}" type="slidenum">
              <a:rPr lang="pt-PT" smtClean="0"/>
              <a:pPr/>
              <a:t>70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4082305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93EA1-88A0-4313-9BC7-787EDFAFAD26}" type="slidenum">
              <a:rPr lang="pt-PT" smtClean="0"/>
              <a:pPr/>
              <a:t>73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6450090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93EA1-88A0-4313-9BC7-787EDFAFAD26}" type="slidenum">
              <a:rPr lang="pt-PT" smtClean="0"/>
              <a:pPr/>
              <a:t>74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241296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93EA1-88A0-4313-9BC7-787EDFAFAD26}" type="slidenum">
              <a:rPr lang="pt-PT" smtClean="0"/>
              <a:pPr/>
              <a:t>75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5264691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93EA1-88A0-4313-9BC7-787EDFAFAD26}" type="slidenum">
              <a:rPr lang="pt-PT" smtClean="0"/>
              <a:pPr/>
              <a:t>76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7308097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93EA1-88A0-4313-9BC7-787EDFAFAD26}" type="slidenum">
              <a:rPr lang="pt-PT" smtClean="0"/>
              <a:pPr/>
              <a:t>77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6634983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93EA1-88A0-4313-9BC7-787EDFAFAD26}" type="slidenum">
              <a:rPr lang="pt-PT" smtClean="0"/>
              <a:pPr/>
              <a:t>78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0649280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93EA1-88A0-4313-9BC7-787EDFAFAD26}" type="slidenum">
              <a:rPr lang="pt-PT" smtClean="0"/>
              <a:pPr/>
              <a:t>79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2350963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23996-571D-4C0A-BDB6-CBA8386B43AB}" type="slidenum">
              <a:rPr lang="en-GB" smtClean="0"/>
              <a:pPr/>
              <a:t>80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546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23996-571D-4C0A-BDB6-CBA8386B43AB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7585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23996-571D-4C0A-BDB6-CBA8386B43AB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758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pt-PT"/>
              <a:t>Clique para editar o estilo</a:t>
            </a:r>
            <a:endParaRPr lang="en-GB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/>
              <a:t>Faça clique para editar o estilo</a:t>
            </a:r>
            <a:endParaRPr lang="en-GB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D0172-9014-43B7-99D4-8C2F6558E09B}" type="datetimeFigureOut">
              <a:rPr lang="en-GB" smtClean="0"/>
              <a:pPr/>
              <a:t>21/05/2018</a:t>
            </a:fld>
            <a:endParaRPr lang="en-GB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5E2E5-021B-4654-98C3-260D0A8131E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GB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GB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D0172-9014-43B7-99D4-8C2F6558E09B}" type="datetimeFigureOut">
              <a:rPr lang="en-GB" smtClean="0"/>
              <a:pPr/>
              <a:t>21/05/2018</a:t>
            </a:fld>
            <a:endParaRPr lang="en-GB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5E2E5-021B-4654-98C3-260D0A8131E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pt-PT"/>
              <a:t>Clique para editar o estilo</a:t>
            </a:r>
            <a:endParaRPr lang="en-GB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GB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D0172-9014-43B7-99D4-8C2F6558E09B}" type="datetimeFigureOut">
              <a:rPr lang="en-GB" smtClean="0"/>
              <a:pPr/>
              <a:t>21/05/2018</a:t>
            </a:fld>
            <a:endParaRPr lang="en-GB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5E2E5-021B-4654-98C3-260D0A8131E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GB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GB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D0172-9014-43B7-99D4-8C2F6558E09B}" type="datetimeFigureOut">
              <a:rPr lang="en-GB" smtClean="0"/>
              <a:pPr/>
              <a:t>21/05/2018</a:t>
            </a:fld>
            <a:endParaRPr lang="en-GB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5E2E5-021B-4654-98C3-260D0A8131E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/>
              <a:t>Clique para editar o estilo</a:t>
            </a:r>
            <a:endParaRPr lang="en-GB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D0172-9014-43B7-99D4-8C2F6558E09B}" type="datetimeFigureOut">
              <a:rPr lang="en-GB" smtClean="0"/>
              <a:pPr/>
              <a:t>21/05/2018</a:t>
            </a:fld>
            <a:endParaRPr lang="en-GB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5E2E5-021B-4654-98C3-260D0A8131E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GB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GB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GB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D0172-9014-43B7-99D4-8C2F6558E09B}" type="datetimeFigureOut">
              <a:rPr lang="en-GB" smtClean="0"/>
              <a:pPr/>
              <a:t>21/05/2018</a:t>
            </a:fld>
            <a:endParaRPr lang="en-GB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5E2E5-021B-4654-98C3-260D0A8131E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Clique para editar o estilo</a:t>
            </a:r>
            <a:endParaRPr lang="en-GB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GB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GB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D0172-9014-43B7-99D4-8C2F6558E09B}" type="datetimeFigureOut">
              <a:rPr lang="en-GB" smtClean="0"/>
              <a:pPr/>
              <a:t>21/05/2018</a:t>
            </a:fld>
            <a:endParaRPr lang="en-GB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5E2E5-021B-4654-98C3-260D0A8131E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GB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D0172-9014-43B7-99D4-8C2F6558E09B}" type="datetimeFigureOut">
              <a:rPr lang="en-GB" smtClean="0"/>
              <a:pPr/>
              <a:t>21/05/2018</a:t>
            </a:fld>
            <a:endParaRPr lang="en-GB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5E2E5-021B-4654-98C3-260D0A8131E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D0172-9014-43B7-99D4-8C2F6558E09B}" type="datetimeFigureOut">
              <a:rPr lang="en-GB" smtClean="0"/>
              <a:pPr/>
              <a:t>21/05/2018</a:t>
            </a:fld>
            <a:endParaRPr lang="en-GB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5E2E5-021B-4654-98C3-260D0A8131E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Clique para editar o estilo</a:t>
            </a:r>
            <a:endParaRPr lang="en-GB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GB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D0172-9014-43B7-99D4-8C2F6558E09B}" type="datetimeFigureOut">
              <a:rPr lang="en-GB" smtClean="0"/>
              <a:pPr/>
              <a:t>21/05/2018</a:t>
            </a:fld>
            <a:endParaRPr lang="en-GB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5E2E5-021B-4654-98C3-260D0A8131E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Clique para editar o estilo</a:t>
            </a:r>
            <a:endParaRPr lang="en-GB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D0172-9014-43B7-99D4-8C2F6558E09B}" type="datetimeFigureOut">
              <a:rPr lang="en-GB" smtClean="0"/>
              <a:pPr/>
              <a:t>21/05/2018</a:t>
            </a:fld>
            <a:endParaRPr lang="en-GB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5E2E5-021B-4654-98C3-260D0A8131E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</a:t>
            </a:r>
            <a:endParaRPr lang="en-GB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GB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FD0172-9014-43B7-99D4-8C2F6558E09B}" type="datetimeFigureOut">
              <a:rPr lang="en-GB" smtClean="0"/>
              <a:pPr/>
              <a:t>21/05/2018</a:t>
            </a:fld>
            <a:endParaRPr lang="en-GB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F5E2E5-021B-4654-98C3-260D0A8131E8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23528" y="2388052"/>
            <a:ext cx="8496944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  <a:spcAft>
                <a:spcPts val="600"/>
              </a:spcAft>
            </a:pPr>
            <a:r>
              <a:rPr lang="pt-PT" sz="2800" dirty="0">
                <a:solidFill>
                  <a:schemeClr val="bg1"/>
                </a:solidFill>
                <a:latin typeface="Ubuntu" pitchFamily="34" charset="0"/>
                <a:cs typeface="Arial" pitchFamily="34" charset="0"/>
              </a:rPr>
              <a:t>INTEGRATION OF ALGORITHMIC DESIGN PROCESSES IN THE BIM WORKFLOW</a:t>
            </a:r>
          </a:p>
          <a:p>
            <a:pPr algn="ctr"/>
            <a:endParaRPr lang="pt-PT" sz="3200" dirty="0">
              <a:solidFill>
                <a:schemeClr val="bg1"/>
              </a:solidFill>
              <a:latin typeface="Comic Sans MS" pitchFamily="66" charset="0"/>
              <a:cs typeface="Adobe Arabic" pitchFamily="18" charset="-78"/>
            </a:endParaRPr>
          </a:p>
          <a:p>
            <a:pPr algn="ctr"/>
            <a:endParaRPr lang="pt-PT" sz="2800" dirty="0">
              <a:solidFill>
                <a:schemeClr val="bg1"/>
              </a:solidFill>
              <a:latin typeface="Comic Sans MS" pitchFamily="66" charset="0"/>
              <a:cs typeface="Adobe Arabic" pitchFamily="18" charset="-78"/>
            </a:endParaRPr>
          </a:p>
          <a:p>
            <a:pPr algn="ctr"/>
            <a:endParaRPr lang="pt-PT" sz="1400" dirty="0">
              <a:solidFill>
                <a:schemeClr val="bg1"/>
              </a:solidFill>
              <a:latin typeface="Comic Sans MS" pitchFamily="66" charset="0"/>
              <a:cs typeface="Adobe Arabic" pitchFamily="18" charset="-78"/>
            </a:endParaRPr>
          </a:p>
          <a:p>
            <a:pPr algn="ctr"/>
            <a:r>
              <a:rPr lang="pt-PT" sz="2000" dirty="0">
                <a:solidFill>
                  <a:schemeClr val="bg1"/>
                </a:solidFill>
                <a:latin typeface="Ubuntu" pitchFamily="34" charset="0"/>
                <a:cs typeface="Courier New" pitchFamily="49" charset="0"/>
              </a:rPr>
              <a:t>18</a:t>
            </a:r>
            <a:r>
              <a:rPr lang="pt-PT" sz="2000" baseline="30000" dirty="0">
                <a:solidFill>
                  <a:schemeClr val="bg1"/>
                </a:solidFill>
                <a:latin typeface="Ubuntu" pitchFamily="34" charset="0"/>
                <a:cs typeface="Courier New" pitchFamily="49" charset="0"/>
              </a:rPr>
              <a:t>th</a:t>
            </a:r>
            <a:r>
              <a:rPr lang="pt-PT" sz="2000" dirty="0">
                <a:solidFill>
                  <a:schemeClr val="bg1"/>
                </a:solidFill>
                <a:latin typeface="Ubuntu" pitchFamily="34" charset="0"/>
                <a:cs typeface="Courier New" pitchFamily="49" charset="0"/>
              </a:rPr>
              <a:t> May 2018</a:t>
            </a:r>
            <a:endParaRPr lang="pt-PT" sz="1400" dirty="0">
              <a:solidFill>
                <a:schemeClr val="bg1"/>
              </a:solidFill>
              <a:latin typeface="Comic Sans MS" pitchFamily="66" charset="0"/>
              <a:cs typeface="Adobe Arabic" pitchFamily="18" charset="-78"/>
            </a:endParaRPr>
          </a:p>
          <a:p>
            <a:pPr algn="ctr"/>
            <a:endParaRPr lang="pt-PT" sz="1400" dirty="0">
              <a:solidFill>
                <a:schemeClr val="bg1"/>
              </a:solidFill>
              <a:latin typeface="Comic Sans MS" pitchFamily="66" charset="0"/>
              <a:cs typeface="Adobe Arabic" pitchFamily="18" charset="-78"/>
            </a:endParaRPr>
          </a:p>
          <a:p>
            <a:pPr algn="ctr"/>
            <a:endParaRPr lang="pt-PT" sz="1400" dirty="0">
              <a:solidFill>
                <a:schemeClr val="bg1"/>
              </a:solidFill>
              <a:latin typeface="Comic Sans MS" pitchFamily="66" charset="0"/>
              <a:cs typeface="Adobe Arabic" pitchFamily="18" charset="-78"/>
            </a:endParaRPr>
          </a:p>
          <a:p>
            <a:pPr algn="ctr"/>
            <a:r>
              <a:rPr lang="pt-PT" sz="1400" dirty="0">
                <a:solidFill>
                  <a:schemeClr val="bg1"/>
                </a:solidFill>
                <a:latin typeface="Ubuntu" pitchFamily="34" charset="0"/>
                <a:cs typeface="Adobe Arabic" pitchFamily="18" charset="-78"/>
              </a:rPr>
              <a:t>Inês Caetano | Catarina Belém | Guilherme </a:t>
            </a:r>
            <a:r>
              <a:rPr lang="pt-PT" sz="1400" dirty="0" err="1">
                <a:solidFill>
                  <a:schemeClr val="bg1"/>
                </a:solidFill>
                <a:latin typeface="Ubuntu" pitchFamily="34" charset="0"/>
                <a:cs typeface="Adobe Arabic" pitchFamily="18" charset="-78"/>
              </a:rPr>
              <a:t>Ilunga</a:t>
            </a:r>
            <a:r>
              <a:rPr lang="pt-PT" sz="1400" dirty="0">
                <a:solidFill>
                  <a:schemeClr val="bg1"/>
                </a:solidFill>
                <a:latin typeface="Ubuntu" pitchFamily="34" charset="0"/>
                <a:cs typeface="Adobe Arabic" pitchFamily="18" charset="-78"/>
              </a:rPr>
              <a:t> | Sofia Feist | Francisco Bastos | António Leitão </a:t>
            </a:r>
          </a:p>
        </p:txBody>
      </p:sp>
      <p:pic>
        <p:nvPicPr>
          <p:cNvPr id="4" name="Picture 2" descr="D:\Sofia Feist\Investigação científica\GAC\algorithmicdesign.github.io\images\index\ADA-whit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000" y="536094"/>
            <a:ext cx="2160000" cy="974651"/>
          </a:xfrm>
          <a:prstGeom prst="rect">
            <a:avLst/>
          </a:prstGeom>
          <a:noFill/>
        </p:spPr>
      </p:pic>
      <p:pic>
        <p:nvPicPr>
          <p:cNvPr id="478209" name="Picture 1" descr="C:\Users\sofia\Desktop\atrem.jpg"/>
          <p:cNvPicPr>
            <a:picLocks noChangeAspect="1" noChangeArrowheads="1"/>
          </p:cNvPicPr>
          <p:nvPr/>
        </p:nvPicPr>
        <p:blipFill>
          <a:blip r:embed="rId4" cstate="print"/>
          <a:srcRect l="2396" t="2757" r="2739"/>
          <a:stretch>
            <a:fillRect/>
          </a:stretch>
        </p:blipFill>
        <p:spPr bwMode="auto">
          <a:xfrm>
            <a:off x="7524328" y="404664"/>
            <a:ext cx="1080000" cy="1237511"/>
          </a:xfrm>
          <a:prstGeom prst="rect">
            <a:avLst/>
          </a:prstGeom>
          <a:noFill/>
        </p:spPr>
      </p:pic>
      <p:pic>
        <p:nvPicPr>
          <p:cNvPr id="1026" name="Picture 2" descr="D:\Images\iidl-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310310"/>
            <a:ext cx="2160000" cy="1246482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sofia\AppData\Roaming\Skype\My Skype Received Files\workflowPT.png"/>
          <p:cNvPicPr>
            <a:picLocks noChangeAspect="1" noChangeArrowheads="1"/>
          </p:cNvPicPr>
          <p:nvPr/>
        </p:nvPicPr>
        <p:blipFill>
          <a:blip r:embed="rId3" cstate="print"/>
          <a:srcRect t="25361" r="86398" b="44803"/>
          <a:stretch>
            <a:fillRect/>
          </a:stretch>
        </p:blipFill>
        <p:spPr bwMode="auto">
          <a:xfrm>
            <a:off x="1547664" y="1989440"/>
            <a:ext cx="1224136" cy="1440160"/>
          </a:xfrm>
          <a:prstGeom prst="rect">
            <a:avLst/>
          </a:prstGeom>
          <a:noFill/>
        </p:spPr>
      </p:pic>
      <p:pic>
        <p:nvPicPr>
          <p:cNvPr id="1026" name="Picture 2" descr="C:\Users\sofia\Desktop\downloa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6210328" y="2088544"/>
            <a:ext cx="1314000" cy="1314000"/>
          </a:xfrm>
          <a:prstGeom prst="rect">
            <a:avLst/>
          </a:prstGeom>
          <a:noFill/>
        </p:spPr>
      </p:pic>
      <p:sp>
        <p:nvSpPr>
          <p:cNvPr id="24" name="CaixaDeTexto 23"/>
          <p:cNvSpPr txBox="1"/>
          <p:nvPr/>
        </p:nvSpPr>
        <p:spPr>
          <a:xfrm>
            <a:off x="4175956" y="2105562"/>
            <a:ext cx="7920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0" dirty="0">
                <a:solidFill>
                  <a:schemeClr val="bg1"/>
                </a:solidFill>
                <a:latin typeface="Ubuntu" pitchFamily="34" charset="0"/>
              </a:rPr>
              <a:t>+</a:t>
            </a:r>
            <a:endParaRPr lang="en-GB" sz="8000" dirty="0">
              <a:solidFill>
                <a:schemeClr val="bg1"/>
              </a:solidFill>
              <a:latin typeface="Ubuntu" pitchFamily="34" charset="0"/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36512" y="446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ALGORITHMIC DESIGN -  CURRENT PRACTICES </a:t>
            </a:r>
            <a:endParaRPr lang="en-GB" sz="2400" dirty="0">
              <a:solidFill>
                <a:schemeClr val="bg1"/>
              </a:solidFill>
              <a:latin typeface="Ubuntu" pitchFamily="34" charset="0"/>
            </a:endParaRPr>
          </a:p>
        </p:txBody>
      </p:sp>
      <p:sp>
        <p:nvSpPr>
          <p:cNvPr id="6" name="Rectângulo arredondado 5"/>
          <p:cNvSpPr/>
          <p:nvPr/>
        </p:nvSpPr>
        <p:spPr>
          <a:xfrm>
            <a:off x="1331640" y="1844824"/>
            <a:ext cx="1800200" cy="1872208"/>
          </a:xfrm>
          <a:prstGeom prst="roundRect">
            <a:avLst>
              <a:gd name="adj" fmla="val 17488"/>
            </a:avLst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ângulo arredondado 6"/>
          <p:cNvSpPr/>
          <p:nvPr/>
        </p:nvSpPr>
        <p:spPr>
          <a:xfrm>
            <a:off x="6012160" y="1844824"/>
            <a:ext cx="1800200" cy="1872208"/>
          </a:xfrm>
          <a:prstGeom prst="roundRect">
            <a:avLst>
              <a:gd name="adj" fmla="val 17488"/>
            </a:avLst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CaixaDeTexto 8"/>
          <p:cNvSpPr txBox="1"/>
          <p:nvPr/>
        </p:nvSpPr>
        <p:spPr>
          <a:xfrm>
            <a:off x="5076056" y="4293096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PROGRAMMING ARCHITECTURE</a:t>
            </a:r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sofia\AppData\Roaming\Skype\My Skype Received Files\workflowPT.png"/>
          <p:cNvPicPr>
            <a:picLocks noChangeAspect="1" noChangeArrowheads="1"/>
          </p:cNvPicPr>
          <p:nvPr/>
        </p:nvPicPr>
        <p:blipFill>
          <a:blip r:embed="rId3" cstate="print"/>
          <a:srcRect t="25361" r="86398" b="44803"/>
          <a:stretch>
            <a:fillRect/>
          </a:stretch>
        </p:blipFill>
        <p:spPr bwMode="auto">
          <a:xfrm>
            <a:off x="1547664" y="1989440"/>
            <a:ext cx="1224136" cy="1440160"/>
          </a:xfrm>
          <a:prstGeom prst="rect">
            <a:avLst/>
          </a:prstGeom>
          <a:noFill/>
        </p:spPr>
      </p:pic>
      <p:pic>
        <p:nvPicPr>
          <p:cNvPr id="1026" name="Picture 2" descr="C:\Users\sofia\Desktop\downloa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6210328" y="2088544"/>
            <a:ext cx="1314000" cy="1314000"/>
          </a:xfrm>
          <a:prstGeom prst="rect">
            <a:avLst/>
          </a:prstGeom>
          <a:noFill/>
        </p:spPr>
      </p:pic>
      <p:sp>
        <p:nvSpPr>
          <p:cNvPr id="24" name="CaixaDeTexto 23"/>
          <p:cNvSpPr txBox="1"/>
          <p:nvPr/>
        </p:nvSpPr>
        <p:spPr>
          <a:xfrm>
            <a:off x="4175956" y="2105562"/>
            <a:ext cx="7920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0" dirty="0">
                <a:solidFill>
                  <a:schemeClr val="bg1"/>
                </a:solidFill>
                <a:latin typeface="Ubuntu" pitchFamily="34" charset="0"/>
              </a:rPr>
              <a:t>+</a:t>
            </a:r>
            <a:endParaRPr lang="en-GB" sz="8000" dirty="0">
              <a:solidFill>
                <a:schemeClr val="bg1"/>
              </a:solidFill>
              <a:latin typeface="Ubuntu" pitchFamily="34" charset="0"/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36512" y="446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ALGORITHMIC DESIGN -  CURRENT PRACTICES </a:t>
            </a:r>
            <a:endParaRPr lang="en-GB" sz="2400" dirty="0">
              <a:solidFill>
                <a:schemeClr val="bg1"/>
              </a:solidFill>
              <a:latin typeface="Ubuntu" pitchFamily="34" charset="0"/>
            </a:endParaRPr>
          </a:p>
        </p:txBody>
      </p:sp>
      <p:sp>
        <p:nvSpPr>
          <p:cNvPr id="6" name="Rectângulo arredondado 5"/>
          <p:cNvSpPr/>
          <p:nvPr/>
        </p:nvSpPr>
        <p:spPr>
          <a:xfrm>
            <a:off x="1331640" y="1844824"/>
            <a:ext cx="1800200" cy="1872208"/>
          </a:xfrm>
          <a:prstGeom prst="roundRect">
            <a:avLst>
              <a:gd name="adj" fmla="val 17488"/>
            </a:avLst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ângulo arredondado 6"/>
          <p:cNvSpPr/>
          <p:nvPr/>
        </p:nvSpPr>
        <p:spPr>
          <a:xfrm>
            <a:off x="6012160" y="1844824"/>
            <a:ext cx="1800200" cy="1872208"/>
          </a:xfrm>
          <a:prstGeom prst="roundRect">
            <a:avLst>
              <a:gd name="adj" fmla="val 17488"/>
            </a:avLst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CaixaDeTexto 8"/>
          <p:cNvSpPr txBox="1"/>
          <p:nvPr/>
        </p:nvSpPr>
        <p:spPr>
          <a:xfrm>
            <a:off x="5076056" y="4293096"/>
            <a:ext cx="3816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PROGRAMMING ARCHITECTURE</a:t>
            </a:r>
          </a:p>
          <a:p>
            <a:pPr algn="ctr"/>
            <a:endParaRPr lang="pt-PT" dirty="0">
              <a:solidFill>
                <a:schemeClr val="bg1"/>
              </a:solidFill>
              <a:latin typeface="Ubuntu" pitchFamily="34" charset="0"/>
            </a:endParaRPr>
          </a:p>
          <a:p>
            <a:pPr algn="ctr"/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SMARTGEOMETRY</a:t>
            </a:r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sofia\AppData\Roaming\Skype\My Skype Received Files\workflowPT.png"/>
          <p:cNvPicPr>
            <a:picLocks noChangeAspect="1" noChangeArrowheads="1"/>
          </p:cNvPicPr>
          <p:nvPr/>
        </p:nvPicPr>
        <p:blipFill>
          <a:blip r:embed="rId3" cstate="print"/>
          <a:srcRect t="25361" r="86398" b="44803"/>
          <a:stretch>
            <a:fillRect/>
          </a:stretch>
        </p:blipFill>
        <p:spPr bwMode="auto">
          <a:xfrm>
            <a:off x="1547664" y="1989440"/>
            <a:ext cx="1224136" cy="1440160"/>
          </a:xfrm>
          <a:prstGeom prst="rect">
            <a:avLst/>
          </a:prstGeom>
          <a:noFill/>
        </p:spPr>
      </p:pic>
      <p:pic>
        <p:nvPicPr>
          <p:cNvPr id="1026" name="Picture 2" descr="C:\Users\sofia\Desktop\downloa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6210328" y="2088544"/>
            <a:ext cx="1314000" cy="1314000"/>
          </a:xfrm>
          <a:prstGeom prst="rect">
            <a:avLst/>
          </a:prstGeom>
          <a:noFill/>
        </p:spPr>
      </p:pic>
      <p:sp>
        <p:nvSpPr>
          <p:cNvPr id="24" name="CaixaDeTexto 23"/>
          <p:cNvSpPr txBox="1"/>
          <p:nvPr/>
        </p:nvSpPr>
        <p:spPr>
          <a:xfrm>
            <a:off x="4175956" y="2105562"/>
            <a:ext cx="7920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0" dirty="0">
                <a:solidFill>
                  <a:schemeClr val="bg1"/>
                </a:solidFill>
                <a:latin typeface="Ubuntu" pitchFamily="34" charset="0"/>
              </a:rPr>
              <a:t>+</a:t>
            </a:r>
            <a:endParaRPr lang="en-GB" sz="8000" dirty="0">
              <a:solidFill>
                <a:schemeClr val="bg1"/>
              </a:solidFill>
              <a:latin typeface="Ubuntu" pitchFamily="34" charset="0"/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36512" y="446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ALGORITHMIC DESIGN -  CURRENT PRACTICES </a:t>
            </a:r>
            <a:endParaRPr lang="en-GB" sz="2400" dirty="0">
              <a:solidFill>
                <a:schemeClr val="bg1"/>
              </a:solidFill>
              <a:latin typeface="Ubuntu" pitchFamily="34" charset="0"/>
            </a:endParaRPr>
          </a:p>
        </p:txBody>
      </p:sp>
      <p:sp>
        <p:nvSpPr>
          <p:cNvPr id="6" name="Rectângulo arredondado 5"/>
          <p:cNvSpPr/>
          <p:nvPr/>
        </p:nvSpPr>
        <p:spPr>
          <a:xfrm>
            <a:off x="1331640" y="1844824"/>
            <a:ext cx="1800200" cy="1872208"/>
          </a:xfrm>
          <a:prstGeom prst="roundRect">
            <a:avLst>
              <a:gd name="adj" fmla="val 17488"/>
            </a:avLst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ângulo arredondado 6"/>
          <p:cNvSpPr/>
          <p:nvPr/>
        </p:nvSpPr>
        <p:spPr>
          <a:xfrm>
            <a:off x="6012160" y="1844824"/>
            <a:ext cx="1800200" cy="1872208"/>
          </a:xfrm>
          <a:prstGeom prst="roundRect">
            <a:avLst>
              <a:gd name="adj" fmla="val 17488"/>
            </a:avLst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CaixaDeTexto 8"/>
          <p:cNvSpPr txBox="1"/>
          <p:nvPr/>
        </p:nvSpPr>
        <p:spPr>
          <a:xfrm>
            <a:off x="5076056" y="4293096"/>
            <a:ext cx="38164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PROGRAMMING ARCHITECTURE</a:t>
            </a:r>
          </a:p>
          <a:p>
            <a:pPr algn="ctr"/>
            <a:endParaRPr lang="pt-PT" dirty="0">
              <a:solidFill>
                <a:schemeClr val="bg1"/>
              </a:solidFill>
              <a:latin typeface="Ubuntu" pitchFamily="34" charset="0"/>
            </a:endParaRPr>
          </a:p>
          <a:p>
            <a:pPr algn="ctr"/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SMARTGEOMETRY </a:t>
            </a:r>
          </a:p>
          <a:p>
            <a:pPr algn="ctr"/>
            <a:endParaRPr lang="pt-PT" dirty="0">
              <a:solidFill>
                <a:schemeClr val="bg1"/>
              </a:solidFill>
              <a:latin typeface="Ubuntu" pitchFamily="34" charset="0"/>
            </a:endParaRPr>
          </a:p>
          <a:p>
            <a:pPr algn="ctr"/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MARK BURRY</a:t>
            </a:r>
            <a:endParaRPr lang="en-GB" dirty="0">
              <a:solidFill>
                <a:schemeClr val="bg1"/>
              </a:solidFill>
              <a:latin typeface="Ubuntu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36512" y="446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DESIGN TEAM</a:t>
            </a:r>
            <a:endParaRPr lang="en-GB" sz="2400" dirty="0">
              <a:solidFill>
                <a:schemeClr val="bg1"/>
              </a:solidFill>
              <a:latin typeface="Ubuntu" pitchFamily="34" charset="0"/>
            </a:endParaRPr>
          </a:p>
        </p:txBody>
      </p:sp>
      <p:pic>
        <p:nvPicPr>
          <p:cNvPr id="4" name="Picture 2" descr="D:\Sofia Feist\Investigação científica\GAC\algorithmicdesign.github.io\images\index\ADA-whit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2" y="2204866"/>
            <a:ext cx="4013903" cy="1811183"/>
          </a:xfrm>
          <a:prstGeom prst="rect">
            <a:avLst/>
          </a:prstGeom>
          <a:noFill/>
        </p:spPr>
      </p:pic>
      <p:pic>
        <p:nvPicPr>
          <p:cNvPr id="6" name="Picture 1" descr="C:\Users\sofia\Desktop\atrem.jpg"/>
          <p:cNvPicPr>
            <a:picLocks noChangeAspect="1" noChangeArrowheads="1"/>
          </p:cNvPicPr>
          <p:nvPr/>
        </p:nvPicPr>
        <p:blipFill>
          <a:blip r:embed="rId4" cstate="print"/>
          <a:srcRect l="2396" t="2757" r="2739"/>
          <a:stretch>
            <a:fillRect/>
          </a:stretch>
        </p:blipFill>
        <p:spPr bwMode="auto">
          <a:xfrm>
            <a:off x="1331904" y="2249469"/>
            <a:ext cx="1532142" cy="1755595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4644008" y="4077073"/>
            <a:ext cx="468052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500" dirty="0">
                <a:solidFill>
                  <a:schemeClr val="bg1"/>
                </a:solidFill>
                <a:latin typeface="Ubuntu" pitchFamily="34" charset="0"/>
              </a:rPr>
              <a:t>ALGORITHMIC DESIGN FOR ARCHITECTURE</a:t>
            </a:r>
            <a:endParaRPr lang="en-GB" sz="1500" dirty="0">
              <a:solidFill>
                <a:schemeClr val="bg1"/>
              </a:solidFill>
              <a:latin typeface="Ubuntu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395536" y="4077073"/>
            <a:ext cx="255679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500" dirty="0">
                <a:solidFill>
                  <a:schemeClr val="bg1"/>
                </a:solidFill>
                <a:latin typeface="Ubuntu" pitchFamily="34" charset="0"/>
              </a:rPr>
              <a:t>ATELIER DOS REMÉDIOS</a:t>
            </a:r>
            <a:endParaRPr lang="en-GB" sz="1500" dirty="0">
              <a:solidFill>
                <a:schemeClr val="bg1"/>
              </a:solidFill>
              <a:latin typeface="Ubuntu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3491880" y="2393594"/>
            <a:ext cx="7920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0" dirty="0">
                <a:solidFill>
                  <a:schemeClr val="bg1"/>
                </a:solidFill>
                <a:latin typeface="Ubuntu" pitchFamily="34" charset="0"/>
              </a:rPr>
              <a:t>+</a:t>
            </a:r>
            <a:endParaRPr lang="en-GB" sz="8000" dirty="0">
              <a:solidFill>
                <a:schemeClr val="bg1"/>
              </a:solidFill>
              <a:latin typeface="Ubuntu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6512" y="446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CASE STUDIES</a:t>
            </a:r>
          </a:p>
        </p:txBody>
      </p:sp>
      <p:pic>
        <p:nvPicPr>
          <p:cNvPr id="5" name="Imagem 9">
            <a:extLst>
              <a:ext uri="{FF2B5EF4-FFF2-40B4-BE49-F238E27FC236}">
                <a16:creationId xmlns:a16="http://schemas.microsoft.com/office/drawing/2014/main" xmlns="" id="{B9531FB3-5446-4A01-A595-8724A025B7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2" t="9359" r="29713"/>
          <a:stretch/>
        </p:blipFill>
        <p:spPr>
          <a:xfrm>
            <a:off x="5007717" y="1916832"/>
            <a:ext cx="3956259" cy="28800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E8E216D5-FA35-44BE-BB3B-0E87CA5514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16832"/>
            <a:ext cx="4608000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CaixaDeTexto 8"/>
          <p:cNvSpPr txBox="1"/>
          <p:nvPr/>
        </p:nvSpPr>
        <p:spPr>
          <a:xfrm>
            <a:off x="899592" y="4941168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CASE STUDY 1</a:t>
            </a:r>
            <a:endParaRPr lang="en-GB" dirty="0">
              <a:solidFill>
                <a:schemeClr val="bg1"/>
              </a:solidFill>
              <a:latin typeface="Ubuntu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5292080" y="4941168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CASE STUDY 2</a:t>
            </a:r>
            <a:endParaRPr lang="en-GB" dirty="0">
              <a:solidFill>
                <a:schemeClr val="bg1"/>
              </a:solidFill>
              <a:latin typeface="Ubunt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288561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ofia\AppData\Roaming\Skype\My Skype Received Files\workflowPT_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980728"/>
            <a:ext cx="8892000" cy="4768950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36512" y="446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WORKFLOW</a:t>
            </a:r>
            <a:endParaRPr lang="en-GB" sz="2400" dirty="0">
              <a:solidFill>
                <a:schemeClr val="bg1"/>
              </a:solidFill>
              <a:latin typeface="Ubuntu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sofia\AppData\Roaming\Skype\My Skype Received Files\workflowPT_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980728"/>
            <a:ext cx="8892000" cy="4768948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36512" y="446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WORKFLOW</a:t>
            </a:r>
            <a:endParaRPr lang="en-GB" sz="2400" dirty="0">
              <a:solidFill>
                <a:schemeClr val="bg1"/>
              </a:solidFill>
              <a:latin typeface="Ubuntu" pitchFamily="34" charset="0"/>
            </a:endParaRPr>
          </a:p>
        </p:txBody>
      </p:sp>
      <p:pic>
        <p:nvPicPr>
          <p:cNvPr id="6" name="Picture 2" descr="C:\Users\sofia\Desktop\downloa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2204864"/>
            <a:ext cx="576064" cy="57606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sofia\AppData\Roaming\Skype\My Skype Received Files\workflowPT_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980728"/>
            <a:ext cx="8892000" cy="4768949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36512" y="446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WORKFLOW</a:t>
            </a:r>
            <a:endParaRPr lang="en-GB" sz="2400" dirty="0">
              <a:solidFill>
                <a:schemeClr val="bg1"/>
              </a:solidFill>
              <a:latin typeface="Ubuntu" pitchFamily="34" charset="0"/>
            </a:endParaRPr>
          </a:p>
        </p:txBody>
      </p:sp>
      <p:pic>
        <p:nvPicPr>
          <p:cNvPr id="4" name="Picture 2" descr="C:\Users\sofia\Desktop\downloa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2204864"/>
            <a:ext cx="576064" cy="57606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ofia\AppData\Roaming\Skype\My Skype Received Files\workflowPT_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980728"/>
            <a:ext cx="8892000" cy="4768950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36512" y="446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WORKFLOW</a:t>
            </a:r>
            <a:endParaRPr lang="en-GB" sz="2400" dirty="0">
              <a:solidFill>
                <a:schemeClr val="bg1"/>
              </a:solidFill>
              <a:latin typeface="Ubuntu" pitchFamily="34" charset="0"/>
            </a:endParaRPr>
          </a:p>
        </p:txBody>
      </p:sp>
      <p:pic>
        <p:nvPicPr>
          <p:cNvPr id="4" name="Picture 2" descr="C:\Users\sofia\Desktop\downloa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2204864"/>
            <a:ext cx="576064" cy="57606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ofia\AppData\Roaming\Skype\My Skype Received Files\workflowPT_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980728"/>
            <a:ext cx="8892000" cy="4768948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36512" y="446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WORKFLOW</a:t>
            </a:r>
            <a:endParaRPr lang="en-GB" sz="2400" dirty="0">
              <a:solidFill>
                <a:schemeClr val="bg1"/>
              </a:solidFill>
              <a:latin typeface="Ubuntu" pitchFamily="34" charset="0"/>
            </a:endParaRPr>
          </a:p>
        </p:txBody>
      </p:sp>
      <p:pic>
        <p:nvPicPr>
          <p:cNvPr id="4" name="Picture 2" descr="C:\Users\sofia\Desktop\downloa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2204864"/>
            <a:ext cx="576064" cy="57606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6512" y="446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ALGORITHMIC DESIGN </a:t>
            </a:r>
            <a:endParaRPr lang="en-GB" sz="2400" dirty="0">
              <a:solidFill>
                <a:schemeClr val="bg1"/>
              </a:solidFill>
              <a:latin typeface="Ubuntu" pitchFamily="34" charset="0"/>
            </a:endParaRPr>
          </a:p>
        </p:txBody>
      </p:sp>
      <p:pic>
        <p:nvPicPr>
          <p:cNvPr id="9" name="Picture 3" descr="C:\Users\sofia\AppData\Roaming\Skype\My Skype Received Files\workflowPT.png"/>
          <p:cNvPicPr>
            <a:picLocks noChangeAspect="1" noChangeArrowheads="1"/>
          </p:cNvPicPr>
          <p:nvPr/>
        </p:nvPicPr>
        <p:blipFill>
          <a:blip r:embed="rId3" cstate="print"/>
          <a:srcRect t="25361" r="86398" b="44803"/>
          <a:stretch>
            <a:fillRect/>
          </a:stretch>
        </p:blipFill>
        <p:spPr bwMode="auto">
          <a:xfrm>
            <a:off x="467544" y="2402304"/>
            <a:ext cx="1224136" cy="1440160"/>
          </a:xfrm>
          <a:prstGeom prst="rect">
            <a:avLst/>
          </a:prstGeom>
          <a:noFill/>
        </p:spPr>
      </p:pic>
      <p:sp>
        <p:nvSpPr>
          <p:cNvPr id="11" name="CaixaDeTexto 10"/>
          <p:cNvSpPr txBox="1"/>
          <p:nvPr/>
        </p:nvSpPr>
        <p:spPr>
          <a:xfrm>
            <a:off x="395536" y="3914472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ARCHITECT</a:t>
            </a:r>
            <a:endParaRPr lang="en-GB" dirty="0">
              <a:solidFill>
                <a:schemeClr val="bg1"/>
              </a:solidFill>
              <a:latin typeface="Ubuntu" pitchFamily="34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6156176" y="392376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BIM MODEL</a:t>
            </a:r>
            <a:endParaRPr lang="en-GB" dirty="0">
              <a:solidFill>
                <a:schemeClr val="bg1"/>
              </a:solidFill>
              <a:latin typeface="Ubuntu" pitchFamily="34" charset="0"/>
            </a:endParaRPr>
          </a:p>
        </p:txBody>
      </p:sp>
      <p:pic>
        <p:nvPicPr>
          <p:cNvPr id="16" name="Picture 3" descr="C:\Users\Sofia Feist\Desktop\Paradigm shift A-BIM.png"/>
          <p:cNvPicPr>
            <a:picLocks noChangeAspect="1" noChangeArrowheads="1"/>
          </p:cNvPicPr>
          <p:nvPr/>
        </p:nvPicPr>
        <p:blipFill>
          <a:blip r:embed="rId4" cstate="print"/>
          <a:srcRect l="63154"/>
          <a:stretch>
            <a:fillRect/>
          </a:stretch>
        </p:blipFill>
        <p:spPr bwMode="auto">
          <a:xfrm>
            <a:off x="5796136" y="2114272"/>
            <a:ext cx="3024336" cy="2035436"/>
          </a:xfrm>
          <a:prstGeom prst="rect">
            <a:avLst/>
          </a:prstGeom>
          <a:noFill/>
        </p:spPr>
      </p:pic>
      <p:cxnSp>
        <p:nvCxnSpPr>
          <p:cNvPr id="20" name="Conexão recta unidireccional 19"/>
          <p:cNvCxnSpPr/>
          <p:nvPr/>
        </p:nvCxnSpPr>
        <p:spPr>
          <a:xfrm>
            <a:off x="1835696" y="3212976"/>
            <a:ext cx="3816424" cy="0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E8E216D5-FA35-44BE-BB3B-0E87CA5514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56" y="980729"/>
            <a:ext cx="8442208" cy="52763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" name="CaixaDeTexto 6"/>
          <p:cNvSpPr txBox="1"/>
          <p:nvPr/>
        </p:nvSpPr>
        <p:spPr>
          <a:xfrm>
            <a:off x="36512" y="446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CASE STUDY 1  –  AUTOMATIC FURNITURE LAYOUT</a:t>
            </a:r>
            <a:endParaRPr lang="en-GB" sz="2400" dirty="0">
              <a:solidFill>
                <a:schemeClr val="bg1"/>
              </a:solidFill>
              <a:latin typeface="Ubunt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288561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93AC510D-D092-4A1A-B6DB-D19DDEEDB8B7}"/>
              </a:ext>
            </a:extLst>
          </p:cNvPr>
          <p:cNvSpPr/>
          <p:nvPr/>
        </p:nvSpPr>
        <p:spPr>
          <a:xfrm>
            <a:off x="589233" y="1477154"/>
            <a:ext cx="815660" cy="1057948"/>
          </a:xfrm>
          <a:prstGeom prst="rect">
            <a:avLst/>
          </a:prstGeom>
          <a:pattFill prst="wdUpDiag">
            <a:fgClr>
              <a:schemeClr val="bg1"/>
            </a:fgClr>
            <a:bgClr>
              <a:schemeClr val="tx1"/>
            </a:bgClr>
          </a:pattFill>
          <a:ln w="76200">
            <a:solidFill>
              <a:schemeClr val="bg1"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F98A00E0-C53D-4BF7-99B8-1414BDE077EF}"/>
              </a:ext>
            </a:extLst>
          </p:cNvPr>
          <p:cNvSpPr/>
          <p:nvPr/>
        </p:nvSpPr>
        <p:spPr>
          <a:xfrm>
            <a:off x="1369709" y="1576565"/>
            <a:ext cx="70371" cy="181913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27CE57A8-9EE9-4131-AADF-610F8C8FAE7F}"/>
              </a:ext>
            </a:extLst>
          </p:cNvPr>
          <p:cNvSpPr/>
          <p:nvPr/>
        </p:nvSpPr>
        <p:spPr>
          <a:xfrm>
            <a:off x="1886981" y="1477154"/>
            <a:ext cx="664671" cy="1057948"/>
          </a:xfrm>
          <a:prstGeom prst="rect">
            <a:avLst/>
          </a:prstGeom>
          <a:pattFill prst="wdUpDiag">
            <a:fgClr>
              <a:schemeClr val="bg1"/>
            </a:fgClr>
            <a:bgClr>
              <a:schemeClr val="tx1"/>
            </a:bgClr>
          </a:pattFill>
          <a:ln w="76200">
            <a:solidFill>
              <a:schemeClr val="bg1"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xmlns="" id="{0128A347-9381-4BEC-88E9-F0CA078D1F7F}"/>
              </a:ext>
            </a:extLst>
          </p:cNvPr>
          <p:cNvSpPr/>
          <p:nvPr/>
        </p:nvSpPr>
        <p:spPr>
          <a:xfrm>
            <a:off x="2522979" y="1576565"/>
            <a:ext cx="57344" cy="181913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xmlns="" id="{CAAE25BA-85DA-43DD-ADAE-54643B6D5B8E}"/>
              </a:ext>
            </a:extLst>
          </p:cNvPr>
          <p:cNvSpPr/>
          <p:nvPr/>
        </p:nvSpPr>
        <p:spPr>
          <a:xfrm>
            <a:off x="705840" y="2971381"/>
            <a:ext cx="592090" cy="1322323"/>
          </a:xfrm>
          <a:prstGeom prst="rect">
            <a:avLst/>
          </a:prstGeom>
          <a:pattFill prst="wdUpDiag">
            <a:fgClr>
              <a:schemeClr val="bg1"/>
            </a:fgClr>
            <a:bgClr>
              <a:schemeClr val="tx1"/>
            </a:bgClr>
          </a:pattFill>
          <a:ln w="76200">
            <a:solidFill>
              <a:schemeClr val="bg1"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xmlns="" id="{A338867F-5339-413F-B2D3-081DE3149869}"/>
              </a:ext>
            </a:extLst>
          </p:cNvPr>
          <p:cNvSpPr/>
          <p:nvPr/>
        </p:nvSpPr>
        <p:spPr>
          <a:xfrm>
            <a:off x="1272390" y="3505094"/>
            <a:ext cx="51083" cy="227372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xmlns="" id="{863BE9FD-3A87-46EC-8D47-345BB6CF7B06}"/>
              </a:ext>
            </a:extLst>
          </p:cNvPr>
          <p:cNvSpPr/>
          <p:nvPr/>
        </p:nvSpPr>
        <p:spPr>
          <a:xfrm>
            <a:off x="1924836" y="4579920"/>
            <a:ext cx="592090" cy="1322323"/>
          </a:xfrm>
          <a:prstGeom prst="rect">
            <a:avLst/>
          </a:prstGeom>
          <a:pattFill prst="wdUpDiag">
            <a:fgClr>
              <a:schemeClr val="bg1"/>
            </a:fgClr>
            <a:bgClr>
              <a:schemeClr val="tx1"/>
            </a:bgClr>
          </a:pattFill>
          <a:ln w="76200">
            <a:solidFill>
              <a:schemeClr val="bg1"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xmlns="" id="{46DA0440-DE2F-4050-9B7A-E759FFD073A6}"/>
              </a:ext>
            </a:extLst>
          </p:cNvPr>
          <p:cNvSpPr/>
          <p:nvPr/>
        </p:nvSpPr>
        <p:spPr>
          <a:xfrm>
            <a:off x="2491384" y="4704169"/>
            <a:ext cx="64392" cy="227372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xmlns="" id="{CCEB99EA-E139-4BB9-8397-0E12DDD25A91}"/>
              </a:ext>
            </a:extLst>
          </p:cNvPr>
          <p:cNvSpPr/>
          <p:nvPr/>
        </p:nvSpPr>
        <p:spPr>
          <a:xfrm>
            <a:off x="538443" y="4823423"/>
            <a:ext cx="913043" cy="835315"/>
          </a:xfrm>
          <a:prstGeom prst="rect">
            <a:avLst/>
          </a:prstGeom>
          <a:pattFill prst="wdUpDiag">
            <a:fgClr>
              <a:schemeClr val="bg1"/>
            </a:fgClr>
            <a:bgClr>
              <a:schemeClr val="tx1"/>
            </a:bgClr>
          </a:pattFill>
          <a:ln w="76200">
            <a:solidFill>
              <a:schemeClr val="bg1"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xmlns="" id="{C9C8ECF2-65E0-45BC-9F27-211C720BB87A}"/>
              </a:ext>
            </a:extLst>
          </p:cNvPr>
          <p:cNvSpPr/>
          <p:nvPr/>
        </p:nvSpPr>
        <p:spPr>
          <a:xfrm>
            <a:off x="1422002" y="4901914"/>
            <a:ext cx="78773" cy="143631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xmlns="" id="{449EBF5A-7F6A-436B-9171-5F79FFDBCCA5}"/>
              </a:ext>
            </a:extLst>
          </p:cNvPr>
          <p:cNvSpPr/>
          <p:nvPr/>
        </p:nvSpPr>
        <p:spPr>
          <a:xfrm>
            <a:off x="1796825" y="3214885"/>
            <a:ext cx="913043" cy="835315"/>
          </a:xfrm>
          <a:prstGeom prst="rect">
            <a:avLst/>
          </a:prstGeom>
          <a:pattFill prst="wdUpDiag">
            <a:fgClr>
              <a:schemeClr val="bg1"/>
            </a:fgClr>
            <a:bgClr>
              <a:schemeClr val="tx1"/>
            </a:bgClr>
          </a:pattFill>
          <a:ln w="76200">
            <a:solidFill>
              <a:schemeClr val="bg1"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xmlns="" id="{CD46CD1D-CC1F-4178-950D-B2A67CA8115A}"/>
              </a:ext>
            </a:extLst>
          </p:cNvPr>
          <p:cNvSpPr/>
          <p:nvPr/>
        </p:nvSpPr>
        <p:spPr>
          <a:xfrm>
            <a:off x="1757438" y="3794309"/>
            <a:ext cx="78773" cy="143631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xmlns="" id="{21F9DB85-395A-40E7-878E-53BFA7F6E826}"/>
              </a:ext>
            </a:extLst>
          </p:cNvPr>
          <p:cNvSpPr/>
          <p:nvPr/>
        </p:nvSpPr>
        <p:spPr>
          <a:xfrm>
            <a:off x="3144020" y="1461868"/>
            <a:ext cx="896335" cy="1088520"/>
          </a:xfrm>
          <a:prstGeom prst="rect">
            <a:avLst/>
          </a:prstGeom>
          <a:pattFill prst="wdUpDiag">
            <a:fgClr>
              <a:schemeClr val="bg1"/>
            </a:fgClr>
            <a:bgClr>
              <a:schemeClr val="tx1"/>
            </a:bgClr>
          </a:pattFill>
          <a:ln w="76200">
            <a:solidFill>
              <a:schemeClr val="bg1"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xmlns="" id="{A4F8367B-F41B-4B5A-8845-2E28B3920439}"/>
              </a:ext>
            </a:extLst>
          </p:cNvPr>
          <p:cNvSpPr/>
          <p:nvPr/>
        </p:nvSpPr>
        <p:spPr>
          <a:xfrm>
            <a:off x="3101875" y="1927829"/>
            <a:ext cx="77331" cy="187171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xmlns="" id="{73C9A276-1891-48B7-95A1-F30E2EF70814}"/>
              </a:ext>
            </a:extLst>
          </p:cNvPr>
          <p:cNvSpPr/>
          <p:nvPr/>
        </p:nvSpPr>
        <p:spPr>
          <a:xfrm>
            <a:off x="3221972" y="3081488"/>
            <a:ext cx="736262" cy="1102113"/>
          </a:xfrm>
          <a:prstGeom prst="rect">
            <a:avLst/>
          </a:prstGeom>
          <a:pattFill prst="wdUpDiag">
            <a:fgClr>
              <a:schemeClr val="bg1"/>
            </a:fgClr>
            <a:bgClr>
              <a:schemeClr val="tx1"/>
            </a:bgClr>
          </a:pattFill>
          <a:ln w="76200">
            <a:solidFill>
              <a:schemeClr val="bg1"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xmlns="" id="{6F634CD9-8C10-4939-A0CB-150FB945B76B}"/>
              </a:ext>
            </a:extLst>
          </p:cNvPr>
          <p:cNvSpPr/>
          <p:nvPr/>
        </p:nvSpPr>
        <p:spPr>
          <a:xfrm>
            <a:off x="3178800" y="3559735"/>
            <a:ext cx="72000" cy="18950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xmlns="" id="{F94CFB00-4274-4043-8452-2D287F190DC0}"/>
              </a:ext>
            </a:extLst>
          </p:cNvPr>
          <p:cNvSpPr/>
          <p:nvPr/>
        </p:nvSpPr>
        <p:spPr>
          <a:xfrm>
            <a:off x="3314906" y="4594460"/>
            <a:ext cx="535514" cy="1293243"/>
          </a:xfrm>
          <a:prstGeom prst="rect">
            <a:avLst/>
          </a:prstGeom>
          <a:pattFill prst="wdUpDiag">
            <a:fgClr>
              <a:schemeClr val="bg1"/>
            </a:fgClr>
            <a:bgClr>
              <a:schemeClr val="tx1"/>
            </a:bgClr>
          </a:pattFill>
          <a:ln w="76200">
            <a:solidFill>
              <a:schemeClr val="bg1"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xmlns="" id="{DC7D8FA6-2F5C-402D-86A8-D172941C5706}"/>
              </a:ext>
            </a:extLst>
          </p:cNvPr>
          <p:cNvSpPr/>
          <p:nvPr/>
        </p:nvSpPr>
        <p:spPr>
          <a:xfrm>
            <a:off x="3275858" y="5377138"/>
            <a:ext cx="62151" cy="222372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4" name="CaixaDeTexto 23"/>
          <p:cNvSpPr txBox="1"/>
          <p:nvPr/>
        </p:nvSpPr>
        <p:spPr>
          <a:xfrm>
            <a:off x="36512" y="446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CASE STUDY 1</a:t>
            </a:r>
            <a:endParaRPr lang="en-GB" sz="2400" dirty="0">
              <a:solidFill>
                <a:schemeClr val="bg1"/>
              </a:solidFill>
              <a:latin typeface="Ubunt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179298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93AC510D-D092-4A1A-B6DB-D19DDEEDB8B7}"/>
              </a:ext>
            </a:extLst>
          </p:cNvPr>
          <p:cNvSpPr/>
          <p:nvPr/>
        </p:nvSpPr>
        <p:spPr>
          <a:xfrm>
            <a:off x="589233" y="1477154"/>
            <a:ext cx="815660" cy="1057948"/>
          </a:xfrm>
          <a:prstGeom prst="rect">
            <a:avLst/>
          </a:prstGeom>
          <a:pattFill prst="wdUpDiag">
            <a:fgClr>
              <a:schemeClr val="bg1"/>
            </a:fgClr>
            <a:bgClr>
              <a:schemeClr val="tx1"/>
            </a:bgClr>
          </a:pattFill>
          <a:ln w="76200">
            <a:solidFill>
              <a:schemeClr val="bg1"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F98A00E0-C53D-4BF7-99B8-1414BDE077EF}"/>
              </a:ext>
            </a:extLst>
          </p:cNvPr>
          <p:cNvSpPr/>
          <p:nvPr/>
        </p:nvSpPr>
        <p:spPr>
          <a:xfrm>
            <a:off x="1369709" y="1576565"/>
            <a:ext cx="70371" cy="181913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27CE57A8-9EE9-4131-AADF-610F8C8FAE7F}"/>
              </a:ext>
            </a:extLst>
          </p:cNvPr>
          <p:cNvSpPr/>
          <p:nvPr/>
        </p:nvSpPr>
        <p:spPr>
          <a:xfrm>
            <a:off x="1886981" y="1477154"/>
            <a:ext cx="664671" cy="1057948"/>
          </a:xfrm>
          <a:prstGeom prst="rect">
            <a:avLst/>
          </a:prstGeom>
          <a:pattFill prst="wdUpDiag">
            <a:fgClr>
              <a:schemeClr val="bg1"/>
            </a:fgClr>
            <a:bgClr>
              <a:schemeClr val="tx1"/>
            </a:bgClr>
          </a:pattFill>
          <a:ln w="76200">
            <a:solidFill>
              <a:schemeClr val="bg1"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xmlns="" id="{0128A347-9381-4BEC-88E9-F0CA078D1F7F}"/>
              </a:ext>
            </a:extLst>
          </p:cNvPr>
          <p:cNvSpPr/>
          <p:nvPr/>
        </p:nvSpPr>
        <p:spPr>
          <a:xfrm>
            <a:off x="2522979" y="1576565"/>
            <a:ext cx="57344" cy="181913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xmlns="" id="{CAAE25BA-85DA-43DD-ADAE-54643B6D5B8E}"/>
              </a:ext>
            </a:extLst>
          </p:cNvPr>
          <p:cNvSpPr/>
          <p:nvPr/>
        </p:nvSpPr>
        <p:spPr>
          <a:xfrm>
            <a:off x="705840" y="2971381"/>
            <a:ext cx="592090" cy="1322323"/>
          </a:xfrm>
          <a:prstGeom prst="rect">
            <a:avLst/>
          </a:prstGeom>
          <a:pattFill prst="wdUpDiag">
            <a:fgClr>
              <a:schemeClr val="bg1"/>
            </a:fgClr>
            <a:bgClr>
              <a:schemeClr val="tx1"/>
            </a:bgClr>
          </a:pattFill>
          <a:ln w="76200">
            <a:solidFill>
              <a:schemeClr val="bg1"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xmlns="" id="{A338867F-5339-413F-B2D3-081DE3149869}"/>
              </a:ext>
            </a:extLst>
          </p:cNvPr>
          <p:cNvSpPr/>
          <p:nvPr/>
        </p:nvSpPr>
        <p:spPr>
          <a:xfrm>
            <a:off x="1272390" y="3505094"/>
            <a:ext cx="51083" cy="227372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xmlns="" id="{863BE9FD-3A87-46EC-8D47-345BB6CF7B06}"/>
              </a:ext>
            </a:extLst>
          </p:cNvPr>
          <p:cNvSpPr/>
          <p:nvPr/>
        </p:nvSpPr>
        <p:spPr>
          <a:xfrm>
            <a:off x="1924836" y="4579920"/>
            <a:ext cx="592090" cy="1322323"/>
          </a:xfrm>
          <a:prstGeom prst="rect">
            <a:avLst/>
          </a:prstGeom>
          <a:pattFill prst="wdUpDiag">
            <a:fgClr>
              <a:schemeClr val="bg1"/>
            </a:fgClr>
            <a:bgClr>
              <a:schemeClr val="tx1"/>
            </a:bgClr>
          </a:pattFill>
          <a:ln w="76200">
            <a:solidFill>
              <a:schemeClr val="bg1"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xmlns="" id="{46DA0440-DE2F-4050-9B7A-E759FFD073A6}"/>
              </a:ext>
            </a:extLst>
          </p:cNvPr>
          <p:cNvSpPr/>
          <p:nvPr/>
        </p:nvSpPr>
        <p:spPr>
          <a:xfrm>
            <a:off x="2491386" y="4704169"/>
            <a:ext cx="51083" cy="227372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xmlns="" id="{CCEB99EA-E139-4BB9-8397-0E12DDD25A91}"/>
              </a:ext>
            </a:extLst>
          </p:cNvPr>
          <p:cNvSpPr/>
          <p:nvPr/>
        </p:nvSpPr>
        <p:spPr>
          <a:xfrm>
            <a:off x="538443" y="4823423"/>
            <a:ext cx="913043" cy="835315"/>
          </a:xfrm>
          <a:prstGeom prst="rect">
            <a:avLst/>
          </a:prstGeom>
          <a:pattFill prst="wdUpDiag">
            <a:fgClr>
              <a:schemeClr val="bg1"/>
            </a:fgClr>
            <a:bgClr>
              <a:schemeClr val="tx1"/>
            </a:bgClr>
          </a:pattFill>
          <a:ln w="76200">
            <a:solidFill>
              <a:schemeClr val="bg1"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xmlns="" id="{C9C8ECF2-65E0-45BC-9F27-211C720BB87A}"/>
              </a:ext>
            </a:extLst>
          </p:cNvPr>
          <p:cNvSpPr/>
          <p:nvPr/>
        </p:nvSpPr>
        <p:spPr>
          <a:xfrm>
            <a:off x="1412099" y="4901914"/>
            <a:ext cx="78773" cy="143631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xmlns="" id="{449EBF5A-7F6A-436B-9171-5F79FFDBCCA5}"/>
              </a:ext>
            </a:extLst>
          </p:cNvPr>
          <p:cNvSpPr/>
          <p:nvPr/>
        </p:nvSpPr>
        <p:spPr>
          <a:xfrm>
            <a:off x="1796825" y="3214885"/>
            <a:ext cx="913043" cy="835315"/>
          </a:xfrm>
          <a:prstGeom prst="rect">
            <a:avLst/>
          </a:prstGeom>
          <a:pattFill prst="wdUpDiag">
            <a:fgClr>
              <a:schemeClr val="bg1"/>
            </a:fgClr>
            <a:bgClr>
              <a:schemeClr val="tx1"/>
            </a:bgClr>
          </a:pattFill>
          <a:ln w="76200">
            <a:solidFill>
              <a:schemeClr val="bg1"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xmlns="" id="{CD46CD1D-CC1F-4178-950D-B2A67CA8115A}"/>
              </a:ext>
            </a:extLst>
          </p:cNvPr>
          <p:cNvSpPr/>
          <p:nvPr/>
        </p:nvSpPr>
        <p:spPr>
          <a:xfrm>
            <a:off x="1757438" y="3794309"/>
            <a:ext cx="78773" cy="143631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xmlns="" id="{21F9DB85-395A-40E7-878E-53BFA7F6E826}"/>
              </a:ext>
            </a:extLst>
          </p:cNvPr>
          <p:cNvSpPr/>
          <p:nvPr/>
        </p:nvSpPr>
        <p:spPr>
          <a:xfrm>
            <a:off x="3144020" y="1461868"/>
            <a:ext cx="896335" cy="1088520"/>
          </a:xfrm>
          <a:prstGeom prst="rect">
            <a:avLst/>
          </a:prstGeom>
          <a:pattFill prst="wdUpDiag">
            <a:fgClr>
              <a:schemeClr val="bg1"/>
            </a:fgClr>
            <a:bgClr>
              <a:schemeClr val="tx1"/>
            </a:bgClr>
          </a:pattFill>
          <a:ln w="76200">
            <a:solidFill>
              <a:schemeClr val="bg1"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xmlns="" id="{A4F8367B-F41B-4B5A-8845-2E28B3920439}"/>
              </a:ext>
            </a:extLst>
          </p:cNvPr>
          <p:cNvSpPr/>
          <p:nvPr/>
        </p:nvSpPr>
        <p:spPr>
          <a:xfrm>
            <a:off x="3101875" y="1927829"/>
            <a:ext cx="77331" cy="187171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xmlns="" id="{73C9A276-1891-48B7-95A1-F30E2EF70814}"/>
              </a:ext>
            </a:extLst>
          </p:cNvPr>
          <p:cNvSpPr/>
          <p:nvPr/>
        </p:nvSpPr>
        <p:spPr>
          <a:xfrm>
            <a:off x="3221972" y="3081488"/>
            <a:ext cx="736262" cy="1102113"/>
          </a:xfrm>
          <a:prstGeom prst="rect">
            <a:avLst/>
          </a:prstGeom>
          <a:pattFill prst="wdUpDiag">
            <a:fgClr>
              <a:schemeClr val="bg1"/>
            </a:fgClr>
            <a:bgClr>
              <a:schemeClr val="tx1"/>
            </a:bgClr>
          </a:pattFill>
          <a:ln w="76200">
            <a:solidFill>
              <a:schemeClr val="bg1"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xmlns="" id="{6F634CD9-8C10-4939-A0CB-150FB945B76B}"/>
              </a:ext>
            </a:extLst>
          </p:cNvPr>
          <p:cNvSpPr/>
          <p:nvPr/>
        </p:nvSpPr>
        <p:spPr>
          <a:xfrm>
            <a:off x="3183994" y="3559735"/>
            <a:ext cx="63521" cy="18950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xmlns="" id="{F94CFB00-4274-4043-8452-2D287F190DC0}"/>
              </a:ext>
            </a:extLst>
          </p:cNvPr>
          <p:cNvSpPr/>
          <p:nvPr/>
        </p:nvSpPr>
        <p:spPr>
          <a:xfrm>
            <a:off x="3314906" y="4594460"/>
            <a:ext cx="535514" cy="1293243"/>
          </a:xfrm>
          <a:prstGeom prst="rect">
            <a:avLst/>
          </a:prstGeom>
          <a:pattFill prst="wdUpDiag">
            <a:fgClr>
              <a:schemeClr val="bg1"/>
            </a:fgClr>
            <a:bgClr>
              <a:schemeClr val="tx1"/>
            </a:bgClr>
          </a:pattFill>
          <a:ln w="76200">
            <a:solidFill>
              <a:schemeClr val="bg1"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xmlns="" id="{DC7D8FA6-2F5C-402D-86A8-D172941C5706}"/>
              </a:ext>
            </a:extLst>
          </p:cNvPr>
          <p:cNvSpPr/>
          <p:nvPr/>
        </p:nvSpPr>
        <p:spPr>
          <a:xfrm>
            <a:off x="3291805" y="5377138"/>
            <a:ext cx="46202" cy="222372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E3EAE050-0441-40A4-986A-1FE7519E5E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916833"/>
            <a:ext cx="4939576" cy="3449307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C2C25FAF-D86F-4764-B0A0-745E495C57E8}"/>
              </a:ext>
            </a:extLst>
          </p:cNvPr>
          <p:cNvSpPr/>
          <p:nvPr/>
        </p:nvSpPr>
        <p:spPr>
          <a:xfrm>
            <a:off x="242047" y="932329"/>
            <a:ext cx="4310412" cy="5378824"/>
          </a:xfrm>
          <a:prstGeom prst="rect">
            <a:avLst/>
          </a:prstGeom>
          <a:solidFill>
            <a:srgbClr val="000000">
              <a:alpha val="50980"/>
            </a:srgb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7" name="CaixaDeTexto 26"/>
          <p:cNvSpPr txBox="1"/>
          <p:nvPr/>
        </p:nvSpPr>
        <p:spPr>
          <a:xfrm>
            <a:off x="36512" y="446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CASE STUDY 1</a:t>
            </a:r>
            <a:endParaRPr lang="en-GB" sz="2400" dirty="0">
              <a:solidFill>
                <a:schemeClr val="bg1"/>
              </a:solidFill>
              <a:latin typeface="Ubunt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963310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93AC510D-D092-4A1A-B6DB-D19DDEEDB8B7}"/>
              </a:ext>
            </a:extLst>
          </p:cNvPr>
          <p:cNvSpPr/>
          <p:nvPr/>
        </p:nvSpPr>
        <p:spPr>
          <a:xfrm>
            <a:off x="589233" y="1477154"/>
            <a:ext cx="815660" cy="1057948"/>
          </a:xfrm>
          <a:prstGeom prst="rect">
            <a:avLst/>
          </a:prstGeom>
          <a:pattFill prst="wdUpDiag">
            <a:fgClr>
              <a:schemeClr val="bg1"/>
            </a:fgClr>
            <a:bgClr>
              <a:schemeClr val="tx1"/>
            </a:bgClr>
          </a:pattFill>
          <a:ln w="76200">
            <a:solidFill>
              <a:schemeClr val="bg1"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F98A00E0-C53D-4BF7-99B8-1414BDE077EF}"/>
              </a:ext>
            </a:extLst>
          </p:cNvPr>
          <p:cNvSpPr/>
          <p:nvPr/>
        </p:nvSpPr>
        <p:spPr>
          <a:xfrm>
            <a:off x="1369709" y="1576565"/>
            <a:ext cx="70371" cy="181913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27CE57A8-9EE9-4131-AADF-610F8C8FAE7F}"/>
              </a:ext>
            </a:extLst>
          </p:cNvPr>
          <p:cNvSpPr/>
          <p:nvPr/>
        </p:nvSpPr>
        <p:spPr>
          <a:xfrm>
            <a:off x="1886981" y="1477154"/>
            <a:ext cx="664671" cy="1057948"/>
          </a:xfrm>
          <a:prstGeom prst="rect">
            <a:avLst/>
          </a:prstGeom>
          <a:pattFill prst="wdUpDiag">
            <a:fgClr>
              <a:schemeClr val="bg1"/>
            </a:fgClr>
            <a:bgClr>
              <a:schemeClr val="tx1"/>
            </a:bgClr>
          </a:pattFill>
          <a:ln w="76200">
            <a:solidFill>
              <a:schemeClr val="bg1"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xmlns="" id="{0128A347-9381-4BEC-88E9-F0CA078D1F7F}"/>
              </a:ext>
            </a:extLst>
          </p:cNvPr>
          <p:cNvSpPr/>
          <p:nvPr/>
        </p:nvSpPr>
        <p:spPr>
          <a:xfrm>
            <a:off x="2522979" y="1576565"/>
            <a:ext cx="57344" cy="181913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xmlns="" id="{CAAE25BA-85DA-43DD-ADAE-54643B6D5B8E}"/>
              </a:ext>
            </a:extLst>
          </p:cNvPr>
          <p:cNvSpPr/>
          <p:nvPr/>
        </p:nvSpPr>
        <p:spPr>
          <a:xfrm>
            <a:off x="705840" y="2971381"/>
            <a:ext cx="592090" cy="1322323"/>
          </a:xfrm>
          <a:prstGeom prst="rect">
            <a:avLst/>
          </a:prstGeom>
          <a:pattFill prst="wdUpDiag">
            <a:fgClr>
              <a:schemeClr val="bg1"/>
            </a:fgClr>
            <a:bgClr>
              <a:schemeClr val="tx1"/>
            </a:bgClr>
          </a:pattFill>
          <a:ln w="76200">
            <a:solidFill>
              <a:schemeClr val="bg1"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xmlns="" id="{A338867F-5339-413F-B2D3-081DE3149869}"/>
              </a:ext>
            </a:extLst>
          </p:cNvPr>
          <p:cNvSpPr/>
          <p:nvPr/>
        </p:nvSpPr>
        <p:spPr>
          <a:xfrm>
            <a:off x="1272390" y="3505094"/>
            <a:ext cx="51083" cy="227372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xmlns="" id="{863BE9FD-3A87-46EC-8D47-345BB6CF7B06}"/>
              </a:ext>
            </a:extLst>
          </p:cNvPr>
          <p:cNvSpPr/>
          <p:nvPr/>
        </p:nvSpPr>
        <p:spPr>
          <a:xfrm>
            <a:off x="1924836" y="4579920"/>
            <a:ext cx="592090" cy="1322323"/>
          </a:xfrm>
          <a:prstGeom prst="rect">
            <a:avLst/>
          </a:prstGeom>
          <a:pattFill prst="wdUpDiag">
            <a:fgClr>
              <a:schemeClr val="bg1"/>
            </a:fgClr>
            <a:bgClr>
              <a:schemeClr val="tx1"/>
            </a:bgClr>
          </a:pattFill>
          <a:ln w="76200">
            <a:solidFill>
              <a:schemeClr val="bg1"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xmlns="" id="{46DA0440-DE2F-4050-9B7A-E759FFD073A6}"/>
              </a:ext>
            </a:extLst>
          </p:cNvPr>
          <p:cNvSpPr/>
          <p:nvPr/>
        </p:nvSpPr>
        <p:spPr>
          <a:xfrm>
            <a:off x="2491386" y="4704169"/>
            <a:ext cx="51083" cy="227372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xmlns="" id="{CCEB99EA-E139-4BB9-8397-0E12DDD25A91}"/>
              </a:ext>
            </a:extLst>
          </p:cNvPr>
          <p:cNvSpPr/>
          <p:nvPr/>
        </p:nvSpPr>
        <p:spPr>
          <a:xfrm>
            <a:off x="538443" y="4823423"/>
            <a:ext cx="913043" cy="835315"/>
          </a:xfrm>
          <a:prstGeom prst="rect">
            <a:avLst/>
          </a:prstGeom>
          <a:pattFill prst="wdUpDiag">
            <a:fgClr>
              <a:schemeClr val="bg1"/>
            </a:fgClr>
            <a:bgClr>
              <a:schemeClr val="tx1"/>
            </a:bgClr>
          </a:pattFill>
          <a:ln w="76200">
            <a:solidFill>
              <a:schemeClr val="bg1"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xmlns="" id="{C9C8ECF2-65E0-45BC-9F27-211C720BB87A}"/>
              </a:ext>
            </a:extLst>
          </p:cNvPr>
          <p:cNvSpPr/>
          <p:nvPr/>
        </p:nvSpPr>
        <p:spPr>
          <a:xfrm>
            <a:off x="1412099" y="4901914"/>
            <a:ext cx="78773" cy="143631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xmlns="" id="{449EBF5A-7F6A-436B-9171-5F79FFDBCCA5}"/>
              </a:ext>
            </a:extLst>
          </p:cNvPr>
          <p:cNvSpPr/>
          <p:nvPr/>
        </p:nvSpPr>
        <p:spPr>
          <a:xfrm>
            <a:off x="1796825" y="3214885"/>
            <a:ext cx="913043" cy="835315"/>
          </a:xfrm>
          <a:prstGeom prst="rect">
            <a:avLst/>
          </a:prstGeom>
          <a:pattFill prst="wdUpDiag">
            <a:fgClr>
              <a:schemeClr val="bg1"/>
            </a:fgClr>
            <a:bgClr>
              <a:schemeClr val="tx1"/>
            </a:bgClr>
          </a:pattFill>
          <a:ln w="76200">
            <a:solidFill>
              <a:schemeClr val="bg1"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xmlns="" id="{CD46CD1D-CC1F-4178-950D-B2A67CA8115A}"/>
              </a:ext>
            </a:extLst>
          </p:cNvPr>
          <p:cNvSpPr/>
          <p:nvPr/>
        </p:nvSpPr>
        <p:spPr>
          <a:xfrm>
            <a:off x="1757438" y="3794309"/>
            <a:ext cx="78773" cy="143631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xmlns="" id="{21F9DB85-395A-40E7-878E-53BFA7F6E826}"/>
              </a:ext>
            </a:extLst>
          </p:cNvPr>
          <p:cNvSpPr/>
          <p:nvPr/>
        </p:nvSpPr>
        <p:spPr>
          <a:xfrm>
            <a:off x="3144020" y="1461868"/>
            <a:ext cx="896335" cy="1088520"/>
          </a:xfrm>
          <a:prstGeom prst="rect">
            <a:avLst/>
          </a:prstGeom>
          <a:pattFill prst="wdUpDiag">
            <a:fgClr>
              <a:schemeClr val="bg1"/>
            </a:fgClr>
            <a:bgClr>
              <a:schemeClr val="tx1"/>
            </a:bgClr>
          </a:pattFill>
          <a:ln w="76200">
            <a:solidFill>
              <a:schemeClr val="bg1"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xmlns="" id="{A4F8367B-F41B-4B5A-8845-2E28B3920439}"/>
              </a:ext>
            </a:extLst>
          </p:cNvPr>
          <p:cNvSpPr/>
          <p:nvPr/>
        </p:nvSpPr>
        <p:spPr>
          <a:xfrm>
            <a:off x="3101875" y="1927829"/>
            <a:ext cx="77331" cy="187171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xmlns="" id="{73C9A276-1891-48B7-95A1-F30E2EF70814}"/>
              </a:ext>
            </a:extLst>
          </p:cNvPr>
          <p:cNvSpPr/>
          <p:nvPr/>
        </p:nvSpPr>
        <p:spPr>
          <a:xfrm>
            <a:off x="3221972" y="3081488"/>
            <a:ext cx="736262" cy="1102113"/>
          </a:xfrm>
          <a:prstGeom prst="rect">
            <a:avLst/>
          </a:prstGeom>
          <a:pattFill prst="wdUpDiag">
            <a:fgClr>
              <a:schemeClr val="bg1"/>
            </a:fgClr>
            <a:bgClr>
              <a:schemeClr val="tx1"/>
            </a:bgClr>
          </a:pattFill>
          <a:ln w="76200">
            <a:solidFill>
              <a:schemeClr val="bg1"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xmlns="" id="{6F634CD9-8C10-4939-A0CB-150FB945B76B}"/>
              </a:ext>
            </a:extLst>
          </p:cNvPr>
          <p:cNvSpPr/>
          <p:nvPr/>
        </p:nvSpPr>
        <p:spPr>
          <a:xfrm>
            <a:off x="3183994" y="3559735"/>
            <a:ext cx="63521" cy="18950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xmlns="" id="{F94CFB00-4274-4043-8452-2D287F190DC0}"/>
              </a:ext>
            </a:extLst>
          </p:cNvPr>
          <p:cNvSpPr/>
          <p:nvPr/>
        </p:nvSpPr>
        <p:spPr>
          <a:xfrm>
            <a:off x="3314906" y="4594460"/>
            <a:ext cx="535514" cy="1293243"/>
          </a:xfrm>
          <a:prstGeom prst="rect">
            <a:avLst/>
          </a:prstGeom>
          <a:pattFill prst="wdUpDiag">
            <a:fgClr>
              <a:schemeClr val="bg1"/>
            </a:fgClr>
            <a:bgClr>
              <a:schemeClr val="tx1"/>
            </a:bgClr>
          </a:pattFill>
          <a:ln w="76200">
            <a:solidFill>
              <a:schemeClr val="bg1"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xmlns="" id="{DC7D8FA6-2F5C-402D-86A8-D172941C5706}"/>
              </a:ext>
            </a:extLst>
          </p:cNvPr>
          <p:cNvSpPr/>
          <p:nvPr/>
        </p:nvSpPr>
        <p:spPr>
          <a:xfrm>
            <a:off x="3291805" y="5377138"/>
            <a:ext cx="46202" cy="222372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xmlns="" id="{B33D1140-81EA-4AAE-BAC9-AC9F6242B595}"/>
              </a:ext>
            </a:extLst>
          </p:cNvPr>
          <p:cNvSpPr/>
          <p:nvPr/>
        </p:nvSpPr>
        <p:spPr>
          <a:xfrm>
            <a:off x="242047" y="932329"/>
            <a:ext cx="4310412" cy="5378824"/>
          </a:xfrm>
          <a:prstGeom prst="rect">
            <a:avLst/>
          </a:prstGeom>
          <a:solidFill>
            <a:srgbClr val="000000">
              <a:alpha val="50980"/>
            </a:srgb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xmlns="" id="{A5043D0E-EAEC-48B1-AC9B-A1E95C475F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060848"/>
            <a:ext cx="2592288" cy="3052565"/>
          </a:xfrm>
          <a:prstGeom prst="rect">
            <a:avLst/>
          </a:prstGeom>
        </p:spPr>
      </p:pic>
      <p:sp>
        <p:nvSpPr>
          <p:cNvPr id="33" name="CaixaDeTexto 32"/>
          <p:cNvSpPr txBox="1"/>
          <p:nvPr/>
        </p:nvSpPr>
        <p:spPr>
          <a:xfrm>
            <a:off x="36512" y="446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CASE STUDY 1</a:t>
            </a:r>
            <a:endParaRPr lang="en-GB" sz="2400" dirty="0">
              <a:solidFill>
                <a:schemeClr val="bg1"/>
              </a:solidFill>
              <a:latin typeface="Ubunt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909247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m 22">
            <a:extLst>
              <a:ext uri="{FF2B5EF4-FFF2-40B4-BE49-F238E27FC236}">
                <a16:creationId xmlns:a16="http://schemas.microsoft.com/office/drawing/2014/main" xmlns="" id="{DFF780A1-A648-4C87-B376-0C61783AF6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1856" y="1484784"/>
            <a:ext cx="6480000" cy="3749773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xmlns="" id="{BD167B92-CE8C-4D43-9DF1-3A72D23681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772816"/>
            <a:ext cx="3391034" cy="3391034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36512" y="446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CASE STUDY 1</a:t>
            </a:r>
            <a:endParaRPr lang="en-GB" sz="2400" dirty="0">
              <a:solidFill>
                <a:schemeClr val="bg1"/>
              </a:solidFill>
              <a:latin typeface="Ubunt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872465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>
            <a:extLst>
              <a:ext uri="{FF2B5EF4-FFF2-40B4-BE49-F238E27FC236}">
                <a16:creationId xmlns:a16="http://schemas.microsoft.com/office/drawing/2014/main" xmlns="" id="{DFF780A1-A648-4C87-B376-0C61783AF6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1856" y="1484784"/>
            <a:ext cx="6480000" cy="3749773"/>
          </a:xfrm>
          <a:prstGeom prst="rect">
            <a:avLst/>
          </a:prstGeom>
        </p:spPr>
      </p:pic>
      <p:cxnSp>
        <p:nvCxnSpPr>
          <p:cNvPr id="12" name="Conexão recta 11"/>
          <p:cNvCxnSpPr/>
          <p:nvPr/>
        </p:nvCxnSpPr>
        <p:spPr>
          <a:xfrm>
            <a:off x="1043608" y="5445224"/>
            <a:ext cx="34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/>
          <p:cNvSpPr txBox="1"/>
          <p:nvPr/>
        </p:nvSpPr>
        <p:spPr>
          <a:xfrm>
            <a:off x="1961516" y="5517232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WIDTH</a:t>
            </a:r>
            <a:endParaRPr lang="en-GB" dirty="0">
              <a:solidFill>
                <a:schemeClr val="bg1"/>
              </a:solidFill>
              <a:latin typeface="Ubuntu" pitchFamily="34" charset="0"/>
            </a:endParaRPr>
          </a:p>
        </p:txBody>
      </p:sp>
      <p:cxnSp>
        <p:nvCxnSpPr>
          <p:cNvPr id="16" name="Conexão recta 15"/>
          <p:cNvCxnSpPr/>
          <p:nvPr/>
        </p:nvCxnSpPr>
        <p:spPr>
          <a:xfrm>
            <a:off x="4860032" y="1628800"/>
            <a:ext cx="0" cy="352839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ixaDeTexto 16"/>
          <p:cNvSpPr txBox="1"/>
          <p:nvPr/>
        </p:nvSpPr>
        <p:spPr>
          <a:xfrm rot="16200000">
            <a:off x="4279322" y="3208330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LENGTH</a:t>
            </a:r>
            <a:endParaRPr lang="en-GB" dirty="0">
              <a:solidFill>
                <a:schemeClr val="bg1"/>
              </a:solidFill>
              <a:latin typeface="Ubuntu" pitchFamily="34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5868144" y="404664"/>
            <a:ext cx="3247728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FIXED PARAMETERS:</a:t>
            </a:r>
          </a:p>
          <a:p>
            <a:pPr>
              <a:spcBef>
                <a:spcPts val="600"/>
              </a:spcBef>
            </a:pPr>
            <a:endParaRPr lang="pt-PT" sz="1000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chemeClr val="bg1"/>
                </a:solidFill>
                <a:latin typeface="Ubuntu" pitchFamily="34" charset="0"/>
              </a:rPr>
              <a:t>  </a:t>
            </a:r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Room Dimensions</a:t>
            </a:r>
            <a:endParaRPr lang="pt-PT" sz="1600" dirty="0">
              <a:solidFill>
                <a:schemeClr val="bg1"/>
              </a:solidFill>
              <a:latin typeface="Ubuntu" pitchFamily="34" charset="0"/>
            </a:endParaRPr>
          </a:p>
        </p:txBody>
      </p:sp>
      <p:cxnSp>
        <p:nvCxnSpPr>
          <p:cNvPr id="22" name="Conexão recta unidireccional 21"/>
          <p:cNvCxnSpPr/>
          <p:nvPr/>
        </p:nvCxnSpPr>
        <p:spPr>
          <a:xfrm flipH="1" flipV="1">
            <a:off x="395536" y="980728"/>
            <a:ext cx="468000" cy="467992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ixaDeTexto 22"/>
          <p:cNvSpPr txBox="1"/>
          <p:nvPr/>
        </p:nvSpPr>
        <p:spPr>
          <a:xfrm>
            <a:off x="683568" y="836712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HEIGHT</a:t>
            </a:r>
            <a:endParaRPr lang="en-GB" dirty="0">
              <a:solidFill>
                <a:schemeClr val="bg1"/>
              </a:solidFill>
              <a:latin typeface="Ubuntu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36512" y="446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CASE STUDY 1</a:t>
            </a:r>
            <a:endParaRPr lang="en-GB" sz="2400" dirty="0">
              <a:solidFill>
                <a:schemeClr val="bg1"/>
              </a:solidFill>
              <a:latin typeface="Ubunt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872465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m 29">
            <a:extLst>
              <a:ext uri="{FF2B5EF4-FFF2-40B4-BE49-F238E27FC236}">
                <a16:creationId xmlns:a16="http://schemas.microsoft.com/office/drawing/2014/main" xmlns="" id="{DFF780A1-A648-4C87-B376-0C61783AF6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1856" y="1484784"/>
            <a:ext cx="6480000" cy="3749773"/>
          </a:xfrm>
          <a:prstGeom prst="rect">
            <a:avLst/>
          </a:prstGeom>
        </p:spPr>
      </p:pic>
      <p:cxnSp>
        <p:nvCxnSpPr>
          <p:cNvPr id="27" name="Conexão reta unidirecional 5">
            <a:extLst>
              <a:ext uri="{FF2B5EF4-FFF2-40B4-BE49-F238E27FC236}">
                <a16:creationId xmlns:a16="http://schemas.microsoft.com/office/drawing/2014/main" xmlns="" id="{11088242-D348-4957-924C-9E87300880CC}"/>
              </a:ext>
            </a:extLst>
          </p:cNvPr>
          <p:cNvCxnSpPr/>
          <p:nvPr/>
        </p:nvCxnSpPr>
        <p:spPr>
          <a:xfrm flipH="1" flipV="1">
            <a:off x="4716016" y="1628800"/>
            <a:ext cx="1080120" cy="72008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ixaDeTexto 14"/>
          <p:cNvSpPr txBox="1"/>
          <p:nvPr/>
        </p:nvSpPr>
        <p:spPr>
          <a:xfrm>
            <a:off x="5868144" y="404664"/>
            <a:ext cx="3247728" cy="161582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FIXED PARAMETERS:</a:t>
            </a:r>
          </a:p>
          <a:p>
            <a:pPr>
              <a:spcBef>
                <a:spcPts val="600"/>
              </a:spcBef>
            </a:pPr>
            <a:endParaRPr lang="pt-PT" sz="1000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chemeClr val="bg1"/>
                </a:solidFill>
                <a:latin typeface="Ubuntu" pitchFamily="34" charset="0"/>
              </a:rPr>
              <a:t>  </a:t>
            </a:r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Room Dimensions</a:t>
            </a:r>
            <a:endParaRPr lang="pt-PT" sz="1600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chemeClr val="bg2">
                    <a:lumMod val="50000"/>
                  </a:schemeClr>
                </a:solidFill>
                <a:latin typeface="Ubuntu" pitchFamily="34" charset="0"/>
              </a:rPr>
              <a:t>  </a:t>
            </a:r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Door</a:t>
            </a:r>
            <a:endParaRPr lang="pt-PT" sz="1600" dirty="0">
              <a:solidFill>
                <a:schemeClr val="bg1"/>
              </a:solidFill>
              <a:latin typeface="Ubuntu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36512" y="446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CASE STUDY 1</a:t>
            </a:r>
            <a:endParaRPr lang="en-GB" sz="2400" dirty="0">
              <a:solidFill>
                <a:schemeClr val="bg1"/>
              </a:solidFill>
              <a:latin typeface="Ubunt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872465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m 24">
            <a:extLst>
              <a:ext uri="{FF2B5EF4-FFF2-40B4-BE49-F238E27FC236}">
                <a16:creationId xmlns:a16="http://schemas.microsoft.com/office/drawing/2014/main" xmlns="" id="{DFF780A1-A648-4C87-B376-0C61783AF6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1856" y="1484784"/>
            <a:ext cx="6480000" cy="3749773"/>
          </a:xfrm>
          <a:prstGeom prst="rect">
            <a:avLst/>
          </a:prstGeom>
        </p:spPr>
      </p:pic>
      <p:cxnSp>
        <p:nvCxnSpPr>
          <p:cNvPr id="24" name="Conexão reta unidirecional 6">
            <a:extLst>
              <a:ext uri="{FF2B5EF4-FFF2-40B4-BE49-F238E27FC236}">
                <a16:creationId xmlns:a16="http://schemas.microsoft.com/office/drawing/2014/main" xmlns="" id="{8A5F9E86-9182-4FE7-9A25-66A09785AF46}"/>
              </a:ext>
            </a:extLst>
          </p:cNvPr>
          <p:cNvCxnSpPr>
            <a:cxnSpLocks/>
          </p:cNvCxnSpPr>
          <p:nvPr/>
        </p:nvCxnSpPr>
        <p:spPr>
          <a:xfrm flipH="1">
            <a:off x="4211960" y="2348880"/>
            <a:ext cx="1584176" cy="2520280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ixaDeTexto 14"/>
          <p:cNvSpPr txBox="1"/>
          <p:nvPr/>
        </p:nvSpPr>
        <p:spPr>
          <a:xfrm>
            <a:off x="5868144" y="404664"/>
            <a:ext cx="3247728" cy="21236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FIXED PARAMETERS:</a:t>
            </a:r>
          </a:p>
          <a:p>
            <a:pPr>
              <a:spcBef>
                <a:spcPts val="600"/>
              </a:spcBef>
            </a:pPr>
            <a:endParaRPr lang="pt-PT" sz="1000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chemeClr val="bg1"/>
                </a:solidFill>
                <a:latin typeface="Ubuntu" pitchFamily="34" charset="0"/>
              </a:rPr>
              <a:t>  </a:t>
            </a:r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Room Dimensions</a:t>
            </a:r>
            <a:endParaRPr lang="pt-PT" sz="1600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chemeClr val="bg2">
                    <a:lumMod val="50000"/>
                  </a:schemeClr>
                </a:solidFill>
                <a:latin typeface="Ubuntu" pitchFamily="34" charset="0"/>
              </a:rPr>
              <a:t> 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Door</a:t>
            </a:r>
            <a:endParaRPr lang="pt-PT" sz="1600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Ubuntu" pitchFamily="34" charset="0"/>
              </a:rPr>
              <a:t> 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Window</a:t>
            </a:r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(s)</a:t>
            </a:r>
            <a:endParaRPr lang="en-GB" sz="1600" dirty="0">
              <a:solidFill>
                <a:schemeClr val="bg1"/>
              </a:solidFill>
              <a:latin typeface="Ubuntu" pitchFamily="34" charset="0"/>
            </a:endParaRPr>
          </a:p>
        </p:txBody>
      </p:sp>
      <p:cxnSp>
        <p:nvCxnSpPr>
          <p:cNvPr id="21" name="Conexão reta unidirecional 6">
            <a:extLst>
              <a:ext uri="{FF2B5EF4-FFF2-40B4-BE49-F238E27FC236}">
                <a16:creationId xmlns:a16="http://schemas.microsoft.com/office/drawing/2014/main" xmlns="" id="{8A5F9E86-9182-4FE7-9A25-66A09785AF46}"/>
              </a:ext>
            </a:extLst>
          </p:cNvPr>
          <p:cNvCxnSpPr>
            <a:cxnSpLocks/>
          </p:cNvCxnSpPr>
          <p:nvPr/>
        </p:nvCxnSpPr>
        <p:spPr>
          <a:xfrm flipH="1">
            <a:off x="1691680" y="2348880"/>
            <a:ext cx="4104456" cy="2520280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/>
          <p:cNvSpPr txBox="1"/>
          <p:nvPr/>
        </p:nvSpPr>
        <p:spPr>
          <a:xfrm>
            <a:off x="36512" y="446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CASE STUDY 1</a:t>
            </a:r>
            <a:endParaRPr lang="en-GB" sz="2400" dirty="0">
              <a:solidFill>
                <a:schemeClr val="bg1"/>
              </a:solidFill>
              <a:latin typeface="Ubunt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872465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m 22">
            <a:extLst>
              <a:ext uri="{FF2B5EF4-FFF2-40B4-BE49-F238E27FC236}">
                <a16:creationId xmlns:a16="http://schemas.microsoft.com/office/drawing/2014/main" xmlns="" id="{D84BAF81-736E-4032-B279-59D467550E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1856" y="1484784"/>
            <a:ext cx="6480000" cy="3749773"/>
          </a:xfrm>
          <a:prstGeom prst="rect">
            <a:avLst/>
          </a:prstGeom>
        </p:spPr>
      </p:pic>
      <p:sp>
        <p:nvSpPr>
          <p:cNvPr id="32" name="CaixaDeTexto 31"/>
          <p:cNvSpPr txBox="1"/>
          <p:nvPr/>
        </p:nvSpPr>
        <p:spPr>
          <a:xfrm>
            <a:off x="5868144" y="3068960"/>
            <a:ext cx="3491880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VARIABLE PARAMETERS:</a:t>
            </a:r>
          </a:p>
          <a:p>
            <a:pPr>
              <a:spcBef>
                <a:spcPts val="600"/>
              </a:spcBef>
            </a:pPr>
            <a:endParaRPr lang="pt-PT" sz="1000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rgbClr val="990099"/>
                </a:solidFill>
                <a:latin typeface="Ubuntu" pitchFamily="34" charset="0"/>
              </a:rPr>
              <a:t> </a:t>
            </a:r>
            <a:r>
              <a:rPr lang="pt-PT" sz="2800" dirty="0">
                <a:solidFill>
                  <a:schemeClr val="bg1"/>
                </a:solidFill>
                <a:latin typeface="Ubuntu" pitchFamily="34" charset="0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Bed</a:t>
            </a:r>
            <a:endParaRPr lang="pt-PT" sz="1600" dirty="0">
              <a:solidFill>
                <a:schemeClr val="bg1"/>
              </a:solidFill>
              <a:latin typeface="Ubuntu" pitchFamily="34" charset="0"/>
            </a:endParaRPr>
          </a:p>
        </p:txBody>
      </p:sp>
      <p:cxnSp>
        <p:nvCxnSpPr>
          <p:cNvPr id="33" name="Conexão reta unidirecional 5">
            <a:extLst>
              <a:ext uri="{FF2B5EF4-FFF2-40B4-BE49-F238E27FC236}">
                <a16:creationId xmlns:a16="http://schemas.microsoft.com/office/drawing/2014/main" xmlns="" id="{F1D9641D-39C0-42AC-BDAA-CD5A8E53C9FC}"/>
              </a:ext>
            </a:extLst>
          </p:cNvPr>
          <p:cNvCxnSpPr>
            <a:cxnSpLocks/>
          </p:cNvCxnSpPr>
          <p:nvPr/>
        </p:nvCxnSpPr>
        <p:spPr>
          <a:xfrm flipH="1" flipV="1">
            <a:off x="4716016" y="3429000"/>
            <a:ext cx="1080120" cy="432048"/>
          </a:xfrm>
          <a:prstGeom prst="straightConnector1">
            <a:avLst/>
          </a:prstGeom>
          <a:ln w="38100">
            <a:solidFill>
              <a:srgbClr val="990099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ixaDeTexto 14"/>
          <p:cNvSpPr txBox="1"/>
          <p:nvPr/>
        </p:nvSpPr>
        <p:spPr>
          <a:xfrm>
            <a:off x="5868144" y="404664"/>
            <a:ext cx="3247728" cy="21236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FIXED PARAMETERS:</a:t>
            </a:r>
          </a:p>
          <a:p>
            <a:pPr>
              <a:spcBef>
                <a:spcPts val="600"/>
              </a:spcBef>
            </a:pPr>
            <a:endParaRPr lang="pt-PT" sz="1000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chemeClr val="bg1"/>
                </a:solidFill>
                <a:latin typeface="Ubuntu" pitchFamily="34" charset="0"/>
              </a:rPr>
              <a:t>  </a:t>
            </a:r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Room Dimensions</a:t>
            </a:r>
            <a:endParaRPr lang="pt-PT" sz="1600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chemeClr val="bg2">
                    <a:lumMod val="50000"/>
                  </a:schemeClr>
                </a:solidFill>
                <a:latin typeface="Ubuntu" pitchFamily="34" charset="0"/>
              </a:rPr>
              <a:t> 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Door</a:t>
            </a:r>
            <a:endParaRPr lang="pt-PT" sz="1600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Ubuntu" pitchFamily="34" charset="0"/>
              </a:rPr>
              <a:t> 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Window</a:t>
            </a:r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(s)</a:t>
            </a:r>
            <a:endParaRPr lang="en-GB" sz="1600" dirty="0">
              <a:solidFill>
                <a:schemeClr val="bg1"/>
              </a:solidFill>
              <a:latin typeface="Ubuntu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36512" y="446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CASE STUDY 1</a:t>
            </a:r>
            <a:endParaRPr lang="en-GB" sz="2400" dirty="0">
              <a:solidFill>
                <a:schemeClr val="bg1"/>
              </a:solidFill>
              <a:latin typeface="Ubunt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872465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m 20">
            <a:extLst>
              <a:ext uri="{FF2B5EF4-FFF2-40B4-BE49-F238E27FC236}">
                <a16:creationId xmlns:a16="http://schemas.microsoft.com/office/drawing/2014/main" xmlns="" id="{FE81A581-FB8D-4F22-90B4-30CA1EE80F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1856" y="1484784"/>
            <a:ext cx="6480000" cy="3749773"/>
          </a:xfrm>
          <a:prstGeom prst="rect">
            <a:avLst/>
          </a:prstGeom>
        </p:spPr>
      </p:pic>
      <p:sp>
        <p:nvSpPr>
          <p:cNvPr id="32" name="CaixaDeTexto 31"/>
          <p:cNvSpPr txBox="1"/>
          <p:nvPr/>
        </p:nvSpPr>
        <p:spPr>
          <a:xfrm>
            <a:off x="5868144" y="3068960"/>
            <a:ext cx="3491880" cy="161582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VARIABLE PARAMETERS:</a:t>
            </a:r>
          </a:p>
          <a:p>
            <a:pPr>
              <a:spcBef>
                <a:spcPts val="600"/>
              </a:spcBef>
            </a:pPr>
            <a:endParaRPr lang="pt-PT" sz="1000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rgbClr val="990099"/>
                </a:solidFill>
                <a:latin typeface="Ubuntu" pitchFamily="34" charset="0"/>
              </a:rPr>
              <a:t> </a:t>
            </a:r>
            <a:r>
              <a:rPr lang="pt-PT" sz="2800" dirty="0">
                <a:solidFill>
                  <a:schemeClr val="bg1"/>
                </a:solidFill>
                <a:latin typeface="Ubuntu" pitchFamily="34" charset="0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Bed</a:t>
            </a:r>
            <a:endParaRPr lang="pt-PT" sz="1600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rgbClr val="800000"/>
                </a:solidFill>
                <a:latin typeface="Ubuntu" pitchFamily="34" charset="0"/>
              </a:rPr>
              <a:t> </a:t>
            </a:r>
            <a:r>
              <a:rPr lang="pt-PT" sz="2800" dirty="0">
                <a:solidFill>
                  <a:schemeClr val="bg2">
                    <a:lumMod val="50000"/>
                  </a:schemeClr>
                </a:solidFill>
                <a:latin typeface="Ubuntu" pitchFamily="34" charset="0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Wardrobe</a:t>
            </a:r>
            <a:endParaRPr lang="pt-PT" sz="1600" dirty="0">
              <a:solidFill>
                <a:schemeClr val="bg1"/>
              </a:solidFill>
              <a:latin typeface="Ubuntu" pitchFamily="34" charset="0"/>
            </a:endParaRPr>
          </a:p>
        </p:txBody>
      </p:sp>
      <p:cxnSp>
        <p:nvCxnSpPr>
          <p:cNvPr id="37" name="Conexão reta unidirecional 5">
            <a:extLst>
              <a:ext uri="{FF2B5EF4-FFF2-40B4-BE49-F238E27FC236}">
                <a16:creationId xmlns:a16="http://schemas.microsoft.com/office/drawing/2014/main" xmlns="" id="{F3AD36E8-36C7-47A1-9666-126C719652D5}"/>
              </a:ext>
            </a:extLst>
          </p:cNvPr>
          <p:cNvCxnSpPr>
            <a:cxnSpLocks/>
          </p:cNvCxnSpPr>
          <p:nvPr/>
        </p:nvCxnSpPr>
        <p:spPr>
          <a:xfrm flipH="1">
            <a:off x="3275856" y="4437112"/>
            <a:ext cx="2520281" cy="432048"/>
          </a:xfrm>
          <a:prstGeom prst="straightConnector1">
            <a:avLst/>
          </a:prstGeom>
          <a:ln w="38100">
            <a:solidFill>
              <a:srgbClr val="80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ixaDeTexto 14"/>
          <p:cNvSpPr txBox="1"/>
          <p:nvPr/>
        </p:nvSpPr>
        <p:spPr>
          <a:xfrm>
            <a:off x="5868144" y="404664"/>
            <a:ext cx="3247728" cy="21236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FIXED PARAMETERS:</a:t>
            </a:r>
          </a:p>
          <a:p>
            <a:pPr>
              <a:spcBef>
                <a:spcPts val="600"/>
              </a:spcBef>
            </a:pPr>
            <a:endParaRPr lang="pt-PT" sz="1000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chemeClr val="bg1"/>
                </a:solidFill>
                <a:latin typeface="Ubuntu" pitchFamily="34" charset="0"/>
              </a:rPr>
              <a:t>  </a:t>
            </a:r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Room Dimensions</a:t>
            </a:r>
            <a:endParaRPr lang="pt-PT" sz="1600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chemeClr val="bg2">
                    <a:lumMod val="50000"/>
                  </a:schemeClr>
                </a:solidFill>
                <a:latin typeface="Ubuntu" pitchFamily="34" charset="0"/>
              </a:rPr>
              <a:t> 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Door</a:t>
            </a:r>
            <a:endParaRPr lang="pt-PT" sz="1600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Ubuntu" pitchFamily="34" charset="0"/>
              </a:rPr>
              <a:t> 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Window</a:t>
            </a:r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(s)</a:t>
            </a:r>
            <a:endParaRPr lang="en-GB" sz="1600" dirty="0">
              <a:solidFill>
                <a:schemeClr val="bg1"/>
              </a:solidFill>
              <a:latin typeface="Ubuntu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36512" y="446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CASE STUDY 1</a:t>
            </a:r>
            <a:endParaRPr lang="en-GB" sz="2400" dirty="0">
              <a:solidFill>
                <a:schemeClr val="bg1"/>
              </a:solidFill>
              <a:latin typeface="Ubunt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872465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 descr="C:\Users\Sofia Feist\Desktop\Paradigm shift A-BIM.png"/>
          <p:cNvPicPr>
            <a:picLocks noChangeAspect="1" noChangeArrowheads="1"/>
          </p:cNvPicPr>
          <p:nvPr/>
        </p:nvPicPr>
        <p:blipFill>
          <a:blip r:embed="rId3" cstate="print"/>
          <a:srcRect l="63154"/>
          <a:stretch>
            <a:fillRect/>
          </a:stretch>
        </p:blipFill>
        <p:spPr bwMode="auto">
          <a:xfrm>
            <a:off x="5796136" y="2114272"/>
            <a:ext cx="3024336" cy="2035436"/>
          </a:xfrm>
          <a:prstGeom prst="rect">
            <a:avLst/>
          </a:prstGeom>
          <a:noFill/>
        </p:spPr>
      </p:pic>
      <p:sp>
        <p:nvSpPr>
          <p:cNvPr id="4" name="CaixaDeTexto 3"/>
          <p:cNvSpPr txBox="1"/>
          <p:nvPr/>
        </p:nvSpPr>
        <p:spPr>
          <a:xfrm>
            <a:off x="36512" y="446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ALGORITHMIC DESIGN </a:t>
            </a:r>
            <a:endParaRPr lang="en-GB" sz="2400" dirty="0">
              <a:solidFill>
                <a:schemeClr val="bg1"/>
              </a:solidFill>
              <a:latin typeface="Ubuntu" pitchFamily="34" charset="0"/>
            </a:endParaRPr>
          </a:p>
        </p:txBody>
      </p:sp>
      <p:pic>
        <p:nvPicPr>
          <p:cNvPr id="9" name="Picture 3" descr="C:\Users\sofia\AppData\Roaming\Skype\My Skype Received Files\workflowPT.png"/>
          <p:cNvPicPr>
            <a:picLocks noChangeAspect="1" noChangeArrowheads="1"/>
          </p:cNvPicPr>
          <p:nvPr/>
        </p:nvPicPr>
        <p:blipFill>
          <a:blip r:embed="rId4" cstate="print"/>
          <a:srcRect t="25361" r="86398" b="44803"/>
          <a:stretch>
            <a:fillRect/>
          </a:stretch>
        </p:blipFill>
        <p:spPr bwMode="auto">
          <a:xfrm>
            <a:off x="467544" y="2402304"/>
            <a:ext cx="1224136" cy="1440160"/>
          </a:xfrm>
          <a:prstGeom prst="rect">
            <a:avLst/>
          </a:prstGeom>
          <a:noFill/>
        </p:spPr>
      </p:pic>
      <p:sp>
        <p:nvSpPr>
          <p:cNvPr id="11" name="CaixaDeTexto 10"/>
          <p:cNvSpPr txBox="1"/>
          <p:nvPr/>
        </p:nvSpPr>
        <p:spPr>
          <a:xfrm>
            <a:off x="395536" y="3914472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ARCHITECT</a:t>
            </a:r>
            <a:endParaRPr lang="en-GB" dirty="0">
              <a:solidFill>
                <a:schemeClr val="bg1"/>
              </a:solidFill>
              <a:latin typeface="Ubuntu" pitchFamily="34" charset="0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BD167B92-CE8C-4D43-9DF1-3A72D23681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546320"/>
            <a:ext cx="1440160" cy="1440160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987824" y="392376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ALGORITHM</a:t>
            </a:r>
            <a:endParaRPr lang="en-GB" dirty="0">
              <a:solidFill>
                <a:schemeClr val="bg1"/>
              </a:solidFill>
              <a:latin typeface="Ubuntu" pitchFamily="34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6156176" y="392376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BIM MODEL</a:t>
            </a:r>
            <a:endParaRPr lang="en-GB" dirty="0">
              <a:solidFill>
                <a:schemeClr val="bg1"/>
              </a:solidFill>
              <a:latin typeface="Ubuntu" pitchFamily="34" charset="0"/>
            </a:endParaRPr>
          </a:p>
        </p:txBody>
      </p:sp>
      <p:cxnSp>
        <p:nvCxnSpPr>
          <p:cNvPr id="17" name="Conexão recta unidireccional 16"/>
          <p:cNvCxnSpPr/>
          <p:nvPr/>
        </p:nvCxnSpPr>
        <p:spPr>
          <a:xfrm>
            <a:off x="4572000" y="3212976"/>
            <a:ext cx="1080120" cy="0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xão recta unidireccional 19"/>
          <p:cNvCxnSpPr/>
          <p:nvPr/>
        </p:nvCxnSpPr>
        <p:spPr>
          <a:xfrm>
            <a:off x="1835696" y="3212976"/>
            <a:ext cx="1080120" cy="0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82CF213E-4080-4534-92EF-28D62747B7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1856" y="1484784"/>
            <a:ext cx="6480000" cy="3749773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5868144" y="404664"/>
            <a:ext cx="3247728" cy="21236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FIXED PARAMETERS:</a:t>
            </a:r>
          </a:p>
          <a:p>
            <a:pPr>
              <a:spcBef>
                <a:spcPts val="600"/>
              </a:spcBef>
            </a:pPr>
            <a:endParaRPr lang="pt-PT" sz="1000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chemeClr val="bg1"/>
                </a:solidFill>
                <a:latin typeface="Ubuntu" pitchFamily="34" charset="0"/>
              </a:rPr>
              <a:t>  </a:t>
            </a:r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Room Dimensions</a:t>
            </a:r>
            <a:endParaRPr lang="pt-PT" sz="1600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chemeClr val="bg2">
                    <a:lumMod val="50000"/>
                  </a:schemeClr>
                </a:solidFill>
                <a:latin typeface="Ubuntu" pitchFamily="34" charset="0"/>
              </a:rPr>
              <a:t> 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Door</a:t>
            </a:r>
            <a:endParaRPr lang="pt-PT" sz="1600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Ubuntu" pitchFamily="34" charset="0"/>
              </a:rPr>
              <a:t> 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Window</a:t>
            </a:r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(s)</a:t>
            </a:r>
            <a:endParaRPr lang="en-GB" sz="1600" dirty="0">
              <a:solidFill>
                <a:schemeClr val="bg1"/>
              </a:solidFill>
              <a:latin typeface="Ubuntu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5868144" y="3068960"/>
            <a:ext cx="3491880" cy="21236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VARIABLE PARAMETERS:</a:t>
            </a:r>
          </a:p>
          <a:p>
            <a:pPr>
              <a:spcBef>
                <a:spcPts val="600"/>
              </a:spcBef>
            </a:pPr>
            <a:endParaRPr lang="pt-PT" sz="1000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rgbClr val="990099"/>
                </a:solidFill>
                <a:latin typeface="Ubuntu" pitchFamily="34" charset="0"/>
              </a:rPr>
              <a:t> </a:t>
            </a:r>
            <a:r>
              <a:rPr lang="pt-PT" sz="2800" dirty="0">
                <a:solidFill>
                  <a:schemeClr val="bg1"/>
                </a:solidFill>
                <a:latin typeface="Ubuntu" pitchFamily="34" charset="0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Bed</a:t>
            </a:r>
            <a:endParaRPr lang="pt-PT" sz="1600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rgbClr val="800000"/>
                </a:solidFill>
                <a:latin typeface="Ubuntu" pitchFamily="34" charset="0"/>
              </a:rPr>
              <a:t> </a:t>
            </a:r>
            <a:r>
              <a:rPr lang="pt-PT" sz="2800" dirty="0">
                <a:solidFill>
                  <a:schemeClr val="bg2">
                    <a:lumMod val="50000"/>
                  </a:schemeClr>
                </a:solidFill>
                <a:latin typeface="Ubuntu" pitchFamily="34" charset="0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Wardrobe</a:t>
            </a:r>
            <a:endParaRPr lang="pt-PT" sz="1600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rgbClr val="0000FF"/>
                </a:solidFill>
                <a:latin typeface="Ubuntu" pitchFamily="34" charset="0"/>
              </a:rPr>
              <a:t> </a:t>
            </a:r>
            <a:r>
              <a:rPr lang="pt-PT" sz="2800" dirty="0">
                <a:solidFill>
                  <a:schemeClr val="bg1"/>
                </a:solidFill>
                <a:latin typeface="Ubuntu" pitchFamily="34" charset="0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Sink</a:t>
            </a:r>
            <a:endParaRPr lang="pt-PT" sz="1600" dirty="0">
              <a:solidFill>
                <a:schemeClr val="bg1"/>
              </a:solidFill>
              <a:latin typeface="Ubuntu" pitchFamily="34" charset="0"/>
            </a:endParaRPr>
          </a:p>
        </p:txBody>
      </p:sp>
      <p:cxnSp>
        <p:nvCxnSpPr>
          <p:cNvPr id="8" name="Conexão reta unidirecional 6">
            <a:extLst>
              <a:ext uri="{FF2B5EF4-FFF2-40B4-BE49-F238E27FC236}">
                <a16:creationId xmlns:a16="http://schemas.microsoft.com/office/drawing/2014/main" xmlns="" id="{57423367-16D7-4DC9-9E7F-9E6EAD00CE55}"/>
              </a:ext>
            </a:extLst>
          </p:cNvPr>
          <p:cNvCxnSpPr>
            <a:cxnSpLocks/>
          </p:cNvCxnSpPr>
          <p:nvPr/>
        </p:nvCxnSpPr>
        <p:spPr>
          <a:xfrm flipH="1" flipV="1">
            <a:off x="1619672" y="2852936"/>
            <a:ext cx="4085530" cy="1994520"/>
          </a:xfrm>
          <a:prstGeom prst="straightConnector1">
            <a:avLst/>
          </a:prstGeom>
          <a:ln w="38100">
            <a:solidFill>
              <a:srgbClr val="0033CC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/>
          <p:cNvSpPr txBox="1"/>
          <p:nvPr/>
        </p:nvSpPr>
        <p:spPr>
          <a:xfrm>
            <a:off x="36512" y="446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CASE STUDY 1</a:t>
            </a:r>
            <a:endParaRPr lang="en-GB" sz="2400" dirty="0">
              <a:solidFill>
                <a:schemeClr val="bg1"/>
              </a:solidFill>
              <a:latin typeface="Ubunt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872465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FF5A6F06-58EC-4642-A5C6-A3DFE2ACCE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1856" y="1484784"/>
            <a:ext cx="6480000" cy="3749773"/>
          </a:xfrm>
          <a:prstGeom prst="rect">
            <a:avLst/>
          </a:prstGeom>
        </p:spPr>
      </p:pic>
      <p:sp>
        <p:nvSpPr>
          <p:cNvPr id="32" name="CaixaDeTexto 31"/>
          <p:cNvSpPr txBox="1"/>
          <p:nvPr/>
        </p:nvSpPr>
        <p:spPr>
          <a:xfrm>
            <a:off x="5868144" y="3068960"/>
            <a:ext cx="3491880" cy="26314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VARIABLE PARAMETERS:</a:t>
            </a:r>
          </a:p>
          <a:p>
            <a:pPr>
              <a:spcBef>
                <a:spcPts val="600"/>
              </a:spcBef>
            </a:pPr>
            <a:endParaRPr lang="pt-PT" sz="1000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rgbClr val="990099"/>
                </a:solidFill>
                <a:latin typeface="Ubuntu" pitchFamily="34" charset="0"/>
              </a:rPr>
              <a:t> </a:t>
            </a:r>
            <a:r>
              <a:rPr lang="pt-PT" sz="2800" dirty="0">
                <a:solidFill>
                  <a:schemeClr val="bg1"/>
                </a:solidFill>
                <a:latin typeface="Ubuntu" pitchFamily="34" charset="0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Bed</a:t>
            </a:r>
            <a:endParaRPr lang="pt-PT" sz="1600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rgbClr val="800000"/>
                </a:solidFill>
                <a:latin typeface="Ubuntu" pitchFamily="34" charset="0"/>
              </a:rPr>
              <a:t> </a:t>
            </a:r>
            <a:r>
              <a:rPr lang="pt-PT" sz="2800" dirty="0">
                <a:solidFill>
                  <a:schemeClr val="bg2">
                    <a:lumMod val="50000"/>
                  </a:schemeClr>
                </a:solidFill>
                <a:latin typeface="Ubuntu" pitchFamily="34" charset="0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Wardrobe</a:t>
            </a:r>
            <a:endParaRPr lang="pt-PT" sz="1600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rgbClr val="0000FF"/>
                </a:solidFill>
                <a:latin typeface="Ubuntu" pitchFamily="34" charset="0"/>
              </a:rPr>
              <a:t> </a:t>
            </a:r>
            <a:r>
              <a:rPr lang="pt-PT" sz="2800" dirty="0">
                <a:solidFill>
                  <a:schemeClr val="bg1"/>
                </a:solidFill>
                <a:latin typeface="Ubuntu" pitchFamily="34" charset="0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Sink</a:t>
            </a:r>
            <a:endParaRPr lang="pt-PT" sz="1600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rgbClr val="33CC33"/>
                </a:solidFill>
                <a:latin typeface="Ubuntu" pitchFamily="34" charset="0"/>
              </a:rPr>
              <a:t> </a:t>
            </a:r>
            <a:r>
              <a:rPr lang="pt-PT" sz="2800" dirty="0">
                <a:solidFill>
                  <a:schemeClr val="bg2">
                    <a:lumMod val="50000"/>
                  </a:schemeClr>
                </a:solidFill>
                <a:latin typeface="Ubuntu" pitchFamily="34" charset="0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Toilet</a:t>
            </a:r>
            <a:endParaRPr lang="pt-PT" dirty="0">
              <a:solidFill>
                <a:schemeClr val="bg1"/>
              </a:solidFill>
              <a:latin typeface="Ubuntu" pitchFamily="34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5868144" y="404664"/>
            <a:ext cx="3247728" cy="21236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FIXED PARAMETERS:</a:t>
            </a:r>
          </a:p>
          <a:p>
            <a:pPr>
              <a:spcBef>
                <a:spcPts val="600"/>
              </a:spcBef>
            </a:pPr>
            <a:endParaRPr lang="pt-PT" sz="1000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chemeClr val="bg1"/>
                </a:solidFill>
                <a:latin typeface="Ubuntu" pitchFamily="34" charset="0"/>
              </a:rPr>
              <a:t>  </a:t>
            </a:r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Room Dimensions</a:t>
            </a:r>
            <a:endParaRPr lang="pt-PT" sz="1600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chemeClr val="bg2">
                    <a:lumMod val="50000"/>
                  </a:schemeClr>
                </a:solidFill>
                <a:latin typeface="Ubuntu" pitchFamily="34" charset="0"/>
              </a:rPr>
              <a:t> 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Door</a:t>
            </a:r>
            <a:endParaRPr lang="pt-PT" sz="1600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Ubuntu" pitchFamily="34" charset="0"/>
              </a:rPr>
              <a:t> 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Window</a:t>
            </a:r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(s)</a:t>
            </a:r>
            <a:endParaRPr lang="en-GB" sz="1600" dirty="0">
              <a:solidFill>
                <a:schemeClr val="bg1"/>
              </a:solidFill>
              <a:latin typeface="Ubuntu" pitchFamily="34" charset="0"/>
            </a:endParaRPr>
          </a:p>
        </p:txBody>
      </p:sp>
      <p:cxnSp>
        <p:nvCxnSpPr>
          <p:cNvPr id="7" name="Conexão reta unidirecional 7">
            <a:extLst>
              <a:ext uri="{FF2B5EF4-FFF2-40B4-BE49-F238E27FC236}">
                <a16:creationId xmlns:a16="http://schemas.microsoft.com/office/drawing/2014/main" xmlns="" id="{FC78AD8E-FCC1-44FA-832D-601E5437BCBA}"/>
              </a:ext>
            </a:extLst>
          </p:cNvPr>
          <p:cNvCxnSpPr>
            <a:cxnSpLocks/>
          </p:cNvCxnSpPr>
          <p:nvPr/>
        </p:nvCxnSpPr>
        <p:spPr>
          <a:xfrm flipH="1" flipV="1">
            <a:off x="1619672" y="1988840"/>
            <a:ext cx="4104456" cy="3312369"/>
          </a:xfrm>
          <a:prstGeom prst="straightConnector1">
            <a:avLst/>
          </a:prstGeom>
          <a:ln w="38100">
            <a:solidFill>
              <a:srgbClr val="00CC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36512" y="446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CASE STUDY 1</a:t>
            </a:r>
            <a:endParaRPr lang="en-GB" sz="2400" dirty="0">
              <a:solidFill>
                <a:schemeClr val="bg1"/>
              </a:solidFill>
              <a:latin typeface="Ubunt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872465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B2439680-D19B-4A95-AC23-E4B20A1D58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1856" y="1484784"/>
            <a:ext cx="6480000" cy="3749773"/>
          </a:xfrm>
          <a:prstGeom prst="rect">
            <a:avLst/>
          </a:prstGeom>
        </p:spPr>
      </p:pic>
      <p:sp>
        <p:nvSpPr>
          <p:cNvPr id="32" name="CaixaDeTexto 31"/>
          <p:cNvSpPr txBox="1"/>
          <p:nvPr/>
        </p:nvSpPr>
        <p:spPr>
          <a:xfrm>
            <a:off x="5868144" y="3068960"/>
            <a:ext cx="3491880" cy="32316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VARIABLE PARAMETERS:</a:t>
            </a:r>
          </a:p>
          <a:p>
            <a:pPr>
              <a:spcBef>
                <a:spcPts val="600"/>
              </a:spcBef>
            </a:pPr>
            <a:endParaRPr lang="pt-PT" sz="1000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rgbClr val="990099"/>
                </a:solidFill>
                <a:latin typeface="Ubuntu" pitchFamily="34" charset="0"/>
              </a:rPr>
              <a:t> </a:t>
            </a:r>
            <a:r>
              <a:rPr lang="pt-PT" sz="2800" dirty="0">
                <a:solidFill>
                  <a:schemeClr val="bg1"/>
                </a:solidFill>
                <a:latin typeface="Ubuntu" pitchFamily="34" charset="0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Bed</a:t>
            </a:r>
            <a:endParaRPr lang="pt-PT" sz="1600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rgbClr val="800000"/>
                </a:solidFill>
                <a:latin typeface="Ubuntu" pitchFamily="34" charset="0"/>
              </a:rPr>
              <a:t> </a:t>
            </a:r>
            <a:r>
              <a:rPr lang="pt-PT" sz="2800" dirty="0">
                <a:solidFill>
                  <a:schemeClr val="bg2">
                    <a:lumMod val="50000"/>
                  </a:schemeClr>
                </a:solidFill>
                <a:latin typeface="Ubuntu" pitchFamily="34" charset="0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Wardrobe</a:t>
            </a:r>
            <a:endParaRPr lang="pt-PT" sz="1600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rgbClr val="0000FF"/>
                </a:solidFill>
                <a:latin typeface="Ubuntu" pitchFamily="34" charset="0"/>
              </a:rPr>
              <a:t> </a:t>
            </a:r>
            <a:r>
              <a:rPr lang="pt-PT" sz="2800" dirty="0">
                <a:solidFill>
                  <a:schemeClr val="bg1"/>
                </a:solidFill>
                <a:latin typeface="Ubuntu" pitchFamily="34" charset="0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Sink</a:t>
            </a:r>
            <a:endParaRPr lang="pt-PT" sz="1600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rgbClr val="33CC33"/>
                </a:solidFill>
                <a:latin typeface="Ubuntu" pitchFamily="34" charset="0"/>
              </a:rPr>
              <a:t> </a:t>
            </a:r>
            <a:r>
              <a:rPr lang="pt-PT" sz="2800" dirty="0">
                <a:solidFill>
                  <a:schemeClr val="bg2">
                    <a:lumMod val="50000"/>
                  </a:schemeClr>
                </a:solidFill>
                <a:latin typeface="Ubuntu" pitchFamily="34" charset="0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Toilet</a:t>
            </a:r>
            <a:endParaRPr lang="pt-PT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rgbClr val="FF0000"/>
                </a:solidFill>
                <a:latin typeface="Ubuntu" pitchFamily="34" charset="0"/>
              </a:rPr>
              <a:t> </a:t>
            </a:r>
            <a:r>
              <a:rPr lang="pt-PT" sz="2800" dirty="0">
                <a:solidFill>
                  <a:schemeClr val="bg1"/>
                </a:solidFill>
                <a:latin typeface="Ubuntu" pitchFamily="34" charset="0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Shower</a:t>
            </a:r>
            <a:endParaRPr lang="pt-PT" dirty="0">
              <a:solidFill>
                <a:schemeClr val="bg1"/>
              </a:solidFill>
              <a:latin typeface="Ubuntu" pitchFamily="34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5868144" y="404664"/>
            <a:ext cx="3247728" cy="21236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FIXED PARAMETERS:</a:t>
            </a:r>
          </a:p>
          <a:p>
            <a:pPr>
              <a:spcBef>
                <a:spcPts val="600"/>
              </a:spcBef>
            </a:pPr>
            <a:endParaRPr lang="pt-PT" sz="1000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chemeClr val="bg1"/>
                </a:solidFill>
                <a:latin typeface="Ubuntu" pitchFamily="34" charset="0"/>
              </a:rPr>
              <a:t>  </a:t>
            </a:r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Room Dimensions</a:t>
            </a:r>
            <a:endParaRPr lang="pt-PT" sz="1600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chemeClr val="bg2">
                    <a:lumMod val="50000"/>
                  </a:schemeClr>
                </a:solidFill>
                <a:latin typeface="Ubuntu" pitchFamily="34" charset="0"/>
              </a:rPr>
              <a:t> 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Door</a:t>
            </a:r>
            <a:endParaRPr lang="pt-PT" sz="1600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Ubuntu" pitchFamily="34" charset="0"/>
              </a:rPr>
              <a:t> 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Window</a:t>
            </a:r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(s)</a:t>
            </a:r>
            <a:endParaRPr lang="en-GB" sz="1600" dirty="0">
              <a:solidFill>
                <a:schemeClr val="bg1"/>
              </a:solidFill>
              <a:latin typeface="Ubuntu" pitchFamily="34" charset="0"/>
            </a:endParaRPr>
          </a:p>
        </p:txBody>
      </p:sp>
      <p:cxnSp>
        <p:nvCxnSpPr>
          <p:cNvPr id="7" name="Conexão reta unidirecional 8">
            <a:extLst>
              <a:ext uri="{FF2B5EF4-FFF2-40B4-BE49-F238E27FC236}">
                <a16:creationId xmlns:a16="http://schemas.microsoft.com/office/drawing/2014/main" xmlns="" id="{585984D0-7BEA-49CB-978B-AFECDDD9DCF7}"/>
              </a:ext>
            </a:extLst>
          </p:cNvPr>
          <p:cNvCxnSpPr>
            <a:cxnSpLocks/>
          </p:cNvCxnSpPr>
          <p:nvPr/>
        </p:nvCxnSpPr>
        <p:spPr>
          <a:xfrm flipH="1" flipV="1">
            <a:off x="1835696" y="3933056"/>
            <a:ext cx="3888432" cy="1944216"/>
          </a:xfrm>
          <a:prstGeom prst="straightConnector1">
            <a:avLst/>
          </a:prstGeom>
          <a:ln w="38100">
            <a:solidFill>
              <a:srgbClr val="FF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/>
          <p:cNvSpPr txBox="1"/>
          <p:nvPr/>
        </p:nvSpPr>
        <p:spPr>
          <a:xfrm>
            <a:off x="36512" y="446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CASE STUDY 1</a:t>
            </a:r>
            <a:endParaRPr lang="en-GB" sz="2400" dirty="0">
              <a:solidFill>
                <a:schemeClr val="bg1"/>
              </a:solidFill>
              <a:latin typeface="Ubunt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872465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>
            <a:extLst>
              <a:ext uri="{FF2B5EF4-FFF2-40B4-BE49-F238E27FC236}">
                <a16:creationId xmlns:a16="http://schemas.microsoft.com/office/drawing/2014/main" xmlns="" id="{B2439680-D19B-4A95-AC23-E4B20A1D58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1856" y="1484784"/>
            <a:ext cx="6480000" cy="3749773"/>
          </a:xfrm>
          <a:prstGeom prst="rect">
            <a:avLst/>
          </a:prstGeom>
        </p:spPr>
      </p:pic>
      <p:grpSp>
        <p:nvGrpSpPr>
          <p:cNvPr id="26" name="Grupo 25"/>
          <p:cNvGrpSpPr/>
          <p:nvPr/>
        </p:nvGrpSpPr>
        <p:grpSpPr>
          <a:xfrm>
            <a:off x="3402000" y="1340768"/>
            <a:ext cx="1512000" cy="756000"/>
            <a:chOff x="3402000" y="1340768"/>
            <a:chExt cx="1512000" cy="756000"/>
          </a:xfrm>
        </p:grpSpPr>
        <p:sp>
          <p:nvSpPr>
            <p:cNvPr id="19" name="Arco 18"/>
            <p:cNvSpPr/>
            <p:nvPr/>
          </p:nvSpPr>
          <p:spPr>
            <a:xfrm flipH="1" flipV="1">
              <a:off x="4158000" y="1340768"/>
              <a:ext cx="756000" cy="756000"/>
            </a:xfrm>
            <a:prstGeom prst="arc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Arco 19"/>
            <p:cNvSpPr/>
            <p:nvPr/>
          </p:nvSpPr>
          <p:spPr>
            <a:xfrm flipV="1">
              <a:off x="3402000" y="1340768"/>
              <a:ext cx="756000" cy="756000"/>
            </a:xfrm>
            <a:prstGeom prst="arc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3" name="Conexão recta 22"/>
            <p:cNvCxnSpPr/>
            <p:nvPr/>
          </p:nvCxnSpPr>
          <p:spPr>
            <a:xfrm flipV="1">
              <a:off x="3762000" y="1628800"/>
              <a:ext cx="0" cy="467968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xão recta 24"/>
            <p:cNvCxnSpPr/>
            <p:nvPr/>
          </p:nvCxnSpPr>
          <p:spPr>
            <a:xfrm flipV="1">
              <a:off x="4536000" y="1628800"/>
              <a:ext cx="0" cy="467968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upo 26"/>
          <p:cNvGrpSpPr/>
          <p:nvPr/>
        </p:nvGrpSpPr>
        <p:grpSpPr>
          <a:xfrm flipH="1" flipV="1">
            <a:off x="611560" y="4653136"/>
            <a:ext cx="1728192" cy="683992"/>
            <a:chOff x="3402000" y="1340768"/>
            <a:chExt cx="1512000" cy="756000"/>
          </a:xfrm>
        </p:grpSpPr>
        <p:sp>
          <p:nvSpPr>
            <p:cNvPr id="28" name="Arco 27"/>
            <p:cNvSpPr/>
            <p:nvPr/>
          </p:nvSpPr>
          <p:spPr>
            <a:xfrm flipH="1" flipV="1">
              <a:off x="4158000" y="1340768"/>
              <a:ext cx="756000" cy="756000"/>
            </a:xfrm>
            <a:prstGeom prst="arc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Arco 28"/>
            <p:cNvSpPr/>
            <p:nvPr/>
          </p:nvSpPr>
          <p:spPr>
            <a:xfrm flipV="1">
              <a:off x="3402000" y="1340768"/>
              <a:ext cx="756000" cy="756000"/>
            </a:xfrm>
            <a:prstGeom prst="arc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0" name="Conexão recta 29"/>
            <p:cNvCxnSpPr/>
            <p:nvPr/>
          </p:nvCxnSpPr>
          <p:spPr>
            <a:xfrm flipV="1">
              <a:off x="3762000" y="1628800"/>
              <a:ext cx="0" cy="467968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exão recta 30"/>
            <p:cNvCxnSpPr/>
            <p:nvPr/>
          </p:nvCxnSpPr>
          <p:spPr>
            <a:xfrm flipV="1">
              <a:off x="4536000" y="1628800"/>
              <a:ext cx="0" cy="467968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upo 31"/>
          <p:cNvGrpSpPr/>
          <p:nvPr/>
        </p:nvGrpSpPr>
        <p:grpSpPr>
          <a:xfrm flipH="1" flipV="1">
            <a:off x="3203848" y="4653136"/>
            <a:ext cx="1728192" cy="683992"/>
            <a:chOff x="3402000" y="1340768"/>
            <a:chExt cx="1512000" cy="756000"/>
          </a:xfrm>
        </p:grpSpPr>
        <p:sp>
          <p:nvSpPr>
            <p:cNvPr id="33" name="Arco 32"/>
            <p:cNvSpPr/>
            <p:nvPr/>
          </p:nvSpPr>
          <p:spPr>
            <a:xfrm flipH="1" flipV="1">
              <a:off x="4158000" y="1340768"/>
              <a:ext cx="756000" cy="756000"/>
            </a:xfrm>
            <a:prstGeom prst="arc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Arco 33"/>
            <p:cNvSpPr/>
            <p:nvPr/>
          </p:nvSpPr>
          <p:spPr>
            <a:xfrm flipV="1">
              <a:off x="3402000" y="1340768"/>
              <a:ext cx="756000" cy="756000"/>
            </a:xfrm>
            <a:prstGeom prst="arc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5" name="Conexão recta 34"/>
            <p:cNvCxnSpPr/>
            <p:nvPr/>
          </p:nvCxnSpPr>
          <p:spPr>
            <a:xfrm flipV="1">
              <a:off x="3762000" y="1628800"/>
              <a:ext cx="0" cy="467968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exão recta 35"/>
            <p:cNvCxnSpPr/>
            <p:nvPr/>
          </p:nvCxnSpPr>
          <p:spPr>
            <a:xfrm flipV="1">
              <a:off x="4536000" y="1628800"/>
              <a:ext cx="0" cy="467968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upo 41"/>
          <p:cNvGrpSpPr/>
          <p:nvPr/>
        </p:nvGrpSpPr>
        <p:grpSpPr>
          <a:xfrm>
            <a:off x="1043608" y="1700808"/>
            <a:ext cx="1080120" cy="504056"/>
            <a:chOff x="1043608" y="1700808"/>
            <a:chExt cx="1008112" cy="504056"/>
          </a:xfrm>
        </p:grpSpPr>
        <p:cxnSp>
          <p:nvCxnSpPr>
            <p:cNvPr id="38" name="Conexão recta 37"/>
            <p:cNvCxnSpPr/>
            <p:nvPr/>
          </p:nvCxnSpPr>
          <p:spPr>
            <a:xfrm>
              <a:off x="1043608" y="2204864"/>
              <a:ext cx="1008112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exão recta 39"/>
            <p:cNvCxnSpPr/>
            <p:nvPr/>
          </p:nvCxnSpPr>
          <p:spPr>
            <a:xfrm flipV="1">
              <a:off x="2051720" y="1700808"/>
              <a:ext cx="0" cy="504056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exão recta 40"/>
            <p:cNvCxnSpPr/>
            <p:nvPr/>
          </p:nvCxnSpPr>
          <p:spPr>
            <a:xfrm>
              <a:off x="1043608" y="1700808"/>
              <a:ext cx="1008112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upo 42"/>
          <p:cNvGrpSpPr/>
          <p:nvPr/>
        </p:nvGrpSpPr>
        <p:grpSpPr>
          <a:xfrm>
            <a:off x="1440000" y="2574000"/>
            <a:ext cx="683728" cy="496800"/>
            <a:chOff x="1043608" y="1700808"/>
            <a:chExt cx="1008112" cy="504056"/>
          </a:xfrm>
        </p:grpSpPr>
        <p:cxnSp>
          <p:nvCxnSpPr>
            <p:cNvPr id="44" name="Conexão recta 43"/>
            <p:cNvCxnSpPr/>
            <p:nvPr/>
          </p:nvCxnSpPr>
          <p:spPr>
            <a:xfrm>
              <a:off x="1043608" y="2204864"/>
              <a:ext cx="1008112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exão recta 44"/>
            <p:cNvCxnSpPr/>
            <p:nvPr/>
          </p:nvCxnSpPr>
          <p:spPr>
            <a:xfrm flipV="1">
              <a:off x="2051720" y="1700808"/>
              <a:ext cx="0" cy="504056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exão recta 45"/>
            <p:cNvCxnSpPr/>
            <p:nvPr/>
          </p:nvCxnSpPr>
          <p:spPr>
            <a:xfrm>
              <a:off x="1043608" y="1700808"/>
              <a:ext cx="1008112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upo 83"/>
          <p:cNvGrpSpPr/>
          <p:nvPr/>
        </p:nvGrpSpPr>
        <p:grpSpPr>
          <a:xfrm>
            <a:off x="1656000" y="3582000"/>
            <a:ext cx="611744" cy="639088"/>
            <a:chOff x="1656000" y="3582000"/>
            <a:chExt cx="611744" cy="639088"/>
          </a:xfrm>
        </p:grpSpPr>
        <p:cxnSp>
          <p:nvCxnSpPr>
            <p:cNvPr id="48" name="Conexão recta 47"/>
            <p:cNvCxnSpPr/>
            <p:nvPr/>
          </p:nvCxnSpPr>
          <p:spPr>
            <a:xfrm>
              <a:off x="1656000" y="4221088"/>
              <a:ext cx="611744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xão recta 48"/>
            <p:cNvCxnSpPr/>
            <p:nvPr/>
          </p:nvCxnSpPr>
          <p:spPr>
            <a:xfrm flipV="1">
              <a:off x="2267744" y="3582000"/>
              <a:ext cx="0" cy="639088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exão recta 49"/>
            <p:cNvCxnSpPr/>
            <p:nvPr/>
          </p:nvCxnSpPr>
          <p:spPr>
            <a:xfrm>
              <a:off x="1656000" y="3582000"/>
              <a:ext cx="611744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upo 50"/>
          <p:cNvGrpSpPr/>
          <p:nvPr/>
        </p:nvGrpSpPr>
        <p:grpSpPr>
          <a:xfrm rot="16200000">
            <a:off x="2640644" y="4257044"/>
            <a:ext cx="485912" cy="414000"/>
            <a:chOff x="1043608" y="1700808"/>
            <a:chExt cx="1008112" cy="504056"/>
          </a:xfrm>
        </p:grpSpPr>
        <p:cxnSp>
          <p:nvCxnSpPr>
            <p:cNvPr id="52" name="Conexão recta 51"/>
            <p:cNvCxnSpPr/>
            <p:nvPr/>
          </p:nvCxnSpPr>
          <p:spPr>
            <a:xfrm>
              <a:off x="1043608" y="2204864"/>
              <a:ext cx="1008112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exão recta 52"/>
            <p:cNvCxnSpPr/>
            <p:nvPr/>
          </p:nvCxnSpPr>
          <p:spPr>
            <a:xfrm flipV="1">
              <a:off x="2051720" y="1700808"/>
              <a:ext cx="0" cy="504056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exão recta 53"/>
            <p:cNvCxnSpPr/>
            <p:nvPr/>
          </p:nvCxnSpPr>
          <p:spPr>
            <a:xfrm>
              <a:off x="1043608" y="1700808"/>
              <a:ext cx="1008112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upo 54"/>
          <p:cNvGrpSpPr/>
          <p:nvPr/>
        </p:nvGrpSpPr>
        <p:grpSpPr>
          <a:xfrm rot="10800000">
            <a:off x="2556000" y="2358000"/>
            <a:ext cx="1980000" cy="2160240"/>
            <a:chOff x="1043608" y="1700808"/>
            <a:chExt cx="1008112" cy="504056"/>
          </a:xfrm>
        </p:grpSpPr>
        <p:cxnSp>
          <p:nvCxnSpPr>
            <p:cNvPr id="56" name="Conexão recta 55"/>
            <p:cNvCxnSpPr/>
            <p:nvPr/>
          </p:nvCxnSpPr>
          <p:spPr>
            <a:xfrm>
              <a:off x="1043608" y="2204864"/>
              <a:ext cx="1008112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exão recta 56"/>
            <p:cNvCxnSpPr/>
            <p:nvPr/>
          </p:nvCxnSpPr>
          <p:spPr>
            <a:xfrm flipV="1">
              <a:off x="2051720" y="1700808"/>
              <a:ext cx="0" cy="504056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exão recta 57"/>
            <p:cNvCxnSpPr/>
            <p:nvPr/>
          </p:nvCxnSpPr>
          <p:spPr>
            <a:xfrm>
              <a:off x="1043608" y="1700808"/>
              <a:ext cx="1008112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9" name="Conexão: Ângulo Reto 14">
            <a:extLst>
              <a:ext uri="{FF2B5EF4-FFF2-40B4-BE49-F238E27FC236}">
                <a16:creationId xmlns:a16="http://schemas.microsoft.com/office/drawing/2014/main" xmlns="" id="{7D0BFD53-117E-487B-88EC-015AC69DF754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2123728" y="2060848"/>
            <a:ext cx="2088232" cy="1512168"/>
          </a:xfrm>
          <a:prstGeom prst="bentConnector3">
            <a:avLst>
              <a:gd name="adj1" fmla="val 80003"/>
            </a:avLst>
          </a:prstGeom>
          <a:ln w="19050">
            <a:solidFill>
              <a:srgbClr val="FFFF00"/>
            </a:solidFill>
            <a:prstDash val="dash"/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: Ângulo Reto 20">
            <a:extLst>
              <a:ext uri="{FF2B5EF4-FFF2-40B4-BE49-F238E27FC236}">
                <a16:creationId xmlns:a16="http://schemas.microsoft.com/office/drawing/2014/main" xmlns="" id="{C095EE59-B665-47A2-8D28-B22AF7A0A79C}"/>
              </a:ext>
            </a:extLst>
          </p:cNvPr>
          <p:cNvCxnSpPr>
            <a:cxnSpLocks/>
          </p:cNvCxnSpPr>
          <p:nvPr/>
        </p:nvCxnSpPr>
        <p:spPr>
          <a:xfrm rot="5400000">
            <a:off x="2178000" y="2528900"/>
            <a:ext cx="2664296" cy="1296144"/>
          </a:xfrm>
          <a:prstGeom prst="bentConnector3">
            <a:avLst>
              <a:gd name="adj1" fmla="val 27437"/>
            </a:avLst>
          </a:prstGeom>
          <a:ln w="19050">
            <a:solidFill>
              <a:srgbClr val="FFFF00"/>
            </a:solidFill>
            <a:prstDash val="dash"/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exão: Ângulo Reto 3">
            <a:extLst>
              <a:ext uri="{FF2B5EF4-FFF2-40B4-BE49-F238E27FC236}">
                <a16:creationId xmlns:a16="http://schemas.microsoft.com/office/drawing/2014/main" xmlns="" id="{6B2E3BCB-112B-4B66-BA84-AD8628E03D17}"/>
              </a:ext>
            </a:extLst>
          </p:cNvPr>
          <p:cNvCxnSpPr>
            <a:cxnSpLocks/>
          </p:cNvCxnSpPr>
          <p:nvPr/>
        </p:nvCxnSpPr>
        <p:spPr>
          <a:xfrm>
            <a:off x="1619672" y="1988840"/>
            <a:ext cx="2664296" cy="2304256"/>
          </a:xfrm>
          <a:prstGeom prst="bentConnector3">
            <a:avLst>
              <a:gd name="adj1" fmla="val 15043"/>
            </a:avLst>
          </a:prstGeom>
          <a:ln w="19050">
            <a:solidFill>
              <a:srgbClr val="FFFF00"/>
            </a:solidFill>
            <a:prstDash val="dash"/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CaixaDeTexto 84"/>
          <p:cNvSpPr txBox="1"/>
          <p:nvPr/>
        </p:nvSpPr>
        <p:spPr>
          <a:xfrm>
            <a:off x="5868144" y="3068960"/>
            <a:ext cx="3491880" cy="32316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VARIABLE PARAMETERS:</a:t>
            </a:r>
          </a:p>
          <a:p>
            <a:pPr>
              <a:spcBef>
                <a:spcPts val="600"/>
              </a:spcBef>
            </a:pPr>
            <a:endParaRPr lang="pt-PT" sz="1000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rgbClr val="990099"/>
                </a:solidFill>
                <a:latin typeface="Ubuntu" pitchFamily="34" charset="0"/>
              </a:rPr>
              <a:t> </a:t>
            </a:r>
            <a:r>
              <a:rPr lang="pt-PT" sz="2800" dirty="0">
                <a:solidFill>
                  <a:schemeClr val="bg1"/>
                </a:solidFill>
                <a:latin typeface="Ubuntu" pitchFamily="34" charset="0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Bed</a:t>
            </a:r>
            <a:endParaRPr lang="pt-PT" sz="1600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rgbClr val="800000"/>
                </a:solidFill>
                <a:latin typeface="Ubuntu" pitchFamily="34" charset="0"/>
              </a:rPr>
              <a:t> </a:t>
            </a:r>
            <a:r>
              <a:rPr lang="pt-PT" sz="2800" dirty="0">
                <a:solidFill>
                  <a:schemeClr val="bg2">
                    <a:lumMod val="50000"/>
                  </a:schemeClr>
                </a:solidFill>
                <a:latin typeface="Ubuntu" pitchFamily="34" charset="0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Wardrobe</a:t>
            </a:r>
            <a:endParaRPr lang="pt-PT" sz="1600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rgbClr val="0000FF"/>
                </a:solidFill>
                <a:latin typeface="Ubuntu" pitchFamily="34" charset="0"/>
              </a:rPr>
              <a:t> </a:t>
            </a:r>
            <a:r>
              <a:rPr lang="pt-PT" sz="2800" dirty="0">
                <a:solidFill>
                  <a:schemeClr val="bg1"/>
                </a:solidFill>
                <a:latin typeface="Ubuntu" pitchFamily="34" charset="0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Sink</a:t>
            </a:r>
            <a:endParaRPr lang="pt-PT" sz="1600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rgbClr val="33CC33"/>
                </a:solidFill>
                <a:latin typeface="Ubuntu" pitchFamily="34" charset="0"/>
              </a:rPr>
              <a:t> </a:t>
            </a:r>
            <a:r>
              <a:rPr lang="pt-PT" sz="2800" dirty="0">
                <a:solidFill>
                  <a:schemeClr val="bg2">
                    <a:lumMod val="50000"/>
                  </a:schemeClr>
                </a:solidFill>
                <a:latin typeface="Ubuntu" pitchFamily="34" charset="0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Toilet</a:t>
            </a:r>
            <a:endParaRPr lang="pt-PT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rgbClr val="FF0000"/>
                </a:solidFill>
                <a:latin typeface="Ubuntu" pitchFamily="34" charset="0"/>
              </a:rPr>
              <a:t> </a:t>
            </a:r>
            <a:r>
              <a:rPr lang="pt-PT" sz="2800" dirty="0">
                <a:solidFill>
                  <a:schemeClr val="bg1"/>
                </a:solidFill>
                <a:latin typeface="Ubuntu" pitchFamily="34" charset="0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Shower</a:t>
            </a:r>
            <a:endParaRPr lang="pt-PT" dirty="0">
              <a:solidFill>
                <a:schemeClr val="bg1"/>
              </a:solidFill>
              <a:latin typeface="Ubuntu" pitchFamily="34" charset="0"/>
            </a:endParaRPr>
          </a:p>
        </p:txBody>
      </p:sp>
      <p:sp>
        <p:nvSpPr>
          <p:cNvPr id="86" name="CaixaDeTexto 85"/>
          <p:cNvSpPr txBox="1"/>
          <p:nvPr/>
        </p:nvSpPr>
        <p:spPr>
          <a:xfrm>
            <a:off x="5868144" y="404664"/>
            <a:ext cx="3247728" cy="21236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FIXED PARAMETERS:</a:t>
            </a:r>
          </a:p>
          <a:p>
            <a:pPr>
              <a:spcBef>
                <a:spcPts val="600"/>
              </a:spcBef>
            </a:pPr>
            <a:endParaRPr lang="pt-PT" sz="1000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chemeClr val="bg1"/>
                </a:solidFill>
                <a:latin typeface="Ubuntu" pitchFamily="34" charset="0"/>
              </a:rPr>
              <a:t>  </a:t>
            </a:r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Room Dimensions</a:t>
            </a:r>
            <a:endParaRPr lang="pt-PT" sz="1600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chemeClr val="bg2">
                    <a:lumMod val="50000"/>
                  </a:schemeClr>
                </a:solidFill>
                <a:latin typeface="Ubuntu" pitchFamily="34" charset="0"/>
              </a:rPr>
              <a:t> 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Door</a:t>
            </a:r>
            <a:endParaRPr lang="pt-PT" sz="1600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Ubuntu" pitchFamily="34" charset="0"/>
              </a:rPr>
              <a:t> 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Window</a:t>
            </a:r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(s)</a:t>
            </a:r>
            <a:endParaRPr lang="en-GB" sz="1600" dirty="0">
              <a:solidFill>
                <a:schemeClr val="bg1"/>
              </a:solidFill>
              <a:latin typeface="Ubuntu" pitchFamily="34" charset="0"/>
            </a:endParaRPr>
          </a:p>
        </p:txBody>
      </p:sp>
      <p:sp>
        <p:nvSpPr>
          <p:cNvPr id="61" name="CaixaDeTexto 60"/>
          <p:cNvSpPr txBox="1"/>
          <p:nvPr/>
        </p:nvSpPr>
        <p:spPr>
          <a:xfrm>
            <a:off x="36512" y="446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CASE STUDY 1</a:t>
            </a:r>
            <a:endParaRPr lang="en-GB" sz="2400" dirty="0">
              <a:solidFill>
                <a:schemeClr val="bg1"/>
              </a:solidFill>
              <a:latin typeface="Ubunt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732979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ofia\Desktop\Imagem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11856" y="1484784"/>
            <a:ext cx="6480000" cy="3754247"/>
          </a:xfrm>
          <a:prstGeom prst="rect">
            <a:avLst/>
          </a:prstGeom>
          <a:noFill/>
        </p:spPr>
      </p:pic>
      <p:sp>
        <p:nvSpPr>
          <p:cNvPr id="51" name="CaixaDeTexto 50"/>
          <p:cNvSpPr txBox="1"/>
          <p:nvPr/>
        </p:nvSpPr>
        <p:spPr>
          <a:xfrm>
            <a:off x="5868144" y="3068960"/>
            <a:ext cx="3491880" cy="32316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VARIABLE PARAMETERS:</a:t>
            </a:r>
          </a:p>
          <a:p>
            <a:pPr>
              <a:spcBef>
                <a:spcPts val="600"/>
              </a:spcBef>
            </a:pPr>
            <a:endParaRPr lang="pt-PT" sz="1000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rgbClr val="990099"/>
                </a:solidFill>
                <a:latin typeface="Ubuntu" pitchFamily="34" charset="0"/>
              </a:rPr>
              <a:t> </a:t>
            </a:r>
            <a:r>
              <a:rPr lang="pt-PT" sz="2800" dirty="0">
                <a:solidFill>
                  <a:schemeClr val="bg1"/>
                </a:solidFill>
                <a:latin typeface="Ubuntu" pitchFamily="34" charset="0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Bed</a:t>
            </a:r>
            <a:endParaRPr lang="pt-PT" sz="1600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rgbClr val="800000"/>
                </a:solidFill>
                <a:latin typeface="Ubuntu" pitchFamily="34" charset="0"/>
              </a:rPr>
              <a:t> </a:t>
            </a:r>
            <a:r>
              <a:rPr lang="pt-PT" sz="2800" dirty="0">
                <a:solidFill>
                  <a:schemeClr val="bg2">
                    <a:lumMod val="50000"/>
                  </a:schemeClr>
                </a:solidFill>
                <a:latin typeface="Ubuntu" pitchFamily="34" charset="0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Wardrobe</a:t>
            </a:r>
            <a:endParaRPr lang="pt-PT" sz="1600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rgbClr val="0000FF"/>
                </a:solidFill>
                <a:latin typeface="Ubuntu" pitchFamily="34" charset="0"/>
              </a:rPr>
              <a:t> </a:t>
            </a:r>
            <a:r>
              <a:rPr lang="pt-PT" sz="2800" dirty="0">
                <a:solidFill>
                  <a:schemeClr val="bg1"/>
                </a:solidFill>
                <a:latin typeface="Ubuntu" pitchFamily="34" charset="0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Sink</a:t>
            </a:r>
            <a:endParaRPr lang="pt-PT" sz="1600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rgbClr val="33CC33"/>
                </a:solidFill>
                <a:latin typeface="Ubuntu" pitchFamily="34" charset="0"/>
              </a:rPr>
              <a:t> </a:t>
            </a:r>
            <a:r>
              <a:rPr lang="pt-PT" sz="2800" dirty="0">
                <a:solidFill>
                  <a:schemeClr val="bg2">
                    <a:lumMod val="50000"/>
                  </a:schemeClr>
                </a:solidFill>
                <a:latin typeface="Ubuntu" pitchFamily="34" charset="0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Toilet</a:t>
            </a:r>
            <a:endParaRPr lang="pt-PT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rgbClr val="FF0000"/>
                </a:solidFill>
                <a:latin typeface="Ubuntu" pitchFamily="34" charset="0"/>
              </a:rPr>
              <a:t> </a:t>
            </a:r>
            <a:r>
              <a:rPr lang="pt-PT" sz="2800" dirty="0">
                <a:solidFill>
                  <a:schemeClr val="bg1"/>
                </a:solidFill>
                <a:latin typeface="Ubuntu" pitchFamily="34" charset="0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Shower</a:t>
            </a:r>
            <a:endParaRPr lang="pt-PT" dirty="0">
              <a:solidFill>
                <a:schemeClr val="bg1"/>
              </a:solidFill>
              <a:latin typeface="Ubuntu" pitchFamily="34" charset="0"/>
            </a:endParaRPr>
          </a:p>
        </p:txBody>
      </p:sp>
      <p:sp>
        <p:nvSpPr>
          <p:cNvPr id="55" name="CaixaDeTexto 54"/>
          <p:cNvSpPr txBox="1"/>
          <p:nvPr/>
        </p:nvSpPr>
        <p:spPr>
          <a:xfrm>
            <a:off x="5868144" y="404664"/>
            <a:ext cx="3247728" cy="21236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FIXED PARAMETERS:</a:t>
            </a:r>
          </a:p>
          <a:p>
            <a:pPr>
              <a:spcBef>
                <a:spcPts val="600"/>
              </a:spcBef>
            </a:pPr>
            <a:endParaRPr lang="pt-PT" sz="1000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chemeClr val="bg1"/>
                </a:solidFill>
                <a:latin typeface="Ubuntu" pitchFamily="34" charset="0"/>
              </a:rPr>
              <a:t>  </a:t>
            </a:r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Room Dimensions</a:t>
            </a:r>
            <a:endParaRPr lang="pt-PT" sz="1600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chemeClr val="bg2">
                    <a:lumMod val="50000"/>
                  </a:schemeClr>
                </a:solidFill>
                <a:latin typeface="Ubuntu" pitchFamily="34" charset="0"/>
              </a:rPr>
              <a:t> 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Door</a:t>
            </a:r>
            <a:endParaRPr lang="pt-PT" sz="1600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Ubuntu" pitchFamily="34" charset="0"/>
              </a:rPr>
              <a:t> 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Window</a:t>
            </a:r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(s)</a:t>
            </a:r>
            <a:endParaRPr lang="en-GB" sz="1600" dirty="0">
              <a:solidFill>
                <a:schemeClr val="bg1"/>
              </a:solidFill>
              <a:latin typeface="Ubuntu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36512" y="446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CASE STUDY 1</a:t>
            </a:r>
            <a:endParaRPr lang="en-GB" sz="2400" dirty="0">
              <a:solidFill>
                <a:schemeClr val="bg1"/>
              </a:solidFill>
              <a:latin typeface="Ubunt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732979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CaixaDeTexto 50"/>
          <p:cNvSpPr txBox="1"/>
          <p:nvPr/>
        </p:nvSpPr>
        <p:spPr>
          <a:xfrm>
            <a:off x="5868144" y="3068960"/>
            <a:ext cx="3491880" cy="32316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VARIABLE PARAMETERS:</a:t>
            </a:r>
          </a:p>
          <a:p>
            <a:pPr>
              <a:spcBef>
                <a:spcPts val="600"/>
              </a:spcBef>
            </a:pPr>
            <a:endParaRPr lang="pt-PT" sz="1000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rgbClr val="990099"/>
                </a:solidFill>
                <a:latin typeface="Ubuntu" pitchFamily="34" charset="0"/>
              </a:rPr>
              <a:t> </a:t>
            </a:r>
            <a:r>
              <a:rPr lang="pt-PT" sz="2800" dirty="0">
                <a:solidFill>
                  <a:schemeClr val="bg1"/>
                </a:solidFill>
                <a:latin typeface="Ubuntu" pitchFamily="34" charset="0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Bed</a:t>
            </a:r>
            <a:endParaRPr lang="pt-PT" sz="1600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rgbClr val="800000"/>
                </a:solidFill>
                <a:latin typeface="Ubuntu" pitchFamily="34" charset="0"/>
              </a:rPr>
              <a:t> </a:t>
            </a:r>
            <a:r>
              <a:rPr lang="pt-PT" sz="2800" dirty="0">
                <a:solidFill>
                  <a:schemeClr val="bg2">
                    <a:lumMod val="50000"/>
                  </a:schemeClr>
                </a:solidFill>
                <a:latin typeface="Ubuntu" pitchFamily="34" charset="0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Wardrobe</a:t>
            </a:r>
            <a:endParaRPr lang="pt-PT" sz="1600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rgbClr val="0000FF"/>
                </a:solidFill>
                <a:latin typeface="Ubuntu" pitchFamily="34" charset="0"/>
              </a:rPr>
              <a:t> </a:t>
            </a:r>
            <a:r>
              <a:rPr lang="pt-PT" sz="2800" dirty="0">
                <a:solidFill>
                  <a:schemeClr val="bg1"/>
                </a:solidFill>
                <a:latin typeface="Ubuntu" pitchFamily="34" charset="0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Sink</a:t>
            </a:r>
            <a:endParaRPr lang="pt-PT" sz="1600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rgbClr val="33CC33"/>
                </a:solidFill>
                <a:latin typeface="Ubuntu" pitchFamily="34" charset="0"/>
              </a:rPr>
              <a:t> </a:t>
            </a:r>
            <a:r>
              <a:rPr lang="pt-PT" sz="2800" dirty="0">
                <a:solidFill>
                  <a:schemeClr val="bg2">
                    <a:lumMod val="50000"/>
                  </a:schemeClr>
                </a:solidFill>
                <a:latin typeface="Ubuntu" pitchFamily="34" charset="0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Toilet</a:t>
            </a:r>
            <a:endParaRPr lang="pt-PT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rgbClr val="FF0000"/>
                </a:solidFill>
                <a:latin typeface="Ubuntu" pitchFamily="34" charset="0"/>
              </a:rPr>
              <a:t> </a:t>
            </a:r>
            <a:r>
              <a:rPr lang="pt-PT" sz="2800" dirty="0">
                <a:solidFill>
                  <a:schemeClr val="bg1"/>
                </a:solidFill>
                <a:latin typeface="Ubuntu" pitchFamily="34" charset="0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Shower</a:t>
            </a:r>
            <a:endParaRPr lang="pt-PT" dirty="0">
              <a:solidFill>
                <a:schemeClr val="bg1"/>
              </a:solidFill>
              <a:latin typeface="Ubuntu" pitchFamily="34" charset="0"/>
            </a:endParaRPr>
          </a:p>
        </p:txBody>
      </p:sp>
      <p:sp>
        <p:nvSpPr>
          <p:cNvPr id="55" name="CaixaDeTexto 54"/>
          <p:cNvSpPr txBox="1"/>
          <p:nvPr/>
        </p:nvSpPr>
        <p:spPr>
          <a:xfrm>
            <a:off x="5868144" y="404664"/>
            <a:ext cx="3247728" cy="21236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FIXED PARAMETERS:</a:t>
            </a:r>
          </a:p>
          <a:p>
            <a:pPr>
              <a:spcBef>
                <a:spcPts val="600"/>
              </a:spcBef>
            </a:pPr>
            <a:endParaRPr lang="pt-PT" sz="1000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chemeClr val="bg1"/>
                </a:solidFill>
                <a:latin typeface="Ubuntu" pitchFamily="34" charset="0"/>
              </a:rPr>
              <a:t>  </a:t>
            </a:r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Room Dimensions</a:t>
            </a:r>
            <a:endParaRPr lang="pt-PT" sz="1600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chemeClr val="bg2">
                    <a:lumMod val="50000"/>
                  </a:schemeClr>
                </a:solidFill>
                <a:latin typeface="Ubuntu" pitchFamily="34" charset="0"/>
              </a:rPr>
              <a:t> 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Door</a:t>
            </a:r>
            <a:endParaRPr lang="pt-PT" sz="1600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Ubuntu" pitchFamily="34" charset="0"/>
              </a:rPr>
              <a:t> 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Window</a:t>
            </a:r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(s)</a:t>
            </a:r>
            <a:endParaRPr lang="en-GB" sz="1600" dirty="0">
              <a:solidFill>
                <a:schemeClr val="bg1"/>
              </a:solidFill>
              <a:latin typeface="Ubuntu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36512" y="446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CASE STUDY 1</a:t>
            </a:r>
            <a:endParaRPr lang="en-GB" sz="2400" dirty="0">
              <a:solidFill>
                <a:schemeClr val="bg1"/>
              </a:solidFill>
              <a:latin typeface="Ubuntu" pitchFamily="34" charset="0"/>
            </a:endParaRPr>
          </a:p>
        </p:txBody>
      </p:sp>
      <p:pic>
        <p:nvPicPr>
          <p:cNvPr id="2050" name="Picture 2" descr="C:\Users\sofia\Desktop\Imagem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11856" y="1484784"/>
            <a:ext cx="6480000" cy="37542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83732979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sofia\Desktop\Imagem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11856" y="1484784"/>
            <a:ext cx="6480000" cy="3754247"/>
          </a:xfrm>
          <a:prstGeom prst="rect">
            <a:avLst/>
          </a:prstGeom>
          <a:noFill/>
        </p:spPr>
      </p:pic>
      <p:sp>
        <p:nvSpPr>
          <p:cNvPr id="51" name="CaixaDeTexto 50"/>
          <p:cNvSpPr txBox="1"/>
          <p:nvPr/>
        </p:nvSpPr>
        <p:spPr>
          <a:xfrm>
            <a:off x="5868144" y="3068960"/>
            <a:ext cx="3491880" cy="32316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VARIABLE PARAMETERS:</a:t>
            </a:r>
          </a:p>
          <a:p>
            <a:pPr>
              <a:spcBef>
                <a:spcPts val="600"/>
              </a:spcBef>
            </a:pPr>
            <a:endParaRPr lang="pt-PT" sz="1000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rgbClr val="990099"/>
                </a:solidFill>
                <a:latin typeface="Ubuntu" pitchFamily="34" charset="0"/>
              </a:rPr>
              <a:t> </a:t>
            </a:r>
            <a:r>
              <a:rPr lang="pt-PT" sz="2800" dirty="0">
                <a:solidFill>
                  <a:schemeClr val="bg1"/>
                </a:solidFill>
                <a:latin typeface="Ubuntu" pitchFamily="34" charset="0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Bed</a:t>
            </a:r>
            <a:endParaRPr lang="pt-PT" sz="1600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rgbClr val="800000"/>
                </a:solidFill>
                <a:latin typeface="Ubuntu" pitchFamily="34" charset="0"/>
              </a:rPr>
              <a:t> </a:t>
            </a:r>
            <a:r>
              <a:rPr lang="pt-PT" sz="2800" dirty="0">
                <a:solidFill>
                  <a:schemeClr val="bg2">
                    <a:lumMod val="50000"/>
                  </a:schemeClr>
                </a:solidFill>
                <a:latin typeface="Ubuntu" pitchFamily="34" charset="0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Wardrobe</a:t>
            </a:r>
            <a:endParaRPr lang="pt-PT" sz="1600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rgbClr val="0000FF"/>
                </a:solidFill>
                <a:latin typeface="Ubuntu" pitchFamily="34" charset="0"/>
              </a:rPr>
              <a:t> </a:t>
            </a:r>
            <a:r>
              <a:rPr lang="pt-PT" sz="2800" dirty="0">
                <a:solidFill>
                  <a:schemeClr val="bg1"/>
                </a:solidFill>
                <a:latin typeface="Ubuntu" pitchFamily="34" charset="0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Sink</a:t>
            </a:r>
            <a:endParaRPr lang="pt-PT" sz="1600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rgbClr val="33CC33"/>
                </a:solidFill>
                <a:latin typeface="Ubuntu" pitchFamily="34" charset="0"/>
              </a:rPr>
              <a:t> </a:t>
            </a:r>
            <a:r>
              <a:rPr lang="pt-PT" sz="2800" dirty="0">
                <a:solidFill>
                  <a:schemeClr val="bg2">
                    <a:lumMod val="50000"/>
                  </a:schemeClr>
                </a:solidFill>
                <a:latin typeface="Ubuntu" pitchFamily="34" charset="0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Toilet</a:t>
            </a:r>
            <a:endParaRPr lang="pt-PT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rgbClr val="FF0000"/>
                </a:solidFill>
                <a:latin typeface="Ubuntu" pitchFamily="34" charset="0"/>
              </a:rPr>
              <a:t> </a:t>
            </a:r>
            <a:r>
              <a:rPr lang="pt-PT" sz="2800" dirty="0">
                <a:solidFill>
                  <a:schemeClr val="bg1"/>
                </a:solidFill>
                <a:latin typeface="Ubuntu" pitchFamily="34" charset="0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Shower</a:t>
            </a:r>
            <a:endParaRPr lang="pt-PT" dirty="0">
              <a:solidFill>
                <a:schemeClr val="bg1"/>
              </a:solidFill>
              <a:latin typeface="Ubuntu" pitchFamily="34" charset="0"/>
            </a:endParaRPr>
          </a:p>
        </p:txBody>
      </p:sp>
      <p:sp>
        <p:nvSpPr>
          <p:cNvPr id="55" name="CaixaDeTexto 54"/>
          <p:cNvSpPr txBox="1"/>
          <p:nvPr/>
        </p:nvSpPr>
        <p:spPr>
          <a:xfrm>
            <a:off x="5868144" y="404664"/>
            <a:ext cx="3247728" cy="21236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FIXED PARAMETERS:</a:t>
            </a:r>
          </a:p>
          <a:p>
            <a:pPr>
              <a:spcBef>
                <a:spcPts val="600"/>
              </a:spcBef>
            </a:pPr>
            <a:endParaRPr lang="pt-PT" sz="1000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chemeClr val="bg1"/>
                </a:solidFill>
                <a:latin typeface="Ubuntu" pitchFamily="34" charset="0"/>
              </a:rPr>
              <a:t>  </a:t>
            </a:r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Room Dimensions</a:t>
            </a:r>
            <a:endParaRPr lang="pt-PT" sz="1600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chemeClr val="bg2">
                    <a:lumMod val="50000"/>
                  </a:schemeClr>
                </a:solidFill>
                <a:latin typeface="Ubuntu" pitchFamily="34" charset="0"/>
              </a:rPr>
              <a:t> 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Door</a:t>
            </a:r>
            <a:endParaRPr lang="pt-PT" sz="1600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Ubuntu" pitchFamily="34" charset="0"/>
              </a:rPr>
              <a:t> 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Window</a:t>
            </a:r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(s)</a:t>
            </a:r>
            <a:endParaRPr lang="en-GB" sz="1600" dirty="0">
              <a:solidFill>
                <a:schemeClr val="bg1"/>
              </a:solidFill>
              <a:latin typeface="Ubuntu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36512" y="446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CASE STUDY 1</a:t>
            </a:r>
            <a:endParaRPr lang="en-GB" sz="2400" dirty="0">
              <a:solidFill>
                <a:schemeClr val="bg1"/>
              </a:solidFill>
              <a:latin typeface="Ubunt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732979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sofia\Desktop\Imagem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11856" y="1484784"/>
            <a:ext cx="6480000" cy="3754247"/>
          </a:xfrm>
          <a:prstGeom prst="rect">
            <a:avLst/>
          </a:prstGeom>
          <a:noFill/>
        </p:spPr>
      </p:pic>
      <p:sp>
        <p:nvSpPr>
          <p:cNvPr id="51" name="CaixaDeTexto 50"/>
          <p:cNvSpPr txBox="1"/>
          <p:nvPr/>
        </p:nvSpPr>
        <p:spPr>
          <a:xfrm>
            <a:off x="5868144" y="3068960"/>
            <a:ext cx="3491880" cy="32316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VARIABLE PARAMETERS:</a:t>
            </a:r>
          </a:p>
          <a:p>
            <a:pPr>
              <a:spcBef>
                <a:spcPts val="600"/>
              </a:spcBef>
            </a:pPr>
            <a:endParaRPr lang="pt-PT" sz="1000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rgbClr val="990099"/>
                </a:solidFill>
                <a:latin typeface="Ubuntu" pitchFamily="34" charset="0"/>
              </a:rPr>
              <a:t> </a:t>
            </a:r>
            <a:r>
              <a:rPr lang="pt-PT" sz="2800" dirty="0">
                <a:solidFill>
                  <a:schemeClr val="bg1"/>
                </a:solidFill>
                <a:latin typeface="Ubuntu" pitchFamily="34" charset="0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Bed</a:t>
            </a:r>
            <a:endParaRPr lang="pt-PT" sz="1600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rgbClr val="800000"/>
                </a:solidFill>
                <a:latin typeface="Ubuntu" pitchFamily="34" charset="0"/>
              </a:rPr>
              <a:t> </a:t>
            </a:r>
            <a:r>
              <a:rPr lang="pt-PT" sz="2800" dirty="0">
                <a:solidFill>
                  <a:schemeClr val="bg2">
                    <a:lumMod val="50000"/>
                  </a:schemeClr>
                </a:solidFill>
                <a:latin typeface="Ubuntu" pitchFamily="34" charset="0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Wardrobe</a:t>
            </a:r>
            <a:endParaRPr lang="pt-PT" sz="1600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rgbClr val="0000FF"/>
                </a:solidFill>
                <a:latin typeface="Ubuntu" pitchFamily="34" charset="0"/>
              </a:rPr>
              <a:t> </a:t>
            </a:r>
            <a:r>
              <a:rPr lang="pt-PT" sz="2800" dirty="0">
                <a:solidFill>
                  <a:schemeClr val="bg1"/>
                </a:solidFill>
                <a:latin typeface="Ubuntu" pitchFamily="34" charset="0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Sink</a:t>
            </a:r>
            <a:endParaRPr lang="pt-PT" sz="1600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rgbClr val="33CC33"/>
                </a:solidFill>
                <a:latin typeface="Ubuntu" pitchFamily="34" charset="0"/>
              </a:rPr>
              <a:t> </a:t>
            </a:r>
            <a:r>
              <a:rPr lang="pt-PT" sz="2800" dirty="0">
                <a:solidFill>
                  <a:schemeClr val="bg2">
                    <a:lumMod val="50000"/>
                  </a:schemeClr>
                </a:solidFill>
                <a:latin typeface="Ubuntu" pitchFamily="34" charset="0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Toilet</a:t>
            </a:r>
            <a:endParaRPr lang="pt-PT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rgbClr val="FF0000"/>
                </a:solidFill>
                <a:latin typeface="Ubuntu" pitchFamily="34" charset="0"/>
              </a:rPr>
              <a:t> </a:t>
            </a:r>
            <a:r>
              <a:rPr lang="pt-PT" sz="2800" dirty="0">
                <a:solidFill>
                  <a:schemeClr val="bg1"/>
                </a:solidFill>
                <a:latin typeface="Ubuntu" pitchFamily="34" charset="0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Shower</a:t>
            </a:r>
            <a:endParaRPr lang="pt-PT" dirty="0">
              <a:solidFill>
                <a:schemeClr val="bg1"/>
              </a:solidFill>
              <a:latin typeface="Ubuntu" pitchFamily="34" charset="0"/>
            </a:endParaRPr>
          </a:p>
        </p:txBody>
      </p:sp>
      <p:sp>
        <p:nvSpPr>
          <p:cNvPr id="55" name="CaixaDeTexto 54"/>
          <p:cNvSpPr txBox="1"/>
          <p:nvPr/>
        </p:nvSpPr>
        <p:spPr>
          <a:xfrm>
            <a:off x="5868144" y="404664"/>
            <a:ext cx="3247728" cy="21236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FIXED PARAMETERS:</a:t>
            </a:r>
          </a:p>
          <a:p>
            <a:pPr>
              <a:spcBef>
                <a:spcPts val="600"/>
              </a:spcBef>
            </a:pPr>
            <a:endParaRPr lang="pt-PT" sz="1000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chemeClr val="bg1"/>
                </a:solidFill>
                <a:latin typeface="Ubuntu" pitchFamily="34" charset="0"/>
              </a:rPr>
              <a:t>  </a:t>
            </a:r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Room Dimensions</a:t>
            </a:r>
            <a:endParaRPr lang="pt-PT" sz="1600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chemeClr val="bg2">
                    <a:lumMod val="50000"/>
                  </a:schemeClr>
                </a:solidFill>
                <a:latin typeface="Ubuntu" pitchFamily="34" charset="0"/>
              </a:rPr>
              <a:t> 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Door</a:t>
            </a:r>
            <a:endParaRPr lang="pt-PT" sz="1600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Ubuntu" pitchFamily="34" charset="0"/>
              </a:rPr>
              <a:t> 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Window</a:t>
            </a:r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(s)</a:t>
            </a:r>
            <a:endParaRPr lang="en-GB" sz="1600" dirty="0">
              <a:solidFill>
                <a:schemeClr val="bg1"/>
              </a:solidFill>
              <a:latin typeface="Ubuntu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36512" y="446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CASE STUDY 1</a:t>
            </a:r>
            <a:endParaRPr lang="en-GB" sz="2400" dirty="0">
              <a:solidFill>
                <a:schemeClr val="bg1"/>
              </a:solidFill>
              <a:latin typeface="Ubuntu" pitchFamily="34" charset="0"/>
            </a:endParaRPr>
          </a:p>
        </p:txBody>
      </p:sp>
      <p:sp>
        <p:nvSpPr>
          <p:cNvPr id="6" name="Sinal de proibição 5"/>
          <p:cNvSpPr/>
          <p:nvPr/>
        </p:nvSpPr>
        <p:spPr>
          <a:xfrm>
            <a:off x="251520" y="764704"/>
            <a:ext cx="5400000" cy="5400000"/>
          </a:xfrm>
          <a:prstGeom prst="noSmoking">
            <a:avLst>
              <a:gd name="adj" fmla="val 956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732979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2555776" y="836712"/>
            <a:ext cx="403244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CONSTRAINTS</a:t>
            </a:r>
            <a:endParaRPr lang="pt-PT" dirty="0">
              <a:solidFill>
                <a:schemeClr val="bg1"/>
              </a:solidFill>
              <a:latin typeface="Ubuntu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36512" y="446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CASE STUDY 1</a:t>
            </a:r>
            <a:endParaRPr lang="en-GB" sz="2400" dirty="0">
              <a:solidFill>
                <a:schemeClr val="bg1"/>
              </a:solidFill>
              <a:latin typeface="Ubunt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732979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115616" y="3429000"/>
            <a:ext cx="4032448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CONSTRUCTIBILITY</a:t>
            </a:r>
            <a:endParaRPr lang="pt-PT" dirty="0">
              <a:solidFill>
                <a:schemeClr val="bg1"/>
              </a:solidFill>
              <a:latin typeface="Ubuntu" pitchFamily="34" charset="0"/>
            </a:endParaRPr>
          </a:p>
          <a:p>
            <a:endParaRPr lang="pt-PT" dirty="0">
              <a:solidFill>
                <a:schemeClr val="bg1"/>
              </a:solidFill>
              <a:latin typeface="Ubuntu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2555776" y="836712"/>
            <a:ext cx="403244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CONSTRAINTS</a:t>
            </a:r>
            <a:endParaRPr lang="pt-PT" dirty="0">
              <a:solidFill>
                <a:schemeClr val="bg1"/>
              </a:solidFill>
              <a:latin typeface="Ubuntu" pitchFamily="34" charset="0"/>
            </a:endParaRPr>
          </a:p>
        </p:txBody>
      </p:sp>
      <p:cxnSp>
        <p:nvCxnSpPr>
          <p:cNvPr id="8" name="Conexão reta unidirecional 6">
            <a:extLst>
              <a:ext uri="{FF2B5EF4-FFF2-40B4-BE49-F238E27FC236}">
                <a16:creationId xmlns:a16="http://schemas.microsoft.com/office/drawing/2014/main" xmlns="" id="{57423367-16D7-4DC9-9E7F-9E6EAD00CE55}"/>
              </a:ext>
            </a:extLst>
          </p:cNvPr>
          <p:cNvCxnSpPr>
            <a:cxnSpLocks/>
          </p:cNvCxnSpPr>
          <p:nvPr/>
        </p:nvCxnSpPr>
        <p:spPr>
          <a:xfrm flipH="1">
            <a:off x="3203848" y="1340768"/>
            <a:ext cx="1224136" cy="936104"/>
          </a:xfrm>
          <a:prstGeom prst="straightConnector1">
            <a:avLst/>
          </a:prstGeom>
          <a:ln w="38100">
            <a:solidFill>
              <a:schemeClr val="bg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:\Users\sofia\Desktop\593644-2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2276872"/>
            <a:ext cx="1080000" cy="1080000"/>
          </a:xfrm>
          <a:prstGeom prst="rect">
            <a:avLst/>
          </a:prstGeom>
          <a:noFill/>
        </p:spPr>
      </p:pic>
      <p:sp>
        <p:nvSpPr>
          <p:cNvPr id="9" name="CaixaDeTexto 8"/>
          <p:cNvSpPr txBox="1"/>
          <p:nvPr/>
        </p:nvSpPr>
        <p:spPr>
          <a:xfrm>
            <a:off x="36512" y="446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CASE STUDY 1</a:t>
            </a:r>
            <a:endParaRPr lang="en-GB" sz="2400" dirty="0">
              <a:solidFill>
                <a:schemeClr val="bg1"/>
              </a:solidFill>
              <a:latin typeface="Ubunt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732979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3">
            <a:extLst>
              <a:ext uri="{FF2B5EF4-FFF2-40B4-BE49-F238E27FC236}">
                <a16:creationId xmlns:a16="http://schemas.microsoft.com/office/drawing/2014/main" xmlns="" id="{9743B515-1004-45A5-892D-6F785E4F2CF0}"/>
              </a:ext>
            </a:extLst>
          </p:cNvPr>
          <p:cNvSpPr txBox="1"/>
          <p:nvPr/>
        </p:nvSpPr>
        <p:spPr>
          <a:xfrm>
            <a:off x="0" y="5995792"/>
            <a:ext cx="8771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>
                <a:solidFill>
                  <a:schemeClr val="bg1"/>
                </a:solidFill>
                <a:latin typeface="Ubuntu"/>
              </a:rPr>
              <a:t>Morpheus</a:t>
            </a:r>
            <a:r>
              <a:rPr lang="pt-PT" dirty="0">
                <a:solidFill>
                  <a:schemeClr val="bg1"/>
                </a:solidFill>
                <a:latin typeface="Ubuntu"/>
              </a:rPr>
              <a:t> Hotel - </a:t>
            </a:r>
            <a:r>
              <a:rPr lang="pt-PT" dirty="0" err="1">
                <a:solidFill>
                  <a:schemeClr val="bg1"/>
                </a:solidFill>
                <a:latin typeface="Ubuntu"/>
              </a:rPr>
              <a:t>Zaha</a:t>
            </a:r>
            <a:r>
              <a:rPr lang="pt-PT" dirty="0">
                <a:solidFill>
                  <a:schemeClr val="bg1"/>
                </a:solidFill>
                <a:latin typeface="Ubuntu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Ubuntu"/>
              </a:rPr>
              <a:t>Hadid</a:t>
            </a:r>
            <a:r>
              <a:rPr lang="pt-PT" dirty="0">
                <a:solidFill>
                  <a:schemeClr val="bg1"/>
                </a:solidFill>
                <a:latin typeface="Ubuntu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Ubuntu"/>
              </a:rPr>
              <a:t>Architects</a:t>
            </a:r>
            <a:r>
              <a:rPr lang="pt-PT" dirty="0">
                <a:solidFill>
                  <a:schemeClr val="bg1"/>
                </a:solidFill>
                <a:latin typeface="Ubuntu"/>
              </a:rPr>
              <a:t> </a:t>
            </a:r>
          </a:p>
        </p:txBody>
      </p:sp>
      <p:pic>
        <p:nvPicPr>
          <p:cNvPr id="3074" name="Picture 2" descr="C:\Users\sofia\Desktop\morpheus1920x9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96552" y="906750"/>
            <a:ext cx="9980082" cy="5094000"/>
          </a:xfrm>
          <a:prstGeom prst="rect">
            <a:avLst/>
          </a:prstGeom>
          <a:noFill/>
        </p:spPr>
      </p:pic>
      <p:sp>
        <p:nvSpPr>
          <p:cNvPr id="6" name="CaixaDeTexto 5"/>
          <p:cNvSpPr txBox="1"/>
          <p:nvPr/>
        </p:nvSpPr>
        <p:spPr>
          <a:xfrm>
            <a:off x="36512" y="446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ALGORITHMIC DESIGN </a:t>
            </a:r>
            <a:endParaRPr lang="en-GB" sz="2400" dirty="0">
              <a:solidFill>
                <a:schemeClr val="bg1"/>
              </a:solidFill>
              <a:latin typeface="Ubuntu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2555776" y="836712"/>
            <a:ext cx="403244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CONSTRAINTS</a:t>
            </a:r>
            <a:endParaRPr lang="pt-PT" dirty="0">
              <a:solidFill>
                <a:schemeClr val="bg1"/>
              </a:solidFill>
              <a:latin typeface="Ubuntu" pitchFamily="34" charset="0"/>
            </a:endParaRPr>
          </a:p>
        </p:txBody>
      </p:sp>
      <p:cxnSp>
        <p:nvCxnSpPr>
          <p:cNvPr id="17" name="Conexão reta unidirecional 6">
            <a:extLst>
              <a:ext uri="{FF2B5EF4-FFF2-40B4-BE49-F238E27FC236}">
                <a16:creationId xmlns:a16="http://schemas.microsoft.com/office/drawing/2014/main" xmlns="" id="{57423367-16D7-4DC9-9E7F-9E6EAD00CE55}"/>
              </a:ext>
            </a:extLst>
          </p:cNvPr>
          <p:cNvCxnSpPr>
            <a:cxnSpLocks/>
          </p:cNvCxnSpPr>
          <p:nvPr/>
        </p:nvCxnSpPr>
        <p:spPr>
          <a:xfrm>
            <a:off x="4716016" y="1340768"/>
            <a:ext cx="1224136" cy="936104"/>
          </a:xfrm>
          <a:prstGeom prst="straightConnector1">
            <a:avLst/>
          </a:prstGeom>
          <a:ln w="38100">
            <a:solidFill>
              <a:schemeClr val="bg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xão reta unidirecional 6">
            <a:extLst>
              <a:ext uri="{FF2B5EF4-FFF2-40B4-BE49-F238E27FC236}">
                <a16:creationId xmlns:a16="http://schemas.microsoft.com/office/drawing/2014/main" xmlns="" id="{57423367-16D7-4DC9-9E7F-9E6EAD00CE55}"/>
              </a:ext>
            </a:extLst>
          </p:cNvPr>
          <p:cNvCxnSpPr>
            <a:cxnSpLocks/>
          </p:cNvCxnSpPr>
          <p:nvPr/>
        </p:nvCxnSpPr>
        <p:spPr>
          <a:xfrm flipH="1">
            <a:off x="3203848" y="1340768"/>
            <a:ext cx="1224136" cy="936104"/>
          </a:xfrm>
          <a:prstGeom prst="straightConnector1">
            <a:avLst/>
          </a:prstGeom>
          <a:ln w="38100">
            <a:solidFill>
              <a:schemeClr val="bg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ixaDeTexto 21"/>
          <p:cNvSpPr txBox="1"/>
          <p:nvPr/>
        </p:nvSpPr>
        <p:spPr>
          <a:xfrm>
            <a:off x="5436096" y="3429000"/>
            <a:ext cx="3744416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PREFERENCES</a:t>
            </a:r>
            <a:endParaRPr lang="pt-PT" dirty="0">
              <a:solidFill>
                <a:schemeClr val="bg1"/>
              </a:solidFill>
              <a:latin typeface="Ubuntu" pitchFamily="34" charset="0"/>
            </a:endParaRPr>
          </a:p>
          <a:p>
            <a:endParaRPr lang="pt-PT" dirty="0">
              <a:solidFill>
                <a:schemeClr val="bg1"/>
              </a:solidFill>
              <a:latin typeface="Ubuntu" pitchFamily="34" charset="0"/>
            </a:endParaRPr>
          </a:p>
          <a:p>
            <a:endParaRPr lang="pt-PT" dirty="0">
              <a:solidFill>
                <a:schemeClr val="bg1"/>
              </a:solidFill>
              <a:latin typeface="Ubuntu" pitchFamily="34" charset="0"/>
            </a:endParaRPr>
          </a:p>
        </p:txBody>
      </p:sp>
      <p:pic>
        <p:nvPicPr>
          <p:cNvPr id="23" name="Picture 3" descr="C:\Users\sofia\Desktop\62335-2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2204688"/>
            <a:ext cx="1224136" cy="1224136"/>
          </a:xfrm>
          <a:prstGeom prst="rect">
            <a:avLst/>
          </a:prstGeom>
          <a:noFill/>
        </p:spPr>
      </p:pic>
      <p:sp>
        <p:nvSpPr>
          <p:cNvPr id="24" name="CaixaDeTexto 23"/>
          <p:cNvSpPr txBox="1"/>
          <p:nvPr/>
        </p:nvSpPr>
        <p:spPr>
          <a:xfrm>
            <a:off x="1115616" y="3429000"/>
            <a:ext cx="4032448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CONSTRUCTIBILITY</a:t>
            </a:r>
            <a:endParaRPr lang="pt-PT" dirty="0">
              <a:solidFill>
                <a:schemeClr val="bg1"/>
              </a:solidFill>
              <a:latin typeface="Ubuntu" pitchFamily="34" charset="0"/>
            </a:endParaRPr>
          </a:p>
          <a:p>
            <a:endParaRPr lang="pt-PT" dirty="0">
              <a:solidFill>
                <a:schemeClr val="bg1"/>
              </a:solidFill>
              <a:latin typeface="Ubuntu" pitchFamily="34" charset="0"/>
            </a:endParaRPr>
          </a:p>
        </p:txBody>
      </p:sp>
      <p:pic>
        <p:nvPicPr>
          <p:cNvPr id="25" name="Picture 2" descr="C:\Users\sofia\Desktop\593644-20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2276872"/>
            <a:ext cx="1080000" cy="1080000"/>
          </a:xfrm>
          <a:prstGeom prst="rect">
            <a:avLst/>
          </a:prstGeom>
          <a:noFill/>
        </p:spPr>
      </p:pic>
      <p:sp>
        <p:nvSpPr>
          <p:cNvPr id="11" name="CaixaDeTexto 10"/>
          <p:cNvSpPr txBox="1"/>
          <p:nvPr/>
        </p:nvSpPr>
        <p:spPr>
          <a:xfrm>
            <a:off x="36512" y="446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CASE STUDY 1</a:t>
            </a:r>
            <a:endParaRPr lang="en-GB" sz="2400" dirty="0">
              <a:solidFill>
                <a:schemeClr val="bg1"/>
              </a:solidFill>
              <a:latin typeface="Ubunt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732979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2555776" y="836712"/>
            <a:ext cx="403244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CONSTRAINTS</a:t>
            </a:r>
            <a:endParaRPr lang="pt-PT" dirty="0">
              <a:solidFill>
                <a:schemeClr val="bg1"/>
              </a:solidFill>
              <a:latin typeface="Ubuntu" pitchFamily="34" charset="0"/>
            </a:endParaRPr>
          </a:p>
        </p:txBody>
      </p:sp>
      <p:cxnSp>
        <p:nvCxnSpPr>
          <p:cNvPr id="8" name="Conexão reta unidirecional 6">
            <a:extLst>
              <a:ext uri="{FF2B5EF4-FFF2-40B4-BE49-F238E27FC236}">
                <a16:creationId xmlns:a16="http://schemas.microsoft.com/office/drawing/2014/main" xmlns="" id="{57423367-16D7-4DC9-9E7F-9E6EAD00CE55}"/>
              </a:ext>
            </a:extLst>
          </p:cNvPr>
          <p:cNvCxnSpPr>
            <a:cxnSpLocks/>
          </p:cNvCxnSpPr>
          <p:nvPr/>
        </p:nvCxnSpPr>
        <p:spPr>
          <a:xfrm flipH="1">
            <a:off x="3203848" y="1340768"/>
            <a:ext cx="1224136" cy="936104"/>
          </a:xfrm>
          <a:prstGeom prst="straightConnector1">
            <a:avLst/>
          </a:prstGeom>
          <a:ln w="38100">
            <a:solidFill>
              <a:schemeClr val="bg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xão reta unidirecional 6">
            <a:extLst>
              <a:ext uri="{FF2B5EF4-FFF2-40B4-BE49-F238E27FC236}">
                <a16:creationId xmlns:a16="http://schemas.microsoft.com/office/drawing/2014/main" xmlns="" id="{57423367-16D7-4DC9-9E7F-9E6EAD00CE55}"/>
              </a:ext>
            </a:extLst>
          </p:cNvPr>
          <p:cNvCxnSpPr>
            <a:cxnSpLocks/>
          </p:cNvCxnSpPr>
          <p:nvPr/>
        </p:nvCxnSpPr>
        <p:spPr>
          <a:xfrm>
            <a:off x="4716016" y="1340768"/>
            <a:ext cx="1224136" cy="936104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5436096" y="3429000"/>
            <a:ext cx="3744416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Ubuntu" pitchFamily="34" charset="0"/>
              </a:rPr>
              <a:t>PREFERENCES</a:t>
            </a:r>
            <a:endParaRPr lang="pt-PT" dirty="0">
              <a:solidFill>
                <a:schemeClr val="tx1">
                  <a:lumMod val="65000"/>
                  <a:lumOff val="35000"/>
                </a:schemeClr>
              </a:solidFill>
              <a:latin typeface="Ubuntu" pitchFamily="34" charset="0"/>
            </a:endParaRPr>
          </a:p>
          <a:p>
            <a:endParaRPr lang="pt-PT" dirty="0">
              <a:solidFill>
                <a:schemeClr val="bg1"/>
              </a:solidFill>
              <a:latin typeface="Ubuntu" pitchFamily="34" charset="0"/>
            </a:endParaRPr>
          </a:p>
          <a:p>
            <a:endParaRPr lang="pt-PT" dirty="0">
              <a:solidFill>
                <a:schemeClr val="bg1"/>
              </a:solidFill>
              <a:latin typeface="Ubuntu" pitchFamily="34" charset="0"/>
            </a:endParaRPr>
          </a:p>
        </p:txBody>
      </p:sp>
      <p:pic>
        <p:nvPicPr>
          <p:cNvPr id="11" name="Picture 3" descr="C:\Users\sofia\Desktop\62335-200.png"/>
          <p:cNvPicPr>
            <a:picLocks noChangeAspect="1" noChangeArrowheads="1"/>
          </p:cNvPicPr>
          <p:nvPr/>
        </p:nvPicPr>
        <p:blipFill>
          <a:blip r:embed="rId3" cstate="print">
            <a:lum bright="-65000"/>
          </a:blip>
          <a:srcRect/>
          <a:stretch>
            <a:fillRect/>
          </a:stretch>
        </p:blipFill>
        <p:spPr bwMode="auto">
          <a:xfrm>
            <a:off x="5868144" y="2204688"/>
            <a:ext cx="1224136" cy="1224136"/>
          </a:xfrm>
          <a:prstGeom prst="rect">
            <a:avLst/>
          </a:prstGeom>
          <a:noFill/>
        </p:spPr>
      </p:pic>
      <p:sp>
        <p:nvSpPr>
          <p:cNvPr id="12" name="CaixaDeTexto 11"/>
          <p:cNvSpPr txBox="1"/>
          <p:nvPr/>
        </p:nvSpPr>
        <p:spPr>
          <a:xfrm>
            <a:off x="1115616" y="3429000"/>
            <a:ext cx="4032448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CONSTRUCTIBILITY</a:t>
            </a:r>
            <a:endParaRPr lang="pt-PT" dirty="0">
              <a:solidFill>
                <a:schemeClr val="bg1"/>
              </a:solidFill>
              <a:latin typeface="Ubuntu" pitchFamily="34" charset="0"/>
            </a:endParaRPr>
          </a:p>
          <a:p>
            <a:endParaRPr lang="pt-PT" dirty="0">
              <a:solidFill>
                <a:schemeClr val="bg1"/>
              </a:solidFill>
              <a:latin typeface="Ubuntu" pitchFamily="34" charset="0"/>
            </a:endParaRPr>
          </a:p>
        </p:txBody>
      </p:sp>
      <p:pic>
        <p:nvPicPr>
          <p:cNvPr id="13" name="Picture 2" descr="C:\Users\sofia\Desktop\593644-20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2276872"/>
            <a:ext cx="1080000" cy="1080000"/>
          </a:xfrm>
          <a:prstGeom prst="rect">
            <a:avLst/>
          </a:prstGeom>
          <a:noFill/>
        </p:spPr>
      </p:pic>
      <p:sp>
        <p:nvSpPr>
          <p:cNvPr id="14" name="CaixaDeTexto 13"/>
          <p:cNvSpPr txBox="1"/>
          <p:nvPr/>
        </p:nvSpPr>
        <p:spPr>
          <a:xfrm>
            <a:off x="36512" y="446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CASE STUDY 1</a:t>
            </a:r>
            <a:endParaRPr lang="en-GB" sz="2400" dirty="0">
              <a:solidFill>
                <a:schemeClr val="bg1"/>
              </a:solidFill>
              <a:latin typeface="Ubunt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732979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ofia\Desktop\Imagem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4293093"/>
            <a:ext cx="3600000" cy="2085693"/>
          </a:xfrm>
          <a:prstGeom prst="rect">
            <a:avLst/>
          </a:prstGeom>
          <a:noFill/>
        </p:spPr>
      </p:pic>
      <p:sp>
        <p:nvSpPr>
          <p:cNvPr id="6" name="CaixaDeTexto 5"/>
          <p:cNvSpPr txBox="1"/>
          <p:nvPr/>
        </p:nvSpPr>
        <p:spPr>
          <a:xfrm>
            <a:off x="2555776" y="836712"/>
            <a:ext cx="403244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CONSTRAINTS</a:t>
            </a:r>
            <a:endParaRPr lang="pt-PT" dirty="0">
              <a:solidFill>
                <a:schemeClr val="bg1"/>
              </a:solidFill>
              <a:latin typeface="Ubuntu" pitchFamily="34" charset="0"/>
            </a:endParaRPr>
          </a:p>
        </p:txBody>
      </p:sp>
      <p:cxnSp>
        <p:nvCxnSpPr>
          <p:cNvPr id="8" name="Conexão reta unidirecional 6">
            <a:extLst>
              <a:ext uri="{FF2B5EF4-FFF2-40B4-BE49-F238E27FC236}">
                <a16:creationId xmlns:a16="http://schemas.microsoft.com/office/drawing/2014/main" xmlns="" id="{57423367-16D7-4DC9-9E7F-9E6EAD00CE55}"/>
              </a:ext>
            </a:extLst>
          </p:cNvPr>
          <p:cNvCxnSpPr>
            <a:cxnSpLocks/>
          </p:cNvCxnSpPr>
          <p:nvPr/>
        </p:nvCxnSpPr>
        <p:spPr>
          <a:xfrm flipH="1">
            <a:off x="3203848" y="1340768"/>
            <a:ext cx="1224136" cy="936104"/>
          </a:xfrm>
          <a:prstGeom prst="straightConnector1">
            <a:avLst/>
          </a:prstGeom>
          <a:ln w="38100">
            <a:solidFill>
              <a:schemeClr val="bg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xão reta unidirecional 6">
            <a:extLst>
              <a:ext uri="{FF2B5EF4-FFF2-40B4-BE49-F238E27FC236}">
                <a16:creationId xmlns:a16="http://schemas.microsoft.com/office/drawing/2014/main" xmlns="" id="{57423367-16D7-4DC9-9E7F-9E6EAD00CE55}"/>
              </a:ext>
            </a:extLst>
          </p:cNvPr>
          <p:cNvCxnSpPr>
            <a:cxnSpLocks/>
          </p:cNvCxnSpPr>
          <p:nvPr/>
        </p:nvCxnSpPr>
        <p:spPr>
          <a:xfrm>
            <a:off x="4716016" y="1340768"/>
            <a:ext cx="1224136" cy="936104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5436096" y="3429000"/>
            <a:ext cx="3744416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Ubuntu" pitchFamily="34" charset="0"/>
              </a:rPr>
              <a:t>PREFERENCES</a:t>
            </a:r>
            <a:endParaRPr lang="pt-PT" dirty="0">
              <a:solidFill>
                <a:schemeClr val="tx1">
                  <a:lumMod val="65000"/>
                  <a:lumOff val="35000"/>
                </a:schemeClr>
              </a:solidFill>
              <a:latin typeface="Ubuntu" pitchFamily="34" charset="0"/>
            </a:endParaRPr>
          </a:p>
          <a:p>
            <a:endParaRPr lang="pt-PT" dirty="0">
              <a:solidFill>
                <a:schemeClr val="bg1"/>
              </a:solidFill>
              <a:latin typeface="Ubuntu" pitchFamily="34" charset="0"/>
            </a:endParaRPr>
          </a:p>
          <a:p>
            <a:endParaRPr lang="pt-PT" dirty="0">
              <a:solidFill>
                <a:schemeClr val="bg1"/>
              </a:solidFill>
              <a:latin typeface="Ubuntu" pitchFamily="34" charset="0"/>
            </a:endParaRPr>
          </a:p>
        </p:txBody>
      </p:sp>
      <p:pic>
        <p:nvPicPr>
          <p:cNvPr id="11" name="Picture 3" descr="C:\Users\sofia\Desktop\62335-200.png"/>
          <p:cNvPicPr>
            <a:picLocks noChangeAspect="1" noChangeArrowheads="1"/>
          </p:cNvPicPr>
          <p:nvPr/>
        </p:nvPicPr>
        <p:blipFill>
          <a:blip r:embed="rId4" cstate="print">
            <a:lum bright="-65000"/>
          </a:blip>
          <a:srcRect/>
          <a:stretch>
            <a:fillRect/>
          </a:stretch>
        </p:blipFill>
        <p:spPr bwMode="auto">
          <a:xfrm>
            <a:off x="5868144" y="2204688"/>
            <a:ext cx="1224136" cy="1224136"/>
          </a:xfrm>
          <a:prstGeom prst="rect">
            <a:avLst/>
          </a:prstGeom>
          <a:noFill/>
        </p:spPr>
      </p:pic>
      <p:pic>
        <p:nvPicPr>
          <p:cNvPr id="13" name="Picture 2" descr="C:\Users\sofia\Desktop\593644-20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1720" y="2276872"/>
            <a:ext cx="1080000" cy="1080000"/>
          </a:xfrm>
          <a:prstGeom prst="rect">
            <a:avLst/>
          </a:prstGeom>
          <a:noFill/>
        </p:spPr>
      </p:pic>
      <p:sp>
        <p:nvSpPr>
          <p:cNvPr id="15" name="CaixaDeTexto 14"/>
          <p:cNvSpPr txBox="1"/>
          <p:nvPr/>
        </p:nvSpPr>
        <p:spPr>
          <a:xfrm>
            <a:off x="36512" y="446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CASE STUDY 1</a:t>
            </a:r>
            <a:endParaRPr lang="en-GB" sz="2400" dirty="0">
              <a:solidFill>
                <a:schemeClr val="bg1"/>
              </a:solidFill>
              <a:latin typeface="Ubuntu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5292184" y="4725144"/>
            <a:ext cx="936000" cy="936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CaixaDeTexto 11"/>
          <p:cNvSpPr txBox="1"/>
          <p:nvPr/>
        </p:nvSpPr>
        <p:spPr>
          <a:xfrm>
            <a:off x="1115616" y="3429000"/>
            <a:ext cx="4032448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CONSTRUCTIBILITY</a:t>
            </a:r>
          </a:p>
          <a:p>
            <a:endParaRPr lang="pt-PT" sz="2400" dirty="0">
              <a:solidFill>
                <a:schemeClr val="bg1"/>
              </a:solidFill>
              <a:latin typeface="Ubuntu" pitchFamily="34" charset="0"/>
            </a:endParaRPr>
          </a:p>
          <a:p>
            <a:endParaRPr lang="pt-PT" sz="2400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  No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Overlap</a:t>
            </a:r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between</a:t>
            </a:r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Elements</a:t>
            </a:r>
            <a:endParaRPr lang="pt-PT" dirty="0">
              <a:solidFill>
                <a:schemeClr val="bg1"/>
              </a:solidFill>
              <a:latin typeface="Ubunt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732979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ofia\Desktop\Imagem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4293093"/>
            <a:ext cx="3600000" cy="2085693"/>
          </a:xfrm>
          <a:prstGeom prst="rect">
            <a:avLst/>
          </a:prstGeom>
          <a:noFill/>
        </p:spPr>
      </p:pic>
      <p:sp>
        <p:nvSpPr>
          <p:cNvPr id="6" name="CaixaDeTexto 5"/>
          <p:cNvSpPr txBox="1"/>
          <p:nvPr/>
        </p:nvSpPr>
        <p:spPr>
          <a:xfrm>
            <a:off x="2555776" y="836712"/>
            <a:ext cx="403244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CONSTRAINTS</a:t>
            </a:r>
            <a:endParaRPr lang="pt-PT" dirty="0">
              <a:solidFill>
                <a:schemeClr val="bg1"/>
              </a:solidFill>
              <a:latin typeface="Ubuntu" pitchFamily="34" charset="0"/>
            </a:endParaRPr>
          </a:p>
        </p:txBody>
      </p:sp>
      <p:cxnSp>
        <p:nvCxnSpPr>
          <p:cNvPr id="8" name="Conexão reta unidirecional 6">
            <a:extLst>
              <a:ext uri="{FF2B5EF4-FFF2-40B4-BE49-F238E27FC236}">
                <a16:creationId xmlns:a16="http://schemas.microsoft.com/office/drawing/2014/main" xmlns="" id="{57423367-16D7-4DC9-9E7F-9E6EAD00CE55}"/>
              </a:ext>
            </a:extLst>
          </p:cNvPr>
          <p:cNvCxnSpPr>
            <a:cxnSpLocks/>
          </p:cNvCxnSpPr>
          <p:nvPr/>
        </p:nvCxnSpPr>
        <p:spPr>
          <a:xfrm flipH="1">
            <a:off x="3203848" y="1340768"/>
            <a:ext cx="1224136" cy="936104"/>
          </a:xfrm>
          <a:prstGeom prst="straightConnector1">
            <a:avLst/>
          </a:prstGeom>
          <a:ln w="38100">
            <a:solidFill>
              <a:schemeClr val="bg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xão reta unidirecional 6">
            <a:extLst>
              <a:ext uri="{FF2B5EF4-FFF2-40B4-BE49-F238E27FC236}">
                <a16:creationId xmlns:a16="http://schemas.microsoft.com/office/drawing/2014/main" xmlns="" id="{57423367-16D7-4DC9-9E7F-9E6EAD00CE55}"/>
              </a:ext>
            </a:extLst>
          </p:cNvPr>
          <p:cNvCxnSpPr>
            <a:cxnSpLocks/>
          </p:cNvCxnSpPr>
          <p:nvPr/>
        </p:nvCxnSpPr>
        <p:spPr>
          <a:xfrm>
            <a:off x="4716016" y="1340768"/>
            <a:ext cx="1224136" cy="936104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5436096" y="3429000"/>
            <a:ext cx="3744416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Ubuntu" pitchFamily="34" charset="0"/>
              </a:rPr>
              <a:t>PREFERENCES</a:t>
            </a:r>
            <a:endParaRPr lang="pt-PT" dirty="0">
              <a:solidFill>
                <a:schemeClr val="tx1">
                  <a:lumMod val="65000"/>
                  <a:lumOff val="35000"/>
                </a:schemeClr>
              </a:solidFill>
              <a:latin typeface="Ubuntu" pitchFamily="34" charset="0"/>
            </a:endParaRPr>
          </a:p>
          <a:p>
            <a:endParaRPr lang="pt-PT" dirty="0">
              <a:solidFill>
                <a:schemeClr val="bg1"/>
              </a:solidFill>
              <a:latin typeface="Ubuntu" pitchFamily="34" charset="0"/>
            </a:endParaRPr>
          </a:p>
          <a:p>
            <a:endParaRPr lang="pt-PT" dirty="0">
              <a:solidFill>
                <a:schemeClr val="bg1"/>
              </a:solidFill>
              <a:latin typeface="Ubuntu" pitchFamily="34" charset="0"/>
            </a:endParaRPr>
          </a:p>
        </p:txBody>
      </p:sp>
      <p:pic>
        <p:nvPicPr>
          <p:cNvPr id="11" name="Picture 3" descr="C:\Users\sofia\Desktop\62335-200.png"/>
          <p:cNvPicPr>
            <a:picLocks noChangeAspect="1" noChangeArrowheads="1"/>
          </p:cNvPicPr>
          <p:nvPr/>
        </p:nvPicPr>
        <p:blipFill>
          <a:blip r:embed="rId4" cstate="print">
            <a:lum bright="-65000"/>
          </a:blip>
          <a:srcRect/>
          <a:stretch>
            <a:fillRect/>
          </a:stretch>
        </p:blipFill>
        <p:spPr bwMode="auto">
          <a:xfrm>
            <a:off x="5868144" y="2204688"/>
            <a:ext cx="1224136" cy="1224136"/>
          </a:xfrm>
          <a:prstGeom prst="rect">
            <a:avLst/>
          </a:prstGeom>
          <a:noFill/>
        </p:spPr>
      </p:pic>
      <p:pic>
        <p:nvPicPr>
          <p:cNvPr id="13" name="Picture 2" descr="C:\Users\sofia\Desktop\593644-20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1720" y="2276872"/>
            <a:ext cx="1080000" cy="1080000"/>
          </a:xfrm>
          <a:prstGeom prst="rect">
            <a:avLst/>
          </a:prstGeom>
          <a:noFill/>
        </p:spPr>
      </p:pic>
      <p:sp>
        <p:nvSpPr>
          <p:cNvPr id="15" name="CaixaDeTexto 14"/>
          <p:cNvSpPr txBox="1"/>
          <p:nvPr/>
        </p:nvSpPr>
        <p:spPr>
          <a:xfrm>
            <a:off x="36512" y="446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CASE STUDY 1</a:t>
            </a:r>
            <a:endParaRPr lang="en-GB" sz="2400" dirty="0">
              <a:solidFill>
                <a:schemeClr val="bg1"/>
              </a:solidFill>
              <a:latin typeface="Ubuntu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6804248" y="5733256"/>
            <a:ext cx="864000" cy="86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CaixaDeTexto 20"/>
          <p:cNvSpPr txBox="1"/>
          <p:nvPr/>
        </p:nvSpPr>
        <p:spPr>
          <a:xfrm>
            <a:off x="1115616" y="3429000"/>
            <a:ext cx="4032448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CONSTRUCTIBILITY</a:t>
            </a:r>
          </a:p>
          <a:p>
            <a:endParaRPr lang="pt-PT" sz="2400" dirty="0">
              <a:solidFill>
                <a:schemeClr val="bg1"/>
              </a:solidFill>
              <a:latin typeface="Ubuntu" pitchFamily="34" charset="0"/>
            </a:endParaRPr>
          </a:p>
          <a:p>
            <a:endParaRPr lang="pt-PT" sz="2400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  No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Overlap</a:t>
            </a:r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between</a:t>
            </a:r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Elements</a:t>
            </a:r>
            <a:endParaRPr lang="pt-PT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 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Respect</a:t>
            </a:r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Circulation</a:t>
            </a:r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/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Utility</a:t>
            </a:r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Spaces</a:t>
            </a:r>
            <a:endParaRPr lang="pt-PT" dirty="0">
              <a:solidFill>
                <a:schemeClr val="bg1"/>
              </a:solidFill>
              <a:latin typeface="Ubuntu" pitchFamily="34" charset="0"/>
            </a:endParaRPr>
          </a:p>
        </p:txBody>
      </p:sp>
      <p:grpSp>
        <p:nvGrpSpPr>
          <p:cNvPr id="22" name="Grupo 21"/>
          <p:cNvGrpSpPr/>
          <p:nvPr/>
        </p:nvGrpSpPr>
        <p:grpSpPr>
          <a:xfrm flipH="1" flipV="1">
            <a:off x="6757200" y="6084000"/>
            <a:ext cx="972000" cy="395960"/>
            <a:chOff x="3402000" y="1340768"/>
            <a:chExt cx="1512000" cy="756000"/>
          </a:xfrm>
        </p:grpSpPr>
        <p:sp>
          <p:nvSpPr>
            <p:cNvPr id="23" name="Arco 22"/>
            <p:cNvSpPr/>
            <p:nvPr/>
          </p:nvSpPr>
          <p:spPr>
            <a:xfrm flipH="1" flipV="1">
              <a:off x="4158000" y="1340768"/>
              <a:ext cx="756000" cy="756000"/>
            </a:xfrm>
            <a:prstGeom prst="arc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Arco 23"/>
            <p:cNvSpPr/>
            <p:nvPr/>
          </p:nvSpPr>
          <p:spPr>
            <a:xfrm flipV="1">
              <a:off x="3402000" y="1340768"/>
              <a:ext cx="756000" cy="756000"/>
            </a:xfrm>
            <a:prstGeom prst="arc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5" name="Conexão recta 24"/>
            <p:cNvCxnSpPr/>
            <p:nvPr/>
          </p:nvCxnSpPr>
          <p:spPr>
            <a:xfrm flipV="1">
              <a:off x="3762000" y="1628800"/>
              <a:ext cx="0" cy="467968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xão recta 25"/>
            <p:cNvCxnSpPr/>
            <p:nvPr/>
          </p:nvCxnSpPr>
          <p:spPr>
            <a:xfrm flipV="1">
              <a:off x="4536000" y="1628800"/>
              <a:ext cx="0" cy="467968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83732979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2555776" y="836712"/>
            <a:ext cx="403244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CONSTRAINTS</a:t>
            </a:r>
            <a:endParaRPr lang="pt-PT" dirty="0">
              <a:solidFill>
                <a:schemeClr val="bg1"/>
              </a:solidFill>
              <a:latin typeface="Ubuntu" pitchFamily="34" charset="0"/>
            </a:endParaRPr>
          </a:p>
        </p:txBody>
      </p:sp>
      <p:cxnSp>
        <p:nvCxnSpPr>
          <p:cNvPr id="8" name="Conexão reta unidirecional 6">
            <a:extLst>
              <a:ext uri="{FF2B5EF4-FFF2-40B4-BE49-F238E27FC236}">
                <a16:creationId xmlns:a16="http://schemas.microsoft.com/office/drawing/2014/main" xmlns="" id="{57423367-16D7-4DC9-9E7F-9E6EAD00CE55}"/>
              </a:ext>
            </a:extLst>
          </p:cNvPr>
          <p:cNvCxnSpPr>
            <a:cxnSpLocks/>
          </p:cNvCxnSpPr>
          <p:nvPr/>
        </p:nvCxnSpPr>
        <p:spPr>
          <a:xfrm flipH="1">
            <a:off x="3203848" y="1340768"/>
            <a:ext cx="1224136" cy="936104"/>
          </a:xfrm>
          <a:prstGeom prst="straightConnector1">
            <a:avLst/>
          </a:prstGeom>
          <a:ln w="38100">
            <a:solidFill>
              <a:schemeClr val="bg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xão reta unidirecional 6">
            <a:extLst>
              <a:ext uri="{FF2B5EF4-FFF2-40B4-BE49-F238E27FC236}">
                <a16:creationId xmlns:a16="http://schemas.microsoft.com/office/drawing/2014/main" xmlns="" id="{57423367-16D7-4DC9-9E7F-9E6EAD00CE55}"/>
              </a:ext>
            </a:extLst>
          </p:cNvPr>
          <p:cNvCxnSpPr>
            <a:cxnSpLocks/>
          </p:cNvCxnSpPr>
          <p:nvPr/>
        </p:nvCxnSpPr>
        <p:spPr>
          <a:xfrm>
            <a:off x="4716016" y="1340768"/>
            <a:ext cx="1224136" cy="936104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5436096" y="3429000"/>
            <a:ext cx="3744416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Ubuntu" pitchFamily="34" charset="0"/>
              </a:rPr>
              <a:t>PREFERENCES</a:t>
            </a:r>
            <a:endParaRPr lang="pt-PT" dirty="0">
              <a:solidFill>
                <a:schemeClr val="tx1">
                  <a:lumMod val="65000"/>
                  <a:lumOff val="35000"/>
                </a:schemeClr>
              </a:solidFill>
              <a:latin typeface="Ubuntu" pitchFamily="34" charset="0"/>
            </a:endParaRPr>
          </a:p>
          <a:p>
            <a:endParaRPr lang="pt-PT" dirty="0">
              <a:solidFill>
                <a:schemeClr val="bg1"/>
              </a:solidFill>
              <a:latin typeface="Ubuntu" pitchFamily="34" charset="0"/>
            </a:endParaRPr>
          </a:p>
          <a:p>
            <a:endParaRPr lang="pt-PT" dirty="0">
              <a:solidFill>
                <a:schemeClr val="bg1"/>
              </a:solidFill>
              <a:latin typeface="Ubuntu" pitchFamily="34" charset="0"/>
            </a:endParaRPr>
          </a:p>
        </p:txBody>
      </p:sp>
      <p:pic>
        <p:nvPicPr>
          <p:cNvPr id="11" name="Picture 3" descr="C:\Users\sofia\Desktop\62335-200.png"/>
          <p:cNvPicPr>
            <a:picLocks noChangeAspect="1" noChangeArrowheads="1"/>
          </p:cNvPicPr>
          <p:nvPr/>
        </p:nvPicPr>
        <p:blipFill>
          <a:blip r:embed="rId3" cstate="print">
            <a:lum bright="-65000"/>
          </a:blip>
          <a:srcRect/>
          <a:stretch>
            <a:fillRect/>
          </a:stretch>
        </p:blipFill>
        <p:spPr bwMode="auto">
          <a:xfrm>
            <a:off x="5868144" y="2204688"/>
            <a:ext cx="1224136" cy="1224136"/>
          </a:xfrm>
          <a:prstGeom prst="rect">
            <a:avLst/>
          </a:prstGeom>
          <a:noFill/>
        </p:spPr>
      </p:pic>
      <p:sp>
        <p:nvSpPr>
          <p:cNvPr id="12" name="CaixaDeTexto 11"/>
          <p:cNvSpPr txBox="1"/>
          <p:nvPr/>
        </p:nvSpPr>
        <p:spPr>
          <a:xfrm>
            <a:off x="1115616" y="3429000"/>
            <a:ext cx="4032448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CONSTRUCTIBILITY</a:t>
            </a:r>
          </a:p>
          <a:p>
            <a:endParaRPr lang="pt-PT" sz="2400" dirty="0">
              <a:solidFill>
                <a:schemeClr val="bg1"/>
              </a:solidFill>
              <a:latin typeface="Ubuntu" pitchFamily="34" charset="0"/>
            </a:endParaRPr>
          </a:p>
          <a:p>
            <a:endParaRPr lang="pt-PT" sz="2400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  No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Overlap</a:t>
            </a:r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between</a:t>
            </a:r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Elements</a:t>
            </a:r>
            <a:endParaRPr lang="pt-PT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 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Respect</a:t>
            </a:r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Circulation</a:t>
            </a:r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/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Utility</a:t>
            </a:r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Spaces</a:t>
            </a:r>
            <a:endParaRPr lang="pt-PT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 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Elements</a:t>
            </a:r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adjacent</a:t>
            </a:r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 to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walls</a:t>
            </a:r>
            <a:endParaRPr lang="pt-PT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 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Element</a:t>
            </a:r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Orientation</a:t>
            </a:r>
            <a:endParaRPr lang="pt-PT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 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Toilet</a:t>
            </a:r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right</a:t>
            </a:r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next</a:t>
            </a:r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 to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Sink</a:t>
            </a:r>
            <a:endParaRPr lang="pt-PT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  …</a:t>
            </a:r>
          </a:p>
        </p:txBody>
      </p:sp>
      <p:pic>
        <p:nvPicPr>
          <p:cNvPr id="13" name="Picture 2" descr="C:\Users\sofia\Desktop\593644-20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2276872"/>
            <a:ext cx="1080000" cy="1080000"/>
          </a:xfrm>
          <a:prstGeom prst="rect">
            <a:avLst/>
          </a:prstGeom>
          <a:noFill/>
        </p:spPr>
      </p:pic>
      <p:sp>
        <p:nvSpPr>
          <p:cNvPr id="15" name="CaixaDeTexto 14"/>
          <p:cNvSpPr txBox="1"/>
          <p:nvPr/>
        </p:nvSpPr>
        <p:spPr>
          <a:xfrm>
            <a:off x="36512" y="446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CASE STUDY 1</a:t>
            </a:r>
            <a:endParaRPr lang="en-GB" sz="2400" dirty="0">
              <a:solidFill>
                <a:schemeClr val="bg1"/>
              </a:solidFill>
              <a:latin typeface="Ubunt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732979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2555776" y="836712"/>
            <a:ext cx="403244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CONSTRAINTS</a:t>
            </a:r>
            <a:endParaRPr lang="pt-PT" dirty="0">
              <a:solidFill>
                <a:schemeClr val="bg1"/>
              </a:solidFill>
              <a:latin typeface="Ubuntu" pitchFamily="34" charset="0"/>
            </a:endParaRPr>
          </a:p>
        </p:txBody>
      </p:sp>
      <p:cxnSp>
        <p:nvCxnSpPr>
          <p:cNvPr id="8" name="Conexão reta unidirecional 6">
            <a:extLst>
              <a:ext uri="{FF2B5EF4-FFF2-40B4-BE49-F238E27FC236}">
                <a16:creationId xmlns:a16="http://schemas.microsoft.com/office/drawing/2014/main" xmlns="" id="{57423367-16D7-4DC9-9E7F-9E6EAD00CE55}"/>
              </a:ext>
            </a:extLst>
          </p:cNvPr>
          <p:cNvCxnSpPr>
            <a:cxnSpLocks/>
          </p:cNvCxnSpPr>
          <p:nvPr/>
        </p:nvCxnSpPr>
        <p:spPr>
          <a:xfrm flipH="1">
            <a:off x="3203848" y="1340768"/>
            <a:ext cx="1224136" cy="936104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/>
          <p:cNvSpPr txBox="1"/>
          <p:nvPr/>
        </p:nvSpPr>
        <p:spPr>
          <a:xfrm>
            <a:off x="1115616" y="3429000"/>
            <a:ext cx="4032448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Ubuntu" pitchFamily="34" charset="0"/>
              </a:rPr>
              <a:t>CONSTRUCTIBILITY</a:t>
            </a:r>
          </a:p>
          <a:p>
            <a:endParaRPr lang="pt-PT" sz="2400" dirty="0">
              <a:solidFill>
                <a:schemeClr val="bg1"/>
              </a:solidFill>
              <a:latin typeface="Ubuntu" pitchFamily="34" charset="0"/>
            </a:endParaRPr>
          </a:p>
        </p:txBody>
      </p:sp>
      <p:pic>
        <p:nvPicPr>
          <p:cNvPr id="13" name="Picture 2" descr="C:\Users\sofia\Desktop\593644-200.png"/>
          <p:cNvPicPr>
            <a:picLocks noChangeAspect="1" noChangeArrowheads="1"/>
          </p:cNvPicPr>
          <p:nvPr/>
        </p:nvPicPr>
        <p:blipFill>
          <a:blip r:embed="rId3" cstate="print">
            <a:lum bright="-65000"/>
          </a:blip>
          <a:srcRect/>
          <a:stretch>
            <a:fillRect/>
          </a:stretch>
        </p:blipFill>
        <p:spPr bwMode="auto">
          <a:xfrm>
            <a:off x="2051720" y="2276872"/>
            <a:ext cx="1080000" cy="1080000"/>
          </a:xfrm>
          <a:prstGeom prst="rect">
            <a:avLst/>
          </a:prstGeom>
          <a:noFill/>
        </p:spPr>
      </p:pic>
      <p:cxnSp>
        <p:nvCxnSpPr>
          <p:cNvPr id="15" name="Conexão reta unidirecional 6">
            <a:extLst>
              <a:ext uri="{FF2B5EF4-FFF2-40B4-BE49-F238E27FC236}">
                <a16:creationId xmlns:a16="http://schemas.microsoft.com/office/drawing/2014/main" xmlns="" id="{57423367-16D7-4DC9-9E7F-9E6EAD00CE55}"/>
              </a:ext>
            </a:extLst>
          </p:cNvPr>
          <p:cNvCxnSpPr>
            <a:cxnSpLocks/>
          </p:cNvCxnSpPr>
          <p:nvPr/>
        </p:nvCxnSpPr>
        <p:spPr>
          <a:xfrm>
            <a:off x="4716016" y="1340768"/>
            <a:ext cx="1224136" cy="936104"/>
          </a:xfrm>
          <a:prstGeom prst="straightConnector1">
            <a:avLst/>
          </a:prstGeom>
          <a:ln w="38100">
            <a:solidFill>
              <a:schemeClr val="bg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ixaDeTexto 15"/>
          <p:cNvSpPr txBox="1"/>
          <p:nvPr/>
        </p:nvSpPr>
        <p:spPr>
          <a:xfrm>
            <a:off x="5436096" y="3429000"/>
            <a:ext cx="3744416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PREFERENCES</a:t>
            </a:r>
            <a:endParaRPr lang="pt-PT" dirty="0">
              <a:solidFill>
                <a:schemeClr val="bg1"/>
              </a:solidFill>
              <a:latin typeface="Ubuntu" pitchFamily="34" charset="0"/>
            </a:endParaRPr>
          </a:p>
          <a:p>
            <a:endParaRPr lang="pt-PT" dirty="0">
              <a:solidFill>
                <a:schemeClr val="bg1"/>
              </a:solidFill>
              <a:latin typeface="Ubuntu" pitchFamily="34" charset="0"/>
            </a:endParaRPr>
          </a:p>
          <a:p>
            <a:endParaRPr lang="pt-PT" dirty="0">
              <a:solidFill>
                <a:schemeClr val="bg1"/>
              </a:solidFill>
              <a:latin typeface="Ubuntu" pitchFamily="34" charset="0"/>
            </a:endParaRPr>
          </a:p>
        </p:txBody>
      </p:sp>
      <p:pic>
        <p:nvPicPr>
          <p:cNvPr id="18" name="Picture 3" descr="C:\Users\sofia\Desktop\62335-20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2204688"/>
            <a:ext cx="1224136" cy="1224136"/>
          </a:xfrm>
          <a:prstGeom prst="rect">
            <a:avLst/>
          </a:prstGeom>
          <a:noFill/>
        </p:spPr>
      </p:pic>
      <p:sp>
        <p:nvSpPr>
          <p:cNvPr id="11" name="CaixaDeTexto 10"/>
          <p:cNvSpPr txBox="1"/>
          <p:nvPr/>
        </p:nvSpPr>
        <p:spPr>
          <a:xfrm>
            <a:off x="36512" y="446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CASE STUDY 1</a:t>
            </a:r>
            <a:endParaRPr lang="en-GB" sz="2400" dirty="0">
              <a:solidFill>
                <a:schemeClr val="bg1"/>
              </a:solidFill>
              <a:latin typeface="Ubunt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732979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sofia\Desktop\Imagem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4293096"/>
            <a:ext cx="3600000" cy="2085690"/>
          </a:xfrm>
          <a:prstGeom prst="rect">
            <a:avLst/>
          </a:prstGeom>
          <a:noFill/>
        </p:spPr>
      </p:pic>
      <p:sp>
        <p:nvSpPr>
          <p:cNvPr id="6" name="CaixaDeTexto 5"/>
          <p:cNvSpPr txBox="1"/>
          <p:nvPr/>
        </p:nvSpPr>
        <p:spPr>
          <a:xfrm>
            <a:off x="2555776" y="836712"/>
            <a:ext cx="403244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CONSTRAINTS</a:t>
            </a:r>
            <a:endParaRPr lang="pt-PT" dirty="0">
              <a:solidFill>
                <a:schemeClr val="bg1"/>
              </a:solidFill>
              <a:latin typeface="Ubuntu" pitchFamily="34" charset="0"/>
            </a:endParaRPr>
          </a:p>
        </p:txBody>
      </p:sp>
      <p:cxnSp>
        <p:nvCxnSpPr>
          <p:cNvPr id="8" name="Conexão reta unidirecional 6">
            <a:extLst>
              <a:ext uri="{FF2B5EF4-FFF2-40B4-BE49-F238E27FC236}">
                <a16:creationId xmlns:a16="http://schemas.microsoft.com/office/drawing/2014/main" xmlns="" id="{57423367-16D7-4DC9-9E7F-9E6EAD00CE55}"/>
              </a:ext>
            </a:extLst>
          </p:cNvPr>
          <p:cNvCxnSpPr>
            <a:cxnSpLocks/>
          </p:cNvCxnSpPr>
          <p:nvPr/>
        </p:nvCxnSpPr>
        <p:spPr>
          <a:xfrm flipH="1">
            <a:off x="3203848" y="1340768"/>
            <a:ext cx="1224136" cy="936104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/>
          <p:cNvSpPr txBox="1"/>
          <p:nvPr/>
        </p:nvSpPr>
        <p:spPr>
          <a:xfrm>
            <a:off x="1115616" y="3429000"/>
            <a:ext cx="4032448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Ubuntu" pitchFamily="34" charset="0"/>
              </a:rPr>
              <a:t>CONSTRUCTIBILITY</a:t>
            </a:r>
          </a:p>
          <a:p>
            <a:endParaRPr lang="pt-PT" sz="2400" dirty="0">
              <a:solidFill>
                <a:schemeClr val="bg1"/>
              </a:solidFill>
              <a:latin typeface="Ubuntu" pitchFamily="34" charset="0"/>
            </a:endParaRPr>
          </a:p>
        </p:txBody>
      </p:sp>
      <p:pic>
        <p:nvPicPr>
          <p:cNvPr id="13" name="Picture 2" descr="C:\Users\sofia\Desktop\593644-200.png"/>
          <p:cNvPicPr>
            <a:picLocks noChangeAspect="1" noChangeArrowheads="1"/>
          </p:cNvPicPr>
          <p:nvPr/>
        </p:nvPicPr>
        <p:blipFill>
          <a:blip r:embed="rId4" cstate="print">
            <a:lum bright="-65000"/>
          </a:blip>
          <a:srcRect/>
          <a:stretch>
            <a:fillRect/>
          </a:stretch>
        </p:blipFill>
        <p:spPr bwMode="auto">
          <a:xfrm>
            <a:off x="2051720" y="2276872"/>
            <a:ext cx="1080000" cy="1080000"/>
          </a:xfrm>
          <a:prstGeom prst="rect">
            <a:avLst/>
          </a:prstGeom>
          <a:noFill/>
        </p:spPr>
      </p:pic>
      <p:cxnSp>
        <p:nvCxnSpPr>
          <p:cNvPr id="15" name="Conexão reta unidirecional 6">
            <a:extLst>
              <a:ext uri="{FF2B5EF4-FFF2-40B4-BE49-F238E27FC236}">
                <a16:creationId xmlns:a16="http://schemas.microsoft.com/office/drawing/2014/main" xmlns="" id="{57423367-16D7-4DC9-9E7F-9E6EAD00CE55}"/>
              </a:ext>
            </a:extLst>
          </p:cNvPr>
          <p:cNvCxnSpPr>
            <a:cxnSpLocks/>
          </p:cNvCxnSpPr>
          <p:nvPr/>
        </p:nvCxnSpPr>
        <p:spPr>
          <a:xfrm>
            <a:off x="4716016" y="1340768"/>
            <a:ext cx="1224136" cy="936104"/>
          </a:xfrm>
          <a:prstGeom prst="straightConnector1">
            <a:avLst/>
          </a:prstGeom>
          <a:ln w="38100">
            <a:solidFill>
              <a:schemeClr val="bg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ixaDeTexto 15"/>
          <p:cNvSpPr txBox="1"/>
          <p:nvPr/>
        </p:nvSpPr>
        <p:spPr>
          <a:xfrm>
            <a:off x="5436096" y="3429000"/>
            <a:ext cx="3744416" cy="20313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PREFERENCES</a:t>
            </a:r>
          </a:p>
          <a:p>
            <a:endParaRPr lang="pt-PT" sz="2400" dirty="0">
              <a:solidFill>
                <a:schemeClr val="bg1"/>
              </a:solidFill>
              <a:latin typeface="Ubuntu" pitchFamily="34" charset="0"/>
            </a:endParaRPr>
          </a:p>
          <a:p>
            <a:endParaRPr lang="pt-PT" sz="2400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Sink</a:t>
            </a:r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or</a:t>
            </a:r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Shower</a:t>
            </a:r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next</a:t>
            </a:r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 to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window</a:t>
            </a:r>
            <a:endParaRPr lang="pt-PT" dirty="0">
              <a:solidFill>
                <a:schemeClr val="bg1"/>
              </a:solidFill>
              <a:latin typeface="Ubuntu" pitchFamily="34" charset="0"/>
            </a:endParaRPr>
          </a:p>
          <a:p>
            <a:endParaRPr lang="pt-PT" dirty="0">
              <a:solidFill>
                <a:schemeClr val="bg1"/>
              </a:solidFill>
              <a:latin typeface="Ubuntu" pitchFamily="34" charset="0"/>
            </a:endParaRPr>
          </a:p>
          <a:p>
            <a:endParaRPr lang="pt-PT" dirty="0">
              <a:solidFill>
                <a:schemeClr val="bg1"/>
              </a:solidFill>
              <a:latin typeface="Ubuntu" pitchFamily="34" charset="0"/>
            </a:endParaRPr>
          </a:p>
        </p:txBody>
      </p:sp>
      <p:pic>
        <p:nvPicPr>
          <p:cNvPr id="18" name="Picture 3" descr="C:\Users\sofia\Desktop\62335-20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2204688"/>
            <a:ext cx="1224136" cy="1224136"/>
          </a:xfrm>
          <a:prstGeom prst="rect">
            <a:avLst/>
          </a:prstGeom>
          <a:noFill/>
        </p:spPr>
      </p:pic>
      <p:sp>
        <p:nvSpPr>
          <p:cNvPr id="11" name="CaixaDeTexto 10"/>
          <p:cNvSpPr txBox="1"/>
          <p:nvPr/>
        </p:nvSpPr>
        <p:spPr>
          <a:xfrm>
            <a:off x="36512" y="446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CASE STUDY 1</a:t>
            </a:r>
            <a:endParaRPr lang="en-GB" sz="2400" dirty="0">
              <a:solidFill>
                <a:schemeClr val="bg1"/>
              </a:solidFill>
              <a:latin typeface="Ubuntu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1331640" y="5301208"/>
            <a:ext cx="1080120" cy="11788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3732979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2555776" y="836712"/>
            <a:ext cx="403244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CONSTRAINTS</a:t>
            </a:r>
            <a:endParaRPr lang="pt-PT" dirty="0">
              <a:solidFill>
                <a:schemeClr val="bg1"/>
              </a:solidFill>
              <a:latin typeface="Ubuntu" pitchFamily="34" charset="0"/>
            </a:endParaRPr>
          </a:p>
        </p:txBody>
      </p:sp>
      <p:cxnSp>
        <p:nvCxnSpPr>
          <p:cNvPr id="8" name="Conexão reta unidirecional 6">
            <a:extLst>
              <a:ext uri="{FF2B5EF4-FFF2-40B4-BE49-F238E27FC236}">
                <a16:creationId xmlns:a16="http://schemas.microsoft.com/office/drawing/2014/main" xmlns="" id="{57423367-16D7-4DC9-9E7F-9E6EAD00CE55}"/>
              </a:ext>
            </a:extLst>
          </p:cNvPr>
          <p:cNvCxnSpPr>
            <a:cxnSpLocks/>
          </p:cNvCxnSpPr>
          <p:nvPr/>
        </p:nvCxnSpPr>
        <p:spPr>
          <a:xfrm flipH="1">
            <a:off x="3203848" y="1340768"/>
            <a:ext cx="1224136" cy="936104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/>
          <p:cNvSpPr txBox="1"/>
          <p:nvPr/>
        </p:nvSpPr>
        <p:spPr>
          <a:xfrm>
            <a:off x="1115616" y="3429000"/>
            <a:ext cx="4032448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Ubuntu" pitchFamily="34" charset="0"/>
              </a:rPr>
              <a:t>CONSTRUCTIBILITY</a:t>
            </a:r>
          </a:p>
          <a:p>
            <a:endParaRPr lang="pt-PT" sz="2400" dirty="0">
              <a:solidFill>
                <a:schemeClr val="bg1"/>
              </a:solidFill>
              <a:latin typeface="Ubuntu" pitchFamily="34" charset="0"/>
            </a:endParaRPr>
          </a:p>
        </p:txBody>
      </p:sp>
      <p:pic>
        <p:nvPicPr>
          <p:cNvPr id="13" name="Picture 2" descr="C:\Users\sofia\Desktop\593644-200.png"/>
          <p:cNvPicPr>
            <a:picLocks noChangeAspect="1" noChangeArrowheads="1"/>
          </p:cNvPicPr>
          <p:nvPr/>
        </p:nvPicPr>
        <p:blipFill>
          <a:blip r:embed="rId3" cstate="print">
            <a:lum bright="-65000"/>
          </a:blip>
          <a:srcRect/>
          <a:stretch>
            <a:fillRect/>
          </a:stretch>
        </p:blipFill>
        <p:spPr bwMode="auto">
          <a:xfrm>
            <a:off x="2051720" y="2276872"/>
            <a:ext cx="1080000" cy="1080000"/>
          </a:xfrm>
          <a:prstGeom prst="rect">
            <a:avLst/>
          </a:prstGeom>
          <a:noFill/>
        </p:spPr>
      </p:pic>
      <p:cxnSp>
        <p:nvCxnSpPr>
          <p:cNvPr id="15" name="Conexão reta unidirecional 6">
            <a:extLst>
              <a:ext uri="{FF2B5EF4-FFF2-40B4-BE49-F238E27FC236}">
                <a16:creationId xmlns:a16="http://schemas.microsoft.com/office/drawing/2014/main" xmlns="" id="{57423367-16D7-4DC9-9E7F-9E6EAD00CE55}"/>
              </a:ext>
            </a:extLst>
          </p:cNvPr>
          <p:cNvCxnSpPr>
            <a:cxnSpLocks/>
          </p:cNvCxnSpPr>
          <p:nvPr/>
        </p:nvCxnSpPr>
        <p:spPr>
          <a:xfrm>
            <a:off x="4716016" y="1340768"/>
            <a:ext cx="1224136" cy="936104"/>
          </a:xfrm>
          <a:prstGeom prst="straightConnector1">
            <a:avLst/>
          </a:prstGeom>
          <a:ln w="38100">
            <a:solidFill>
              <a:schemeClr val="bg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ixaDeTexto 15"/>
          <p:cNvSpPr txBox="1"/>
          <p:nvPr/>
        </p:nvSpPr>
        <p:spPr>
          <a:xfrm>
            <a:off x="5436096" y="3429000"/>
            <a:ext cx="3744416" cy="20313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PREFERENCES</a:t>
            </a:r>
          </a:p>
          <a:p>
            <a:endParaRPr lang="pt-PT" sz="2400" dirty="0">
              <a:solidFill>
                <a:schemeClr val="bg1"/>
              </a:solidFill>
              <a:latin typeface="Ubuntu" pitchFamily="34" charset="0"/>
            </a:endParaRPr>
          </a:p>
          <a:p>
            <a:endParaRPr lang="pt-PT" sz="2400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Sink</a:t>
            </a:r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or</a:t>
            </a:r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Shower</a:t>
            </a:r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next</a:t>
            </a:r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 to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window</a:t>
            </a:r>
            <a:endParaRPr lang="pt-PT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 Bed facing the door</a:t>
            </a:r>
            <a:endParaRPr lang="pt-PT" sz="2400" dirty="0">
              <a:solidFill>
                <a:schemeClr val="bg1"/>
              </a:solidFill>
              <a:latin typeface="Ubuntu" pitchFamily="34" charset="0"/>
            </a:endParaRPr>
          </a:p>
          <a:p>
            <a:endParaRPr lang="pt-PT" dirty="0">
              <a:solidFill>
                <a:schemeClr val="bg1"/>
              </a:solidFill>
              <a:latin typeface="Ubuntu" pitchFamily="34" charset="0"/>
            </a:endParaRPr>
          </a:p>
        </p:txBody>
      </p:sp>
      <p:pic>
        <p:nvPicPr>
          <p:cNvPr id="18" name="Picture 3" descr="C:\Users\sofia\Desktop\62335-20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2204688"/>
            <a:ext cx="1224136" cy="1224136"/>
          </a:xfrm>
          <a:prstGeom prst="rect">
            <a:avLst/>
          </a:prstGeom>
          <a:noFill/>
        </p:spPr>
      </p:pic>
      <p:sp>
        <p:nvSpPr>
          <p:cNvPr id="11" name="CaixaDeTexto 10"/>
          <p:cNvSpPr txBox="1"/>
          <p:nvPr/>
        </p:nvSpPr>
        <p:spPr>
          <a:xfrm>
            <a:off x="36512" y="446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CASE STUDY 1</a:t>
            </a:r>
            <a:endParaRPr lang="en-GB" sz="2400" dirty="0">
              <a:solidFill>
                <a:schemeClr val="bg1"/>
              </a:solidFill>
              <a:latin typeface="Ubuntu" pitchFamily="34" charset="0"/>
            </a:endParaRPr>
          </a:p>
        </p:txBody>
      </p:sp>
      <p:pic>
        <p:nvPicPr>
          <p:cNvPr id="4098" name="Picture 2" descr="C:\Users\sofia\Desktop\Imagem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976" y="4293096"/>
            <a:ext cx="3600000" cy="2085693"/>
          </a:xfrm>
          <a:prstGeom prst="rect">
            <a:avLst/>
          </a:prstGeom>
          <a:noFill/>
        </p:spPr>
      </p:pic>
      <p:sp>
        <p:nvSpPr>
          <p:cNvPr id="17" name="Oval 16"/>
          <p:cNvSpPr/>
          <p:nvPr/>
        </p:nvSpPr>
        <p:spPr>
          <a:xfrm>
            <a:off x="2051720" y="5229200"/>
            <a:ext cx="1368152" cy="12961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3732979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2555776" y="836712"/>
            <a:ext cx="403244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CONSTRAINTS</a:t>
            </a:r>
            <a:endParaRPr lang="pt-PT" dirty="0">
              <a:solidFill>
                <a:schemeClr val="bg1"/>
              </a:solidFill>
              <a:latin typeface="Ubuntu" pitchFamily="34" charset="0"/>
            </a:endParaRPr>
          </a:p>
        </p:txBody>
      </p:sp>
      <p:cxnSp>
        <p:nvCxnSpPr>
          <p:cNvPr id="8" name="Conexão reta unidirecional 6">
            <a:extLst>
              <a:ext uri="{FF2B5EF4-FFF2-40B4-BE49-F238E27FC236}">
                <a16:creationId xmlns:a16="http://schemas.microsoft.com/office/drawing/2014/main" xmlns="" id="{57423367-16D7-4DC9-9E7F-9E6EAD00CE55}"/>
              </a:ext>
            </a:extLst>
          </p:cNvPr>
          <p:cNvCxnSpPr>
            <a:cxnSpLocks/>
          </p:cNvCxnSpPr>
          <p:nvPr/>
        </p:nvCxnSpPr>
        <p:spPr>
          <a:xfrm flipH="1">
            <a:off x="3203848" y="1340768"/>
            <a:ext cx="1224136" cy="936104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/>
          <p:cNvSpPr txBox="1"/>
          <p:nvPr/>
        </p:nvSpPr>
        <p:spPr>
          <a:xfrm>
            <a:off x="1115616" y="3429000"/>
            <a:ext cx="4032448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Ubuntu" pitchFamily="34" charset="0"/>
              </a:rPr>
              <a:t>CONSTRUCTIBILITY</a:t>
            </a:r>
          </a:p>
          <a:p>
            <a:endParaRPr lang="pt-PT" sz="2400" dirty="0">
              <a:solidFill>
                <a:schemeClr val="bg1"/>
              </a:solidFill>
              <a:latin typeface="Ubuntu" pitchFamily="34" charset="0"/>
            </a:endParaRPr>
          </a:p>
        </p:txBody>
      </p:sp>
      <p:pic>
        <p:nvPicPr>
          <p:cNvPr id="13" name="Picture 2" descr="C:\Users\sofia\Desktop\593644-200.png"/>
          <p:cNvPicPr>
            <a:picLocks noChangeAspect="1" noChangeArrowheads="1"/>
          </p:cNvPicPr>
          <p:nvPr/>
        </p:nvPicPr>
        <p:blipFill>
          <a:blip r:embed="rId3" cstate="print">
            <a:lum bright="-65000"/>
          </a:blip>
          <a:srcRect/>
          <a:stretch>
            <a:fillRect/>
          </a:stretch>
        </p:blipFill>
        <p:spPr bwMode="auto">
          <a:xfrm>
            <a:off x="2051720" y="2276872"/>
            <a:ext cx="1080000" cy="1080000"/>
          </a:xfrm>
          <a:prstGeom prst="rect">
            <a:avLst/>
          </a:prstGeom>
          <a:noFill/>
        </p:spPr>
      </p:pic>
      <p:cxnSp>
        <p:nvCxnSpPr>
          <p:cNvPr id="15" name="Conexão reta unidirecional 6">
            <a:extLst>
              <a:ext uri="{FF2B5EF4-FFF2-40B4-BE49-F238E27FC236}">
                <a16:creationId xmlns:a16="http://schemas.microsoft.com/office/drawing/2014/main" xmlns="" id="{57423367-16D7-4DC9-9E7F-9E6EAD00CE55}"/>
              </a:ext>
            </a:extLst>
          </p:cNvPr>
          <p:cNvCxnSpPr>
            <a:cxnSpLocks/>
          </p:cNvCxnSpPr>
          <p:nvPr/>
        </p:nvCxnSpPr>
        <p:spPr>
          <a:xfrm>
            <a:off x="4716016" y="1340768"/>
            <a:ext cx="1224136" cy="936104"/>
          </a:xfrm>
          <a:prstGeom prst="straightConnector1">
            <a:avLst/>
          </a:prstGeom>
          <a:ln w="38100">
            <a:solidFill>
              <a:schemeClr val="bg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ixaDeTexto 15"/>
          <p:cNvSpPr txBox="1"/>
          <p:nvPr/>
        </p:nvSpPr>
        <p:spPr>
          <a:xfrm>
            <a:off x="5436096" y="3429000"/>
            <a:ext cx="3744416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PREFERENCES</a:t>
            </a:r>
          </a:p>
          <a:p>
            <a:endParaRPr lang="pt-PT" sz="2400" dirty="0">
              <a:solidFill>
                <a:schemeClr val="bg1"/>
              </a:solidFill>
              <a:latin typeface="Ubuntu" pitchFamily="34" charset="0"/>
            </a:endParaRPr>
          </a:p>
          <a:p>
            <a:endParaRPr lang="pt-PT" sz="2400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Sink</a:t>
            </a:r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or</a:t>
            </a:r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Shower</a:t>
            </a:r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next</a:t>
            </a:r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 to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window</a:t>
            </a:r>
            <a:endParaRPr lang="pt-PT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 Bed facing the door</a:t>
            </a:r>
          </a:p>
          <a:p>
            <a:pPr>
              <a:buFont typeface="Arial" pitchFamily="34" charset="0"/>
              <a:buChar char="•"/>
            </a:pPr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 Optimize Circulation Space</a:t>
            </a:r>
          </a:p>
          <a:p>
            <a:pPr>
              <a:buFont typeface="Arial" pitchFamily="34" charset="0"/>
              <a:buChar char="•"/>
            </a:pPr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 …</a:t>
            </a:r>
          </a:p>
          <a:p>
            <a:endParaRPr lang="pt-PT" dirty="0">
              <a:solidFill>
                <a:schemeClr val="bg1"/>
              </a:solidFill>
              <a:latin typeface="Ubuntu" pitchFamily="34" charset="0"/>
            </a:endParaRPr>
          </a:p>
          <a:p>
            <a:endParaRPr lang="pt-PT" dirty="0">
              <a:solidFill>
                <a:schemeClr val="bg1"/>
              </a:solidFill>
              <a:latin typeface="Ubuntu" pitchFamily="34" charset="0"/>
            </a:endParaRPr>
          </a:p>
        </p:txBody>
      </p:sp>
      <p:pic>
        <p:nvPicPr>
          <p:cNvPr id="18" name="Picture 3" descr="C:\Users\sofia\Desktop\62335-20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2204688"/>
            <a:ext cx="1224136" cy="1224136"/>
          </a:xfrm>
          <a:prstGeom prst="rect">
            <a:avLst/>
          </a:prstGeom>
          <a:noFill/>
        </p:spPr>
      </p:pic>
      <p:sp>
        <p:nvSpPr>
          <p:cNvPr id="11" name="CaixaDeTexto 10"/>
          <p:cNvSpPr txBox="1"/>
          <p:nvPr/>
        </p:nvSpPr>
        <p:spPr>
          <a:xfrm>
            <a:off x="36512" y="446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CASE STUDY 1</a:t>
            </a:r>
            <a:endParaRPr lang="en-GB" sz="2400" dirty="0">
              <a:solidFill>
                <a:schemeClr val="bg1"/>
              </a:solidFill>
              <a:latin typeface="Ubunt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732979"/>
      </p:ext>
    </p:ext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/>
          <p:cNvSpPr txBox="1"/>
          <p:nvPr/>
        </p:nvSpPr>
        <p:spPr>
          <a:xfrm>
            <a:off x="5436096" y="1989016"/>
            <a:ext cx="3744416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PREFERENCES</a:t>
            </a:r>
            <a:endParaRPr lang="pt-PT" dirty="0">
              <a:solidFill>
                <a:schemeClr val="bg1"/>
              </a:solidFill>
              <a:latin typeface="Ubuntu" pitchFamily="34" charset="0"/>
            </a:endParaRPr>
          </a:p>
          <a:p>
            <a:endParaRPr lang="pt-PT" dirty="0">
              <a:solidFill>
                <a:schemeClr val="bg1"/>
              </a:solidFill>
              <a:latin typeface="Ubuntu" pitchFamily="34" charset="0"/>
            </a:endParaRPr>
          </a:p>
          <a:p>
            <a:endParaRPr lang="pt-PT" dirty="0">
              <a:solidFill>
                <a:schemeClr val="bg1"/>
              </a:solidFill>
              <a:latin typeface="Ubuntu" pitchFamily="34" charset="0"/>
            </a:endParaRPr>
          </a:p>
        </p:txBody>
      </p:sp>
      <p:pic>
        <p:nvPicPr>
          <p:cNvPr id="14" name="Picture 3" descr="C:\Users\sofia\Desktop\62335-2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764704"/>
            <a:ext cx="1224136" cy="1224136"/>
          </a:xfrm>
          <a:prstGeom prst="rect">
            <a:avLst/>
          </a:prstGeom>
          <a:noFill/>
        </p:spPr>
      </p:pic>
      <p:sp>
        <p:nvSpPr>
          <p:cNvPr id="15" name="CaixaDeTexto 14"/>
          <p:cNvSpPr txBox="1"/>
          <p:nvPr/>
        </p:nvSpPr>
        <p:spPr>
          <a:xfrm>
            <a:off x="1115616" y="1989016"/>
            <a:ext cx="4032448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CONSTRUCTIBILITY</a:t>
            </a:r>
            <a:endParaRPr lang="pt-PT" dirty="0">
              <a:solidFill>
                <a:schemeClr val="bg1"/>
              </a:solidFill>
              <a:latin typeface="Ubuntu" pitchFamily="34" charset="0"/>
            </a:endParaRPr>
          </a:p>
          <a:p>
            <a:endParaRPr lang="pt-PT" dirty="0">
              <a:solidFill>
                <a:schemeClr val="bg1"/>
              </a:solidFill>
              <a:latin typeface="Ubuntu" pitchFamily="34" charset="0"/>
            </a:endParaRPr>
          </a:p>
        </p:txBody>
      </p:sp>
      <p:pic>
        <p:nvPicPr>
          <p:cNvPr id="16" name="Picture 2" descr="C:\Users\sofia\Desktop\593644-20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836888"/>
            <a:ext cx="1080000" cy="1080000"/>
          </a:xfrm>
          <a:prstGeom prst="rect">
            <a:avLst/>
          </a:prstGeom>
          <a:noFill/>
        </p:spPr>
      </p:pic>
      <p:sp>
        <p:nvSpPr>
          <p:cNvPr id="8" name="CaixaDeTexto 7"/>
          <p:cNvSpPr txBox="1"/>
          <p:nvPr/>
        </p:nvSpPr>
        <p:spPr>
          <a:xfrm>
            <a:off x="36512" y="446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CASE STUDY 1</a:t>
            </a:r>
            <a:endParaRPr lang="en-GB" sz="2400" dirty="0">
              <a:solidFill>
                <a:schemeClr val="bg1"/>
              </a:solidFill>
              <a:latin typeface="Ubunt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883659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-31147" y="6011996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Louvre Abu Dhabi  –  Ateliers Jean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Nouvel</a:t>
            </a:r>
            <a:endParaRPr lang="en-GB" dirty="0">
              <a:solidFill>
                <a:schemeClr val="bg1"/>
              </a:solidFill>
              <a:latin typeface="Ubuntu" pitchFamily="34" charset="0"/>
            </a:endParaRPr>
          </a:p>
        </p:txBody>
      </p:sp>
      <p:pic>
        <p:nvPicPr>
          <p:cNvPr id="6" name="Picture 4" descr="Imagem relacionada">
            <a:extLst>
              <a:ext uri="{FF2B5EF4-FFF2-40B4-BE49-F238E27FC236}">
                <a16:creationId xmlns:a16="http://schemas.microsoft.com/office/drawing/2014/main" xmlns="" id="{8A6CC861-16DD-4DB5-A0D4-CD11494757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"/>
          <a:stretch/>
        </p:blipFill>
        <p:spPr bwMode="auto">
          <a:xfrm>
            <a:off x="0" y="908720"/>
            <a:ext cx="9144000" cy="5092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36512" y="446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RELATED WORK</a:t>
            </a:r>
            <a:endParaRPr lang="en-GB" sz="2400" dirty="0">
              <a:solidFill>
                <a:schemeClr val="bg1"/>
              </a:solidFill>
              <a:latin typeface="Ubuntu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/>
          <p:cNvSpPr txBox="1"/>
          <p:nvPr/>
        </p:nvSpPr>
        <p:spPr>
          <a:xfrm>
            <a:off x="5436096" y="1989016"/>
            <a:ext cx="3744416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PREFERENCES</a:t>
            </a:r>
            <a:endParaRPr lang="pt-PT" dirty="0">
              <a:solidFill>
                <a:schemeClr val="bg1"/>
              </a:solidFill>
              <a:latin typeface="Ubuntu" pitchFamily="34" charset="0"/>
            </a:endParaRPr>
          </a:p>
          <a:p>
            <a:endParaRPr lang="pt-PT" dirty="0">
              <a:solidFill>
                <a:schemeClr val="bg1"/>
              </a:solidFill>
              <a:latin typeface="Ubuntu" pitchFamily="34" charset="0"/>
            </a:endParaRPr>
          </a:p>
          <a:p>
            <a:endParaRPr lang="pt-PT" dirty="0">
              <a:solidFill>
                <a:schemeClr val="bg1"/>
              </a:solidFill>
              <a:latin typeface="Ubuntu" pitchFamily="34" charset="0"/>
            </a:endParaRPr>
          </a:p>
        </p:txBody>
      </p:sp>
      <p:pic>
        <p:nvPicPr>
          <p:cNvPr id="14" name="Picture 3" descr="C:\Users\sofia\Desktop\62335-2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764704"/>
            <a:ext cx="1224136" cy="1224136"/>
          </a:xfrm>
          <a:prstGeom prst="rect">
            <a:avLst/>
          </a:prstGeom>
          <a:noFill/>
        </p:spPr>
      </p:pic>
      <p:sp>
        <p:nvSpPr>
          <p:cNvPr id="15" name="CaixaDeTexto 14"/>
          <p:cNvSpPr txBox="1"/>
          <p:nvPr/>
        </p:nvSpPr>
        <p:spPr>
          <a:xfrm>
            <a:off x="1115616" y="1989016"/>
            <a:ext cx="4032448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CONSTRUCTIBILITY</a:t>
            </a:r>
            <a:endParaRPr lang="pt-PT" dirty="0">
              <a:solidFill>
                <a:schemeClr val="bg1"/>
              </a:solidFill>
              <a:latin typeface="Ubuntu" pitchFamily="34" charset="0"/>
            </a:endParaRPr>
          </a:p>
          <a:p>
            <a:endParaRPr lang="pt-PT" dirty="0">
              <a:solidFill>
                <a:schemeClr val="bg1"/>
              </a:solidFill>
              <a:latin typeface="Ubuntu" pitchFamily="34" charset="0"/>
            </a:endParaRPr>
          </a:p>
        </p:txBody>
      </p:sp>
      <p:pic>
        <p:nvPicPr>
          <p:cNvPr id="16" name="Picture 2" descr="C:\Users\sofia\Desktop\593644-20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836888"/>
            <a:ext cx="1080000" cy="1080000"/>
          </a:xfrm>
          <a:prstGeom prst="rect">
            <a:avLst/>
          </a:prstGeom>
          <a:noFill/>
        </p:spPr>
      </p:pic>
      <p:sp>
        <p:nvSpPr>
          <p:cNvPr id="19" name="Rectângulo 18"/>
          <p:cNvSpPr/>
          <p:nvPr/>
        </p:nvSpPr>
        <p:spPr>
          <a:xfrm>
            <a:off x="1475656" y="3645024"/>
            <a:ext cx="504056" cy="7200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ângulo 19"/>
          <p:cNvSpPr/>
          <p:nvPr/>
        </p:nvSpPr>
        <p:spPr>
          <a:xfrm>
            <a:off x="2195736" y="3645024"/>
            <a:ext cx="504056" cy="7200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ângulo 20"/>
          <p:cNvSpPr/>
          <p:nvPr/>
        </p:nvSpPr>
        <p:spPr>
          <a:xfrm>
            <a:off x="2915816" y="3645024"/>
            <a:ext cx="504056" cy="7200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ângulo 21"/>
          <p:cNvSpPr/>
          <p:nvPr/>
        </p:nvSpPr>
        <p:spPr>
          <a:xfrm>
            <a:off x="1475656" y="4653136"/>
            <a:ext cx="504056" cy="7200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ângulo 22"/>
          <p:cNvSpPr/>
          <p:nvPr/>
        </p:nvSpPr>
        <p:spPr>
          <a:xfrm>
            <a:off x="2195736" y="4653136"/>
            <a:ext cx="504056" cy="7200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ângulo 23"/>
          <p:cNvSpPr/>
          <p:nvPr/>
        </p:nvSpPr>
        <p:spPr>
          <a:xfrm>
            <a:off x="2915816" y="4653136"/>
            <a:ext cx="504056" cy="7200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Sinal de proibição 16"/>
          <p:cNvSpPr/>
          <p:nvPr/>
        </p:nvSpPr>
        <p:spPr>
          <a:xfrm>
            <a:off x="755576" y="2780928"/>
            <a:ext cx="3384376" cy="3384376"/>
          </a:xfrm>
          <a:prstGeom prst="noSmoking">
            <a:avLst>
              <a:gd name="adj" fmla="val 1068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36512" y="446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CASE STUDY 1</a:t>
            </a:r>
            <a:endParaRPr lang="en-GB" sz="2400" dirty="0">
              <a:solidFill>
                <a:schemeClr val="bg1"/>
              </a:solidFill>
              <a:latin typeface="Ubunt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883659"/>
      </p:ext>
    </p:extLst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/>
          <p:cNvSpPr txBox="1"/>
          <p:nvPr/>
        </p:nvSpPr>
        <p:spPr>
          <a:xfrm>
            <a:off x="5436096" y="1989016"/>
            <a:ext cx="3744416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PREFERENCES</a:t>
            </a:r>
            <a:endParaRPr lang="pt-PT" dirty="0">
              <a:solidFill>
                <a:schemeClr val="bg1"/>
              </a:solidFill>
              <a:latin typeface="Ubuntu" pitchFamily="34" charset="0"/>
            </a:endParaRPr>
          </a:p>
          <a:p>
            <a:endParaRPr lang="pt-PT" dirty="0">
              <a:solidFill>
                <a:schemeClr val="bg1"/>
              </a:solidFill>
              <a:latin typeface="Ubuntu" pitchFamily="34" charset="0"/>
            </a:endParaRPr>
          </a:p>
          <a:p>
            <a:endParaRPr lang="pt-PT" dirty="0">
              <a:solidFill>
                <a:schemeClr val="bg1"/>
              </a:solidFill>
              <a:latin typeface="Ubuntu" pitchFamily="34" charset="0"/>
            </a:endParaRPr>
          </a:p>
        </p:txBody>
      </p:sp>
      <p:pic>
        <p:nvPicPr>
          <p:cNvPr id="14" name="Picture 3" descr="C:\Users\sofia\Desktop\62335-2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764704"/>
            <a:ext cx="1224136" cy="1224136"/>
          </a:xfrm>
          <a:prstGeom prst="rect">
            <a:avLst/>
          </a:prstGeom>
          <a:noFill/>
        </p:spPr>
      </p:pic>
      <p:sp>
        <p:nvSpPr>
          <p:cNvPr id="15" name="CaixaDeTexto 14"/>
          <p:cNvSpPr txBox="1"/>
          <p:nvPr/>
        </p:nvSpPr>
        <p:spPr>
          <a:xfrm>
            <a:off x="1115616" y="1989016"/>
            <a:ext cx="4032448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CONSTRUCTIBILITY</a:t>
            </a:r>
            <a:endParaRPr lang="pt-PT" dirty="0">
              <a:solidFill>
                <a:schemeClr val="bg1"/>
              </a:solidFill>
              <a:latin typeface="Ubuntu" pitchFamily="34" charset="0"/>
            </a:endParaRPr>
          </a:p>
          <a:p>
            <a:endParaRPr lang="pt-PT" dirty="0">
              <a:solidFill>
                <a:schemeClr val="bg1"/>
              </a:solidFill>
              <a:latin typeface="Ubuntu" pitchFamily="34" charset="0"/>
            </a:endParaRPr>
          </a:p>
        </p:txBody>
      </p:sp>
      <p:pic>
        <p:nvPicPr>
          <p:cNvPr id="16" name="Picture 2" descr="C:\Users\sofia\Desktop\593644-20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836888"/>
            <a:ext cx="1080000" cy="1080000"/>
          </a:xfrm>
          <a:prstGeom prst="rect">
            <a:avLst/>
          </a:prstGeom>
          <a:noFill/>
        </p:spPr>
      </p:pic>
      <p:sp>
        <p:nvSpPr>
          <p:cNvPr id="19" name="Rectângulo 18"/>
          <p:cNvSpPr/>
          <p:nvPr/>
        </p:nvSpPr>
        <p:spPr>
          <a:xfrm>
            <a:off x="1475656" y="3645024"/>
            <a:ext cx="504056" cy="7200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ângulo 19"/>
          <p:cNvSpPr/>
          <p:nvPr/>
        </p:nvSpPr>
        <p:spPr>
          <a:xfrm>
            <a:off x="2195736" y="3645024"/>
            <a:ext cx="504056" cy="7200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ângulo 20"/>
          <p:cNvSpPr/>
          <p:nvPr/>
        </p:nvSpPr>
        <p:spPr>
          <a:xfrm>
            <a:off x="2915816" y="3645024"/>
            <a:ext cx="504056" cy="7200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ângulo 21"/>
          <p:cNvSpPr/>
          <p:nvPr/>
        </p:nvSpPr>
        <p:spPr>
          <a:xfrm>
            <a:off x="1475656" y="4653136"/>
            <a:ext cx="504056" cy="7200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ângulo 22"/>
          <p:cNvSpPr/>
          <p:nvPr/>
        </p:nvSpPr>
        <p:spPr>
          <a:xfrm>
            <a:off x="2195736" y="4653136"/>
            <a:ext cx="504056" cy="7200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ângulo 23"/>
          <p:cNvSpPr/>
          <p:nvPr/>
        </p:nvSpPr>
        <p:spPr>
          <a:xfrm>
            <a:off x="2915816" y="4653136"/>
            <a:ext cx="504056" cy="7200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Sinal de proibição 16"/>
          <p:cNvSpPr/>
          <p:nvPr/>
        </p:nvSpPr>
        <p:spPr>
          <a:xfrm>
            <a:off x="755576" y="2780928"/>
            <a:ext cx="3384376" cy="3384376"/>
          </a:xfrm>
          <a:prstGeom prst="noSmoking">
            <a:avLst>
              <a:gd name="adj" fmla="val 1068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5" name="Rectângulo 24"/>
          <p:cNvSpPr/>
          <p:nvPr/>
        </p:nvSpPr>
        <p:spPr>
          <a:xfrm>
            <a:off x="5796136" y="3284984"/>
            <a:ext cx="504056" cy="7200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+mj-lt"/>
              <a:buAutoNum type="arabicPeriod"/>
            </a:pPr>
            <a:endParaRPr lang="en-GB"/>
          </a:p>
        </p:txBody>
      </p:sp>
      <p:sp>
        <p:nvSpPr>
          <p:cNvPr id="26" name="CaixaDeTexto 25"/>
          <p:cNvSpPr txBox="1"/>
          <p:nvPr/>
        </p:nvSpPr>
        <p:spPr>
          <a:xfrm>
            <a:off x="5076056" y="3356992"/>
            <a:ext cx="61257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1.</a:t>
            </a:r>
            <a:endParaRPr lang="pt-PT" dirty="0">
              <a:solidFill>
                <a:schemeClr val="bg1"/>
              </a:solidFill>
              <a:latin typeface="Ubuntu" pitchFamily="34" charset="0"/>
            </a:endParaRPr>
          </a:p>
        </p:txBody>
      </p:sp>
      <p:sp>
        <p:nvSpPr>
          <p:cNvPr id="27" name="Rectângulo 26"/>
          <p:cNvSpPr/>
          <p:nvPr/>
        </p:nvSpPr>
        <p:spPr>
          <a:xfrm>
            <a:off x="6516216" y="3284984"/>
            <a:ext cx="504056" cy="7200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+mj-lt"/>
              <a:buAutoNum type="arabicPeriod"/>
            </a:pPr>
            <a:endParaRPr lang="en-GB"/>
          </a:p>
        </p:txBody>
      </p:sp>
      <p:sp>
        <p:nvSpPr>
          <p:cNvPr id="28" name="Rectângulo 27"/>
          <p:cNvSpPr/>
          <p:nvPr/>
        </p:nvSpPr>
        <p:spPr>
          <a:xfrm>
            <a:off x="7236296" y="4293096"/>
            <a:ext cx="504056" cy="7200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+mj-lt"/>
              <a:buAutoNum type="arabicPeriod"/>
            </a:pPr>
            <a:endParaRPr lang="en-GB"/>
          </a:p>
        </p:txBody>
      </p:sp>
      <p:sp>
        <p:nvSpPr>
          <p:cNvPr id="29" name="Rectângulo 28"/>
          <p:cNvSpPr/>
          <p:nvPr/>
        </p:nvSpPr>
        <p:spPr>
          <a:xfrm>
            <a:off x="5796136" y="4293096"/>
            <a:ext cx="504056" cy="7200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+mj-lt"/>
              <a:buAutoNum type="arabicPeriod"/>
            </a:pPr>
            <a:endParaRPr lang="en-GB"/>
          </a:p>
        </p:txBody>
      </p:sp>
      <p:sp>
        <p:nvSpPr>
          <p:cNvPr id="30" name="CaixaDeTexto 29"/>
          <p:cNvSpPr txBox="1"/>
          <p:nvPr/>
        </p:nvSpPr>
        <p:spPr>
          <a:xfrm>
            <a:off x="5076056" y="4365104"/>
            <a:ext cx="61257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2.</a:t>
            </a:r>
            <a:endParaRPr lang="pt-PT" dirty="0">
              <a:solidFill>
                <a:schemeClr val="bg1"/>
              </a:solidFill>
              <a:latin typeface="Ubuntu" pitchFamily="34" charset="0"/>
            </a:endParaRPr>
          </a:p>
        </p:txBody>
      </p:sp>
      <p:sp>
        <p:nvSpPr>
          <p:cNvPr id="31" name="Rectângulo 30"/>
          <p:cNvSpPr/>
          <p:nvPr/>
        </p:nvSpPr>
        <p:spPr>
          <a:xfrm>
            <a:off x="6516216" y="4293096"/>
            <a:ext cx="504056" cy="7200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+mj-lt"/>
              <a:buAutoNum type="arabicPeriod"/>
            </a:pPr>
            <a:endParaRPr lang="en-GB"/>
          </a:p>
        </p:txBody>
      </p:sp>
      <p:sp>
        <p:nvSpPr>
          <p:cNvPr id="33" name="Rectângulo 32"/>
          <p:cNvSpPr/>
          <p:nvPr/>
        </p:nvSpPr>
        <p:spPr>
          <a:xfrm>
            <a:off x="5796136" y="5301208"/>
            <a:ext cx="504056" cy="7200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+mj-lt"/>
              <a:buAutoNum type="arabicPeriod"/>
            </a:pPr>
            <a:endParaRPr lang="en-GB"/>
          </a:p>
        </p:txBody>
      </p:sp>
      <p:sp>
        <p:nvSpPr>
          <p:cNvPr id="34" name="CaixaDeTexto 33"/>
          <p:cNvSpPr txBox="1"/>
          <p:nvPr/>
        </p:nvSpPr>
        <p:spPr>
          <a:xfrm>
            <a:off x="5076056" y="5373216"/>
            <a:ext cx="61257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3.</a:t>
            </a:r>
            <a:endParaRPr lang="pt-PT" dirty="0">
              <a:solidFill>
                <a:schemeClr val="bg1"/>
              </a:solidFill>
              <a:latin typeface="Ubuntu" pitchFamily="34" charset="0"/>
            </a:endParaRPr>
          </a:p>
        </p:txBody>
      </p:sp>
      <p:sp>
        <p:nvSpPr>
          <p:cNvPr id="35" name="Rectângulo 34"/>
          <p:cNvSpPr/>
          <p:nvPr/>
        </p:nvSpPr>
        <p:spPr>
          <a:xfrm>
            <a:off x="6516216" y="5301208"/>
            <a:ext cx="504056" cy="7200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+mj-lt"/>
              <a:buAutoNum type="arabicPeriod"/>
            </a:pPr>
            <a:endParaRPr lang="en-GB"/>
          </a:p>
        </p:txBody>
      </p:sp>
      <p:sp>
        <p:nvSpPr>
          <p:cNvPr id="36" name="Rectângulo 35"/>
          <p:cNvSpPr/>
          <p:nvPr/>
        </p:nvSpPr>
        <p:spPr>
          <a:xfrm>
            <a:off x="7236296" y="5301208"/>
            <a:ext cx="504056" cy="7200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+mj-lt"/>
              <a:buAutoNum type="arabicPeriod"/>
            </a:pPr>
            <a:endParaRPr lang="en-GB"/>
          </a:p>
        </p:txBody>
      </p:sp>
      <p:sp>
        <p:nvSpPr>
          <p:cNvPr id="37" name="Rectângulo 36"/>
          <p:cNvSpPr/>
          <p:nvPr/>
        </p:nvSpPr>
        <p:spPr>
          <a:xfrm>
            <a:off x="7956376" y="5301208"/>
            <a:ext cx="504056" cy="7200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+mj-lt"/>
              <a:buAutoNum type="arabicPeriod"/>
            </a:pPr>
            <a:endParaRPr lang="en-GB"/>
          </a:p>
        </p:txBody>
      </p:sp>
      <p:sp>
        <p:nvSpPr>
          <p:cNvPr id="32" name="CaixaDeTexto 31"/>
          <p:cNvSpPr txBox="1"/>
          <p:nvPr/>
        </p:nvSpPr>
        <p:spPr>
          <a:xfrm>
            <a:off x="36512" y="446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CASE STUDY 1</a:t>
            </a:r>
            <a:endParaRPr lang="en-GB" sz="2400" dirty="0">
              <a:solidFill>
                <a:schemeClr val="bg1"/>
              </a:solidFill>
              <a:latin typeface="Ubunt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883659"/>
      </p:ext>
    </p:extLst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7056784" y="2996952"/>
            <a:ext cx="2555776" cy="357020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chemeClr val="bg2">
                    <a:lumMod val="50000"/>
                  </a:schemeClr>
                </a:solidFill>
                <a:latin typeface="Ubuntu" pitchFamily="34" charset="0"/>
              </a:rPr>
              <a:t> 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Door</a:t>
            </a:r>
            <a:endParaRPr lang="pt-PT" sz="1600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Ubuntu" pitchFamily="34" charset="0"/>
              </a:rPr>
              <a:t> 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Window</a:t>
            </a:r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(s)</a:t>
            </a:r>
            <a:endParaRPr lang="pt-PT" sz="1000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rgbClr val="990099"/>
                </a:solidFill>
                <a:latin typeface="Ubuntu" pitchFamily="34" charset="0"/>
              </a:rPr>
              <a:t> </a:t>
            </a:r>
            <a:r>
              <a:rPr lang="pt-PT" sz="2800" dirty="0">
                <a:solidFill>
                  <a:schemeClr val="bg1"/>
                </a:solidFill>
                <a:latin typeface="Ubuntu" pitchFamily="34" charset="0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Bed</a:t>
            </a:r>
            <a:endParaRPr lang="pt-PT" sz="1600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rgbClr val="800000"/>
                </a:solidFill>
                <a:latin typeface="Ubuntu" pitchFamily="34" charset="0"/>
              </a:rPr>
              <a:t> </a:t>
            </a:r>
            <a:r>
              <a:rPr lang="pt-PT" sz="2800" dirty="0">
                <a:solidFill>
                  <a:schemeClr val="bg2">
                    <a:lumMod val="50000"/>
                  </a:schemeClr>
                </a:solidFill>
                <a:latin typeface="Ubuntu" pitchFamily="34" charset="0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Wardrobe</a:t>
            </a:r>
            <a:endParaRPr lang="pt-PT" sz="1600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rgbClr val="0000FF"/>
                </a:solidFill>
                <a:latin typeface="Ubuntu" pitchFamily="34" charset="0"/>
              </a:rPr>
              <a:t> </a:t>
            </a:r>
            <a:r>
              <a:rPr lang="pt-PT" sz="2800" dirty="0">
                <a:solidFill>
                  <a:schemeClr val="bg1"/>
                </a:solidFill>
                <a:latin typeface="Ubuntu" pitchFamily="34" charset="0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Sink</a:t>
            </a:r>
            <a:endParaRPr lang="pt-PT" sz="1600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rgbClr val="33CC33"/>
                </a:solidFill>
                <a:latin typeface="Ubuntu" pitchFamily="34" charset="0"/>
              </a:rPr>
              <a:t> </a:t>
            </a:r>
            <a:r>
              <a:rPr lang="pt-PT" sz="2800" dirty="0">
                <a:solidFill>
                  <a:schemeClr val="bg2">
                    <a:lumMod val="50000"/>
                  </a:schemeClr>
                </a:solidFill>
                <a:latin typeface="Ubuntu" pitchFamily="34" charset="0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Toilet</a:t>
            </a:r>
            <a:endParaRPr lang="pt-PT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rgbClr val="FF0000"/>
                </a:solidFill>
                <a:latin typeface="Ubuntu" pitchFamily="34" charset="0"/>
              </a:rPr>
              <a:t> </a:t>
            </a:r>
            <a:r>
              <a:rPr lang="pt-PT" sz="2800" dirty="0">
                <a:solidFill>
                  <a:schemeClr val="bg1"/>
                </a:solidFill>
                <a:latin typeface="Ubuntu" pitchFamily="34" charset="0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Shower</a:t>
            </a:r>
            <a:endParaRPr lang="pt-PT" dirty="0">
              <a:solidFill>
                <a:schemeClr val="bg1"/>
              </a:solidFill>
              <a:latin typeface="Ubuntu" pitchFamily="34" charset="0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E48971EA-1E95-4F59-9081-3AFE337CDD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32" b="7066"/>
          <a:stretch/>
        </p:blipFill>
        <p:spPr>
          <a:xfrm>
            <a:off x="179512" y="3140968"/>
            <a:ext cx="6679880" cy="3489515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36512" y="446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CASE STUDY 1 - RESULTS</a:t>
            </a:r>
            <a:endParaRPr lang="en-GB" sz="2400" dirty="0">
              <a:solidFill>
                <a:schemeClr val="bg1"/>
              </a:solidFill>
              <a:latin typeface="Ubunt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614321"/>
      </p:ext>
    </p:extLst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aixaDeTexto 19"/>
          <p:cNvSpPr txBox="1"/>
          <p:nvPr/>
        </p:nvSpPr>
        <p:spPr>
          <a:xfrm>
            <a:off x="7056784" y="2996952"/>
            <a:ext cx="2555776" cy="357020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chemeClr val="bg2">
                    <a:lumMod val="50000"/>
                  </a:schemeClr>
                </a:solidFill>
                <a:latin typeface="Ubuntu" pitchFamily="34" charset="0"/>
              </a:rPr>
              <a:t> 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Door</a:t>
            </a:r>
            <a:endParaRPr lang="pt-PT" sz="1600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Ubuntu" pitchFamily="34" charset="0"/>
              </a:rPr>
              <a:t> 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Window</a:t>
            </a:r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(s)</a:t>
            </a:r>
            <a:endParaRPr lang="pt-PT" sz="1000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rgbClr val="990099"/>
                </a:solidFill>
                <a:latin typeface="Ubuntu" pitchFamily="34" charset="0"/>
              </a:rPr>
              <a:t> </a:t>
            </a:r>
            <a:r>
              <a:rPr lang="pt-PT" sz="2800" dirty="0">
                <a:solidFill>
                  <a:schemeClr val="bg1"/>
                </a:solidFill>
                <a:latin typeface="Ubuntu" pitchFamily="34" charset="0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Bed</a:t>
            </a:r>
            <a:endParaRPr lang="pt-PT" sz="1600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rgbClr val="800000"/>
                </a:solidFill>
                <a:latin typeface="Ubuntu" pitchFamily="34" charset="0"/>
              </a:rPr>
              <a:t> </a:t>
            </a:r>
            <a:r>
              <a:rPr lang="pt-PT" sz="2800" dirty="0">
                <a:solidFill>
                  <a:schemeClr val="bg2">
                    <a:lumMod val="50000"/>
                  </a:schemeClr>
                </a:solidFill>
                <a:latin typeface="Ubuntu" pitchFamily="34" charset="0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Wardrobe</a:t>
            </a:r>
            <a:endParaRPr lang="pt-PT" sz="1600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rgbClr val="0000FF"/>
                </a:solidFill>
                <a:latin typeface="Ubuntu" pitchFamily="34" charset="0"/>
              </a:rPr>
              <a:t> </a:t>
            </a:r>
            <a:r>
              <a:rPr lang="pt-PT" sz="2800" dirty="0">
                <a:solidFill>
                  <a:schemeClr val="bg1"/>
                </a:solidFill>
                <a:latin typeface="Ubuntu" pitchFamily="34" charset="0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Sink</a:t>
            </a:r>
            <a:endParaRPr lang="pt-PT" sz="1600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rgbClr val="33CC33"/>
                </a:solidFill>
                <a:latin typeface="Ubuntu" pitchFamily="34" charset="0"/>
              </a:rPr>
              <a:t> </a:t>
            </a:r>
            <a:r>
              <a:rPr lang="pt-PT" sz="2800" dirty="0">
                <a:solidFill>
                  <a:schemeClr val="bg2">
                    <a:lumMod val="50000"/>
                  </a:schemeClr>
                </a:solidFill>
                <a:latin typeface="Ubuntu" pitchFamily="34" charset="0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Toilet</a:t>
            </a:r>
            <a:endParaRPr lang="pt-PT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rgbClr val="FF0000"/>
                </a:solidFill>
                <a:latin typeface="Ubuntu" pitchFamily="34" charset="0"/>
              </a:rPr>
              <a:t> </a:t>
            </a:r>
            <a:r>
              <a:rPr lang="pt-PT" sz="2800" dirty="0">
                <a:solidFill>
                  <a:schemeClr val="bg1"/>
                </a:solidFill>
                <a:latin typeface="Ubuntu" pitchFamily="34" charset="0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Shower</a:t>
            </a:r>
            <a:endParaRPr lang="pt-PT" dirty="0">
              <a:solidFill>
                <a:schemeClr val="bg1"/>
              </a:solidFill>
              <a:latin typeface="Ubuntu" pitchFamily="34" charset="0"/>
            </a:endParaRP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xmlns="" id="{E48971EA-1E95-4F59-9081-3AFE337CDD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32" b="7066"/>
          <a:stretch/>
        </p:blipFill>
        <p:spPr>
          <a:xfrm>
            <a:off x="179512" y="3140968"/>
            <a:ext cx="6679880" cy="3489515"/>
          </a:xfrm>
          <a:prstGeom prst="rect">
            <a:avLst/>
          </a:prstGeom>
        </p:spPr>
      </p:pic>
      <p:sp>
        <p:nvSpPr>
          <p:cNvPr id="9" name="Forma livre 8"/>
          <p:cNvSpPr/>
          <p:nvPr/>
        </p:nvSpPr>
        <p:spPr>
          <a:xfrm>
            <a:off x="1257300" y="266700"/>
            <a:ext cx="4034780" cy="3708400"/>
          </a:xfrm>
          <a:custGeom>
            <a:avLst/>
            <a:gdLst>
              <a:gd name="connsiteX0" fmla="*/ 0 w 4013200"/>
              <a:gd name="connsiteY0" fmla="*/ 2870200 h 3708400"/>
              <a:gd name="connsiteX1" fmla="*/ 4013200 w 4013200"/>
              <a:gd name="connsiteY1" fmla="*/ 0 h 3708400"/>
              <a:gd name="connsiteX2" fmla="*/ 4000500 w 4013200"/>
              <a:gd name="connsiteY2" fmla="*/ 2641600 h 3708400"/>
              <a:gd name="connsiteX3" fmla="*/ 0 w 4013200"/>
              <a:gd name="connsiteY3" fmla="*/ 3708400 h 3708400"/>
              <a:gd name="connsiteX4" fmla="*/ 0 w 4013200"/>
              <a:gd name="connsiteY4" fmla="*/ 2870200 h 370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13200" h="3708400">
                <a:moveTo>
                  <a:pt x="0" y="2870200"/>
                </a:moveTo>
                <a:lnTo>
                  <a:pt x="4013200" y="0"/>
                </a:lnTo>
                <a:cubicBezTo>
                  <a:pt x="4008967" y="880533"/>
                  <a:pt x="4004733" y="1761067"/>
                  <a:pt x="4000500" y="2641600"/>
                </a:cubicBezTo>
                <a:lnTo>
                  <a:pt x="0" y="3708400"/>
                </a:lnTo>
                <a:lnTo>
                  <a:pt x="0" y="2870200"/>
                </a:lnTo>
                <a:close/>
              </a:path>
            </a:pathLst>
          </a:custGeom>
          <a:solidFill>
            <a:schemeClr val="bg1">
              <a:lumMod val="6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FC2E48A2-04BE-4151-B91F-7CC88D30F9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8" t="21812" b="10759"/>
          <a:stretch/>
        </p:blipFill>
        <p:spPr>
          <a:xfrm>
            <a:off x="5273297" y="260648"/>
            <a:ext cx="3619183" cy="2664296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36512" y="446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CASE STUDY 1 - RESULTS</a:t>
            </a:r>
            <a:endParaRPr lang="en-GB" sz="2400" dirty="0">
              <a:solidFill>
                <a:schemeClr val="bg1"/>
              </a:solidFill>
              <a:latin typeface="Ubunt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222802"/>
      </p:ext>
    </p:extLst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E04556A0-EE4F-427A-BC96-41B1828967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06"/>
          <a:stretch/>
        </p:blipFill>
        <p:spPr>
          <a:xfrm>
            <a:off x="4907816" y="260648"/>
            <a:ext cx="3984664" cy="2664000"/>
          </a:xfrm>
          <a:prstGeom prst="rect">
            <a:avLst/>
          </a:prstGeom>
        </p:spPr>
      </p:pic>
      <p:sp>
        <p:nvSpPr>
          <p:cNvPr id="20" name="CaixaDeTexto 19"/>
          <p:cNvSpPr txBox="1"/>
          <p:nvPr/>
        </p:nvSpPr>
        <p:spPr>
          <a:xfrm>
            <a:off x="7056784" y="2996952"/>
            <a:ext cx="2555776" cy="357020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chemeClr val="bg2">
                    <a:lumMod val="50000"/>
                  </a:schemeClr>
                </a:solidFill>
                <a:latin typeface="Ubuntu" pitchFamily="34" charset="0"/>
              </a:rPr>
              <a:t> 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Door</a:t>
            </a:r>
            <a:endParaRPr lang="pt-PT" sz="1600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Ubuntu" pitchFamily="34" charset="0"/>
              </a:rPr>
              <a:t> 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Window</a:t>
            </a:r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(s)</a:t>
            </a:r>
            <a:endParaRPr lang="pt-PT" sz="1000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rgbClr val="990099"/>
                </a:solidFill>
                <a:latin typeface="Ubuntu" pitchFamily="34" charset="0"/>
              </a:rPr>
              <a:t> </a:t>
            </a:r>
            <a:r>
              <a:rPr lang="pt-PT" sz="2800" dirty="0">
                <a:solidFill>
                  <a:schemeClr val="bg1"/>
                </a:solidFill>
                <a:latin typeface="Ubuntu" pitchFamily="34" charset="0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Bed</a:t>
            </a:r>
            <a:endParaRPr lang="pt-PT" sz="1600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rgbClr val="800000"/>
                </a:solidFill>
                <a:latin typeface="Ubuntu" pitchFamily="34" charset="0"/>
              </a:rPr>
              <a:t> </a:t>
            </a:r>
            <a:r>
              <a:rPr lang="pt-PT" sz="2800" dirty="0">
                <a:solidFill>
                  <a:schemeClr val="bg2">
                    <a:lumMod val="50000"/>
                  </a:schemeClr>
                </a:solidFill>
                <a:latin typeface="Ubuntu" pitchFamily="34" charset="0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Wardrobe</a:t>
            </a:r>
            <a:endParaRPr lang="pt-PT" sz="1600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rgbClr val="0000FF"/>
                </a:solidFill>
                <a:latin typeface="Ubuntu" pitchFamily="34" charset="0"/>
              </a:rPr>
              <a:t> </a:t>
            </a:r>
            <a:r>
              <a:rPr lang="pt-PT" sz="2800" dirty="0">
                <a:solidFill>
                  <a:schemeClr val="bg1"/>
                </a:solidFill>
                <a:latin typeface="Ubuntu" pitchFamily="34" charset="0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Sink</a:t>
            </a:r>
            <a:endParaRPr lang="pt-PT" sz="1600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rgbClr val="33CC33"/>
                </a:solidFill>
                <a:latin typeface="Ubuntu" pitchFamily="34" charset="0"/>
              </a:rPr>
              <a:t> </a:t>
            </a:r>
            <a:r>
              <a:rPr lang="pt-PT" sz="2800" dirty="0">
                <a:solidFill>
                  <a:schemeClr val="bg2">
                    <a:lumMod val="50000"/>
                  </a:schemeClr>
                </a:solidFill>
                <a:latin typeface="Ubuntu" pitchFamily="34" charset="0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Toilet</a:t>
            </a:r>
            <a:endParaRPr lang="pt-PT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rgbClr val="FF0000"/>
                </a:solidFill>
                <a:latin typeface="Ubuntu" pitchFamily="34" charset="0"/>
              </a:rPr>
              <a:t> </a:t>
            </a:r>
            <a:r>
              <a:rPr lang="pt-PT" sz="2800" dirty="0">
                <a:solidFill>
                  <a:schemeClr val="bg1"/>
                </a:solidFill>
                <a:latin typeface="Ubuntu" pitchFamily="34" charset="0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Shower</a:t>
            </a:r>
            <a:endParaRPr lang="pt-PT" dirty="0">
              <a:solidFill>
                <a:schemeClr val="bg1"/>
              </a:solidFill>
              <a:latin typeface="Ubuntu" pitchFamily="34" charset="0"/>
            </a:endParaRP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xmlns="" id="{E48971EA-1E95-4F59-9081-3AFE337CDD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32" b="7066"/>
          <a:stretch/>
        </p:blipFill>
        <p:spPr>
          <a:xfrm>
            <a:off x="179512" y="3140968"/>
            <a:ext cx="6679880" cy="3489515"/>
          </a:xfrm>
          <a:prstGeom prst="rect">
            <a:avLst/>
          </a:prstGeom>
        </p:spPr>
      </p:pic>
      <p:sp>
        <p:nvSpPr>
          <p:cNvPr id="11" name="Forma livre 10"/>
          <p:cNvSpPr/>
          <p:nvPr/>
        </p:nvSpPr>
        <p:spPr>
          <a:xfrm>
            <a:off x="3073400" y="188640"/>
            <a:ext cx="1858640" cy="4032448"/>
          </a:xfrm>
          <a:custGeom>
            <a:avLst/>
            <a:gdLst>
              <a:gd name="connsiteX0" fmla="*/ 0 w 1841500"/>
              <a:gd name="connsiteY0" fmla="*/ 3924300 h 3924300"/>
              <a:gd name="connsiteX1" fmla="*/ 685800 w 1841500"/>
              <a:gd name="connsiteY1" fmla="*/ 3924300 h 3924300"/>
              <a:gd name="connsiteX2" fmla="*/ 1816100 w 1841500"/>
              <a:gd name="connsiteY2" fmla="*/ 2654300 h 3924300"/>
              <a:gd name="connsiteX3" fmla="*/ 1841500 w 1841500"/>
              <a:gd name="connsiteY3" fmla="*/ 0 h 3924300"/>
              <a:gd name="connsiteX4" fmla="*/ 0 w 1841500"/>
              <a:gd name="connsiteY4" fmla="*/ 3924300 h 392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1500" h="3924300">
                <a:moveTo>
                  <a:pt x="0" y="3924300"/>
                </a:moveTo>
                <a:lnTo>
                  <a:pt x="685800" y="3924300"/>
                </a:lnTo>
                <a:lnTo>
                  <a:pt x="1816100" y="2654300"/>
                </a:lnTo>
                <a:lnTo>
                  <a:pt x="1841500" y="0"/>
                </a:lnTo>
                <a:lnTo>
                  <a:pt x="0" y="3924300"/>
                </a:lnTo>
                <a:close/>
              </a:path>
            </a:pathLst>
          </a:custGeom>
          <a:solidFill>
            <a:schemeClr val="bg1">
              <a:lumMod val="6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ângulo 11"/>
          <p:cNvSpPr/>
          <p:nvPr/>
        </p:nvSpPr>
        <p:spPr>
          <a:xfrm>
            <a:off x="4355976" y="0"/>
            <a:ext cx="1368152" cy="2606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aixaDeTexto 7"/>
          <p:cNvSpPr txBox="1"/>
          <p:nvPr/>
        </p:nvSpPr>
        <p:spPr>
          <a:xfrm>
            <a:off x="36512" y="446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CASE STUDY 1 - RESULTS</a:t>
            </a:r>
            <a:endParaRPr lang="en-GB" sz="2400" dirty="0">
              <a:solidFill>
                <a:schemeClr val="bg1"/>
              </a:solidFill>
              <a:latin typeface="Ubunt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222802"/>
      </p:ext>
    </p:extLst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aixaDeTexto 19"/>
          <p:cNvSpPr txBox="1"/>
          <p:nvPr/>
        </p:nvSpPr>
        <p:spPr>
          <a:xfrm>
            <a:off x="7056784" y="2996952"/>
            <a:ext cx="2555776" cy="357020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chemeClr val="bg2">
                    <a:lumMod val="50000"/>
                  </a:schemeClr>
                </a:solidFill>
                <a:latin typeface="Ubuntu" pitchFamily="34" charset="0"/>
              </a:rPr>
              <a:t> 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Door</a:t>
            </a:r>
            <a:endParaRPr lang="pt-PT" sz="1600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Ubuntu" pitchFamily="34" charset="0"/>
              </a:rPr>
              <a:t> 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Window</a:t>
            </a:r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(s)</a:t>
            </a:r>
            <a:endParaRPr lang="pt-PT" sz="1000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rgbClr val="990099"/>
                </a:solidFill>
                <a:latin typeface="Ubuntu" pitchFamily="34" charset="0"/>
              </a:rPr>
              <a:t> </a:t>
            </a:r>
            <a:r>
              <a:rPr lang="pt-PT" sz="2800" dirty="0">
                <a:solidFill>
                  <a:schemeClr val="bg1"/>
                </a:solidFill>
                <a:latin typeface="Ubuntu" pitchFamily="34" charset="0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Bed</a:t>
            </a:r>
            <a:endParaRPr lang="pt-PT" sz="1600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rgbClr val="800000"/>
                </a:solidFill>
                <a:latin typeface="Ubuntu" pitchFamily="34" charset="0"/>
              </a:rPr>
              <a:t> </a:t>
            </a:r>
            <a:r>
              <a:rPr lang="pt-PT" sz="2800" dirty="0">
                <a:solidFill>
                  <a:schemeClr val="bg2">
                    <a:lumMod val="50000"/>
                  </a:schemeClr>
                </a:solidFill>
                <a:latin typeface="Ubuntu" pitchFamily="34" charset="0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Wardrobe</a:t>
            </a:r>
            <a:endParaRPr lang="pt-PT" sz="1600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rgbClr val="0000FF"/>
                </a:solidFill>
                <a:latin typeface="Ubuntu" pitchFamily="34" charset="0"/>
              </a:rPr>
              <a:t> </a:t>
            </a:r>
            <a:r>
              <a:rPr lang="pt-PT" sz="2800" dirty="0">
                <a:solidFill>
                  <a:schemeClr val="bg1"/>
                </a:solidFill>
                <a:latin typeface="Ubuntu" pitchFamily="34" charset="0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Sink</a:t>
            </a:r>
            <a:endParaRPr lang="pt-PT" sz="1600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rgbClr val="33CC33"/>
                </a:solidFill>
                <a:latin typeface="Ubuntu" pitchFamily="34" charset="0"/>
              </a:rPr>
              <a:t> </a:t>
            </a:r>
            <a:r>
              <a:rPr lang="pt-PT" sz="2800" dirty="0">
                <a:solidFill>
                  <a:schemeClr val="bg2">
                    <a:lumMod val="50000"/>
                  </a:schemeClr>
                </a:solidFill>
                <a:latin typeface="Ubuntu" pitchFamily="34" charset="0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Toilet</a:t>
            </a:r>
            <a:endParaRPr lang="pt-PT" dirty="0">
              <a:solidFill>
                <a:schemeClr val="bg1"/>
              </a:solidFill>
              <a:latin typeface="Ubuntu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pt-PT" sz="2800" dirty="0">
                <a:solidFill>
                  <a:srgbClr val="FF0000"/>
                </a:solidFill>
                <a:latin typeface="Ubuntu" pitchFamily="34" charset="0"/>
              </a:rPr>
              <a:t> </a:t>
            </a:r>
            <a:r>
              <a:rPr lang="pt-PT" sz="2800" dirty="0">
                <a:solidFill>
                  <a:schemeClr val="bg1"/>
                </a:solidFill>
                <a:latin typeface="Ubuntu" pitchFamily="34" charset="0"/>
              </a:rPr>
              <a:t> </a:t>
            </a:r>
            <a:r>
              <a:rPr lang="pt-PT" dirty="0" err="1">
                <a:solidFill>
                  <a:schemeClr val="bg1"/>
                </a:solidFill>
                <a:latin typeface="Ubuntu" pitchFamily="34" charset="0"/>
              </a:rPr>
              <a:t>Shower</a:t>
            </a:r>
            <a:endParaRPr lang="pt-PT" dirty="0">
              <a:solidFill>
                <a:schemeClr val="bg1"/>
              </a:solidFill>
              <a:latin typeface="Ubuntu" pitchFamily="34" charset="0"/>
            </a:endParaRP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xmlns="" id="{E48971EA-1E95-4F59-9081-3AFE337CDD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32" b="7066"/>
          <a:stretch/>
        </p:blipFill>
        <p:spPr>
          <a:xfrm>
            <a:off x="179512" y="3140968"/>
            <a:ext cx="6679880" cy="3489515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xmlns="" id="{2AFAF8D4-7CD1-4DDA-9301-DDA6EA77CD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7" y="260648"/>
            <a:ext cx="4176464" cy="2664296"/>
          </a:xfrm>
          <a:prstGeom prst="rect">
            <a:avLst/>
          </a:prstGeom>
        </p:spPr>
      </p:pic>
      <p:sp>
        <p:nvSpPr>
          <p:cNvPr id="19" name="Forma livre 18"/>
          <p:cNvSpPr/>
          <p:nvPr/>
        </p:nvSpPr>
        <p:spPr>
          <a:xfrm>
            <a:off x="3886200" y="2921000"/>
            <a:ext cx="5016500" cy="3492500"/>
          </a:xfrm>
          <a:custGeom>
            <a:avLst/>
            <a:gdLst>
              <a:gd name="connsiteX0" fmla="*/ 812800 w 5016500"/>
              <a:gd name="connsiteY0" fmla="*/ 0 h 3492500"/>
              <a:gd name="connsiteX1" fmla="*/ 0 w 5016500"/>
              <a:gd name="connsiteY1" fmla="*/ 2578100 h 3492500"/>
              <a:gd name="connsiteX2" fmla="*/ 12700 w 5016500"/>
              <a:gd name="connsiteY2" fmla="*/ 3492500 h 3492500"/>
              <a:gd name="connsiteX3" fmla="*/ 5016500 w 5016500"/>
              <a:gd name="connsiteY3" fmla="*/ 12700 h 3492500"/>
              <a:gd name="connsiteX4" fmla="*/ 812800 w 5016500"/>
              <a:gd name="connsiteY4" fmla="*/ 0 h 349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16500" h="3492500">
                <a:moveTo>
                  <a:pt x="812800" y="0"/>
                </a:moveTo>
                <a:lnTo>
                  <a:pt x="0" y="2578100"/>
                </a:lnTo>
                <a:lnTo>
                  <a:pt x="12700" y="3492500"/>
                </a:lnTo>
                <a:lnTo>
                  <a:pt x="5016500" y="12700"/>
                </a:lnTo>
                <a:lnTo>
                  <a:pt x="812800" y="0"/>
                </a:lnTo>
                <a:close/>
              </a:path>
            </a:pathLst>
          </a:custGeom>
          <a:solidFill>
            <a:schemeClr val="bg1">
              <a:lumMod val="6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CaixaDeTexto 6"/>
          <p:cNvSpPr txBox="1"/>
          <p:nvPr/>
        </p:nvSpPr>
        <p:spPr>
          <a:xfrm>
            <a:off x="36512" y="446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CASE STUDY 1 - RESULTS</a:t>
            </a:r>
            <a:endParaRPr lang="en-GB" sz="2400" dirty="0">
              <a:solidFill>
                <a:schemeClr val="bg1"/>
              </a:solidFill>
              <a:latin typeface="Ubunt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222802"/>
      </p:ext>
    </p:extLst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6512" y="446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CASE STUDY 2 – LIGHTING OPTIMIZATION</a:t>
            </a:r>
            <a:endParaRPr lang="en-GB" sz="2400" dirty="0">
              <a:solidFill>
                <a:schemeClr val="bg1"/>
              </a:solidFill>
              <a:latin typeface="Ubuntu" pitchFamily="34" charset="0"/>
            </a:endParaRPr>
          </a:p>
        </p:txBody>
      </p:sp>
      <p:pic>
        <p:nvPicPr>
          <p:cNvPr id="5" name="Imagem 9">
            <a:extLst>
              <a:ext uri="{FF2B5EF4-FFF2-40B4-BE49-F238E27FC236}">
                <a16:creationId xmlns:a16="http://schemas.microsoft.com/office/drawing/2014/main" xmlns="" id="{B9531FB3-5446-4A01-A595-8724A025B7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2" t="9359" r="29713"/>
          <a:stretch/>
        </p:blipFill>
        <p:spPr>
          <a:xfrm>
            <a:off x="683568" y="792088"/>
            <a:ext cx="7776864" cy="56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288561"/>
      </p:ext>
    </p:extLst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16">
            <a:extLst>
              <a:ext uri="{FF2B5EF4-FFF2-40B4-BE49-F238E27FC236}">
                <a16:creationId xmlns:a16="http://schemas.microsoft.com/office/drawing/2014/main" xmlns="" id="{2262B027-30B6-4849-8ACA-A1C61E2F25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965" y="750777"/>
            <a:ext cx="6230067" cy="5356445"/>
          </a:xfrm>
          <a:prstGeom prst="rect">
            <a:avLst/>
          </a:prstGeom>
        </p:spPr>
      </p:pic>
      <p:sp>
        <p:nvSpPr>
          <p:cNvPr id="4" name="CaixaDeTexto 4">
            <a:extLst>
              <a:ext uri="{FF2B5EF4-FFF2-40B4-BE49-F238E27FC236}">
                <a16:creationId xmlns:a16="http://schemas.microsoft.com/office/drawing/2014/main" xmlns="" id="{2E1FBA48-BE48-455D-B731-33430E6B9E92}"/>
              </a:ext>
            </a:extLst>
          </p:cNvPr>
          <p:cNvSpPr txBox="1"/>
          <p:nvPr/>
        </p:nvSpPr>
        <p:spPr>
          <a:xfrm>
            <a:off x="36512" y="446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CASE STUDY 2</a:t>
            </a:r>
            <a:endParaRPr lang="en-GB" sz="2400" dirty="0">
              <a:solidFill>
                <a:schemeClr val="bg1"/>
              </a:solidFill>
              <a:latin typeface="Ubunt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037974"/>
      </p:ext>
    </p:extLst>
  </p:cSld>
  <p:clrMapOvr>
    <a:masterClrMapping/>
  </p:clrMapOvr>
  <p:transition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6">
            <a:extLst>
              <a:ext uri="{FF2B5EF4-FFF2-40B4-BE49-F238E27FC236}">
                <a16:creationId xmlns:a16="http://schemas.microsoft.com/office/drawing/2014/main" xmlns="" id="{4E83C8F6-5FC7-4364-B58A-03EC9688EC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967" y="750777"/>
            <a:ext cx="6230066" cy="5356445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2E1FBA48-BE48-455D-B731-33430E6B9E92}"/>
              </a:ext>
            </a:extLst>
          </p:cNvPr>
          <p:cNvSpPr txBox="1"/>
          <p:nvPr/>
        </p:nvSpPr>
        <p:spPr>
          <a:xfrm>
            <a:off x="36512" y="446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CASE STUDY 2</a:t>
            </a:r>
            <a:endParaRPr lang="en-GB" sz="2400" dirty="0">
              <a:solidFill>
                <a:schemeClr val="bg1"/>
              </a:solidFill>
              <a:latin typeface="Ubunt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052537"/>
      </p:ext>
    </p:extLst>
  </p:cSld>
  <p:clrMapOvr>
    <a:masterClrMapping/>
  </p:clrMapOvr>
  <p:transition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6">
            <a:extLst>
              <a:ext uri="{FF2B5EF4-FFF2-40B4-BE49-F238E27FC236}">
                <a16:creationId xmlns:a16="http://schemas.microsoft.com/office/drawing/2014/main" xmlns="" id="{902F9FBF-9C3E-459C-B27A-54B192E412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042" y="750776"/>
            <a:ext cx="6230066" cy="5356445"/>
          </a:xfrm>
          <a:prstGeom prst="rect">
            <a:avLst/>
          </a:prstGeom>
        </p:spPr>
      </p:pic>
      <p:sp>
        <p:nvSpPr>
          <p:cNvPr id="6" name="CaixaDeTexto 4">
            <a:extLst>
              <a:ext uri="{FF2B5EF4-FFF2-40B4-BE49-F238E27FC236}">
                <a16:creationId xmlns:a16="http://schemas.microsoft.com/office/drawing/2014/main" xmlns="" id="{2E1FBA48-BE48-455D-B731-33430E6B9E92}"/>
              </a:ext>
            </a:extLst>
          </p:cNvPr>
          <p:cNvSpPr txBox="1"/>
          <p:nvPr/>
        </p:nvSpPr>
        <p:spPr>
          <a:xfrm>
            <a:off x="36512" y="446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CASE STUDY 2</a:t>
            </a:r>
            <a:endParaRPr lang="en-GB" sz="2400" dirty="0">
              <a:solidFill>
                <a:schemeClr val="bg1"/>
              </a:solidFill>
              <a:latin typeface="Ubunt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471655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sofia\AppData\Roaming\Skype\My Skype Received Files\workflowPT.png"/>
          <p:cNvPicPr>
            <a:picLocks noChangeAspect="1" noChangeArrowheads="1"/>
          </p:cNvPicPr>
          <p:nvPr/>
        </p:nvPicPr>
        <p:blipFill>
          <a:blip r:embed="rId3" cstate="print"/>
          <a:srcRect t="25361" r="86398" b="44803"/>
          <a:stretch>
            <a:fillRect/>
          </a:stretch>
        </p:blipFill>
        <p:spPr bwMode="auto">
          <a:xfrm>
            <a:off x="2771800" y="1989440"/>
            <a:ext cx="1224136" cy="1440160"/>
          </a:xfrm>
          <a:prstGeom prst="rect">
            <a:avLst/>
          </a:prstGeom>
          <a:noFill/>
        </p:spPr>
      </p:pic>
      <p:pic>
        <p:nvPicPr>
          <p:cNvPr id="1026" name="Picture 2" descr="C:\Users\sofia\Desktop\downloa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4932040" y="2088544"/>
            <a:ext cx="1314000" cy="1314000"/>
          </a:xfrm>
          <a:prstGeom prst="rect">
            <a:avLst/>
          </a:prstGeom>
          <a:noFill/>
        </p:spPr>
      </p:pic>
      <p:sp>
        <p:nvSpPr>
          <p:cNvPr id="25" name="CaixaDeTexto 24"/>
          <p:cNvSpPr txBox="1"/>
          <p:nvPr/>
        </p:nvSpPr>
        <p:spPr>
          <a:xfrm>
            <a:off x="36512" y="446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ALGORITHMIC DESIGN -  CURRENT PRACTICES </a:t>
            </a:r>
            <a:endParaRPr lang="en-GB" sz="2400" dirty="0">
              <a:solidFill>
                <a:schemeClr val="bg1"/>
              </a:solidFill>
              <a:latin typeface="Ubuntu" pitchFamily="34" charset="0"/>
            </a:endParaRPr>
          </a:p>
        </p:txBody>
      </p:sp>
      <p:sp>
        <p:nvSpPr>
          <p:cNvPr id="6" name="Rectângulo arredondado 5"/>
          <p:cNvSpPr/>
          <p:nvPr/>
        </p:nvSpPr>
        <p:spPr>
          <a:xfrm>
            <a:off x="2195736" y="1268760"/>
            <a:ext cx="4752528" cy="3096344"/>
          </a:xfrm>
          <a:prstGeom prst="roundRect">
            <a:avLst>
              <a:gd name="adj" fmla="val 17488"/>
            </a:avLst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6">
            <a:extLst>
              <a:ext uri="{FF2B5EF4-FFF2-40B4-BE49-F238E27FC236}">
                <a16:creationId xmlns:a16="http://schemas.microsoft.com/office/drawing/2014/main" xmlns="" id="{23D02A82-2298-4A8E-917C-B65BC79FB7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266" y="750776"/>
            <a:ext cx="6230066" cy="5356445"/>
          </a:xfrm>
          <a:prstGeom prst="rect">
            <a:avLst/>
          </a:prstGeom>
        </p:spPr>
      </p:pic>
      <p:sp>
        <p:nvSpPr>
          <p:cNvPr id="4" name="CaixaDeTexto 4">
            <a:extLst>
              <a:ext uri="{FF2B5EF4-FFF2-40B4-BE49-F238E27FC236}">
                <a16:creationId xmlns:a16="http://schemas.microsoft.com/office/drawing/2014/main" xmlns="" id="{2E1FBA48-BE48-455D-B731-33430E6B9E92}"/>
              </a:ext>
            </a:extLst>
          </p:cNvPr>
          <p:cNvSpPr txBox="1"/>
          <p:nvPr/>
        </p:nvSpPr>
        <p:spPr>
          <a:xfrm>
            <a:off x="36512" y="446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CASE STUDY 2</a:t>
            </a:r>
            <a:endParaRPr lang="en-GB" sz="2400" dirty="0">
              <a:solidFill>
                <a:schemeClr val="bg1"/>
              </a:solidFill>
              <a:latin typeface="Ubunt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148731"/>
      </p:ext>
    </p:extLst>
  </p:cSld>
  <p:clrMapOvr>
    <a:masterClrMapping/>
  </p:clrMapOvr>
  <p:transition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14">
            <a:extLst>
              <a:ext uri="{FF2B5EF4-FFF2-40B4-BE49-F238E27FC236}">
                <a16:creationId xmlns:a16="http://schemas.microsoft.com/office/drawing/2014/main" xmlns="" id="{222AEC45-4BF6-4307-9FA3-F7D4F216B9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967" y="1143702"/>
            <a:ext cx="6230066" cy="5356445"/>
          </a:xfrm>
          <a:prstGeom prst="rect">
            <a:avLst/>
          </a:prstGeom>
        </p:spPr>
      </p:pic>
      <p:cxnSp>
        <p:nvCxnSpPr>
          <p:cNvPr id="8" name="Conexão reta unidirecional 4">
            <a:extLst>
              <a:ext uri="{FF2B5EF4-FFF2-40B4-BE49-F238E27FC236}">
                <a16:creationId xmlns:a16="http://schemas.microsoft.com/office/drawing/2014/main" xmlns="" id="{DAE6F2AF-E382-497E-AA61-E280E20C3D39}"/>
              </a:ext>
            </a:extLst>
          </p:cNvPr>
          <p:cNvCxnSpPr>
            <a:cxnSpLocks/>
          </p:cNvCxnSpPr>
          <p:nvPr/>
        </p:nvCxnSpPr>
        <p:spPr>
          <a:xfrm>
            <a:off x="4211960" y="2276872"/>
            <a:ext cx="864096" cy="0"/>
          </a:xfrm>
          <a:prstGeom prst="straightConnector1">
            <a:avLst/>
          </a:prstGeom>
          <a:ln w="25400">
            <a:solidFill>
              <a:srgbClr val="FF0000"/>
            </a:solidFill>
            <a:headEnd type="arrow" w="lg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9">
            <a:extLst>
              <a:ext uri="{FF2B5EF4-FFF2-40B4-BE49-F238E27FC236}">
                <a16:creationId xmlns:a16="http://schemas.microsoft.com/office/drawing/2014/main" xmlns="" id="{ACC1F29D-916A-479C-8F23-CDF66DBCD1CD}"/>
              </a:ext>
            </a:extLst>
          </p:cNvPr>
          <p:cNvSpPr txBox="1"/>
          <p:nvPr/>
        </p:nvSpPr>
        <p:spPr>
          <a:xfrm>
            <a:off x="0" y="2137505"/>
            <a:ext cx="2857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>
                <a:solidFill>
                  <a:schemeClr val="bg1"/>
                </a:solidFill>
                <a:latin typeface="Ubuntu"/>
              </a:rPr>
              <a:t>Distance between bars</a:t>
            </a:r>
          </a:p>
        </p:txBody>
      </p:sp>
      <p:sp>
        <p:nvSpPr>
          <p:cNvPr id="6" name="CaixaDeTexto 4">
            <a:extLst>
              <a:ext uri="{FF2B5EF4-FFF2-40B4-BE49-F238E27FC236}">
                <a16:creationId xmlns:a16="http://schemas.microsoft.com/office/drawing/2014/main" xmlns="" id="{DA431649-D904-4BBB-B145-109CFE72045C}"/>
              </a:ext>
            </a:extLst>
          </p:cNvPr>
          <p:cNvSpPr txBox="1"/>
          <p:nvPr/>
        </p:nvSpPr>
        <p:spPr>
          <a:xfrm>
            <a:off x="36512" y="446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CASE STUDY 2</a:t>
            </a:r>
            <a:endParaRPr lang="en-GB" sz="2400" dirty="0">
              <a:solidFill>
                <a:schemeClr val="bg1"/>
              </a:solidFill>
              <a:latin typeface="Ubunt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912966"/>
      </p:ext>
    </p:extLst>
  </p:cSld>
  <p:clrMapOvr>
    <a:masterClrMapping/>
  </p:clrMapOvr>
  <p:transition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4">
            <a:extLst>
              <a:ext uri="{FF2B5EF4-FFF2-40B4-BE49-F238E27FC236}">
                <a16:creationId xmlns:a16="http://schemas.microsoft.com/office/drawing/2014/main" xmlns="" id="{4B4712C1-D3CE-4078-BCA7-90F1D53909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967" y="1143702"/>
            <a:ext cx="6230066" cy="5356445"/>
          </a:xfrm>
          <a:prstGeom prst="rect">
            <a:avLst/>
          </a:prstGeom>
        </p:spPr>
      </p:pic>
      <p:cxnSp>
        <p:nvCxnSpPr>
          <p:cNvPr id="6" name="Conexão reta unidirecional 7">
            <a:extLst>
              <a:ext uri="{FF2B5EF4-FFF2-40B4-BE49-F238E27FC236}">
                <a16:creationId xmlns:a16="http://schemas.microsoft.com/office/drawing/2014/main" xmlns="" id="{1FC8EE3F-2B92-47FE-9EA8-67BB63C1DB37}"/>
              </a:ext>
            </a:extLst>
          </p:cNvPr>
          <p:cNvCxnSpPr>
            <a:cxnSpLocks/>
          </p:cNvCxnSpPr>
          <p:nvPr/>
        </p:nvCxnSpPr>
        <p:spPr>
          <a:xfrm>
            <a:off x="3779912" y="3573016"/>
            <a:ext cx="216024" cy="0"/>
          </a:xfrm>
          <a:prstGeom prst="straightConnector1">
            <a:avLst/>
          </a:prstGeom>
          <a:ln w="22225">
            <a:solidFill>
              <a:srgbClr val="FF0000"/>
            </a:solidFill>
            <a:headEnd type="arrow" w="med" len="sm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1">
            <a:extLst>
              <a:ext uri="{FF2B5EF4-FFF2-40B4-BE49-F238E27FC236}">
                <a16:creationId xmlns:a16="http://schemas.microsoft.com/office/drawing/2014/main" xmlns="" id="{D11481CC-5023-4AF7-8913-16FFB262BAFE}"/>
              </a:ext>
            </a:extLst>
          </p:cNvPr>
          <p:cNvSpPr txBox="1"/>
          <p:nvPr/>
        </p:nvSpPr>
        <p:spPr>
          <a:xfrm>
            <a:off x="-20995" y="3428275"/>
            <a:ext cx="28784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>
                <a:solidFill>
                  <a:schemeClr val="bg1"/>
                </a:solidFill>
                <a:latin typeface="Ubuntu"/>
              </a:rPr>
              <a:t>Minimum size</a:t>
            </a:r>
          </a:p>
        </p:txBody>
      </p:sp>
      <p:sp>
        <p:nvSpPr>
          <p:cNvPr id="12" name="CaixaDeTexto 9">
            <a:extLst>
              <a:ext uri="{FF2B5EF4-FFF2-40B4-BE49-F238E27FC236}">
                <a16:creationId xmlns:a16="http://schemas.microsoft.com/office/drawing/2014/main" xmlns="" id="{75AAF4A3-172C-4946-B4FE-D8B289F7D729}"/>
              </a:ext>
            </a:extLst>
          </p:cNvPr>
          <p:cNvSpPr txBox="1"/>
          <p:nvPr/>
        </p:nvSpPr>
        <p:spPr>
          <a:xfrm>
            <a:off x="0" y="2137505"/>
            <a:ext cx="2857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Ubuntu"/>
              </a:rPr>
              <a:t>Distance between bars</a:t>
            </a:r>
          </a:p>
        </p:txBody>
      </p:sp>
      <p:sp>
        <p:nvSpPr>
          <p:cNvPr id="10" name="CaixaDeTexto 4">
            <a:extLst>
              <a:ext uri="{FF2B5EF4-FFF2-40B4-BE49-F238E27FC236}">
                <a16:creationId xmlns:a16="http://schemas.microsoft.com/office/drawing/2014/main" xmlns="" id="{DA3BC25F-7A47-4CD3-AD42-CBE4B50C13B8}"/>
              </a:ext>
            </a:extLst>
          </p:cNvPr>
          <p:cNvSpPr txBox="1"/>
          <p:nvPr/>
        </p:nvSpPr>
        <p:spPr>
          <a:xfrm>
            <a:off x="36512" y="446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CASE STUDY 2</a:t>
            </a:r>
            <a:endParaRPr lang="en-GB" sz="2400" dirty="0">
              <a:solidFill>
                <a:schemeClr val="bg1"/>
              </a:solidFill>
              <a:latin typeface="Ubunt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777120"/>
      </p:ext>
    </p:extLst>
  </p:cSld>
  <p:clrMapOvr>
    <a:masterClrMapping/>
  </p:clrMapOvr>
  <p:transition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4">
            <a:extLst>
              <a:ext uri="{FF2B5EF4-FFF2-40B4-BE49-F238E27FC236}">
                <a16:creationId xmlns:a16="http://schemas.microsoft.com/office/drawing/2014/main" xmlns="" id="{57ED8D5C-EA99-4777-8C63-6D4F61A8F6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967" y="1143702"/>
            <a:ext cx="6230066" cy="5356445"/>
          </a:xfrm>
          <a:prstGeom prst="rect">
            <a:avLst/>
          </a:prstGeom>
        </p:spPr>
      </p:pic>
      <p:cxnSp>
        <p:nvCxnSpPr>
          <p:cNvPr id="8" name="Conexão reta unidirecional 5">
            <a:extLst>
              <a:ext uri="{FF2B5EF4-FFF2-40B4-BE49-F238E27FC236}">
                <a16:creationId xmlns:a16="http://schemas.microsoft.com/office/drawing/2014/main" xmlns="" id="{821B8C73-5781-43A6-95BC-363E83461EDA}"/>
              </a:ext>
            </a:extLst>
          </p:cNvPr>
          <p:cNvCxnSpPr>
            <a:cxnSpLocks/>
          </p:cNvCxnSpPr>
          <p:nvPr/>
        </p:nvCxnSpPr>
        <p:spPr>
          <a:xfrm>
            <a:off x="6228184" y="4869160"/>
            <a:ext cx="720080" cy="0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sm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9">
            <a:extLst>
              <a:ext uri="{FF2B5EF4-FFF2-40B4-BE49-F238E27FC236}">
                <a16:creationId xmlns:a16="http://schemas.microsoft.com/office/drawing/2014/main" xmlns="" id="{728ED449-CDEB-41BE-AEB6-FD4D59B8A5CE}"/>
              </a:ext>
            </a:extLst>
          </p:cNvPr>
          <p:cNvSpPr txBox="1"/>
          <p:nvPr/>
        </p:nvSpPr>
        <p:spPr>
          <a:xfrm>
            <a:off x="0" y="2137505"/>
            <a:ext cx="2857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Ubuntu"/>
              </a:rPr>
              <a:t>Distance between bars</a:t>
            </a:r>
          </a:p>
        </p:txBody>
      </p:sp>
      <p:sp>
        <p:nvSpPr>
          <p:cNvPr id="10" name="CaixaDeTexto 11">
            <a:extLst>
              <a:ext uri="{FF2B5EF4-FFF2-40B4-BE49-F238E27FC236}">
                <a16:creationId xmlns:a16="http://schemas.microsoft.com/office/drawing/2014/main" xmlns="" id="{F93F9559-C9B5-48AE-973C-59BFA3637104}"/>
              </a:ext>
            </a:extLst>
          </p:cNvPr>
          <p:cNvSpPr txBox="1"/>
          <p:nvPr/>
        </p:nvSpPr>
        <p:spPr>
          <a:xfrm>
            <a:off x="-20995" y="3428275"/>
            <a:ext cx="28784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Ubuntu"/>
              </a:rPr>
              <a:t>Minimum size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527BC689-E0D4-4250-B25A-37A05EE16DC5}"/>
              </a:ext>
            </a:extLst>
          </p:cNvPr>
          <p:cNvSpPr txBox="1"/>
          <p:nvPr/>
        </p:nvSpPr>
        <p:spPr>
          <a:xfrm>
            <a:off x="-20995" y="4710983"/>
            <a:ext cx="28784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>
                <a:solidFill>
                  <a:schemeClr val="bg1"/>
                </a:solidFill>
                <a:latin typeface="Ubuntu"/>
              </a:rPr>
              <a:t>Maximum size</a:t>
            </a:r>
          </a:p>
        </p:txBody>
      </p:sp>
      <p:sp>
        <p:nvSpPr>
          <p:cNvPr id="14" name="CaixaDeTexto 4">
            <a:extLst>
              <a:ext uri="{FF2B5EF4-FFF2-40B4-BE49-F238E27FC236}">
                <a16:creationId xmlns:a16="http://schemas.microsoft.com/office/drawing/2014/main" xmlns="" id="{76AE3B99-848A-424F-AFBD-986318A9FBFE}"/>
              </a:ext>
            </a:extLst>
          </p:cNvPr>
          <p:cNvSpPr txBox="1"/>
          <p:nvPr/>
        </p:nvSpPr>
        <p:spPr>
          <a:xfrm>
            <a:off x="36512" y="446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CASE STUDY 2</a:t>
            </a:r>
            <a:endParaRPr lang="en-GB" sz="2400" dirty="0">
              <a:solidFill>
                <a:schemeClr val="bg1"/>
              </a:solidFill>
              <a:latin typeface="Ubunt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985466"/>
      </p:ext>
    </p:extLst>
  </p:cSld>
  <p:clrMapOvr>
    <a:masterClrMapping/>
  </p:clrMapOvr>
  <p:transition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9">
            <a:extLst>
              <a:ext uri="{FF2B5EF4-FFF2-40B4-BE49-F238E27FC236}">
                <a16:creationId xmlns:a16="http://schemas.microsoft.com/office/drawing/2014/main" xmlns="" id="{728ED449-CDEB-41BE-AEB6-FD4D59B8A5CE}"/>
              </a:ext>
            </a:extLst>
          </p:cNvPr>
          <p:cNvSpPr txBox="1"/>
          <p:nvPr/>
        </p:nvSpPr>
        <p:spPr>
          <a:xfrm>
            <a:off x="0" y="2137505"/>
            <a:ext cx="2857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Ubuntu"/>
              </a:rPr>
              <a:t>Distance between bars</a:t>
            </a:r>
          </a:p>
        </p:txBody>
      </p:sp>
      <p:sp>
        <p:nvSpPr>
          <p:cNvPr id="10" name="CaixaDeTexto 11">
            <a:extLst>
              <a:ext uri="{FF2B5EF4-FFF2-40B4-BE49-F238E27FC236}">
                <a16:creationId xmlns:a16="http://schemas.microsoft.com/office/drawing/2014/main" xmlns="" id="{F93F9559-C9B5-48AE-973C-59BFA3637104}"/>
              </a:ext>
            </a:extLst>
          </p:cNvPr>
          <p:cNvSpPr txBox="1"/>
          <p:nvPr/>
        </p:nvSpPr>
        <p:spPr>
          <a:xfrm>
            <a:off x="-20995" y="3428275"/>
            <a:ext cx="28784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Ubuntu"/>
              </a:rPr>
              <a:t>Minimum size</a:t>
            </a:r>
          </a:p>
        </p:txBody>
      </p:sp>
      <p:sp>
        <p:nvSpPr>
          <p:cNvPr id="12" name="CaixaDeTexto 7">
            <a:extLst>
              <a:ext uri="{FF2B5EF4-FFF2-40B4-BE49-F238E27FC236}">
                <a16:creationId xmlns:a16="http://schemas.microsoft.com/office/drawing/2014/main" xmlns="" id="{EFB000E0-53B3-4684-9EDF-A6CD4BA9C1A9}"/>
              </a:ext>
            </a:extLst>
          </p:cNvPr>
          <p:cNvSpPr txBox="1"/>
          <p:nvPr/>
        </p:nvSpPr>
        <p:spPr>
          <a:xfrm>
            <a:off x="-20996" y="5993691"/>
            <a:ext cx="28784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>
                <a:solidFill>
                  <a:schemeClr val="bg1"/>
                </a:solidFill>
                <a:latin typeface="Ubuntu"/>
              </a:rPr>
              <a:t>Number of different bars</a:t>
            </a:r>
          </a:p>
        </p:txBody>
      </p:sp>
      <p:sp>
        <p:nvSpPr>
          <p:cNvPr id="18" name="CaixaDeTexto 12">
            <a:extLst>
              <a:ext uri="{FF2B5EF4-FFF2-40B4-BE49-F238E27FC236}">
                <a16:creationId xmlns:a16="http://schemas.microsoft.com/office/drawing/2014/main" xmlns="" id="{23729CE7-6533-40F2-982E-B583F71AF353}"/>
              </a:ext>
            </a:extLst>
          </p:cNvPr>
          <p:cNvSpPr txBox="1"/>
          <p:nvPr/>
        </p:nvSpPr>
        <p:spPr>
          <a:xfrm>
            <a:off x="-20995" y="4710983"/>
            <a:ext cx="28784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Ubuntu"/>
              </a:rPr>
              <a:t>Maximum size</a:t>
            </a:r>
          </a:p>
        </p:txBody>
      </p:sp>
      <p:sp>
        <p:nvSpPr>
          <p:cNvPr id="19" name="CaixaDeTexto 4">
            <a:extLst>
              <a:ext uri="{FF2B5EF4-FFF2-40B4-BE49-F238E27FC236}">
                <a16:creationId xmlns:a16="http://schemas.microsoft.com/office/drawing/2014/main" xmlns="" id="{9D477C93-B79D-4244-8979-CDAD8C01D292}"/>
              </a:ext>
            </a:extLst>
          </p:cNvPr>
          <p:cNvSpPr txBox="1"/>
          <p:nvPr/>
        </p:nvSpPr>
        <p:spPr>
          <a:xfrm>
            <a:off x="36512" y="446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CASE STUDY 2</a:t>
            </a:r>
            <a:endParaRPr lang="en-GB" sz="2400" dirty="0">
              <a:solidFill>
                <a:schemeClr val="bg1"/>
              </a:solidFill>
              <a:latin typeface="Ubuntu" pitchFamily="34" charset="0"/>
            </a:endParaRPr>
          </a:p>
        </p:txBody>
      </p:sp>
      <p:pic>
        <p:nvPicPr>
          <p:cNvPr id="20" name="Imagem 14">
            <a:extLst>
              <a:ext uri="{FF2B5EF4-FFF2-40B4-BE49-F238E27FC236}">
                <a16:creationId xmlns:a16="http://schemas.microsoft.com/office/drawing/2014/main" xmlns="" id="{850E4544-BC3D-4F68-9CEF-D81D63DB77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967" y="1143702"/>
            <a:ext cx="6230066" cy="5356445"/>
          </a:xfrm>
          <a:prstGeom prst="rect">
            <a:avLst/>
          </a:prstGeom>
        </p:spPr>
      </p:pic>
      <p:sp>
        <p:nvSpPr>
          <p:cNvPr id="21" name="Retângulo 1">
            <a:extLst>
              <a:ext uri="{FF2B5EF4-FFF2-40B4-BE49-F238E27FC236}">
                <a16:creationId xmlns:a16="http://schemas.microsoft.com/office/drawing/2014/main" xmlns="" id="{515F91CE-7A92-4EE0-8379-62C263E69126}"/>
              </a:ext>
            </a:extLst>
          </p:cNvPr>
          <p:cNvSpPr/>
          <p:nvPr/>
        </p:nvSpPr>
        <p:spPr>
          <a:xfrm>
            <a:off x="3779520" y="3493905"/>
            <a:ext cx="209973" cy="187150"/>
          </a:xfrm>
          <a:prstGeom prst="rect">
            <a:avLst/>
          </a:prstGeom>
          <a:solidFill>
            <a:srgbClr val="FF0000">
              <a:alpha val="41961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2" name="Retângulo 8">
            <a:extLst>
              <a:ext uri="{FF2B5EF4-FFF2-40B4-BE49-F238E27FC236}">
                <a16:creationId xmlns:a16="http://schemas.microsoft.com/office/drawing/2014/main" xmlns="" id="{8DBD63BB-1A92-4DF0-9115-51349B35408A}"/>
              </a:ext>
            </a:extLst>
          </p:cNvPr>
          <p:cNvSpPr/>
          <p:nvPr/>
        </p:nvSpPr>
        <p:spPr>
          <a:xfrm>
            <a:off x="4091775" y="3918942"/>
            <a:ext cx="351945" cy="185991"/>
          </a:xfrm>
          <a:prstGeom prst="rect">
            <a:avLst/>
          </a:prstGeom>
          <a:solidFill>
            <a:srgbClr val="FF0000">
              <a:alpha val="41961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3" name="Retângulo 10">
            <a:extLst>
              <a:ext uri="{FF2B5EF4-FFF2-40B4-BE49-F238E27FC236}">
                <a16:creationId xmlns:a16="http://schemas.microsoft.com/office/drawing/2014/main" xmlns="" id="{DC7118C2-E9C7-4832-8488-C921CC314573}"/>
              </a:ext>
            </a:extLst>
          </p:cNvPr>
          <p:cNvSpPr/>
          <p:nvPr/>
        </p:nvSpPr>
        <p:spPr>
          <a:xfrm>
            <a:off x="4892296" y="3493905"/>
            <a:ext cx="565656" cy="187150"/>
          </a:xfrm>
          <a:prstGeom prst="rect">
            <a:avLst/>
          </a:prstGeom>
          <a:solidFill>
            <a:srgbClr val="FF0000">
              <a:alpha val="41961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4" name="Retângulo 13">
            <a:extLst>
              <a:ext uri="{FF2B5EF4-FFF2-40B4-BE49-F238E27FC236}">
                <a16:creationId xmlns:a16="http://schemas.microsoft.com/office/drawing/2014/main" xmlns="" id="{7DCB949A-4913-4EED-BBE4-F445FF3FCAA3}"/>
              </a:ext>
            </a:extLst>
          </p:cNvPr>
          <p:cNvSpPr/>
          <p:nvPr/>
        </p:nvSpPr>
        <p:spPr>
          <a:xfrm>
            <a:off x="5887683" y="3918942"/>
            <a:ext cx="677577" cy="185991"/>
          </a:xfrm>
          <a:prstGeom prst="rect">
            <a:avLst/>
          </a:prstGeom>
          <a:solidFill>
            <a:srgbClr val="FF0000">
              <a:alpha val="41961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36169559"/>
      </p:ext>
    </p:extLst>
  </p:cSld>
  <p:clrMapOvr>
    <a:masterClrMapping/>
  </p:clrMapOvr>
  <p:transition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3">
            <a:extLst>
              <a:ext uri="{FF2B5EF4-FFF2-40B4-BE49-F238E27FC236}">
                <a16:creationId xmlns:a16="http://schemas.microsoft.com/office/drawing/2014/main" xmlns="" id="{50956613-9D27-42F5-AC8F-ADE618AD7B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286" y="1052736"/>
            <a:ext cx="5001954" cy="4701342"/>
          </a:xfrm>
          <a:prstGeom prst="rect">
            <a:avLst/>
          </a:prstGeom>
        </p:spPr>
      </p:pic>
      <p:sp>
        <p:nvSpPr>
          <p:cNvPr id="5" name="Forma livre: Forma 14">
            <a:extLst>
              <a:ext uri="{FF2B5EF4-FFF2-40B4-BE49-F238E27FC236}">
                <a16:creationId xmlns:a16="http://schemas.microsoft.com/office/drawing/2014/main" xmlns="" id="{B765E405-8A7E-4DEC-86AD-B5DE29795ED3}"/>
              </a:ext>
            </a:extLst>
          </p:cNvPr>
          <p:cNvSpPr/>
          <p:nvPr/>
        </p:nvSpPr>
        <p:spPr>
          <a:xfrm flipH="1" flipV="1">
            <a:off x="7030663" y="1094135"/>
            <a:ext cx="3148446" cy="5709072"/>
          </a:xfrm>
          <a:custGeom>
            <a:avLst/>
            <a:gdLst>
              <a:gd name="connsiteX0" fmla="*/ 0 w 3148446"/>
              <a:gd name="connsiteY0" fmla="*/ 0 h 6369627"/>
              <a:gd name="connsiteX1" fmla="*/ 3148446 w 3148446"/>
              <a:gd name="connsiteY1" fmla="*/ 6369627 h 6369627"/>
              <a:gd name="connsiteX2" fmla="*/ 3148446 w 3148446"/>
              <a:gd name="connsiteY2" fmla="*/ 1267691 h 6369627"/>
              <a:gd name="connsiteX3" fmla="*/ 0 w 3148446"/>
              <a:gd name="connsiteY3" fmla="*/ 0 h 636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48446" h="6369627">
                <a:moveTo>
                  <a:pt x="0" y="0"/>
                </a:moveTo>
                <a:lnTo>
                  <a:pt x="3148446" y="6369627"/>
                </a:lnTo>
                <a:lnTo>
                  <a:pt x="3148446" y="1267691"/>
                </a:lnTo>
                <a:lnTo>
                  <a:pt x="0" y="0"/>
                </a:lnTo>
                <a:close/>
              </a:path>
            </a:pathLst>
          </a:custGeom>
          <a:solidFill>
            <a:srgbClr val="FFE699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Forma livre: Forma 16">
            <a:extLst>
              <a:ext uri="{FF2B5EF4-FFF2-40B4-BE49-F238E27FC236}">
                <a16:creationId xmlns:a16="http://schemas.microsoft.com/office/drawing/2014/main" xmlns="" id="{A17AE1BA-F6A6-4EF0-BF5B-11D7DFA4DF2F}"/>
              </a:ext>
            </a:extLst>
          </p:cNvPr>
          <p:cNvSpPr/>
          <p:nvPr/>
        </p:nvSpPr>
        <p:spPr>
          <a:xfrm flipH="1">
            <a:off x="7020272" y="169346"/>
            <a:ext cx="3148446" cy="4960928"/>
          </a:xfrm>
          <a:custGeom>
            <a:avLst/>
            <a:gdLst>
              <a:gd name="connsiteX0" fmla="*/ 0 w 3148446"/>
              <a:gd name="connsiteY0" fmla="*/ 0 h 6369627"/>
              <a:gd name="connsiteX1" fmla="*/ 3148446 w 3148446"/>
              <a:gd name="connsiteY1" fmla="*/ 6369627 h 6369627"/>
              <a:gd name="connsiteX2" fmla="*/ 3148446 w 3148446"/>
              <a:gd name="connsiteY2" fmla="*/ 1267691 h 6369627"/>
              <a:gd name="connsiteX3" fmla="*/ 0 w 3148446"/>
              <a:gd name="connsiteY3" fmla="*/ 0 h 636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48446" h="6369627">
                <a:moveTo>
                  <a:pt x="0" y="0"/>
                </a:moveTo>
                <a:lnTo>
                  <a:pt x="3148446" y="6369627"/>
                </a:lnTo>
                <a:lnTo>
                  <a:pt x="3148446" y="1267691"/>
                </a:lnTo>
                <a:lnTo>
                  <a:pt x="0" y="0"/>
                </a:lnTo>
                <a:close/>
              </a:path>
            </a:pathLst>
          </a:custGeom>
          <a:solidFill>
            <a:srgbClr val="FFE699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Forma livre: Forma 14">
            <a:extLst>
              <a:ext uri="{FF2B5EF4-FFF2-40B4-BE49-F238E27FC236}">
                <a16:creationId xmlns:a16="http://schemas.microsoft.com/office/drawing/2014/main" xmlns="" id="{99B75DDE-400A-44CD-BBC2-E1B49BA03276}"/>
              </a:ext>
            </a:extLst>
          </p:cNvPr>
          <p:cNvSpPr/>
          <p:nvPr/>
        </p:nvSpPr>
        <p:spPr>
          <a:xfrm flipV="1">
            <a:off x="-865194" y="1113429"/>
            <a:ext cx="3044680" cy="5709072"/>
          </a:xfrm>
          <a:custGeom>
            <a:avLst/>
            <a:gdLst>
              <a:gd name="connsiteX0" fmla="*/ 0 w 3148446"/>
              <a:gd name="connsiteY0" fmla="*/ 0 h 6369627"/>
              <a:gd name="connsiteX1" fmla="*/ 3148446 w 3148446"/>
              <a:gd name="connsiteY1" fmla="*/ 6369627 h 6369627"/>
              <a:gd name="connsiteX2" fmla="*/ 3148446 w 3148446"/>
              <a:gd name="connsiteY2" fmla="*/ 1267691 h 6369627"/>
              <a:gd name="connsiteX3" fmla="*/ 0 w 3148446"/>
              <a:gd name="connsiteY3" fmla="*/ 0 h 636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48446" h="6369627">
                <a:moveTo>
                  <a:pt x="0" y="0"/>
                </a:moveTo>
                <a:lnTo>
                  <a:pt x="3148446" y="6369627"/>
                </a:lnTo>
                <a:lnTo>
                  <a:pt x="3148446" y="1267691"/>
                </a:lnTo>
                <a:lnTo>
                  <a:pt x="0" y="0"/>
                </a:lnTo>
                <a:close/>
              </a:path>
            </a:pathLst>
          </a:custGeom>
          <a:solidFill>
            <a:srgbClr val="FFE699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Forma livre: Forma 16">
            <a:extLst>
              <a:ext uri="{FF2B5EF4-FFF2-40B4-BE49-F238E27FC236}">
                <a16:creationId xmlns:a16="http://schemas.microsoft.com/office/drawing/2014/main" xmlns="" id="{751B6B40-022A-4751-9278-8A2EBDB2400F}"/>
              </a:ext>
            </a:extLst>
          </p:cNvPr>
          <p:cNvSpPr/>
          <p:nvPr/>
        </p:nvSpPr>
        <p:spPr>
          <a:xfrm>
            <a:off x="-875585" y="188640"/>
            <a:ext cx="3044680" cy="4960928"/>
          </a:xfrm>
          <a:custGeom>
            <a:avLst/>
            <a:gdLst>
              <a:gd name="connsiteX0" fmla="*/ 0 w 3148446"/>
              <a:gd name="connsiteY0" fmla="*/ 0 h 6369627"/>
              <a:gd name="connsiteX1" fmla="*/ 3148446 w 3148446"/>
              <a:gd name="connsiteY1" fmla="*/ 6369627 h 6369627"/>
              <a:gd name="connsiteX2" fmla="*/ 3148446 w 3148446"/>
              <a:gd name="connsiteY2" fmla="*/ 1267691 h 6369627"/>
              <a:gd name="connsiteX3" fmla="*/ 0 w 3148446"/>
              <a:gd name="connsiteY3" fmla="*/ 0 h 636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48446" h="6369627">
                <a:moveTo>
                  <a:pt x="0" y="0"/>
                </a:moveTo>
                <a:lnTo>
                  <a:pt x="3148446" y="6369627"/>
                </a:lnTo>
                <a:lnTo>
                  <a:pt x="3148446" y="1267691"/>
                </a:lnTo>
                <a:lnTo>
                  <a:pt x="0" y="0"/>
                </a:lnTo>
                <a:close/>
              </a:path>
            </a:pathLst>
          </a:custGeom>
          <a:solidFill>
            <a:srgbClr val="FFE699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Forma livre: Forma 12">
            <a:extLst>
              <a:ext uri="{FF2B5EF4-FFF2-40B4-BE49-F238E27FC236}">
                <a16:creationId xmlns:a16="http://schemas.microsoft.com/office/drawing/2014/main" xmlns="" id="{AC836DD0-3AEF-4329-93E1-CBEEB360288A}"/>
              </a:ext>
            </a:extLst>
          </p:cNvPr>
          <p:cNvSpPr/>
          <p:nvPr/>
        </p:nvSpPr>
        <p:spPr>
          <a:xfrm>
            <a:off x="-2916832" y="1850184"/>
            <a:ext cx="5081622" cy="3186707"/>
          </a:xfrm>
          <a:custGeom>
            <a:avLst/>
            <a:gdLst>
              <a:gd name="connsiteX0" fmla="*/ 0 w 3169227"/>
              <a:gd name="connsiteY0" fmla="*/ 1589809 h 4364182"/>
              <a:gd name="connsiteX1" fmla="*/ 3169227 w 3169227"/>
              <a:gd name="connsiteY1" fmla="*/ 0 h 4364182"/>
              <a:gd name="connsiteX2" fmla="*/ 3158836 w 3169227"/>
              <a:gd name="connsiteY2" fmla="*/ 4364182 h 4364182"/>
              <a:gd name="connsiteX3" fmla="*/ 10391 w 3169227"/>
              <a:gd name="connsiteY3" fmla="*/ 1859973 h 4364182"/>
              <a:gd name="connsiteX4" fmla="*/ 0 w 3169227"/>
              <a:gd name="connsiteY4" fmla="*/ 1589809 h 4364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69227" h="4364182">
                <a:moveTo>
                  <a:pt x="0" y="1589809"/>
                </a:moveTo>
                <a:lnTo>
                  <a:pt x="3169227" y="0"/>
                </a:lnTo>
                <a:cubicBezTo>
                  <a:pt x="3165763" y="1454727"/>
                  <a:pt x="3162300" y="2909455"/>
                  <a:pt x="3158836" y="4364182"/>
                </a:cubicBezTo>
                <a:lnTo>
                  <a:pt x="10391" y="1859973"/>
                </a:lnTo>
                <a:lnTo>
                  <a:pt x="0" y="1589809"/>
                </a:lnTo>
                <a:close/>
              </a:path>
            </a:pathLst>
          </a:custGeom>
          <a:solidFill>
            <a:srgbClr val="FFE699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Forma livre: Forma 15">
            <a:extLst>
              <a:ext uri="{FF2B5EF4-FFF2-40B4-BE49-F238E27FC236}">
                <a16:creationId xmlns:a16="http://schemas.microsoft.com/office/drawing/2014/main" xmlns="" id="{62D8F4E5-9C11-45A7-8D0A-1E9AA4E7BA9F}"/>
              </a:ext>
            </a:extLst>
          </p:cNvPr>
          <p:cNvSpPr/>
          <p:nvPr/>
        </p:nvSpPr>
        <p:spPr>
          <a:xfrm flipH="1" flipV="1">
            <a:off x="7056470" y="1779772"/>
            <a:ext cx="4536503" cy="2964155"/>
          </a:xfrm>
          <a:custGeom>
            <a:avLst/>
            <a:gdLst>
              <a:gd name="connsiteX0" fmla="*/ 0 w 3169227"/>
              <a:gd name="connsiteY0" fmla="*/ 1589809 h 4364182"/>
              <a:gd name="connsiteX1" fmla="*/ 3169227 w 3169227"/>
              <a:gd name="connsiteY1" fmla="*/ 0 h 4364182"/>
              <a:gd name="connsiteX2" fmla="*/ 3158836 w 3169227"/>
              <a:gd name="connsiteY2" fmla="*/ 4364182 h 4364182"/>
              <a:gd name="connsiteX3" fmla="*/ 10391 w 3169227"/>
              <a:gd name="connsiteY3" fmla="*/ 1859973 h 4364182"/>
              <a:gd name="connsiteX4" fmla="*/ 0 w 3169227"/>
              <a:gd name="connsiteY4" fmla="*/ 1589809 h 4364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69227" h="4364182">
                <a:moveTo>
                  <a:pt x="0" y="1589809"/>
                </a:moveTo>
                <a:lnTo>
                  <a:pt x="3169227" y="0"/>
                </a:lnTo>
                <a:cubicBezTo>
                  <a:pt x="3165763" y="1454727"/>
                  <a:pt x="3162300" y="2909455"/>
                  <a:pt x="3158836" y="4364182"/>
                </a:cubicBezTo>
                <a:lnTo>
                  <a:pt x="10391" y="1859973"/>
                </a:lnTo>
                <a:lnTo>
                  <a:pt x="0" y="1589809"/>
                </a:lnTo>
                <a:close/>
              </a:path>
            </a:pathLst>
          </a:custGeom>
          <a:solidFill>
            <a:srgbClr val="FFE699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CaixaDeTexto 4">
            <a:extLst>
              <a:ext uri="{FF2B5EF4-FFF2-40B4-BE49-F238E27FC236}">
                <a16:creationId xmlns:a16="http://schemas.microsoft.com/office/drawing/2014/main" xmlns="" id="{69ADD26E-32BE-408A-8E8E-6C93833DCFC2}"/>
              </a:ext>
            </a:extLst>
          </p:cNvPr>
          <p:cNvSpPr txBox="1"/>
          <p:nvPr/>
        </p:nvSpPr>
        <p:spPr>
          <a:xfrm>
            <a:off x="36512" y="446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CASE STUDY 2</a:t>
            </a:r>
            <a:endParaRPr lang="en-GB" sz="2400" dirty="0">
              <a:solidFill>
                <a:schemeClr val="bg1"/>
              </a:solidFill>
              <a:latin typeface="Ubunt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780568"/>
      </p:ext>
    </p:extLst>
  </p:cSld>
  <p:clrMapOvr>
    <a:masterClrMapping/>
  </p:clrMapOvr>
  <p:transition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ângulo 40">
            <a:extLst>
              <a:ext uri="{FF2B5EF4-FFF2-40B4-BE49-F238E27FC236}">
                <a16:creationId xmlns:a16="http://schemas.microsoft.com/office/drawing/2014/main" xmlns="" id="{4F65769F-B237-4E19-9322-CF6FBEB8CC8C}"/>
              </a:ext>
            </a:extLst>
          </p:cNvPr>
          <p:cNvSpPr/>
          <p:nvPr/>
        </p:nvSpPr>
        <p:spPr>
          <a:xfrm>
            <a:off x="0" y="620688"/>
            <a:ext cx="9144000" cy="56886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350"/>
          </a:p>
        </p:txBody>
      </p:sp>
      <p:pic>
        <p:nvPicPr>
          <p:cNvPr id="5" name="Imagem 5">
            <a:extLst>
              <a:ext uri="{FF2B5EF4-FFF2-40B4-BE49-F238E27FC236}">
                <a16:creationId xmlns:a16="http://schemas.microsoft.com/office/drawing/2014/main" xmlns="" id="{2FF21B0E-6E34-4415-A6AA-F19550E5D1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72" r="40970" b="5314"/>
          <a:stretch/>
        </p:blipFill>
        <p:spPr>
          <a:xfrm>
            <a:off x="299121" y="1546541"/>
            <a:ext cx="1608583" cy="3786204"/>
          </a:xfrm>
          <a:prstGeom prst="rect">
            <a:avLst/>
          </a:prstGeom>
        </p:spPr>
      </p:pic>
      <p:pic>
        <p:nvPicPr>
          <p:cNvPr id="8" name="Imagem 20">
            <a:extLst>
              <a:ext uri="{FF2B5EF4-FFF2-40B4-BE49-F238E27FC236}">
                <a16:creationId xmlns:a16="http://schemas.microsoft.com/office/drawing/2014/main" xmlns="" id="{542671D9-22A9-4AAF-83F9-77965D6491B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8" r="41184" b="5314"/>
          <a:stretch/>
        </p:blipFill>
        <p:spPr>
          <a:xfrm>
            <a:off x="4788026" y="1570359"/>
            <a:ext cx="1598969" cy="3786206"/>
          </a:xfrm>
          <a:prstGeom prst="rect">
            <a:avLst/>
          </a:prstGeom>
        </p:spPr>
      </p:pic>
      <p:pic>
        <p:nvPicPr>
          <p:cNvPr id="12" name="Imagem 28">
            <a:extLst>
              <a:ext uri="{FF2B5EF4-FFF2-40B4-BE49-F238E27FC236}">
                <a16:creationId xmlns:a16="http://schemas.microsoft.com/office/drawing/2014/main" xmlns="" id="{E31AA3DC-0082-40BA-BDD5-8F2929F4595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7" r="40171" b="5314"/>
          <a:stretch/>
        </p:blipFill>
        <p:spPr>
          <a:xfrm>
            <a:off x="2483769" y="1561280"/>
            <a:ext cx="1728192" cy="3786206"/>
          </a:xfrm>
          <a:prstGeom prst="rect">
            <a:avLst/>
          </a:prstGeom>
        </p:spPr>
      </p:pic>
      <p:pic>
        <p:nvPicPr>
          <p:cNvPr id="17" name="Imagem 36">
            <a:extLst>
              <a:ext uri="{FF2B5EF4-FFF2-40B4-BE49-F238E27FC236}">
                <a16:creationId xmlns:a16="http://schemas.microsoft.com/office/drawing/2014/main" xmlns="" id="{02775C05-1475-4174-AAB2-2094000EECD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13" r="40501" b="5314"/>
          <a:stretch/>
        </p:blipFill>
        <p:spPr>
          <a:xfrm>
            <a:off x="6963060" y="1570358"/>
            <a:ext cx="1785404" cy="3945327"/>
          </a:xfrm>
          <a:prstGeom prst="rect">
            <a:avLst/>
          </a:prstGeom>
        </p:spPr>
      </p:pic>
      <p:sp>
        <p:nvSpPr>
          <p:cNvPr id="23" name="CaixaDeTexto 4">
            <a:extLst>
              <a:ext uri="{FF2B5EF4-FFF2-40B4-BE49-F238E27FC236}">
                <a16:creationId xmlns:a16="http://schemas.microsoft.com/office/drawing/2014/main" xmlns="" id="{509ABB6E-6FF7-4CA0-8689-B45BCB9C0433}"/>
              </a:ext>
            </a:extLst>
          </p:cNvPr>
          <p:cNvSpPr txBox="1"/>
          <p:nvPr/>
        </p:nvSpPr>
        <p:spPr>
          <a:xfrm>
            <a:off x="36512" y="446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CASE STUDY 2</a:t>
            </a:r>
            <a:endParaRPr lang="en-GB" sz="2400" dirty="0">
              <a:solidFill>
                <a:schemeClr val="bg1"/>
              </a:solidFill>
              <a:latin typeface="Ubunt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028200"/>
      </p:ext>
    </p:extLst>
  </p:cSld>
  <p:clrMapOvr>
    <a:masterClrMapping/>
  </p:clrMapOvr>
  <p:transition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40">
            <a:extLst>
              <a:ext uri="{FF2B5EF4-FFF2-40B4-BE49-F238E27FC236}">
                <a16:creationId xmlns:a16="http://schemas.microsoft.com/office/drawing/2014/main" xmlns="" id="{9AF98B5A-76BF-43BB-99B1-FCF8315700FD}"/>
              </a:ext>
            </a:extLst>
          </p:cNvPr>
          <p:cNvSpPr/>
          <p:nvPr/>
        </p:nvSpPr>
        <p:spPr>
          <a:xfrm>
            <a:off x="0" y="620688"/>
            <a:ext cx="9144000" cy="56886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35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E9C93EDF-9AF1-4E0A-9296-BBA5E199C9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14" y="1592337"/>
            <a:ext cx="7690480" cy="4323983"/>
          </a:xfrm>
          <a:prstGeom prst="rect">
            <a:avLst/>
          </a:prstGeom>
        </p:spPr>
      </p:pic>
      <p:sp>
        <p:nvSpPr>
          <p:cNvPr id="7" name="CaixaDeTexto 4">
            <a:extLst>
              <a:ext uri="{FF2B5EF4-FFF2-40B4-BE49-F238E27FC236}">
                <a16:creationId xmlns:a16="http://schemas.microsoft.com/office/drawing/2014/main" xmlns="" id="{78665CE1-E9C3-4384-988F-BCE28D37F13D}"/>
              </a:ext>
            </a:extLst>
          </p:cNvPr>
          <p:cNvSpPr txBox="1"/>
          <p:nvPr/>
        </p:nvSpPr>
        <p:spPr>
          <a:xfrm>
            <a:off x="36512" y="446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CASE STUDY 2</a:t>
            </a:r>
            <a:endParaRPr lang="en-GB" sz="2400" dirty="0">
              <a:solidFill>
                <a:schemeClr val="bg1"/>
              </a:solidFill>
              <a:latin typeface="Ubunt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50062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0">
            <a:extLst>
              <a:ext uri="{FF2B5EF4-FFF2-40B4-BE49-F238E27FC236}">
                <a16:creationId xmlns:a16="http://schemas.microsoft.com/office/drawing/2014/main" xmlns="" id="{C26EB744-F779-43D5-A7F5-0FC37DE84EA6}"/>
              </a:ext>
            </a:extLst>
          </p:cNvPr>
          <p:cNvSpPr/>
          <p:nvPr/>
        </p:nvSpPr>
        <p:spPr>
          <a:xfrm>
            <a:off x="0" y="620688"/>
            <a:ext cx="9144000" cy="56886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350"/>
          </a:p>
        </p:txBody>
      </p:sp>
      <p:sp>
        <p:nvSpPr>
          <p:cNvPr id="6" name="CaixaDeTexto 4">
            <a:extLst>
              <a:ext uri="{FF2B5EF4-FFF2-40B4-BE49-F238E27FC236}">
                <a16:creationId xmlns:a16="http://schemas.microsoft.com/office/drawing/2014/main" xmlns="" id="{F91BBAC0-C455-495F-80E7-B836976D2EEC}"/>
              </a:ext>
            </a:extLst>
          </p:cNvPr>
          <p:cNvSpPr txBox="1"/>
          <p:nvPr/>
        </p:nvSpPr>
        <p:spPr>
          <a:xfrm>
            <a:off x="36512" y="446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CASE STUDY 2</a:t>
            </a:r>
            <a:endParaRPr lang="en-GB" sz="2400" dirty="0">
              <a:solidFill>
                <a:schemeClr val="bg1"/>
              </a:solidFill>
              <a:latin typeface="Ubuntu" pitchFamily="34" charset="0"/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xmlns="" id="{33FB7902-314B-4ED9-A93E-37C0A40542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14" y="1592337"/>
            <a:ext cx="7690480" cy="432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23777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0">
            <a:extLst>
              <a:ext uri="{FF2B5EF4-FFF2-40B4-BE49-F238E27FC236}">
                <a16:creationId xmlns:a16="http://schemas.microsoft.com/office/drawing/2014/main" xmlns="" id="{51971866-F088-45B7-8E71-A17DF087401A}"/>
              </a:ext>
            </a:extLst>
          </p:cNvPr>
          <p:cNvSpPr/>
          <p:nvPr/>
        </p:nvSpPr>
        <p:spPr>
          <a:xfrm>
            <a:off x="0" y="620688"/>
            <a:ext cx="9144000" cy="56886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350"/>
          </a:p>
        </p:txBody>
      </p:sp>
      <p:sp>
        <p:nvSpPr>
          <p:cNvPr id="6" name="CaixaDeTexto 4">
            <a:extLst>
              <a:ext uri="{FF2B5EF4-FFF2-40B4-BE49-F238E27FC236}">
                <a16:creationId xmlns:a16="http://schemas.microsoft.com/office/drawing/2014/main" xmlns="" id="{FCDCE1D3-BFF2-49DA-B2DE-A3D1E5F95CD2}"/>
              </a:ext>
            </a:extLst>
          </p:cNvPr>
          <p:cNvSpPr txBox="1"/>
          <p:nvPr/>
        </p:nvSpPr>
        <p:spPr>
          <a:xfrm>
            <a:off x="36512" y="446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CASE STUDY 2</a:t>
            </a:r>
            <a:endParaRPr lang="en-GB" sz="2400" dirty="0">
              <a:solidFill>
                <a:schemeClr val="bg1"/>
              </a:solidFill>
              <a:latin typeface="Ubuntu" pitchFamily="34" charset="0"/>
            </a:endParaRP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xmlns="" id="{73716B6B-FC0E-4518-83D0-760AA07967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14" y="1592337"/>
            <a:ext cx="7690480" cy="432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808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sofia\AppData\Roaming\Skype\My Skype Received Files\workflowPT.png"/>
          <p:cNvPicPr>
            <a:picLocks noChangeAspect="1" noChangeArrowheads="1"/>
          </p:cNvPicPr>
          <p:nvPr/>
        </p:nvPicPr>
        <p:blipFill>
          <a:blip r:embed="rId3" cstate="print"/>
          <a:srcRect t="25361" r="86398" b="44803"/>
          <a:stretch>
            <a:fillRect/>
          </a:stretch>
        </p:blipFill>
        <p:spPr bwMode="auto">
          <a:xfrm>
            <a:off x="2771800" y="1989440"/>
            <a:ext cx="1224136" cy="1440160"/>
          </a:xfrm>
          <a:prstGeom prst="rect">
            <a:avLst/>
          </a:prstGeom>
          <a:noFill/>
        </p:spPr>
      </p:pic>
      <p:pic>
        <p:nvPicPr>
          <p:cNvPr id="1026" name="Picture 2" descr="C:\Users\sofia\Desktop\downloa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4932040" y="2088544"/>
            <a:ext cx="1314000" cy="1314000"/>
          </a:xfrm>
          <a:prstGeom prst="rect">
            <a:avLst/>
          </a:prstGeom>
          <a:noFill/>
        </p:spPr>
      </p:pic>
      <p:sp>
        <p:nvSpPr>
          <p:cNvPr id="25" name="CaixaDeTexto 24"/>
          <p:cNvSpPr txBox="1"/>
          <p:nvPr/>
        </p:nvSpPr>
        <p:spPr>
          <a:xfrm>
            <a:off x="36512" y="446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ALGORITHMIC DESIGN -  CURRENT PRACTICES </a:t>
            </a:r>
            <a:endParaRPr lang="en-GB" sz="2400" dirty="0">
              <a:solidFill>
                <a:schemeClr val="bg1"/>
              </a:solidFill>
              <a:latin typeface="Ubuntu" pitchFamily="34" charset="0"/>
            </a:endParaRPr>
          </a:p>
        </p:txBody>
      </p:sp>
      <p:sp>
        <p:nvSpPr>
          <p:cNvPr id="6" name="Rectângulo arredondado 5"/>
          <p:cNvSpPr/>
          <p:nvPr/>
        </p:nvSpPr>
        <p:spPr>
          <a:xfrm>
            <a:off x="2195736" y="1268760"/>
            <a:ext cx="4752528" cy="3096344"/>
          </a:xfrm>
          <a:prstGeom prst="roundRect">
            <a:avLst>
              <a:gd name="adj" fmla="val 17488"/>
            </a:avLst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CaixaDeTexto 6"/>
          <p:cNvSpPr txBox="1"/>
          <p:nvPr/>
        </p:nvSpPr>
        <p:spPr>
          <a:xfrm>
            <a:off x="5076056" y="4861609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SPECIALIST MODELLING GROUP</a:t>
            </a:r>
            <a:endParaRPr lang="en-GB" dirty="0">
              <a:solidFill>
                <a:schemeClr val="bg1"/>
              </a:solidFill>
              <a:latin typeface="Ubuntu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899592" y="4861608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FOSTER AND PARTNERS</a:t>
            </a:r>
            <a:endParaRPr lang="en-GB" dirty="0">
              <a:solidFill>
                <a:schemeClr val="bg1"/>
              </a:solidFill>
              <a:latin typeface="Ubuntu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3779912" y="4725144"/>
            <a:ext cx="1368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200" dirty="0">
                <a:solidFill>
                  <a:schemeClr val="bg1"/>
                </a:solidFill>
                <a:latin typeface="Ubuntu" pitchFamily="34" charset="0"/>
              </a:rPr>
              <a:t>U</a:t>
            </a:r>
            <a:endParaRPr lang="en-GB" sz="3200" dirty="0">
              <a:solidFill>
                <a:schemeClr val="bg1"/>
              </a:solidFill>
              <a:latin typeface="Ubuntu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0">
            <a:extLst>
              <a:ext uri="{FF2B5EF4-FFF2-40B4-BE49-F238E27FC236}">
                <a16:creationId xmlns:a16="http://schemas.microsoft.com/office/drawing/2014/main" xmlns="" id="{7CAE6221-E59F-480D-B74E-31B948E0FD02}"/>
              </a:ext>
            </a:extLst>
          </p:cNvPr>
          <p:cNvSpPr/>
          <p:nvPr/>
        </p:nvSpPr>
        <p:spPr>
          <a:xfrm>
            <a:off x="0" y="620688"/>
            <a:ext cx="9144000" cy="56886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350"/>
          </a:p>
        </p:txBody>
      </p:sp>
      <p:sp>
        <p:nvSpPr>
          <p:cNvPr id="6" name="CaixaDeTexto 4">
            <a:extLst>
              <a:ext uri="{FF2B5EF4-FFF2-40B4-BE49-F238E27FC236}">
                <a16:creationId xmlns:a16="http://schemas.microsoft.com/office/drawing/2014/main" xmlns="" id="{42695C5D-2BEC-44E9-A262-917C79DFC159}"/>
              </a:ext>
            </a:extLst>
          </p:cNvPr>
          <p:cNvSpPr txBox="1"/>
          <p:nvPr/>
        </p:nvSpPr>
        <p:spPr>
          <a:xfrm>
            <a:off x="36512" y="446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CASE STUDY 2</a:t>
            </a:r>
            <a:endParaRPr lang="en-GB" sz="2400" dirty="0">
              <a:solidFill>
                <a:schemeClr val="bg1"/>
              </a:solidFill>
              <a:latin typeface="Ubuntu" pitchFamily="34" charset="0"/>
            </a:endParaRP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xmlns="" id="{70991A4C-12FA-4C0E-9166-D4510BFE6B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14" y="1592337"/>
            <a:ext cx="7690480" cy="432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92462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0">
            <a:extLst>
              <a:ext uri="{FF2B5EF4-FFF2-40B4-BE49-F238E27FC236}">
                <a16:creationId xmlns:a16="http://schemas.microsoft.com/office/drawing/2014/main" xmlns="" id="{6264FD5E-C1F0-4F3C-9AD4-301C80FD2123}"/>
              </a:ext>
            </a:extLst>
          </p:cNvPr>
          <p:cNvSpPr/>
          <p:nvPr/>
        </p:nvSpPr>
        <p:spPr>
          <a:xfrm>
            <a:off x="0" y="620688"/>
            <a:ext cx="9144000" cy="56886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350"/>
          </a:p>
        </p:txBody>
      </p:sp>
      <p:sp>
        <p:nvSpPr>
          <p:cNvPr id="6" name="CaixaDeTexto 4">
            <a:extLst>
              <a:ext uri="{FF2B5EF4-FFF2-40B4-BE49-F238E27FC236}">
                <a16:creationId xmlns:a16="http://schemas.microsoft.com/office/drawing/2014/main" xmlns="" id="{C529B963-91A9-4A04-B352-6E045F4E114E}"/>
              </a:ext>
            </a:extLst>
          </p:cNvPr>
          <p:cNvSpPr txBox="1"/>
          <p:nvPr/>
        </p:nvSpPr>
        <p:spPr>
          <a:xfrm>
            <a:off x="36512" y="446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CASE STUDY 2</a:t>
            </a:r>
            <a:endParaRPr lang="en-GB" sz="2400" dirty="0">
              <a:solidFill>
                <a:schemeClr val="bg1"/>
              </a:solidFill>
              <a:latin typeface="Ubuntu" pitchFamily="34" charset="0"/>
            </a:endParaRP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xmlns="" id="{D9C59EB5-9A7F-4C82-B78F-C5084EA948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14" y="1592337"/>
            <a:ext cx="7690480" cy="432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9477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0">
            <a:extLst>
              <a:ext uri="{FF2B5EF4-FFF2-40B4-BE49-F238E27FC236}">
                <a16:creationId xmlns:a16="http://schemas.microsoft.com/office/drawing/2014/main" xmlns="" id="{A74817C8-D106-414B-BBD5-40F01C4D490F}"/>
              </a:ext>
            </a:extLst>
          </p:cNvPr>
          <p:cNvSpPr/>
          <p:nvPr/>
        </p:nvSpPr>
        <p:spPr>
          <a:xfrm>
            <a:off x="0" y="620688"/>
            <a:ext cx="9144000" cy="56886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350"/>
          </a:p>
        </p:txBody>
      </p:sp>
      <p:sp>
        <p:nvSpPr>
          <p:cNvPr id="6" name="CaixaDeTexto 4">
            <a:extLst>
              <a:ext uri="{FF2B5EF4-FFF2-40B4-BE49-F238E27FC236}">
                <a16:creationId xmlns:a16="http://schemas.microsoft.com/office/drawing/2014/main" xmlns="" id="{BD5E19BD-F23D-4248-9D50-618D59ED622C}"/>
              </a:ext>
            </a:extLst>
          </p:cNvPr>
          <p:cNvSpPr txBox="1"/>
          <p:nvPr/>
        </p:nvSpPr>
        <p:spPr>
          <a:xfrm>
            <a:off x="36512" y="446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CASE STUDY 2</a:t>
            </a:r>
            <a:endParaRPr lang="en-GB" sz="2400" dirty="0">
              <a:solidFill>
                <a:schemeClr val="bg1"/>
              </a:solidFill>
              <a:latin typeface="Ubuntu" pitchFamily="34" charset="0"/>
            </a:endParaRP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xmlns="" id="{7699ABA6-151F-45BB-A007-BD9B022C7F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14" y="1592337"/>
            <a:ext cx="7690480" cy="432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12187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0">
            <a:extLst>
              <a:ext uri="{FF2B5EF4-FFF2-40B4-BE49-F238E27FC236}">
                <a16:creationId xmlns:a16="http://schemas.microsoft.com/office/drawing/2014/main" xmlns="" id="{B7FD22F9-5813-4F58-9318-9B9089B21D41}"/>
              </a:ext>
            </a:extLst>
          </p:cNvPr>
          <p:cNvSpPr/>
          <p:nvPr/>
        </p:nvSpPr>
        <p:spPr>
          <a:xfrm>
            <a:off x="0" y="620688"/>
            <a:ext cx="9144000" cy="56886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350"/>
          </a:p>
        </p:txBody>
      </p:sp>
      <p:sp>
        <p:nvSpPr>
          <p:cNvPr id="6" name="CaixaDeTexto 4">
            <a:extLst>
              <a:ext uri="{FF2B5EF4-FFF2-40B4-BE49-F238E27FC236}">
                <a16:creationId xmlns:a16="http://schemas.microsoft.com/office/drawing/2014/main" xmlns="" id="{688548E9-8030-4143-B18C-CC16B0FC9642}"/>
              </a:ext>
            </a:extLst>
          </p:cNvPr>
          <p:cNvSpPr txBox="1"/>
          <p:nvPr/>
        </p:nvSpPr>
        <p:spPr>
          <a:xfrm>
            <a:off x="36512" y="446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CASE STUDY 2</a:t>
            </a:r>
            <a:endParaRPr lang="en-GB" sz="2400" dirty="0">
              <a:solidFill>
                <a:schemeClr val="bg1"/>
              </a:solidFill>
              <a:latin typeface="Ubuntu" pitchFamily="34" charset="0"/>
            </a:endParaRP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xmlns="" id="{D29CABED-DB8D-4FBD-8D90-C3614D1865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14" y="1592337"/>
            <a:ext cx="7690480" cy="432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70461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0">
            <a:extLst>
              <a:ext uri="{FF2B5EF4-FFF2-40B4-BE49-F238E27FC236}">
                <a16:creationId xmlns:a16="http://schemas.microsoft.com/office/drawing/2014/main" xmlns="" id="{AE7EB1D3-C371-4474-AF5B-8320CAF1A49C}"/>
              </a:ext>
            </a:extLst>
          </p:cNvPr>
          <p:cNvSpPr/>
          <p:nvPr/>
        </p:nvSpPr>
        <p:spPr>
          <a:xfrm>
            <a:off x="0" y="620688"/>
            <a:ext cx="9144000" cy="56886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350"/>
          </a:p>
        </p:txBody>
      </p:sp>
      <p:sp>
        <p:nvSpPr>
          <p:cNvPr id="6" name="CaixaDeTexto 4">
            <a:extLst>
              <a:ext uri="{FF2B5EF4-FFF2-40B4-BE49-F238E27FC236}">
                <a16:creationId xmlns:a16="http://schemas.microsoft.com/office/drawing/2014/main" xmlns="" id="{0B82D03B-F227-4B44-8DD5-69E2B6AADD0C}"/>
              </a:ext>
            </a:extLst>
          </p:cNvPr>
          <p:cNvSpPr txBox="1"/>
          <p:nvPr/>
        </p:nvSpPr>
        <p:spPr>
          <a:xfrm>
            <a:off x="36512" y="446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CASE STUDY 2</a:t>
            </a:r>
            <a:endParaRPr lang="en-GB" sz="2400" dirty="0">
              <a:solidFill>
                <a:schemeClr val="bg1"/>
              </a:solidFill>
              <a:latin typeface="Ubuntu" pitchFamily="34" charset="0"/>
            </a:endParaRP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xmlns="" id="{69D77CFB-0226-413B-B5DC-DB19C16A83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14" y="1592337"/>
            <a:ext cx="7690480" cy="432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94398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40">
            <a:extLst>
              <a:ext uri="{FF2B5EF4-FFF2-40B4-BE49-F238E27FC236}">
                <a16:creationId xmlns:a16="http://schemas.microsoft.com/office/drawing/2014/main" xmlns="" id="{07D2834C-A2F1-42AE-821E-94448CA85639}"/>
              </a:ext>
            </a:extLst>
          </p:cNvPr>
          <p:cNvSpPr/>
          <p:nvPr/>
        </p:nvSpPr>
        <p:spPr>
          <a:xfrm>
            <a:off x="0" y="620688"/>
            <a:ext cx="9144000" cy="56886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350"/>
          </a:p>
        </p:txBody>
      </p:sp>
      <p:sp>
        <p:nvSpPr>
          <p:cNvPr id="7" name="CaixaDeTexto 4">
            <a:extLst>
              <a:ext uri="{FF2B5EF4-FFF2-40B4-BE49-F238E27FC236}">
                <a16:creationId xmlns:a16="http://schemas.microsoft.com/office/drawing/2014/main" xmlns="" id="{A1C9913F-373D-4BDE-8583-91FDA8683B9C}"/>
              </a:ext>
            </a:extLst>
          </p:cNvPr>
          <p:cNvSpPr txBox="1"/>
          <p:nvPr/>
        </p:nvSpPr>
        <p:spPr>
          <a:xfrm>
            <a:off x="36512" y="446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CASE STUDY 2</a:t>
            </a:r>
            <a:endParaRPr lang="en-GB" sz="2400" dirty="0">
              <a:solidFill>
                <a:schemeClr val="bg1"/>
              </a:solidFill>
              <a:latin typeface="Ubuntu" pitchFamily="34" charset="0"/>
            </a:endParaRP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xmlns="" id="{72332F45-CD90-4783-9484-9DFB86B0D3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14" y="1592337"/>
            <a:ext cx="7690480" cy="4323983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460A8E55-ACFC-4D23-9983-AC75FF8E6344}"/>
              </a:ext>
            </a:extLst>
          </p:cNvPr>
          <p:cNvSpPr/>
          <p:nvPr/>
        </p:nvSpPr>
        <p:spPr>
          <a:xfrm>
            <a:off x="5295014" y="3335671"/>
            <a:ext cx="1403498" cy="751219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350"/>
          </a:p>
        </p:txBody>
      </p:sp>
    </p:spTree>
    <p:extLst>
      <p:ext uri="{BB962C8B-B14F-4D97-AF65-F5344CB8AC3E}">
        <p14:creationId xmlns:p14="http://schemas.microsoft.com/office/powerpoint/2010/main" val="296243474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0">
            <a:extLst>
              <a:ext uri="{FF2B5EF4-FFF2-40B4-BE49-F238E27FC236}">
                <a16:creationId xmlns:a16="http://schemas.microsoft.com/office/drawing/2014/main" xmlns="" id="{D519023F-DA1C-494A-B940-C496356EBB71}"/>
              </a:ext>
            </a:extLst>
          </p:cNvPr>
          <p:cNvSpPr/>
          <p:nvPr/>
        </p:nvSpPr>
        <p:spPr>
          <a:xfrm>
            <a:off x="0" y="620688"/>
            <a:ext cx="9144000" cy="56886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350"/>
          </a:p>
        </p:txBody>
      </p:sp>
      <p:sp>
        <p:nvSpPr>
          <p:cNvPr id="6" name="CaixaDeTexto 4">
            <a:extLst>
              <a:ext uri="{FF2B5EF4-FFF2-40B4-BE49-F238E27FC236}">
                <a16:creationId xmlns:a16="http://schemas.microsoft.com/office/drawing/2014/main" xmlns="" id="{592961BD-6D73-4833-9AB8-9A7F7FD871C9}"/>
              </a:ext>
            </a:extLst>
          </p:cNvPr>
          <p:cNvSpPr txBox="1"/>
          <p:nvPr/>
        </p:nvSpPr>
        <p:spPr>
          <a:xfrm>
            <a:off x="36512" y="446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CASE STUDY 2</a:t>
            </a:r>
            <a:endParaRPr lang="en-GB" sz="2400" dirty="0">
              <a:solidFill>
                <a:schemeClr val="bg1"/>
              </a:solidFill>
              <a:latin typeface="Ubuntu" pitchFamily="34" charset="0"/>
            </a:endParaRP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xmlns="" id="{72332F45-CD90-4783-9484-9DFB86B0D3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14" y="1592337"/>
            <a:ext cx="7690480" cy="432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01233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40">
            <a:extLst>
              <a:ext uri="{FF2B5EF4-FFF2-40B4-BE49-F238E27FC236}">
                <a16:creationId xmlns:a16="http://schemas.microsoft.com/office/drawing/2014/main" xmlns="" id="{65798E7A-6E5C-4BB4-B465-808439EA9F3E}"/>
              </a:ext>
            </a:extLst>
          </p:cNvPr>
          <p:cNvSpPr/>
          <p:nvPr/>
        </p:nvSpPr>
        <p:spPr>
          <a:xfrm>
            <a:off x="0" y="620688"/>
            <a:ext cx="9144000" cy="56886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350"/>
          </a:p>
        </p:txBody>
      </p:sp>
      <p:sp>
        <p:nvSpPr>
          <p:cNvPr id="8" name="CaixaDeTexto 4">
            <a:extLst>
              <a:ext uri="{FF2B5EF4-FFF2-40B4-BE49-F238E27FC236}">
                <a16:creationId xmlns:a16="http://schemas.microsoft.com/office/drawing/2014/main" xmlns="" id="{784B3E8B-4D4E-45A0-B5CC-B4701076C1DF}"/>
              </a:ext>
            </a:extLst>
          </p:cNvPr>
          <p:cNvSpPr txBox="1"/>
          <p:nvPr/>
        </p:nvSpPr>
        <p:spPr>
          <a:xfrm>
            <a:off x="36512" y="446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CASE STUDY 2</a:t>
            </a:r>
            <a:endParaRPr lang="en-GB" sz="2400" dirty="0">
              <a:solidFill>
                <a:schemeClr val="bg1"/>
              </a:solidFill>
              <a:latin typeface="Ubuntu" pitchFamily="34" charset="0"/>
            </a:endParaRP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xmlns="" id="{18E2E783-4FD0-43C7-B3BF-B3A6DE98AA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14" y="1592337"/>
            <a:ext cx="7690480" cy="432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71338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1C2CC14E-DF42-4880-ADB7-40503A5B3D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0" t="6644" r="25370"/>
          <a:stretch/>
        </p:blipFill>
        <p:spPr>
          <a:xfrm>
            <a:off x="467544" y="599387"/>
            <a:ext cx="8208912" cy="5853949"/>
          </a:xfrm>
          <a:prstGeom prst="rect">
            <a:avLst/>
          </a:prstGeom>
        </p:spPr>
      </p:pic>
      <p:sp>
        <p:nvSpPr>
          <p:cNvPr id="8" name="CaixaDeTexto 4">
            <a:extLst>
              <a:ext uri="{FF2B5EF4-FFF2-40B4-BE49-F238E27FC236}">
                <a16:creationId xmlns:a16="http://schemas.microsoft.com/office/drawing/2014/main" xmlns="" id="{1F874272-EA87-4EA0-B901-006E8B58576F}"/>
              </a:ext>
            </a:extLst>
          </p:cNvPr>
          <p:cNvSpPr txBox="1"/>
          <p:nvPr/>
        </p:nvSpPr>
        <p:spPr>
          <a:xfrm>
            <a:off x="36512" y="446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CASE STUDY 2 - RESULTS</a:t>
            </a:r>
            <a:endParaRPr lang="en-GB" sz="2400" dirty="0">
              <a:solidFill>
                <a:schemeClr val="bg1"/>
              </a:solidFill>
              <a:latin typeface="Ubunt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733324"/>
      </p:ext>
    </p:extLst>
  </p:cSld>
  <p:clrMapOvr>
    <a:masterClrMapping/>
  </p:clrMapOvr>
  <p:transition>
    <p:fad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aixaDeTexto 17"/>
          <p:cNvSpPr txBox="1"/>
          <p:nvPr/>
        </p:nvSpPr>
        <p:spPr>
          <a:xfrm>
            <a:off x="36512" y="446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CONCLUSIONS</a:t>
            </a:r>
            <a:endParaRPr lang="en-GB" sz="2400" dirty="0">
              <a:solidFill>
                <a:schemeClr val="bg1"/>
              </a:solidFill>
              <a:latin typeface="Ubuntu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043608" y="1988840"/>
            <a:ext cx="70567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pt-PT" sz="3200" dirty="0">
                <a:solidFill>
                  <a:schemeClr val="bg1"/>
                </a:solidFill>
                <a:latin typeface="Ubuntu" pitchFamily="34" charset="0"/>
              </a:rPr>
              <a:t>  </a:t>
            </a:r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More Exploration</a:t>
            </a:r>
          </a:p>
          <a:p>
            <a:pPr>
              <a:buFont typeface="Wingdings" pitchFamily="2" charset="2"/>
              <a:buChar char="ü"/>
            </a:pPr>
            <a:r>
              <a:rPr lang="pt-PT" sz="3200" dirty="0">
                <a:solidFill>
                  <a:schemeClr val="bg1"/>
                </a:solidFill>
                <a:latin typeface="Ubuntu" pitchFamily="34" charset="0"/>
              </a:rPr>
              <a:t>  </a:t>
            </a:r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Less Time</a:t>
            </a:r>
          </a:p>
          <a:p>
            <a:pPr>
              <a:buFont typeface="Wingdings" pitchFamily="2" charset="2"/>
              <a:buChar char="ü"/>
            </a:pPr>
            <a:r>
              <a:rPr lang="pt-PT" sz="3200" dirty="0">
                <a:solidFill>
                  <a:schemeClr val="bg1"/>
                </a:solidFill>
                <a:latin typeface="Ubuntu" pitchFamily="34" charset="0"/>
              </a:rPr>
              <a:t>  </a:t>
            </a:r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More informed designs</a:t>
            </a:r>
          </a:p>
          <a:p>
            <a:pPr>
              <a:buFont typeface="Wingdings" pitchFamily="2" charset="2"/>
              <a:buChar char="ü"/>
            </a:pPr>
            <a:r>
              <a:rPr lang="pt-PT" sz="3200" dirty="0">
                <a:solidFill>
                  <a:schemeClr val="bg1"/>
                </a:solidFill>
                <a:latin typeface="Ubuntu" pitchFamily="34" charset="0"/>
              </a:rPr>
              <a:t>  </a:t>
            </a:r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Easier optimization</a:t>
            </a:r>
          </a:p>
          <a:p>
            <a:pPr>
              <a:buFont typeface="Wingdings" pitchFamily="2" charset="2"/>
              <a:buChar char="ü"/>
            </a:pPr>
            <a:r>
              <a:rPr lang="pt-PT" sz="3200" dirty="0">
                <a:solidFill>
                  <a:schemeClr val="bg1"/>
                </a:solidFill>
                <a:latin typeface="Ubuntu" pitchFamily="34" charset="0"/>
              </a:rPr>
              <a:t>  </a:t>
            </a:r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Specialist-Architect interaction</a:t>
            </a:r>
          </a:p>
          <a:p>
            <a:pPr>
              <a:buFont typeface="Wingdings" pitchFamily="2" charset="2"/>
              <a:buChar char="ü"/>
            </a:pPr>
            <a:r>
              <a:rPr lang="pt-PT" sz="3200" dirty="0">
                <a:solidFill>
                  <a:schemeClr val="bg1"/>
                </a:solidFill>
                <a:latin typeface="Ubuntu" pitchFamily="34" charset="0"/>
              </a:rPr>
              <a:t>  </a:t>
            </a:r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Total Integration in the studio’s workflow</a:t>
            </a:r>
          </a:p>
          <a:p>
            <a:endParaRPr lang="en-GB" sz="2400" dirty="0">
              <a:solidFill>
                <a:schemeClr val="bg1"/>
              </a:solidFill>
              <a:latin typeface="Ubunt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222802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sofia\AppData\Roaming\Skype\My Skype Received Files\workflowPT.png"/>
          <p:cNvPicPr>
            <a:picLocks noChangeAspect="1" noChangeArrowheads="1"/>
          </p:cNvPicPr>
          <p:nvPr/>
        </p:nvPicPr>
        <p:blipFill>
          <a:blip r:embed="rId3" cstate="print"/>
          <a:srcRect t="25361" r="86398" b="44803"/>
          <a:stretch>
            <a:fillRect/>
          </a:stretch>
        </p:blipFill>
        <p:spPr bwMode="auto">
          <a:xfrm>
            <a:off x="2771800" y="1989440"/>
            <a:ext cx="1224136" cy="1440160"/>
          </a:xfrm>
          <a:prstGeom prst="rect">
            <a:avLst/>
          </a:prstGeom>
          <a:noFill/>
        </p:spPr>
      </p:pic>
      <p:pic>
        <p:nvPicPr>
          <p:cNvPr id="1026" name="Picture 2" descr="C:\Users\sofia\Desktop\downloa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4932040" y="2088544"/>
            <a:ext cx="1314000" cy="1314000"/>
          </a:xfrm>
          <a:prstGeom prst="rect">
            <a:avLst/>
          </a:prstGeom>
          <a:noFill/>
        </p:spPr>
      </p:pic>
      <p:sp>
        <p:nvSpPr>
          <p:cNvPr id="25" name="CaixaDeTexto 24"/>
          <p:cNvSpPr txBox="1"/>
          <p:nvPr/>
        </p:nvSpPr>
        <p:spPr>
          <a:xfrm>
            <a:off x="36512" y="446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ALGORITHMIC DESIGN -  CURRENT PRACTICES </a:t>
            </a:r>
            <a:endParaRPr lang="en-GB" sz="2400" dirty="0">
              <a:solidFill>
                <a:schemeClr val="bg1"/>
              </a:solidFill>
              <a:latin typeface="Ubuntu" pitchFamily="34" charset="0"/>
            </a:endParaRPr>
          </a:p>
        </p:txBody>
      </p:sp>
      <p:sp>
        <p:nvSpPr>
          <p:cNvPr id="6" name="Rectângulo arredondado 5"/>
          <p:cNvSpPr/>
          <p:nvPr/>
        </p:nvSpPr>
        <p:spPr>
          <a:xfrm>
            <a:off x="2195736" y="1268760"/>
            <a:ext cx="4752528" cy="3096344"/>
          </a:xfrm>
          <a:prstGeom prst="roundRect">
            <a:avLst>
              <a:gd name="adj" fmla="val 17488"/>
            </a:avLst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CaixaDeTexto 6"/>
          <p:cNvSpPr txBox="1"/>
          <p:nvPr/>
        </p:nvSpPr>
        <p:spPr>
          <a:xfrm>
            <a:off x="5076056" y="4861609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SPECIALIST MODELLING GROUP</a:t>
            </a:r>
            <a:endParaRPr lang="en-GB" dirty="0">
              <a:solidFill>
                <a:schemeClr val="bg1"/>
              </a:solidFill>
              <a:latin typeface="Ubuntu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899592" y="4861608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FOSTER AND PARTNERS</a:t>
            </a:r>
            <a:endParaRPr lang="en-GB" dirty="0">
              <a:solidFill>
                <a:schemeClr val="bg1"/>
              </a:solidFill>
              <a:latin typeface="Ubuntu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5076056" y="5507940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ADVANCED GEOMETRY UNIT</a:t>
            </a:r>
            <a:endParaRPr lang="en-GB" dirty="0">
              <a:solidFill>
                <a:schemeClr val="bg1"/>
              </a:solidFill>
              <a:latin typeface="Ubuntu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899592" y="5507939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>
                <a:solidFill>
                  <a:schemeClr val="bg1"/>
                </a:solidFill>
                <a:latin typeface="Ubuntu" pitchFamily="34" charset="0"/>
              </a:rPr>
              <a:t>ARUP</a:t>
            </a:r>
            <a:endParaRPr lang="en-GB" dirty="0">
              <a:solidFill>
                <a:schemeClr val="bg1"/>
              </a:solidFill>
              <a:latin typeface="Ubuntu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3779912" y="5364505"/>
            <a:ext cx="1368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200" dirty="0">
                <a:solidFill>
                  <a:schemeClr val="bg1"/>
                </a:solidFill>
                <a:latin typeface="Ubuntu" pitchFamily="34" charset="0"/>
              </a:rPr>
              <a:t>U</a:t>
            </a:r>
            <a:endParaRPr lang="en-GB" sz="3200" dirty="0">
              <a:solidFill>
                <a:schemeClr val="bg1"/>
              </a:solidFill>
              <a:latin typeface="Ubuntu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3779912" y="4725144"/>
            <a:ext cx="1368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200" dirty="0">
                <a:solidFill>
                  <a:schemeClr val="bg1"/>
                </a:solidFill>
                <a:latin typeface="Ubuntu" pitchFamily="34" charset="0"/>
              </a:rPr>
              <a:t>U</a:t>
            </a:r>
            <a:endParaRPr lang="en-GB" sz="3200" dirty="0">
              <a:solidFill>
                <a:schemeClr val="bg1"/>
              </a:solidFill>
              <a:latin typeface="Ubuntu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7">
            <a:extLst>
              <a:ext uri="{FF2B5EF4-FFF2-40B4-BE49-F238E27FC236}">
                <a16:creationId xmlns:a16="http://schemas.microsoft.com/office/drawing/2014/main" xmlns="" id="{3333C612-7990-4020-AA5C-3A951A1DEB62}"/>
              </a:ext>
            </a:extLst>
          </p:cNvPr>
          <p:cNvSpPr txBox="1"/>
          <p:nvPr/>
        </p:nvSpPr>
        <p:spPr>
          <a:xfrm>
            <a:off x="0" y="3013502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800" dirty="0">
                <a:solidFill>
                  <a:schemeClr val="bg1"/>
                </a:solidFill>
                <a:latin typeface="Ubuntu" pitchFamily="34" charset="0"/>
              </a:rPr>
              <a:t>THANK YOU!</a:t>
            </a:r>
            <a:endParaRPr lang="en-GB" sz="4800" dirty="0">
              <a:solidFill>
                <a:schemeClr val="bg1"/>
              </a:solidFill>
              <a:latin typeface="Ubuntu" pitchFamily="34" charset="0"/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xmlns="" id="{0FB5CE11-4255-4238-94B6-69A26036B082}"/>
              </a:ext>
            </a:extLst>
          </p:cNvPr>
          <p:cNvSpPr txBox="1">
            <a:spLocks/>
          </p:cNvSpPr>
          <p:nvPr/>
        </p:nvSpPr>
        <p:spPr>
          <a:xfrm>
            <a:off x="3707904" y="4221088"/>
            <a:ext cx="4104456" cy="216024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chemeClr val="bg1"/>
                </a:solidFill>
                <a:latin typeface="Ubuntu" pitchFamily="34" charset="0"/>
                <a:ea typeface="+mj-ea"/>
                <a:cs typeface="+mj-cs"/>
                <a:sym typeface="Symbol" panose="05050102010706020507" pitchFamily="18" charset="2"/>
              </a:rPr>
              <a:t>|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buntu" pitchFamily="34" charset="0"/>
                <a:ea typeface="+mj-ea"/>
                <a:cs typeface="+mj-cs"/>
                <a:sym typeface="Symbol" panose="05050102010706020507" pitchFamily="18" charset="2"/>
              </a:rPr>
              <a:t> ines.caetano@tecnico.ulisboa.pt</a:t>
            </a:r>
          </a:p>
          <a:p>
            <a:pPr lvl="0">
              <a:lnSpc>
                <a:spcPct val="150000"/>
              </a:lnSpc>
              <a:spcBef>
                <a:spcPct val="0"/>
              </a:spcBef>
            </a:pPr>
            <a:r>
              <a:rPr lang="en-US" sz="1400" dirty="0">
                <a:solidFill>
                  <a:schemeClr val="bg1"/>
                </a:solidFill>
                <a:latin typeface="Ubuntu" pitchFamily="34" charset="0"/>
                <a:sym typeface="Symbol" panose="05050102010706020507" pitchFamily="18" charset="2"/>
              </a:rPr>
              <a:t>|    catarina.belem@tecnico.ulisboa.pt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buntu" pitchFamily="34" charset="0"/>
                <a:ea typeface="+mj-ea"/>
                <a:cs typeface="+mj-cs"/>
                <a:sym typeface="Symbol" panose="05050102010706020507" pitchFamily="18" charset="2"/>
              </a:rPr>
              <a:t/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buntu" pitchFamily="34" charset="0"/>
                <a:ea typeface="+mj-ea"/>
                <a:cs typeface="+mj-cs"/>
                <a:sym typeface="Symbol" panose="05050102010706020507" pitchFamily="18" charset="2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buntu" pitchFamily="34" charset="0"/>
                <a:ea typeface="+mj-ea"/>
                <a:cs typeface="+mj-cs"/>
                <a:sym typeface="Symbol" panose="05050102010706020507" pitchFamily="18" charset="2"/>
              </a:rPr>
              <a:t>|    guilherme.ilunga@tecnico.ulisboa.pt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buntu" pitchFamily="34" charset="0"/>
                <a:ea typeface="+mj-ea"/>
                <a:cs typeface="+mj-cs"/>
                <a:sym typeface="Symbol" panose="05050102010706020507" pitchFamily="18" charset="2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buntu" pitchFamily="34" charset="0"/>
                <a:ea typeface="+mj-ea"/>
                <a:cs typeface="+mj-cs"/>
                <a:sym typeface="Symbol" panose="05050102010706020507" pitchFamily="18" charset="2"/>
              </a:rPr>
              <a:t>|    sofia.feist@tecnico.ulisboa.pt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buntu" pitchFamily="34" charset="0"/>
                <a:ea typeface="+mj-ea"/>
                <a:cs typeface="+mj-cs"/>
                <a:sym typeface="Symbol" panose="05050102010706020507" pitchFamily="18" charset="2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buntu" pitchFamily="34" charset="0"/>
                <a:ea typeface="+mj-ea"/>
                <a:cs typeface="+mj-cs"/>
                <a:sym typeface="Symbol" panose="05050102010706020507" pitchFamily="18" charset="2"/>
              </a:rPr>
              <a:t>|    francisco.bastos@tecnico.ulisboa.pt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buntu" pitchFamily="34" charset="0"/>
                <a:ea typeface="+mj-ea"/>
                <a:cs typeface="+mj-cs"/>
                <a:sym typeface="Symbol" panose="05050102010706020507" pitchFamily="18" charset="2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buntu" pitchFamily="34" charset="0"/>
                <a:ea typeface="+mj-ea"/>
                <a:cs typeface="+mj-cs"/>
                <a:sym typeface="Symbol" panose="05050102010706020507" pitchFamily="18" charset="2"/>
              </a:rPr>
              <a:t>|    antonio.menezes.leitao@tecnico.ulisboa.pt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buntu" pitchFamily="34" charset="0"/>
              <a:ea typeface="+mj-ea"/>
              <a:cs typeface="+mj-cs"/>
            </a:endParaRPr>
          </a:p>
        </p:txBody>
      </p:sp>
      <p:pic>
        <p:nvPicPr>
          <p:cNvPr id="4" name="Picture 2" descr="D:\Sofia Feist\Investigação científica\GAC\algorithmicdesign.github.io\images\index\ADA-whit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815" y="230188"/>
            <a:ext cx="2611437" cy="117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xmlns="" id="{0FB5CE11-4255-4238-94B6-69A26036B082}"/>
              </a:ext>
            </a:extLst>
          </p:cNvPr>
          <p:cNvSpPr txBox="1">
            <a:spLocks/>
          </p:cNvSpPr>
          <p:nvPr/>
        </p:nvSpPr>
        <p:spPr>
          <a:xfrm>
            <a:off x="1475656" y="4221088"/>
            <a:ext cx="2232248" cy="216024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buntu" pitchFamily="34" charset="0"/>
                <a:ea typeface="+mj-ea"/>
                <a:cs typeface="+mj-cs"/>
              </a:rPr>
              <a:t>Inês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buntu" pitchFamily="34" charset="0"/>
                <a:ea typeface="+mj-ea"/>
                <a:cs typeface="+mj-cs"/>
              </a:rPr>
              <a:t> CAETANO</a:t>
            </a:r>
          </a:p>
          <a:p>
            <a:pPr lvl="0" algn="r">
              <a:lnSpc>
                <a:spcPct val="150000"/>
              </a:lnSpc>
              <a:spcBef>
                <a:spcPct val="0"/>
              </a:spcBef>
            </a:pPr>
            <a:r>
              <a:rPr lang="en-US" sz="1400" dirty="0" err="1">
                <a:solidFill>
                  <a:schemeClr val="bg1"/>
                </a:solidFill>
                <a:latin typeface="Ubuntu" pitchFamily="34" charset="0"/>
                <a:sym typeface="Symbol" panose="05050102010706020507" pitchFamily="18" charset="2"/>
              </a:rPr>
              <a:t>Catarina</a:t>
            </a:r>
            <a:r>
              <a:rPr lang="en-US" sz="1400" dirty="0">
                <a:solidFill>
                  <a:schemeClr val="bg1"/>
                </a:solidFill>
                <a:latin typeface="Ubuntu" pitchFamily="34" charset="0"/>
                <a:sym typeface="Symbol" panose="05050102010706020507" pitchFamily="18" charset="2"/>
              </a:rPr>
              <a:t> BELÉM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buntu" pitchFamily="34" charset="0"/>
                <a:ea typeface="+mj-ea"/>
                <a:cs typeface="+mj-cs"/>
                <a:sym typeface="Symbol" panose="05050102010706020507" pitchFamily="18" charset="2"/>
              </a:rPr>
              <a:t/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buntu" pitchFamily="34" charset="0"/>
                <a:ea typeface="+mj-ea"/>
                <a:cs typeface="+mj-cs"/>
                <a:sym typeface="Symbol" panose="05050102010706020507" pitchFamily="18" charset="2"/>
              </a:rPr>
            </a:b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buntu" pitchFamily="34" charset="0"/>
                <a:ea typeface="+mj-ea"/>
                <a:cs typeface="+mj-cs"/>
                <a:sym typeface="Symbol" panose="05050102010706020507" pitchFamily="18" charset="2"/>
              </a:rPr>
              <a:t>Guilherme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buntu" pitchFamily="34" charset="0"/>
                <a:ea typeface="+mj-ea"/>
                <a:cs typeface="+mj-cs"/>
                <a:sym typeface="Symbol" panose="05050102010706020507" pitchFamily="18" charset="2"/>
              </a:rPr>
              <a:t> ILUNGA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buntu" pitchFamily="34" charset="0"/>
                <a:ea typeface="+mj-ea"/>
                <a:cs typeface="+mj-cs"/>
                <a:sym typeface="Symbol" panose="05050102010706020507" pitchFamily="18" charset="2"/>
              </a:rPr>
              <a:t>Sofia FEIST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buntu" pitchFamily="34" charset="0"/>
                <a:ea typeface="+mj-ea"/>
                <a:cs typeface="+mj-cs"/>
                <a:sym typeface="Symbol" panose="05050102010706020507" pitchFamily="18" charset="2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buntu" pitchFamily="34" charset="0"/>
                <a:ea typeface="+mj-ea"/>
                <a:cs typeface="+mj-cs"/>
                <a:sym typeface="Symbol" panose="05050102010706020507" pitchFamily="18" charset="2"/>
              </a:rPr>
              <a:t>Francisco BASTOS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buntu" pitchFamily="34" charset="0"/>
                <a:ea typeface="+mj-ea"/>
                <a:cs typeface="+mj-cs"/>
                <a:sym typeface="Symbol" panose="05050102010706020507" pitchFamily="18" charset="2"/>
              </a:rPr>
              <a:t>António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buntu" pitchFamily="34" charset="0"/>
                <a:ea typeface="+mj-ea"/>
                <a:cs typeface="+mj-cs"/>
                <a:sym typeface="Symbol" panose="05050102010706020507" pitchFamily="18" charset="2"/>
              </a:rPr>
              <a:t> LEITÃO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buntu" pitchFamily="34" charset="0"/>
              <a:ea typeface="+mj-ea"/>
              <a:cs typeface="+mj-cs"/>
            </a:endParaRPr>
          </a:p>
        </p:txBody>
      </p:sp>
      <p:sp>
        <p:nvSpPr>
          <p:cNvPr id="6" name="CaixaDeTexto 5"/>
          <p:cNvSpPr txBox="1">
            <a:spLocks noChangeArrowheads="1"/>
          </p:cNvSpPr>
          <p:nvPr/>
        </p:nvSpPr>
        <p:spPr bwMode="auto">
          <a:xfrm>
            <a:off x="-468313" y="1412877"/>
            <a:ext cx="410368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t-PT" altLang="pt-PT" sz="1000" dirty="0">
                <a:solidFill>
                  <a:schemeClr val="bg1"/>
                </a:solidFill>
                <a:latin typeface="Ubuntu" pitchFamily="34" charset="0"/>
              </a:rPr>
              <a:t>ALGORITHMIC DESIGN FOR ARCHITECTURE</a:t>
            </a:r>
          </a:p>
        </p:txBody>
      </p:sp>
      <p:sp>
        <p:nvSpPr>
          <p:cNvPr id="8" name="Retângulo 2"/>
          <p:cNvSpPr>
            <a:spLocks noChangeArrowheads="1"/>
          </p:cNvSpPr>
          <p:nvPr/>
        </p:nvSpPr>
        <p:spPr bwMode="auto">
          <a:xfrm>
            <a:off x="251520" y="1772816"/>
            <a:ext cx="854494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pt-PT" altLang="pt-PT" sz="1200" dirty="0">
                <a:solidFill>
                  <a:schemeClr val="bg1"/>
                </a:solidFill>
                <a:latin typeface="Ubuntu" pitchFamily="34" charset="0"/>
                <a:cs typeface="Courier New" pitchFamily="49" charset="0"/>
              </a:rPr>
              <a:t>https://algorithmicdesign.github.io/</a:t>
            </a:r>
          </a:p>
        </p:txBody>
      </p:sp>
      <p:pic>
        <p:nvPicPr>
          <p:cNvPr id="9" name="Picture 1" descr="C:\Users\sofia\Desktop\atrem.jpg"/>
          <p:cNvPicPr>
            <a:picLocks noChangeAspect="1" noChangeArrowheads="1"/>
          </p:cNvPicPr>
          <p:nvPr/>
        </p:nvPicPr>
        <p:blipFill>
          <a:blip r:embed="rId4" cstate="print"/>
          <a:srcRect l="2396" t="2757" r="2739"/>
          <a:stretch>
            <a:fillRect/>
          </a:stretch>
        </p:blipFill>
        <p:spPr bwMode="auto">
          <a:xfrm>
            <a:off x="7668344" y="260648"/>
            <a:ext cx="942537" cy="1080000"/>
          </a:xfrm>
          <a:prstGeom prst="rect">
            <a:avLst/>
          </a:prstGeom>
          <a:noFill/>
        </p:spPr>
      </p:pic>
      <p:sp>
        <p:nvSpPr>
          <p:cNvPr id="10" name="CaixaDeTexto 9"/>
          <p:cNvSpPr txBox="1">
            <a:spLocks noChangeArrowheads="1"/>
          </p:cNvSpPr>
          <p:nvPr/>
        </p:nvSpPr>
        <p:spPr bwMode="auto">
          <a:xfrm>
            <a:off x="4572000" y="1412776"/>
            <a:ext cx="410368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/>
            <a:r>
              <a:rPr lang="pt-PT" altLang="pt-PT" sz="1000" dirty="0">
                <a:solidFill>
                  <a:schemeClr val="bg1"/>
                </a:solidFill>
                <a:latin typeface="Ubuntu" pitchFamily="34" charset="0"/>
              </a:rPr>
              <a:t>ATELIER DOS REMÉDIOS</a:t>
            </a:r>
          </a:p>
        </p:txBody>
      </p:sp>
      <p:sp>
        <p:nvSpPr>
          <p:cNvPr id="11" name="Retângulo 2"/>
          <p:cNvSpPr>
            <a:spLocks noChangeArrowheads="1"/>
          </p:cNvSpPr>
          <p:nvPr/>
        </p:nvSpPr>
        <p:spPr bwMode="auto">
          <a:xfrm>
            <a:off x="4083570" y="1772816"/>
            <a:ext cx="459288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PT" altLang="pt-PT" sz="1200" dirty="0">
                <a:solidFill>
                  <a:schemeClr val="bg1"/>
                </a:solidFill>
                <a:latin typeface="Ubuntu" pitchFamily="34" charset="0"/>
                <a:cs typeface="Courier New" pitchFamily="49" charset="0"/>
              </a:rPr>
              <a:t>http://atrem.eu/</a:t>
            </a:r>
          </a:p>
        </p:txBody>
      </p:sp>
    </p:spTree>
    <p:extLst>
      <p:ext uri="{BB962C8B-B14F-4D97-AF65-F5344CB8AC3E}">
        <p14:creationId xmlns:p14="http://schemas.microsoft.com/office/powerpoint/2010/main" val="838359855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sofia\AppData\Roaming\Skype\My Skype Received Files\workflowPT.png"/>
          <p:cNvPicPr>
            <a:picLocks noChangeAspect="1" noChangeArrowheads="1"/>
          </p:cNvPicPr>
          <p:nvPr/>
        </p:nvPicPr>
        <p:blipFill>
          <a:blip r:embed="rId3" cstate="print"/>
          <a:srcRect t="25361" r="86398" b="44803"/>
          <a:stretch>
            <a:fillRect/>
          </a:stretch>
        </p:blipFill>
        <p:spPr bwMode="auto">
          <a:xfrm>
            <a:off x="1547664" y="1989440"/>
            <a:ext cx="1224136" cy="1440160"/>
          </a:xfrm>
          <a:prstGeom prst="rect">
            <a:avLst/>
          </a:prstGeom>
          <a:noFill/>
        </p:spPr>
      </p:pic>
      <p:pic>
        <p:nvPicPr>
          <p:cNvPr id="1026" name="Picture 2" descr="C:\Users\sofia\Desktop\downloa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6210328" y="2088544"/>
            <a:ext cx="1314000" cy="1314000"/>
          </a:xfrm>
          <a:prstGeom prst="rect">
            <a:avLst/>
          </a:prstGeom>
          <a:noFill/>
        </p:spPr>
      </p:pic>
      <p:sp>
        <p:nvSpPr>
          <p:cNvPr id="24" name="CaixaDeTexto 23"/>
          <p:cNvSpPr txBox="1"/>
          <p:nvPr/>
        </p:nvSpPr>
        <p:spPr>
          <a:xfrm>
            <a:off x="4175956" y="2105562"/>
            <a:ext cx="7920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0" dirty="0">
                <a:solidFill>
                  <a:schemeClr val="bg1"/>
                </a:solidFill>
                <a:latin typeface="Ubuntu" pitchFamily="34" charset="0"/>
              </a:rPr>
              <a:t>+</a:t>
            </a:r>
            <a:endParaRPr lang="en-GB" sz="8000" dirty="0">
              <a:solidFill>
                <a:schemeClr val="bg1"/>
              </a:solidFill>
              <a:latin typeface="Ubuntu" pitchFamily="34" charset="0"/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36512" y="446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Ubuntu" pitchFamily="34" charset="0"/>
              </a:rPr>
              <a:t>ALGORITHMIC DESIGN -  CURRENT PRACTICES </a:t>
            </a:r>
            <a:endParaRPr lang="en-GB" sz="2400" dirty="0">
              <a:solidFill>
                <a:schemeClr val="bg1"/>
              </a:solidFill>
              <a:latin typeface="Ubuntu" pitchFamily="34" charset="0"/>
            </a:endParaRPr>
          </a:p>
        </p:txBody>
      </p:sp>
      <p:sp>
        <p:nvSpPr>
          <p:cNvPr id="6" name="Rectângulo arredondado 5"/>
          <p:cNvSpPr/>
          <p:nvPr/>
        </p:nvSpPr>
        <p:spPr>
          <a:xfrm>
            <a:off x="1331640" y="1844824"/>
            <a:ext cx="1800200" cy="1872208"/>
          </a:xfrm>
          <a:prstGeom prst="roundRect">
            <a:avLst>
              <a:gd name="adj" fmla="val 17488"/>
            </a:avLst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ângulo arredondado 6"/>
          <p:cNvSpPr/>
          <p:nvPr/>
        </p:nvSpPr>
        <p:spPr>
          <a:xfrm>
            <a:off x="6012160" y="1844824"/>
            <a:ext cx="1800200" cy="1872208"/>
          </a:xfrm>
          <a:prstGeom prst="roundRect">
            <a:avLst>
              <a:gd name="adj" fmla="val 17488"/>
            </a:avLst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3661</TotalTime>
  <Words>922</Words>
  <Application>Microsoft Office PowerPoint</Application>
  <PresentationFormat>On-screen Show (4:3)</PresentationFormat>
  <Paragraphs>445</Paragraphs>
  <Slides>80</Slides>
  <Notes>78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9" baseType="lpstr">
      <vt:lpstr>Adobe Arabic</vt:lpstr>
      <vt:lpstr>Arial</vt:lpstr>
      <vt:lpstr>Calibri</vt:lpstr>
      <vt:lpstr>Comic Sans MS</vt:lpstr>
      <vt:lpstr>Courier New</vt:lpstr>
      <vt:lpstr>Symbol</vt:lpstr>
      <vt:lpstr>Ubuntu</vt:lpstr>
      <vt:lpstr>Wingdings</vt:lpstr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Diapositivo 1</dc:title>
  <dc:creator>Sofia Feist</dc:creator>
  <cp:lastModifiedBy>Renata Castelo Branco</cp:lastModifiedBy>
  <cp:revision>147</cp:revision>
  <dcterms:created xsi:type="dcterms:W3CDTF">2018-04-08T18:22:46Z</dcterms:created>
  <dcterms:modified xsi:type="dcterms:W3CDTF">2018-05-21T14:44:25Z</dcterms:modified>
</cp:coreProperties>
</file>