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3"/>
  </p:notesMasterIdLst>
  <p:handoutMasterIdLst>
    <p:handoutMasterId r:id="rId44"/>
  </p:handoutMasterIdLst>
  <p:sldIdLst>
    <p:sldId id="337" r:id="rId2"/>
    <p:sldId id="298" r:id="rId3"/>
    <p:sldId id="339" r:id="rId4"/>
    <p:sldId id="306" r:id="rId5"/>
    <p:sldId id="321" r:id="rId6"/>
    <p:sldId id="348" r:id="rId7"/>
    <p:sldId id="280" r:id="rId8"/>
    <p:sldId id="327" r:id="rId9"/>
    <p:sldId id="333" r:id="rId10"/>
    <p:sldId id="336" r:id="rId11"/>
    <p:sldId id="290" r:id="rId12"/>
    <p:sldId id="350" r:id="rId13"/>
    <p:sldId id="271" r:id="rId14"/>
    <p:sldId id="286" r:id="rId15"/>
    <p:sldId id="287" r:id="rId16"/>
    <p:sldId id="282" r:id="rId17"/>
    <p:sldId id="323" r:id="rId18"/>
    <p:sldId id="364" r:id="rId19"/>
    <p:sldId id="284" r:id="rId20"/>
    <p:sldId id="351" r:id="rId21"/>
    <p:sldId id="352" r:id="rId22"/>
    <p:sldId id="353" r:id="rId23"/>
    <p:sldId id="354" r:id="rId24"/>
    <p:sldId id="355" r:id="rId25"/>
    <p:sldId id="356" r:id="rId26"/>
    <p:sldId id="363" r:id="rId27"/>
    <p:sldId id="357" r:id="rId28"/>
    <p:sldId id="358" r:id="rId29"/>
    <p:sldId id="359" r:id="rId30"/>
    <p:sldId id="360" r:id="rId31"/>
    <p:sldId id="361" r:id="rId32"/>
    <p:sldId id="362" r:id="rId33"/>
    <p:sldId id="311" r:id="rId34"/>
    <p:sldId id="269" r:id="rId35"/>
    <p:sldId id="288" r:id="rId36"/>
    <p:sldId id="273" r:id="rId37"/>
    <p:sldId id="349" r:id="rId38"/>
    <p:sldId id="308" r:id="rId39"/>
    <p:sldId id="309" r:id="rId40"/>
    <p:sldId id="310" r:id="rId41"/>
    <p:sldId id="275" r:id="rId42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B9237B1F-5E4D-4737-B7DF-65FB468C7787}">
          <p14:sldIdLst>
            <p14:sldId id="337"/>
            <p14:sldId id="298"/>
            <p14:sldId id="339"/>
            <p14:sldId id="306"/>
            <p14:sldId id="321"/>
            <p14:sldId id="348"/>
            <p14:sldId id="280"/>
            <p14:sldId id="327"/>
            <p14:sldId id="333"/>
            <p14:sldId id="336"/>
          </p14:sldIdLst>
        </p14:section>
        <p14:section name="Luna Demo" id="{E94AF874-772F-4CA1-B634-5DC9E75176C0}">
          <p14:sldIdLst>
            <p14:sldId id="290"/>
            <p14:sldId id="350"/>
            <p14:sldId id="271"/>
            <p14:sldId id="286"/>
            <p14:sldId id="287"/>
            <p14:sldId id="282"/>
            <p14:sldId id="323"/>
            <p14:sldId id="364"/>
            <p14:sldId id="284"/>
            <p14:sldId id="351"/>
            <p14:sldId id="352"/>
            <p14:sldId id="353"/>
            <p14:sldId id="354"/>
            <p14:sldId id="355"/>
            <p14:sldId id="356"/>
            <p14:sldId id="363"/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Future" id="{2F668275-018E-4D0F-950E-FD3C070A78CA}">
          <p14:sldIdLst>
            <p14:sldId id="311"/>
            <p14:sldId id="269"/>
          </p14:sldIdLst>
        </p14:section>
        <p14:section name="Appendix" id="{24B069EB-2A74-42A6-B8D1-060001C3B5E8}">
          <p14:sldIdLst>
            <p14:sldId id="288"/>
            <p14:sldId id="273"/>
            <p14:sldId id="349"/>
            <p14:sldId id="308"/>
            <p14:sldId id="309"/>
            <p14:sldId id="310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70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0" autoAdjust="0"/>
    <p:restoredTop sz="75816" autoAdjust="0"/>
  </p:normalViewPr>
  <p:slideViewPr>
    <p:cSldViewPr snapToGrid="0">
      <p:cViewPr varScale="1">
        <p:scale>
          <a:sx n="42" d="100"/>
          <a:sy n="42" d="100"/>
        </p:scale>
        <p:origin x="782" y="5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-133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B8B722FE-43A2-40D2-B979-BF746189F9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163" cy="51276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19D10F0-9075-45FD-BFFD-0D657D1BC0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D472FE00-61EB-436E-89FC-62AADEB1D6E5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480690F-CF69-4FFD-8037-5591E9BF28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21851"/>
            <a:ext cx="3078163" cy="512763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8763408-D06C-42CD-8781-E088BBBE58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1"/>
            <a:ext cx="3078162" cy="512763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DCD56115-A7C7-47E8-961C-3C834A916E1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093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39C2A58D-FF1D-400D-9844-52A1DC8FFDFF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9"/>
            <a:ext cx="568325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2" y="9721109"/>
            <a:ext cx="3078427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3994" y="9721109"/>
            <a:ext cx="3078427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14637B9D-1A64-4B47-BF97-FB438DD2994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541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  <a:p>
            <a:endParaRPr lang="pt-PT" dirty="0"/>
          </a:p>
          <a:p>
            <a:r>
              <a:rPr lang="pt-PT" dirty="0" err="1"/>
              <a:t>Part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my</a:t>
            </a:r>
            <a:r>
              <a:rPr lang="pt-PT" dirty="0"/>
              <a:t> </a:t>
            </a:r>
            <a:r>
              <a:rPr lang="pt-PT" dirty="0" err="1"/>
              <a:t>master’s</a:t>
            </a:r>
            <a:r>
              <a:rPr lang="pt-PT" dirty="0"/>
              <a:t> </a:t>
            </a:r>
            <a:r>
              <a:rPr lang="pt-PT" dirty="0" err="1"/>
              <a:t>thesis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005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But currently this isn’t possible in these environments. </a:t>
            </a:r>
          </a:p>
          <a:p>
            <a:r>
              <a:rPr lang="en-US" noProof="0" dirty="0"/>
              <a:t>Lack of Scalability – difficult to understand </a:t>
            </a:r>
            <a:r>
              <a:rPr lang="en-US" noProof="0"/>
              <a:t>and change</a:t>
            </a:r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7086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So architects require a programming environment</a:t>
            </a:r>
            <a:r>
              <a:rPr lang="en-US" baseline="0" noProof="0" dirty="0"/>
              <a:t> in which they can 1) </a:t>
            </a:r>
            <a:r>
              <a:rPr lang="en-US" noProof="0" dirty="0"/>
              <a:t>understand the connection between program and results, and the other way around; 2) build programs incrementally</a:t>
            </a:r>
            <a:r>
              <a:rPr lang="en-US" baseline="0" noProof="0" dirty="0"/>
              <a:t> and 3) </a:t>
            </a:r>
            <a:r>
              <a:rPr lang="en-US" noProof="0" dirty="0"/>
              <a:t>where programs grow slowly by using abstractions.</a:t>
            </a:r>
          </a:p>
          <a:p>
            <a:r>
              <a:rPr lang="en-US" noProof="0" dirty="0"/>
              <a:t>And this is where Luna Moth comes in.</a:t>
            </a:r>
          </a:p>
          <a:p>
            <a:endParaRPr lang="en-US" noProof="0" dirty="0"/>
          </a:p>
          <a:p>
            <a:endParaRPr lang="en-US" noProof="0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8833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Luna Moth is </a:t>
            </a:r>
            <a:r>
              <a:rPr lang="en-US" sz="1300" b="1" dirty="0"/>
              <a:t>a programming environment for Algorithmic Design </a:t>
            </a:r>
            <a:r>
              <a:rPr lang="en-US" sz="1300" dirty="0"/>
              <a:t>that supports traceability and real-time feedback. </a:t>
            </a:r>
            <a:endParaRPr lang="en-US" noProof="0" dirty="0"/>
          </a:p>
          <a:p>
            <a:endParaRPr lang="en-US" noProof="0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0633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57">
              <a:defRPr/>
            </a:pPr>
            <a:r>
              <a:rPr lang="en-US" noProof="0" dirty="0"/>
              <a:t>This is Luna Moth’s main editing interface.</a:t>
            </a:r>
          </a:p>
          <a:p>
            <a:pPr defTabSz="990657">
              <a:defRPr/>
            </a:pPr>
            <a:r>
              <a:rPr lang="en-US" noProof="0" dirty="0"/>
              <a:t>It shows a program inspired by the Farnsworth house by </a:t>
            </a:r>
            <a:r>
              <a:rPr lang="en-US" noProof="0" dirty="0" err="1"/>
              <a:t>Mies</a:t>
            </a:r>
            <a:r>
              <a:rPr lang="en-US" noProof="0" dirty="0"/>
              <a:t> Van der </a:t>
            </a:r>
            <a:r>
              <a:rPr lang="en-US" noProof="0" dirty="0" err="1"/>
              <a:t>Rohe</a:t>
            </a:r>
            <a:r>
              <a:rPr lang="en-US" noProof="0" dirty="0"/>
              <a:t>.</a:t>
            </a:r>
          </a:p>
          <a:p>
            <a:pPr defTabSz="990657">
              <a:defRPr/>
            </a:pPr>
            <a:r>
              <a:rPr lang="en-US" noProof="0" dirty="0"/>
              <a:t>We edit the program on the left side and the </a:t>
            </a:r>
            <a:r>
              <a:rPr lang="en-US" noProof="0" dirty="0" err="1"/>
              <a:t>corrisponding</a:t>
            </a:r>
            <a:r>
              <a:rPr lang="en-US" noProof="0" dirty="0"/>
              <a:t> results are displayed on the other.</a:t>
            </a:r>
          </a:p>
          <a:p>
            <a:pPr defTabSz="990657">
              <a:defRPr/>
            </a:pPr>
            <a:r>
              <a:rPr lang="en-US" noProof="0" dirty="0"/>
              <a:t>Luna Moth uses textual programming due to its abstraction mechanisms and its conciseness.</a:t>
            </a:r>
          </a:p>
          <a:p>
            <a:pPr defTabSz="990657">
              <a:defRPr/>
            </a:pPr>
            <a:endParaRPr lang="en-US" noProof="0" dirty="0"/>
          </a:p>
          <a:p>
            <a:pPr defTabSz="990657">
              <a:defRPr/>
            </a:pPr>
            <a:r>
              <a:rPr lang="en-US" noProof="0" dirty="0"/>
              <a:t>LASER POINTER (</a:t>
            </a:r>
            <a:r>
              <a:rPr lang="en-US" noProof="0" dirty="0" err="1"/>
              <a:t>existem</a:t>
            </a:r>
            <a:r>
              <a:rPr lang="en-US" noProof="0" dirty="0"/>
              <a:t> </a:t>
            </a:r>
            <a:r>
              <a:rPr lang="en-US" noProof="0" dirty="0" err="1"/>
              <a:t>parametros</a:t>
            </a:r>
            <a:r>
              <a:rPr lang="en-US" noProof="0" dirty="0"/>
              <a:t>, </a:t>
            </a:r>
            <a:r>
              <a:rPr lang="en-US" noProof="0" dirty="0" err="1"/>
              <a:t>neste</a:t>
            </a:r>
            <a:r>
              <a:rPr lang="en-US" noProof="0" dirty="0"/>
              <a:t> </a:t>
            </a:r>
            <a:r>
              <a:rPr lang="en-US" noProof="0" dirty="0" err="1"/>
              <a:t>caso</a:t>
            </a:r>
            <a:r>
              <a:rPr lang="en-US" noProof="0" dirty="0"/>
              <a:t> </a:t>
            </a:r>
            <a:r>
              <a:rPr lang="en-US" noProof="0" dirty="0" err="1"/>
              <a:t>podem</a:t>
            </a:r>
            <a:r>
              <a:rPr lang="en-US" noProof="0" dirty="0"/>
              <a:t> </a:t>
            </a:r>
            <a:r>
              <a:rPr lang="en-US" noProof="0" dirty="0" err="1"/>
              <a:t>ser</a:t>
            </a:r>
            <a:r>
              <a:rPr lang="en-US" noProof="0" dirty="0"/>
              <a:t> </a:t>
            </a:r>
            <a:r>
              <a:rPr lang="en-US" noProof="0" dirty="0" err="1"/>
              <a:t>ajustados</a:t>
            </a:r>
            <a:r>
              <a:rPr lang="en-US" noProof="0" dirty="0"/>
              <a:t> com click </a:t>
            </a:r>
            <a:r>
              <a:rPr lang="en-US" noProof="0" dirty="0" err="1"/>
              <a:t>n’drag</a:t>
            </a:r>
            <a:r>
              <a:rPr lang="en-US" noProof="0" dirty="0"/>
              <a:t>)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1465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 in visual environments, we can manipulate parameters directly.</a:t>
            </a:r>
          </a:p>
          <a:p>
            <a:r>
              <a:rPr lang="en-US" noProof="0" dirty="0"/>
              <a:t>Clicking and then dragging any number will start changing it.</a:t>
            </a:r>
          </a:p>
          <a:p>
            <a:r>
              <a:rPr lang="en-US" noProof="0" dirty="0"/>
              <a:t>And the results are updated accordingly.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4297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We can also try to find out what each function does by clicking on where it’s used.</a:t>
            </a:r>
          </a:p>
          <a:p>
            <a:r>
              <a:rPr lang="en-US" noProof="0" dirty="0"/>
              <a:t>Dom-</a:t>
            </a:r>
            <a:r>
              <a:rPr lang="en-US" noProof="0" dirty="0" err="1"/>
              <a:t>ino</a:t>
            </a:r>
            <a:r>
              <a:rPr lang="en-US" noProof="0" dirty="0"/>
              <a:t>, slabs, columns, stairs, …</a:t>
            </a:r>
          </a:p>
          <a:p>
            <a:r>
              <a:rPr lang="en-US" noProof="0" dirty="0"/>
              <a:t>And, as opposed to visual programming environments, we can go the other way.</a:t>
            </a:r>
          </a:p>
          <a:p>
            <a:pPr defTabSz="990657">
              <a:defRPr/>
            </a:pPr>
            <a:r>
              <a:rPr lang="en-US" noProof="0" dirty="0"/>
              <a:t>Luna moth informs the user what part of the code is responsible for a certain part of the model, and this is very important for the understanding of the program, facilitating the application of design changes.</a:t>
            </a:r>
          </a:p>
          <a:p>
            <a:r>
              <a:rPr lang="en-US" noProof="0" dirty="0"/>
              <a:t>As an example, Clicking on a column will highlight the code that created that column.</a:t>
            </a:r>
          </a:p>
          <a:p>
            <a:r>
              <a:rPr lang="en-US" noProof="0" dirty="0"/>
              <a:t>And now change it to a cylinder.</a:t>
            </a:r>
          </a:p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4828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So, let’s create a program from scratch.</a:t>
            </a:r>
          </a:p>
          <a:p>
            <a:r>
              <a:rPr lang="en-US" noProof="0" dirty="0"/>
              <a:t>I want to create a tree inspired structure.</a:t>
            </a:r>
          </a:p>
          <a:p>
            <a:r>
              <a:rPr lang="en-US" noProof="0" dirty="0"/>
              <a:t>I start by creating a function, giving it a name and parameters.</a:t>
            </a:r>
          </a:p>
          <a:p>
            <a:r>
              <a:rPr lang="en-US" noProof="0" dirty="0"/>
              <a:t>I’ll leave it empty for now.</a:t>
            </a:r>
          </a:p>
          <a:p>
            <a:r>
              <a:rPr lang="en-US" noProof="0" dirty="0"/>
              <a:t>Now let’s call it so we can see something when we start adding stuff.</a:t>
            </a:r>
          </a:p>
          <a:p>
            <a:r>
              <a:rPr lang="en-US" noProof="0" dirty="0"/>
              <a:t>A tree has a trunk. </a:t>
            </a:r>
          </a:p>
          <a:p>
            <a:r>
              <a:rPr lang="en-US" noProof="0" dirty="0"/>
              <a:t>Define some additional information (the next point and radius).</a:t>
            </a:r>
          </a:p>
          <a:p>
            <a:r>
              <a:rPr lang="en-US" noProof="0" dirty="0"/>
              <a:t>And the actual trunk.</a:t>
            </a:r>
          </a:p>
          <a:p>
            <a:r>
              <a:rPr lang="en-US" noProof="0" dirty="0"/>
              <a:t>Next, the branches.</a:t>
            </a:r>
          </a:p>
          <a:p>
            <a:r>
              <a:rPr lang="en-US" noProof="0" dirty="0"/>
              <a:t>If its too small, end with a box.</a:t>
            </a:r>
          </a:p>
          <a:p>
            <a:r>
              <a:rPr lang="en-US" noProof="0" dirty="0"/>
              <a:t>Otherwise, add four smaller trees.</a:t>
            </a:r>
          </a:p>
          <a:p>
            <a:r>
              <a:rPr lang="en-US" noProof="0" dirty="0"/>
              <a:t>With different angles.</a:t>
            </a:r>
          </a:p>
          <a:p>
            <a:r>
              <a:rPr lang="en-US" noProof="0" dirty="0"/>
              <a:t>These four trees are almost duplicate.</a:t>
            </a:r>
          </a:p>
          <a:p>
            <a:r>
              <a:rPr lang="en-US" noProof="0" dirty="0"/>
              <a:t>I’ll remove the duplication by counting to four and using a formula for the angle.</a:t>
            </a:r>
          </a:p>
          <a:p>
            <a:r>
              <a:rPr lang="en-US" noProof="0" dirty="0"/>
              <a:t>Now, the program is smaller and I get the same result.</a:t>
            </a:r>
          </a:p>
          <a:p>
            <a:endParaRPr lang="en-US" noProof="0" dirty="0"/>
          </a:p>
          <a:p>
            <a:r>
              <a:rPr lang="en-US" noProof="0" dirty="0"/>
              <a:t>ONE MORE THING…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3288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Luna Moth runs in the web browser </a:t>
            </a:r>
          </a:p>
          <a:p>
            <a:r>
              <a:rPr lang="en-US" dirty="0"/>
              <a:t>Which means we don’t need to install it,</a:t>
            </a:r>
          </a:p>
          <a:p>
            <a:r>
              <a:rPr lang="en-US" dirty="0"/>
              <a:t>The only thing we need to do is go to its web page and use it.</a:t>
            </a:r>
          </a:p>
          <a:p>
            <a:r>
              <a:rPr lang="en-US" dirty="0"/>
              <a:t>Also, </a:t>
            </a:r>
            <a:r>
              <a:rPr lang="en-US" b="1" dirty="0"/>
              <a:t>it is always updated </a:t>
            </a:r>
            <a:r>
              <a:rPr lang="en-US" dirty="0"/>
              <a:t>and has remote storage, which promotes collaborative work.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2045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Running on the web browser </a:t>
            </a:r>
            <a:r>
              <a:rPr lang="en-US" b="1" noProof="0" dirty="0"/>
              <a:t>does pose a problem</a:t>
            </a:r>
            <a:r>
              <a:rPr lang="en-US" noProof="0" dirty="0"/>
              <a:t>: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How to </a:t>
            </a:r>
            <a:r>
              <a:rPr lang="en-US" b="1" noProof="0" dirty="0"/>
              <a:t>integrate</a:t>
            </a:r>
            <a:r>
              <a:rPr lang="en-US" noProof="0" dirty="0"/>
              <a:t> into the rest of the </a:t>
            </a:r>
            <a:r>
              <a:rPr lang="en-US" b="1" noProof="0" dirty="0"/>
              <a:t>workflow</a:t>
            </a:r>
            <a:r>
              <a:rPr lang="en-US" noProof="0" dirty="0"/>
              <a:t>?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How to </a:t>
            </a:r>
            <a:r>
              <a:rPr lang="en-US" b="1" noProof="0" dirty="0"/>
              <a:t>get results </a:t>
            </a:r>
            <a:r>
              <a:rPr lang="en-US" noProof="0" dirty="0"/>
              <a:t>onto other CAD tools on the computer?</a:t>
            </a:r>
          </a:p>
          <a:p>
            <a:pPr defTabSz="990657">
              <a:defRPr/>
            </a:pPr>
            <a:r>
              <a:rPr lang="en-US" noProof="0" dirty="0"/>
              <a:t>Luna Moth uses a </a:t>
            </a:r>
            <a:r>
              <a:rPr lang="en-US" b="1" noProof="0" dirty="0"/>
              <a:t>second application</a:t>
            </a:r>
            <a:r>
              <a:rPr lang="en-US" noProof="0" dirty="0"/>
              <a:t> to allow it to communicate with the tools on our computer – </a:t>
            </a:r>
            <a:r>
              <a:rPr lang="en-US" sz="1300" dirty="0"/>
              <a:t>It is able to </a:t>
            </a:r>
            <a:r>
              <a:rPr lang="en-US" sz="1300" b="1" dirty="0"/>
              <a:t>interact with Rosetta</a:t>
            </a:r>
            <a:r>
              <a:rPr lang="en-US" sz="1300" dirty="0"/>
              <a:t>, which is another </a:t>
            </a:r>
            <a:r>
              <a:rPr lang="en-US" sz="1300" b="1" dirty="0"/>
              <a:t>programming environment</a:t>
            </a:r>
            <a:r>
              <a:rPr lang="en-US" sz="1300" dirty="0"/>
              <a:t>, and here it is used as a </a:t>
            </a:r>
            <a:r>
              <a:rPr lang="en-US" sz="1300" b="1" dirty="0"/>
              <a:t>remote service</a:t>
            </a:r>
            <a:r>
              <a:rPr lang="en-US" sz="1300" dirty="0"/>
              <a:t>, allowing portability with different Computer-Aided Design, Building Information Modeling, and analysis applications. </a:t>
            </a:r>
            <a:endParaRPr lang="en-US" noProof="0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942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  <a:p>
            <a:r>
              <a:rPr lang="en-US" noProof="0" dirty="0"/>
              <a:t>Generates an identical model from scratch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9406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Generative design is a design process that creates shapes through algorithms, which allows us to automate repetitive tasks, create complex designs, and handle design changes more easily.</a:t>
            </a:r>
          </a:p>
          <a:p>
            <a:r>
              <a:rPr lang="en-US" sz="1300" dirty="0"/>
              <a:t>This in turn gives us more creative freedom to explore more of these designs.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2087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To </a:t>
            </a:r>
            <a:r>
              <a:rPr lang="pt-PT" dirty="0" err="1"/>
              <a:t>evaluate</a:t>
            </a:r>
            <a:r>
              <a:rPr lang="pt-PT" dirty="0"/>
              <a:t> Luna </a:t>
            </a:r>
            <a:r>
              <a:rPr lang="pt-PT" dirty="0" err="1"/>
              <a:t>Moth</a:t>
            </a:r>
            <a:r>
              <a:rPr lang="pt-PT" dirty="0"/>
              <a:t> performance,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compared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some similar </a:t>
            </a:r>
            <a:r>
              <a:rPr lang="pt-PT" dirty="0" err="1"/>
              <a:t>tools</a:t>
            </a:r>
            <a:r>
              <a:rPr lang="pt-PT" dirty="0"/>
              <a:t>.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used</a:t>
            </a:r>
            <a:r>
              <a:rPr lang="pt-PT" dirty="0"/>
              <a:t> </a:t>
            </a:r>
            <a:r>
              <a:rPr lang="pt-PT" dirty="0" err="1"/>
              <a:t>bench</a:t>
            </a:r>
            <a:r>
              <a:rPr lang="pt-PT" dirty="0"/>
              <a:t> </a:t>
            </a:r>
            <a:r>
              <a:rPr lang="pt-PT" dirty="0" err="1"/>
              <a:t>marks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several</a:t>
            </a:r>
            <a:r>
              <a:rPr lang="pt-PT" dirty="0"/>
              <a:t> exemples, </a:t>
            </a:r>
            <a:r>
              <a:rPr lang="pt-PT" dirty="0" err="1"/>
              <a:t>but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presentation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selected</a:t>
            </a:r>
            <a:r>
              <a:rPr lang="pt-PT" dirty="0"/>
              <a:t> 4. </a:t>
            </a:r>
            <a:r>
              <a:rPr lang="pt-PT" dirty="0" err="1"/>
              <a:t>Identical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were</a:t>
            </a:r>
            <a:r>
              <a:rPr lang="pt-PT" dirty="0"/>
              <a:t> </a:t>
            </a:r>
            <a:r>
              <a:rPr lang="pt-PT" dirty="0" err="1"/>
              <a:t>produced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tools</a:t>
            </a:r>
            <a:r>
              <a:rPr lang="pt-PT" dirty="0"/>
              <a:t> </a:t>
            </a:r>
            <a:r>
              <a:rPr lang="pt-PT" dirty="0" err="1"/>
              <a:t>selected</a:t>
            </a:r>
            <a:r>
              <a:rPr lang="pt-PT" dirty="0"/>
              <a:t>, </a:t>
            </a:r>
            <a:r>
              <a:rPr lang="pt-PT" dirty="0" err="1"/>
              <a:t>allowing</a:t>
            </a:r>
            <a:r>
              <a:rPr lang="pt-PT" dirty="0"/>
              <a:t> to </a:t>
            </a:r>
            <a:r>
              <a:rPr lang="pt-PT" dirty="0" err="1"/>
              <a:t>have</a:t>
            </a:r>
            <a:r>
              <a:rPr lang="pt-PT" dirty="0"/>
              <a:t> a more </a:t>
            </a:r>
            <a:r>
              <a:rPr lang="pt-PT" dirty="0" err="1"/>
              <a:t>accurate</a:t>
            </a:r>
            <a:r>
              <a:rPr lang="pt-PT" dirty="0"/>
              <a:t> </a:t>
            </a:r>
            <a:r>
              <a:rPr lang="pt-PT" dirty="0" err="1"/>
              <a:t>comparison</a:t>
            </a:r>
            <a:r>
              <a:rPr lang="pt-PT" dirty="0"/>
              <a:t>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0511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Bake</a:t>
            </a:r>
            <a:r>
              <a:rPr lang="pt-PT" dirty="0"/>
              <a:t> </a:t>
            </a:r>
            <a:r>
              <a:rPr lang="pt-PT" dirty="0" err="1"/>
              <a:t>corrisponds</a:t>
            </a:r>
            <a:r>
              <a:rPr lang="pt-PT" dirty="0"/>
              <a:t> to </a:t>
            </a:r>
            <a:r>
              <a:rPr lang="pt-PT" dirty="0" err="1"/>
              <a:t>our</a:t>
            </a:r>
            <a:r>
              <a:rPr lang="pt-PT" dirty="0"/>
              <a:t> </a:t>
            </a:r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application</a:t>
            </a:r>
            <a:r>
              <a:rPr lang="pt-PT" dirty="0"/>
              <a:t> </a:t>
            </a:r>
            <a:r>
              <a:rPr lang="pt-PT" dirty="0" err="1"/>
              <a:t>Rosetta</a:t>
            </a:r>
            <a:r>
              <a:rPr lang="pt-PT" dirty="0"/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9199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2577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57">
              <a:defRPr/>
            </a:pPr>
            <a:r>
              <a:rPr lang="pt-PT" dirty="0" err="1"/>
              <a:t>Application</a:t>
            </a:r>
            <a:r>
              <a:rPr lang="pt-PT" dirty="0"/>
              <a:t> similar to </a:t>
            </a:r>
            <a:r>
              <a:rPr lang="pt-PT" dirty="0" err="1"/>
              <a:t>Lunamoth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2757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Luna moth considerably faster in all examples.</a:t>
            </a:r>
          </a:p>
          <a:p>
            <a:r>
              <a:rPr lang="en-GB" noProof="0" dirty="0"/>
              <a:t>Note the graphic is logarithmic </a:t>
            </a:r>
            <a:r>
              <a:rPr lang="en-GB" noProof="0" dirty="0">
                <a:sym typeface="Wingdings" panose="05000000000000000000" pitchFamily="2" charset="2"/>
              </a:rPr>
              <a:t> difference between times is not linear.</a:t>
            </a:r>
            <a:endParaRPr lang="en-GB" noProof="0" dirty="0"/>
          </a:p>
          <a:p>
            <a:r>
              <a:rPr lang="en-GB" noProof="0" dirty="0"/>
              <a:t>– Column example is 10x faster than grasshopper </a:t>
            </a:r>
          </a:p>
          <a:p>
            <a:r>
              <a:rPr lang="en-GB" noProof="0" dirty="0"/>
              <a:t>- </a:t>
            </a:r>
            <a:r>
              <a:rPr lang="en-GB" noProof="0" dirty="0" err="1"/>
              <a:t>Mobious</a:t>
            </a:r>
            <a:r>
              <a:rPr lang="en-GB" noProof="0" dirty="0"/>
              <a:t> truss example is 100x faster than </a:t>
            </a:r>
            <a:r>
              <a:rPr lang="en-GB" noProof="0" dirty="0" err="1"/>
              <a:t>OpenJSCAD</a:t>
            </a:r>
            <a:endParaRPr lang="en-GB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8965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Luna </a:t>
            </a:r>
            <a:r>
              <a:rPr lang="pt-PT" dirty="0" err="1"/>
              <a:t>Moth+CAD</a:t>
            </a:r>
            <a:r>
              <a:rPr lang="pt-PT" dirty="0"/>
              <a:t> </a:t>
            </a:r>
            <a:r>
              <a:rPr lang="pt-PT" dirty="0">
                <a:sym typeface="Wingdings" panose="05000000000000000000" pitchFamily="2" charset="2"/>
              </a:rPr>
              <a:t> </a:t>
            </a:r>
            <a:r>
              <a:rPr lang="pt-PT" dirty="0" err="1">
                <a:sym typeface="Wingdings" panose="05000000000000000000" pitchFamily="2" charset="2"/>
              </a:rPr>
              <a:t>decrease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of</a:t>
            </a:r>
            <a:r>
              <a:rPr lang="pt-PT" dirty="0">
                <a:sym typeface="Wingdings" panose="05000000000000000000" pitchFamily="2" charset="2"/>
              </a:rPr>
              <a:t> performance </a:t>
            </a:r>
            <a:r>
              <a:rPr lang="pt-PT" dirty="0" err="1">
                <a:sym typeface="Wingdings" panose="05000000000000000000" pitchFamily="2" charset="2"/>
              </a:rPr>
              <a:t>is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influenced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by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Rosetta’s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dirty="0">
                <a:sym typeface="Wingdings" panose="05000000000000000000" pitchFamily="2" charset="2"/>
              </a:rPr>
              <a:t>performance. Also, </a:t>
            </a:r>
            <a:r>
              <a:rPr lang="pt-PT" dirty="0" err="1">
                <a:sym typeface="Wingdings" panose="05000000000000000000" pitchFamily="2" charset="2"/>
              </a:rPr>
              <a:t>most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of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the</a:t>
            </a:r>
            <a:r>
              <a:rPr lang="pt-PT" dirty="0">
                <a:sym typeface="Wingdings" panose="05000000000000000000" pitchFamily="2" charset="2"/>
              </a:rPr>
              <a:t> time </a:t>
            </a:r>
            <a:r>
              <a:rPr lang="pt-PT" dirty="0" err="1">
                <a:sym typeface="Wingdings" panose="05000000000000000000" pitchFamily="2" charset="2"/>
              </a:rPr>
              <a:t>is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lost</a:t>
            </a:r>
            <a:r>
              <a:rPr lang="pt-PT" b="1" dirty="0">
                <a:sym typeface="Wingdings" panose="05000000000000000000" pitchFamily="2" charset="2"/>
              </a:rPr>
              <a:t> in </a:t>
            </a:r>
            <a:r>
              <a:rPr lang="pt-PT" b="1" dirty="0" err="1">
                <a:sym typeface="Wingdings" panose="05000000000000000000" pitchFamily="2" charset="2"/>
              </a:rPr>
              <a:t>communication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with</a:t>
            </a:r>
            <a:r>
              <a:rPr lang="pt-PT" b="1" dirty="0">
                <a:sym typeface="Wingdings" panose="05000000000000000000" pitchFamily="2" charset="2"/>
              </a:rPr>
              <a:t> CAD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tool</a:t>
            </a:r>
            <a:r>
              <a:rPr lang="pt-PT" dirty="0">
                <a:sym typeface="Wingdings" panose="05000000000000000000" pitchFamily="2" charset="2"/>
              </a:rPr>
              <a:t>.</a:t>
            </a:r>
          </a:p>
          <a:p>
            <a:r>
              <a:rPr lang="pt-PT" dirty="0" err="1">
                <a:sym typeface="Wingdings" panose="05000000000000000000" pitchFamily="2" charset="2"/>
              </a:rPr>
              <a:t>Nevertheless</a:t>
            </a:r>
            <a:r>
              <a:rPr lang="pt-PT" dirty="0">
                <a:sym typeface="Wingdings" panose="05000000000000000000" pitchFamily="2" charset="2"/>
              </a:rPr>
              <a:t>, </a:t>
            </a:r>
            <a:r>
              <a:rPr lang="pt-PT" dirty="0" err="1">
                <a:sym typeface="Wingdings" panose="05000000000000000000" pitchFamily="2" charset="2"/>
              </a:rPr>
              <a:t>this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process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is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intended</a:t>
            </a:r>
            <a:r>
              <a:rPr lang="pt-PT" dirty="0">
                <a:sym typeface="Wingdings" panose="05000000000000000000" pitchFamily="2" charset="2"/>
              </a:rPr>
              <a:t> to </a:t>
            </a:r>
            <a:r>
              <a:rPr lang="pt-PT" dirty="0" err="1">
                <a:sym typeface="Wingdings" panose="05000000000000000000" pitchFamily="2" charset="2"/>
              </a:rPr>
              <a:t>be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used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only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when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the</a:t>
            </a:r>
            <a:r>
              <a:rPr lang="pt-PT" dirty="0">
                <a:sym typeface="Wingdings" panose="05000000000000000000" pitchFamily="2" charset="2"/>
              </a:rPr>
              <a:t> designer </a:t>
            </a:r>
            <a:r>
              <a:rPr lang="pt-PT" dirty="0" err="1">
                <a:sym typeface="Wingdings" panose="05000000000000000000" pitchFamily="2" charset="2"/>
              </a:rPr>
              <a:t>is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satisfied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with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the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result</a:t>
            </a:r>
            <a:r>
              <a:rPr lang="pt-PT" dirty="0">
                <a:sym typeface="Wingdings" panose="05000000000000000000" pitchFamily="2" charset="2"/>
              </a:rPr>
              <a:t>. </a:t>
            </a:r>
          </a:p>
          <a:p>
            <a:r>
              <a:rPr lang="pt-PT" dirty="0" err="1">
                <a:sym typeface="Wingdings" panose="05000000000000000000" pitchFamily="2" charset="2"/>
              </a:rPr>
              <a:t>User</a:t>
            </a:r>
            <a:r>
              <a:rPr lang="pt-PT" dirty="0">
                <a:sym typeface="Wingdings" panose="05000000000000000000" pitchFamily="2" charset="2"/>
              </a:rPr>
              <a:t> can </a:t>
            </a:r>
            <a:r>
              <a:rPr lang="pt-PT" b="1" dirty="0">
                <a:sym typeface="Wingdings" panose="05000000000000000000" pitchFamily="2" charset="2"/>
              </a:rPr>
              <a:t>take </a:t>
            </a:r>
            <a:r>
              <a:rPr lang="pt-PT" b="1" dirty="0" err="1">
                <a:sym typeface="Wingdings" panose="05000000000000000000" pitchFamily="2" charset="2"/>
              </a:rPr>
              <a:t>full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advantage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of</a:t>
            </a:r>
            <a:r>
              <a:rPr lang="pt-PT" b="1" dirty="0">
                <a:sym typeface="Wingdings" panose="05000000000000000000" pitchFamily="2" charset="2"/>
              </a:rPr>
              <a:t> Luna </a:t>
            </a:r>
            <a:r>
              <a:rPr lang="pt-PT" b="1" dirty="0" err="1">
                <a:sym typeface="Wingdings" panose="05000000000000000000" pitchFamily="2" charset="2"/>
              </a:rPr>
              <a:t>Moth’s</a:t>
            </a:r>
            <a:r>
              <a:rPr lang="pt-PT" b="1" dirty="0">
                <a:sym typeface="Wingdings" panose="05000000000000000000" pitchFamily="2" charset="2"/>
              </a:rPr>
              <a:t> performance </a:t>
            </a:r>
            <a:r>
              <a:rPr lang="pt-PT" dirty="0">
                <a:sym typeface="Wingdings" panose="05000000000000000000" pitchFamily="2" charset="2"/>
              </a:rPr>
              <a:t>in </a:t>
            </a:r>
            <a:r>
              <a:rPr lang="pt-PT" dirty="0" err="1">
                <a:sym typeface="Wingdings" panose="05000000000000000000" pitchFamily="2" charset="2"/>
              </a:rPr>
              <a:t>the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explorations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of</a:t>
            </a:r>
            <a:r>
              <a:rPr lang="pt-PT" dirty="0">
                <a:sym typeface="Wingdings" panose="05000000000000000000" pitchFamily="2" charset="2"/>
              </a:rPr>
              <a:t> designs  uses </a:t>
            </a:r>
            <a:r>
              <a:rPr lang="pt-PT" dirty="0" err="1">
                <a:sym typeface="Wingdings" panose="05000000000000000000" pitchFamily="2" charset="2"/>
              </a:rPr>
              <a:t>rosetta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dirty="0" err="1">
                <a:sym typeface="Wingdings" panose="05000000000000000000" pitchFamily="2" charset="2"/>
              </a:rPr>
              <a:t>once</a:t>
            </a:r>
            <a:r>
              <a:rPr lang="pt-PT" dirty="0">
                <a:sym typeface="Wingdings" panose="05000000000000000000" pitchFamily="2" charset="2"/>
              </a:rPr>
              <a:t>.</a:t>
            </a:r>
          </a:p>
          <a:p>
            <a:r>
              <a:rPr lang="pt-PT" dirty="0" err="1">
                <a:sym typeface="Wingdings" panose="05000000000000000000" pitchFamily="2" charset="2"/>
              </a:rPr>
              <a:t>Therefore</a:t>
            </a:r>
            <a:r>
              <a:rPr lang="pt-PT" dirty="0">
                <a:sym typeface="Wingdings" panose="05000000000000000000" pitchFamily="2" charset="2"/>
              </a:rPr>
              <a:t>, </a:t>
            </a:r>
            <a:r>
              <a:rPr lang="pt-PT" dirty="0" err="1">
                <a:sym typeface="Wingdings" panose="05000000000000000000" pitchFamily="2" charset="2"/>
              </a:rPr>
              <a:t>this</a:t>
            </a:r>
            <a:r>
              <a:rPr lang="pt-PT" dirty="0">
                <a:sym typeface="Wingdings" panose="05000000000000000000" pitchFamily="2" charset="2"/>
              </a:rPr>
              <a:t> </a:t>
            </a:r>
            <a:r>
              <a:rPr lang="pt-PT" b="1" dirty="0">
                <a:sym typeface="Wingdings" panose="05000000000000000000" pitchFamily="2" charset="2"/>
              </a:rPr>
              <a:t>does </a:t>
            </a:r>
            <a:r>
              <a:rPr lang="pt-PT" b="1" dirty="0" err="1">
                <a:sym typeface="Wingdings" panose="05000000000000000000" pitchFamily="2" charset="2"/>
              </a:rPr>
              <a:t>not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decrease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so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much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the</a:t>
            </a:r>
            <a:r>
              <a:rPr lang="pt-PT" b="1" dirty="0">
                <a:sym typeface="Wingdings" panose="05000000000000000000" pitchFamily="2" charset="2"/>
              </a:rPr>
              <a:t> </a:t>
            </a:r>
            <a:r>
              <a:rPr lang="pt-PT" b="1" dirty="0" err="1">
                <a:sym typeface="Wingdings" panose="05000000000000000000" pitchFamily="2" charset="2"/>
              </a:rPr>
              <a:t>overall</a:t>
            </a:r>
            <a:r>
              <a:rPr lang="pt-PT" b="1" dirty="0">
                <a:sym typeface="Wingdings" panose="05000000000000000000" pitchFamily="2" charset="2"/>
              </a:rPr>
              <a:t> performance </a:t>
            </a:r>
            <a:r>
              <a:rPr lang="pt-PT" dirty="0" err="1">
                <a:sym typeface="Wingdings" panose="05000000000000000000" pitchFamily="2" charset="2"/>
              </a:rPr>
              <a:t>of</a:t>
            </a:r>
            <a:r>
              <a:rPr lang="pt-PT" dirty="0">
                <a:sym typeface="Wingdings" panose="05000000000000000000" pitchFamily="2" charset="2"/>
              </a:rPr>
              <a:t> Luna </a:t>
            </a:r>
            <a:r>
              <a:rPr lang="pt-PT" dirty="0" err="1">
                <a:sym typeface="Wingdings" panose="05000000000000000000" pitchFamily="2" charset="2"/>
              </a:rPr>
              <a:t>Moth</a:t>
            </a:r>
            <a:r>
              <a:rPr lang="pt-PT" dirty="0">
                <a:sym typeface="Wingdings" panose="05000000000000000000" pitchFamily="2" charset="2"/>
              </a:rPr>
              <a:t>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4527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Since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delivery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paper</a:t>
            </a:r>
            <a:r>
              <a:rPr lang="pt-PT" dirty="0"/>
              <a:t>,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been</a:t>
            </a:r>
            <a:r>
              <a:rPr lang="pt-PT" dirty="0"/>
              <a:t> </a:t>
            </a:r>
            <a:r>
              <a:rPr lang="pt-PT" b="1" dirty="0" err="1"/>
              <a:t>improving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performance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Rosetta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therefore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b="1" dirty="0" err="1"/>
              <a:t>affected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performance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LunaMoth</a:t>
            </a:r>
            <a:r>
              <a:rPr lang="pt-PT" b="1" dirty="0"/>
              <a:t> + </a:t>
            </a:r>
            <a:r>
              <a:rPr lang="pt-PT" b="1" dirty="0" err="1"/>
              <a:t>Rosetta</a:t>
            </a:r>
            <a:r>
              <a:rPr lang="pt-PT" dirty="0"/>
              <a:t>.</a:t>
            </a:r>
          </a:p>
          <a:p>
            <a:r>
              <a:rPr lang="pt-PT" dirty="0"/>
              <a:t>In some cases,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b="1" dirty="0" err="1"/>
              <a:t>increased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performance 10x</a:t>
            </a:r>
            <a:r>
              <a:rPr lang="pt-PT" dirty="0"/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5851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4838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3522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928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However, instead of interacting with the model directly, the architect interacts with the program that generates the model,</a:t>
            </a:r>
            <a:r>
              <a:rPr lang="en-US" baseline="0" noProof="0" dirty="0"/>
              <a:t> which requires a </a:t>
            </a:r>
            <a:r>
              <a:rPr lang="en-US" noProof="0" dirty="0"/>
              <a:t>higher level of abstraction</a:t>
            </a:r>
            <a:r>
              <a:rPr lang="en-US" baseline="0" noProof="0" dirty="0"/>
              <a:t> than traditional 3D modeling.</a:t>
            </a:r>
            <a:endParaRPr lang="en-US" noProof="0" dirty="0"/>
          </a:p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52876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8647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44805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As Luna </a:t>
            </a:r>
            <a:r>
              <a:rPr lang="pt-PT" dirty="0" err="1"/>
              <a:t>Moth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connected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Rosetta</a:t>
            </a:r>
            <a:r>
              <a:rPr lang="pt-PT" dirty="0"/>
              <a:t>,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possible</a:t>
            </a:r>
            <a:r>
              <a:rPr lang="pt-PT" dirty="0"/>
              <a:t> to use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second</a:t>
            </a:r>
            <a:r>
              <a:rPr lang="pt-PT" dirty="0"/>
              <a:t> </a:t>
            </a:r>
            <a:r>
              <a:rPr lang="pt-PT" dirty="0" err="1"/>
              <a:t>application</a:t>
            </a:r>
            <a:r>
              <a:rPr lang="pt-PT" dirty="0"/>
              <a:t> to </a:t>
            </a:r>
            <a:r>
              <a:rPr lang="pt-PT" dirty="0" err="1"/>
              <a:t>generate</a:t>
            </a:r>
            <a:r>
              <a:rPr lang="pt-PT" dirty="0"/>
              <a:t> na </a:t>
            </a:r>
            <a:r>
              <a:rPr lang="pt-PT" dirty="0" err="1"/>
              <a:t>identical</a:t>
            </a:r>
            <a:r>
              <a:rPr lang="pt-PT" dirty="0"/>
              <a:t> </a:t>
            </a:r>
            <a:r>
              <a:rPr lang="pt-PT" dirty="0" err="1"/>
              <a:t>model</a:t>
            </a:r>
            <a:r>
              <a:rPr lang="pt-PT" dirty="0"/>
              <a:t> </a:t>
            </a:r>
            <a:r>
              <a:rPr lang="pt-PT" dirty="0" err="1"/>
              <a:t>inside</a:t>
            </a:r>
            <a:r>
              <a:rPr lang="pt-PT" dirty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type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tools</a:t>
            </a:r>
            <a:r>
              <a:rPr lang="pt-PT" dirty="0"/>
              <a:t>, </a:t>
            </a:r>
            <a:r>
              <a:rPr lang="pt-PT" dirty="0" err="1"/>
              <a:t>such</a:t>
            </a:r>
            <a:r>
              <a:rPr lang="pt-PT" dirty="0"/>
              <a:t> as </a:t>
            </a:r>
            <a:r>
              <a:rPr lang="pt-PT" dirty="0" err="1"/>
              <a:t>the</a:t>
            </a:r>
            <a:r>
              <a:rPr lang="pt-PT" dirty="0"/>
              <a:t> case </a:t>
            </a:r>
            <a:r>
              <a:rPr lang="pt-PT" dirty="0" err="1"/>
              <a:t>of</a:t>
            </a:r>
            <a:r>
              <a:rPr lang="pt-PT" dirty="0"/>
              <a:t> Robot – a </a:t>
            </a:r>
            <a:r>
              <a:rPr lang="pt-PT" dirty="0" err="1"/>
              <a:t>structural</a:t>
            </a:r>
            <a:r>
              <a:rPr lang="pt-PT" dirty="0"/>
              <a:t> </a:t>
            </a:r>
            <a:r>
              <a:rPr lang="pt-PT" dirty="0" err="1"/>
              <a:t>analysis</a:t>
            </a:r>
            <a:r>
              <a:rPr lang="pt-PT" dirty="0"/>
              <a:t> </a:t>
            </a:r>
            <a:r>
              <a:rPr lang="pt-PT" dirty="0" err="1"/>
              <a:t>tool</a:t>
            </a:r>
            <a:r>
              <a:rPr lang="pt-PT" dirty="0"/>
              <a:t>. </a:t>
            </a:r>
            <a:r>
              <a:rPr lang="pt-PT" dirty="0" err="1"/>
              <a:t>see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picture</a:t>
            </a:r>
            <a:r>
              <a:rPr lang="pt-PT" dirty="0"/>
              <a:t>.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model</a:t>
            </a:r>
            <a:r>
              <a:rPr lang="pt-PT" dirty="0"/>
              <a:t> </a:t>
            </a:r>
            <a:r>
              <a:rPr lang="pt-PT" dirty="0" err="1"/>
              <a:t>innitially</a:t>
            </a:r>
            <a:r>
              <a:rPr lang="pt-PT" dirty="0"/>
              <a:t> </a:t>
            </a:r>
            <a:r>
              <a:rPr lang="pt-PT" dirty="0" err="1"/>
              <a:t>produced</a:t>
            </a:r>
            <a:r>
              <a:rPr lang="pt-PT" dirty="0"/>
              <a:t> in Luna </a:t>
            </a:r>
            <a:r>
              <a:rPr lang="pt-PT" dirty="0" err="1"/>
              <a:t>Moth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then</a:t>
            </a:r>
            <a:r>
              <a:rPr lang="pt-PT" dirty="0"/>
              <a:t> </a:t>
            </a:r>
            <a:r>
              <a:rPr lang="pt-PT" dirty="0" err="1"/>
              <a:t>produced</a:t>
            </a:r>
            <a:r>
              <a:rPr lang="pt-PT" dirty="0"/>
              <a:t> in Robot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results</a:t>
            </a:r>
            <a:r>
              <a:rPr lang="pt-PT" dirty="0"/>
              <a:t> </a:t>
            </a:r>
            <a:r>
              <a:rPr lang="pt-PT" dirty="0" err="1"/>
              <a:t>were</a:t>
            </a:r>
            <a:r>
              <a:rPr lang="pt-PT" dirty="0"/>
              <a:t> </a:t>
            </a:r>
            <a:r>
              <a:rPr lang="pt-PT" dirty="0" err="1"/>
              <a:t>displayed</a:t>
            </a:r>
            <a:r>
              <a:rPr lang="pt-PT" dirty="0"/>
              <a:t> in </a:t>
            </a:r>
            <a:r>
              <a:rPr lang="pt-PT" dirty="0" err="1"/>
              <a:t>Rhino</a:t>
            </a:r>
            <a:r>
              <a:rPr lang="pt-PT" dirty="0"/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104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As for future work, </a:t>
            </a:r>
          </a:p>
          <a:p>
            <a:r>
              <a:rPr lang="en-US" noProof="0" dirty="0"/>
              <a:t>We plan on improving the programming experience with features such as: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Code completion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Better error reporting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Drawn documentation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Visualization of program execution…</a:t>
            </a:r>
          </a:p>
          <a:p>
            <a:r>
              <a:rPr lang="en-US" noProof="0" dirty="0"/>
              <a:t>In addition, given that Luna Moth is in the web browser, it also makes sense to explore remote collaboration.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84671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78096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59430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PT" dirty="0" err="1"/>
              <a:t>Illustrated</a:t>
            </a:r>
            <a:r>
              <a:rPr lang="pt-PT" dirty="0"/>
              <a:t> </a:t>
            </a:r>
            <a:r>
              <a:rPr lang="pt-PT" dirty="0" err="1"/>
              <a:t>programming</a:t>
            </a:r>
            <a:endParaRPr lang="pt-PT" dirty="0"/>
          </a:p>
          <a:p>
            <a:pPr lvl="0"/>
            <a:r>
              <a:rPr lang="pt-PT" dirty="0" err="1"/>
              <a:t>Timetable</a:t>
            </a:r>
            <a:r>
              <a:rPr lang="pt-PT" dirty="0"/>
              <a:t> </a:t>
            </a:r>
            <a:r>
              <a:rPr lang="pt-PT" dirty="0" err="1"/>
              <a:t>traceability</a:t>
            </a:r>
            <a:endParaRPr lang="pt-PT" dirty="0"/>
          </a:p>
          <a:p>
            <a:pPr lvl="0"/>
            <a:r>
              <a:rPr lang="pt-PT" dirty="0" err="1"/>
              <a:t>Code</a:t>
            </a:r>
            <a:r>
              <a:rPr lang="pt-PT" dirty="0"/>
              <a:t> </a:t>
            </a:r>
            <a:r>
              <a:rPr lang="pt-PT" dirty="0" err="1"/>
              <a:t>completion</a:t>
            </a:r>
            <a:endParaRPr lang="pt-PT" dirty="0"/>
          </a:p>
          <a:p>
            <a:pPr lvl="0"/>
            <a:r>
              <a:rPr lang="pt-PT" dirty="0"/>
              <a:t>Error </a:t>
            </a:r>
            <a:r>
              <a:rPr lang="pt-PT" dirty="0" err="1"/>
              <a:t>reporting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45271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Collaboration</a:t>
            </a:r>
            <a:r>
              <a:rPr lang="pt-PT" dirty="0"/>
              <a:t>, as </a:t>
            </a:r>
            <a:r>
              <a:rPr lang="pt-PT" dirty="0" err="1"/>
              <a:t>emphasized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web.</a:t>
            </a:r>
          </a:p>
          <a:p>
            <a:r>
              <a:rPr lang="pt-PT" dirty="0" err="1"/>
              <a:t>Sharing</a:t>
            </a:r>
            <a:r>
              <a:rPr lang="pt-PT" dirty="0"/>
              <a:t> </a:t>
            </a:r>
            <a:r>
              <a:rPr lang="pt-PT" dirty="0" err="1"/>
              <a:t>programs</a:t>
            </a:r>
            <a:r>
              <a:rPr lang="pt-PT" dirty="0"/>
              <a:t>, </a:t>
            </a:r>
            <a:r>
              <a:rPr lang="pt-PT" dirty="0" err="1"/>
              <a:t>editing</a:t>
            </a:r>
            <a:r>
              <a:rPr lang="pt-PT" dirty="0"/>
              <a:t> </a:t>
            </a:r>
            <a:r>
              <a:rPr lang="pt-PT" dirty="0" err="1"/>
              <a:t>programs</a:t>
            </a:r>
            <a:r>
              <a:rPr lang="pt-PT" dirty="0"/>
              <a:t> </a:t>
            </a:r>
            <a:r>
              <a:rPr lang="pt-PT" dirty="0" err="1"/>
              <a:t>collaboratively</a:t>
            </a:r>
            <a:r>
              <a:rPr lang="pt-PT" dirty="0"/>
              <a:t>, </a:t>
            </a:r>
            <a:r>
              <a:rPr lang="pt-PT" dirty="0" err="1"/>
              <a:t>showing</a:t>
            </a:r>
            <a:r>
              <a:rPr lang="pt-PT" dirty="0"/>
              <a:t> </a:t>
            </a:r>
            <a:r>
              <a:rPr lang="pt-PT" dirty="0" err="1"/>
              <a:t>program</a:t>
            </a:r>
            <a:r>
              <a:rPr lang="pt-PT" dirty="0"/>
              <a:t> in a meeting,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164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0918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In order to overcome this,</a:t>
            </a:r>
            <a:r>
              <a:rPr lang="en-US" baseline="0" noProof="0" dirty="0"/>
              <a:t> </a:t>
            </a:r>
            <a:r>
              <a:rPr lang="en-US" noProof="0" dirty="0"/>
              <a:t>programming environments have been integrating features to help architects with the programming task.</a:t>
            </a:r>
          </a:p>
          <a:p>
            <a:r>
              <a:rPr lang="en-US" noProof="0" dirty="0"/>
              <a:t>Such as</a:t>
            </a:r>
            <a:r>
              <a:rPr lang="en-US" baseline="0" noProof="0" dirty="0"/>
              <a:t> 1) </a:t>
            </a:r>
            <a:r>
              <a:rPr lang="en-US" noProof="0" dirty="0"/>
              <a:t>simplifying how we edit programs, 2)</a:t>
            </a:r>
            <a:r>
              <a:rPr lang="en-US" baseline="0" noProof="0" dirty="0"/>
              <a:t> </a:t>
            </a:r>
            <a:r>
              <a:rPr lang="en-US" noProof="0" dirty="0"/>
              <a:t>how we run programs, and 3)</a:t>
            </a:r>
            <a:r>
              <a:rPr lang="en-US" baseline="0" noProof="0" dirty="0"/>
              <a:t> </a:t>
            </a:r>
            <a:r>
              <a:rPr lang="en-US" noProof="0" dirty="0"/>
              <a:t>the way we understand them.</a:t>
            </a:r>
          </a:p>
          <a:p>
            <a:r>
              <a:rPr lang="en-US" noProof="0" dirty="0"/>
              <a:t>The programming environment therefore</a:t>
            </a:r>
            <a:r>
              <a:rPr lang="en-US" baseline="0" noProof="0" dirty="0"/>
              <a:t> </a:t>
            </a:r>
            <a:r>
              <a:rPr lang="en-US" noProof="0" dirty="0"/>
              <a:t>doesn’t remove the abstraction, it simply makes it easier to use / understandable.</a:t>
            </a:r>
          </a:p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869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There are two main ways of programming in Generative Design: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Textual programming, and</a:t>
            </a:r>
          </a:p>
          <a:p>
            <a:pPr marL="185748" indent="-185748">
              <a:buFontTx/>
              <a:buChar char="-"/>
            </a:pPr>
            <a:r>
              <a:rPr lang="en-US" noProof="0" dirty="0"/>
              <a:t>Visual programming</a:t>
            </a:r>
          </a:p>
          <a:p>
            <a:endParaRPr lang="en-US" noProof="0" dirty="0"/>
          </a:p>
          <a:p>
            <a:r>
              <a:rPr lang="en-US" noProof="0" dirty="0"/>
              <a:t>Each has its own type of programming environment / advantages and disadvantages.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831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Textual programming</a:t>
            </a:r>
            <a:r>
              <a:rPr lang="en-US" baseline="0" noProof="0" dirty="0"/>
              <a:t> environments require </a:t>
            </a:r>
            <a:r>
              <a:rPr lang="en-US" noProof="0" dirty="0"/>
              <a:t>writing our programs.</a:t>
            </a:r>
          </a:p>
          <a:p>
            <a:r>
              <a:rPr lang="en-US" noProof="0" dirty="0"/>
              <a:t>Some examples include </a:t>
            </a:r>
            <a:r>
              <a:rPr lang="en-US" noProof="0" dirty="0" err="1"/>
              <a:t>AutoLISP</a:t>
            </a:r>
            <a:r>
              <a:rPr lang="en-US" noProof="0" dirty="0"/>
              <a:t>, </a:t>
            </a:r>
            <a:r>
              <a:rPr lang="en-US" noProof="0" dirty="0" err="1"/>
              <a:t>RhinoPython</a:t>
            </a:r>
            <a:r>
              <a:rPr lang="en-US" noProof="0" dirty="0"/>
              <a:t>, and Processing.</a:t>
            </a:r>
          </a:p>
          <a:p>
            <a:r>
              <a:rPr lang="en-US" noProof="0" dirty="0"/>
              <a:t>Textual programming has a certain level of abstraction which makes it possible to handle bigger and more complex designs.</a:t>
            </a:r>
          </a:p>
          <a:p>
            <a:r>
              <a:rPr lang="en-US" noProof="0" dirty="0"/>
              <a:t>However, they are less intuitive (not graphically attractive) and usually harder to see the connection between program and results.</a:t>
            </a:r>
          </a:p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903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On the other hand, we have visual programming, in which we build programs graphically.</a:t>
            </a:r>
          </a:p>
          <a:p>
            <a:r>
              <a:rPr lang="en-US" noProof="0" dirty="0"/>
              <a:t>Dynamo and Grasshopper are examples.</a:t>
            </a:r>
          </a:p>
          <a:p>
            <a:r>
              <a:rPr lang="en-US" noProof="0" dirty="0"/>
              <a:t>In these environments, the program is run every time we add a component,</a:t>
            </a:r>
            <a:r>
              <a:rPr lang="en-US" baseline="0" noProof="0" dirty="0"/>
              <a:t> </a:t>
            </a:r>
            <a:r>
              <a:rPr lang="en-US" noProof="0" dirty="0"/>
              <a:t>which makes it easier to build programs incrementally</a:t>
            </a:r>
            <a:r>
              <a:rPr lang="en-US" baseline="0" noProof="0" dirty="0"/>
              <a:t> – when </a:t>
            </a:r>
            <a:r>
              <a:rPr lang="en-US" noProof="0" dirty="0"/>
              <a:t>we add one component, we see its results immediately.</a:t>
            </a:r>
          </a:p>
          <a:p>
            <a:r>
              <a:rPr lang="en-US" noProof="0" dirty="0"/>
              <a:t>They also allow us to make adjustments to parameters intuitively by using sliders.</a:t>
            </a:r>
          </a:p>
          <a:p>
            <a:endParaRPr lang="en-US" noProof="0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245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Apart from this, visual programming environments have traceability between the program and the model -&gt; let us see the results of each component.</a:t>
            </a:r>
          </a:p>
          <a:p>
            <a:pPr defTabSz="990657">
              <a:defRPr/>
            </a:pPr>
            <a:r>
              <a:rPr lang="en-US" noProof="0" dirty="0"/>
              <a:t>We can click on a component and the programming environment highlights the results that it produced.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3127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657">
              <a:defRPr/>
            </a:pPr>
            <a:r>
              <a:rPr lang="en-US" noProof="0" dirty="0"/>
              <a:t>This can be useful if we want to find out what each part of the program does.</a:t>
            </a:r>
          </a:p>
          <a:p>
            <a:r>
              <a:rPr lang="en-US" noProof="0" dirty="0"/>
              <a:t>However, the other way around is not possible:</a:t>
            </a:r>
            <a:r>
              <a:rPr lang="en-US" baseline="0" noProof="0" dirty="0"/>
              <a:t> </a:t>
            </a:r>
            <a:r>
              <a:rPr lang="en-US" noProof="0" dirty="0"/>
              <a:t>Selecting a part of the results and seeing the components that created it.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37B9D-1A64-4B47-BF97-FB438DD29947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366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698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374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889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593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201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45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577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1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888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6777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66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74E12F8-5606-4243-800B-8385002AE4FB}" type="datetimeFigureOut">
              <a:rPr lang="pt-PT" smtClean="0"/>
              <a:t>03/11/2017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DBCAE-AEFE-4676-901A-3ADB529164E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81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pexels.com/photos/247791/pexels-photo-247791.png" TargetMode="External"/><Relationship Id="rId3" Type="http://schemas.openxmlformats.org/officeDocument/2006/relationships/hyperlink" Target="https://www.flickr.com/photos/martinlatter/4732737190" TargetMode="External"/><Relationship Id="rId7" Type="http://schemas.openxmlformats.org/officeDocument/2006/relationships/hyperlink" Target="https://itp.nyu.edu/classes/sdieo-spring2013/files/2013/04/rhinopython6_loops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Espacio_Parasol_Sevilla.jpg" TargetMode="External"/><Relationship Id="rId11" Type="http://schemas.openxmlformats.org/officeDocument/2006/relationships/hyperlink" Target="https://www.flickr.com/photos/sjcockell/8425835703" TargetMode="External"/><Relationship Id="rId5" Type="http://schemas.openxmlformats.org/officeDocument/2006/relationships/hyperlink" Target="https://commons.wikimedia.org/wiki/File:%E5%9B%BD%E5%AE%B6%E6%B8%B8%E6%B3%B3%E4%B8%AD%E5%BF%83%E5%A4%9C%E6%99%AF.jpg" TargetMode="External"/><Relationship Id="rId10" Type="http://schemas.openxmlformats.org/officeDocument/2006/relationships/hyperlink" Target="http://www.grasshopper3d.com/group/geometrygym/forum/topics/grasshopper3d-geodesic-dome-structure-generator-ggdsg-geometry" TargetMode="External"/><Relationship Id="rId4" Type="http://schemas.openxmlformats.org/officeDocument/2006/relationships/hyperlink" Target="https://commons.wikimedia.org/wiki/File:Beijing_national_stadium.jpg" TargetMode="External"/><Relationship Id="rId9" Type="http://schemas.openxmlformats.org/officeDocument/2006/relationships/hyperlink" Target="https://upload.wikimedia.org/wikipedia/commons/2/20/Grasshopper_MainWindow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699F38-F99F-45AC-9358-A80531681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9"/>
          <a:stretch/>
        </p:blipFill>
        <p:spPr>
          <a:xfrm>
            <a:off x="18478" y="0"/>
            <a:ext cx="12173519" cy="59596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E5DCE1-EBDD-4798-9E4F-A9010F46B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8" y="1735085"/>
            <a:ext cx="12192001" cy="2301605"/>
          </a:xfrm>
        </p:spPr>
        <p:txBody>
          <a:bodyPr>
            <a:normAutofit/>
          </a:bodyPr>
          <a:lstStyle/>
          <a:p>
            <a:pPr algn="ctr"/>
            <a:r>
              <a:rPr lang="en-US" sz="6600" noProof="0" dirty="0">
                <a:solidFill>
                  <a:schemeClr val="bg1"/>
                </a:solidFill>
              </a:rPr>
              <a:t>Luna Moth</a:t>
            </a:r>
            <a:br>
              <a:rPr lang="en-US" sz="6600" noProof="0" dirty="0">
                <a:solidFill>
                  <a:schemeClr val="bg1"/>
                </a:solidFill>
              </a:rPr>
            </a:br>
            <a:r>
              <a:rPr lang="en-US" sz="4000" noProof="0" dirty="0">
                <a:solidFill>
                  <a:schemeClr val="bg1"/>
                </a:solidFill>
              </a:rPr>
              <a:t> </a:t>
            </a:r>
            <a:br>
              <a:rPr lang="en-US" sz="6600" noProof="0" dirty="0">
                <a:solidFill>
                  <a:schemeClr val="bg1"/>
                </a:solidFill>
              </a:rPr>
            </a:br>
            <a:r>
              <a:rPr lang="en-US" sz="4800" noProof="0" dirty="0">
                <a:solidFill>
                  <a:schemeClr val="bg1"/>
                </a:solidFill>
              </a:rPr>
              <a:t>Supporting Creativity in the Cloud</a:t>
            </a:r>
            <a:endParaRPr lang="en-US" sz="6600" noProof="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BC5048-AA09-4864-9471-951BE64BC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9346" y="6175834"/>
            <a:ext cx="9222653" cy="3712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noProof="0" dirty="0">
                <a:solidFill>
                  <a:schemeClr val="bg1"/>
                </a:solidFill>
                <a:latin typeface="+mj-lt"/>
              </a:rPr>
              <a:t>Pedro </a:t>
            </a:r>
            <a:r>
              <a:rPr lang="en-US" noProof="0" dirty="0" err="1">
                <a:solidFill>
                  <a:schemeClr val="bg1"/>
                </a:solidFill>
                <a:latin typeface="+mj-lt"/>
              </a:rPr>
              <a:t>Alfaiate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		</a:t>
            </a:r>
            <a:r>
              <a:rPr lang="en-US" noProof="0" dirty="0" err="1">
                <a:solidFill>
                  <a:schemeClr val="bg1"/>
                </a:solidFill>
                <a:latin typeface="+mj-lt"/>
              </a:rPr>
              <a:t>Inês</a:t>
            </a:r>
            <a:r>
              <a:rPr lang="en-US" noProof="0" dirty="0">
                <a:solidFill>
                  <a:schemeClr val="bg1"/>
                </a:solidFill>
                <a:latin typeface="+mj-lt"/>
              </a:rPr>
              <a:t> Caetano		António </a:t>
            </a:r>
            <a:r>
              <a:rPr lang="en-US" noProof="0" dirty="0" err="1">
                <a:solidFill>
                  <a:schemeClr val="bg1"/>
                </a:solidFill>
                <a:latin typeface="+mj-lt"/>
              </a:rPr>
              <a:t>Leitão</a:t>
            </a:r>
            <a:endParaRPr lang="en-US" noProof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31BF6F3-5349-4AA5-92E8-DB776CB7B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2" y="5959620"/>
            <a:ext cx="1636320" cy="80369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4D1E26-C5C7-4C9F-86F2-24E2174B8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97" y="5959623"/>
            <a:ext cx="663849" cy="8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50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B48A57A-32F7-44F6-AD06-751AB1470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"/>
          <a:stretch/>
        </p:blipFill>
        <p:spPr>
          <a:xfrm>
            <a:off x="1019766" y="617756"/>
            <a:ext cx="10152468" cy="612728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B3B3BF-7389-45D5-B1D5-847B3ABBA437}"/>
              </a:ext>
            </a:extLst>
          </p:cNvPr>
          <p:cNvSpPr txBox="1"/>
          <p:nvPr/>
        </p:nvSpPr>
        <p:spPr>
          <a:xfrm>
            <a:off x="3343286" y="2190598"/>
            <a:ext cx="673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b="1" dirty="0">
                <a:solidFill>
                  <a:srgbClr val="E22702"/>
                </a:solidFill>
                <a:latin typeface="Century" panose="02040604050505020304" pitchFamily="18" charset="0"/>
              </a:rPr>
              <a:t>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4D3A84-8EDD-4361-83B9-C0A1D2CA3227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Traceability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2FA5BB8-5FF8-4239-8628-D1E46686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5719" y="4043518"/>
            <a:ext cx="243417" cy="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CF09C6C0-A2AC-4DC6-8E70-1B32B72A7CA8}"/>
              </a:ext>
            </a:extLst>
          </p:cNvPr>
          <p:cNvSpPr/>
          <p:nvPr/>
        </p:nvSpPr>
        <p:spPr>
          <a:xfrm rot="189632">
            <a:off x="4315700" y="2622569"/>
            <a:ext cx="4656787" cy="1205287"/>
          </a:xfrm>
          <a:custGeom>
            <a:avLst/>
            <a:gdLst>
              <a:gd name="connsiteX0" fmla="*/ 0 w 1423554"/>
              <a:gd name="connsiteY0" fmla="*/ 0 h 457200"/>
              <a:gd name="connsiteX1" fmla="*/ 675409 w 1423554"/>
              <a:gd name="connsiteY1" fmla="*/ 384464 h 457200"/>
              <a:gd name="connsiteX2" fmla="*/ 1423554 w 1423554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554" h="457200">
                <a:moveTo>
                  <a:pt x="0" y="0"/>
                </a:moveTo>
                <a:cubicBezTo>
                  <a:pt x="219075" y="154132"/>
                  <a:pt x="438150" y="308264"/>
                  <a:pt x="675409" y="384464"/>
                </a:cubicBezTo>
                <a:cubicBezTo>
                  <a:pt x="912668" y="460664"/>
                  <a:pt x="1276350" y="431223"/>
                  <a:pt x="1423554" y="45720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olid"/>
            <a:headEnd type="stealth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ACD9C45-3AA0-4CE4-81F4-F59F706F9168}"/>
              </a:ext>
            </a:extLst>
          </p:cNvPr>
          <p:cNvSpPr/>
          <p:nvPr/>
        </p:nvSpPr>
        <p:spPr>
          <a:xfrm rot="21410368" flipV="1">
            <a:off x="4281749" y="4083705"/>
            <a:ext cx="4684481" cy="977553"/>
          </a:xfrm>
          <a:custGeom>
            <a:avLst/>
            <a:gdLst>
              <a:gd name="connsiteX0" fmla="*/ 0 w 1423554"/>
              <a:gd name="connsiteY0" fmla="*/ 0 h 457200"/>
              <a:gd name="connsiteX1" fmla="*/ 675409 w 1423554"/>
              <a:gd name="connsiteY1" fmla="*/ 384464 h 457200"/>
              <a:gd name="connsiteX2" fmla="*/ 1423554 w 1423554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554" h="457200">
                <a:moveTo>
                  <a:pt x="0" y="0"/>
                </a:moveTo>
                <a:cubicBezTo>
                  <a:pt x="219075" y="154132"/>
                  <a:pt x="438150" y="308264"/>
                  <a:pt x="675409" y="384464"/>
                </a:cubicBezTo>
                <a:cubicBezTo>
                  <a:pt x="912668" y="460664"/>
                  <a:pt x="1276350" y="431223"/>
                  <a:pt x="1423554" y="45720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olid"/>
            <a:headEnd type="stealth" w="lg" len="lg"/>
            <a:tailEnd type="non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12157E-7D0F-4F41-A417-7912F40D6A4B}"/>
              </a:ext>
            </a:extLst>
          </p:cNvPr>
          <p:cNvSpPr txBox="1"/>
          <p:nvPr/>
        </p:nvSpPr>
        <p:spPr>
          <a:xfrm>
            <a:off x="4369557" y="5184796"/>
            <a:ext cx="673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600" b="1" dirty="0">
                <a:solidFill>
                  <a:srgbClr val="E22702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604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B6051F9-943A-40A2-B741-7FD8504D6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8" y="814988"/>
            <a:ext cx="5662012" cy="566201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0C114AB-11B4-4672-89D7-EBC0320E9292}"/>
              </a:ext>
            </a:extLst>
          </p:cNvPr>
          <p:cNvSpPr txBox="1"/>
          <p:nvPr/>
        </p:nvSpPr>
        <p:spPr>
          <a:xfrm>
            <a:off x="629738" y="1840192"/>
            <a:ext cx="5000625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PT" sz="2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Traceable</a:t>
            </a:r>
            <a:endParaRPr lang="pt-PT" sz="2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lnSpc>
                <a:spcPct val="200000"/>
              </a:lnSpc>
            </a:pPr>
            <a:r>
              <a:rPr lang="pt-PT" sz="2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Incremental</a:t>
            </a:r>
          </a:p>
          <a:p>
            <a:pPr algn="ctr">
              <a:lnSpc>
                <a:spcPct val="200000"/>
              </a:lnSpc>
            </a:pPr>
            <a:r>
              <a:rPr lang="pt-PT" sz="2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Scalable</a:t>
            </a:r>
            <a:endParaRPr lang="pt-PT" sz="2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83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B6051F9-943A-40A2-B741-7FD8504D6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38" y="814988"/>
            <a:ext cx="5662012" cy="56620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FCC1DBC-F778-48BD-AB83-4A11F9E956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892" y="1815711"/>
            <a:ext cx="3340100" cy="33401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14FA89-97E1-42B8-B670-907BFAE69111}"/>
              </a:ext>
            </a:extLst>
          </p:cNvPr>
          <p:cNvSpPr txBox="1"/>
          <p:nvPr/>
        </p:nvSpPr>
        <p:spPr>
          <a:xfrm>
            <a:off x="6096040" y="1285875"/>
            <a:ext cx="6095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Luna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Moth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44250A5-2EBE-45EA-9F4D-0EE2CCD55AA5}"/>
              </a:ext>
            </a:extLst>
          </p:cNvPr>
          <p:cNvSpPr txBox="1"/>
          <p:nvPr/>
        </p:nvSpPr>
        <p:spPr>
          <a:xfrm>
            <a:off x="629738" y="1840192"/>
            <a:ext cx="5000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PT" sz="2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Traceable</a:t>
            </a:r>
            <a:endParaRPr lang="pt-PT" sz="2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>
              <a:lnSpc>
                <a:spcPct val="200000"/>
              </a:lnSpc>
            </a:pPr>
            <a:r>
              <a:rPr lang="pt-PT" sz="2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Incremental</a:t>
            </a:r>
          </a:p>
          <a:p>
            <a:pPr algn="ctr">
              <a:lnSpc>
                <a:spcPct val="200000"/>
              </a:lnSpc>
            </a:pPr>
            <a:r>
              <a:rPr lang="pt-PT" sz="2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Scalable</a:t>
            </a:r>
            <a:endParaRPr lang="pt-PT" sz="28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2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18E04-6941-43C3-BF70-EC10BFD7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1EA2731-4496-4EB4-B200-56C0AF761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9950F0-16E9-4EEE-B598-9BDF2D591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4"/>
          <a:stretch/>
        </p:blipFill>
        <p:spPr>
          <a:xfrm>
            <a:off x="6926" y="0"/>
            <a:ext cx="12185073" cy="685038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39B571D-9C62-4EF0-B4E3-A9195BA5F53A}"/>
              </a:ext>
            </a:extLst>
          </p:cNvPr>
          <p:cNvSpPr/>
          <p:nvPr/>
        </p:nvSpPr>
        <p:spPr>
          <a:xfrm>
            <a:off x="-107004" y="0"/>
            <a:ext cx="12480587" cy="5252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8D8A59-0CDA-47EE-9FA6-391D43018892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User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Interface</a:t>
            </a:r>
          </a:p>
        </p:txBody>
      </p:sp>
    </p:spTree>
    <p:extLst>
      <p:ext uri="{BB962C8B-B14F-4D97-AF65-F5344CB8AC3E}">
        <p14:creationId xmlns:p14="http://schemas.microsoft.com/office/powerpoint/2010/main" val="111293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F9060-2640-4D9B-9894-73C50C9B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Dom-ino demo</a:t>
            </a:r>
            <a:endParaRPr lang="en-US" noProof="0" dirty="0"/>
          </a:p>
        </p:txBody>
      </p:sp>
      <p:pic>
        <p:nvPicPr>
          <p:cNvPr id="4" name="2017-10-22-1255-55">
            <a:hlinkClick r:id="" action="ppaction://media"/>
            <a:extLst>
              <a:ext uri="{FF2B5EF4-FFF2-40B4-BE49-F238E27FC236}">
                <a16:creationId xmlns:a16="http://schemas.microsoft.com/office/drawing/2014/main" id="{305431A0-32DE-469B-B689-2FFF2BD9BD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079E23F-3631-4D8F-B46C-7319E7B6A02E}"/>
              </a:ext>
            </a:extLst>
          </p:cNvPr>
          <p:cNvSpPr/>
          <p:nvPr/>
        </p:nvSpPr>
        <p:spPr>
          <a:xfrm>
            <a:off x="-107004" y="0"/>
            <a:ext cx="12480587" cy="5252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0CCF77-DCF9-4BFE-AA44-DC8B5958161C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Immediate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Feedback</a:t>
            </a:r>
          </a:p>
        </p:txBody>
      </p:sp>
    </p:spTree>
    <p:extLst>
      <p:ext uri="{BB962C8B-B14F-4D97-AF65-F5344CB8AC3E}">
        <p14:creationId xmlns:p14="http://schemas.microsoft.com/office/powerpoint/2010/main" val="18383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put">
            <a:hlinkClick r:id="" action="ppaction://media"/>
            <a:extLst>
              <a:ext uri="{FF2B5EF4-FFF2-40B4-BE49-F238E27FC236}">
                <a16:creationId xmlns:a16="http://schemas.microsoft.com/office/drawing/2014/main" id="{7A8D7275-10FC-4A86-A5E8-9CD592CED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289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5377485-6973-452F-9FD1-20F1F37B0387}"/>
              </a:ext>
            </a:extLst>
          </p:cNvPr>
          <p:cNvSpPr/>
          <p:nvPr/>
        </p:nvSpPr>
        <p:spPr>
          <a:xfrm>
            <a:off x="-107004" y="0"/>
            <a:ext cx="12480587" cy="52529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48EEC6-AA89-44E5-B552-F37F412E971A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Traceability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01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rch-07-2x">
            <a:hlinkClick r:id="" action="ppaction://media"/>
            <a:extLst>
              <a:ext uri="{FF2B5EF4-FFF2-40B4-BE49-F238E27FC236}">
                <a16:creationId xmlns:a16="http://schemas.microsoft.com/office/drawing/2014/main" id="{AD15DAAA-881C-4680-84DF-9A8D68DF42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5631"/>
            <a:ext cx="12192000" cy="564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B9495E-0FD7-4E9D-9C0F-958683FF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332DCA39-D626-4E8A-A521-7F4FF04A6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" y="-17102"/>
            <a:ext cx="12196941" cy="6875102"/>
          </a:xfrm>
          <a:ln w="76200">
            <a:noFill/>
          </a:ln>
        </p:spPr>
      </p:pic>
      <p:pic>
        <p:nvPicPr>
          <p:cNvPr id="4" name="Marcador de Posição de Conteúdo 4">
            <a:extLst>
              <a:ext uri="{FF2B5EF4-FFF2-40B4-BE49-F238E27FC236}">
                <a16:creationId xmlns:a16="http://schemas.microsoft.com/office/drawing/2014/main" id="{7EFBEC46-6326-4764-99D7-559F52B7B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12471" r="2094" b="18332"/>
          <a:stretch/>
        </p:blipFill>
        <p:spPr>
          <a:xfrm>
            <a:off x="2790489" y="840258"/>
            <a:ext cx="9156357" cy="4757353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865494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25009D-4DD2-42E0-A1ED-F5E5D6B43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32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7-10-22-1301-36">
            <a:hlinkClick r:id="" action="ppaction://media"/>
            <a:extLst>
              <a:ext uri="{FF2B5EF4-FFF2-40B4-BE49-F238E27FC236}">
                <a16:creationId xmlns:a16="http://schemas.microsoft.com/office/drawing/2014/main" id="{B7451991-3366-4A52-B0A1-D143C814CF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0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5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E53B612-207C-43FB-B9FE-50069FB20C82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Generative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Design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A5D6404-5368-43D2-AEF9-F5AC6105B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2449" b="9084"/>
          <a:stretch/>
        </p:blipFill>
        <p:spPr>
          <a:xfrm>
            <a:off x="6207533" y="4086648"/>
            <a:ext cx="5202083" cy="276573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BB3C382-BB4F-46F7-9A88-7DB24874B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99" y="571248"/>
            <a:ext cx="5023598" cy="336476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AC19F83-2F90-4F5F-B40D-FF07C8C5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1" y="4086648"/>
            <a:ext cx="5023598" cy="277135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A418A3F-50A4-4F2B-9DE0-D06DF3880C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b="12673"/>
          <a:stretch/>
        </p:blipFill>
        <p:spPr>
          <a:xfrm>
            <a:off x="6207533" y="571247"/>
            <a:ext cx="5202083" cy="3360757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083D7EF-99A0-41D5-A466-AADC5FDB0C22}"/>
              </a:ext>
            </a:extLst>
          </p:cNvPr>
          <p:cNvSpPr/>
          <p:nvPr/>
        </p:nvSpPr>
        <p:spPr>
          <a:xfrm>
            <a:off x="1028099" y="3624228"/>
            <a:ext cx="5035547" cy="307777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anchor="b">
            <a:spAutoFit/>
          </a:bodyPr>
          <a:lstStyle/>
          <a:p>
            <a:pPr algn="r"/>
            <a:r>
              <a:rPr lang="pt-PT" sz="700" dirty="0">
                <a:solidFill>
                  <a:schemeClr val="bg1">
                    <a:lumMod val="65000"/>
                  </a:schemeClr>
                </a:solidFill>
                <a:latin typeface="Eras Medium ITC" panose="020B0602030504020804" pitchFamily="34" charset="0"/>
              </a:rPr>
              <a:t>https://images.adsttc.com/media/images/53da/f4ec/c07a/80d9/7100/0407/large_jpg/5_50_1399_N75_screenhd.jpg?1406858458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E2CD3FA-9943-4B33-B9E1-AC923E588803}"/>
              </a:ext>
            </a:extLst>
          </p:cNvPr>
          <p:cNvSpPr/>
          <p:nvPr/>
        </p:nvSpPr>
        <p:spPr>
          <a:xfrm>
            <a:off x="6207533" y="6544607"/>
            <a:ext cx="5202083" cy="307777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anchor="b">
            <a:spAutoFit/>
          </a:bodyPr>
          <a:lstStyle/>
          <a:p>
            <a:pPr algn="r"/>
            <a:r>
              <a:rPr lang="pt-PT" sz="700" dirty="0">
                <a:solidFill>
                  <a:schemeClr val="bg1">
                    <a:lumMod val="65000"/>
                  </a:schemeClr>
                </a:solidFill>
                <a:latin typeface="Eras Medium ITC" panose="020B0602030504020804" pitchFamily="34" charset="0"/>
              </a:rPr>
              <a:t>https://www.google.pt/search?q=AAMI+Park+Stadium,&amp;source=lnms&amp;tbm=isch&amp;sa=X&amp;ved=0ahUKEwiV8__449zWAhUECBoKHVrnCGcQ_AUICigB&amp;biw=1229&amp;bih=587#imgrc=CqmXqqWCWbtgOM: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E00DAB5-9849-4523-AF22-342017DA8966}"/>
              </a:ext>
            </a:extLst>
          </p:cNvPr>
          <p:cNvSpPr/>
          <p:nvPr/>
        </p:nvSpPr>
        <p:spPr>
          <a:xfrm>
            <a:off x="1016151" y="6657945"/>
            <a:ext cx="5011650" cy="200055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anchor="b">
            <a:spAutoFit/>
          </a:bodyPr>
          <a:lstStyle/>
          <a:p>
            <a:pPr algn="r"/>
            <a:r>
              <a:rPr lang="pt-PT" sz="700" dirty="0">
                <a:solidFill>
                  <a:schemeClr val="bg1">
                    <a:lumMod val="65000"/>
                  </a:schemeClr>
                </a:solidFill>
                <a:latin typeface="Eras Medium ITC" panose="020B0602030504020804" pitchFamily="34" charset="0"/>
              </a:rPr>
              <a:t>http://www.designmena.com/wp-content/uploads/2015/08/HangzhouTennisCenter-600x331.jpg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F3388E1-0CDE-47C9-94FD-36B75CC144D3}"/>
              </a:ext>
            </a:extLst>
          </p:cNvPr>
          <p:cNvSpPr/>
          <p:nvPr/>
        </p:nvSpPr>
        <p:spPr>
          <a:xfrm>
            <a:off x="6207533" y="3624227"/>
            <a:ext cx="5202083" cy="307777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anchor="b">
            <a:spAutoFit/>
          </a:bodyPr>
          <a:lstStyle/>
          <a:p>
            <a:pPr algn="r"/>
            <a:r>
              <a:rPr lang="pt-PT" sz="700" dirty="0">
                <a:solidFill>
                  <a:schemeClr val="bg1">
                    <a:lumMod val="65000"/>
                  </a:schemeClr>
                </a:solidFill>
                <a:latin typeface="Eras Medium ITC" panose="020B0602030504020804" pitchFamily="34" charset="0"/>
              </a:rPr>
              <a:t>https://www.unstudio.com/image/2017/6/22/s_unstudio_high_res_photoschina_shanghai_lane_189material_eric_jap_lane_189_eric.jpg%28mediaclass-background-xl.07f7adb8a95599dcb70557da25aa6351c3fd0c58%29.jpg</a:t>
            </a:r>
          </a:p>
        </p:txBody>
      </p:sp>
    </p:spTree>
    <p:extLst>
      <p:ext uri="{BB962C8B-B14F-4D97-AF65-F5344CB8AC3E}">
        <p14:creationId xmlns:p14="http://schemas.microsoft.com/office/powerpoint/2010/main" val="3929962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-46494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4A9AE361-43ED-41F1-BD5A-60DDB751DF4B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9B968C06-84F2-4FAC-A434-372C037878BC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2324D62B-667A-4E7A-9C74-AF6D3A6F9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5" cy="658616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7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AA1D6C4A-0E03-4B5F-BD65-DF2379404A9C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F9736B98-B3C0-4BE9-AA05-A320CFFD4656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BEACB71A-F0B2-4444-95C8-E81510F88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4" cy="6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79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48A8D9A9-674E-41E9-B464-46FF3BB73910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44A8A4FB-B058-4A4A-A51B-205F2646C59E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328B7270-3358-44D7-8D09-AED45C01A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4" cy="6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99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6F8A54D7-052D-4337-9749-8720BC57632E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B1037FF4-86A9-415A-9B62-BF55A454BE02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83309567-30F4-4E81-BB1C-9DBC3F210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4" cy="6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49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44EDDEA7-03BE-4895-A357-19B97DB0343B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005752D4-FCE5-4F0B-897F-B440F547A042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4B93B131-98BE-4016-8617-B7D297696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4" cy="6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7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980C2C04-28B3-4D93-8397-A438D5377FEE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0BB1CA3E-E050-494D-9D11-64551BD2DA98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F7707755-7AE8-4816-95E8-A36F99D7A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4" cy="65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64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F7707755-7AE8-4816-95E8-A36F99D7A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3" y="-615709"/>
            <a:ext cx="8632203" cy="65861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34B8B9C-BAC6-4D4F-AEBD-BA74602839C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Performance</a:t>
            </a:r>
          </a:p>
        </p:txBody>
      </p:sp>
      <p:pic>
        <p:nvPicPr>
          <p:cNvPr id="15" name="Marcador de Posição de Conteúdo 5">
            <a:extLst>
              <a:ext uri="{FF2B5EF4-FFF2-40B4-BE49-F238E27FC236}">
                <a16:creationId xmlns:a16="http://schemas.microsoft.com/office/drawing/2014/main" id="{80C93FC7-F8FA-49E7-BC72-38B36FA84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802812" y="5886505"/>
            <a:ext cx="980199" cy="971495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E37EDD7-B358-4455-A188-156E8CFC7D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362887" y="5962705"/>
            <a:ext cx="639500" cy="89529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C8A5617-928E-4DE2-9341-E4F424F5EE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669322" y="5908797"/>
            <a:ext cx="941028" cy="91758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572E612-58C9-4B72-9923-BDACCF3289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6923157" y="5908797"/>
            <a:ext cx="1359993" cy="949203"/>
          </a:xfrm>
          <a:prstGeom prst="rect">
            <a:avLst/>
          </a:prstGeom>
        </p:spPr>
      </p:pic>
      <p:cxnSp>
        <p:nvCxnSpPr>
          <p:cNvPr id="12" name="Conexão reta 11">
            <a:extLst>
              <a:ext uri="{FF2B5EF4-FFF2-40B4-BE49-F238E27FC236}">
                <a16:creationId xmlns:a16="http://schemas.microsoft.com/office/drawing/2014/main" id="{980C2C04-28B3-4D93-8397-A438D5377FEE}"/>
              </a:ext>
            </a:extLst>
          </p:cNvPr>
          <p:cNvCxnSpPr>
            <a:cxnSpLocks/>
          </p:cNvCxnSpPr>
          <p:nvPr/>
        </p:nvCxnSpPr>
        <p:spPr>
          <a:xfrm>
            <a:off x="2631536" y="5665940"/>
            <a:ext cx="568270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0BB1CA3E-E050-494D-9D11-64551BD2DA98}"/>
              </a:ext>
            </a:extLst>
          </p:cNvPr>
          <p:cNvCxnSpPr>
            <a:cxnSpLocks/>
          </p:cNvCxnSpPr>
          <p:nvPr/>
        </p:nvCxnSpPr>
        <p:spPr>
          <a:xfrm flipV="1">
            <a:off x="2628262" y="472698"/>
            <a:ext cx="0" cy="519324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492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08A4F79-BE85-4443-8632-A7D7D2375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161" cy="685800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B055052-2F3C-4131-BA1B-63B260840E03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Workflow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Integration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6894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380573-C95C-456D-BE4C-B6EC5835C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16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C01E40F-ADD0-46D9-B7C8-9799ECCEB388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Workflow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Integration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1344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DEDC3D-9D0C-4666-A91B-3E4FA588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16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F32298-C56C-4495-AB5D-D3B6A6755A52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Workflow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Integration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5356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2BDCCBA-7B1D-4FEF-9869-9E772D6F71A3}"/>
              </a:ext>
            </a:extLst>
          </p:cNvPr>
          <p:cNvSpPr txBox="1"/>
          <p:nvPr/>
        </p:nvSpPr>
        <p:spPr>
          <a:xfrm>
            <a:off x="6096000" y="4140177"/>
            <a:ext cx="53422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PT" sz="2800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cone_frustum</a:t>
            </a:r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(p, </a:t>
            </a:r>
            <a:r>
              <a:rPr lang="pt-PT" sz="2800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rb</a:t>
            </a:r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, h, </a:t>
            </a:r>
            <a:r>
              <a:rPr lang="pt-PT" sz="2800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rt</a:t>
            </a:r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59D9439-99CE-435C-96E3-E16A6AEF8FC9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Eras Medium ITC" panose="020B0602030504020804" pitchFamily="34" charset="0"/>
              </a:rPr>
              <a:t>Problem</a:t>
            </a:r>
            <a:endParaRPr lang="pt-PT" sz="3600" dirty="0">
              <a:solidFill>
                <a:schemeClr val="bg1"/>
              </a:solidFill>
              <a:latin typeface="Eras Medium ITC" panose="020B06020305040208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5D9E0E-68AA-4E2A-8204-7BB814017395}"/>
              </a:ext>
            </a:extLst>
          </p:cNvPr>
          <p:cNvSpPr txBox="1"/>
          <p:nvPr/>
        </p:nvSpPr>
        <p:spPr>
          <a:xfrm>
            <a:off x="6096000" y="1540578"/>
            <a:ext cx="53422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box(p, l, w, h)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7E960BC-F985-4C51-AC6E-EC676F3BB8CB}"/>
              </a:ext>
            </a:extLst>
          </p:cNvPr>
          <p:cNvSpPr txBox="1"/>
          <p:nvPr/>
        </p:nvSpPr>
        <p:spPr>
          <a:xfrm>
            <a:off x="6096000" y="2836876"/>
            <a:ext cx="534222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t-PT" sz="2800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cone_frustum</a:t>
            </a:r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(p, </a:t>
            </a:r>
            <a:r>
              <a:rPr lang="pt-PT" sz="2800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rb</a:t>
            </a:r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, h, </a:t>
            </a:r>
            <a:r>
              <a:rPr lang="pt-PT" sz="2800" dirty="0" err="1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rt</a:t>
            </a:r>
            <a:r>
              <a:rPr lang="pt-PT" sz="2800" dirty="0">
                <a:solidFill>
                  <a:schemeClr val="bg1"/>
                </a:solidFill>
                <a:latin typeface="+mj-lt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299C31-9A50-4F10-950C-F190CC62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" y="1202704"/>
            <a:ext cx="4511040" cy="5524500"/>
          </a:xfrm>
          <a:prstGeom prst="rect">
            <a:avLst/>
          </a:prstGeom>
        </p:spPr>
      </p:pic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431EE372-A16C-44C3-A544-666420D90AF0}"/>
              </a:ext>
            </a:extLst>
          </p:cNvPr>
          <p:cNvSpPr/>
          <p:nvPr/>
        </p:nvSpPr>
        <p:spPr>
          <a:xfrm>
            <a:off x="3200400" y="1342826"/>
            <a:ext cx="2821577" cy="407597"/>
          </a:xfrm>
          <a:custGeom>
            <a:avLst/>
            <a:gdLst>
              <a:gd name="connsiteX0" fmla="*/ 0 w 2821577"/>
              <a:gd name="connsiteY0" fmla="*/ 263905 h 407597"/>
              <a:gd name="connsiteX1" fmla="*/ 1345474 w 2821577"/>
              <a:gd name="connsiteY1" fmla="*/ 2648 h 407597"/>
              <a:gd name="connsiteX2" fmla="*/ 2821577 w 2821577"/>
              <a:gd name="connsiteY2" fmla="*/ 407597 h 4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1577" h="407597">
                <a:moveTo>
                  <a:pt x="0" y="263905"/>
                </a:moveTo>
                <a:cubicBezTo>
                  <a:pt x="437605" y="121302"/>
                  <a:pt x="875211" y="-21301"/>
                  <a:pt x="1345474" y="2648"/>
                </a:cubicBezTo>
                <a:cubicBezTo>
                  <a:pt x="1815737" y="26597"/>
                  <a:pt x="2590800" y="272614"/>
                  <a:pt x="2821577" y="407597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+mj-lt"/>
            </a:endParaRP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8C6562B-7587-4A56-8F6B-AD8C3B51C069}"/>
              </a:ext>
            </a:extLst>
          </p:cNvPr>
          <p:cNvSpPr/>
          <p:nvPr/>
        </p:nvSpPr>
        <p:spPr>
          <a:xfrm flipV="1">
            <a:off x="3065928" y="4523541"/>
            <a:ext cx="2882047" cy="574766"/>
          </a:xfrm>
          <a:custGeom>
            <a:avLst/>
            <a:gdLst>
              <a:gd name="connsiteX0" fmla="*/ 0 w 2821577"/>
              <a:gd name="connsiteY0" fmla="*/ 263905 h 407597"/>
              <a:gd name="connsiteX1" fmla="*/ 1345474 w 2821577"/>
              <a:gd name="connsiteY1" fmla="*/ 2648 h 407597"/>
              <a:gd name="connsiteX2" fmla="*/ 2821577 w 2821577"/>
              <a:gd name="connsiteY2" fmla="*/ 407597 h 4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1577" h="407597">
                <a:moveTo>
                  <a:pt x="0" y="263905"/>
                </a:moveTo>
                <a:cubicBezTo>
                  <a:pt x="437605" y="121302"/>
                  <a:pt x="875211" y="-21301"/>
                  <a:pt x="1345474" y="2648"/>
                </a:cubicBezTo>
                <a:cubicBezTo>
                  <a:pt x="1815737" y="26597"/>
                  <a:pt x="2590800" y="272614"/>
                  <a:pt x="2821577" y="407597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+mj-lt"/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E33CB932-7405-41DE-9806-9ABE3EE2087F}"/>
              </a:ext>
            </a:extLst>
          </p:cNvPr>
          <p:cNvSpPr/>
          <p:nvPr/>
        </p:nvSpPr>
        <p:spPr>
          <a:xfrm rot="1184940" flipV="1">
            <a:off x="3014335" y="2631768"/>
            <a:ext cx="2980053" cy="213358"/>
          </a:xfrm>
          <a:custGeom>
            <a:avLst/>
            <a:gdLst>
              <a:gd name="connsiteX0" fmla="*/ 0 w 2821577"/>
              <a:gd name="connsiteY0" fmla="*/ 263905 h 407597"/>
              <a:gd name="connsiteX1" fmla="*/ 1345474 w 2821577"/>
              <a:gd name="connsiteY1" fmla="*/ 2648 h 407597"/>
              <a:gd name="connsiteX2" fmla="*/ 2821577 w 2821577"/>
              <a:gd name="connsiteY2" fmla="*/ 407597 h 40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1577" h="407597">
                <a:moveTo>
                  <a:pt x="0" y="263905"/>
                </a:moveTo>
                <a:cubicBezTo>
                  <a:pt x="437605" y="121302"/>
                  <a:pt x="875211" y="-21301"/>
                  <a:pt x="1345474" y="2648"/>
                </a:cubicBezTo>
                <a:cubicBezTo>
                  <a:pt x="1815737" y="26597"/>
                  <a:pt x="2590800" y="272614"/>
                  <a:pt x="2821577" y="407597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6974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1FAD2B1-0FC7-420A-9461-F4DB55B79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16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77125E1-E58E-4AFE-A898-8D0020F56CB5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Workflow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Integration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8065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13299A-AFB6-44DF-816E-4A35A4C13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58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1935B5E-E888-44A4-9485-1379BC97FADD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Workflow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Integration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1A0764C-1D2D-424E-85CD-F2F996EFBB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1004887" y="646331"/>
            <a:ext cx="10182225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2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215427-3634-462B-AAE3-432E075A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93" y="294590"/>
            <a:ext cx="7116772" cy="711677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7E7F9FD-2B25-4988-8428-C7BD5935F616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>
                <a:solidFill>
                  <a:schemeClr val="bg1"/>
                </a:solidFill>
                <a:latin typeface="+mj-lt"/>
              </a:rPr>
              <a:t>Future Work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F877441-91BF-4FDB-A91E-B4C4EF726ACC}"/>
              </a:ext>
            </a:extLst>
          </p:cNvPr>
          <p:cNvSpPr txBox="1"/>
          <p:nvPr/>
        </p:nvSpPr>
        <p:spPr>
          <a:xfrm>
            <a:off x="2631134" y="1377050"/>
            <a:ext cx="68057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Code completion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Improve error reporting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Illustrated programming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Execution visualization</a:t>
            </a: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Explore remote collaboration  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C32BE297-AD3A-47E2-83C5-DA64AB560493}"/>
              </a:ext>
            </a:extLst>
          </p:cNvPr>
          <p:cNvCxnSpPr/>
          <p:nvPr/>
        </p:nvCxnSpPr>
        <p:spPr>
          <a:xfrm>
            <a:off x="8660220" y="4649735"/>
            <a:ext cx="0" cy="3143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76C94A-45D8-4A25-ADC5-789C0524D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99"/>
          <a:stretch/>
        </p:blipFill>
        <p:spPr>
          <a:xfrm>
            <a:off x="18478" y="0"/>
            <a:ext cx="12173519" cy="59596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6D13913-0B58-4807-8D35-BA3DEEFC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9610"/>
            <a:ext cx="12192000" cy="1325562"/>
          </a:xfrm>
        </p:spPr>
        <p:txBody>
          <a:bodyPr>
            <a:normAutofit/>
          </a:bodyPr>
          <a:lstStyle/>
          <a:p>
            <a:pPr algn="ctr"/>
            <a:r>
              <a:rPr lang="en-US" sz="5400" noProof="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F6FD7A1-2973-4AF1-9742-8D815DC88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85949"/>
            <a:ext cx="12192000" cy="4524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noProof="0" dirty="0">
                <a:solidFill>
                  <a:schemeClr val="bg1"/>
                </a:solidFill>
                <a:latin typeface="+mj-lt"/>
              </a:rPr>
              <a:t>Questions?</a:t>
            </a:r>
          </a:p>
          <a:p>
            <a:pPr marL="0" indent="0" algn="ctr">
              <a:buNone/>
            </a:pPr>
            <a:endParaRPr lang="en-US" noProof="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Pedro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Alfaiate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pedro.alfaiate@tecnico.ulisboa.pt</a:t>
            </a:r>
          </a:p>
          <a:p>
            <a:pPr marL="0" indent="0" algn="ctr">
              <a:buNone/>
            </a:pP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1800" dirty="0" err="1">
                <a:solidFill>
                  <a:schemeClr val="bg1"/>
                </a:solidFill>
                <a:latin typeface="+mj-lt"/>
              </a:rPr>
              <a:t>Inês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 Caetano</a:t>
            </a:r>
          </a:p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ines.caetano@tecnico.ulisboa.pt</a:t>
            </a:r>
          </a:p>
          <a:p>
            <a:pPr marL="0" indent="0" algn="ctr">
              <a:buNone/>
            </a:pPr>
            <a:endParaRPr lang="en-US" sz="16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António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Leitão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1400" noProof="0" dirty="0">
                <a:solidFill>
                  <a:schemeClr val="bg1"/>
                </a:solidFill>
                <a:latin typeface="+mj-lt"/>
              </a:rPr>
              <a:t>antonio.menezes.leitao@tecnico.ulisboa.pt</a:t>
            </a:r>
          </a:p>
          <a:p>
            <a:pPr algn="ctr"/>
            <a:endParaRPr lang="en-US" noProof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689D9E0-12F9-45E0-A928-FFA757F23862}"/>
              </a:ext>
            </a:extLst>
          </p:cNvPr>
          <p:cNvSpPr/>
          <p:nvPr/>
        </p:nvSpPr>
        <p:spPr>
          <a:xfrm>
            <a:off x="260748" y="6082009"/>
            <a:ext cx="5266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Consolas" panose="020B0609020204030204" pitchFamily="49" charset="0"/>
              </a:rPr>
              <a:t>https://github.com/pafalium/gd-web-env</a:t>
            </a:r>
          </a:p>
        </p:txBody>
      </p:sp>
    </p:spTree>
    <p:extLst>
      <p:ext uri="{BB962C8B-B14F-4D97-AF65-F5344CB8AC3E}">
        <p14:creationId xmlns:p14="http://schemas.microsoft.com/office/powerpoint/2010/main" val="1353798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4E04DA2-A5A5-46B8-AC9E-8E8B2485EE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Performance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06BFF479-4F2A-4A53-B75C-EFC461068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9993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D12F54A-8536-4364-9075-519D833F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29" y="0"/>
            <a:ext cx="945694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1B5C338-A9BB-4C12-8E3F-19E38E72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7D4759EE-547E-4791-8750-064942276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8915" r="11500" b="10139"/>
          <a:stretch/>
        </p:blipFill>
        <p:spPr>
          <a:xfrm>
            <a:off x="2395834" y="-28454"/>
            <a:ext cx="1282056" cy="1270671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AC53B2C-97D3-4971-B30E-11A7F821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92" r="28812" b="9930"/>
          <a:stretch/>
        </p:blipFill>
        <p:spPr>
          <a:xfrm>
            <a:off x="4292628" y="6926"/>
            <a:ext cx="919282" cy="128698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5CE0FC1-70FD-4CD8-B7D5-45E2CCC588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t="22424" r="22470" b="22222"/>
          <a:stretch/>
        </p:blipFill>
        <p:spPr>
          <a:xfrm>
            <a:off x="5826648" y="6926"/>
            <a:ext cx="1266849" cy="123529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D00AA2B-C3DE-456A-8123-E38C49DBF8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 b="12122"/>
          <a:stretch/>
        </p:blipFill>
        <p:spPr>
          <a:xfrm>
            <a:off x="7247101" y="-28454"/>
            <a:ext cx="1779815" cy="124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78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17A6E8F-42E1-480F-8D3E-BE988E3B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Future </a:t>
            </a:r>
            <a:r>
              <a:rPr lang="pt-PT" dirty="0" err="1"/>
              <a:t>Work</a:t>
            </a:r>
            <a:endParaRPr lang="pt-P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1A924F37-BBDC-4104-BCEC-63D9D7CFE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9335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52FAD-A0C7-4222-9A34-D9BF3A6F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Improve integration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7D6F4B-1A93-4586-B586-980D67231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  <a:p>
            <a:endParaRPr lang="en-US" noProof="0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2BE3DFDF-B30F-4D66-A4FD-69F2B40A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2291060"/>
            <a:ext cx="2617400" cy="2048933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E1B4CF83-16A4-470C-9D9F-BC5C6F7B83E7}"/>
              </a:ext>
            </a:extLst>
          </p:cNvPr>
          <p:cNvGrpSpPr/>
          <p:nvPr/>
        </p:nvGrpSpPr>
        <p:grpSpPr>
          <a:xfrm>
            <a:off x="2432244" y="3151909"/>
            <a:ext cx="7424988" cy="3028228"/>
            <a:chOff x="1937615" y="2832679"/>
            <a:chExt cx="7424988" cy="3028228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B0AF5A8D-3D2A-4411-8540-8CC026FD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4681" y="2832679"/>
              <a:ext cx="1930400" cy="193040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7EC0C18-5BF8-4F91-A659-D72391028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7615" y="4713591"/>
              <a:ext cx="2299204" cy="75067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721A29B4-F06B-48A2-9D6E-BB665F154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943" y="4625601"/>
              <a:ext cx="1235306" cy="1235306"/>
            </a:xfrm>
            <a:prstGeom prst="rect">
              <a:avLst/>
            </a:prstGeom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2F566756-BF08-426C-AF06-59166C53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1550" y="4782157"/>
              <a:ext cx="2293531" cy="498143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37232072-FB10-4888-8011-53F56A094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7196" y="4703612"/>
              <a:ext cx="765407" cy="765407"/>
            </a:xfrm>
            <a:prstGeom prst="rect">
              <a:avLst/>
            </a:prstGeom>
          </p:spPr>
        </p:pic>
        <p:cxnSp>
          <p:nvCxnSpPr>
            <p:cNvPr id="35" name="Conexão reta unidirecional 34">
              <a:extLst>
                <a:ext uri="{FF2B5EF4-FFF2-40B4-BE49-F238E27FC236}">
                  <a16:creationId xmlns:a16="http://schemas.microsoft.com/office/drawing/2014/main" id="{8CDA9244-18EE-45C1-A790-EA54E81508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9520" y="4158241"/>
              <a:ext cx="1107628" cy="4673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ta unidirecional 35">
              <a:extLst>
                <a:ext uri="{FF2B5EF4-FFF2-40B4-BE49-F238E27FC236}">
                  <a16:creationId xmlns:a16="http://schemas.microsoft.com/office/drawing/2014/main" id="{0A589E4F-3D0E-4412-BB14-107CF48C214D}"/>
                </a:ext>
              </a:extLst>
            </p:cNvPr>
            <p:cNvCxnSpPr>
              <a:cxnSpLocks/>
            </p:cNvCxnSpPr>
            <p:nvPr/>
          </p:nvCxnSpPr>
          <p:spPr>
            <a:xfrm>
              <a:off x="5594734" y="4541474"/>
              <a:ext cx="0" cy="3337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xão reta unidirecional 37">
              <a:extLst>
                <a:ext uri="{FF2B5EF4-FFF2-40B4-BE49-F238E27FC236}">
                  <a16:creationId xmlns:a16="http://schemas.microsoft.com/office/drawing/2014/main" id="{73BE1107-8FF8-4D6A-80ED-6C877D5CD74D}"/>
                </a:ext>
              </a:extLst>
            </p:cNvPr>
            <p:cNvCxnSpPr>
              <a:cxnSpLocks/>
            </p:cNvCxnSpPr>
            <p:nvPr/>
          </p:nvCxnSpPr>
          <p:spPr>
            <a:xfrm>
              <a:off x="6305063" y="4158241"/>
              <a:ext cx="898546" cy="5453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xão reta unidirecional 41">
              <a:extLst>
                <a:ext uri="{FF2B5EF4-FFF2-40B4-BE49-F238E27FC236}">
                  <a16:creationId xmlns:a16="http://schemas.microsoft.com/office/drawing/2014/main" id="{037F3A31-BFDA-4344-BD25-C3687AB54EDA}"/>
                </a:ext>
              </a:extLst>
            </p:cNvPr>
            <p:cNvCxnSpPr>
              <a:cxnSpLocks/>
            </p:cNvCxnSpPr>
            <p:nvPr/>
          </p:nvCxnSpPr>
          <p:spPr>
            <a:xfrm>
              <a:off x="6615081" y="4020763"/>
              <a:ext cx="1946443" cy="627951"/>
            </a:xfrm>
            <a:prstGeom prst="straightConnector1">
              <a:avLst/>
            </a:prstGeom>
            <a:ln w="381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3133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FFCC2-41BE-4725-A304-FF9742489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Improve programming experience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C335BF-2FEB-4071-8E0A-4087A3BC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Code completion</a:t>
            </a:r>
          </a:p>
          <a:p>
            <a:pPr lvl="0"/>
            <a:r>
              <a:rPr lang="en-US" dirty="0"/>
              <a:t>Error reporting</a:t>
            </a:r>
            <a:endParaRPr lang="en-US" noProof="0" dirty="0"/>
          </a:p>
          <a:p>
            <a:pPr lvl="0"/>
            <a:r>
              <a:rPr lang="en-US" noProof="0" dirty="0"/>
              <a:t>Illustrated programming (Lopes and </a:t>
            </a:r>
            <a:r>
              <a:rPr lang="en-US" noProof="0" dirty="0" err="1"/>
              <a:t>Leitão</a:t>
            </a:r>
            <a:r>
              <a:rPr lang="en-US" noProof="0" dirty="0"/>
              <a:t>, 2014)</a:t>
            </a:r>
          </a:p>
          <a:p>
            <a:r>
              <a:rPr lang="en-US" dirty="0"/>
              <a:t>Timetable traceability </a:t>
            </a:r>
          </a:p>
          <a:p>
            <a:pPr lvl="1"/>
            <a:r>
              <a:rPr lang="en-US" dirty="0"/>
              <a:t>(as in Learnable Programming by Bret Victor)</a:t>
            </a:r>
          </a:p>
          <a:p>
            <a:endParaRPr lang="en-US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418FB7-9DE1-4F5E-92F6-241673C50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058" y="2045369"/>
            <a:ext cx="2733675" cy="259436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8B287F9-AB80-40BF-9BB6-90A68D2D80FA}"/>
              </a:ext>
            </a:extLst>
          </p:cNvPr>
          <p:cNvSpPr/>
          <p:nvPr/>
        </p:nvSpPr>
        <p:spPr>
          <a:xfrm>
            <a:off x="7924058" y="4592544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(Lopes and </a:t>
            </a:r>
            <a:r>
              <a:rPr lang="en-US" dirty="0" err="1"/>
              <a:t>Leitão</a:t>
            </a:r>
            <a:r>
              <a:rPr lang="en-US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336926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4E887D6-ADB0-4473-BB24-45FBE6ED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8" y="34084"/>
            <a:ext cx="10736035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66EEEFA-9428-4C9A-B521-6BC1918E3C82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Programming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Environments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F85135B-C4C6-4F4C-8FB0-53FF3A9122FC}"/>
              </a:ext>
            </a:extLst>
          </p:cNvPr>
          <p:cNvSpPr/>
          <p:nvPr/>
        </p:nvSpPr>
        <p:spPr>
          <a:xfrm>
            <a:off x="562518" y="6440083"/>
            <a:ext cx="339387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800" dirty="0">
                <a:solidFill>
                  <a:schemeClr val="bg1"/>
                </a:solidFill>
                <a:latin typeface="Eras Medium ITC" panose="020B0602030504020804" pitchFamily="34" charset="0"/>
              </a:rPr>
              <a:t>https://escripto.files.wordpress.com/2012/07/metaball_relaxation1.jpg</a:t>
            </a:r>
          </a:p>
        </p:txBody>
      </p:sp>
    </p:spTree>
    <p:extLst>
      <p:ext uri="{BB962C8B-B14F-4D97-AF65-F5344CB8AC3E}">
        <p14:creationId xmlns:p14="http://schemas.microsoft.com/office/powerpoint/2010/main" val="2196539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BA1EC-8AC8-4529-BE28-FA47B07B37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noProof="0"/>
              <a:t>Remote collaboration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0E7C6D1-C301-453D-A7C0-11FAED01F9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t-PT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9BDB812C-C9A8-4D73-9227-68C88D8D103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 b="228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61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87309-3DAE-459E-9559-61052811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CC BY-SA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A3445FA-1213-4B0B-ACAF-72A0EB78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>
                <a:hlinkClick r:id="rId3"/>
              </a:rPr>
              <a:t>https://www.flickr.com/photos/martinlatter/4732737190</a:t>
            </a:r>
            <a:endParaRPr lang="en-US" noProof="0" dirty="0"/>
          </a:p>
          <a:p>
            <a:r>
              <a:rPr lang="en-US" noProof="0" dirty="0">
                <a:hlinkClick r:id="rId4"/>
              </a:rPr>
              <a:t>https://commons.wikimedia.org/wiki/File:Beijing_national_stadium.jpg</a:t>
            </a:r>
            <a:endParaRPr lang="en-US" noProof="0" dirty="0"/>
          </a:p>
          <a:p>
            <a:r>
              <a:rPr lang="en-US" noProof="0" dirty="0">
                <a:hlinkClick r:id="rId5"/>
              </a:rPr>
              <a:t>https://commons.wikimedia.org/wiki/File:%E5%9B%BD%E5%AE%B6%E6%B8%B8%E6%B3%B3%E4%B8%AD%E5%BF%83%E5%A4%9C%E6%99%AF.jpg</a:t>
            </a:r>
            <a:endParaRPr lang="en-US" noProof="0" dirty="0"/>
          </a:p>
          <a:p>
            <a:r>
              <a:rPr lang="en-US" noProof="0" dirty="0">
                <a:hlinkClick r:id="rId6"/>
              </a:rPr>
              <a:t>https://commons.wikimedia.org/wiki/File:Espacio_Parasol_Sevilla.jpg</a:t>
            </a:r>
            <a:endParaRPr lang="en-US" noProof="0" dirty="0"/>
          </a:p>
          <a:p>
            <a:endParaRPr lang="en-US" noProof="0" dirty="0"/>
          </a:p>
          <a:p>
            <a:r>
              <a:rPr lang="en-US" noProof="0" dirty="0">
                <a:hlinkClick r:id="rId7"/>
              </a:rPr>
              <a:t>https://itp.nyu.edu/classes/sdieo-spring2013/files/2013/04/rhinopython6_loops.jpg</a:t>
            </a:r>
            <a:endParaRPr lang="en-US" dirty="0"/>
          </a:p>
          <a:p>
            <a:r>
              <a:rPr lang="en-US" dirty="0">
                <a:hlinkClick r:id="rId8"/>
              </a:rPr>
              <a:t>https://static.pexels.com/photos/247791/pexels-photo-247791.png</a:t>
            </a:r>
            <a:endParaRPr lang="en-US" dirty="0"/>
          </a:p>
          <a:p>
            <a:r>
              <a:rPr lang="en-US" dirty="0">
                <a:hlinkClick r:id="rId9"/>
              </a:rPr>
              <a:t>https://upload.wikimedia.org/wikipedia/commons/2/20/Grasshopper_MainWindow.png</a:t>
            </a:r>
            <a:endParaRPr lang="en-US" noProof="0" dirty="0"/>
          </a:p>
          <a:p>
            <a:r>
              <a:rPr lang="en-US" dirty="0">
                <a:hlinkClick r:id="rId10"/>
              </a:rPr>
              <a:t>http://www.grasshopper3d.com/group/geometrygym/forum/topics/grasshopper3d-geodesic-dome-structure-generator-ggdsg-geometry</a:t>
            </a:r>
            <a:endParaRPr lang="en-US" dirty="0"/>
          </a:p>
          <a:p>
            <a:r>
              <a:rPr lang="en-US" dirty="0">
                <a:hlinkClick r:id="rId11"/>
              </a:rPr>
              <a:t>https://www.flickr.com/photos/sjcockell/8425835703</a:t>
            </a:r>
            <a:endParaRPr lang="en-US" dirty="0"/>
          </a:p>
          <a:p>
            <a:endParaRPr lang="en-US" dirty="0"/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796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BDE8293-E6D7-4CA1-951D-0FD32070D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" t="3862" r="2554" b="18470"/>
          <a:stretch/>
        </p:blipFill>
        <p:spPr>
          <a:xfrm>
            <a:off x="662589" y="617756"/>
            <a:ext cx="5433391" cy="573173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CB1B222-9F3D-4E9E-B2ED-E3D0BCA800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3" r="64804" b="16423"/>
          <a:stretch/>
        </p:blipFill>
        <p:spPr>
          <a:xfrm>
            <a:off x="6096000" y="617756"/>
            <a:ext cx="5433411" cy="573173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EC8DF0A-68A1-4A43-BDCB-2AC0FCD4446F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Textual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vs</a:t>
            </a:r>
            <a:r>
              <a:rPr lang="pt-PT" sz="3600" dirty="0">
                <a:solidFill>
                  <a:schemeClr val="bg1"/>
                </a:solidFill>
                <a:latin typeface="+mj-lt"/>
              </a:rPr>
              <a:t> Visual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9EAC80D-A063-414E-B597-29EEE9B940FD}"/>
              </a:ext>
            </a:extLst>
          </p:cNvPr>
          <p:cNvSpPr/>
          <p:nvPr/>
        </p:nvSpPr>
        <p:spPr>
          <a:xfrm>
            <a:off x="-2572568" y="3853448"/>
            <a:ext cx="22068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>
                <a:latin typeface="Eras Medium ITC" panose="020B0602030504020804" pitchFamily="34" charset="0"/>
              </a:rPr>
              <a:t>http://i.imgur.com/cdfdKjO.png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26F9871-0E39-4DBB-8C7A-083447DE0DC7}"/>
              </a:ext>
            </a:extLst>
          </p:cNvPr>
          <p:cNvSpPr/>
          <p:nvPr/>
        </p:nvSpPr>
        <p:spPr>
          <a:xfrm>
            <a:off x="12432301" y="2490556"/>
            <a:ext cx="2206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>
                <a:latin typeface="Eras Medium ITC" panose="020B0602030504020804" pitchFamily="34" charset="0"/>
              </a:rPr>
              <a:t>https://aecuandme.files.wordpress.com/2013/12/main.png</a:t>
            </a:r>
          </a:p>
        </p:txBody>
      </p:sp>
    </p:spTree>
    <p:extLst>
      <p:ext uri="{BB962C8B-B14F-4D97-AF65-F5344CB8AC3E}">
        <p14:creationId xmlns:p14="http://schemas.microsoft.com/office/powerpoint/2010/main" val="348173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1B97893-F7D3-4803-9214-7F10B1E01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3195" cy="3787422"/>
          </a:xfrm>
          <a:prstGeom prst="rect">
            <a:avLst/>
          </a:prstGeom>
        </p:spPr>
      </p:pic>
      <p:pic>
        <p:nvPicPr>
          <p:cNvPr id="5" name="Marcador de Posição de Conteúdo 6" descr="Uma imagem com captura de ecrã&#10;&#10;Descrição gerada com confiança muito alta">
            <a:extLst>
              <a:ext uri="{FF2B5EF4-FFF2-40B4-BE49-F238E27FC236}">
                <a16:creationId xmlns:a16="http://schemas.microsoft.com/office/drawing/2014/main" id="{8FCFFF3F-1AAC-4E1B-A6D1-0B82D1B46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489" y="0"/>
            <a:ext cx="6396772" cy="3601097"/>
          </a:xfrm>
          <a:prstGeom prst="rect">
            <a:avLst/>
          </a:prstGeom>
        </p:spPr>
      </p:pic>
      <p:pic>
        <p:nvPicPr>
          <p:cNvPr id="6" name="Shape 93" descr="PDE.png">
            <a:extLst>
              <a:ext uri="{FF2B5EF4-FFF2-40B4-BE49-F238E27FC236}">
                <a16:creationId xmlns:a16="http://schemas.microsoft.com/office/drawing/2014/main" id="{BF7DE411-3C2E-419E-9D6B-E44FFCE7FA55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42317"/>
          <a:stretch/>
        </p:blipFill>
        <p:spPr>
          <a:xfrm>
            <a:off x="1803713" y="3601097"/>
            <a:ext cx="7997551" cy="32569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9C9FF68-2B60-43E2-9E54-1BC543F919B3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Textual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Programming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981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BD676-EF20-4F14-ACAA-421ECE9A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015C871-4402-455D-BAC9-512611974874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>
                <a:solidFill>
                  <a:schemeClr val="bg1"/>
                </a:solidFill>
                <a:latin typeface="+mj-lt"/>
              </a:rPr>
              <a:t>Visual </a:t>
            </a:r>
            <a:r>
              <a:rPr lang="pt-PT" sz="3600" dirty="0" err="1">
                <a:solidFill>
                  <a:schemeClr val="bg1"/>
                </a:solidFill>
                <a:latin typeface="+mj-lt"/>
              </a:rPr>
              <a:t>Programming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http://becausewecan.org/sites/default/files/Capture0407.PNG">
            <a:extLst>
              <a:ext uri="{FF2B5EF4-FFF2-40B4-BE49-F238E27FC236}">
                <a16:creationId xmlns:a16="http://schemas.microsoft.com/office/drawing/2014/main" id="{815E2756-663D-439A-AE12-C6B94481E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9675" b="14194"/>
          <a:stretch/>
        </p:blipFill>
        <p:spPr bwMode="auto">
          <a:xfrm>
            <a:off x="-430306" y="1258957"/>
            <a:ext cx="8678155" cy="49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uicksilver.be.washington.edu/courses/arch486x/5.Grasshopper/5.SubSurfaces/UV%20Crop%20&amp;%20CopyTrim.png">
            <a:extLst>
              <a:ext uri="{FF2B5EF4-FFF2-40B4-BE49-F238E27FC236}">
                <a16:creationId xmlns:a16="http://schemas.microsoft.com/office/drawing/2014/main" id="{C40D792B-B864-43E4-A4F8-3F7EB5EA1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50" t="1836" r="4452" b="1880"/>
          <a:stretch/>
        </p:blipFill>
        <p:spPr bwMode="auto">
          <a:xfrm>
            <a:off x="6095981" y="1258957"/>
            <a:ext cx="6096019" cy="495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E847861-5D4B-41BA-A470-AB3FAAB85637}"/>
              </a:ext>
            </a:extLst>
          </p:cNvPr>
          <p:cNvSpPr/>
          <p:nvPr/>
        </p:nvSpPr>
        <p:spPr>
          <a:xfrm>
            <a:off x="-2572568" y="3853448"/>
            <a:ext cx="2206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>
                <a:latin typeface="Eras Medium ITC" panose="020B0602030504020804" pitchFamily="34" charset="0"/>
              </a:rPr>
              <a:t>http://becausewecan.org/sites/default/files/Capture0407.PNG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6EA515C-D01B-4E52-800F-08AACFC23F64}"/>
              </a:ext>
            </a:extLst>
          </p:cNvPr>
          <p:cNvSpPr/>
          <p:nvPr/>
        </p:nvSpPr>
        <p:spPr>
          <a:xfrm>
            <a:off x="12289745" y="3476671"/>
            <a:ext cx="220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>
                <a:latin typeface="Eras Medium ITC" panose="020B0602030504020804" pitchFamily="34" charset="0"/>
              </a:rPr>
              <a:t>http://quicksilver.be.washington.edu/courses/arch486x/5.Grasshopper/5.SubSurfaces/UV%20Crop%20&amp;%20CopyTrim.png</a:t>
            </a:r>
          </a:p>
        </p:txBody>
      </p:sp>
    </p:spTree>
    <p:extLst>
      <p:ext uri="{BB962C8B-B14F-4D97-AF65-F5344CB8AC3E}">
        <p14:creationId xmlns:p14="http://schemas.microsoft.com/office/powerpoint/2010/main" val="224417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E340834-D8BC-48C0-9E5C-6B87449AA4E3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Traceability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55AD023-6557-431D-90DD-634856F5E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66" y="617756"/>
            <a:ext cx="10152468" cy="6345293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B8B648F9-4060-42C3-BE41-1E56F9BA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111" y="4566309"/>
            <a:ext cx="243417" cy="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4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BA07122-C455-4D92-B0EF-5A058B8AD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66" y="617756"/>
            <a:ext cx="10152468" cy="634529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C4B5696-B56A-4114-A7AE-1CD325E74E62}"/>
              </a:ext>
            </a:extLst>
          </p:cNvPr>
          <p:cNvSpPr txBox="1"/>
          <p:nvPr/>
        </p:nvSpPr>
        <p:spPr>
          <a:xfrm>
            <a:off x="0" y="-28575"/>
            <a:ext cx="12191960" cy="646331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3600" dirty="0" err="1">
                <a:solidFill>
                  <a:schemeClr val="bg1"/>
                </a:solidFill>
                <a:latin typeface="+mj-lt"/>
              </a:rPr>
              <a:t>Traceability</a:t>
            </a:r>
            <a:endParaRPr lang="pt-PT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8AF6FBDA-7684-4926-A6D3-48C50EE24500}"/>
              </a:ext>
            </a:extLst>
          </p:cNvPr>
          <p:cNvSpPr/>
          <p:nvPr/>
        </p:nvSpPr>
        <p:spPr>
          <a:xfrm>
            <a:off x="4240169" y="3880467"/>
            <a:ext cx="3625637" cy="457200"/>
          </a:xfrm>
          <a:custGeom>
            <a:avLst/>
            <a:gdLst>
              <a:gd name="connsiteX0" fmla="*/ 0 w 1423554"/>
              <a:gd name="connsiteY0" fmla="*/ 0 h 457200"/>
              <a:gd name="connsiteX1" fmla="*/ 675409 w 1423554"/>
              <a:gd name="connsiteY1" fmla="*/ 384464 h 457200"/>
              <a:gd name="connsiteX2" fmla="*/ 1423554 w 1423554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3554" h="457200">
                <a:moveTo>
                  <a:pt x="0" y="0"/>
                </a:moveTo>
                <a:cubicBezTo>
                  <a:pt x="219075" y="154132"/>
                  <a:pt x="438150" y="308264"/>
                  <a:pt x="675409" y="384464"/>
                </a:cubicBezTo>
                <a:cubicBezTo>
                  <a:pt x="912668" y="460664"/>
                  <a:pt x="1276350" y="431223"/>
                  <a:pt x="1423554" y="45720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solid"/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8ADDFB-12BB-4D72-98A4-8CA9A7F3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6416" y="3877571"/>
            <a:ext cx="243417" cy="36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0957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9066</TotalTime>
  <Words>1997</Words>
  <Application>Microsoft Office PowerPoint</Application>
  <PresentationFormat>Ecrã Panorâmico</PresentationFormat>
  <Paragraphs>227</Paragraphs>
  <Slides>41</Slides>
  <Notes>38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41</vt:i4>
      </vt:variant>
    </vt:vector>
  </HeadingPairs>
  <TitlesOfParts>
    <vt:vector size="50" baseType="lpstr">
      <vt:lpstr>Calibri</vt:lpstr>
      <vt:lpstr>Calibri Light</vt:lpstr>
      <vt:lpstr>Century</vt:lpstr>
      <vt:lpstr>Consolas</vt:lpstr>
      <vt:lpstr>Courier New</vt:lpstr>
      <vt:lpstr>Eras Medium ITC</vt:lpstr>
      <vt:lpstr>Wingdings</vt:lpstr>
      <vt:lpstr>Wingdings 2</vt:lpstr>
      <vt:lpstr>HDOfficeLightV0</vt:lpstr>
      <vt:lpstr>Luna Moth   Supporting Creativity in the Cloud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Dom-ino demo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 You</vt:lpstr>
      <vt:lpstr>Performance</vt:lpstr>
      <vt:lpstr>Apresentação do PowerPoint</vt:lpstr>
      <vt:lpstr>Future Work</vt:lpstr>
      <vt:lpstr>Improve integration</vt:lpstr>
      <vt:lpstr>Improve programming experience</vt:lpstr>
      <vt:lpstr>Remote collaboration</vt:lpstr>
      <vt:lpstr>CC BY-SA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Luna Moth</dc:title>
  <dc:creator>Pedro A</dc:creator>
  <cp:lastModifiedBy>Isabel Roldão</cp:lastModifiedBy>
  <cp:revision>323</cp:revision>
  <dcterms:created xsi:type="dcterms:W3CDTF">2017-08-25T14:30:17Z</dcterms:created>
  <dcterms:modified xsi:type="dcterms:W3CDTF">2017-11-03T00:03:27Z</dcterms:modified>
</cp:coreProperties>
</file>