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notesMasterIdLst>
    <p:notesMasterId r:id="rId31"/>
  </p:notesMasterIdLst>
  <p:sldIdLst>
    <p:sldId id="337" r:id="rId3"/>
    <p:sldId id="298" r:id="rId4"/>
    <p:sldId id="339" r:id="rId5"/>
    <p:sldId id="306" r:id="rId6"/>
    <p:sldId id="321" r:id="rId7"/>
    <p:sldId id="303" r:id="rId8"/>
    <p:sldId id="348" r:id="rId9"/>
    <p:sldId id="304" r:id="rId10"/>
    <p:sldId id="280" r:id="rId11"/>
    <p:sldId id="327" r:id="rId12"/>
    <p:sldId id="333" r:id="rId13"/>
    <p:sldId id="336" r:id="rId14"/>
    <p:sldId id="290" r:id="rId15"/>
    <p:sldId id="271" r:id="rId16"/>
    <p:sldId id="286" r:id="rId17"/>
    <p:sldId id="287" r:id="rId18"/>
    <p:sldId id="282" r:id="rId19"/>
    <p:sldId id="323" r:id="rId20"/>
    <p:sldId id="284" r:id="rId21"/>
    <p:sldId id="311" r:id="rId22"/>
    <p:sldId id="269" r:id="rId23"/>
    <p:sldId id="288" r:id="rId24"/>
    <p:sldId id="273" r:id="rId25"/>
    <p:sldId id="349" r:id="rId26"/>
    <p:sldId id="308" r:id="rId27"/>
    <p:sldId id="309" r:id="rId28"/>
    <p:sldId id="310" r:id="rId29"/>
    <p:sldId id="2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B9237B1F-5E4D-4737-B7DF-65FB468C7787}">
          <p14:sldIdLst>
            <p14:sldId id="337"/>
            <p14:sldId id="298"/>
            <p14:sldId id="339"/>
            <p14:sldId id="306"/>
            <p14:sldId id="321"/>
            <p14:sldId id="303"/>
            <p14:sldId id="348"/>
            <p14:sldId id="304"/>
            <p14:sldId id="280"/>
            <p14:sldId id="327"/>
            <p14:sldId id="333"/>
            <p14:sldId id="336"/>
          </p14:sldIdLst>
        </p14:section>
        <p14:section name="Luna Demo" id="{E94AF874-772F-4CA1-B634-5DC9E75176C0}">
          <p14:sldIdLst>
            <p14:sldId id="290"/>
            <p14:sldId id="271"/>
            <p14:sldId id="286"/>
            <p14:sldId id="287"/>
            <p14:sldId id="282"/>
            <p14:sldId id="323"/>
            <p14:sldId id="284"/>
          </p14:sldIdLst>
        </p14:section>
        <p14:section name="Future" id="{2F668275-018E-4D0F-950E-FD3C070A78CA}">
          <p14:sldIdLst>
            <p14:sldId id="311"/>
            <p14:sldId id="269"/>
          </p14:sldIdLst>
        </p14:section>
        <p14:section name="Appendix" id="{24B069EB-2A74-42A6-B8D1-060001C3B5E8}">
          <p14:sldIdLst>
            <p14:sldId id="288"/>
            <p14:sldId id="273"/>
            <p14:sldId id="349"/>
            <p14:sldId id="308"/>
            <p14:sldId id="309"/>
            <p14:sldId id="310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270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0" autoAdjust="0"/>
    <p:restoredTop sz="73185" autoAdjust="0"/>
  </p:normalViewPr>
  <p:slideViewPr>
    <p:cSldViewPr snapToGrid="0">
      <p:cViewPr varScale="1">
        <p:scale>
          <a:sx n="119" d="100"/>
          <a:sy n="119" d="100"/>
        </p:scale>
        <p:origin x="148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30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2A58D-FF1D-400D-9844-52A1DC8FFDFF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37B9D-1A64-4B47-BF97-FB438DD2994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5416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  <a:p>
            <a:endParaRPr lang="pt-PT" dirty="0"/>
          </a:p>
          <a:p>
            <a:r>
              <a:rPr lang="pt-PT" dirty="0" err="1"/>
              <a:t>Part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my</a:t>
            </a:r>
            <a:r>
              <a:rPr lang="pt-PT" dirty="0"/>
              <a:t> </a:t>
            </a:r>
            <a:r>
              <a:rPr lang="pt-PT" dirty="0" err="1"/>
              <a:t>master’s</a:t>
            </a:r>
            <a:r>
              <a:rPr lang="pt-PT" dirty="0"/>
              <a:t> </a:t>
            </a:r>
            <a:r>
              <a:rPr lang="pt-PT" dirty="0" err="1"/>
              <a:t>thesis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0058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Apart from this, visual programming environments also let us see the results of each component.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We can click on a component and the programming environment highlights the results that it produced.</a:t>
            </a:r>
          </a:p>
          <a:p>
            <a:endParaRPr lang="en-US" noProof="0" dirty="0"/>
          </a:p>
          <a:p>
            <a:endParaRPr lang="en-US" noProof="0" dirty="0"/>
          </a:p>
          <a:p>
            <a:r>
              <a:rPr lang="en-US" noProof="0" dirty="0"/>
              <a:t>Somewhat complex program</a:t>
            </a:r>
          </a:p>
          <a:p>
            <a:r>
              <a:rPr lang="en-US" noProof="0" dirty="0"/>
              <a:t>Can click on component to highlight results</a:t>
            </a:r>
          </a:p>
          <a:p>
            <a:r>
              <a:rPr lang="en-US" noProof="0" dirty="0"/>
              <a:t>What if we want to highlight components instead?</a:t>
            </a:r>
          </a:p>
          <a:p>
            <a:r>
              <a:rPr lang="en-US" noProof="0" dirty="0"/>
              <a:t>We can’t.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3127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This can be useful if we want to find out what each part of the program does.</a:t>
            </a:r>
          </a:p>
          <a:p>
            <a:r>
              <a:rPr lang="en-US" noProof="0" dirty="0"/>
              <a:t>However, when the program does something wrong, it would be better to go the other way:</a:t>
            </a:r>
          </a:p>
          <a:p>
            <a:r>
              <a:rPr lang="en-US" noProof="0" dirty="0"/>
              <a:t>Selecting a part of the results and seeing the components that created it.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3660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But this isn’t possible in these environments.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7086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So we want to have a programming environment: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where we can build programs incrementally, 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where we can understand the connection between program and results,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where programs grow slowly by using abstractions.</a:t>
            </a:r>
          </a:p>
          <a:p>
            <a:r>
              <a:rPr lang="en-US" noProof="0" dirty="0"/>
              <a:t>This is where Luna Moth comes in.</a:t>
            </a:r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8833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This is Luna Moth’s main editing interface...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Showing a program inspired by the Dom-</a:t>
            </a:r>
            <a:r>
              <a:rPr lang="en-US" noProof="0" dirty="0" err="1"/>
              <a:t>ino</a:t>
            </a:r>
            <a:r>
              <a:rPr lang="en-US" noProof="0" dirty="0"/>
              <a:t> house by Le Corbusier.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We edit the program on one side and its results are displayed on the other.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Luna Moth uses textual programming because/for its abstraction mechanisms and for its conciseness.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LASER POINTER (</a:t>
            </a:r>
            <a:r>
              <a:rPr lang="en-US" noProof="0" dirty="0" err="1"/>
              <a:t>existem</a:t>
            </a:r>
            <a:r>
              <a:rPr lang="en-US" noProof="0" dirty="0"/>
              <a:t> </a:t>
            </a:r>
            <a:r>
              <a:rPr lang="en-US" noProof="0" dirty="0" err="1"/>
              <a:t>parametros</a:t>
            </a:r>
            <a:r>
              <a:rPr lang="en-US" noProof="0" dirty="0"/>
              <a:t>, </a:t>
            </a:r>
            <a:r>
              <a:rPr lang="en-US" noProof="0" dirty="0" err="1"/>
              <a:t>neste</a:t>
            </a:r>
            <a:r>
              <a:rPr lang="en-US" noProof="0" dirty="0"/>
              <a:t> </a:t>
            </a:r>
            <a:r>
              <a:rPr lang="en-US" noProof="0" dirty="0" err="1"/>
              <a:t>caso</a:t>
            </a:r>
            <a:r>
              <a:rPr lang="en-US" noProof="0" dirty="0"/>
              <a:t> </a:t>
            </a:r>
            <a:r>
              <a:rPr lang="en-US" noProof="0" dirty="0" err="1"/>
              <a:t>podem</a:t>
            </a:r>
            <a:r>
              <a:rPr lang="en-US" noProof="0" dirty="0"/>
              <a:t> </a:t>
            </a:r>
            <a:r>
              <a:rPr lang="en-US" noProof="0" dirty="0" err="1"/>
              <a:t>ser</a:t>
            </a:r>
            <a:r>
              <a:rPr lang="en-US" noProof="0" dirty="0"/>
              <a:t> </a:t>
            </a:r>
            <a:r>
              <a:rPr lang="en-US" noProof="0" dirty="0" err="1"/>
              <a:t>ajustados</a:t>
            </a:r>
            <a:r>
              <a:rPr lang="en-US" noProof="0" dirty="0"/>
              <a:t> com click </a:t>
            </a:r>
            <a:r>
              <a:rPr lang="en-US" noProof="0" dirty="0" err="1"/>
              <a:t>n’drag</a:t>
            </a:r>
            <a:r>
              <a:rPr lang="en-US" noProof="0" dirty="0"/>
              <a:t>)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1465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As in visual environments, we can manipulate parameters directly.</a:t>
            </a:r>
          </a:p>
          <a:p>
            <a:r>
              <a:rPr lang="en-US" noProof="0" dirty="0"/>
              <a:t>Clicking and then dragging any number will start changing it.</a:t>
            </a:r>
          </a:p>
          <a:p>
            <a:r>
              <a:rPr lang="en-US" noProof="0" dirty="0"/>
              <a:t>And the results are updated accordingly.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64297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We can also try to find out what each function does by clicking on where it’s used.</a:t>
            </a:r>
          </a:p>
          <a:p>
            <a:r>
              <a:rPr lang="en-US" noProof="0" dirty="0"/>
              <a:t>Dom-</a:t>
            </a:r>
            <a:r>
              <a:rPr lang="en-US" noProof="0" dirty="0" err="1"/>
              <a:t>ino</a:t>
            </a:r>
            <a:r>
              <a:rPr lang="en-US" noProof="0" dirty="0"/>
              <a:t>, slabs, columns, stairs, …</a:t>
            </a:r>
          </a:p>
          <a:p>
            <a:r>
              <a:rPr lang="en-US" noProof="0" dirty="0"/>
              <a:t>And, as opposed to visual programming environments, we can go the other way.</a:t>
            </a:r>
          </a:p>
          <a:p>
            <a:r>
              <a:rPr lang="en-US" noProof="0" dirty="0"/>
              <a:t>Clicking on a column will highlight the code that created that column.</a:t>
            </a:r>
          </a:p>
          <a:p>
            <a:r>
              <a:rPr lang="en-US" noProof="0" dirty="0"/>
              <a:t>And now change it to a cylinder.</a:t>
            </a:r>
          </a:p>
          <a:p>
            <a:r>
              <a:rPr lang="en-US" noProof="0" dirty="0"/>
              <a:t>(Can go on forever…)</a:t>
            </a:r>
          </a:p>
          <a:p>
            <a:endParaRPr lang="en-US" noProof="0" dirty="0"/>
          </a:p>
          <a:p>
            <a:r>
              <a:rPr lang="en-US" noProof="0" dirty="0"/>
              <a:t>ENFASE NA OUTRA DIREÇÃO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4828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So, let’s create a program from scratch.</a:t>
            </a:r>
          </a:p>
          <a:p>
            <a:r>
              <a:rPr lang="en-US" noProof="0" dirty="0"/>
              <a:t>I want to create a tree inspired structure.</a:t>
            </a:r>
          </a:p>
          <a:p>
            <a:r>
              <a:rPr lang="en-US" noProof="0" dirty="0"/>
              <a:t>I start by creating a function, giving it a name and parameters.</a:t>
            </a:r>
          </a:p>
          <a:p>
            <a:r>
              <a:rPr lang="en-US" noProof="0" dirty="0"/>
              <a:t>I’ll leave it empty for now.</a:t>
            </a:r>
          </a:p>
          <a:p>
            <a:r>
              <a:rPr lang="en-US" noProof="0" dirty="0"/>
              <a:t>Now let’s call it so we can see something when we start adding stuff.</a:t>
            </a:r>
          </a:p>
          <a:p>
            <a:r>
              <a:rPr lang="en-US" noProof="0" dirty="0"/>
              <a:t>A tree has a trunk. </a:t>
            </a:r>
          </a:p>
          <a:p>
            <a:r>
              <a:rPr lang="en-US" noProof="0" dirty="0"/>
              <a:t>Define some additional information (the next point and radius).</a:t>
            </a:r>
          </a:p>
          <a:p>
            <a:r>
              <a:rPr lang="en-US" noProof="0" dirty="0"/>
              <a:t>And the actual trunk.</a:t>
            </a:r>
          </a:p>
          <a:p>
            <a:r>
              <a:rPr lang="en-US" noProof="0" dirty="0"/>
              <a:t>Next, the branches.</a:t>
            </a:r>
          </a:p>
          <a:p>
            <a:r>
              <a:rPr lang="en-US" noProof="0" dirty="0"/>
              <a:t>If its too small, end with a box.</a:t>
            </a:r>
          </a:p>
          <a:p>
            <a:r>
              <a:rPr lang="en-US" noProof="0" dirty="0"/>
              <a:t>Otherwise, add four smaller trees.</a:t>
            </a:r>
          </a:p>
          <a:p>
            <a:r>
              <a:rPr lang="en-US" noProof="0" dirty="0"/>
              <a:t>With different angles.</a:t>
            </a:r>
          </a:p>
          <a:p>
            <a:r>
              <a:rPr lang="en-US" noProof="0" dirty="0"/>
              <a:t>These four trees are almost duplicate.</a:t>
            </a:r>
          </a:p>
          <a:p>
            <a:r>
              <a:rPr lang="en-US" noProof="0" dirty="0"/>
              <a:t>I’ll remove the duplication by counting to four and using a formula for the angle.</a:t>
            </a:r>
          </a:p>
          <a:p>
            <a:r>
              <a:rPr lang="en-US" noProof="0" dirty="0"/>
              <a:t>Now, the program is smaller and I get the same result.</a:t>
            </a:r>
          </a:p>
          <a:p>
            <a:endParaRPr lang="en-US" noProof="0" dirty="0"/>
          </a:p>
          <a:p>
            <a:r>
              <a:rPr lang="en-US" noProof="0" dirty="0"/>
              <a:t>ONE MORE THING…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3288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Luna Moth runs in the web browser </a:t>
            </a:r>
          </a:p>
          <a:p>
            <a:r>
              <a:rPr lang="en-US" dirty="0"/>
              <a:t>Which means we don’t need to install it,</a:t>
            </a:r>
          </a:p>
          <a:p>
            <a:r>
              <a:rPr lang="en-US" dirty="0"/>
              <a:t>The only thing we need to do is go to its web page and use it.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Easier setup</a:t>
            </a:r>
            <a:endParaRPr lang="en-US" noProof="0" dirty="0"/>
          </a:p>
          <a:p>
            <a:pPr lvl="1"/>
            <a:r>
              <a:rPr lang="en-US" noProof="0" dirty="0"/>
              <a:t>No install</a:t>
            </a:r>
          </a:p>
          <a:p>
            <a:pPr lvl="1"/>
            <a:r>
              <a:rPr lang="en-US" noProof="0" dirty="0"/>
              <a:t>No updates</a:t>
            </a:r>
          </a:p>
          <a:p>
            <a:r>
              <a:rPr lang="en-US" noProof="0" dirty="0"/>
              <a:t>Remote storage </a:t>
            </a:r>
          </a:p>
          <a:p>
            <a:r>
              <a:rPr lang="en-US" noProof="0" dirty="0"/>
              <a:t>Collaboration</a:t>
            </a:r>
          </a:p>
          <a:p>
            <a:r>
              <a:rPr lang="pt-PT" dirty="0" err="1"/>
              <a:t>Computation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2045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Running on the web browser does pose a problem: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How to integrate into the rest of the workflow?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How to get results onto other CAD tools on the computer?</a:t>
            </a:r>
          </a:p>
          <a:p>
            <a:pPr marL="0" indent="0">
              <a:buFontTx/>
              <a:buNone/>
            </a:pPr>
            <a:r>
              <a:rPr lang="en-US" noProof="0" dirty="0"/>
              <a:t>In Luna Moth, we write our program first and then use a second application to allow Luna Moth to communicate with the applications on our computer.</a:t>
            </a:r>
          </a:p>
          <a:p>
            <a:pPr marL="0" indent="0">
              <a:buFontTx/>
              <a:buNone/>
            </a:pPr>
            <a:endParaRPr lang="en-US" noProof="0" dirty="0"/>
          </a:p>
          <a:p>
            <a:pPr marL="0" indent="0">
              <a:buFontTx/>
              <a:buNone/>
            </a:pPr>
            <a:r>
              <a:rPr lang="en-US" noProof="0" dirty="0"/>
              <a:t>Generated and NOT Exported.</a:t>
            </a:r>
          </a:p>
          <a:p>
            <a:pPr marL="0" indent="0">
              <a:buFontTx/>
              <a:buNone/>
            </a:pPr>
            <a:endParaRPr lang="en-US" noProof="0" dirty="0"/>
          </a:p>
          <a:p>
            <a:pPr marL="0" indent="0">
              <a:buFontTx/>
              <a:buNone/>
            </a:pPr>
            <a:r>
              <a:rPr lang="en-US" noProof="0" dirty="0"/>
              <a:t>Luna Moth needs to communicate with other tools.</a:t>
            </a:r>
          </a:p>
          <a:p>
            <a:pPr marL="0" indent="0">
              <a:buFontTx/>
              <a:buNone/>
            </a:pPr>
            <a:r>
              <a:rPr lang="en-US" noProof="0" dirty="0"/>
              <a:t>For this, it requires a secondary application to run programs locally.</a:t>
            </a:r>
          </a:p>
          <a:p>
            <a:pPr marL="0" indent="0">
              <a:buFontTx/>
              <a:buNone/>
            </a:pPr>
            <a:r>
              <a:rPr lang="en-US" noProof="0" dirty="0"/>
              <a:t>With this application running, we can then export the Dom-</a:t>
            </a:r>
            <a:r>
              <a:rPr lang="en-US" noProof="0" dirty="0" err="1"/>
              <a:t>ino</a:t>
            </a:r>
            <a:r>
              <a:rPr lang="en-US" noProof="0" dirty="0"/>
              <a:t> model from earlier to AutoCAD, for instance.</a:t>
            </a:r>
          </a:p>
          <a:p>
            <a:pPr marL="0" indent="0">
              <a:buFontTx/>
              <a:buNone/>
            </a:pPr>
            <a:r>
              <a:rPr lang="en-US" noProof="0" dirty="0"/>
              <a:t>And then use it there.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9406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0" dirty="0"/>
              <a:t>As you know, we can use programming to automate many of the modeling tasks that we encounter.</a:t>
            </a:r>
          </a:p>
          <a:p>
            <a:r>
              <a:rPr lang="en-US" sz="1200" noProof="0" dirty="0"/>
              <a:t>That allows us to model repetitive, complex designs much more easily than if we did so by hand.</a:t>
            </a:r>
          </a:p>
          <a:p>
            <a:r>
              <a:rPr lang="en-US" sz="1200" noProof="0" dirty="0"/>
              <a:t>This in turn gives us more creative freedom to explore more of these designs.</a:t>
            </a:r>
          </a:p>
          <a:p>
            <a:r>
              <a:rPr lang="en-US" sz="1200" noProof="0" dirty="0"/>
              <a:t>For example, the 2D pattern on the bottom-right, or 2D models of buildings like the Bird’s Nest, the Water Cube, or the </a:t>
            </a:r>
            <a:r>
              <a:rPr lang="en-US" sz="1200" noProof="0" dirty="0" err="1"/>
              <a:t>Setas</a:t>
            </a:r>
            <a:r>
              <a:rPr lang="en-US" sz="1200" noProof="0" dirty="0"/>
              <a:t> de Sevilla.</a:t>
            </a:r>
          </a:p>
          <a:p>
            <a:r>
              <a:rPr lang="en-US" sz="1200" noProof="0" dirty="0"/>
              <a:t>All of these can be automated with computer programs.</a:t>
            </a:r>
          </a:p>
          <a:p>
            <a:endParaRPr lang="en-US" sz="1200" noProof="0" dirty="0"/>
          </a:p>
          <a:p>
            <a:endParaRPr lang="en-US" sz="1200" noProof="0" dirty="0"/>
          </a:p>
          <a:p>
            <a:r>
              <a:rPr lang="en-US" sz="1200" noProof="0" dirty="0"/>
              <a:t>Automate modelling</a:t>
            </a:r>
          </a:p>
          <a:p>
            <a:r>
              <a:rPr lang="en-US" sz="1200" noProof="0" dirty="0"/>
              <a:t>More creative freedom</a:t>
            </a:r>
          </a:p>
          <a:p>
            <a:pPr lvl="1"/>
            <a:r>
              <a:rPr lang="en-US" sz="1200" noProof="0" dirty="0"/>
              <a:t>Repetitive shapes</a:t>
            </a:r>
          </a:p>
          <a:p>
            <a:pPr lvl="1"/>
            <a:r>
              <a:rPr lang="en-US" sz="1200" noProof="0" dirty="0"/>
              <a:t>Mathematical</a:t>
            </a:r>
            <a:r>
              <a:rPr lang="en-US" noProof="0" dirty="0"/>
              <a:t>/Complex shapes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Easier to adjust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 initial effort compared to manual modelling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2087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As for future work, </a:t>
            </a:r>
          </a:p>
          <a:p>
            <a:r>
              <a:rPr lang="en-US" noProof="0" dirty="0"/>
              <a:t>We plan on improving the programming experience with features such as: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Code completion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Better error reporting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Drawn documentation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Visualization of program execution…</a:t>
            </a:r>
          </a:p>
          <a:p>
            <a:pPr marL="0" indent="0">
              <a:buFontTx/>
              <a:buNone/>
            </a:pPr>
            <a:r>
              <a:rPr lang="en-US" noProof="0" dirty="0"/>
              <a:t>In addition, given that Luna Moth is in the web browser, it also makes sense to explore remote collaboration.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8467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7809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5943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PT" dirty="0" err="1"/>
              <a:t>Illustrated</a:t>
            </a:r>
            <a:r>
              <a:rPr lang="pt-PT" dirty="0"/>
              <a:t> </a:t>
            </a:r>
            <a:r>
              <a:rPr lang="pt-PT" dirty="0" err="1"/>
              <a:t>programming</a:t>
            </a:r>
            <a:endParaRPr lang="pt-PT" dirty="0"/>
          </a:p>
          <a:p>
            <a:pPr lvl="0"/>
            <a:r>
              <a:rPr lang="pt-PT" dirty="0" err="1"/>
              <a:t>Timetable</a:t>
            </a:r>
            <a:r>
              <a:rPr lang="pt-PT" dirty="0"/>
              <a:t> </a:t>
            </a:r>
            <a:r>
              <a:rPr lang="pt-PT" dirty="0" err="1"/>
              <a:t>traceability</a:t>
            </a:r>
            <a:endParaRPr lang="pt-PT" dirty="0"/>
          </a:p>
          <a:p>
            <a:pPr lvl="0"/>
            <a:r>
              <a:rPr lang="pt-PT" dirty="0" err="1"/>
              <a:t>Code</a:t>
            </a:r>
            <a:r>
              <a:rPr lang="pt-PT" dirty="0"/>
              <a:t> </a:t>
            </a:r>
            <a:r>
              <a:rPr lang="pt-PT" dirty="0" err="1"/>
              <a:t>completion</a:t>
            </a:r>
            <a:endParaRPr lang="pt-PT" dirty="0"/>
          </a:p>
          <a:p>
            <a:pPr lvl="0"/>
            <a:r>
              <a:rPr lang="pt-PT" dirty="0"/>
              <a:t>Error </a:t>
            </a:r>
            <a:r>
              <a:rPr lang="pt-PT" dirty="0" err="1"/>
              <a:t>reporting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4527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Collaboration</a:t>
            </a:r>
            <a:r>
              <a:rPr lang="pt-PT" dirty="0"/>
              <a:t>, as </a:t>
            </a:r>
            <a:r>
              <a:rPr lang="pt-PT" dirty="0" err="1"/>
              <a:t>emphasized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web.</a:t>
            </a:r>
          </a:p>
          <a:p>
            <a:r>
              <a:rPr lang="pt-PT" dirty="0" err="1"/>
              <a:t>Sharing</a:t>
            </a:r>
            <a:r>
              <a:rPr lang="pt-PT" dirty="0"/>
              <a:t> </a:t>
            </a:r>
            <a:r>
              <a:rPr lang="pt-PT" dirty="0" err="1"/>
              <a:t>programs</a:t>
            </a:r>
            <a:r>
              <a:rPr lang="pt-PT" dirty="0"/>
              <a:t>, </a:t>
            </a:r>
            <a:r>
              <a:rPr lang="pt-PT" dirty="0" err="1"/>
              <a:t>editing</a:t>
            </a:r>
            <a:r>
              <a:rPr lang="pt-PT" dirty="0"/>
              <a:t> </a:t>
            </a:r>
            <a:r>
              <a:rPr lang="pt-PT" dirty="0" err="1"/>
              <a:t>programs</a:t>
            </a:r>
            <a:r>
              <a:rPr lang="pt-PT" dirty="0"/>
              <a:t> </a:t>
            </a:r>
            <a:r>
              <a:rPr lang="pt-PT" dirty="0" err="1"/>
              <a:t>collaboratively</a:t>
            </a:r>
            <a:r>
              <a:rPr lang="pt-PT" dirty="0"/>
              <a:t>, </a:t>
            </a:r>
            <a:r>
              <a:rPr lang="pt-PT" dirty="0" err="1"/>
              <a:t>showing</a:t>
            </a:r>
            <a:r>
              <a:rPr lang="pt-PT" dirty="0"/>
              <a:t> </a:t>
            </a:r>
            <a:r>
              <a:rPr lang="pt-PT" dirty="0" err="1"/>
              <a:t>program</a:t>
            </a:r>
            <a:r>
              <a:rPr lang="pt-PT" dirty="0"/>
              <a:t> in a meeting,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1642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0918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However, there is a tradeoff.</a:t>
            </a:r>
          </a:p>
          <a:p>
            <a:r>
              <a:rPr lang="en-US" noProof="0" dirty="0"/>
              <a:t>We go from interacting with the model directly to interacting with the program that generates the model.</a:t>
            </a:r>
          </a:p>
          <a:p>
            <a:r>
              <a:rPr lang="en-US" noProof="0" dirty="0"/>
              <a:t>We work on a higher level of abstraction.</a:t>
            </a:r>
          </a:p>
          <a:p>
            <a:endParaRPr lang="en-US" noProof="0" dirty="0"/>
          </a:p>
          <a:p>
            <a:endParaRPr lang="en-US" noProof="0" dirty="0"/>
          </a:p>
          <a:p>
            <a:r>
              <a:rPr lang="en-US" noProof="0" dirty="0"/>
              <a:t>Problem: Programming is more abstract than modeling; and this implies that we can’t face programs the same way as traditional 3D modeling. </a:t>
            </a:r>
          </a:p>
          <a:p>
            <a:r>
              <a:rPr lang="en-US" noProof="0" dirty="0"/>
              <a:t>For one, we’re no longer doing the modeling ourselves; instead, we’re telling a machine how to do something.</a:t>
            </a:r>
          </a:p>
          <a:p>
            <a:r>
              <a:rPr lang="en-US" noProof="0" dirty="0"/>
              <a:t>For example, we refer to things by their name instead of selecting on the screen; there is more emphasis on creating than on modifying.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5287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This is where programming environments can help.</a:t>
            </a:r>
          </a:p>
          <a:p>
            <a:r>
              <a:rPr lang="en-US" noProof="0" dirty="0"/>
              <a:t>Programming environments have features to help with the programming task.</a:t>
            </a:r>
          </a:p>
          <a:p>
            <a:r>
              <a:rPr lang="en-US" noProof="0" dirty="0"/>
              <a:t>They can help us by 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simplifying how we edit programs, 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simplifying how we run programs, and 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simplifying how we understand them.</a:t>
            </a:r>
          </a:p>
          <a:p>
            <a:pPr marL="0" indent="0">
              <a:buFontTx/>
              <a:buNone/>
            </a:pPr>
            <a:r>
              <a:rPr lang="en-US" noProof="0" dirty="0"/>
              <a:t>The programming environment doesn’t remove the abstraction; it makes it easier to use / understandable.</a:t>
            </a:r>
          </a:p>
          <a:p>
            <a:endParaRPr lang="en-US" noProof="0" dirty="0"/>
          </a:p>
          <a:p>
            <a:r>
              <a:rPr lang="en-US" noProof="0" dirty="0"/>
              <a:t>Describe IDEs Interactive Development Environment</a:t>
            </a:r>
          </a:p>
          <a:p>
            <a:r>
              <a:rPr lang="en-US" noProof="0" dirty="0"/>
              <a:t>Ferramenta para </a:t>
            </a:r>
            <a:r>
              <a:rPr lang="en-US" noProof="0" dirty="0" err="1"/>
              <a:t>Ajudar</a:t>
            </a:r>
            <a:r>
              <a:rPr lang="en-US" noProof="0" dirty="0"/>
              <a:t> a </a:t>
            </a:r>
            <a:r>
              <a:rPr lang="en-US" noProof="0" dirty="0" err="1"/>
              <a:t>desenvolver</a:t>
            </a:r>
            <a:r>
              <a:rPr lang="en-US" noProof="0" dirty="0"/>
              <a:t>…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8693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There are two main ways of programming in Generative Design: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Textual programming, and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Visual programming</a:t>
            </a:r>
          </a:p>
          <a:p>
            <a:pPr marL="0" indent="0">
              <a:buFontTx/>
              <a:buNone/>
            </a:pPr>
            <a:endParaRPr lang="en-US" noProof="0" dirty="0"/>
          </a:p>
          <a:p>
            <a:pPr marL="0" indent="0">
              <a:buFontTx/>
              <a:buNone/>
            </a:pPr>
            <a:r>
              <a:rPr lang="en-US" noProof="0" dirty="0"/>
              <a:t>Each has its own type of programming environment / advantages and disadvantages.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831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In textual programming, we literally write our programs.</a:t>
            </a:r>
          </a:p>
          <a:p>
            <a:endParaRPr lang="en-US" noProof="0" dirty="0"/>
          </a:p>
          <a:p>
            <a:r>
              <a:rPr lang="en-US" noProof="0" dirty="0"/>
              <a:t>Textual</a:t>
            </a:r>
          </a:p>
          <a:p>
            <a:pPr lvl="1"/>
            <a:r>
              <a:rPr lang="en-US" noProof="0" dirty="0" err="1"/>
              <a:t>AutoLisp</a:t>
            </a:r>
            <a:r>
              <a:rPr lang="en-US" noProof="0" dirty="0"/>
              <a:t> (AutoCAD)</a:t>
            </a:r>
          </a:p>
          <a:p>
            <a:pPr lvl="1"/>
            <a:r>
              <a:rPr lang="en-US" noProof="0" dirty="0" err="1"/>
              <a:t>RhinoPython</a:t>
            </a:r>
            <a:r>
              <a:rPr lang="en-US" noProof="0" dirty="0"/>
              <a:t> (Rhinoceros 3D)</a:t>
            </a:r>
          </a:p>
          <a:p>
            <a:pPr lvl="1"/>
            <a:r>
              <a:rPr lang="en-US" noProof="0" dirty="0"/>
              <a:t>Processing</a:t>
            </a:r>
          </a:p>
          <a:p>
            <a:pPr lvl="1"/>
            <a:r>
              <a:rPr lang="en-US" noProof="0" dirty="0"/>
              <a:t>Very abstract, terse. Fast to write.</a:t>
            </a:r>
          </a:p>
          <a:p>
            <a:pPr lvl="1"/>
            <a:r>
              <a:rPr lang="en-US" noProof="0" dirty="0"/>
              <a:t>Write, compile, run. Too slow…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5552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Textual programming environments include </a:t>
            </a:r>
            <a:r>
              <a:rPr lang="en-US" noProof="0" dirty="0" err="1"/>
              <a:t>AutoLISP</a:t>
            </a:r>
            <a:r>
              <a:rPr lang="en-US" noProof="0" dirty="0"/>
              <a:t>, </a:t>
            </a:r>
            <a:r>
              <a:rPr lang="en-US" noProof="0" dirty="0" err="1"/>
              <a:t>RhinoPython</a:t>
            </a:r>
            <a:r>
              <a:rPr lang="en-US" noProof="0" dirty="0"/>
              <a:t>, and Processing.</a:t>
            </a:r>
          </a:p>
          <a:p>
            <a:r>
              <a:rPr lang="en-US" noProof="0" dirty="0"/>
              <a:t>Textual programming allows us to write programs using abstractions which makes it possible to handle bigger designs more easily.</a:t>
            </a:r>
          </a:p>
          <a:p>
            <a:r>
              <a:rPr lang="en-US" noProof="0" dirty="0"/>
              <a:t>And Programs end up more concise.</a:t>
            </a:r>
          </a:p>
          <a:p>
            <a:r>
              <a:rPr lang="en-US" noProof="0" dirty="0"/>
              <a:t>However, they are less intuitive (for visually oriented people) and usually harder to see the connection between program and results.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9033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When it comes to visual programming, we build programs graphically.</a:t>
            </a:r>
          </a:p>
          <a:p>
            <a:endParaRPr lang="en-US" noProof="0" dirty="0"/>
          </a:p>
          <a:p>
            <a:r>
              <a:rPr lang="en-US" noProof="0" dirty="0"/>
              <a:t>Visual</a:t>
            </a:r>
          </a:p>
          <a:p>
            <a:pPr lvl="1"/>
            <a:r>
              <a:rPr lang="en-US" noProof="0" dirty="0"/>
              <a:t>Grasshopper (Rhinoceros 3D)</a:t>
            </a:r>
          </a:p>
          <a:p>
            <a:pPr lvl="1"/>
            <a:r>
              <a:rPr lang="en-US" noProof="0" dirty="0"/>
              <a:t>Dynamo (Revit)</a:t>
            </a:r>
          </a:p>
          <a:p>
            <a:pPr lvl="1"/>
            <a:r>
              <a:rPr lang="en-US" noProof="0" dirty="0"/>
              <a:t>Data-flow programming (typically)</a:t>
            </a:r>
          </a:p>
          <a:p>
            <a:pPr lvl="1"/>
            <a:r>
              <a:rPr lang="en-US" noProof="0" dirty="0"/>
              <a:t>Run on change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Intuitive parameter manipulation.</a:t>
            </a:r>
          </a:p>
          <a:p>
            <a:pPr lvl="1"/>
            <a:r>
              <a:rPr lang="en-US" noProof="0" dirty="0"/>
              <a:t>Trace from program to generated model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8708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Dynamo and Grasshopper are examples this kind of programming.</a:t>
            </a:r>
          </a:p>
          <a:p>
            <a:r>
              <a:rPr lang="en-US" noProof="0" dirty="0"/>
              <a:t>They run the program as we add more components,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which makes it easier to build programs incrementally.</a:t>
            </a:r>
          </a:p>
          <a:p>
            <a:r>
              <a:rPr lang="en-US" noProof="0" dirty="0"/>
              <a:t>So, if we add one component, we see its results immediately.</a:t>
            </a:r>
          </a:p>
          <a:p>
            <a:r>
              <a:rPr lang="en-US" noProof="0" dirty="0"/>
              <a:t>They also allow us to make adjustments to parameters intuitively by using sliders and other widgets.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2453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6986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3744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5889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0620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7507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22022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7136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864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1997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0868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187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5934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6888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6717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040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2011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3459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577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1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8887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777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65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181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774E12F8-5606-4243-800B-8385002AE4FB}" type="datetimeFigureOut">
              <a:rPr lang="pt-PT" smtClean="0"/>
              <a:t>22-10-2017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47159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static.pexels.com/photos/247791/pexels-photo-247791.png" TargetMode="External"/><Relationship Id="rId3" Type="http://schemas.openxmlformats.org/officeDocument/2006/relationships/hyperlink" Target="https://www.flickr.com/photos/martinlatter/4732737190" TargetMode="External"/><Relationship Id="rId7" Type="http://schemas.openxmlformats.org/officeDocument/2006/relationships/hyperlink" Target="https://itp.nyu.edu/classes/sdieo-spring2013/files/2013/04/rhinopython6_loops.jp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ommons.wikimedia.org/wiki/File:Espacio_Parasol_Sevilla.jpg" TargetMode="External"/><Relationship Id="rId11" Type="http://schemas.openxmlformats.org/officeDocument/2006/relationships/hyperlink" Target="https://www.flickr.com/photos/sjcockell/8425835703" TargetMode="External"/><Relationship Id="rId5" Type="http://schemas.openxmlformats.org/officeDocument/2006/relationships/hyperlink" Target="https://commons.wikimedia.org/wiki/File:%E5%9B%BD%E5%AE%B6%E6%B8%B8%E6%B3%B3%E4%B8%AD%E5%BF%83%E5%A4%9C%E6%99%AF.jpg" TargetMode="External"/><Relationship Id="rId10" Type="http://schemas.openxmlformats.org/officeDocument/2006/relationships/hyperlink" Target="http://www.grasshopper3d.com/group/geometrygym/forum/topics/grasshopper3d-geodesic-dome-structure-generator-ggdsg-geometry" TargetMode="External"/><Relationship Id="rId4" Type="http://schemas.openxmlformats.org/officeDocument/2006/relationships/hyperlink" Target="https://commons.wikimedia.org/wiki/File:Beijing_national_stadium.jpg" TargetMode="External"/><Relationship Id="rId9" Type="http://schemas.openxmlformats.org/officeDocument/2006/relationships/hyperlink" Target="https://upload.wikimedia.org/wikipedia/commons/2/20/Grasshopper_MainWindow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E5DCE1-EBDD-4798-9E4F-A9010F46B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>
            <a:normAutofit/>
          </a:bodyPr>
          <a:lstStyle/>
          <a:p>
            <a:r>
              <a:rPr lang="en-US" noProof="0" dirty="0"/>
              <a:t>Luna Moth</a:t>
            </a:r>
            <a:br>
              <a:rPr lang="en-US" noProof="0" dirty="0"/>
            </a:br>
            <a:r>
              <a:rPr lang="en-US" sz="3600" noProof="0" dirty="0"/>
              <a:t> </a:t>
            </a:r>
            <a:br>
              <a:rPr lang="en-US" noProof="0" dirty="0"/>
            </a:br>
            <a:r>
              <a:rPr lang="en-US" sz="4400" noProof="0" dirty="0"/>
              <a:t>A Web-based Programming Environment for Generative Design</a:t>
            </a:r>
            <a:br>
              <a:rPr lang="en-US" sz="4400" noProof="0" dirty="0"/>
            </a:br>
            <a:r>
              <a:rPr lang="en-US" sz="3200" noProof="0" dirty="0"/>
              <a:t> </a:t>
            </a:r>
            <a:endParaRPr lang="en-US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BC5048-AA09-4864-9471-951BE64BC8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noProof="0" dirty="0"/>
              <a:t>Pedro </a:t>
            </a:r>
            <a:r>
              <a:rPr lang="en-US" noProof="0" dirty="0" err="1"/>
              <a:t>Alfaiate</a:t>
            </a:r>
            <a:r>
              <a:rPr lang="en-US" noProof="0" dirty="0"/>
              <a:t> and António </a:t>
            </a:r>
            <a:r>
              <a:rPr lang="en-US" noProof="0" dirty="0" err="1"/>
              <a:t>Leitão</a:t>
            </a:r>
            <a:endParaRPr lang="en-US" noProof="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B0CE51B-C60D-45CD-B7A3-359D49314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5" y="5598236"/>
            <a:ext cx="1679637" cy="96927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DFFAC10-2376-459C-8CD4-97F20BD81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84" y="5190066"/>
            <a:ext cx="2840783" cy="200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50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D49182-44B5-4BDF-AB2B-F3F78EA8E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244A447-B5A2-4A3C-900D-C9246B1EB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B909EC4-1FF7-4672-B21B-E366EEB99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2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45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D49182-44B5-4BDF-AB2B-F3F78EA8E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244A447-B5A2-4A3C-900D-C9246B1EB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B909EC4-1FF7-4672-B21B-E366EEB99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2779" cy="6858000"/>
          </a:xfrm>
          <a:prstGeom prst="rect">
            <a:avLst/>
          </a:prstGeom>
        </p:spPr>
      </p:pic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C0A034FA-AE5A-4765-925C-831BFE35400E}"/>
              </a:ext>
            </a:extLst>
          </p:cNvPr>
          <p:cNvCxnSpPr/>
          <p:nvPr/>
        </p:nvCxnSpPr>
        <p:spPr>
          <a:xfrm>
            <a:off x="4413956" y="2201333"/>
            <a:ext cx="2765777" cy="237067"/>
          </a:xfrm>
          <a:prstGeom prst="straightConnector1">
            <a:avLst/>
          </a:prstGeom>
          <a:ln w="76200">
            <a:solidFill>
              <a:srgbClr val="E227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71D3593F-86E7-478C-ADEA-7DFA7E994974}"/>
              </a:ext>
            </a:extLst>
          </p:cNvPr>
          <p:cNvSpPr/>
          <p:nvPr/>
        </p:nvSpPr>
        <p:spPr>
          <a:xfrm>
            <a:off x="3759200" y="1926000"/>
            <a:ext cx="478534" cy="478534"/>
          </a:xfrm>
          <a:prstGeom prst="ellipse">
            <a:avLst/>
          </a:prstGeom>
          <a:noFill/>
          <a:ln w="28575">
            <a:solidFill>
              <a:srgbClr val="E227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3409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D49182-44B5-4BDF-AB2B-F3F78EA8E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244A447-B5A2-4A3C-900D-C9246B1EB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B909EC4-1FF7-4672-B21B-E366EEB99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2779" cy="6858000"/>
          </a:xfrm>
          <a:prstGeom prst="rect">
            <a:avLst/>
          </a:prstGeom>
        </p:spPr>
      </p:pic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C0A034FA-AE5A-4765-925C-831BFE35400E}"/>
              </a:ext>
            </a:extLst>
          </p:cNvPr>
          <p:cNvCxnSpPr>
            <a:cxnSpLocks/>
          </p:cNvCxnSpPr>
          <p:nvPr/>
        </p:nvCxnSpPr>
        <p:spPr>
          <a:xfrm flipH="1" flipV="1">
            <a:off x="5656038" y="2257778"/>
            <a:ext cx="1523699" cy="101602"/>
          </a:xfrm>
          <a:prstGeom prst="straightConnector1">
            <a:avLst/>
          </a:prstGeom>
          <a:ln w="76200">
            <a:solidFill>
              <a:srgbClr val="E227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8F63C26-949F-4E2E-A5A5-37C028824155}"/>
              </a:ext>
            </a:extLst>
          </p:cNvPr>
          <p:cNvSpPr txBox="1"/>
          <p:nvPr/>
        </p:nvSpPr>
        <p:spPr>
          <a:xfrm>
            <a:off x="4705822" y="1666733"/>
            <a:ext cx="745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dirty="0">
                <a:solidFill>
                  <a:srgbClr val="E2270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6045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D71B7D-E67F-404F-BE55-09A5C815A5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Luna Moth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7052A6D6-9F85-49D6-99A8-F337D56679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FCC1DBC-F778-48BD-AB83-4A11F9E95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122" y="2938498"/>
            <a:ext cx="33401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83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18E04-6941-43C3-BF70-EC10BFD7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71EA2731-4496-4EB4-B200-56C0AF761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Imagem 3" descr="Uma imagem com monitor, eletrónica, captura de ecrã&#10;&#10;Descrição gerada com confiança alta">
            <a:extLst>
              <a:ext uri="{FF2B5EF4-FFF2-40B4-BE49-F238E27FC236}">
                <a16:creationId xmlns:a16="http://schemas.microsoft.com/office/drawing/2014/main" id="{EFC369D4-A6F6-486E-BBD5-682B2C248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" t="7395"/>
          <a:stretch/>
        </p:blipFill>
        <p:spPr>
          <a:xfrm>
            <a:off x="0" y="0"/>
            <a:ext cx="12562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37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1F9060-2640-4D9B-9894-73C50C9B6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Dom-ino demo</a:t>
            </a:r>
            <a:endParaRPr lang="en-US" noProof="0" dirty="0"/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8156D2D2-74ED-460B-86F9-C4AC9869C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" name="parameters">
            <a:hlinkClick r:id="" action="ppaction://media"/>
            <a:extLst>
              <a:ext uri="{FF2B5EF4-FFF2-40B4-BE49-F238E27FC236}">
                <a16:creationId xmlns:a16="http://schemas.microsoft.com/office/drawing/2014/main" id="{DF039785-A0CA-4C3A-9E08-D2DA412D62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6425"/>
            <a:ext cx="12192000" cy="564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B7B14A-530A-413D-B055-2A080D7DD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Dom-</a:t>
            </a:r>
            <a:r>
              <a:rPr lang="en-US" noProof="0" dirty="0" err="1"/>
              <a:t>ino</a:t>
            </a:r>
            <a:r>
              <a:rPr lang="en-US" noProof="0" dirty="0"/>
              <a:t> demo</a:t>
            </a:r>
          </a:p>
        </p:txBody>
      </p:sp>
      <p:pic>
        <p:nvPicPr>
          <p:cNvPr id="4" name="traceability">
            <a:hlinkClick r:id="" action="ppaction://media"/>
            <a:extLst>
              <a:ext uri="{FF2B5EF4-FFF2-40B4-BE49-F238E27FC236}">
                <a16:creationId xmlns:a16="http://schemas.microsoft.com/office/drawing/2014/main" id="{62CFEFA5-545F-4E14-B689-0DEE8C93A7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606195"/>
            <a:ext cx="12191999" cy="5645611"/>
          </a:xfrm>
        </p:spPr>
      </p:pic>
    </p:spTree>
    <p:extLst>
      <p:ext uri="{BB962C8B-B14F-4D97-AF65-F5344CB8AC3E}">
        <p14:creationId xmlns:p14="http://schemas.microsoft.com/office/powerpoint/2010/main" val="324014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8671D5-A351-4BAB-913D-D061CA016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Tree structure demo</a:t>
            </a:r>
          </a:p>
        </p:txBody>
      </p:sp>
      <p:pic>
        <p:nvPicPr>
          <p:cNvPr id="3" name="arch-07-2x">
            <a:hlinkClick r:id="" action="ppaction://media"/>
            <a:extLst>
              <a:ext uri="{FF2B5EF4-FFF2-40B4-BE49-F238E27FC236}">
                <a16:creationId xmlns:a16="http://schemas.microsoft.com/office/drawing/2014/main" id="{9E8DC202-C662-4304-BFA2-F8B4D0BB51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606195"/>
            <a:ext cx="12191999" cy="5645611"/>
          </a:xfrm>
        </p:spPr>
      </p:pic>
    </p:spTree>
    <p:extLst>
      <p:ext uri="{BB962C8B-B14F-4D97-AF65-F5344CB8AC3E}">
        <p14:creationId xmlns:p14="http://schemas.microsoft.com/office/powerpoint/2010/main" val="121250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B9495E-0FD7-4E9D-9C0F-958683FF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332DCA39-D626-4E8A-A521-7F4FF04A6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6549447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8ED1EF-70AF-4414-AA59-0763204D8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Dom-</a:t>
            </a:r>
            <a:r>
              <a:rPr lang="en-US" noProof="0" dirty="0" err="1"/>
              <a:t>ino</a:t>
            </a:r>
            <a:r>
              <a:rPr lang="en-US" noProof="0" dirty="0"/>
              <a:t> export demo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8FE63F2-9C1E-4F36-B03C-B279B2FE2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export 2017-09-06-1545-25">
            <a:hlinkClick r:id="" action="ppaction://media"/>
            <a:extLst>
              <a:ext uri="{FF2B5EF4-FFF2-40B4-BE49-F238E27FC236}">
                <a16:creationId xmlns:a16="http://schemas.microsoft.com/office/drawing/2014/main" id="{F2E4EECD-4F6B-47AD-A067-415F5DB73D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7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m coelenterata, animal, coral, invertebrado&#10;&#10;Descrição gerada com confiança muito alta">
            <a:extLst>
              <a:ext uri="{FF2B5EF4-FFF2-40B4-BE49-F238E27FC236}">
                <a16:creationId xmlns:a16="http://schemas.microsoft.com/office/drawing/2014/main" id="{9A8DB6DC-48D7-4578-8EF8-E36ADAC1A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4" r="2" b="24129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Imagem 5" descr="Uma imagem com céu, terra, exterior, edifício&#10;&#10;Descrição gerada com confiança muito alta">
            <a:extLst>
              <a:ext uri="{FF2B5EF4-FFF2-40B4-BE49-F238E27FC236}">
                <a16:creationId xmlns:a16="http://schemas.microsoft.com/office/drawing/2014/main" id="{86C512CD-4E56-4AC5-93F2-8BCE6C5A29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854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5" name="Imagem 4" descr="Uma imagem com edifício&#10;&#10;Descrição gerada com confiança alta">
            <a:extLst>
              <a:ext uri="{FF2B5EF4-FFF2-40B4-BE49-F238E27FC236}">
                <a16:creationId xmlns:a16="http://schemas.microsoft.com/office/drawing/2014/main" id="{89FD96C9-4DD1-4CB2-AF61-5E202A5140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05" r="-2" b="17317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Imagem 3" descr="Uma imagem com edifício&#10;&#10;Descrição gerada com confiança alta">
            <a:extLst>
              <a:ext uri="{FF2B5EF4-FFF2-40B4-BE49-F238E27FC236}">
                <a16:creationId xmlns:a16="http://schemas.microsoft.com/office/drawing/2014/main" id="{BF32B13E-66FA-4FAE-980C-F9C4D79008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3" b="1100"/>
          <a:stretch/>
        </p:blipFill>
        <p:spPr>
          <a:xfrm>
            <a:off x="20" y="0"/>
            <a:ext cx="5859797" cy="334670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56354C-CD46-4180-8041-A974E03B84F8}"/>
              </a:ext>
            </a:extLst>
          </p:cNvPr>
          <p:cNvSpPr/>
          <p:nvPr/>
        </p:nvSpPr>
        <p:spPr>
          <a:xfrm>
            <a:off x="20" y="6642556"/>
            <a:ext cx="5549901" cy="21544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PT" sz="800" dirty="0" err="1">
                <a:solidFill>
                  <a:schemeClr val="bg1">
                    <a:lumMod val="95000"/>
                  </a:schemeClr>
                </a:solidFill>
              </a:rPr>
              <a:t>By</a:t>
            </a:r>
            <a:r>
              <a:rPr lang="pt-PT" sz="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PT" sz="800" dirty="0" err="1">
                <a:solidFill>
                  <a:schemeClr val="bg1">
                    <a:lumMod val="95000"/>
                  </a:schemeClr>
                </a:solidFill>
              </a:rPr>
              <a:t>Rubendene</a:t>
            </a:r>
            <a:r>
              <a:rPr lang="pt-PT" sz="800" dirty="0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pt-PT" sz="800" dirty="0" err="1">
                <a:solidFill>
                  <a:schemeClr val="bg1">
                    <a:lumMod val="95000"/>
                  </a:schemeClr>
                </a:solidFill>
              </a:rPr>
              <a:t>Own</a:t>
            </a:r>
            <a:r>
              <a:rPr lang="pt-PT" sz="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PT" sz="800" dirty="0" err="1">
                <a:solidFill>
                  <a:schemeClr val="bg1">
                    <a:lumMod val="95000"/>
                  </a:schemeClr>
                </a:solidFill>
              </a:rPr>
              <a:t>work</a:t>
            </a:r>
            <a:r>
              <a:rPr lang="pt-PT" sz="800" dirty="0">
                <a:solidFill>
                  <a:schemeClr val="bg1">
                    <a:lumMod val="95000"/>
                  </a:schemeClr>
                </a:solidFill>
              </a:rPr>
              <a:t>) [CC BY-SA 3.0 (http://creativecommons.org/licenses/by-sa/3.0)], via Wikimedia </a:t>
            </a:r>
            <a:r>
              <a:rPr lang="pt-PT" sz="800" dirty="0" err="1">
                <a:solidFill>
                  <a:schemeClr val="bg1">
                    <a:lumMod val="95000"/>
                  </a:schemeClr>
                </a:solidFill>
              </a:rPr>
              <a:t>Commons</a:t>
            </a:r>
            <a:endParaRPr lang="pt-PT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5C792D9-6227-4C27-B1C0-18D3E3F9C0DF}"/>
              </a:ext>
            </a:extLst>
          </p:cNvPr>
          <p:cNvSpPr/>
          <p:nvPr/>
        </p:nvSpPr>
        <p:spPr>
          <a:xfrm>
            <a:off x="20" y="3008394"/>
            <a:ext cx="4222845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pt-PT" sz="800" dirty="0" err="1">
                <a:solidFill>
                  <a:schemeClr val="bg2">
                    <a:lumMod val="50000"/>
                  </a:schemeClr>
                </a:solidFill>
              </a:rPr>
              <a:t>By</a:t>
            </a:r>
            <a:r>
              <a:rPr lang="pt-PT" sz="800" dirty="0">
                <a:solidFill>
                  <a:schemeClr val="bg2">
                    <a:lumMod val="50000"/>
                  </a:schemeClr>
                </a:solidFill>
              </a:rPr>
              <a:t> Peter23 (</a:t>
            </a:r>
            <a:r>
              <a:rPr lang="pt-PT" sz="800" dirty="0" err="1">
                <a:solidFill>
                  <a:schemeClr val="bg2">
                    <a:lumMod val="50000"/>
                  </a:schemeClr>
                </a:solidFill>
              </a:rPr>
              <a:t>Own</a:t>
            </a:r>
            <a:r>
              <a:rPr lang="pt-PT" sz="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sz="800" dirty="0" err="1">
                <a:solidFill>
                  <a:schemeClr val="bg2">
                    <a:lumMod val="50000"/>
                  </a:schemeClr>
                </a:solidFill>
              </a:rPr>
              <a:t>work</a:t>
            </a:r>
            <a:r>
              <a:rPr lang="pt-PT" sz="800" dirty="0">
                <a:solidFill>
                  <a:schemeClr val="bg2">
                    <a:lumMod val="50000"/>
                  </a:schemeClr>
                </a:solidFill>
              </a:rPr>
              <a:t>) [CC BY-SA 3.0 (http://creativecommons.org/licenses/by-sa/3.0)], via Wikimedia </a:t>
            </a:r>
            <a:r>
              <a:rPr lang="pt-PT" sz="800" dirty="0" err="1">
                <a:solidFill>
                  <a:schemeClr val="bg2">
                    <a:lumMod val="50000"/>
                  </a:schemeClr>
                </a:solidFill>
              </a:rPr>
              <a:t>Commons</a:t>
            </a:r>
            <a:endParaRPr lang="pt-PT" sz="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61BFF84-9AE0-4CBC-B946-4DDA3B191B1D}"/>
              </a:ext>
            </a:extLst>
          </p:cNvPr>
          <p:cNvSpPr/>
          <p:nvPr/>
        </p:nvSpPr>
        <p:spPr>
          <a:xfrm>
            <a:off x="6437658" y="3008394"/>
            <a:ext cx="5754342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pt-PT" sz="800" dirty="0" err="1">
                <a:solidFill>
                  <a:schemeClr val="bg2">
                    <a:lumMod val="50000"/>
                  </a:schemeClr>
                </a:solidFill>
              </a:rPr>
              <a:t>By</a:t>
            </a:r>
            <a:r>
              <a:rPr lang="pt-PT" sz="800" dirty="0">
                <a:solidFill>
                  <a:schemeClr val="bg2">
                    <a:lumMod val="50000"/>
                  </a:schemeClr>
                </a:solidFill>
              </a:rPr>
              <a:t> Charlie </a:t>
            </a:r>
            <a:r>
              <a:rPr lang="pt-PT" sz="800" dirty="0" err="1">
                <a:solidFill>
                  <a:schemeClr val="bg2">
                    <a:lumMod val="50000"/>
                  </a:schemeClr>
                </a:solidFill>
              </a:rPr>
              <a:t>fong</a:t>
            </a:r>
            <a:r>
              <a:rPr lang="pt-PT" sz="800" dirty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pt-PT" sz="800" dirty="0" err="1">
                <a:solidFill>
                  <a:schemeClr val="bg2">
                    <a:lumMod val="50000"/>
                  </a:schemeClr>
                </a:solidFill>
              </a:rPr>
              <a:t>Own</a:t>
            </a:r>
            <a:r>
              <a:rPr lang="pt-PT" sz="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sz="800" dirty="0" err="1">
                <a:solidFill>
                  <a:schemeClr val="bg2">
                    <a:lumMod val="50000"/>
                  </a:schemeClr>
                </a:solidFill>
              </a:rPr>
              <a:t>work</a:t>
            </a:r>
            <a:r>
              <a:rPr lang="pt-PT" sz="800" dirty="0">
                <a:solidFill>
                  <a:schemeClr val="bg2">
                    <a:lumMod val="50000"/>
                  </a:schemeClr>
                </a:solidFill>
              </a:rPr>
              <a:t>) [</a:t>
            </a:r>
            <a:r>
              <a:rPr lang="pt-PT" sz="800" dirty="0" err="1">
                <a:solidFill>
                  <a:schemeClr val="bg2">
                    <a:lumMod val="50000"/>
                  </a:schemeClr>
                </a:solidFill>
              </a:rPr>
              <a:t>Public</a:t>
            </a:r>
            <a:r>
              <a:rPr lang="pt-PT" sz="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sz="800" dirty="0" err="1">
                <a:solidFill>
                  <a:schemeClr val="bg2">
                    <a:lumMod val="50000"/>
                  </a:schemeClr>
                </a:solidFill>
              </a:rPr>
              <a:t>domain</a:t>
            </a:r>
            <a:r>
              <a:rPr lang="pt-PT" sz="800" dirty="0">
                <a:solidFill>
                  <a:schemeClr val="bg2">
                    <a:lumMod val="50000"/>
                  </a:schemeClr>
                </a:solidFill>
              </a:rPr>
              <a:t>, GFDL (http://www.gnu.org/copyleft/fdl.html) </a:t>
            </a:r>
            <a:r>
              <a:rPr lang="pt-PT" sz="800" dirty="0" err="1">
                <a:solidFill>
                  <a:schemeClr val="bg2">
                    <a:lumMod val="50000"/>
                  </a:schemeClr>
                </a:solidFill>
              </a:rPr>
              <a:t>or</a:t>
            </a:r>
            <a:r>
              <a:rPr lang="pt-PT" sz="800" dirty="0">
                <a:solidFill>
                  <a:schemeClr val="bg2">
                    <a:lumMod val="50000"/>
                  </a:schemeClr>
                </a:solidFill>
              </a:rPr>
              <a:t> CC BY-SA 4.0-3.0-2.5-2.0-1.0 (http://creativecommons.org/licenses/by-sa/4.0-3.0-2.5-2.0-1.0)], via Wikimedia </a:t>
            </a:r>
            <a:r>
              <a:rPr lang="pt-PT" sz="800" dirty="0" err="1">
                <a:solidFill>
                  <a:schemeClr val="bg2">
                    <a:lumMod val="50000"/>
                  </a:schemeClr>
                </a:solidFill>
              </a:rPr>
              <a:t>Commons</a:t>
            </a:r>
            <a:endParaRPr lang="pt-PT" sz="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F3388E1-0CDE-47C9-94FD-36B75CC144D3}"/>
              </a:ext>
            </a:extLst>
          </p:cNvPr>
          <p:cNvSpPr/>
          <p:nvPr/>
        </p:nvSpPr>
        <p:spPr>
          <a:xfrm>
            <a:off x="9753600" y="6519446"/>
            <a:ext cx="2438399" cy="338554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 anchor="b">
            <a:spAutoFit/>
          </a:bodyPr>
          <a:lstStyle/>
          <a:p>
            <a:pPr algn="r"/>
            <a:r>
              <a:rPr lang="pt-PT" sz="800" dirty="0" err="1">
                <a:solidFill>
                  <a:schemeClr val="bg1">
                    <a:lumMod val="95000"/>
                  </a:schemeClr>
                </a:solidFill>
              </a:rPr>
              <a:t>By</a:t>
            </a:r>
            <a:r>
              <a:rPr lang="pt-PT" sz="800" dirty="0">
                <a:solidFill>
                  <a:schemeClr val="bg1">
                    <a:lumMod val="95000"/>
                  </a:schemeClr>
                </a:solidFill>
              </a:rPr>
              <a:t> Martin </a:t>
            </a:r>
            <a:r>
              <a:rPr lang="pt-PT" sz="800" dirty="0" err="1">
                <a:solidFill>
                  <a:schemeClr val="bg1">
                    <a:lumMod val="95000"/>
                  </a:schemeClr>
                </a:solidFill>
              </a:rPr>
              <a:t>Latter</a:t>
            </a:r>
            <a:r>
              <a:rPr lang="pt-PT" sz="800" dirty="0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pt-PT" sz="800" dirty="0" err="1">
                <a:solidFill>
                  <a:schemeClr val="bg1">
                    <a:lumMod val="95000"/>
                  </a:schemeClr>
                </a:solidFill>
              </a:rPr>
              <a:t>Own</a:t>
            </a:r>
            <a:r>
              <a:rPr lang="pt-PT" sz="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PT" sz="800" dirty="0" err="1">
                <a:solidFill>
                  <a:schemeClr val="bg1">
                    <a:lumMod val="95000"/>
                  </a:schemeClr>
                </a:solidFill>
              </a:rPr>
              <a:t>work</a:t>
            </a:r>
            <a:r>
              <a:rPr lang="pt-PT" sz="800" dirty="0">
                <a:solidFill>
                  <a:schemeClr val="bg1">
                    <a:lumMod val="95000"/>
                  </a:schemeClr>
                </a:solidFill>
              </a:rPr>
              <a:t>) CC BY-SA 2.0 (http://creativecommons.org/licenses/by-sa/2.0)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E53B612-207C-43FB-B9FE-50069FB20C82}"/>
              </a:ext>
            </a:extLst>
          </p:cNvPr>
          <p:cNvSpPr txBox="1"/>
          <p:nvPr/>
        </p:nvSpPr>
        <p:spPr>
          <a:xfrm>
            <a:off x="2976558" y="2192786"/>
            <a:ext cx="6328961" cy="2308324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7200" dirty="0" err="1"/>
              <a:t>Generative</a:t>
            </a:r>
            <a:r>
              <a:rPr lang="pt-PT" sz="7200" dirty="0"/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3929962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777003-A2EA-442D-928E-C6D4007C7A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Future Work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A2F7FECB-2CAB-44CE-9F17-80D4B1B271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3556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13913-0B58-4807-8D35-BA3DEEFC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Thank You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F6FD7A1-2973-4AF1-9742-8D815DC88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noProof="0" dirty="0"/>
              <a:t>Questions?</a:t>
            </a:r>
          </a:p>
          <a:p>
            <a:pPr marL="0" indent="0">
              <a:buNone/>
            </a:pPr>
            <a:endParaRPr lang="en-US" noProof="0" dirty="0"/>
          </a:p>
          <a:p>
            <a:pPr marL="0" indent="0">
              <a:buNone/>
            </a:pPr>
            <a:endParaRPr lang="en-US" noProof="0" dirty="0"/>
          </a:p>
          <a:p>
            <a:pPr marL="0" indent="0">
              <a:buNone/>
            </a:pPr>
            <a:r>
              <a:rPr lang="en-US" sz="2400" dirty="0"/>
              <a:t>Pedro </a:t>
            </a:r>
            <a:r>
              <a:rPr lang="en-US" sz="2400" dirty="0" err="1"/>
              <a:t>Alfaiate</a:t>
            </a:r>
            <a:endParaRPr lang="en-US" sz="2400" noProof="0" dirty="0"/>
          </a:p>
          <a:p>
            <a:pPr lvl="1"/>
            <a:r>
              <a:rPr lang="en-US" sz="2000" dirty="0"/>
              <a:t>pedro.alfaiate@tecnico.ulisboa.pt</a:t>
            </a:r>
            <a:endParaRPr lang="en-US" sz="2000" noProof="0" dirty="0"/>
          </a:p>
          <a:p>
            <a:pPr marL="0" indent="0">
              <a:buNone/>
            </a:pPr>
            <a:r>
              <a:rPr lang="en-US" sz="2400" dirty="0"/>
              <a:t>António </a:t>
            </a:r>
            <a:r>
              <a:rPr lang="en-US" sz="2400" dirty="0" err="1"/>
              <a:t>Leitão</a:t>
            </a:r>
            <a:endParaRPr lang="en-US" sz="2400" noProof="0" dirty="0"/>
          </a:p>
          <a:p>
            <a:pPr lvl="1"/>
            <a:r>
              <a:rPr lang="en-US" sz="2000" noProof="0" dirty="0"/>
              <a:t>antonio.menezes.leitao@tecnico.ulisboa.pt</a:t>
            </a:r>
          </a:p>
          <a:p>
            <a:endParaRPr lang="en-US" noProof="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689D9E0-12F9-45E0-A928-FFA757F23862}"/>
              </a:ext>
            </a:extLst>
          </p:cNvPr>
          <p:cNvSpPr/>
          <p:nvPr/>
        </p:nvSpPr>
        <p:spPr>
          <a:xfrm>
            <a:off x="1261872" y="5718472"/>
            <a:ext cx="6641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>
                <a:latin typeface="Consolas" panose="020B0609020204030204" pitchFamily="49" charset="0"/>
                <a:cs typeface="Consolas" panose="020B0609020204030204" pitchFamily="49" charset="0"/>
              </a:rPr>
              <a:t>https://github.com/pafalium/gd-web-env</a:t>
            </a:r>
          </a:p>
        </p:txBody>
      </p:sp>
    </p:spTree>
    <p:extLst>
      <p:ext uri="{BB962C8B-B14F-4D97-AF65-F5344CB8AC3E}">
        <p14:creationId xmlns:p14="http://schemas.microsoft.com/office/powerpoint/2010/main" val="1353798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4E04DA2-A5A5-46B8-AC9E-8E8B2485EE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Performance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06BFF479-4F2A-4A53-B75C-EFC461068C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9993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D12F54A-8536-4364-9075-519D833F6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29" y="0"/>
            <a:ext cx="945694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B5C338-A9BB-4C12-8E3F-19E38E72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7D4759EE-547E-4791-8750-064942276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8915" r="11500" b="10139"/>
          <a:stretch/>
        </p:blipFill>
        <p:spPr>
          <a:xfrm>
            <a:off x="2395834" y="-28454"/>
            <a:ext cx="1282056" cy="1270671"/>
          </a:xfr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AC53B2C-97D3-4971-B30E-11A7F8212B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9292" r="28812" b="9930"/>
          <a:stretch/>
        </p:blipFill>
        <p:spPr>
          <a:xfrm>
            <a:off x="4292628" y="6926"/>
            <a:ext cx="919282" cy="128698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5CE0FC1-70FD-4CD8-B7D5-45E2CCC588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t="22424" r="22470" b="22222"/>
          <a:stretch/>
        </p:blipFill>
        <p:spPr>
          <a:xfrm>
            <a:off x="5826648" y="6926"/>
            <a:ext cx="1266849" cy="123529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D00AA2B-C3DE-456A-8123-E38C49DBF8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2122"/>
          <a:stretch/>
        </p:blipFill>
        <p:spPr>
          <a:xfrm>
            <a:off x="7247101" y="-28454"/>
            <a:ext cx="1779815" cy="124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78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17A6E8F-42E1-480F-8D3E-BE988E3BD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Future </a:t>
            </a:r>
            <a:r>
              <a:rPr lang="pt-PT" dirty="0" err="1"/>
              <a:t>Work</a:t>
            </a:r>
            <a:endParaRPr lang="pt-PT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A924F37-BBDC-4104-BCEC-63D9D7CFE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9335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52FAD-A0C7-4222-9A34-D9BF3A6F3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/>
          <a:lstStyle/>
          <a:p>
            <a:r>
              <a:rPr lang="en-US" noProof="0" dirty="0"/>
              <a:t>Improve integration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F7D6F4B-1A93-4586-B586-980D67231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351337"/>
          </a:xfrm>
        </p:spPr>
        <p:txBody>
          <a:bodyPr/>
          <a:lstStyle/>
          <a:p>
            <a:endParaRPr lang="en-US" noProof="0" dirty="0"/>
          </a:p>
          <a:p>
            <a:endParaRPr lang="en-US" noProof="0" dirty="0"/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2BE3DFDF-B30F-4D66-A4FD-69F2B40AB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2291060"/>
            <a:ext cx="2617400" cy="2048933"/>
          </a:xfrm>
          <a:prstGeom prst="rect">
            <a:avLst/>
          </a:prstGeom>
        </p:spPr>
      </p:pic>
      <p:grpSp>
        <p:nvGrpSpPr>
          <p:cNvPr id="46" name="Grupo 45">
            <a:extLst>
              <a:ext uri="{FF2B5EF4-FFF2-40B4-BE49-F238E27FC236}">
                <a16:creationId xmlns:a16="http://schemas.microsoft.com/office/drawing/2014/main" id="{E1B4CF83-16A4-470C-9D9F-BC5C6F7B83E7}"/>
              </a:ext>
            </a:extLst>
          </p:cNvPr>
          <p:cNvGrpSpPr/>
          <p:nvPr/>
        </p:nvGrpSpPr>
        <p:grpSpPr>
          <a:xfrm>
            <a:off x="2432244" y="3151909"/>
            <a:ext cx="7424988" cy="3028228"/>
            <a:chOff x="1937615" y="2832679"/>
            <a:chExt cx="7424988" cy="3028228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B0AF5A8D-3D2A-4411-8540-8CC026FD5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4681" y="2832679"/>
              <a:ext cx="1930400" cy="1930400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37EC0C18-5BF8-4F91-A659-D72391028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615" y="4713591"/>
              <a:ext cx="2299204" cy="750670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721A29B4-F06B-48A2-9D6E-BB665F154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2943" y="4625601"/>
              <a:ext cx="1235306" cy="1235306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2F566756-BF08-426C-AF06-59166C538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1550" y="4782157"/>
              <a:ext cx="2293531" cy="498143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37232072-FB10-4888-8011-53F56A094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7196" y="4703612"/>
              <a:ext cx="765407" cy="765407"/>
            </a:xfrm>
            <a:prstGeom prst="rect">
              <a:avLst/>
            </a:prstGeom>
          </p:spPr>
        </p:pic>
        <p:cxnSp>
          <p:nvCxnSpPr>
            <p:cNvPr id="35" name="Conexão reta unidirecional 34">
              <a:extLst>
                <a:ext uri="{FF2B5EF4-FFF2-40B4-BE49-F238E27FC236}">
                  <a16:creationId xmlns:a16="http://schemas.microsoft.com/office/drawing/2014/main" id="{8CDA9244-18EE-45C1-A790-EA54E81508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9520" y="4158241"/>
              <a:ext cx="1107628" cy="4673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xão reta unidirecional 35">
              <a:extLst>
                <a:ext uri="{FF2B5EF4-FFF2-40B4-BE49-F238E27FC236}">
                  <a16:creationId xmlns:a16="http://schemas.microsoft.com/office/drawing/2014/main" id="{0A589E4F-3D0E-4412-BB14-107CF48C214D}"/>
                </a:ext>
              </a:extLst>
            </p:cNvPr>
            <p:cNvCxnSpPr>
              <a:cxnSpLocks/>
            </p:cNvCxnSpPr>
            <p:nvPr/>
          </p:nvCxnSpPr>
          <p:spPr>
            <a:xfrm>
              <a:off x="5594734" y="4541474"/>
              <a:ext cx="0" cy="3337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xão reta unidirecional 37">
              <a:extLst>
                <a:ext uri="{FF2B5EF4-FFF2-40B4-BE49-F238E27FC236}">
                  <a16:creationId xmlns:a16="http://schemas.microsoft.com/office/drawing/2014/main" id="{73BE1107-8FF8-4D6A-80ED-6C877D5CD74D}"/>
                </a:ext>
              </a:extLst>
            </p:cNvPr>
            <p:cNvCxnSpPr>
              <a:cxnSpLocks/>
            </p:cNvCxnSpPr>
            <p:nvPr/>
          </p:nvCxnSpPr>
          <p:spPr>
            <a:xfrm>
              <a:off x="6305063" y="4158241"/>
              <a:ext cx="898546" cy="5453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xão reta unidirecional 41">
              <a:extLst>
                <a:ext uri="{FF2B5EF4-FFF2-40B4-BE49-F238E27FC236}">
                  <a16:creationId xmlns:a16="http://schemas.microsoft.com/office/drawing/2014/main" id="{037F3A31-BFDA-4344-BD25-C3687AB54EDA}"/>
                </a:ext>
              </a:extLst>
            </p:cNvPr>
            <p:cNvCxnSpPr>
              <a:cxnSpLocks/>
            </p:cNvCxnSpPr>
            <p:nvPr/>
          </p:nvCxnSpPr>
          <p:spPr>
            <a:xfrm>
              <a:off x="6615081" y="4020763"/>
              <a:ext cx="1946443" cy="627951"/>
            </a:xfrm>
            <a:prstGeom prst="straightConnector1">
              <a:avLst/>
            </a:prstGeom>
            <a:ln w="3810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3133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FFCC2-41BE-4725-A304-FF9742489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Improve programming experience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EC335BF-2FEB-4071-8E0A-4087A3BC0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Code completion</a:t>
            </a:r>
          </a:p>
          <a:p>
            <a:pPr lvl="0"/>
            <a:r>
              <a:rPr lang="en-US" dirty="0"/>
              <a:t>Error reporting</a:t>
            </a:r>
            <a:endParaRPr lang="en-US" noProof="0" dirty="0"/>
          </a:p>
          <a:p>
            <a:pPr lvl="0"/>
            <a:r>
              <a:rPr lang="en-US" noProof="0" dirty="0"/>
              <a:t>Illustrated programming (Lopes and </a:t>
            </a:r>
            <a:r>
              <a:rPr lang="en-US" noProof="0" dirty="0" err="1"/>
              <a:t>Leitão</a:t>
            </a:r>
            <a:r>
              <a:rPr lang="en-US" noProof="0" dirty="0"/>
              <a:t>, 2014)</a:t>
            </a:r>
          </a:p>
          <a:p>
            <a:r>
              <a:rPr lang="en-US" dirty="0"/>
              <a:t>Timetable traceability </a:t>
            </a:r>
          </a:p>
          <a:p>
            <a:pPr lvl="1"/>
            <a:r>
              <a:rPr lang="en-US" dirty="0"/>
              <a:t>(as in Learnable Programming by Bret Victor)</a:t>
            </a:r>
          </a:p>
          <a:p>
            <a:endParaRPr lang="en-US" noProof="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4418FB7-9DE1-4F5E-92F6-241673C50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058" y="2045369"/>
            <a:ext cx="2733675" cy="259436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8B287F9-AB80-40BF-9BB6-90A68D2D80FA}"/>
              </a:ext>
            </a:extLst>
          </p:cNvPr>
          <p:cNvSpPr/>
          <p:nvPr/>
        </p:nvSpPr>
        <p:spPr>
          <a:xfrm>
            <a:off x="7924058" y="4592544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/>
              <a:t>(Lopes and </a:t>
            </a:r>
            <a:r>
              <a:rPr lang="en-US" dirty="0" err="1"/>
              <a:t>Leitão</a:t>
            </a:r>
            <a:r>
              <a:rPr lang="en-US" dirty="0"/>
              <a:t>, 2014)</a:t>
            </a:r>
          </a:p>
        </p:txBody>
      </p:sp>
    </p:spTree>
    <p:extLst>
      <p:ext uri="{BB962C8B-B14F-4D97-AF65-F5344CB8AC3E}">
        <p14:creationId xmlns:p14="http://schemas.microsoft.com/office/powerpoint/2010/main" val="3369269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9BDB812C-C9A8-4D73-9227-68C88D8D103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8" b="228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1" y="0"/>
            <a:ext cx="4572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0BA1EC-8AC8-4529-BE28-FA47B07B3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noProof="0"/>
              <a:t>Remote collaboration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A0E7C6D1-C301-453D-A7C0-11FAED01F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/>
          <a:p>
            <a:endParaRPr lang="pt-PT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61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87309-3DAE-459E-9559-610528113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CC BY-SA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A3445FA-1213-4B0B-ACAF-72A0EB783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noProof="0" dirty="0">
                <a:hlinkClick r:id="rId3"/>
              </a:rPr>
              <a:t>https://www.flickr.com/photos/martinlatter/4732737190</a:t>
            </a:r>
            <a:endParaRPr lang="en-US" noProof="0" dirty="0"/>
          </a:p>
          <a:p>
            <a:r>
              <a:rPr lang="en-US" noProof="0" dirty="0">
                <a:hlinkClick r:id="rId4"/>
              </a:rPr>
              <a:t>https://commons.wikimedia.org/wiki/File:Beijing_national_stadium.jpg</a:t>
            </a:r>
            <a:endParaRPr lang="en-US" noProof="0" dirty="0"/>
          </a:p>
          <a:p>
            <a:r>
              <a:rPr lang="en-US" noProof="0" dirty="0">
                <a:hlinkClick r:id="rId5"/>
              </a:rPr>
              <a:t>https://commons.wikimedia.org/wiki/File:%E5%9B%BD%E5%AE%B6%E6%B8%B8%E6%B3%B3%E4%B8%AD%E5%BF%83%E5%A4%9C%E6%99%AF.jpg</a:t>
            </a:r>
            <a:endParaRPr lang="en-US" noProof="0" dirty="0"/>
          </a:p>
          <a:p>
            <a:r>
              <a:rPr lang="en-US" noProof="0" dirty="0">
                <a:hlinkClick r:id="rId6"/>
              </a:rPr>
              <a:t>https://commons.wikimedia.org/wiki/File:Espacio_Parasol_Sevilla.jpg</a:t>
            </a:r>
            <a:endParaRPr lang="en-US" noProof="0" dirty="0"/>
          </a:p>
          <a:p>
            <a:endParaRPr lang="en-US" noProof="0" dirty="0"/>
          </a:p>
          <a:p>
            <a:r>
              <a:rPr lang="en-US" noProof="0" dirty="0">
                <a:hlinkClick r:id="rId7"/>
              </a:rPr>
              <a:t>https://itp.nyu.edu/classes/sdieo-spring2013/files/2013/04/rhinopython6_loops.jpg</a:t>
            </a:r>
            <a:endParaRPr lang="en-US" dirty="0"/>
          </a:p>
          <a:p>
            <a:r>
              <a:rPr lang="en-US" dirty="0">
                <a:hlinkClick r:id="rId8"/>
              </a:rPr>
              <a:t>https://static.pexels.com/photos/247791/pexels-photo-247791.png</a:t>
            </a:r>
            <a:endParaRPr lang="en-US" dirty="0"/>
          </a:p>
          <a:p>
            <a:r>
              <a:rPr lang="en-US" dirty="0">
                <a:hlinkClick r:id="rId9"/>
              </a:rPr>
              <a:t>https://upload.wikimedia.org/wikipedia/commons/2/20/Grasshopper_MainWindow.png</a:t>
            </a:r>
            <a:endParaRPr lang="en-US" noProof="0" dirty="0"/>
          </a:p>
          <a:p>
            <a:r>
              <a:rPr lang="en-US" dirty="0">
                <a:hlinkClick r:id="rId10"/>
              </a:rPr>
              <a:t>http://www.grasshopper3d.com/group/geometrygym/forum/topics/grasshopper3d-geodesic-dome-structure-generator-ggdsg-geometry</a:t>
            </a:r>
            <a:endParaRPr lang="en-US" dirty="0"/>
          </a:p>
          <a:p>
            <a:r>
              <a:rPr lang="en-US" dirty="0">
                <a:hlinkClick r:id="rId11"/>
              </a:rPr>
              <a:t>https://www.flickr.com/photos/sjcockell/8425835703</a:t>
            </a:r>
            <a:endParaRPr lang="en-US" dirty="0"/>
          </a:p>
          <a:p>
            <a:endParaRPr lang="en-US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7969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D2E30-130D-46E7-9EB6-2AC803E3F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Problem</a:t>
            </a:r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44B5668D-5904-4AAD-98B8-4F4BBADF1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2441117"/>
            <a:ext cx="2539682" cy="2539682"/>
          </a:xfr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CB082B11-400E-43D4-B1DA-53C5AF644F49}"/>
              </a:ext>
            </a:extLst>
          </p:cNvPr>
          <p:cNvSpPr/>
          <p:nvPr/>
        </p:nvSpPr>
        <p:spPr>
          <a:xfrm>
            <a:off x="4425244" y="3115733"/>
            <a:ext cx="1490134" cy="1117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2BDCCBA-7B1D-4FEF-9869-9E772D6F71A3}"/>
              </a:ext>
            </a:extLst>
          </p:cNvPr>
          <p:cNvSpPr txBox="1"/>
          <p:nvPr/>
        </p:nvSpPr>
        <p:spPr>
          <a:xfrm>
            <a:off x="6231466" y="3382145"/>
            <a:ext cx="435751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PT" sz="3200" dirty="0" err="1">
                <a:latin typeface="Consolas" panose="020B0609020204030204" pitchFamily="49" charset="0"/>
                <a:cs typeface="Consolas" panose="020B0609020204030204" pitchFamily="49" charset="0"/>
              </a:rPr>
              <a:t>cylinder</a:t>
            </a:r>
            <a:r>
              <a:rPr lang="pt-PT" sz="3200" dirty="0">
                <a:latin typeface="Consolas" panose="020B0609020204030204" pitchFamily="49" charset="0"/>
                <a:cs typeface="Consolas" panose="020B0609020204030204" pitchFamily="49" charset="0"/>
              </a:rPr>
              <a:t>(r=1, h=5)</a:t>
            </a:r>
          </a:p>
        </p:txBody>
      </p:sp>
    </p:spTree>
    <p:extLst>
      <p:ext uri="{BB962C8B-B14F-4D97-AF65-F5344CB8AC3E}">
        <p14:creationId xmlns:p14="http://schemas.microsoft.com/office/powerpoint/2010/main" val="1286974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4E887D6-ADB0-4473-BB24-45FBE6ED9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392DEEA-0533-462E-8CF6-DBB1A6C59B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Programming Environments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0924F182-6AA1-4F9E-99B3-373AA2B174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39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m mapa, texto&#10;&#10;Descrição gerada com confiança muito alta">
            <a:extLst>
              <a:ext uri="{FF2B5EF4-FFF2-40B4-BE49-F238E27FC236}">
                <a16:creationId xmlns:a16="http://schemas.microsoft.com/office/drawing/2014/main" id="{7CB1B222-9F3D-4E9E-B2ED-E3D0BCA800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9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1" y="0"/>
            <a:ext cx="4572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BDE8293-E6D7-4CA1-951D-0FD32070D3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2" r="36095" b="1"/>
          <a:stretch/>
        </p:blipFill>
        <p:spPr>
          <a:xfrm>
            <a:off x="459550" y="10"/>
            <a:ext cx="5636449" cy="6857990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768B1778-1CA4-4F11-A848-9E6A4400B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>
            <a:normAutofit/>
          </a:bodyPr>
          <a:lstStyle/>
          <a:p>
            <a:r>
              <a:rPr lang="en-US" noProof="0" dirty="0"/>
              <a:t>Textual vs Visual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CF2071B9-DB50-4545-8CB6-7B21F4FBD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/>
          <a:p>
            <a:endParaRPr lang="pt-PT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730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097A134-17AA-4022-BB91-CA5B489C2E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1" y="0"/>
            <a:ext cx="4572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DF0C72A-643D-44A4-BDBA-6939EC774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>
            <a:normAutofit/>
          </a:bodyPr>
          <a:lstStyle/>
          <a:p>
            <a:r>
              <a:rPr lang="en-US" noProof="0" dirty="0"/>
              <a:t>Textual Programming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85EB9579-9EB1-4FD0-8F08-7CA6A8B50B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/>
          <a:p>
            <a:endParaRPr lang="pt-PT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5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1B97893-F7D3-4803-9214-7F10B1E01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33195" cy="3787422"/>
          </a:xfrm>
          <a:prstGeom prst="rect">
            <a:avLst/>
          </a:prstGeom>
        </p:spPr>
      </p:pic>
      <p:pic>
        <p:nvPicPr>
          <p:cNvPr id="5" name="Marcador de Posição de Conteúdo 6" descr="Uma imagem com captura de ecrã&#10;&#10;Descrição gerada com confiança muito alta">
            <a:extLst>
              <a:ext uri="{FF2B5EF4-FFF2-40B4-BE49-F238E27FC236}">
                <a16:creationId xmlns:a16="http://schemas.microsoft.com/office/drawing/2014/main" id="{8FCFFF3F-1AAC-4E1B-A6D1-0B82D1B46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89" y="0"/>
            <a:ext cx="6396772" cy="3601097"/>
          </a:xfrm>
          <a:prstGeom prst="rect">
            <a:avLst/>
          </a:prstGeom>
        </p:spPr>
      </p:pic>
      <p:pic>
        <p:nvPicPr>
          <p:cNvPr id="6" name="Shape 93" descr="PDE.png">
            <a:extLst>
              <a:ext uri="{FF2B5EF4-FFF2-40B4-BE49-F238E27FC236}">
                <a16:creationId xmlns:a16="http://schemas.microsoft.com/office/drawing/2014/main" id="{BF7DE411-3C2E-419E-9D6B-E44FFCE7FA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42317"/>
          <a:stretch/>
        </p:blipFill>
        <p:spPr>
          <a:xfrm>
            <a:off x="1803713" y="3601097"/>
            <a:ext cx="7997551" cy="32569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D83C89EA-A1AD-4D72-9B49-19ACEEA4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69816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mapa, texto&#10;&#10;Descrição gerada com confiança muito alta">
            <a:extLst>
              <a:ext uri="{FF2B5EF4-FFF2-40B4-BE49-F238E27FC236}">
                <a16:creationId xmlns:a16="http://schemas.microsoft.com/office/drawing/2014/main" id="{D7A66203-B092-40DD-85EE-E9FD9F5E9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" b="309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1" y="0"/>
            <a:ext cx="4572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A43FD3-9C57-4079-B065-6F019C710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>
            <a:normAutofit/>
          </a:bodyPr>
          <a:lstStyle/>
          <a:p>
            <a:r>
              <a:rPr lang="en-US" noProof="0" dirty="0"/>
              <a:t>Visual Programming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1D100FBD-173B-4722-8CD7-E3732A895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/>
          <a:p>
            <a:endParaRPr lang="pt-PT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52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BD676-EF20-4F14-ACAA-421ECE9A4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2479E116-636B-42AF-9A79-C2E186B26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" y="0"/>
            <a:ext cx="12184414" cy="6884194"/>
          </a:xfrm>
        </p:spPr>
      </p:pic>
      <p:pic>
        <p:nvPicPr>
          <p:cNvPr id="4" name="Imagem 3" descr="Uma imagem com mapa, texto&#10;&#10;Descrição gerada com confiança muito alta">
            <a:extLst>
              <a:ext uri="{FF2B5EF4-FFF2-40B4-BE49-F238E27FC236}">
                <a16:creationId xmlns:a16="http://schemas.microsoft.com/office/drawing/2014/main" id="{D8F0EB9E-A006-415E-80F9-7DF973D7E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4" r="25467" b="-276"/>
          <a:stretch/>
        </p:blipFill>
        <p:spPr>
          <a:xfrm>
            <a:off x="6107288" y="-15816"/>
            <a:ext cx="6084711" cy="690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9374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TM02900722[[fn=Sala de Reuniões Ião]]</Template>
  <TotalTime>8444</TotalTime>
  <Words>1701</Words>
  <Application>Microsoft Office PowerPoint</Application>
  <PresentationFormat>Ecrã Panorâmico</PresentationFormat>
  <Paragraphs>230</Paragraphs>
  <Slides>28</Slides>
  <Notes>25</Notes>
  <HiddenSlides>0</HiddenSlides>
  <MMClips>4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Century Schoolbook</vt:lpstr>
      <vt:lpstr>Consolas</vt:lpstr>
      <vt:lpstr>Wingdings 2</vt:lpstr>
      <vt:lpstr>HDOfficeLightV0</vt:lpstr>
      <vt:lpstr>View</vt:lpstr>
      <vt:lpstr>Luna Moth   A Web-based Programming Environment for Generative Design  </vt:lpstr>
      <vt:lpstr>Apresentação do PowerPoint</vt:lpstr>
      <vt:lpstr>Problem</vt:lpstr>
      <vt:lpstr>Programming Environments</vt:lpstr>
      <vt:lpstr>Textual vs Visual</vt:lpstr>
      <vt:lpstr>Textual Programming</vt:lpstr>
      <vt:lpstr>Apresentação do PowerPoint</vt:lpstr>
      <vt:lpstr>Visual Programming</vt:lpstr>
      <vt:lpstr>Apresentação do PowerPoint</vt:lpstr>
      <vt:lpstr>Apresentação do PowerPoint</vt:lpstr>
      <vt:lpstr>Apresentação do PowerPoint</vt:lpstr>
      <vt:lpstr>Apresentação do PowerPoint</vt:lpstr>
      <vt:lpstr>Luna Moth</vt:lpstr>
      <vt:lpstr>Apresentação do PowerPoint</vt:lpstr>
      <vt:lpstr>Dom-ino demo</vt:lpstr>
      <vt:lpstr>Dom-ino demo</vt:lpstr>
      <vt:lpstr>Tree structure demo</vt:lpstr>
      <vt:lpstr>Apresentação do PowerPoint</vt:lpstr>
      <vt:lpstr>Dom-ino export demo</vt:lpstr>
      <vt:lpstr>Future Work</vt:lpstr>
      <vt:lpstr>Thank You</vt:lpstr>
      <vt:lpstr>Performance</vt:lpstr>
      <vt:lpstr>Apresentação do PowerPoint</vt:lpstr>
      <vt:lpstr>Future Work</vt:lpstr>
      <vt:lpstr>Improve integration</vt:lpstr>
      <vt:lpstr>Improve programming experience</vt:lpstr>
      <vt:lpstr>Remote collaboration</vt:lpstr>
      <vt:lpstr>CC BY-SA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Luna Moth</dc:title>
  <dc:creator>Pedro A</dc:creator>
  <cp:lastModifiedBy>Pedro-170</cp:lastModifiedBy>
  <cp:revision>228</cp:revision>
  <dcterms:created xsi:type="dcterms:W3CDTF">2017-08-25T14:30:17Z</dcterms:created>
  <dcterms:modified xsi:type="dcterms:W3CDTF">2017-10-22T20:44:08Z</dcterms:modified>
</cp:coreProperties>
</file>