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84" r:id="rId2"/>
    <p:sldId id="428" r:id="rId3"/>
    <p:sldId id="429" r:id="rId4"/>
    <p:sldId id="335" r:id="rId5"/>
    <p:sldId id="370" r:id="rId6"/>
    <p:sldId id="371" r:id="rId7"/>
    <p:sldId id="334" r:id="rId8"/>
    <p:sldId id="372" r:id="rId9"/>
    <p:sldId id="405" r:id="rId10"/>
    <p:sldId id="406" r:id="rId11"/>
    <p:sldId id="407" r:id="rId12"/>
    <p:sldId id="408" r:id="rId13"/>
    <p:sldId id="409" r:id="rId14"/>
    <p:sldId id="410" r:id="rId15"/>
    <p:sldId id="411" r:id="rId16"/>
    <p:sldId id="342" r:id="rId17"/>
    <p:sldId id="352" r:id="rId18"/>
    <p:sldId id="434" r:id="rId19"/>
    <p:sldId id="362" r:id="rId20"/>
    <p:sldId id="395" r:id="rId21"/>
    <p:sldId id="357" r:id="rId22"/>
    <p:sldId id="419" r:id="rId23"/>
    <p:sldId id="420" r:id="rId24"/>
    <p:sldId id="421" r:id="rId25"/>
    <p:sldId id="422" r:id="rId26"/>
    <p:sldId id="423" r:id="rId27"/>
    <p:sldId id="424" r:id="rId28"/>
    <p:sldId id="426" r:id="rId29"/>
    <p:sldId id="425" r:id="rId30"/>
    <p:sldId id="427" r:id="rId31"/>
    <p:sldId id="416" r:id="rId32"/>
    <p:sldId id="417" r:id="rId33"/>
    <p:sldId id="418" r:id="rId34"/>
    <p:sldId id="436" r:id="rId35"/>
    <p:sldId id="346" r:id="rId36"/>
    <p:sldId id="435" r:id="rId37"/>
    <p:sldId id="344" r:id="rId38"/>
    <p:sldId id="347" r:id="rId39"/>
    <p:sldId id="345" r:id="rId40"/>
    <p:sldId id="391" r:id="rId41"/>
    <p:sldId id="433" r:id="rId42"/>
    <p:sldId id="437" r:id="rId43"/>
    <p:sldId id="432" r:id="rId44"/>
    <p:sldId id="431" r:id="rId45"/>
    <p:sldId id="390" r:id="rId46"/>
    <p:sldId id="367" r:id="rId47"/>
    <p:sldId id="365" r:id="rId48"/>
    <p:sldId id="368" r:id="rId49"/>
    <p:sldId id="383" r:id="rId50"/>
    <p:sldId id="295"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o Cardoso" initials="CC" lastIdx="20" clrIdx="0">
    <p:extLst>
      <p:ext uri="{19B8F6BF-5375-455C-9EA6-DF929625EA0E}">
        <p15:presenceInfo xmlns:p15="http://schemas.microsoft.com/office/powerpoint/2012/main" userId="e05edfb3766f00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F5B"/>
    <a:srgbClr val="93A083"/>
    <a:srgbClr val="6D7973"/>
    <a:srgbClr val="516994"/>
    <a:srgbClr val="D4460D"/>
    <a:srgbClr val="E45F16"/>
    <a:srgbClr val="A72908"/>
    <a:srgbClr val="934012"/>
    <a:srgbClr val="9B4D17"/>
    <a:srgbClr val="F8BE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0" autoAdjust="0"/>
    <p:restoredTop sz="69535" autoAdjust="0"/>
  </p:normalViewPr>
  <p:slideViewPr>
    <p:cSldViewPr snapToGrid="0">
      <p:cViewPr varScale="1">
        <p:scale>
          <a:sx n="54" d="100"/>
          <a:sy n="54" d="100"/>
        </p:scale>
        <p:origin x="1164"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F9C28-9F8E-46EA-B349-FEB383D46FC4}" type="datetimeFigureOut">
              <a:rPr lang="pt-PT" smtClean="0"/>
              <a:t>31-10-2017</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128B0-710A-4492-A1DB-7DE62C556DED}" type="slidenum">
              <a:rPr lang="pt-PT" smtClean="0"/>
              <a:t>‹nº›</a:t>
            </a:fld>
            <a:endParaRPr lang="pt-PT"/>
          </a:p>
        </p:txBody>
      </p:sp>
    </p:spTree>
    <p:extLst>
      <p:ext uri="{BB962C8B-B14F-4D97-AF65-F5344CB8AC3E}">
        <p14:creationId xmlns:p14="http://schemas.microsoft.com/office/powerpoint/2010/main" val="340645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noProof="0" dirty="0"/>
              <a:t>Today in the world of design and architectural project conception, the modeling tools available help the architect in the exploration and development of his designs. Furthermore, analysis tools have also emerged from a necessity of evaluating performance, and rapidly evolved to facilitate the analysis of buildings.</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a:t>
            </a:fld>
            <a:endParaRPr lang="pt-PT"/>
          </a:p>
        </p:txBody>
      </p:sp>
    </p:spTree>
    <p:extLst>
      <p:ext uri="{BB962C8B-B14F-4D97-AF65-F5344CB8AC3E}">
        <p14:creationId xmlns:p14="http://schemas.microsoft.com/office/powerpoint/2010/main" val="329377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noProof="0" dirty="0"/>
              <a:t>The architect puts all his effort into creating the script to generate the different parametric variations.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11</a:t>
            </a:fld>
            <a:endParaRPr lang="pt-PT"/>
          </a:p>
        </p:txBody>
      </p:sp>
    </p:spTree>
    <p:extLst>
      <p:ext uri="{BB962C8B-B14F-4D97-AF65-F5344CB8AC3E}">
        <p14:creationId xmlns:p14="http://schemas.microsoft.com/office/powerpoint/2010/main" val="389622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i="0" baseline="0" dirty="0"/>
              <a:t>(…)  T</a:t>
            </a:r>
            <a:r>
              <a:rPr lang="en-US" sz="1200" i="0" baseline="0" noProof="0" dirty="0"/>
              <a:t>his exploration process could benefit from the analysis of all the relevant design variations considered by the architect. However, given the time and effort required  to produce all the analytical models for the different variations, the analysis tools are frequently used only in later stages of a project </a:t>
            </a:r>
            <a:r>
              <a:rPr lang="pt-PT" sz="1200" i="0" baseline="0" dirty="0"/>
              <a:t>(…)</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12</a:t>
            </a:fld>
            <a:endParaRPr lang="pt-PT"/>
          </a:p>
        </p:txBody>
      </p:sp>
    </p:spTree>
    <p:extLst>
      <p:ext uri="{BB962C8B-B14F-4D97-AF65-F5344CB8AC3E}">
        <p14:creationId xmlns:p14="http://schemas.microsoft.com/office/powerpoint/2010/main" val="140196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i="0" dirty="0"/>
              <a:t>(…) </a:t>
            </a:r>
            <a:r>
              <a:rPr lang="en-US" sz="1200" i="0" noProof="0" dirty="0"/>
              <a:t>so that that the chosen design can be validated in terms of performance, and so the architect makes some small adjustments according to the analysis results.</a:t>
            </a:r>
            <a:endParaRPr lang="en-US" sz="1200" i="0"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13</a:t>
            </a:fld>
            <a:endParaRPr lang="pt-PT"/>
          </a:p>
        </p:txBody>
      </p:sp>
    </p:spTree>
    <p:extLst>
      <p:ext uri="{BB962C8B-B14F-4D97-AF65-F5344CB8AC3E}">
        <p14:creationId xmlns:p14="http://schemas.microsoft.com/office/powerpoint/2010/main" val="1827406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Considering that the analytical models take a lot of time and effort, designers will not be willing to evaluate several design variations. And so, the analysis process only takes place when the design is almost settled. But it is during the exploration of a design, that these tools could have a greater impact on the design choices and thus, improve performance. By doing analysis in the later phases of design we are probably not reaching the full performance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this led us to a question: </a:t>
            </a:r>
            <a:r>
              <a:rPr lang="en-US" dirty="0"/>
              <a:t>What if we could integrate performance in the design process? </a:t>
            </a:r>
            <a:endParaRPr lang="en-US" sz="1200"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14</a:t>
            </a:fld>
            <a:endParaRPr lang="pt-PT"/>
          </a:p>
        </p:txBody>
      </p:sp>
    </p:spTree>
    <p:extLst>
      <p:ext uri="{BB962C8B-B14F-4D97-AF65-F5344CB8AC3E}">
        <p14:creationId xmlns:p14="http://schemas.microsoft.com/office/powerpoint/2010/main" val="267534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Architects have always considered aspects related to the functionality and use of their designs, to the environmental aspects such as solar radiation and winds, but not in a strict scientific manner, rather an intuitive one. Analysis tools provide us with rigorous results, that could work as a guiding principle to make informed design choices.</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want to achieve a situation where the same effort is implied to create both the geometrical models and the analytical models. </a:t>
            </a:r>
            <a:r>
              <a:rPr lang="en-US" sz="1200" dirty="0">
                <a:latin typeface="Ebrima" panose="02000000000000000000" pitchFamily="2" charset="0"/>
                <a:ea typeface="Ebrima" panose="02000000000000000000" pitchFamily="2" charset="0"/>
                <a:cs typeface="Ebrima" panose="02000000000000000000" pitchFamily="2" charset="0"/>
              </a:rPr>
              <a:t>But how does this integration differs from the current workflows?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15</a:t>
            </a:fld>
            <a:endParaRPr lang="pt-PT"/>
          </a:p>
        </p:txBody>
      </p:sp>
    </p:spTree>
    <p:extLst>
      <p:ext uri="{BB962C8B-B14F-4D97-AF65-F5344CB8AC3E}">
        <p14:creationId xmlns:p14="http://schemas.microsoft.com/office/powerpoint/2010/main" val="236380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To solve this problem, we need to use a tool that supports parametric design.</a:t>
            </a:r>
            <a:endParaRPr lang="en-US" sz="1200" dirty="0">
              <a:latin typeface="Ebrima" panose="02000000000000000000" pitchFamily="2" charset="0"/>
              <a:ea typeface="Ebrima" panose="02000000000000000000" pitchFamily="2" charset="0"/>
              <a:cs typeface="Ebrima" panose="02000000000000000000" pitchFamily="2" charset="0"/>
            </a:endParaRPr>
          </a:p>
          <a:p>
            <a:r>
              <a:rPr lang="en-GB" dirty="0"/>
              <a:t>First of all, we had to chose a parametric tool to work with. We used Rosetta which supports different programming languages and different CAD and BIM tools.</a:t>
            </a:r>
          </a:p>
        </p:txBody>
      </p:sp>
      <p:sp>
        <p:nvSpPr>
          <p:cNvPr id="4" name="Slide Number Placeholder 3"/>
          <p:cNvSpPr>
            <a:spLocks noGrp="1"/>
          </p:cNvSpPr>
          <p:nvPr>
            <p:ph type="sldNum" sz="quarter" idx="10"/>
          </p:nvPr>
        </p:nvSpPr>
        <p:spPr/>
        <p:txBody>
          <a:bodyPr/>
          <a:lstStyle/>
          <a:p>
            <a:fld id="{FAB128B0-710A-4492-A1DB-7DE62C556DED}" type="slidenum">
              <a:rPr lang="pt-PT" smtClean="0"/>
              <a:t>16</a:t>
            </a:fld>
            <a:endParaRPr lang="pt-PT"/>
          </a:p>
        </p:txBody>
      </p:sp>
    </p:spTree>
    <p:extLst>
      <p:ext uri="{BB962C8B-B14F-4D97-AF65-F5344CB8AC3E}">
        <p14:creationId xmlns:p14="http://schemas.microsoft.com/office/powerpoint/2010/main" val="383905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decided to test the structural analysis of the case study selected with the structural analysis software Robot,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AB128B0-710A-4492-A1DB-7DE62C556DED}" type="slidenum">
              <a:rPr lang="pt-PT" smtClean="0"/>
              <a:t>17</a:t>
            </a:fld>
            <a:endParaRPr lang="pt-PT"/>
          </a:p>
        </p:txBody>
      </p:sp>
    </p:spTree>
    <p:extLst>
      <p:ext uri="{BB962C8B-B14F-4D97-AF65-F5344CB8AC3E}">
        <p14:creationId xmlns:p14="http://schemas.microsoft.com/office/powerpoint/2010/main" val="283549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using </a:t>
            </a:r>
            <a:r>
              <a:rPr lang="en-GB" dirty="0" err="1"/>
              <a:t>Karamba</a:t>
            </a:r>
            <a:r>
              <a:rPr lang="en-GB" dirty="0"/>
              <a:t> and GG plug-ins for Grasshopper. </a:t>
            </a:r>
            <a:r>
              <a:rPr lang="en-US" noProof="0" dirty="0"/>
              <a:t>The analytical model is generated in Rhino, with solely the relevant information about the structural elements, and the structural analysis data (cross-sections, loads, </a:t>
            </a:r>
            <a:r>
              <a:rPr lang="en-US" noProof="0" dirty="0" err="1"/>
              <a:t>etc</a:t>
            </a:r>
            <a:r>
              <a:rPr lang="en-US" noProof="0" dirty="0"/>
              <a:t>) is input in </a:t>
            </a:r>
            <a:r>
              <a:rPr lang="en-US" noProof="0" dirty="0" err="1"/>
              <a:t>Karamba’s</a:t>
            </a:r>
            <a:r>
              <a:rPr lang="en-US" noProof="0" dirty="0"/>
              <a:t> components. The GG plug-in exports to Robot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so, this workflow is extensive as it requires to input information on the </a:t>
            </a:r>
            <a:r>
              <a:rPr lang="en-US" dirty="0" err="1"/>
              <a:t>Karamba</a:t>
            </a:r>
            <a:r>
              <a:rPr lang="en-US" dirty="0"/>
              <a:t> components and to run Rosetta and GG. The analysis of the different variations is delayed since it is necessary to generate each variation at a time. </a:t>
            </a:r>
            <a:r>
              <a:rPr lang="en-US" sz="1200" dirty="0"/>
              <a:t>Ideally, this task should be automated to facilitate the analysis of different variations (…)</a:t>
            </a:r>
            <a:endParaRPr lang="pt-PT" dirty="0"/>
          </a:p>
        </p:txBody>
      </p:sp>
      <p:sp>
        <p:nvSpPr>
          <p:cNvPr id="4" name="Slide Number Placeholder 3"/>
          <p:cNvSpPr>
            <a:spLocks noGrp="1"/>
          </p:cNvSpPr>
          <p:nvPr>
            <p:ph type="sldNum" sz="quarter" idx="10"/>
          </p:nvPr>
        </p:nvSpPr>
        <p:spPr/>
        <p:txBody>
          <a:bodyPr/>
          <a:lstStyle/>
          <a:p>
            <a:fld id="{FAB128B0-710A-4492-A1DB-7DE62C556DED}" type="slidenum">
              <a:rPr lang="pt-PT" smtClean="0"/>
              <a:t>18</a:t>
            </a:fld>
            <a:endParaRPr lang="pt-PT"/>
          </a:p>
        </p:txBody>
      </p:sp>
    </p:spTree>
    <p:extLst>
      <p:ext uri="{BB962C8B-B14F-4D97-AF65-F5344CB8AC3E}">
        <p14:creationId xmlns:p14="http://schemas.microsoft.com/office/powerpoint/2010/main" val="295643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So w</a:t>
            </a:r>
            <a:r>
              <a:rPr lang="en-GB" sz="900" dirty="0"/>
              <a:t>e decided to connect Rosetta directly with the structural analysis tool Robot to automate the analysis of different variations. This workflow no longer depends on </a:t>
            </a:r>
            <a:r>
              <a:rPr lang="en-GB" sz="900" dirty="0" err="1"/>
              <a:t>Karamba’s</a:t>
            </a:r>
            <a:r>
              <a:rPr lang="en-GB" sz="900" dirty="0"/>
              <a:t> components to define material properties, loads and supports or GG to export to Robot and it does not depend on a </a:t>
            </a:r>
            <a:r>
              <a:rPr lang="en-GB" sz="900" dirty="0" err="1"/>
              <a:t>modeling</a:t>
            </a:r>
            <a:r>
              <a:rPr lang="en-GB" sz="900" dirty="0"/>
              <a:t>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The data information on structural analysis, such as loads and materiality, are described in the building’s script. Rosetta communicates directly with Robot to generate the analytical model and automate the analysis of the design variations. </a:t>
            </a:r>
            <a:r>
              <a:rPr lang="en-US" sz="9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AB128B0-710A-4492-A1DB-7DE62C556DED}" type="slidenum">
              <a:rPr lang="pt-PT" smtClean="0"/>
              <a:t>19</a:t>
            </a:fld>
            <a:endParaRPr lang="pt-PT"/>
          </a:p>
        </p:txBody>
      </p:sp>
    </p:spTree>
    <p:extLst>
      <p:ext uri="{BB962C8B-B14F-4D97-AF65-F5344CB8AC3E}">
        <p14:creationId xmlns:p14="http://schemas.microsoft.com/office/powerpoint/2010/main" val="1783224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We evaluated the structural performance of several variations of the case study here presented. This is the </a:t>
            </a:r>
            <a:r>
              <a:rPr lang="en-US" sz="1200" kern="1200" dirty="0">
                <a:solidFill>
                  <a:schemeClr val="tx1"/>
                </a:solidFill>
                <a:effectLst/>
                <a:latin typeface="+mn-lt"/>
                <a:ea typeface="+mn-ea"/>
                <a:cs typeface="+mn-cs"/>
              </a:rPr>
              <a:t>Shenzhen </a:t>
            </a:r>
            <a:r>
              <a:rPr lang="en-US" sz="1200" kern="1200" dirty="0" err="1">
                <a:solidFill>
                  <a:schemeClr val="tx1"/>
                </a:solidFill>
                <a:effectLst/>
                <a:latin typeface="+mn-lt"/>
                <a:ea typeface="+mn-ea"/>
                <a:cs typeface="+mn-cs"/>
              </a:rPr>
              <a:t>Bao’an</a:t>
            </a:r>
            <a:r>
              <a:rPr lang="en-US" sz="1200" kern="1200" dirty="0">
                <a:solidFill>
                  <a:schemeClr val="tx1"/>
                </a:solidFill>
                <a:effectLst/>
                <a:latin typeface="+mn-lt"/>
                <a:ea typeface="+mn-ea"/>
                <a:cs typeface="+mn-cs"/>
              </a:rPr>
              <a:t> International Airport located in Shenzhen in China.</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20</a:t>
            </a:fld>
            <a:endParaRPr lang="pt-PT"/>
          </a:p>
        </p:txBody>
      </p:sp>
    </p:spTree>
    <p:extLst>
      <p:ext uri="{BB962C8B-B14F-4D97-AF65-F5344CB8AC3E}">
        <p14:creationId xmlns:p14="http://schemas.microsoft.com/office/powerpoint/2010/main" val="61868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noProof="0" dirty="0"/>
              <a:t>The analysis tools require models adapted to the type of analysis to be performed, these models </a:t>
            </a:r>
            <a:r>
              <a:rPr lang="pt-PT" dirty="0"/>
              <a:t>are </a:t>
            </a:r>
            <a:r>
              <a:rPr lang="en-US" noProof="0" dirty="0"/>
              <a:t>called analytical models and can be distinguished from the geometric model created with modeling tools.</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a:t>
            </a:fld>
            <a:endParaRPr lang="pt-PT"/>
          </a:p>
        </p:txBody>
      </p:sp>
    </p:spTree>
    <p:extLst>
      <p:ext uri="{BB962C8B-B14F-4D97-AF65-F5344CB8AC3E}">
        <p14:creationId xmlns:p14="http://schemas.microsoft.com/office/powerpoint/2010/main" val="792982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This</a:t>
            </a:r>
            <a:r>
              <a:rPr lang="pt-PT" dirty="0"/>
              <a:t> </a:t>
            </a:r>
            <a:r>
              <a:rPr lang="pt-PT" dirty="0" err="1"/>
              <a:t>is</a:t>
            </a:r>
            <a:r>
              <a:rPr lang="pt-PT" dirty="0"/>
              <a:t> </a:t>
            </a:r>
            <a:r>
              <a:rPr lang="pt-PT" dirty="0" err="1"/>
              <a:t>the</a:t>
            </a:r>
            <a:r>
              <a:rPr lang="pt-PT" dirty="0"/>
              <a:t> </a:t>
            </a:r>
            <a:r>
              <a:rPr lang="pt-PT" dirty="0" err="1"/>
              <a:t>structural</a:t>
            </a:r>
            <a:r>
              <a:rPr lang="pt-PT" dirty="0"/>
              <a:t> </a:t>
            </a:r>
            <a:r>
              <a:rPr lang="pt-PT" dirty="0" err="1"/>
              <a:t>analytical</a:t>
            </a:r>
            <a:r>
              <a:rPr lang="pt-PT" dirty="0"/>
              <a:t> </a:t>
            </a:r>
            <a:r>
              <a:rPr lang="pt-PT" dirty="0" err="1"/>
              <a:t>model</a:t>
            </a:r>
            <a:r>
              <a:rPr lang="pt-PT" dirty="0"/>
              <a:t> </a:t>
            </a:r>
            <a:r>
              <a:rPr lang="pt-PT" dirty="0" err="1"/>
              <a:t>of</a:t>
            </a:r>
            <a:r>
              <a:rPr lang="pt-PT" dirty="0"/>
              <a:t> </a:t>
            </a:r>
            <a:r>
              <a:rPr lang="pt-PT" dirty="0" err="1"/>
              <a:t>the</a:t>
            </a:r>
            <a:r>
              <a:rPr lang="pt-PT" dirty="0"/>
              <a:t> case </a:t>
            </a:r>
            <a:r>
              <a:rPr lang="pt-PT" dirty="0" err="1"/>
              <a:t>study</a:t>
            </a:r>
            <a:r>
              <a:rPr lang="pt-PT" dirty="0"/>
              <a:t> </a:t>
            </a:r>
            <a:r>
              <a:rPr lang="pt-PT" dirty="0" err="1"/>
              <a:t>selected</a:t>
            </a:r>
            <a:r>
              <a:rPr lang="pt-PT" dirty="0"/>
              <a:t> </a:t>
            </a:r>
            <a:r>
              <a:rPr lang="pt-PT" dirty="0" err="1"/>
              <a:t>and</a:t>
            </a:r>
            <a:r>
              <a:rPr lang="pt-PT" dirty="0"/>
              <a:t> </a:t>
            </a:r>
            <a:r>
              <a:rPr lang="pt-PT" dirty="0" err="1"/>
              <a:t>we</a:t>
            </a:r>
            <a:r>
              <a:rPr lang="pt-PT" dirty="0"/>
              <a:t> </a:t>
            </a:r>
            <a:r>
              <a:rPr lang="pt-PT" dirty="0" err="1"/>
              <a:t>chose</a:t>
            </a:r>
            <a:r>
              <a:rPr lang="pt-PT" dirty="0"/>
              <a:t> to </a:t>
            </a:r>
            <a:r>
              <a:rPr lang="pt-PT" dirty="0" err="1"/>
              <a:t>evaluate</a:t>
            </a:r>
            <a:r>
              <a:rPr lang="pt-PT" dirty="0"/>
              <a:t> 8 diferente </a:t>
            </a:r>
            <a:r>
              <a:rPr lang="pt-PT" dirty="0" err="1"/>
              <a:t>truss</a:t>
            </a:r>
            <a:r>
              <a:rPr lang="pt-PT" dirty="0"/>
              <a:t> </a:t>
            </a:r>
            <a:r>
              <a:rPr lang="pt-PT" dirty="0" err="1"/>
              <a:t>type</a:t>
            </a:r>
            <a:r>
              <a:rPr lang="pt-PT" dirty="0"/>
              <a:t> </a:t>
            </a:r>
            <a:r>
              <a:rPr lang="pt-PT" dirty="0" err="1"/>
              <a:t>solutions</a:t>
            </a:r>
            <a:r>
              <a:rPr lang="pt-PT" dirty="0"/>
              <a:t> for </a:t>
            </a:r>
            <a:r>
              <a:rPr lang="pt-PT" dirty="0" err="1"/>
              <a:t>this</a:t>
            </a:r>
            <a:r>
              <a:rPr lang="pt-PT" dirty="0"/>
              <a:t> </a:t>
            </a:r>
            <a:r>
              <a:rPr lang="pt-PT" dirty="0" err="1"/>
              <a:t>structure</a:t>
            </a:r>
            <a:r>
              <a:rPr lang="pt-PT" dirty="0"/>
              <a:t> to </a:t>
            </a:r>
            <a:r>
              <a:rPr lang="pt-PT" dirty="0" err="1"/>
              <a:t>find</a:t>
            </a:r>
            <a:r>
              <a:rPr lang="pt-PT" dirty="0"/>
              <a:t> </a:t>
            </a:r>
            <a:r>
              <a:rPr lang="pt-PT" dirty="0" err="1"/>
              <a:t>the</a:t>
            </a:r>
            <a:r>
              <a:rPr lang="pt-PT" dirty="0"/>
              <a:t> </a:t>
            </a:r>
            <a:r>
              <a:rPr lang="pt-PT" dirty="0" err="1"/>
              <a:t>most</a:t>
            </a:r>
            <a:r>
              <a:rPr lang="pt-PT" dirty="0"/>
              <a:t> </a:t>
            </a:r>
            <a:r>
              <a:rPr lang="pt-PT" dirty="0" err="1"/>
              <a:t>suitable</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21</a:t>
            </a:fld>
            <a:endParaRPr lang="pt-PT"/>
          </a:p>
        </p:txBody>
      </p:sp>
    </p:spTree>
    <p:extLst>
      <p:ext uri="{BB962C8B-B14F-4D97-AF65-F5344CB8AC3E}">
        <p14:creationId xmlns:p14="http://schemas.microsoft.com/office/powerpoint/2010/main" val="255607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These</a:t>
            </a:r>
            <a:r>
              <a:rPr lang="pt-PT" dirty="0"/>
              <a:t> </a:t>
            </a:r>
            <a:r>
              <a:rPr lang="pt-PT" dirty="0" err="1"/>
              <a:t>variations</a:t>
            </a:r>
            <a:r>
              <a:rPr lang="pt-PT" dirty="0"/>
              <a:t> </a:t>
            </a:r>
            <a:r>
              <a:rPr lang="pt-PT" dirty="0" err="1"/>
              <a:t>include</a:t>
            </a:r>
            <a:r>
              <a:rPr lang="pt-PT" dirty="0"/>
              <a:t> </a:t>
            </a:r>
            <a:r>
              <a:rPr lang="pt-PT" dirty="0" err="1"/>
              <a:t>the</a:t>
            </a:r>
            <a:r>
              <a:rPr lang="pt-PT" dirty="0"/>
              <a:t> </a:t>
            </a:r>
            <a:r>
              <a:rPr lang="pt-PT" dirty="0" err="1"/>
              <a:t>Vierendeel</a:t>
            </a:r>
            <a:r>
              <a:rPr lang="pt-PT" dirty="0"/>
              <a:t> </a:t>
            </a:r>
            <a:r>
              <a:rPr lang="pt-PT" dirty="0" err="1"/>
              <a:t>Beam</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22</a:t>
            </a:fld>
            <a:endParaRPr lang="pt-PT"/>
          </a:p>
        </p:txBody>
      </p:sp>
    </p:spTree>
    <p:extLst>
      <p:ext uri="{BB962C8B-B14F-4D97-AF65-F5344CB8AC3E}">
        <p14:creationId xmlns:p14="http://schemas.microsoft.com/office/powerpoint/2010/main" val="365638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then</a:t>
            </a:r>
            <a:r>
              <a:rPr lang="pt-PT" dirty="0"/>
              <a:t> </a:t>
            </a:r>
            <a:r>
              <a:rPr lang="pt-PT" dirty="0" err="1"/>
              <a:t>by</a:t>
            </a:r>
            <a:r>
              <a:rPr lang="pt-PT" dirty="0"/>
              <a:t> </a:t>
            </a:r>
            <a:r>
              <a:rPr lang="pt-PT" dirty="0" err="1"/>
              <a:t>adding</a:t>
            </a:r>
            <a:r>
              <a:rPr lang="pt-PT" dirty="0"/>
              <a:t> </a:t>
            </a:r>
            <a:r>
              <a:rPr lang="pt-PT" dirty="0" err="1"/>
              <a:t>bracing</a:t>
            </a:r>
            <a:r>
              <a:rPr lang="pt-PT" dirty="0"/>
              <a:t> </a:t>
            </a:r>
            <a:r>
              <a:rPr lang="pt-PT" dirty="0" err="1"/>
              <a:t>we</a:t>
            </a:r>
            <a:r>
              <a:rPr lang="pt-PT" dirty="0"/>
              <a:t> </a:t>
            </a:r>
            <a:r>
              <a:rPr lang="pt-PT" dirty="0" err="1"/>
              <a:t>have</a:t>
            </a:r>
            <a:r>
              <a:rPr lang="pt-PT" dirty="0"/>
              <a:t> Planar </a:t>
            </a:r>
            <a:r>
              <a:rPr lang="pt-PT" dirty="0" err="1"/>
              <a:t>Pratt</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23</a:t>
            </a:fld>
            <a:endParaRPr lang="pt-PT"/>
          </a:p>
        </p:txBody>
      </p:sp>
    </p:spTree>
    <p:extLst>
      <p:ext uri="{BB962C8B-B14F-4D97-AF65-F5344CB8AC3E}">
        <p14:creationId xmlns:p14="http://schemas.microsoft.com/office/powerpoint/2010/main" val="4271846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transversal </a:t>
            </a:r>
            <a:r>
              <a:rPr lang="pt-PT" dirty="0" err="1"/>
              <a:t>bracing</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24</a:t>
            </a:fld>
            <a:endParaRPr lang="pt-PT"/>
          </a:p>
        </p:txBody>
      </p:sp>
    </p:spTree>
    <p:extLst>
      <p:ext uri="{BB962C8B-B14F-4D97-AF65-F5344CB8AC3E}">
        <p14:creationId xmlns:p14="http://schemas.microsoft.com/office/powerpoint/2010/main" val="1456017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plus</a:t>
            </a:r>
            <a:r>
              <a:rPr lang="pt-PT" dirty="0"/>
              <a:t> </a:t>
            </a:r>
            <a:r>
              <a:rPr lang="pt-PT" dirty="0" err="1"/>
              <a:t>space</a:t>
            </a:r>
            <a:r>
              <a:rPr lang="pt-PT" dirty="0"/>
              <a:t> </a:t>
            </a:r>
            <a:r>
              <a:rPr lang="pt-PT" dirty="0" err="1"/>
              <a:t>bracing</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25</a:t>
            </a:fld>
            <a:endParaRPr lang="pt-PT"/>
          </a:p>
        </p:txBody>
      </p:sp>
    </p:spTree>
    <p:extLst>
      <p:ext uri="{BB962C8B-B14F-4D97-AF65-F5344CB8AC3E}">
        <p14:creationId xmlns:p14="http://schemas.microsoft.com/office/powerpoint/2010/main" val="2453725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top </a:t>
            </a:r>
            <a:r>
              <a:rPr lang="pt-PT" dirty="0" err="1"/>
              <a:t>and</a:t>
            </a:r>
            <a:r>
              <a:rPr lang="pt-PT" dirty="0"/>
              <a:t> </a:t>
            </a:r>
            <a:r>
              <a:rPr lang="pt-PT" dirty="0" err="1"/>
              <a:t>bottom</a:t>
            </a:r>
            <a:r>
              <a:rPr lang="pt-PT" dirty="0"/>
              <a:t> </a:t>
            </a:r>
            <a:r>
              <a:rPr lang="pt-PT" dirty="0" err="1"/>
              <a:t>bracing</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26</a:t>
            </a:fld>
            <a:endParaRPr lang="pt-PT"/>
          </a:p>
        </p:txBody>
      </p:sp>
    </p:spTree>
    <p:extLst>
      <p:ext uri="{BB962C8B-B14F-4D97-AF65-F5344CB8AC3E}">
        <p14:creationId xmlns:p14="http://schemas.microsoft.com/office/powerpoint/2010/main" val="2920497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 here are summarized the eight case study variations which were evaluated. Using our approach we obtain the same results than using the previous workflow studied, but through a direct connection between the algorithmic-design tool Rosetta and the analysis </a:t>
            </a:r>
            <a:r>
              <a:rPr lang="pt-PT" dirty="0"/>
              <a:t>software Robot. </a:t>
            </a:r>
            <a:r>
              <a:rPr lang="en-US" noProof="0" dirty="0"/>
              <a:t>The</a:t>
            </a:r>
            <a:r>
              <a:rPr lang="pt-PT" dirty="0"/>
              <a:t> </a:t>
            </a:r>
            <a:r>
              <a:rPr lang="en-US" dirty="0"/>
              <a:t>8 trusses were processed and analyzed one after the other automatically. All the connections between bars are welded.</a:t>
            </a:r>
            <a:endParaRPr lang="pt-PT" dirty="0"/>
          </a:p>
          <a:p>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30</a:t>
            </a:fld>
            <a:endParaRPr lang="pt-PT"/>
          </a:p>
        </p:txBody>
      </p:sp>
    </p:spTree>
    <p:extLst>
      <p:ext uri="{BB962C8B-B14F-4D97-AF65-F5344CB8AC3E}">
        <p14:creationId xmlns:p14="http://schemas.microsoft.com/office/powerpoint/2010/main" val="3205803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can obtain, for example, the deflection happening in the structure of each of the eight case studies and chose the truss type solution which is more suitable according to this criteria. In this case, Warren with verticals is the solution with the smallest displacement.</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31</a:t>
            </a:fld>
            <a:endParaRPr lang="pt-PT"/>
          </a:p>
        </p:txBody>
      </p:sp>
    </p:spTree>
    <p:extLst>
      <p:ext uri="{BB962C8B-B14F-4D97-AF65-F5344CB8AC3E}">
        <p14:creationId xmlns:p14="http://schemas.microsoft.com/office/powerpoint/2010/main" val="3923072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can obtain, for example, the deflection happening in the structure of each of the eight case studies.</a:t>
            </a:r>
          </a:p>
          <a:p>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33</a:t>
            </a:fld>
            <a:endParaRPr lang="pt-PT"/>
          </a:p>
        </p:txBody>
      </p:sp>
    </p:spTree>
    <p:extLst>
      <p:ext uri="{BB962C8B-B14F-4D97-AF65-F5344CB8AC3E}">
        <p14:creationId xmlns:p14="http://schemas.microsoft.com/office/powerpoint/2010/main" val="1742957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then decided to test the radiation analysis of the case study using the analysis tool </a:t>
            </a:r>
            <a:r>
              <a:rPr lang="en-GB" dirty="0" err="1"/>
              <a:t>Radience</a:t>
            </a:r>
            <a:r>
              <a:rPr lang="en-GB" dirty="0"/>
              <a:t>. </a:t>
            </a:r>
          </a:p>
        </p:txBody>
      </p:sp>
      <p:sp>
        <p:nvSpPr>
          <p:cNvPr id="4" name="Slide Number Placeholder 3"/>
          <p:cNvSpPr>
            <a:spLocks noGrp="1"/>
          </p:cNvSpPr>
          <p:nvPr>
            <p:ph type="sldNum" sz="quarter" idx="10"/>
          </p:nvPr>
        </p:nvSpPr>
        <p:spPr/>
        <p:txBody>
          <a:bodyPr/>
          <a:lstStyle/>
          <a:p>
            <a:fld id="{FAB128B0-710A-4492-A1DB-7DE62C556DED}" type="slidenum">
              <a:rPr lang="pt-PT" smtClean="0"/>
              <a:t>34</a:t>
            </a:fld>
            <a:endParaRPr lang="pt-PT"/>
          </a:p>
        </p:txBody>
      </p:sp>
    </p:spTree>
    <p:extLst>
      <p:ext uri="{BB962C8B-B14F-4D97-AF65-F5344CB8AC3E}">
        <p14:creationId xmlns:p14="http://schemas.microsoft.com/office/powerpoint/2010/main" val="386824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a geometrical model, which was obtained parametrically</a:t>
            </a:r>
            <a:r>
              <a:rPr lang="pt-PT" dirty="0"/>
              <a:t>. </a:t>
            </a:r>
            <a:r>
              <a:rPr lang="en-US" dirty="0"/>
              <a:t>However, when speaking of analysis, we require different models with different semantics for the same elements. (…)</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a:t>
            </a:fld>
            <a:endParaRPr lang="pt-PT"/>
          </a:p>
        </p:txBody>
      </p:sp>
    </p:spTree>
    <p:extLst>
      <p:ext uri="{BB962C8B-B14F-4D97-AF65-F5344CB8AC3E}">
        <p14:creationId xmlns:p14="http://schemas.microsoft.com/office/powerpoint/2010/main" val="113623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DIVA plug-in for Grasshopper in Rhino, where we set-up data for the radiance analysis (reflectivity and materiality).</a:t>
            </a:r>
            <a:r>
              <a:rPr lang="en-US" dirty="0"/>
              <a:t> Rosetta sends to Rhinoceros solely the information necessary to the analytical model of radiance analysis. </a:t>
            </a:r>
            <a:r>
              <a:rPr lang="en-US" noProof="0" dirty="0"/>
              <a:t>However, this workflow is very extensive, information losses occur, it requires several steps to perform the analysis and it is difficult to automate the analysis of several variations.</a:t>
            </a:r>
          </a:p>
        </p:txBody>
      </p:sp>
      <p:sp>
        <p:nvSpPr>
          <p:cNvPr id="4" name="Slide Number Placeholder 3"/>
          <p:cNvSpPr>
            <a:spLocks noGrp="1"/>
          </p:cNvSpPr>
          <p:nvPr>
            <p:ph type="sldNum" sz="quarter" idx="10"/>
          </p:nvPr>
        </p:nvSpPr>
        <p:spPr/>
        <p:txBody>
          <a:bodyPr/>
          <a:lstStyle/>
          <a:p>
            <a:fld id="{FAB128B0-710A-4492-A1DB-7DE62C556DED}" type="slidenum">
              <a:rPr lang="pt-PT" smtClean="0"/>
              <a:t>35</a:t>
            </a:fld>
            <a:endParaRPr lang="pt-PT"/>
          </a:p>
        </p:txBody>
      </p:sp>
    </p:spTree>
    <p:extLst>
      <p:ext uri="{BB962C8B-B14F-4D97-AF65-F5344CB8AC3E}">
        <p14:creationId xmlns:p14="http://schemas.microsoft.com/office/powerpoint/2010/main" val="160115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And here is the analytical model containing the surface and the nodes. We evaluated the incident radiation on the building to obtain a radiation map. Rosetta sends to Rhinoceros solely the information necessary to the analytical model of lighting analysis, using DIVA we set-up the analysis information required to perform the analysis with </a:t>
            </a:r>
            <a:r>
              <a:rPr lang="en-US" dirty="0" err="1"/>
              <a:t>Radience</a:t>
            </a:r>
            <a:r>
              <a:rPr lang="en-US" dirty="0"/>
              <a:t>.</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36</a:t>
            </a:fld>
            <a:endParaRPr lang="pt-PT"/>
          </a:p>
        </p:txBody>
      </p:sp>
    </p:spTree>
    <p:extLst>
      <p:ext uri="{BB962C8B-B14F-4D97-AF65-F5344CB8AC3E}">
        <p14:creationId xmlns:p14="http://schemas.microsoft.com/office/powerpoint/2010/main" val="3426145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However, the results obtained are unreliable. The results show that, due to incorrect computation of normal vectors for the curved surfaces of the case studies, the analysis radiation plans are incorrectly placed and thus the analysis is incorrect. DIVA causes information losses and has difficulties evaluating the radiation incident on curved surfaces since it computes a single normal vector for an entire surface.</a:t>
            </a:r>
          </a:p>
        </p:txBody>
      </p:sp>
      <p:sp>
        <p:nvSpPr>
          <p:cNvPr id="4" name="Slide Number Placeholder 3"/>
          <p:cNvSpPr>
            <a:spLocks noGrp="1"/>
          </p:cNvSpPr>
          <p:nvPr>
            <p:ph type="sldNum" sz="quarter" idx="10"/>
          </p:nvPr>
        </p:nvSpPr>
        <p:spPr/>
        <p:txBody>
          <a:bodyPr/>
          <a:lstStyle/>
          <a:p>
            <a:fld id="{FAB128B0-710A-4492-A1DB-7DE62C556DED}" type="slidenum">
              <a:rPr lang="pt-PT" smtClean="0"/>
              <a:t>37</a:t>
            </a:fld>
            <a:endParaRPr lang="pt-PT"/>
          </a:p>
        </p:txBody>
      </p:sp>
    </p:spTree>
    <p:extLst>
      <p:ext uri="{BB962C8B-B14F-4D97-AF65-F5344CB8AC3E}">
        <p14:creationId xmlns:p14="http://schemas.microsoft.com/office/powerpoint/2010/main" val="619324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lead us to change the workflow to avoid these issues, and we based</a:t>
            </a:r>
            <a:r>
              <a:rPr lang="pt-PT" dirty="0"/>
              <a:t> </a:t>
            </a:r>
            <a:r>
              <a:rPr lang="en-US" sz="1200" b="0" i="0" u="none" strike="noStrike" kern="1200" baseline="0" dirty="0">
                <a:solidFill>
                  <a:schemeClr val="tx1"/>
                </a:solidFill>
                <a:latin typeface="+mn-lt"/>
                <a:ea typeface="+mn-ea"/>
                <a:cs typeface="+mn-cs"/>
              </a:rPr>
              <a:t>our workflow on a direct connection between the algorithmic-design tool Rosetta and the analysis tool </a:t>
            </a:r>
            <a:r>
              <a:rPr lang="en-US" sz="1200" b="0" i="0" u="none" strike="noStrike" kern="1200" baseline="0" dirty="0" err="1">
                <a:solidFill>
                  <a:schemeClr val="tx1"/>
                </a:solidFill>
                <a:latin typeface="+mn-lt"/>
                <a:ea typeface="+mn-ea"/>
                <a:cs typeface="+mn-cs"/>
              </a:rPr>
              <a:t>Radience</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This overrides any need for a 3d visualization modeling tool.</a:t>
            </a:r>
            <a:endParaRPr lang="en-GB" dirty="0"/>
          </a:p>
        </p:txBody>
      </p:sp>
      <p:sp>
        <p:nvSpPr>
          <p:cNvPr id="4" name="Slide Number Placeholder 3"/>
          <p:cNvSpPr>
            <a:spLocks noGrp="1"/>
          </p:cNvSpPr>
          <p:nvPr>
            <p:ph type="sldNum" sz="quarter" idx="10"/>
          </p:nvPr>
        </p:nvSpPr>
        <p:spPr/>
        <p:txBody>
          <a:bodyPr/>
          <a:lstStyle/>
          <a:p>
            <a:fld id="{FAB128B0-710A-4492-A1DB-7DE62C556DED}" type="slidenum">
              <a:rPr lang="pt-PT" smtClean="0"/>
              <a:t>38</a:t>
            </a:fld>
            <a:endParaRPr lang="pt-PT"/>
          </a:p>
        </p:txBody>
      </p:sp>
    </p:spTree>
    <p:extLst>
      <p:ext uri="{BB962C8B-B14F-4D97-AF65-F5344CB8AC3E}">
        <p14:creationId xmlns:p14="http://schemas.microsoft.com/office/powerpoint/2010/main" val="4070329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And here is the analytical model containing the exterior surface of the case study and the sensor node to evaluate the incident radiation on and obtain a radiation map. </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39</a:t>
            </a:fld>
            <a:endParaRPr lang="pt-PT"/>
          </a:p>
        </p:txBody>
      </p:sp>
    </p:spTree>
    <p:extLst>
      <p:ext uri="{BB962C8B-B14F-4D97-AF65-F5344CB8AC3E}">
        <p14:creationId xmlns:p14="http://schemas.microsoft.com/office/powerpoint/2010/main" val="2744237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Comparing the results of the previous workflow (…)</a:t>
            </a:r>
          </a:p>
        </p:txBody>
      </p:sp>
      <p:sp>
        <p:nvSpPr>
          <p:cNvPr id="4" name="Slide Number Placeholder 3"/>
          <p:cNvSpPr>
            <a:spLocks noGrp="1"/>
          </p:cNvSpPr>
          <p:nvPr>
            <p:ph type="sldNum" sz="quarter" idx="10"/>
          </p:nvPr>
        </p:nvSpPr>
        <p:spPr/>
        <p:txBody>
          <a:bodyPr/>
          <a:lstStyle/>
          <a:p>
            <a:fld id="{FAB128B0-710A-4492-A1DB-7DE62C556DED}" type="slidenum">
              <a:rPr lang="pt-PT" smtClean="0"/>
              <a:t>40</a:t>
            </a:fld>
            <a:endParaRPr lang="pt-PT"/>
          </a:p>
        </p:txBody>
      </p:sp>
    </p:spTree>
    <p:extLst>
      <p:ext uri="{BB962C8B-B14F-4D97-AF65-F5344CB8AC3E}">
        <p14:creationId xmlns:p14="http://schemas.microsoft.com/office/powerpoint/2010/main" val="3976665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obtained the radiation map results with the direct connection between Rosetta and </a:t>
            </a:r>
            <a:r>
              <a:rPr lang="en-GB" dirty="0" err="1"/>
              <a:t>Radience</a:t>
            </a:r>
            <a:r>
              <a:rPr lang="en-GB" dirty="0"/>
              <a:t>, and decided to use them </a:t>
            </a:r>
            <a:r>
              <a:rPr lang="en-US" noProof="0" dirty="0"/>
              <a:t>to produce hexagonal openings with different dimensions on the coverage of the building.</a:t>
            </a:r>
          </a:p>
        </p:txBody>
      </p:sp>
      <p:sp>
        <p:nvSpPr>
          <p:cNvPr id="4" name="Slide Number Placeholder 3"/>
          <p:cNvSpPr>
            <a:spLocks noGrp="1"/>
          </p:cNvSpPr>
          <p:nvPr>
            <p:ph type="sldNum" sz="quarter" idx="10"/>
          </p:nvPr>
        </p:nvSpPr>
        <p:spPr/>
        <p:txBody>
          <a:bodyPr/>
          <a:lstStyle/>
          <a:p>
            <a:fld id="{FAB128B0-710A-4492-A1DB-7DE62C556DED}" type="slidenum">
              <a:rPr lang="pt-PT" smtClean="0"/>
              <a:t>41</a:t>
            </a:fld>
            <a:endParaRPr lang="pt-PT"/>
          </a:p>
        </p:txBody>
      </p:sp>
    </p:spTree>
    <p:extLst>
      <p:ext uri="{BB962C8B-B14F-4D97-AF65-F5344CB8AC3E}">
        <p14:creationId xmlns:p14="http://schemas.microsoft.com/office/powerpoint/2010/main" val="2943099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This</a:t>
            </a:r>
            <a:r>
              <a:rPr lang="pt-PT" dirty="0"/>
              <a:t> </a:t>
            </a:r>
            <a:r>
              <a:rPr lang="pt-PT" dirty="0" err="1"/>
              <a:t>was</a:t>
            </a:r>
            <a:r>
              <a:rPr lang="pt-PT" dirty="0"/>
              <a:t> </a:t>
            </a:r>
            <a:r>
              <a:rPr lang="pt-PT" dirty="0" err="1"/>
              <a:t>the</a:t>
            </a:r>
            <a:r>
              <a:rPr lang="pt-PT" dirty="0"/>
              <a:t> </a:t>
            </a:r>
            <a:r>
              <a:rPr lang="pt-PT" dirty="0" err="1"/>
              <a:t>result</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42</a:t>
            </a:fld>
            <a:endParaRPr lang="pt-PT"/>
          </a:p>
        </p:txBody>
      </p:sp>
    </p:spTree>
    <p:extLst>
      <p:ext uri="{BB962C8B-B14F-4D97-AF65-F5344CB8AC3E}">
        <p14:creationId xmlns:p14="http://schemas.microsoft.com/office/powerpoint/2010/main" val="1991537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and</a:t>
            </a:r>
            <a:r>
              <a:rPr lang="pt-PT" dirty="0"/>
              <a:t> </a:t>
            </a:r>
            <a:r>
              <a:rPr lang="pt-PT" dirty="0" err="1"/>
              <a:t>we</a:t>
            </a:r>
            <a:r>
              <a:rPr lang="pt-PT" dirty="0"/>
              <a:t> can </a:t>
            </a:r>
            <a:r>
              <a:rPr lang="pt-PT" dirty="0" err="1"/>
              <a:t>now</a:t>
            </a:r>
            <a:r>
              <a:rPr lang="pt-PT" dirty="0"/>
              <a:t> </a:t>
            </a:r>
            <a:r>
              <a:rPr lang="pt-PT" dirty="0" err="1"/>
              <a:t>generate</a:t>
            </a:r>
            <a:r>
              <a:rPr lang="pt-PT" dirty="0"/>
              <a:t> </a:t>
            </a:r>
            <a:r>
              <a:rPr lang="pt-PT" dirty="0" err="1"/>
              <a:t>the</a:t>
            </a:r>
            <a:r>
              <a:rPr lang="pt-PT" dirty="0"/>
              <a:t> </a:t>
            </a:r>
            <a:r>
              <a:rPr lang="pt-PT" dirty="0" err="1"/>
              <a:t>geometrical</a:t>
            </a:r>
            <a:r>
              <a:rPr lang="pt-PT" dirty="0"/>
              <a:t> </a:t>
            </a:r>
            <a:r>
              <a:rPr lang="pt-PT" dirty="0" err="1"/>
              <a:t>model</a:t>
            </a:r>
            <a:r>
              <a:rPr lang="pt-PT" dirty="0"/>
              <a:t> </a:t>
            </a:r>
            <a:r>
              <a:rPr lang="pt-PT" dirty="0" err="1"/>
              <a:t>of</a:t>
            </a:r>
            <a:r>
              <a:rPr lang="pt-PT" dirty="0"/>
              <a:t> </a:t>
            </a:r>
            <a:r>
              <a:rPr lang="pt-PT" dirty="0" err="1"/>
              <a:t>the</a:t>
            </a:r>
            <a:r>
              <a:rPr lang="pt-PT" dirty="0"/>
              <a:t> </a:t>
            </a:r>
            <a:r>
              <a:rPr lang="pt-PT" dirty="0" err="1"/>
              <a:t>building</a:t>
            </a:r>
            <a:r>
              <a:rPr lang="pt-PT" dirty="0"/>
              <a:t> </a:t>
            </a:r>
            <a:r>
              <a:rPr lang="pt-PT" dirty="0" err="1"/>
              <a:t>with</a:t>
            </a:r>
            <a:r>
              <a:rPr lang="pt-PT" dirty="0"/>
              <a:t> </a:t>
            </a:r>
            <a:r>
              <a:rPr lang="pt-PT" dirty="0" err="1"/>
              <a:t>an</a:t>
            </a:r>
            <a:r>
              <a:rPr lang="pt-PT" dirty="0"/>
              <a:t> interior </a:t>
            </a:r>
            <a:r>
              <a:rPr lang="pt-PT" dirty="0" err="1"/>
              <a:t>layer</a:t>
            </a:r>
            <a:r>
              <a:rPr lang="pt-PT" dirty="0"/>
              <a:t> </a:t>
            </a:r>
            <a:r>
              <a:rPr lang="pt-PT" dirty="0" err="1"/>
              <a:t>of</a:t>
            </a:r>
            <a:r>
              <a:rPr lang="pt-PT" dirty="0"/>
              <a:t> </a:t>
            </a:r>
            <a:r>
              <a:rPr lang="pt-PT" dirty="0" err="1"/>
              <a:t>equal</a:t>
            </a:r>
            <a:r>
              <a:rPr lang="pt-PT" dirty="0"/>
              <a:t> hexagonal </a:t>
            </a:r>
            <a:r>
              <a:rPr lang="pt-PT" dirty="0" err="1"/>
              <a:t>openings</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43</a:t>
            </a:fld>
            <a:endParaRPr lang="pt-PT"/>
          </a:p>
        </p:txBody>
      </p:sp>
    </p:spTree>
    <p:extLst>
      <p:ext uri="{BB962C8B-B14F-4D97-AF65-F5344CB8AC3E}">
        <p14:creationId xmlns:p14="http://schemas.microsoft.com/office/powerpoint/2010/main" val="3514070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and</a:t>
            </a:r>
            <a:r>
              <a:rPr lang="pt-PT" dirty="0"/>
              <a:t> </a:t>
            </a:r>
            <a:r>
              <a:rPr lang="pt-PT" dirty="0" err="1"/>
              <a:t>the</a:t>
            </a:r>
            <a:r>
              <a:rPr lang="pt-PT" dirty="0"/>
              <a:t> </a:t>
            </a:r>
            <a:r>
              <a:rPr lang="pt-PT" dirty="0" err="1"/>
              <a:t>chosen</a:t>
            </a:r>
            <a:r>
              <a:rPr lang="pt-PT" dirty="0"/>
              <a:t> </a:t>
            </a:r>
            <a:r>
              <a:rPr lang="pt-PT" dirty="0" err="1"/>
              <a:t>truss</a:t>
            </a:r>
            <a:r>
              <a:rPr lang="pt-PT" dirty="0"/>
              <a:t> </a:t>
            </a:r>
            <a:r>
              <a:rPr lang="pt-PT" dirty="0" err="1"/>
              <a:t>type</a:t>
            </a:r>
            <a:r>
              <a:rPr lang="pt-PT" dirty="0"/>
              <a:t> </a:t>
            </a:r>
            <a:r>
              <a:rPr lang="pt-PT" dirty="0" err="1"/>
              <a:t>solution</a:t>
            </a:r>
            <a:r>
              <a:rPr lang="pt-PT" dirty="0"/>
              <a:t>,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44</a:t>
            </a:fld>
            <a:endParaRPr lang="pt-PT"/>
          </a:p>
        </p:txBody>
      </p:sp>
    </p:spTree>
    <p:extLst>
      <p:ext uri="{BB962C8B-B14F-4D97-AF65-F5344CB8AC3E}">
        <p14:creationId xmlns:p14="http://schemas.microsoft.com/office/powerpoint/2010/main" val="71489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intent to do a radiation analysis, t</a:t>
            </a:r>
            <a:r>
              <a:rPr lang="en-US" noProof="0" dirty="0"/>
              <a:t>he analytical model of the incident radiation requires information regarding materiality and the </a:t>
            </a:r>
            <a:r>
              <a:rPr lang="en-US" dirty="0"/>
              <a:t>reflectivity of the building’s surfaces in contact with the exterior (instead of masses), as well as the sensor nodes to evaluate the incident radiation (…)</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5</a:t>
            </a:fld>
            <a:endParaRPr lang="pt-PT"/>
          </a:p>
        </p:txBody>
      </p:sp>
    </p:spTree>
    <p:extLst>
      <p:ext uri="{BB962C8B-B14F-4D97-AF65-F5344CB8AC3E}">
        <p14:creationId xmlns:p14="http://schemas.microsoft.com/office/powerpoint/2010/main" val="113623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noProof="0" dirty="0"/>
              <a:t>(…).</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45</a:t>
            </a:fld>
            <a:endParaRPr lang="pt-PT"/>
          </a:p>
        </p:txBody>
      </p:sp>
    </p:spTree>
    <p:extLst>
      <p:ext uri="{BB962C8B-B14F-4D97-AF65-F5344CB8AC3E}">
        <p14:creationId xmlns:p14="http://schemas.microsoft.com/office/powerpoint/2010/main" val="750279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Using an algorithmic-design tool we were capable to directly connect with analysis software to generate analytical models to carry out performance analysis.</a:t>
            </a:r>
          </a:p>
        </p:txBody>
      </p:sp>
      <p:sp>
        <p:nvSpPr>
          <p:cNvPr id="4" name="Slide Number Placeholder 3"/>
          <p:cNvSpPr>
            <a:spLocks noGrp="1"/>
          </p:cNvSpPr>
          <p:nvPr>
            <p:ph type="sldNum" sz="quarter" idx="10"/>
          </p:nvPr>
        </p:nvSpPr>
        <p:spPr/>
        <p:txBody>
          <a:bodyPr/>
          <a:lstStyle/>
          <a:p>
            <a:fld id="{FAB128B0-710A-4492-A1DB-7DE62C556DED}" type="slidenum">
              <a:rPr lang="pt-PT" smtClean="0"/>
              <a:t>46</a:t>
            </a:fld>
            <a:endParaRPr lang="pt-PT"/>
          </a:p>
        </p:txBody>
      </p:sp>
    </p:spTree>
    <p:extLst>
      <p:ext uri="{BB962C8B-B14F-4D97-AF65-F5344CB8AC3E}">
        <p14:creationId xmlns:p14="http://schemas.microsoft.com/office/powerpoint/2010/main" val="221295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This process is simple because the same script that produces the three-dimensional models is now capable of generating the analytical models according to the analysis tool used.</a:t>
            </a:r>
            <a:endParaRPr lang="pt-PT"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47</a:t>
            </a:fld>
            <a:endParaRPr lang="pt-PT"/>
          </a:p>
        </p:txBody>
      </p:sp>
    </p:spTree>
    <p:extLst>
      <p:ext uri="{BB962C8B-B14F-4D97-AF65-F5344CB8AC3E}">
        <p14:creationId xmlns:p14="http://schemas.microsoft.com/office/powerpoint/2010/main" val="110307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000" dirty="0"/>
              <a:t>It is not only capable of generating these analytical models without the need for any additional effort by the architect, it also allows the automation of numerous analyzes in a row, </a:t>
            </a:r>
            <a:r>
              <a:rPr lang="en-US" sz="1000" b="0" i="0" u="none" strike="noStrike" kern="1200" baseline="0" dirty="0">
                <a:solidFill>
                  <a:schemeClr val="tx1"/>
                </a:solidFill>
                <a:latin typeface="+mn-lt"/>
                <a:ea typeface="+mn-ea"/>
                <a:cs typeface="+mn-cs"/>
              </a:rPr>
              <a:t>thus encouraging a wider performance-oriented design exploration. </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48</a:t>
            </a:fld>
            <a:endParaRPr lang="pt-PT"/>
          </a:p>
        </p:txBody>
      </p:sp>
    </p:spTree>
    <p:extLst>
      <p:ext uri="{BB962C8B-B14F-4D97-AF65-F5344CB8AC3E}">
        <p14:creationId xmlns:p14="http://schemas.microsoft.com/office/powerpoint/2010/main" val="1904272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can also take advantage of Rosetta’s interoperability with CAD tools to generate models of the results obtained with the analysis tools. Here is an example of the deformed model of a truss seen in both AutoCAD and Rhino.</a:t>
            </a:r>
            <a:endParaRPr lang="en-US" sz="120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49</a:t>
            </a:fld>
            <a:endParaRPr lang="pt-PT"/>
          </a:p>
        </p:txBody>
      </p:sp>
    </p:spTree>
    <p:extLst>
      <p:ext uri="{BB962C8B-B14F-4D97-AF65-F5344CB8AC3E}">
        <p14:creationId xmlns:p14="http://schemas.microsoft.com/office/powerpoint/2010/main" val="379682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intent to do a structural analysis we need </a:t>
            </a:r>
            <a:r>
              <a:rPr lang="pt-PT" dirty="0"/>
              <a:t>to </a:t>
            </a:r>
            <a:r>
              <a:rPr lang="en-US" noProof="0" dirty="0"/>
              <a:t>specify the geometry of the structural elements, represented by lines and nodes (instead of masses), as well as data on material properties, cross-sections, support and loads.</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6</a:t>
            </a:fld>
            <a:endParaRPr lang="pt-PT"/>
          </a:p>
        </p:txBody>
      </p:sp>
    </p:spTree>
    <p:extLst>
      <p:ext uri="{BB962C8B-B14F-4D97-AF65-F5344CB8AC3E}">
        <p14:creationId xmlns:p14="http://schemas.microsoft.com/office/powerpoint/2010/main" val="11362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Designers create the geometrical model to explore different options during the conceptual phase design phases, and spend</a:t>
            </a:r>
            <a:r>
              <a:rPr lang="pt-PT" sz="1200" dirty="0"/>
              <a:t> </a:t>
            </a:r>
            <a:r>
              <a:rPr lang="en-US" sz="1200" noProof="0" dirty="0"/>
              <a:t>spend a significant amount of time creating the geometrical model </a:t>
            </a:r>
            <a:r>
              <a:rPr lang="pt-PT" sz="1200" dirty="0"/>
              <a:t>(…)</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7</a:t>
            </a:fld>
            <a:endParaRPr lang="pt-PT"/>
          </a:p>
        </p:txBody>
      </p:sp>
    </p:spTree>
    <p:extLst>
      <p:ext uri="{BB962C8B-B14F-4D97-AF65-F5344CB8AC3E}">
        <p14:creationId xmlns:p14="http://schemas.microsoft.com/office/powerpoint/2010/main" val="218611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t>(…) </a:t>
            </a:r>
            <a:r>
              <a:rPr lang="en-US" sz="1200" noProof="0" dirty="0"/>
              <a:t>and if they wish to evaluate the performance of their designs, they have to dedicate additional time and effort to produce the analytical models for analysis. Analytical models have to include solely the specific information for the type of analysis in question and the elements must have the appropriate semantics. This discourages architects to perform an analysis of performance.</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8</a:t>
            </a:fld>
            <a:endParaRPr lang="pt-PT"/>
          </a:p>
        </p:txBody>
      </p:sp>
    </p:spTree>
    <p:extLst>
      <p:ext uri="{BB962C8B-B14F-4D97-AF65-F5344CB8AC3E}">
        <p14:creationId xmlns:p14="http://schemas.microsoft.com/office/powerpoint/2010/main" val="218611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i="0" noProof="0" dirty="0"/>
              <a:t>When taking advantage of Algorithmic-based approaches, architects can easily generate different variations of the same design by a script created with a parametric tool, to explore many design options.</a:t>
            </a:r>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9</a:t>
            </a:fld>
            <a:endParaRPr lang="pt-PT"/>
          </a:p>
        </p:txBody>
      </p:sp>
    </p:spTree>
    <p:extLst>
      <p:ext uri="{BB962C8B-B14F-4D97-AF65-F5344CB8AC3E}">
        <p14:creationId xmlns:p14="http://schemas.microsoft.com/office/powerpoint/2010/main" val="327663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sz="1200" i="0" baseline="0" dirty="0"/>
          </a:p>
        </p:txBody>
      </p:sp>
      <p:sp>
        <p:nvSpPr>
          <p:cNvPr id="4" name="Marcador de Posição do Número do Diapositivo 3"/>
          <p:cNvSpPr>
            <a:spLocks noGrp="1"/>
          </p:cNvSpPr>
          <p:nvPr>
            <p:ph type="sldNum" sz="quarter" idx="10"/>
          </p:nvPr>
        </p:nvSpPr>
        <p:spPr/>
        <p:txBody>
          <a:bodyPr/>
          <a:lstStyle/>
          <a:p>
            <a:fld id="{FAB128B0-710A-4492-A1DB-7DE62C556DED}" type="slidenum">
              <a:rPr lang="pt-PT" smtClean="0"/>
              <a:t>10</a:t>
            </a:fld>
            <a:endParaRPr lang="pt-PT"/>
          </a:p>
        </p:txBody>
      </p:sp>
    </p:spTree>
    <p:extLst>
      <p:ext uri="{BB962C8B-B14F-4D97-AF65-F5344CB8AC3E}">
        <p14:creationId xmlns:p14="http://schemas.microsoft.com/office/powerpoint/2010/main" val="209242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8417AC-E82A-4999-847D-90891C4C5BEE}" type="datetimeFigureOut">
              <a:rPr lang="pt-PT" smtClean="0"/>
              <a:t>31-10-2017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85113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417AC-E82A-4999-847D-90891C4C5BEE}" type="datetimeFigureOut">
              <a:rPr lang="pt-PT" smtClean="0"/>
              <a:t>31-10-2017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277125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417AC-E82A-4999-847D-90891C4C5BEE}" type="datetimeFigureOut">
              <a:rPr lang="pt-PT" smtClean="0"/>
              <a:t>31-10-2017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32573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8417AC-E82A-4999-847D-90891C4C5BEE}" type="datetimeFigureOut">
              <a:rPr lang="pt-PT" smtClean="0"/>
              <a:t>31-10-2017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2606336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8417AC-E82A-4999-847D-90891C4C5BEE}" type="datetimeFigureOut">
              <a:rPr lang="pt-PT" smtClean="0"/>
              <a:t>31-10-2017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105193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8417AC-E82A-4999-847D-90891C4C5BEE}" type="datetimeFigureOut">
              <a:rPr lang="pt-PT" smtClean="0"/>
              <a:t>31-10-2017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311932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8417AC-E82A-4999-847D-90891C4C5BEE}" type="datetimeFigureOut">
              <a:rPr lang="pt-PT" smtClean="0"/>
              <a:t>31-10-2017</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29532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8417AC-E82A-4999-847D-90891C4C5BEE}" type="datetimeFigureOut">
              <a:rPr lang="pt-PT" smtClean="0"/>
              <a:t>31-10-2017</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75893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17AC-E82A-4999-847D-90891C4C5BEE}" type="datetimeFigureOut">
              <a:rPr lang="pt-PT" smtClean="0"/>
              <a:t>31-10-2017</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202023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8417AC-E82A-4999-847D-90891C4C5BEE}" type="datetimeFigureOut">
              <a:rPr lang="pt-PT" smtClean="0"/>
              <a:t>31-10-2017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239638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8417AC-E82A-4999-847D-90891C4C5BEE}" type="datetimeFigureOut">
              <a:rPr lang="pt-PT" smtClean="0"/>
              <a:t>31-10-2017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71F7D071-0781-4111-9F56-B42577EC751E}" type="slidenum">
              <a:rPr lang="pt-PT" smtClean="0"/>
              <a:t>‹nº›</a:t>
            </a:fld>
            <a:endParaRPr lang="pt-PT"/>
          </a:p>
        </p:txBody>
      </p:sp>
    </p:spTree>
    <p:extLst>
      <p:ext uri="{BB962C8B-B14F-4D97-AF65-F5344CB8AC3E}">
        <p14:creationId xmlns:p14="http://schemas.microsoft.com/office/powerpoint/2010/main" val="8383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417AC-E82A-4999-847D-90891C4C5BEE}" type="datetimeFigureOut">
              <a:rPr lang="pt-PT" smtClean="0"/>
              <a:t>31-10-2017</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7D071-0781-4111-9F56-B42577EC751E}" type="slidenum">
              <a:rPr lang="pt-PT" smtClean="0"/>
              <a:t>‹nº›</a:t>
            </a:fld>
            <a:endParaRPr lang="pt-PT"/>
          </a:p>
        </p:txBody>
      </p:sp>
    </p:spTree>
    <p:extLst>
      <p:ext uri="{BB962C8B-B14F-4D97-AF65-F5344CB8AC3E}">
        <p14:creationId xmlns:p14="http://schemas.microsoft.com/office/powerpoint/2010/main" val="36573076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2.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6.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8.gif"/><Relationship Id="rId7" Type="http://schemas.openxmlformats.org/officeDocument/2006/relationships/image" Target="../media/image62.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gif"/><Relationship Id="rId10" Type="http://schemas.openxmlformats.org/officeDocument/2006/relationships/image" Target="../media/image65.png"/><Relationship Id="rId4" Type="http://schemas.openxmlformats.org/officeDocument/2006/relationships/image" Target="../media/image59.gif"/><Relationship Id="rId9" Type="http://schemas.openxmlformats.org/officeDocument/2006/relationships/image" Target="../media/image64.gif"/></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65.png"/><Relationship Id="rId4" Type="http://schemas.openxmlformats.org/officeDocument/2006/relationships/image" Target="../media/image70.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6.gif"/><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7.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76.gif"/></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6.gif"/><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76.gif"/></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9.png"/><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A116F50-C771-417C-8B43-A3A7BA976B84}"/>
              </a:ext>
            </a:extLst>
          </p:cNvPr>
          <p:cNvPicPr>
            <a:picLocks noChangeAspect="1"/>
          </p:cNvPicPr>
          <p:nvPr/>
        </p:nvPicPr>
        <p:blipFill rotWithShape="1">
          <a:blip r:embed="rId2">
            <a:extLst>
              <a:ext uri="{28A0092B-C50C-407E-A947-70E740481C1C}">
                <a14:useLocalDpi xmlns:a14="http://schemas.microsoft.com/office/drawing/2010/main" val="0"/>
              </a:ext>
            </a:extLst>
          </a:blip>
          <a:srcRect l="10187" t="14538" r="13671" b="27536"/>
          <a:stretch/>
        </p:blipFill>
        <p:spPr>
          <a:xfrm>
            <a:off x="0" y="1189763"/>
            <a:ext cx="12192000" cy="5217383"/>
          </a:xfrm>
          <a:prstGeom prst="rect">
            <a:avLst/>
          </a:prstGeom>
        </p:spPr>
      </p:pic>
      <p:pic>
        <p:nvPicPr>
          <p:cNvPr id="3" name="Imagem 2">
            <a:extLst>
              <a:ext uri="{FF2B5EF4-FFF2-40B4-BE49-F238E27FC236}">
                <a16:creationId xmlns:a16="http://schemas.microsoft.com/office/drawing/2014/main" id="{8075D2B4-E200-40EE-A5BC-A2A9C557B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0549" y="266147"/>
            <a:ext cx="1745578" cy="707759"/>
          </a:xfrm>
          <a:prstGeom prst="rect">
            <a:avLst/>
          </a:prstGeom>
        </p:spPr>
      </p:pic>
      <p:sp>
        <p:nvSpPr>
          <p:cNvPr id="13" name="Title 1">
            <a:extLst>
              <a:ext uri="{FF2B5EF4-FFF2-40B4-BE49-F238E27FC236}">
                <a16:creationId xmlns:a16="http://schemas.microsoft.com/office/drawing/2014/main" id="{B0028F7A-5BBE-45DA-AA0E-71F7E7DAF577}"/>
              </a:ext>
            </a:extLst>
          </p:cNvPr>
          <p:cNvSpPr>
            <a:spLocks noGrp="1"/>
          </p:cNvSpPr>
          <p:nvPr/>
        </p:nvSpPr>
        <p:spPr>
          <a:xfrm>
            <a:off x="0" y="50290"/>
            <a:ext cx="8438147" cy="6964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Ebrima" panose="02000000000000000000" pitchFamily="2" charset="0"/>
                <a:ea typeface="Ebrima" panose="02000000000000000000" pitchFamily="2" charset="0"/>
                <a:cs typeface="Ebrima" panose="02000000000000000000" pitchFamily="2" charset="0"/>
              </a:rPr>
              <a:t>Algorithmic Design and Analysis</a:t>
            </a:r>
            <a:endParaRPr lang="pt-PT" sz="4000" dirty="0">
              <a:latin typeface="Ebrima" panose="02000000000000000000" pitchFamily="2" charset="0"/>
              <a:ea typeface="Ebrima" panose="02000000000000000000" pitchFamily="2" charset="0"/>
              <a:cs typeface="Ebrima" panose="02000000000000000000" pitchFamily="2" charset="0"/>
            </a:endParaRPr>
          </a:p>
        </p:txBody>
      </p:sp>
      <p:sp>
        <p:nvSpPr>
          <p:cNvPr id="14" name="Subtitle 2">
            <a:extLst>
              <a:ext uri="{FF2B5EF4-FFF2-40B4-BE49-F238E27FC236}">
                <a16:creationId xmlns:a16="http://schemas.microsoft.com/office/drawing/2014/main" id="{AF63F25D-CA33-4650-B75D-FF482C6BBCB9}"/>
              </a:ext>
            </a:extLst>
          </p:cNvPr>
          <p:cNvSpPr>
            <a:spLocks noGrp="1"/>
          </p:cNvSpPr>
          <p:nvPr/>
        </p:nvSpPr>
        <p:spPr>
          <a:xfrm>
            <a:off x="0" y="746750"/>
            <a:ext cx="3031958" cy="443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tx2">
                    <a:lumMod val="90000"/>
                  </a:schemeClr>
                </a:solidFill>
                <a:latin typeface="Ebrima" panose="02000000000000000000" pitchFamily="2" charset="0"/>
                <a:ea typeface="Ebrima" panose="02000000000000000000" pitchFamily="2" charset="0"/>
                <a:cs typeface="Ebrima" panose="02000000000000000000" pitchFamily="2" charset="0"/>
              </a:rPr>
              <a:t>Fusing Disciplines</a:t>
            </a:r>
            <a:endParaRPr lang="pt-PT" dirty="0">
              <a:solidFill>
                <a:schemeClr val="tx2">
                  <a:lumMod val="90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15" name="Picture 5">
            <a:extLst>
              <a:ext uri="{FF2B5EF4-FFF2-40B4-BE49-F238E27FC236}">
                <a16:creationId xmlns:a16="http://schemas.microsoft.com/office/drawing/2014/main" id="{06C39BA3-FB48-4C5C-BF72-A2C0908D9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432" y="122187"/>
            <a:ext cx="1497489" cy="864164"/>
          </a:xfrm>
          <a:prstGeom prst="rect">
            <a:avLst/>
          </a:prstGeom>
        </p:spPr>
      </p:pic>
      <p:sp>
        <p:nvSpPr>
          <p:cNvPr id="16" name="TextBox 6">
            <a:extLst>
              <a:ext uri="{FF2B5EF4-FFF2-40B4-BE49-F238E27FC236}">
                <a16:creationId xmlns:a16="http://schemas.microsoft.com/office/drawing/2014/main" id="{43ED0C63-2AEE-4774-9F6E-23D1F214ACC2}"/>
              </a:ext>
            </a:extLst>
          </p:cNvPr>
          <p:cNvSpPr txBox="1"/>
          <p:nvPr/>
        </p:nvSpPr>
        <p:spPr>
          <a:xfrm>
            <a:off x="0" y="6419592"/>
            <a:ext cx="12192000"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PT" dirty="0">
                <a:latin typeface="Ebrima" panose="02000000000000000000" pitchFamily="2" charset="0"/>
                <a:ea typeface="Ebrima" panose="02000000000000000000" pitchFamily="2" charset="0"/>
                <a:cs typeface="Ebrima" panose="02000000000000000000" pitchFamily="2" charset="0"/>
              </a:rPr>
              <a:t>Rita Aguiar        Carmo Cardoso        António </a:t>
            </a:r>
            <a:r>
              <a:rPr lang="pt-PT" sz="2000" dirty="0">
                <a:latin typeface="Ebrima" panose="02000000000000000000" pitchFamily="2" charset="0"/>
                <a:ea typeface="Ebrima" panose="02000000000000000000" pitchFamily="2" charset="0"/>
                <a:cs typeface="Ebrima" panose="02000000000000000000" pitchFamily="2" charset="0"/>
              </a:rPr>
              <a:t>Leitão</a:t>
            </a:r>
            <a:endParaRPr lang="pt-PT"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716372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ângulo 26">
            <a:extLst>
              <a:ext uri="{FF2B5EF4-FFF2-40B4-BE49-F238E27FC236}">
                <a16:creationId xmlns:a16="http://schemas.microsoft.com/office/drawing/2014/main" id="{4A8EF346-2BB1-4F0A-86F2-EF638380A46D}"/>
              </a:ext>
            </a:extLst>
          </p:cNvPr>
          <p:cNvSpPr/>
          <p:nvPr/>
        </p:nvSpPr>
        <p:spPr>
          <a:xfrm>
            <a:off x="3497948" y="3279966"/>
            <a:ext cx="2602815" cy="7451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6" name="Rectângulo 26">
            <a:extLst>
              <a:ext uri="{FF2B5EF4-FFF2-40B4-BE49-F238E27FC236}">
                <a16:creationId xmlns:a16="http://schemas.microsoft.com/office/drawing/2014/main" id="{76DAF94E-9D30-4286-AFD1-2808FB62ADBE}"/>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D52EAD13-AD99-42FC-AB0D-0CB2DB7257FF}"/>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3" name="Oval 22">
            <a:extLst>
              <a:ext uri="{FF2B5EF4-FFF2-40B4-BE49-F238E27FC236}">
                <a16:creationId xmlns:a16="http://schemas.microsoft.com/office/drawing/2014/main" id="{21193DAD-D8E1-4CFE-AF54-BBB4FDF516D9}"/>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12" name="TextBox 29">
            <a:extLst>
              <a:ext uri="{FF2B5EF4-FFF2-40B4-BE49-F238E27FC236}">
                <a16:creationId xmlns:a16="http://schemas.microsoft.com/office/drawing/2014/main" id="{206E571A-55A4-4824-9520-3779C2F48CDF}"/>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15" name="Imagem 14">
            <a:extLst>
              <a:ext uri="{FF2B5EF4-FFF2-40B4-BE49-F238E27FC236}">
                <a16:creationId xmlns:a16="http://schemas.microsoft.com/office/drawing/2014/main" id="{BBFBBD0D-2BD9-46E7-AE29-C311EB079551}"/>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17" name="Imagem 16">
            <a:extLst>
              <a:ext uri="{FF2B5EF4-FFF2-40B4-BE49-F238E27FC236}">
                <a16:creationId xmlns:a16="http://schemas.microsoft.com/office/drawing/2014/main" id="{B1BAC213-E3FF-4928-A291-97A691E3E307}"/>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179430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9" name="Rectângulo 26">
            <a:extLst>
              <a:ext uri="{FF2B5EF4-FFF2-40B4-BE49-F238E27FC236}">
                <a16:creationId xmlns:a16="http://schemas.microsoft.com/office/drawing/2014/main" id="{37AC0145-1131-4DC7-933E-16710F5C43DE}"/>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5" name="Rectângulo 5">
            <a:extLst>
              <a:ext uri="{FF2B5EF4-FFF2-40B4-BE49-F238E27FC236}">
                <a16:creationId xmlns:a16="http://schemas.microsoft.com/office/drawing/2014/main" id="{52982A93-850A-4E50-A71D-8E4235EAA6BF}"/>
              </a:ext>
            </a:extLst>
          </p:cNvPr>
          <p:cNvSpPr/>
          <p:nvPr/>
        </p:nvSpPr>
        <p:spPr>
          <a:xfrm>
            <a:off x="3496591" y="3280608"/>
            <a:ext cx="5225304"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ln w="38100">
                <a:solidFill>
                  <a:schemeClr val="tx1"/>
                </a:solidFill>
              </a:ln>
            </a:endParaRPr>
          </a:p>
        </p:txBody>
      </p:sp>
      <p:sp>
        <p:nvSpPr>
          <p:cNvPr id="28" name="Oval 27">
            <a:extLst>
              <a:ext uri="{FF2B5EF4-FFF2-40B4-BE49-F238E27FC236}">
                <a16:creationId xmlns:a16="http://schemas.microsoft.com/office/drawing/2014/main" id="{B80A4522-F4DD-4E68-9B41-F6D22D6C89B1}"/>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9" name="Oval 28">
            <a:extLst>
              <a:ext uri="{FF2B5EF4-FFF2-40B4-BE49-F238E27FC236}">
                <a16:creationId xmlns:a16="http://schemas.microsoft.com/office/drawing/2014/main" id="{4E863505-D52A-4CE2-9E72-93B231A91A5E}"/>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30" name="Oval 29">
            <a:extLst>
              <a:ext uri="{FF2B5EF4-FFF2-40B4-BE49-F238E27FC236}">
                <a16:creationId xmlns:a16="http://schemas.microsoft.com/office/drawing/2014/main" id="{D3A5458A-441D-44D5-939C-9AA00FBE0B84}"/>
              </a:ext>
            </a:extLst>
          </p:cNvPr>
          <p:cNvSpPr/>
          <p:nvPr/>
        </p:nvSpPr>
        <p:spPr>
          <a:xfrm>
            <a:off x="8548334"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15" name="TextBox 29">
            <a:extLst>
              <a:ext uri="{FF2B5EF4-FFF2-40B4-BE49-F238E27FC236}">
                <a16:creationId xmlns:a16="http://schemas.microsoft.com/office/drawing/2014/main" id="{27A4540E-2BD5-46B9-AD79-A70D855211DE}"/>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13" name="Imagem 12">
            <a:extLst>
              <a:ext uri="{FF2B5EF4-FFF2-40B4-BE49-F238E27FC236}">
                <a16:creationId xmlns:a16="http://schemas.microsoft.com/office/drawing/2014/main" id="{C5156E11-CF0E-4D6D-BF6B-304FAF4FD11F}"/>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2917" y="3727453"/>
            <a:ext cx="2906702" cy="1635021"/>
          </a:xfrm>
          <a:prstGeom prst="rect">
            <a:avLst/>
          </a:prstGeom>
        </p:spPr>
      </p:pic>
      <p:pic>
        <p:nvPicPr>
          <p:cNvPr id="14" name="Imagem 13">
            <a:extLst>
              <a:ext uri="{FF2B5EF4-FFF2-40B4-BE49-F238E27FC236}">
                <a16:creationId xmlns:a16="http://schemas.microsoft.com/office/drawing/2014/main" id="{C8FBA054-74C0-4E85-97F8-C4A3E43CF8C6}"/>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17" name="Imagem 16">
            <a:extLst>
              <a:ext uri="{FF2B5EF4-FFF2-40B4-BE49-F238E27FC236}">
                <a16:creationId xmlns:a16="http://schemas.microsoft.com/office/drawing/2014/main" id="{47EF5E45-4803-437A-8D9E-1F94E2110C69}"/>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197173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9" name="Rectângulo 26">
            <a:extLst>
              <a:ext uri="{FF2B5EF4-FFF2-40B4-BE49-F238E27FC236}">
                <a16:creationId xmlns:a16="http://schemas.microsoft.com/office/drawing/2014/main" id="{485B0AF5-5878-4D1C-B844-177450BAFEAF}"/>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30" name="Rectângulo 5">
            <a:extLst>
              <a:ext uri="{FF2B5EF4-FFF2-40B4-BE49-F238E27FC236}">
                <a16:creationId xmlns:a16="http://schemas.microsoft.com/office/drawing/2014/main" id="{3060002A-D432-47B1-BACB-6A0E0FD24F00}"/>
              </a:ext>
            </a:extLst>
          </p:cNvPr>
          <p:cNvSpPr/>
          <p:nvPr/>
        </p:nvSpPr>
        <p:spPr>
          <a:xfrm>
            <a:off x="3496591" y="3280608"/>
            <a:ext cx="5225304"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ln w="38100">
                <a:solidFill>
                  <a:schemeClr val="tx1"/>
                </a:solidFill>
              </a:ln>
            </a:endParaRPr>
          </a:p>
        </p:txBody>
      </p:sp>
      <p:sp>
        <p:nvSpPr>
          <p:cNvPr id="33" name="Oval 32">
            <a:extLst>
              <a:ext uri="{FF2B5EF4-FFF2-40B4-BE49-F238E27FC236}">
                <a16:creationId xmlns:a16="http://schemas.microsoft.com/office/drawing/2014/main" id="{1C0880B7-217F-4F3E-BE9A-79ECE7E96ECE}"/>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34" name="Oval 33">
            <a:extLst>
              <a:ext uri="{FF2B5EF4-FFF2-40B4-BE49-F238E27FC236}">
                <a16:creationId xmlns:a16="http://schemas.microsoft.com/office/drawing/2014/main" id="{C1518E9E-9CED-4732-BF03-F058B57CFA4F}"/>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35" name="Oval 34">
            <a:extLst>
              <a:ext uri="{FF2B5EF4-FFF2-40B4-BE49-F238E27FC236}">
                <a16:creationId xmlns:a16="http://schemas.microsoft.com/office/drawing/2014/main" id="{48B78727-C62C-471D-AA3B-B3BAFA2BBF11}"/>
              </a:ext>
            </a:extLst>
          </p:cNvPr>
          <p:cNvSpPr/>
          <p:nvPr/>
        </p:nvSpPr>
        <p:spPr>
          <a:xfrm>
            <a:off x="8548334"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pic>
        <p:nvPicPr>
          <p:cNvPr id="15" name="Imagem 14">
            <a:extLst>
              <a:ext uri="{FF2B5EF4-FFF2-40B4-BE49-F238E27FC236}">
                <a16:creationId xmlns:a16="http://schemas.microsoft.com/office/drawing/2014/main" id="{5F1CF295-51B0-4830-A57B-392E721A422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9083" y="3702031"/>
            <a:ext cx="461367" cy="509485"/>
          </a:xfrm>
          <a:prstGeom prst="rect">
            <a:avLst/>
          </a:prstGeom>
        </p:spPr>
      </p:pic>
      <p:pic>
        <p:nvPicPr>
          <p:cNvPr id="18" name="Picture 2" descr="Resultado de imagem para effort symbol">
            <a:extLst>
              <a:ext uri="{FF2B5EF4-FFF2-40B4-BE49-F238E27FC236}">
                <a16:creationId xmlns:a16="http://schemas.microsoft.com/office/drawing/2014/main" id="{C562DCB0-5912-4A77-BC0C-E6D50E3B32AB}"/>
              </a:ext>
            </a:extLst>
          </p:cNvPr>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78832" y="3654981"/>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9">
            <a:extLst>
              <a:ext uri="{FF2B5EF4-FFF2-40B4-BE49-F238E27FC236}">
                <a16:creationId xmlns:a16="http://schemas.microsoft.com/office/drawing/2014/main" id="{A7697C0F-43A6-45E1-90E3-A02DB6E3D540}"/>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23" name="Imagem 22">
            <a:extLst>
              <a:ext uri="{FF2B5EF4-FFF2-40B4-BE49-F238E27FC236}">
                <a16:creationId xmlns:a16="http://schemas.microsoft.com/office/drawing/2014/main" id="{C0C1A559-C263-481C-B46E-E338D34DF93D}"/>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2917" y="3727453"/>
            <a:ext cx="2906702" cy="1635021"/>
          </a:xfrm>
          <a:prstGeom prst="rect">
            <a:avLst/>
          </a:prstGeom>
        </p:spPr>
      </p:pic>
      <p:pic>
        <p:nvPicPr>
          <p:cNvPr id="24" name="Imagem 23">
            <a:extLst>
              <a:ext uri="{FF2B5EF4-FFF2-40B4-BE49-F238E27FC236}">
                <a16:creationId xmlns:a16="http://schemas.microsoft.com/office/drawing/2014/main" id="{C79CAE05-18DE-4FC8-9673-9F8EE3376460}"/>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25" name="Imagem 24">
            <a:extLst>
              <a:ext uri="{FF2B5EF4-FFF2-40B4-BE49-F238E27FC236}">
                <a16:creationId xmlns:a16="http://schemas.microsoft.com/office/drawing/2014/main" id="{8604F508-DDE2-4898-9439-0CFBC80249C1}"/>
              </a:ext>
            </a:extLst>
          </p:cNvPr>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34127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F3CA75F6-3577-4DDB-A278-DDB25F655680}"/>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2917" y="3727453"/>
            <a:ext cx="2906702" cy="1635021"/>
          </a:xfrm>
          <a:prstGeom prst="rect">
            <a:avLst/>
          </a:prstGeom>
        </p:spPr>
      </p:pic>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4" name="Rectângulo 26">
            <a:extLst>
              <a:ext uri="{FF2B5EF4-FFF2-40B4-BE49-F238E27FC236}">
                <a16:creationId xmlns:a16="http://schemas.microsoft.com/office/drawing/2014/main" id="{56ABF21A-AFFB-404F-B16F-CDA0E78FBF09}"/>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7" name="Rectângulo 5">
            <a:extLst>
              <a:ext uri="{FF2B5EF4-FFF2-40B4-BE49-F238E27FC236}">
                <a16:creationId xmlns:a16="http://schemas.microsoft.com/office/drawing/2014/main" id="{08D057BF-E6DD-499A-8C50-B46C6E714DAD}"/>
              </a:ext>
            </a:extLst>
          </p:cNvPr>
          <p:cNvSpPr/>
          <p:nvPr/>
        </p:nvSpPr>
        <p:spPr>
          <a:xfrm>
            <a:off x="3496591" y="3280608"/>
            <a:ext cx="5225304"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ln w="38100">
                <a:solidFill>
                  <a:schemeClr val="tx1"/>
                </a:solidFill>
              </a:ln>
            </a:endParaRPr>
          </a:p>
        </p:txBody>
      </p:sp>
      <p:pic>
        <p:nvPicPr>
          <p:cNvPr id="48" name="Imagem 47">
            <a:extLst>
              <a:ext uri="{FF2B5EF4-FFF2-40B4-BE49-F238E27FC236}">
                <a16:creationId xmlns:a16="http://schemas.microsoft.com/office/drawing/2014/main" id="{4A87F236-820A-481C-B05E-00206E0F7CDA}"/>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108127" y="1982195"/>
            <a:ext cx="461367" cy="509485"/>
          </a:xfrm>
          <a:prstGeom prst="rect">
            <a:avLst/>
          </a:prstGeom>
        </p:spPr>
      </p:pic>
      <p:pic>
        <p:nvPicPr>
          <p:cNvPr id="49" name="Picture 2" descr="Resultado de imagem para effort symbol">
            <a:extLst>
              <a:ext uri="{FF2B5EF4-FFF2-40B4-BE49-F238E27FC236}">
                <a16:creationId xmlns:a16="http://schemas.microsoft.com/office/drawing/2014/main" id="{4B532B7D-6601-480C-986D-A7C4BB04A2D7}"/>
              </a:ext>
            </a:extLst>
          </p:cNvPr>
          <p:cNvPicPr>
            <a:picLocks noChangeAspect="1" noChangeArrowheads="1"/>
          </p:cNvPicPr>
          <p:nvPr/>
        </p:nvPicPr>
        <p:blipFill>
          <a:blip r:embed="rId5" cstate="print">
            <a:biLevel thresh="5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637876" y="1935145"/>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F6FE1011-3177-4504-BE4F-25561AEC0001}"/>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55" name="Oval 54">
            <a:extLst>
              <a:ext uri="{FF2B5EF4-FFF2-40B4-BE49-F238E27FC236}">
                <a16:creationId xmlns:a16="http://schemas.microsoft.com/office/drawing/2014/main" id="{5D543585-2F69-4001-A133-122A057EA3CD}"/>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56" name="Oval 55">
            <a:extLst>
              <a:ext uri="{FF2B5EF4-FFF2-40B4-BE49-F238E27FC236}">
                <a16:creationId xmlns:a16="http://schemas.microsoft.com/office/drawing/2014/main" id="{288C4C98-29DB-470B-A8B6-6AE3ACB82A51}"/>
              </a:ext>
            </a:extLst>
          </p:cNvPr>
          <p:cNvSpPr/>
          <p:nvPr/>
        </p:nvSpPr>
        <p:spPr>
          <a:xfrm>
            <a:off x="8548031" y="2552226"/>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cxnSp>
        <p:nvCxnSpPr>
          <p:cNvPr id="57" name="Conexão recta 7">
            <a:extLst>
              <a:ext uri="{FF2B5EF4-FFF2-40B4-BE49-F238E27FC236}">
                <a16:creationId xmlns:a16="http://schemas.microsoft.com/office/drawing/2014/main" id="{A96D6662-9695-45A7-9116-447FE551C1BA}"/>
              </a:ext>
            </a:extLst>
          </p:cNvPr>
          <p:cNvCxnSpPr>
            <a:cxnSpLocks/>
          </p:cNvCxnSpPr>
          <p:nvPr/>
        </p:nvCxnSpPr>
        <p:spPr>
          <a:xfrm flipV="1">
            <a:off x="8665277" y="2782565"/>
            <a:ext cx="1" cy="4814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DDD09FE8-7A0D-48B6-A180-AEDD025AAF0A}"/>
              </a:ext>
            </a:extLst>
          </p:cNvPr>
          <p:cNvSpPr/>
          <p:nvPr/>
        </p:nvSpPr>
        <p:spPr>
          <a:xfrm>
            <a:off x="8548334"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pic>
        <p:nvPicPr>
          <p:cNvPr id="29" name="Imagem 28">
            <a:extLst>
              <a:ext uri="{FF2B5EF4-FFF2-40B4-BE49-F238E27FC236}">
                <a16:creationId xmlns:a16="http://schemas.microsoft.com/office/drawing/2014/main" id="{D2344B81-0DC8-4CB5-8148-4F1425C91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6492" y="771677"/>
            <a:ext cx="3182530" cy="1587163"/>
          </a:xfrm>
          <a:prstGeom prst="rect">
            <a:avLst/>
          </a:prstGeom>
        </p:spPr>
      </p:pic>
      <p:pic>
        <p:nvPicPr>
          <p:cNvPr id="21" name="Imagem 20">
            <a:extLst>
              <a:ext uri="{FF2B5EF4-FFF2-40B4-BE49-F238E27FC236}">
                <a16:creationId xmlns:a16="http://schemas.microsoft.com/office/drawing/2014/main" id="{F40C5DED-E79B-43E1-A786-F38F3D6B17E9}"/>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9083" y="3702031"/>
            <a:ext cx="461367" cy="509485"/>
          </a:xfrm>
          <a:prstGeom prst="rect">
            <a:avLst/>
          </a:prstGeom>
        </p:spPr>
      </p:pic>
      <p:pic>
        <p:nvPicPr>
          <p:cNvPr id="22" name="Picture 2" descr="Resultado de imagem para effort symbol">
            <a:extLst>
              <a:ext uri="{FF2B5EF4-FFF2-40B4-BE49-F238E27FC236}">
                <a16:creationId xmlns:a16="http://schemas.microsoft.com/office/drawing/2014/main" id="{36DEC47B-A9E6-44E3-B34F-DD629B4E6A65}"/>
              </a:ext>
            </a:extLst>
          </p:cNvPr>
          <p:cNvPicPr>
            <a:picLocks noChangeAspect="1" noChangeArrowheads="1"/>
          </p:cNvPicPr>
          <p:nvPr/>
        </p:nvPicPr>
        <p:blipFill>
          <a:blip r:embed="rId5" cstate="print">
            <a:biLevel thresh="5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78832" y="3654981"/>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9">
            <a:extLst>
              <a:ext uri="{FF2B5EF4-FFF2-40B4-BE49-F238E27FC236}">
                <a16:creationId xmlns:a16="http://schemas.microsoft.com/office/drawing/2014/main" id="{5BDDD242-0393-4033-9378-59E53D22AC90}"/>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26" name="Imagem 25">
            <a:extLst>
              <a:ext uri="{FF2B5EF4-FFF2-40B4-BE49-F238E27FC236}">
                <a16:creationId xmlns:a16="http://schemas.microsoft.com/office/drawing/2014/main" id="{9E153DF6-6D02-4B66-B73C-A8FFD760DB46}"/>
              </a:ext>
            </a:extLst>
          </p:cNvPr>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28" name="Imagem 27">
            <a:extLst>
              <a:ext uri="{FF2B5EF4-FFF2-40B4-BE49-F238E27FC236}">
                <a16:creationId xmlns:a16="http://schemas.microsoft.com/office/drawing/2014/main" id="{E6FB5948-550F-497F-B189-705DC0EAAB89}"/>
              </a:ext>
            </a:extLst>
          </p:cNvPr>
          <p:cNvPicPr>
            <a:picLocks noChangeAspect="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257782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ângulo 26"/>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6" name="Rectângulo 5"/>
          <p:cNvSpPr/>
          <p:nvPr/>
        </p:nvSpPr>
        <p:spPr>
          <a:xfrm>
            <a:off x="3496591" y="3280608"/>
            <a:ext cx="5225304"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ln w="38100">
                <a:solidFill>
                  <a:schemeClr val="tx1"/>
                </a:solidFill>
              </a:ln>
            </a:endParaRPr>
          </a:p>
        </p:txBody>
      </p:sp>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23" name="Imagem 2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79585" y="1985109"/>
            <a:ext cx="461367" cy="509485"/>
          </a:xfrm>
          <a:prstGeom prst="rect">
            <a:avLst/>
          </a:prstGeom>
        </p:spPr>
      </p:pic>
      <p:pic>
        <p:nvPicPr>
          <p:cNvPr id="24" name="Picture 2" descr="Resultado de imagem para effort symbol"/>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109334" y="1938059"/>
            <a:ext cx="670666" cy="670666"/>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910636" y="1988208"/>
            <a:ext cx="461367" cy="509485"/>
          </a:xfrm>
          <a:prstGeom prst="rect">
            <a:avLst/>
          </a:prstGeom>
        </p:spPr>
      </p:pic>
      <p:pic>
        <p:nvPicPr>
          <p:cNvPr id="26" name="Picture 2" descr="Resultado de imagem para effort symbol"/>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440385" y="1941158"/>
            <a:ext cx="670666" cy="670666"/>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m 3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108127" y="1982195"/>
            <a:ext cx="461367" cy="509485"/>
          </a:xfrm>
          <a:prstGeom prst="rect">
            <a:avLst/>
          </a:prstGeom>
        </p:spPr>
      </p:pic>
      <p:pic>
        <p:nvPicPr>
          <p:cNvPr id="38" name="Picture 2" descr="Resultado de imagem para effort symbol"/>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637876" y="1935145"/>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a:off x="3338466" y="2552226"/>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cxnSp>
        <p:nvCxnSpPr>
          <p:cNvPr id="40" name="Conexão recta 7">
            <a:extLst>
              <a:ext uri="{FF2B5EF4-FFF2-40B4-BE49-F238E27FC236}">
                <a16:creationId xmlns:a16="http://schemas.microsoft.com/office/drawing/2014/main" id="{FB91DD6B-9DB0-4984-B85E-A1501F553445}"/>
              </a:ext>
            </a:extLst>
          </p:cNvPr>
          <p:cNvCxnSpPr>
            <a:cxnSpLocks/>
          </p:cNvCxnSpPr>
          <p:nvPr/>
        </p:nvCxnSpPr>
        <p:spPr>
          <a:xfrm flipV="1">
            <a:off x="3455712" y="2782565"/>
            <a:ext cx="1" cy="4814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78D7D05B-3DF7-4A7F-A9E9-B7E1BF3C0D64}"/>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45" name="Oval 44">
            <a:extLst>
              <a:ext uri="{FF2B5EF4-FFF2-40B4-BE49-F238E27FC236}">
                <a16:creationId xmlns:a16="http://schemas.microsoft.com/office/drawing/2014/main" id="{D88FB21C-1BA2-4F3B-A432-8C3DEE3A61EB}"/>
              </a:ext>
            </a:extLst>
          </p:cNvPr>
          <p:cNvSpPr/>
          <p:nvPr/>
        </p:nvSpPr>
        <p:spPr>
          <a:xfrm>
            <a:off x="6000053" y="2552226"/>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cxnSp>
        <p:nvCxnSpPr>
          <p:cNvPr id="46" name="Conexão recta 7">
            <a:extLst>
              <a:ext uri="{FF2B5EF4-FFF2-40B4-BE49-F238E27FC236}">
                <a16:creationId xmlns:a16="http://schemas.microsoft.com/office/drawing/2014/main" id="{3AA8AA5A-A94D-4D50-BF5F-7044FC600788}"/>
              </a:ext>
            </a:extLst>
          </p:cNvPr>
          <p:cNvCxnSpPr>
            <a:cxnSpLocks/>
          </p:cNvCxnSpPr>
          <p:nvPr/>
        </p:nvCxnSpPr>
        <p:spPr>
          <a:xfrm flipV="1">
            <a:off x="6117299" y="2782565"/>
            <a:ext cx="1" cy="4814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521EBB3A-E8AD-45F2-B913-3CFCCDBAF712}"/>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48" name="Oval 47">
            <a:extLst>
              <a:ext uri="{FF2B5EF4-FFF2-40B4-BE49-F238E27FC236}">
                <a16:creationId xmlns:a16="http://schemas.microsoft.com/office/drawing/2014/main" id="{E6EAC226-2193-4432-B471-1CAA48F56BCB}"/>
              </a:ext>
            </a:extLst>
          </p:cNvPr>
          <p:cNvSpPr/>
          <p:nvPr/>
        </p:nvSpPr>
        <p:spPr>
          <a:xfrm>
            <a:off x="8548031" y="2552226"/>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cxnSp>
        <p:nvCxnSpPr>
          <p:cNvPr id="49" name="Conexão recta 7">
            <a:extLst>
              <a:ext uri="{FF2B5EF4-FFF2-40B4-BE49-F238E27FC236}">
                <a16:creationId xmlns:a16="http://schemas.microsoft.com/office/drawing/2014/main" id="{E067E9CD-8709-4962-94A0-317C4FA4DBDD}"/>
              </a:ext>
            </a:extLst>
          </p:cNvPr>
          <p:cNvCxnSpPr>
            <a:cxnSpLocks/>
          </p:cNvCxnSpPr>
          <p:nvPr/>
        </p:nvCxnSpPr>
        <p:spPr>
          <a:xfrm flipV="1">
            <a:off x="8665277" y="2782565"/>
            <a:ext cx="1" cy="4814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64A4496-D839-4F69-8358-60472DC1D035}"/>
              </a:ext>
            </a:extLst>
          </p:cNvPr>
          <p:cNvSpPr/>
          <p:nvPr/>
        </p:nvSpPr>
        <p:spPr>
          <a:xfrm>
            <a:off x="8548334"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pic>
        <p:nvPicPr>
          <p:cNvPr id="39" name="Imagem 38">
            <a:extLst>
              <a:ext uri="{FF2B5EF4-FFF2-40B4-BE49-F238E27FC236}">
                <a16:creationId xmlns:a16="http://schemas.microsoft.com/office/drawing/2014/main" id="{68A3DC15-82DE-489B-B1D9-99EC1B43E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6492" y="771677"/>
            <a:ext cx="3182530" cy="1587163"/>
          </a:xfrm>
          <a:prstGeom prst="rect">
            <a:avLst/>
          </a:prstGeom>
        </p:spPr>
      </p:pic>
      <p:pic>
        <p:nvPicPr>
          <p:cNvPr id="42" name="Imagem 41">
            <a:extLst>
              <a:ext uri="{FF2B5EF4-FFF2-40B4-BE49-F238E27FC236}">
                <a16:creationId xmlns:a16="http://schemas.microsoft.com/office/drawing/2014/main" id="{179615DB-A139-4880-8B1D-2DBFE58A92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6653" y="744691"/>
            <a:ext cx="3130349" cy="1559020"/>
          </a:xfrm>
          <a:prstGeom prst="rect">
            <a:avLst/>
          </a:prstGeom>
        </p:spPr>
      </p:pic>
      <p:pic>
        <p:nvPicPr>
          <p:cNvPr id="43" name="Imagem 42">
            <a:extLst>
              <a:ext uri="{FF2B5EF4-FFF2-40B4-BE49-F238E27FC236}">
                <a16:creationId xmlns:a16="http://schemas.microsoft.com/office/drawing/2014/main" id="{6C991106-BA06-4DDF-8E04-BD31A75871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8945" y="770234"/>
            <a:ext cx="3224741" cy="1566659"/>
          </a:xfrm>
          <a:prstGeom prst="rect">
            <a:avLst/>
          </a:prstGeom>
        </p:spPr>
      </p:pic>
      <p:pic>
        <p:nvPicPr>
          <p:cNvPr id="28" name="Imagem 27">
            <a:extLst>
              <a:ext uri="{FF2B5EF4-FFF2-40B4-BE49-F238E27FC236}">
                <a16:creationId xmlns:a16="http://schemas.microsoft.com/office/drawing/2014/main" id="{7ED29FC8-91AE-4F5E-95A6-4A96E513CE2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9083" y="3702031"/>
            <a:ext cx="461367" cy="509485"/>
          </a:xfrm>
          <a:prstGeom prst="rect">
            <a:avLst/>
          </a:prstGeom>
        </p:spPr>
      </p:pic>
      <p:pic>
        <p:nvPicPr>
          <p:cNvPr id="29" name="Picture 2" descr="Resultado de imagem para effort symbol">
            <a:extLst>
              <a:ext uri="{FF2B5EF4-FFF2-40B4-BE49-F238E27FC236}">
                <a16:creationId xmlns:a16="http://schemas.microsoft.com/office/drawing/2014/main" id="{CF2B8CD6-BAB7-4940-A4A2-1B3626D6DA72}"/>
              </a:ext>
            </a:extLst>
          </p:cNvPr>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78832" y="3654981"/>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B9A0F07-AFCE-40D6-A240-765E3AFD1463}"/>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35" name="Imagem 34">
            <a:extLst>
              <a:ext uri="{FF2B5EF4-FFF2-40B4-BE49-F238E27FC236}">
                <a16:creationId xmlns:a16="http://schemas.microsoft.com/office/drawing/2014/main" id="{91A8568A-2F83-4A32-8C4F-04F22A2D63D1}"/>
              </a:ext>
            </a:extLst>
          </p:cNvPr>
          <p:cNvPicPr>
            <a:picLocks noChangeAspect="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2917" y="3727453"/>
            <a:ext cx="2906702" cy="1635021"/>
          </a:xfrm>
          <a:prstGeom prst="rect">
            <a:avLst/>
          </a:prstGeom>
        </p:spPr>
      </p:pic>
      <p:pic>
        <p:nvPicPr>
          <p:cNvPr id="36" name="Imagem 35">
            <a:extLst>
              <a:ext uri="{FF2B5EF4-FFF2-40B4-BE49-F238E27FC236}">
                <a16:creationId xmlns:a16="http://schemas.microsoft.com/office/drawing/2014/main" id="{5E216F1E-39EF-4C3C-BBA4-298184FA5D58}"/>
              </a:ext>
            </a:extLst>
          </p:cNvPr>
          <p:cNvPicPr>
            <a:picLocks noChangeAspect="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51" name="Imagem 50">
            <a:extLst>
              <a:ext uri="{FF2B5EF4-FFF2-40B4-BE49-F238E27FC236}">
                <a16:creationId xmlns:a16="http://schemas.microsoft.com/office/drawing/2014/main" id="{DB10A10D-72DA-4E39-8DEE-BA4FB553C78A}"/>
              </a:ext>
            </a:extLst>
          </p:cNvPr>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2775538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D8B1764-97AB-4232-B782-5C474960533F}"/>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12917" y="3727453"/>
            <a:ext cx="2906702" cy="1635021"/>
          </a:xfrm>
          <a:prstGeom prst="rect">
            <a:avLst/>
          </a:prstGeom>
        </p:spPr>
      </p:pic>
      <p:pic>
        <p:nvPicPr>
          <p:cNvPr id="3" name="Imagem 2">
            <a:extLst>
              <a:ext uri="{FF2B5EF4-FFF2-40B4-BE49-F238E27FC236}">
                <a16:creationId xmlns:a16="http://schemas.microsoft.com/office/drawing/2014/main" id="{D856A8BE-3736-4311-9EC5-F8AC3B0E421B}"/>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3737" y="3646338"/>
            <a:ext cx="2909477" cy="1636581"/>
          </a:xfrm>
          <a:prstGeom prst="rect">
            <a:avLst/>
          </a:prstGeom>
        </p:spPr>
      </p:pic>
      <p:pic>
        <p:nvPicPr>
          <p:cNvPr id="24" name="Imagem 23">
            <a:extLst>
              <a:ext uri="{FF2B5EF4-FFF2-40B4-BE49-F238E27FC236}">
                <a16:creationId xmlns:a16="http://schemas.microsoft.com/office/drawing/2014/main" id="{222D3C0C-485D-4174-BC72-790F5F27829C}"/>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7" name="Rectângulo 26">
            <a:extLst>
              <a:ext uri="{FF2B5EF4-FFF2-40B4-BE49-F238E27FC236}">
                <a16:creationId xmlns:a16="http://schemas.microsoft.com/office/drawing/2014/main" id="{5F434641-112A-4743-8E02-86FD37DB414B}"/>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28" name="Rectângulo 5">
            <a:extLst>
              <a:ext uri="{FF2B5EF4-FFF2-40B4-BE49-F238E27FC236}">
                <a16:creationId xmlns:a16="http://schemas.microsoft.com/office/drawing/2014/main" id="{4F9AEDA8-5B84-40D7-A8E3-F4E20C87AC7A}"/>
              </a:ext>
            </a:extLst>
          </p:cNvPr>
          <p:cNvSpPr/>
          <p:nvPr/>
        </p:nvSpPr>
        <p:spPr>
          <a:xfrm>
            <a:off x="3496591" y="3280608"/>
            <a:ext cx="5225304"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ln w="38100">
                <a:solidFill>
                  <a:schemeClr val="tx1"/>
                </a:solidFill>
              </a:ln>
            </a:endParaRPr>
          </a:p>
        </p:txBody>
      </p:sp>
      <p:pic>
        <p:nvPicPr>
          <p:cNvPr id="39" name="Imagem 38">
            <a:extLst>
              <a:ext uri="{FF2B5EF4-FFF2-40B4-BE49-F238E27FC236}">
                <a16:creationId xmlns:a16="http://schemas.microsoft.com/office/drawing/2014/main" id="{1B81EB59-B204-4780-AB7C-89AAC47B0BF6}"/>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49083" y="3702031"/>
            <a:ext cx="461367" cy="509485"/>
          </a:xfrm>
          <a:prstGeom prst="rect">
            <a:avLst/>
          </a:prstGeom>
        </p:spPr>
      </p:pic>
      <p:pic>
        <p:nvPicPr>
          <p:cNvPr id="40" name="Picture 2" descr="Resultado de imagem para effort symbol">
            <a:extLst>
              <a:ext uri="{FF2B5EF4-FFF2-40B4-BE49-F238E27FC236}">
                <a16:creationId xmlns:a16="http://schemas.microsoft.com/office/drawing/2014/main" id="{EF3E1C31-FD02-4F92-B5E8-663AAC7C1854}"/>
              </a:ext>
            </a:extLst>
          </p:cNvPr>
          <p:cNvPicPr>
            <a:picLocks noChangeAspect="1" noChangeArrowheads="1"/>
          </p:cNvPicPr>
          <p:nvPr/>
        </p:nvPicPr>
        <p:blipFill>
          <a:blip r:embed="rId7" cstate="print">
            <a:biLevel thresh="5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78832" y="3654981"/>
            <a:ext cx="670666" cy="67066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29">
            <a:extLst>
              <a:ext uri="{FF2B5EF4-FFF2-40B4-BE49-F238E27FC236}">
                <a16:creationId xmlns:a16="http://schemas.microsoft.com/office/drawing/2014/main" id="{D63539EC-7F8C-4787-8E48-C8813B3BE3E7}"/>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46" name="Oval 45">
            <a:extLst>
              <a:ext uri="{FF2B5EF4-FFF2-40B4-BE49-F238E27FC236}">
                <a16:creationId xmlns:a16="http://schemas.microsoft.com/office/drawing/2014/main" id="{822AD950-A1F8-4529-9F03-114CA57CEEF4}"/>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49" name="Oval 48">
            <a:extLst>
              <a:ext uri="{FF2B5EF4-FFF2-40B4-BE49-F238E27FC236}">
                <a16:creationId xmlns:a16="http://schemas.microsoft.com/office/drawing/2014/main" id="{74851760-408A-44CF-8533-3352A3D8FA7D}"/>
              </a:ext>
            </a:extLst>
          </p:cNvPr>
          <p:cNvSpPr/>
          <p:nvPr/>
        </p:nvSpPr>
        <p:spPr>
          <a:xfrm>
            <a:off x="6000356"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52" name="Oval 51">
            <a:extLst>
              <a:ext uri="{FF2B5EF4-FFF2-40B4-BE49-F238E27FC236}">
                <a16:creationId xmlns:a16="http://schemas.microsoft.com/office/drawing/2014/main" id="{EB11C732-C7FF-426C-9632-8495680D9930}"/>
              </a:ext>
            </a:extLst>
          </p:cNvPr>
          <p:cNvSpPr/>
          <p:nvPr/>
        </p:nvSpPr>
        <p:spPr>
          <a:xfrm>
            <a:off x="8548334"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pic>
        <p:nvPicPr>
          <p:cNvPr id="22" name="Imagem 21">
            <a:extLst>
              <a:ext uri="{FF2B5EF4-FFF2-40B4-BE49-F238E27FC236}">
                <a16:creationId xmlns:a16="http://schemas.microsoft.com/office/drawing/2014/main" id="{0BAF6271-C8B0-4CBB-AF8C-D3D9586837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6492" y="1492436"/>
            <a:ext cx="3182530" cy="1587163"/>
          </a:xfrm>
          <a:prstGeom prst="rect">
            <a:avLst/>
          </a:prstGeom>
        </p:spPr>
      </p:pic>
      <p:pic>
        <p:nvPicPr>
          <p:cNvPr id="23" name="Imagem 22">
            <a:extLst>
              <a:ext uri="{FF2B5EF4-FFF2-40B4-BE49-F238E27FC236}">
                <a16:creationId xmlns:a16="http://schemas.microsoft.com/office/drawing/2014/main" id="{CC96A829-AA8B-49E7-A108-26AF0B481B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6653" y="1465450"/>
            <a:ext cx="3130349" cy="1559020"/>
          </a:xfrm>
          <a:prstGeom prst="rect">
            <a:avLst/>
          </a:prstGeom>
        </p:spPr>
      </p:pic>
      <p:pic>
        <p:nvPicPr>
          <p:cNvPr id="29" name="Imagem 28">
            <a:extLst>
              <a:ext uri="{FF2B5EF4-FFF2-40B4-BE49-F238E27FC236}">
                <a16:creationId xmlns:a16="http://schemas.microsoft.com/office/drawing/2014/main" id="{F04EAA9D-294E-4801-92D6-FE500E6299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8945" y="1490993"/>
            <a:ext cx="3224741" cy="1566659"/>
          </a:xfrm>
          <a:prstGeom prst="rect">
            <a:avLst/>
          </a:prstGeom>
        </p:spPr>
      </p:pic>
    </p:spTree>
    <p:extLst>
      <p:ext uri="{BB962C8B-B14F-4D97-AF65-F5344CB8AC3E}">
        <p14:creationId xmlns:p14="http://schemas.microsoft.com/office/powerpoint/2010/main" val="3211744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1">
            <a:extLst>
              <a:ext uri="{FF2B5EF4-FFF2-40B4-BE49-F238E27FC236}">
                <a16:creationId xmlns:a16="http://schemas.microsoft.com/office/drawing/2014/main" id="{1A421171-059E-4A5F-9DCB-DE1274A30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23" name="Shape 52" descr="racket_logo.png">
            <a:extLst>
              <a:ext uri="{FF2B5EF4-FFF2-40B4-BE49-F238E27FC236}">
                <a16:creationId xmlns:a16="http://schemas.microsoft.com/office/drawing/2014/main" id="{895FC348-7801-4A39-B4BC-ED58AD6D8660}"/>
              </a:ext>
            </a:extLst>
          </p:cNvPr>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24" name="Shape 53" descr="js_logo.png">
            <a:extLst>
              <a:ext uri="{FF2B5EF4-FFF2-40B4-BE49-F238E27FC236}">
                <a16:creationId xmlns:a16="http://schemas.microsoft.com/office/drawing/2014/main" id="{85A0BF95-42C2-4737-9961-C75F8BF9124C}"/>
              </a:ext>
            </a:extLst>
          </p:cNvPr>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25" name="Shape 54" descr="Python-logo.png">
            <a:extLst>
              <a:ext uri="{FF2B5EF4-FFF2-40B4-BE49-F238E27FC236}">
                <a16:creationId xmlns:a16="http://schemas.microsoft.com/office/drawing/2014/main" id="{30F96B3D-0E36-46A9-BE59-4D71DCDDB278}"/>
              </a:ext>
            </a:extLst>
          </p:cNvPr>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26" name="Shape 55" descr="Processing Logo.png">
            <a:extLst>
              <a:ext uri="{FF2B5EF4-FFF2-40B4-BE49-F238E27FC236}">
                <a16:creationId xmlns:a16="http://schemas.microsoft.com/office/drawing/2014/main" id="{D749EA34-5533-4D02-AC2B-37591432A571}"/>
              </a:ext>
            </a:extLst>
          </p:cNvPr>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27" name="Shape 57" descr="rhinoceros3DLogo.png">
            <a:extLst>
              <a:ext uri="{FF2B5EF4-FFF2-40B4-BE49-F238E27FC236}">
                <a16:creationId xmlns:a16="http://schemas.microsoft.com/office/drawing/2014/main" id="{A868F955-68F2-424A-A445-6377F4BB8F3C}"/>
              </a:ext>
            </a:extLst>
          </p:cNvPr>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28" name="Shape 58" descr="OpenGL Logo.png">
            <a:extLst>
              <a:ext uri="{FF2B5EF4-FFF2-40B4-BE49-F238E27FC236}">
                <a16:creationId xmlns:a16="http://schemas.microsoft.com/office/drawing/2014/main" id="{645AF900-79CD-4227-839A-BAE01F563853}"/>
              </a:ext>
            </a:extLst>
          </p:cNvPr>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29" name="Shape 59">
            <a:extLst>
              <a:ext uri="{FF2B5EF4-FFF2-40B4-BE49-F238E27FC236}">
                <a16:creationId xmlns:a16="http://schemas.microsoft.com/office/drawing/2014/main" id="{8CA2AC66-F035-4434-9BD9-44C957E23EC5}"/>
              </a:ext>
            </a:extLst>
          </p:cNvPr>
          <p:cNvCxnSpPr>
            <a:cxnSpLocks/>
            <a:stCxn id="21"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30" name="Shape 61">
            <a:extLst>
              <a:ext uri="{FF2B5EF4-FFF2-40B4-BE49-F238E27FC236}">
                <a16:creationId xmlns:a16="http://schemas.microsoft.com/office/drawing/2014/main" id="{BF6586E1-B2B2-4742-BC99-620A94262CF2}"/>
              </a:ext>
            </a:extLst>
          </p:cNvPr>
          <p:cNvCxnSpPr>
            <a:cxnSpLocks/>
            <a:stCxn id="21"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31" name="Shape 62">
            <a:extLst>
              <a:ext uri="{FF2B5EF4-FFF2-40B4-BE49-F238E27FC236}">
                <a16:creationId xmlns:a16="http://schemas.microsoft.com/office/drawing/2014/main" id="{BF9E6E0F-DCAC-410C-89A2-FAED6905C1D8}"/>
              </a:ext>
            </a:extLst>
          </p:cNvPr>
          <p:cNvCxnSpPr>
            <a:cxnSpLocks/>
            <a:stCxn id="21"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32" name="Shape 63">
            <a:extLst>
              <a:ext uri="{FF2B5EF4-FFF2-40B4-BE49-F238E27FC236}">
                <a16:creationId xmlns:a16="http://schemas.microsoft.com/office/drawing/2014/main" id="{32599433-2233-4A70-AA0C-81A1571144E4}"/>
              </a:ext>
            </a:extLst>
          </p:cNvPr>
          <p:cNvCxnSpPr>
            <a:cxnSpLocks/>
            <a:stCxn id="21"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33" name="Shape 64">
            <a:extLst>
              <a:ext uri="{FF2B5EF4-FFF2-40B4-BE49-F238E27FC236}">
                <a16:creationId xmlns:a16="http://schemas.microsoft.com/office/drawing/2014/main" id="{5DC6B950-F728-456B-98D9-B0C6BB2D4760}"/>
              </a:ext>
            </a:extLst>
          </p:cNvPr>
          <p:cNvCxnSpPr>
            <a:cxnSpLocks/>
            <a:stCxn id="21"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35" name="Shape 65">
            <a:extLst>
              <a:ext uri="{FF2B5EF4-FFF2-40B4-BE49-F238E27FC236}">
                <a16:creationId xmlns:a16="http://schemas.microsoft.com/office/drawing/2014/main" id="{4615D4F2-497F-4908-9A75-64A9D25DE67E}"/>
              </a:ext>
            </a:extLst>
          </p:cNvPr>
          <p:cNvCxnSpPr>
            <a:cxnSpLocks/>
            <a:stCxn id="21"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37" name="Shape 66">
            <a:extLst>
              <a:ext uri="{FF2B5EF4-FFF2-40B4-BE49-F238E27FC236}">
                <a16:creationId xmlns:a16="http://schemas.microsoft.com/office/drawing/2014/main" id="{3F39988C-9E62-4D9A-883B-932858D572DA}"/>
              </a:ext>
            </a:extLst>
          </p:cNvPr>
          <p:cNvCxnSpPr>
            <a:cxnSpLocks/>
            <a:stCxn id="21"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38" name="Picture 48">
            <a:extLst>
              <a:ext uri="{FF2B5EF4-FFF2-40B4-BE49-F238E27FC236}">
                <a16:creationId xmlns:a16="http://schemas.microsoft.com/office/drawing/2014/main" id="{6D1E2337-0921-41B4-A29D-9FCF2827B78D}"/>
              </a:ext>
            </a:extLst>
          </p:cNvPr>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39" name="Shape 64">
            <a:extLst>
              <a:ext uri="{FF2B5EF4-FFF2-40B4-BE49-F238E27FC236}">
                <a16:creationId xmlns:a16="http://schemas.microsoft.com/office/drawing/2014/main" id="{533DCA6A-83C2-4444-8930-162CB0B052E0}"/>
              </a:ext>
            </a:extLst>
          </p:cNvPr>
          <p:cNvCxnSpPr>
            <a:cxnSpLocks/>
            <a:stCxn id="21"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40" name="Picture 50">
            <a:extLst>
              <a:ext uri="{FF2B5EF4-FFF2-40B4-BE49-F238E27FC236}">
                <a16:creationId xmlns:a16="http://schemas.microsoft.com/office/drawing/2014/main" id="{A00FE056-F38A-4417-98C5-2DE728200149}"/>
              </a:ext>
            </a:extLst>
          </p:cNvPr>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42" name="Picture 51">
            <a:extLst>
              <a:ext uri="{FF2B5EF4-FFF2-40B4-BE49-F238E27FC236}">
                <a16:creationId xmlns:a16="http://schemas.microsoft.com/office/drawing/2014/main" id="{77D56536-16DA-4142-8365-19FA14F8AE0A}"/>
              </a:ext>
            </a:extLst>
          </p:cNvPr>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43" name="Straight Connector 54">
            <a:extLst>
              <a:ext uri="{FF2B5EF4-FFF2-40B4-BE49-F238E27FC236}">
                <a16:creationId xmlns:a16="http://schemas.microsoft.com/office/drawing/2014/main" id="{0611BB05-3442-417F-9179-09FBBA1172F8}"/>
              </a:ext>
            </a:extLst>
          </p:cNvPr>
          <p:cNvCxnSpPr>
            <a:stCxn id="21"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71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88640" y="4397684"/>
            <a:ext cx="666603" cy="666603"/>
          </a:xfrm>
          <a:prstGeom prst="rect">
            <a:avLst/>
          </a:prstGeom>
        </p:spPr>
      </p:pic>
    </p:spTree>
    <p:extLst>
      <p:ext uri="{BB962C8B-B14F-4D97-AF65-F5344CB8AC3E}">
        <p14:creationId xmlns:p14="http://schemas.microsoft.com/office/powerpoint/2010/main" val="262582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newyork.aaschool.ac.uk/wp-content/uploads/2013/12/Karamba_logo_partner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873" y="1095814"/>
            <a:ext cx="1545300" cy="10287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5">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6">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7">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8">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9">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10">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1">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2">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3">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824829" y="1630029"/>
            <a:ext cx="486130"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10821941" y="2356360"/>
            <a:ext cx="2" cy="5093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4"/>
          <p:cNvSpPr txBox="1"/>
          <p:nvPr/>
        </p:nvSpPr>
        <p:spPr>
          <a:xfrm>
            <a:off x="10307162" y="2811653"/>
            <a:ext cx="1414941" cy="830997"/>
          </a:xfrm>
          <a:prstGeom prst="rect">
            <a:avLst/>
          </a:prstGeom>
          <a:noFill/>
        </p:spPr>
        <p:txBody>
          <a:bodyPr wrap="square" rtlCol="0">
            <a:spAutoFit/>
          </a:bodyPr>
          <a:lstStyle/>
          <a:p>
            <a:r>
              <a:rPr lang="pt-PT" sz="4800" dirty="0">
                <a:latin typeface="Ebrima" panose="02000000000000000000" pitchFamily="2" charset="0"/>
                <a:ea typeface="Ebrima" panose="02000000000000000000" pitchFamily="2" charset="0"/>
                <a:cs typeface="Ebrima" panose="02000000000000000000" pitchFamily="2" charset="0"/>
              </a:rPr>
              <a:t>GG</a:t>
            </a:r>
          </a:p>
        </p:txBody>
      </p:sp>
      <p:cxnSp>
        <p:nvCxnSpPr>
          <p:cNvPr id="41" name="Straight Arrow Connector 30"/>
          <p:cNvCxnSpPr>
            <a:cxnSpLocks/>
          </p:cNvCxnSpPr>
          <p:nvPr/>
        </p:nvCxnSpPr>
        <p:spPr>
          <a:xfrm>
            <a:off x="10821941" y="3747669"/>
            <a:ext cx="0" cy="49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8640" y="4397684"/>
            <a:ext cx="666603" cy="666603"/>
          </a:xfrm>
          <a:prstGeom prst="rect">
            <a:avLst/>
          </a:prstGeom>
        </p:spPr>
      </p:pic>
    </p:spTree>
    <p:extLst>
      <p:ext uri="{BB962C8B-B14F-4D97-AF65-F5344CB8AC3E}">
        <p14:creationId xmlns:p14="http://schemas.microsoft.com/office/powerpoint/2010/main" val="31801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88639" y="4405295"/>
            <a:ext cx="666603" cy="666603"/>
          </a:xfrm>
          <a:prstGeom prst="rect">
            <a:avLst/>
          </a:prstGeom>
        </p:spPr>
      </p:pic>
      <p:cxnSp>
        <p:nvCxnSpPr>
          <p:cNvPr id="54" name="Shape 66"/>
          <p:cNvCxnSpPr>
            <a:cxnSpLocks/>
          </p:cNvCxnSpPr>
          <p:nvPr/>
        </p:nvCxnSpPr>
        <p:spPr>
          <a:xfrm>
            <a:off x="6199491" y="3000713"/>
            <a:ext cx="2322088" cy="1742183"/>
          </a:xfrm>
          <a:prstGeom prst="straightConnector1">
            <a:avLst/>
          </a:prstGeom>
          <a:noFill/>
          <a:ln w="28575" cap="flat" cmpd="sng">
            <a:solidFill>
              <a:schemeClr val="tx1"/>
            </a:solidFill>
            <a:prstDash val="solid"/>
            <a:round/>
            <a:headEnd type="none" w="lg" len="lg"/>
            <a:tailEnd type="none" w="lg" len="lg"/>
          </a:ln>
        </p:spPr>
      </p:cxnSp>
    </p:spTree>
    <p:extLst>
      <p:ext uri="{BB962C8B-B14F-4D97-AF65-F5344CB8AC3E}">
        <p14:creationId xmlns:p14="http://schemas.microsoft.com/office/powerpoint/2010/main" val="8308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08333E-7 3.7037E-7 L -0.14075 -0.00093 " pathEditMode="relative" rAng="0" ptsTypes="AA">
                                      <p:cBhvr>
                                        <p:cTn id="6" dur="1000" fill="hold"/>
                                        <p:tgtEl>
                                          <p:spTgt spid="53"/>
                                        </p:tgtEl>
                                        <p:attrNameLst>
                                          <p:attrName>ppt_x</p:attrName>
                                          <p:attrName>ppt_y</p:attrName>
                                        </p:attrNameLst>
                                      </p:cBhvr>
                                      <p:rCtr x="-704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A06B5DE-81E3-4CAF-82C5-3BAD3CAA125D}"/>
              </a:ext>
            </a:extLst>
          </p:cNvPr>
          <p:cNvSpPr/>
          <p:nvPr/>
        </p:nvSpPr>
        <p:spPr>
          <a:xfrm>
            <a:off x="1330115" y="6420272"/>
            <a:ext cx="2848857" cy="276999"/>
          </a:xfrm>
          <a:prstGeom prst="rect">
            <a:avLst/>
          </a:prstGeom>
        </p:spPr>
        <p:txBody>
          <a:bodyPr wrap="none">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The</a:t>
            </a:r>
            <a:r>
              <a:rPr lang="pt-PT" sz="1200" dirty="0">
                <a:latin typeface="Ebrima" panose="02000000000000000000" pitchFamily="2" charset="0"/>
                <a:ea typeface="Ebrima" panose="02000000000000000000" pitchFamily="2" charset="0"/>
                <a:cs typeface="Ebrima" panose="02000000000000000000" pitchFamily="2" charset="0"/>
              </a:rPr>
              <a:t> Pinnacle, London, </a:t>
            </a:r>
            <a:r>
              <a:rPr lang="pt-PT" sz="1200" dirty="0" err="1">
                <a:latin typeface="Ebrima" panose="02000000000000000000" pitchFamily="2" charset="0"/>
                <a:ea typeface="Ebrima" panose="02000000000000000000" pitchFamily="2" charset="0"/>
                <a:cs typeface="Ebrima" panose="02000000000000000000" pitchFamily="2" charset="0"/>
              </a:rPr>
              <a:t>by</a:t>
            </a:r>
            <a:r>
              <a:rPr lang="pt-PT" sz="1200" dirty="0">
                <a:latin typeface="Ebrima" panose="02000000000000000000" pitchFamily="2" charset="0"/>
                <a:ea typeface="Ebrima" panose="02000000000000000000" pitchFamily="2" charset="0"/>
                <a:cs typeface="Ebrima" panose="02000000000000000000" pitchFamily="2" charset="0"/>
              </a:rPr>
              <a:t> KPF </a:t>
            </a:r>
            <a:r>
              <a:rPr lang="pt-PT" sz="1200" dirty="0" err="1">
                <a:latin typeface="Ebrima" panose="02000000000000000000" pitchFamily="2" charset="0"/>
                <a:ea typeface="Ebrima" panose="02000000000000000000" pitchFamily="2" charset="0"/>
                <a:cs typeface="Ebrima" panose="02000000000000000000" pitchFamily="2" charset="0"/>
              </a:rPr>
              <a:t>architects</a:t>
            </a:r>
            <a:endParaRPr lang="pt-PT" sz="1200" b="0" i="0" dirty="0">
              <a:effectLst/>
              <a:latin typeface="Ebrima" panose="02000000000000000000" pitchFamily="2" charset="0"/>
              <a:ea typeface="Ebrima" panose="02000000000000000000" pitchFamily="2" charset="0"/>
              <a:cs typeface="Ebrima" panose="02000000000000000000" pitchFamily="2" charset="0"/>
            </a:endParaRPr>
          </a:p>
        </p:txBody>
      </p:sp>
      <p:pic>
        <p:nvPicPr>
          <p:cNvPr id="1026" name="Picture 2" descr="http://newlondondevelopment.com/full/54f8377269702d1102580000/pinnacle.jpg?1425553265">
            <a:extLst>
              <a:ext uri="{FF2B5EF4-FFF2-40B4-BE49-F238E27FC236}">
                <a16:creationId xmlns:a16="http://schemas.microsoft.com/office/drawing/2014/main" id="{78A272E0-FF6C-44F5-AE95-02BAF1B1D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63" b="-1"/>
          <a:stretch/>
        </p:blipFill>
        <p:spPr bwMode="auto">
          <a:xfrm>
            <a:off x="1453716" y="573745"/>
            <a:ext cx="8454077" cy="569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3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5DA42D9-E5DF-4B2E-9B60-FD123D421BAD}"/>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Tree>
    <p:extLst>
      <p:ext uri="{BB962C8B-B14F-4D97-AF65-F5344CB8AC3E}">
        <p14:creationId xmlns:p14="http://schemas.microsoft.com/office/powerpoint/2010/main" val="1369125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C903EB3-E6EC-4BBE-89F0-1FB6A65EB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Tree>
    <p:extLst>
      <p:ext uri="{BB962C8B-B14F-4D97-AF65-F5344CB8AC3E}">
        <p14:creationId xmlns:p14="http://schemas.microsoft.com/office/powerpoint/2010/main" val="193712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24D172B-731C-401E-AA59-513F1DFC8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4" name="TextBox 1">
            <a:extLst>
              <a:ext uri="{FF2B5EF4-FFF2-40B4-BE49-F238E27FC236}">
                <a16:creationId xmlns:a16="http://schemas.microsoft.com/office/drawing/2014/main" id="{5786D076-568A-41DF-BE15-07C8B983CDD3}"/>
              </a:ext>
            </a:extLst>
          </p:cNvPr>
          <p:cNvSpPr txBox="1"/>
          <p:nvPr/>
        </p:nvSpPr>
        <p:spPr>
          <a:xfrm>
            <a:off x="203805" y="6298195"/>
            <a:ext cx="1921638" cy="276999"/>
          </a:xfrm>
          <a:prstGeom prst="rect">
            <a:avLst/>
          </a:prstGeom>
          <a:noFill/>
        </p:spPr>
        <p:txBody>
          <a:bodyPr wrap="square" rtlCol="0">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Vierendeel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Beam</a:t>
            </a:r>
            <a:endParaRPr lang="pt-PT"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77686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38C2AEB-E2AB-4012-B5F4-653AA285C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9" name="TextBox 1">
            <a:extLst>
              <a:ext uri="{FF2B5EF4-FFF2-40B4-BE49-F238E27FC236}">
                <a16:creationId xmlns:a16="http://schemas.microsoft.com/office/drawing/2014/main" id="{3088F1E9-0C81-4DA3-ADD9-E1C9A06D8605}"/>
              </a:ext>
            </a:extLst>
          </p:cNvPr>
          <p:cNvSpPr txBox="1"/>
          <p:nvPr/>
        </p:nvSpPr>
        <p:spPr>
          <a:xfrm>
            <a:off x="203805" y="6298195"/>
            <a:ext cx="1921638" cy="276999"/>
          </a:xfrm>
          <a:prstGeom prst="rect">
            <a:avLst/>
          </a:prstGeom>
          <a:noFill/>
        </p:spPr>
        <p:txBody>
          <a:bodyPr wrap="square" rtlCol="0">
            <a:spAutoFit/>
          </a:bodyPr>
          <a:lstStyle/>
          <a:p>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57513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3696DDD-04E3-4DC0-80B4-7E12FDD2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8" name="TextBox 1">
            <a:extLst>
              <a:ext uri="{FF2B5EF4-FFF2-40B4-BE49-F238E27FC236}">
                <a16:creationId xmlns:a16="http://schemas.microsoft.com/office/drawing/2014/main" id="{004C9C52-CA13-41F7-A64A-04CF6597C5CC}"/>
              </a:ext>
            </a:extLst>
          </p:cNvPr>
          <p:cNvSpPr txBox="1"/>
          <p:nvPr/>
        </p:nvSpPr>
        <p:spPr>
          <a:xfrm>
            <a:off x="203805" y="6298195"/>
            <a:ext cx="2568424" cy="276999"/>
          </a:xfrm>
          <a:prstGeom prst="rect">
            <a:avLst/>
          </a:prstGeom>
          <a:noFill/>
        </p:spPr>
        <p:txBody>
          <a:bodyPr wrap="square" rtlCol="0">
            <a:spAutoFit/>
          </a:bodyPr>
          <a:lstStyle/>
          <a:p>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8758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5987D9-CFD8-4660-BA39-20C0855C1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6" name="TextBox 1">
            <a:extLst>
              <a:ext uri="{FF2B5EF4-FFF2-40B4-BE49-F238E27FC236}">
                <a16:creationId xmlns:a16="http://schemas.microsoft.com/office/drawing/2014/main" id="{A1F7D7C9-BD70-486D-BF8A-0D3D8299F1A9}"/>
              </a:ext>
            </a:extLst>
          </p:cNvPr>
          <p:cNvSpPr txBox="1"/>
          <p:nvPr/>
        </p:nvSpPr>
        <p:spPr>
          <a:xfrm>
            <a:off x="203804" y="6298195"/>
            <a:ext cx="4264139" cy="276999"/>
          </a:xfrm>
          <a:prstGeom prst="rect">
            <a:avLst/>
          </a:prstGeom>
          <a:noFill/>
        </p:spPr>
        <p:txBody>
          <a:bodyPr wrap="square" rtlCol="0">
            <a:spAutoFit/>
          </a:bodyPr>
          <a:lstStyle/>
          <a:p>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r>
              <a:rPr lang="pt-PT" sz="1200" dirty="0">
                <a:latin typeface="Ebrima" panose="02000000000000000000" pitchFamily="2" charset="0"/>
                <a:ea typeface="Ebrima" panose="02000000000000000000" pitchFamily="2" charset="0"/>
                <a:cs typeface="Ebrima" panose="02000000000000000000" pitchFamily="2" charset="0"/>
              </a:rPr>
              <a:t> + </a:t>
            </a:r>
            <a:r>
              <a:rPr lang="pt-PT" sz="1200" dirty="0" err="1">
                <a:latin typeface="Ebrima" panose="02000000000000000000" pitchFamily="2" charset="0"/>
                <a:ea typeface="Ebrima" panose="02000000000000000000" pitchFamily="2" charset="0"/>
                <a:cs typeface="Ebrima" panose="02000000000000000000" pitchFamily="2" charset="0"/>
              </a:rPr>
              <a:t>spacial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3149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D4326BD-B4BF-442E-8F5B-D34D5021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7" name="TextBox 1">
            <a:extLst>
              <a:ext uri="{FF2B5EF4-FFF2-40B4-BE49-F238E27FC236}">
                <a16:creationId xmlns:a16="http://schemas.microsoft.com/office/drawing/2014/main" id="{5BCFC65D-2CD3-41B0-A550-6B28B3BCFEFE}"/>
              </a:ext>
            </a:extLst>
          </p:cNvPr>
          <p:cNvSpPr txBox="1"/>
          <p:nvPr/>
        </p:nvSpPr>
        <p:spPr>
          <a:xfrm>
            <a:off x="203804" y="6298195"/>
            <a:ext cx="884767" cy="276999"/>
          </a:xfrm>
          <a:prstGeom prst="rect">
            <a:avLst/>
          </a:prstGeom>
          <a:noFill/>
        </p:spPr>
        <p:txBody>
          <a:bodyPr wrap="square" rtlCol="0">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17180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116A82E-E6CD-47D9-9E98-6998333BB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5" name="TextBox 1">
            <a:extLst>
              <a:ext uri="{FF2B5EF4-FFF2-40B4-BE49-F238E27FC236}">
                <a16:creationId xmlns:a16="http://schemas.microsoft.com/office/drawing/2014/main" id="{5495085C-F10A-4B4A-9753-4E4E92385A14}"/>
              </a:ext>
            </a:extLst>
          </p:cNvPr>
          <p:cNvSpPr txBox="1"/>
          <p:nvPr/>
        </p:nvSpPr>
        <p:spPr>
          <a:xfrm>
            <a:off x="203804" y="6298195"/>
            <a:ext cx="884767" cy="276999"/>
          </a:xfrm>
          <a:prstGeom prst="rect">
            <a:avLst/>
          </a:prstGeom>
          <a:noFill/>
        </p:spPr>
        <p:txBody>
          <a:bodyPr wrap="square" rtlCol="0">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Howe</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2137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DE2C70A-492A-4DF5-939E-E29BD5119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7" name="TextBox 1">
            <a:extLst>
              <a:ext uri="{FF2B5EF4-FFF2-40B4-BE49-F238E27FC236}">
                <a16:creationId xmlns:a16="http://schemas.microsoft.com/office/drawing/2014/main" id="{ACD9A5E3-781D-42F6-8C79-1ECF0BD446B5}"/>
              </a:ext>
            </a:extLst>
          </p:cNvPr>
          <p:cNvSpPr txBox="1"/>
          <p:nvPr/>
        </p:nvSpPr>
        <p:spPr>
          <a:xfrm>
            <a:off x="203804" y="6298195"/>
            <a:ext cx="3715053" cy="276999"/>
          </a:xfrm>
          <a:prstGeom prst="rect">
            <a:avLst/>
          </a:prstGeom>
          <a:noFill/>
        </p:spPr>
        <p:txBody>
          <a:bodyPr wrap="square" rtlCol="0">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Warren</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with</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verticals</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5993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F94351A-E77C-486A-9AF9-26CAACC3B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32" y="136874"/>
            <a:ext cx="11705335" cy="6584251"/>
          </a:xfrm>
          <a:prstGeom prst="rect">
            <a:avLst/>
          </a:prstGeom>
        </p:spPr>
      </p:pic>
      <p:sp>
        <p:nvSpPr>
          <p:cNvPr id="5" name="TextBox 1">
            <a:extLst>
              <a:ext uri="{FF2B5EF4-FFF2-40B4-BE49-F238E27FC236}">
                <a16:creationId xmlns:a16="http://schemas.microsoft.com/office/drawing/2014/main" id="{D439681A-6337-4721-9568-9536699A5941}"/>
              </a:ext>
            </a:extLst>
          </p:cNvPr>
          <p:cNvSpPr txBox="1"/>
          <p:nvPr/>
        </p:nvSpPr>
        <p:spPr>
          <a:xfrm>
            <a:off x="203804" y="6298195"/>
            <a:ext cx="1378253" cy="276999"/>
          </a:xfrm>
          <a:prstGeom prst="rect">
            <a:avLst/>
          </a:prstGeom>
          <a:noFill/>
        </p:spPr>
        <p:txBody>
          <a:bodyPr wrap="square" rtlCol="0">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Warren</a:t>
            </a:r>
            <a:endParaRPr lang="pt-PT" sz="12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3964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62CFEA5-B10B-4A70-90B3-F8003C4E12E7}"/>
              </a:ext>
            </a:extLst>
          </p:cNvPr>
          <p:cNvPicPr>
            <a:picLocks noChangeAspect="1"/>
          </p:cNvPicPr>
          <p:nvPr/>
        </p:nvPicPr>
        <p:blipFill rotWithShape="1">
          <a:blip r:embed="rId3">
            <a:extLst>
              <a:ext uri="{28A0092B-C50C-407E-A947-70E740481C1C}">
                <a14:useLocalDpi xmlns:a14="http://schemas.microsoft.com/office/drawing/2010/main" val="0"/>
              </a:ext>
            </a:extLst>
          </a:blip>
          <a:srcRect t="3889" r="11935" b="514"/>
          <a:stretch/>
        </p:blipFill>
        <p:spPr>
          <a:xfrm>
            <a:off x="1037608" y="573745"/>
            <a:ext cx="8999278" cy="5830485"/>
          </a:xfrm>
          <a:prstGeom prst="rect">
            <a:avLst/>
          </a:prstGeom>
        </p:spPr>
      </p:pic>
      <p:sp>
        <p:nvSpPr>
          <p:cNvPr id="2" name="Retângulo 1">
            <a:extLst>
              <a:ext uri="{FF2B5EF4-FFF2-40B4-BE49-F238E27FC236}">
                <a16:creationId xmlns:a16="http://schemas.microsoft.com/office/drawing/2014/main" id="{CA06B5DE-81E3-4CAF-82C5-3BAD3CAA125D}"/>
              </a:ext>
            </a:extLst>
          </p:cNvPr>
          <p:cNvSpPr/>
          <p:nvPr/>
        </p:nvSpPr>
        <p:spPr>
          <a:xfrm>
            <a:off x="1330115" y="6420272"/>
            <a:ext cx="2848857" cy="276999"/>
          </a:xfrm>
          <a:prstGeom prst="rect">
            <a:avLst/>
          </a:prstGeom>
        </p:spPr>
        <p:txBody>
          <a:bodyPr wrap="none">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The</a:t>
            </a:r>
            <a:r>
              <a:rPr lang="pt-PT" sz="1200" dirty="0">
                <a:latin typeface="Ebrima" panose="02000000000000000000" pitchFamily="2" charset="0"/>
                <a:ea typeface="Ebrima" panose="02000000000000000000" pitchFamily="2" charset="0"/>
                <a:cs typeface="Ebrima" panose="02000000000000000000" pitchFamily="2" charset="0"/>
              </a:rPr>
              <a:t> Pinnacle, London, </a:t>
            </a:r>
            <a:r>
              <a:rPr lang="pt-PT" sz="1200" dirty="0" err="1">
                <a:latin typeface="Ebrima" panose="02000000000000000000" pitchFamily="2" charset="0"/>
                <a:ea typeface="Ebrima" panose="02000000000000000000" pitchFamily="2" charset="0"/>
                <a:cs typeface="Ebrima" panose="02000000000000000000" pitchFamily="2" charset="0"/>
              </a:rPr>
              <a:t>by</a:t>
            </a:r>
            <a:r>
              <a:rPr lang="pt-PT" sz="1200" dirty="0">
                <a:latin typeface="Ebrima" panose="02000000000000000000" pitchFamily="2" charset="0"/>
                <a:ea typeface="Ebrima" panose="02000000000000000000" pitchFamily="2" charset="0"/>
                <a:cs typeface="Ebrima" panose="02000000000000000000" pitchFamily="2" charset="0"/>
              </a:rPr>
              <a:t> KPF </a:t>
            </a:r>
            <a:r>
              <a:rPr lang="pt-PT" sz="1200" dirty="0" err="1">
                <a:latin typeface="Ebrima" panose="02000000000000000000" pitchFamily="2" charset="0"/>
                <a:ea typeface="Ebrima" panose="02000000000000000000" pitchFamily="2" charset="0"/>
                <a:cs typeface="Ebrima" panose="02000000000000000000" pitchFamily="2" charset="0"/>
              </a:rPr>
              <a:t>architects</a:t>
            </a:r>
            <a:endParaRPr lang="pt-PT" sz="1200" b="0" i="0" dirty="0">
              <a:effectLst/>
              <a:latin typeface="Ebrima" panose="02000000000000000000" pitchFamily="2" charset="0"/>
              <a:ea typeface="Ebrima" panose="02000000000000000000" pitchFamily="2" charset="0"/>
              <a:cs typeface="Ebrima" panose="02000000000000000000" pitchFamily="2" charset="0"/>
            </a:endParaRPr>
          </a:p>
        </p:txBody>
      </p:sp>
      <p:sp>
        <p:nvSpPr>
          <p:cNvPr id="4" name="Retângulo 3">
            <a:extLst>
              <a:ext uri="{FF2B5EF4-FFF2-40B4-BE49-F238E27FC236}">
                <a16:creationId xmlns:a16="http://schemas.microsoft.com/office/drawing/2014/main" id="{1E834279-56A7-4306-98B3-E88BDC54787B}"/>
              </a:ext>
            </a:extLst>
          </p:cNvPr>
          <p:cNvSpPr/>
          <p:nvPr/>
        </p:nvSpPr>
        <p:spPr>
          <a:xfrm>
            <a:off x="9464691" y="6404230"/>
            <a:ext cx="1455848" cy="276999"/>
          </a:xfrm>
          <a:prstGeom prst="rect">
            <a:avLst/>
          </a:prstGeom>
        </p:spPr>
        <p:txBody>
          <a:bodyPr wrap="none">
            <a:spAutoFit/>
          </a:bodyPr>
          <a:lstStyle/>
          <a:p>
            <a:r>
              <a:rPr lang="pt-PT" sz="1200" dirty="0" err="1">
                <a:latin typeface="Ebrima" panose="02000000000000000000" pitchFamily="2" charset="0"/>
                <a:ea typeface="Ebrima" panose="02000000000000000000" pitchFamily="2" charset="0"/>
                <a:cs typeface="Ebrima" panose="02000000000000000000" pitchFamily="2" charset="0"/>
              </a:rPr>
              <a:t>Wind</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Pressure</a:t>
            </a:r>
            <a:r>
              <a:rPr lang="pt-PT" sz="1200" dirty="0">
                <a:latin typeface="Ebrima" panose="02000000000000000000" pitchFamily="2" charset="0"/>
                <a:ea typeface="Ebrima" panose="02000000000000000000" pitchFamily="2" charset="0"/>
                <a:cs typeface="Ebrima" panose="02000000000000000000" pitchFamily="2" charset="0"/>
              </a:rPr>
              <a:t> (Pa)</a:t>
            </a:r>
            <a:endParaRPr lang="pt-PT" sz="1200" b="0" i="0" dirty="0">
              <a:effectLst/>
              <a:latin typeface="Ebrima" panose="02000000000000000000" pitchFamily="2" charset="0"/>
              <a:ea typeface="Ebrima" panose="02000000000000000000" pitchFamily="2" charset="0"/>
              <a:cs typeface="Ebrima" panose="02000000000000000000" pitchFamily="2" charset="0"/>
            </a:endParaRPr>
          </a:p>
        </p:txBody>
      </p:sp>
      <p:pic>
        <p:nvPicPr>
          <p:cNvPr id="5" name="Imagem 4">
            <a:extLst>
              <a:ext uri="{FF2B5EF4-FFF2-40B4-BE49-F238E27FC236}">
                <a16:creationId xmlns:a16="http://schemas.microsoft.com/office/drawing/2014/main" id="{175CC6E1-6A0A-4229-951E-91BA19915001}"/>
              </a:ext>
            </a:extLst>
          </p:cNvPr>
          <p:cNvPicPr>
            <a:picLocks noChangeAspect="1"/>
          </p:cNvPicPr>
          <p:nvPr/>
        </p:nvPicPr>
        <p:blipFill rotWithShape="1">
          <a:blip r:embed="rId3">
            <a:extLst>
              <a:ext uri="{28A0092B-C50C-407E-A947-70E740481C1C}">
                <a14:useLocalDpi xmlns:a14="http://schemas.microsoft.com/office/drawing/2010/main" val="0"/>
              </a:ext>
            </a:extLst>
          </a:blip>
          <a:srcRect l="87943" t="3889" b="514"/>
          <a:stretch/>
        </p:blipFill>
        <p:spPr>
          <a:xfrm>
            <a:off x="10036886" y="1936378"/>
            <a:ext cx="933917" cy="4419350"/>
          </a:xfrm>
          <a:prstGeom prst="rect">
            <a:avLst/>
          </a:prstGeom>
        </p:spPr>
      </p:pic>
    </p:spTree>
    <p:extLst>
      <p:ext uri="{BB962C8B-B14F-4D97-AF65-F5344CB8AC3E}">
        <p14:creationId xmlns:p14="http://schemas.microsoft.com/office/powerpoint/2010/main" val="1999904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8E5B007D-27AD-4AF6-8865-3A7A5476EA84}"/>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786442" y="3411505"/>
            <a:ext cx="3167198" cy="1781548"/>
          </a:xfrm>
          <a:prstGeom prst="rect">
            <a:avLst/>
          </a:prstGeom>
        </p:spPr>
      </p:pic>
      <p:pic>
        <p:nvPicPr>
          <p:cNvPr id="2" name="Imagem 1">
            <a:extLst>
              <a:ext uri="{FF2B5EF4-FFF2-40B4-BE49-F238E27FC236}">
                <a16:creationId xmlns:a16="http://schemas.microsoft.com/office/drawing/2014/main" id="{2DF278D2-9D8E-4413-9BF6-0AE8B4A10275}"/>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202675" y="3389456"/>
            <a:ext cx="3167198" cy="1781548"/>
          </a:xfrm>
          <a:prstGeom prst="rect">
            <a:avLst/>
          </a:prstGeom>
        </p:spPr>
      </p:pic>
      <p:pic>
        <p:nvPicPr>
          <p:cNvPr id="4" name="Imagem 3">
            <a:extLst>
              <a:ext uri="{FF2B5EF4-FFF2-40B4-BE49-F238E27FC236}">
                <a16:creationId xmlns:a16="http://schemas.microsoft.com/office/drawing/2014/main" id="{0EB8CFB3-1A37-4C6F-B0C3-C4BC5BB9DF8A}"/>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171384" y="5073255"/>
            <a:ext cx="3167198" cy="1781548"/>
          </a:xfrm>
          <a:prstGeom prst="rect">
            <a:avLst/>
          </a:prstGeom>
        </p:spPr>
      </p:pic>
      <p:pic>
        <p:nvPicPr>
          <p:cNvPr id="5" name="Imagem 4">
            <a:extLst>
              <a:ext uri="{FF2B5EF4-FFF2-40B4-BE49-F238E27FC236}">
                <a16:creationId xmlns:a16="http://schemas.microsoft.com/office/drawing/2014/main" id="{6CBAFE7F-CBDE-45D1-B940-F93AAD82F66F}"/>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236798" y="1766393"/>
            <a:ext cx="3167198" cy="1781548"/>
          </a:xfrm>
          <a:prstGeom prst="rect">
            <a:avLst/>
          </a:prstGeom>
        </p:spPr>
      </p:pic>
      <p:pic>
        <p:nvPicPr>
          <p:cNvPr id="7" name="Imagem 6">
            <a:extLst>
              <a:ext uri="{FF2B5EF4-FFF2-40B4-BE49-F238E27FC236}">
                <a16:creationId xmlns:a16="http://schemas.microsoft.com/office/drawing/2014/main" id="{40ACEA5C-CFBC-4911-8B7B-B65454D3E198}"/>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792321" y="5035609"/>
            <a:ext cx="3167198" cy="1781548"/>
          </a:xfrm>
          <a:prstGeom prst="rect">
            <a:avLst/>
          </a:prstGeom>
        </p:spPr>
      </p:pic>
      <p:pic>
        <p:nvPicPr>
          <p:cNvPr id="9" name="Imagem 8">
            <a:extLst>
              <a:ext uri="{FF2B5EF4-FFF2-40B4-BE49-F238E27FC236}">
                <a16:creationId xmlns:a16="http://schemas.microsoft.com/office/drawing/2014/main" id="{C4B059AD-828E-480C-892C-3AC03EE292FC}"/>
              </a:ext>
            </a:extLst>
          </p:cNvPr>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820733" y="1756869"/>
            <a:ext cx="3167198" cy="1781548"/>
          </a:xfrm>
          <a:prstGeom prst="rect">
            <a:avLst/>
          </a:prstGeom>
        </p:spPr>
      </p:pic>
      <p:pic>
        <p:nvPicPr>
          <p:cNvPr id="10" name="Imagem 9">
            <a:extLst>
              <a:ext uri="{FF2B5EF4-FFF2-40B4-BE49-F238E27FC236}">
                <a16:creationId xmlns:a16="http://schemas.microsoft.com/office/drawing/2014/main" id="{2D0539B7-5805-4131-B965-2C9BE4F4FEE0}"/>
              </a:ext>
            </a:extLst>
          </p:cNvPr>
          <p:cNvPicPr>
            <a:picLocks noChangeAspect="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797868" y="120493"/>
            <a:ext cx="3167198" cy="1781548"/>
          </a:xfrm>
          <a:prstGeom prst="rect">
            <a:avLst/>
          </a:prstGeom>
        </p:spPr>
      </p:pic>
      <p:pic>
        <p:nvPicPr>
          <p:cNvPr id="20" name="Imagem 19">
            <a:extLst>
              <a:ext uri="{FF2B5EF4-FFF2-40B4-BE49-F238E27FC236}">
                <a16:creationId xmlns:a16="http://schemas.microsoft.com/office/drawing/2014/main" id="{E817E478-2E62-475D-BE13-4326C3F5F2D6}"/>
              </a:ext>
            </a:extLst>
          </p:cNvPr>
          <p:cNvPicPr>
            <a:picLocks noChangeAspect="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224191" y="141925"/>
            <a:ext cx="3167198" cy="1781549"/>
          </a:xfrm>
          <a:prstGeom prst="rect">
            <a:avLst/>
          </a:prstGeom>
        </p:spPr>
      </p:pic>
      <p:sp>
        <p:nvSpPr>
          <p:cNvPr id="22" name="TextBox 1">
            <a:extLst>
              <a:ext uri="{FF2B5EF4-FFF2-40B4-BE49-F238E27FC236}">
                <a16:creationId xmlns:a16="http://schemas.microsoft.com/office/drawing/2014/main" id="{4CF2FBDB-71B6-44DB-8408-D2D2C7BEF785}"/>
              </a:ext>
            </a:extLst>
          </p:cNvPr>
          <p:cNvSpPr txBox="1"/>
          <p:nvPr/>
        </p:nvSpPr>
        <p:spPr>
          <a:xfrm>
            <a:off x="9492181" y="701536"/>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3" name="TextBox 1">
            <a:extLst>
              <a:ext uri="{FF2B5EF4-FFF2-40B4-BE49-F238E27FC236}">
                <a16:creationId xmlns:a16="http://schemas.microsoft.com/office/drawing/2014/main" id="{1F431E6E-2C8B-474A-B8DE-DADB84375EF6}"/>
              </a:ext>
            </a:extLst>
          </p:cNvPr>
          <p:cNvSpPr txBox="1"/>
          <p:nvPr/>
        </p:nvSpPr>
        <p:spPr>
          <a:xfrm>
            <a:off x="9492181" y="2315117"/>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Howe</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4" name="TextBox 1">
            <a:extLst>
              <a:ext uri="{FF2B5EF4-FFF2-40B4-BE49-F238E27FC236}">
                <a16:creationId xmlns:a16="http://schemas.microsoft.com/office/drawing/2014/main" id="{AFE91210-2673-49B9-92B5-C35CE4CA4084}"/>
              </a:ext>
            </a:extLst>
          </p:cNvPr>
          <p:cNvSpPr txBox="1"/>
          <p:nvPr/>
        </p:nvSpPr>
        <p:spPr>
          <a:xfrm>
            <a:off x="9515586" y="5737365"/>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5" name="TextBox 1">
            <a:extLst>
              <a:ext uri="{FF2B5EF4-FFF2-40B4-BE49-F238E27FC236}">
                <a16:creationId xmlns:a16="http://schemas.microsoft.com/office/drawing/2014/main" id="{BF5C6B7E-D9E3-408C-9CBC-7A417B64FF63}"/>
              </a:ext>
            </a:extLst>
          </p:cNvPr>
          <p:cNvSpPr txBox="1"/>
          <p:nvPr/>
        </p:nvSpPr>
        <p:spPr>
          <a:xfrm>
            <a:off x="9347211" y="4066856"/>
            <a:ext cx="1073068" cy="461665"/>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r>
              <a:rPr lang="pt-PT" sz="1200" dirty="0">
                <a:latin typeface="Ebrima" panose="02000000000000000000" pitchFamily="2" charset="0"/>
                <a:ea typeface="Ebrima" panose="02000000000000000000" pitchFamily="2" charset="0"/>
                <a:cs typeface="Ebrima" panose="02000000000000000000" pitchFamily="2" charset="0"/>
              </a:rPr>
              <a:t> w/</a:t>
            </a:r>
            <a:r>
              <a:rPr lang="pt-PT" sz="1200" dirty="0" err="1">
                <a:latin typeface="Ebrima" panose="02000000000000000000" pitchFamily="2" charset="0"/>
                <a:ea typeface="Ebrima" panose="02000000000000000000" pitchFamily="2" charset="0"/>
                <a:cs typeface="Ebrima" panose="02000000000000000000" pitchFamily="2" charset="0"/>
              </a:rPr>
              <a:t>verticals</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6" name="TextBox 1">
            <a:extLst>
              <a:ext uri="{FF2B5EF4-FFF2-40B4-BE49-F238E27FC236}">
                <a16:creationId xmlns:a16="http://schemas.microsoft.com/office/drawing/2014/main" id="{35AA1D01-859D-4023-AE1E-5B6BD18E906A}"/>
              </a:ext>
            </a:extLst>
          </p:cNvPr>
          <p:cNvSpPr txBox="1"/>
          <p:nvPr/>
        </p:nvSpPr>
        <p:spPr>
          <a:xfrm>
            <a:off x="1778165" y="699254"/>
            <a:ext cx="1020776" cy="476403"/>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Vierendeel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Beam</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7" name="TextBox 1">
            <a:extLst>
              <a:ext uri="{FF2B5EF4-FFF2-40B4-BE49-F238E27FC236}">
                <a16:creationId xmlns:a16="http://schemas.microsoft.com/office/drawing/2014/main" id="{0BB51969-638E-4DA9-B9B5-A37BD9F1E835}"/>
              </a:ext>
            </a:extLst>
          </p:cNvPr>
          <p:cNvSpPr txBox="1"/>
          <p:nvPr/>
        </p:nvSpPr>
        <p:spPr>
          <a:xfrm>
            <a:off x="1663900" y="3917144"/>
            <a:ext cx="1273629" cy="646331"/>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8" name="TextBox 1">
            <a:extLst>
              <a:ext uri="{FF2B5EF4-FFF2-40B4-BE49-F238E27FC236}">
                <a16:creationId xmlns:a16="http://schemas.microsoft.com/office/drawing/2014/main" id="{B418F4D5-BABB-4F32-ADA6-090BAAB189DB}"/>
              </a:ext>
            </a:extLst>
          </p:cNvPr>
          <p:cNvSpPr txBox="1"/>
          <p:nvPr/>
        </p:nvSpPr>
        <p:spPr>
          <a:xfrm>
            <a:off x="1685672" y="5438392"/>
            <a:ext cx="1176792" cy="830997"/>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r>
              <a:rPr lang="pt-PT" sz="1200" dirty="0">
                <a:latin typeface="Ebrima" panose="02000000000000000000" pitchFamily="2" charset="0"/>
                <a:ea typeface="Ebrima" panose="02000000000000000000" pitchFamily="2" charset="0"/>
                <a:cs typeface="Ebrima" panose="02000000000000000000" pitchFamily="2" charset="0"/>
              </a:rPr>
              <a:t> + </a:t>
            </a:r>
            <a:r>
              <a:rPr lang="pt-PT" sz="1200" dirty="0" err="1">
                <a:latin typeface="Ebrima" panose="02000000000000000000" pitchFamily="2" charset="0"/>
                <a:ea typeface="Ebrima" panose="02000000000000000000" pitchFamily="2" charset="0"/>
                <a:cs typeface="Ebrima" panose="02000000000000000000" pitchFamily="2" charset="0"/>
              </a:rPr>
              <a:t>space</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
        <p:nvSpPr>
          <p:cNvPr id="30" name="TextBox 1">
            <a:extLst>
              <a:ext uri="{FF2B5EF4-FFF2-40B4-BE49-F238E27FC236}">
                <a16:creationId xmlns:a16="http://schemas.microsoft.com/office/drawing/2014/main" id="{FCA5E0EA-2A9D-489F-9AFA-D27A1F1DA077}"/>
              </a:ext>
            </a:extLst>
          </p:cNvPr>
          <p:cNvSpPr txBox="1"/>
          <p:nvPr/>
        </p:nvSpPr>
        <p:spPr>
          <a:xfrm>
            <a:off x="1533089" y="2453617"/>
            <a:ext cx="1501612" cy="276999"/>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pic>
        <p:nvPicPr>
          <p:cNvPr id="34" name="Imagem 33">
            <a:extLst>
              <a:ext uri="{FF2B5EF4-FFF2-40B4-BE49-F238E27FC236}">
                <a16:creationId xmlns:a16="http://schemas.microsoft.com/office/drawing/2014/main" id="{17BBEB77-EA5D-49B6-B92A-A150360254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17" y="189886"/>
            <a:ext cx="1566983" cy="1566983"/>
          </a:xfrm>
          <a:prstGeom prst="rect">
            <a:avLst/>
          </a:prstGeom>
        </p:spPr>
      </p:pic>
      <p:pic>
        <p:nvPicPr>
          <p:cNvPr id="36" name="Imagem 35">
            <a:extLst>
              <a:ext uri="{FF2B5EF4-FFF2-40B4-BE49-F238E27FC236}">
                <a16:creationId xmlns:a16="http://schemas.microsoft.com/office/drawing/2014/main" id="{FE336B87-6DAC-4903-BC5E-9A4C28D7AD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17" y="1846523"/>
            <a:ext cx="1588756" cy="1588756"/>
          </a:xfrm>
          <a:prstGeom prst="rect">
            <a:avLst/>
          </a:prstGeom>
        </p:spPr>
      </p:pic>
      <p:pic>
        <p:nvPicPr>
          <p:cNvPr id="38" name="Imagem 37">
            <a:extLst>
              <a:ext uri="{FF2B5EF4-FFF2-40B4-BE49-F238E27FC236}">
                <a16:creationId xmlns:a16="http://schemas.microsoft.com/office/drawing/2014/main" id="{DF4F641B-D4FC-4910-B9F4-D4802C0CEF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17" y="3524932"/>
            <a:ext cx="1588755" cy="1588755"/>
          </a:xfrm>
          <a:prstGeom prst="rect">
            <a:avLst/>
          </a:prstGeom>
        </p:spPr>
      </p:pic>
      <p:pic>
        <p:nvPicPr>
          <p:cNvPr id="40" name="Imagem 39">
            <a:extLst>
              <a:ext uri="{FF2B5EF4-FFF2-40B4-BE49-F238E27FC236}">
                <a16:creationId xmlns:a16="http://schemas.microsoft.com/office/drawing/2014/main" id="{AF346AC6-060B-44B1-9522-BE1B723DF13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303" y="5193053"/>
            <a:ext cx="1583430" cy="1583430"/>
          </a:xfrm>
          <a:prstGeom prst="rect">
            <a:avLst/>
          </a:prstGeom>
        </p:spPr>
      </p:pic>
      <p:pic>
        <p:nvPicPr>
          <p:cNvPr id="42" name="Imagem 41">
            <a:extLst>
              <a:ext uri="{FF2B5EF4-FFF2-40B4-BE49-F238E27FC236}">
                <a16:creationId xmlns:a16="http://schemas.microsoft.com/office/drawing/2014/main" id="{76F1B227-D641-4610-BA58-A2AC492556E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0661" y="173622"/>
            <a:ext cx="1585817" cy="1585817"/>
          </a:xfrm>
          <a:prstGeom prst="rect">
            <a:avLst/>
          </a:prstGeom>
        </p:spPr>
      </p:pic>
      <p:pic>
        <p:nvPicPr>
          <p:cNvPr id="44" name="Imagem 43">
            <a:extLst>
              <a:ext uri="{FF2B5EF4-FFF2-40B4-BE49-F238E27FC236}">
                <a16:creationId xmlns:a16="http://schemas.microsoft.com/office/drawing/2014/main" id="{6E7B39B9-4401-4C87-81BB-E68AC1F297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0661" y="1850904"/>
            <a:ext cx="1585817" cy="1585817"/>
          </a:xfrm>
          <a:prstGeom prst="rect">
            <a:avLst/>
          </a:prstGeom>
        </p:spPr>
      </p:pic>
      <p:pic>
        <p:nvPicPr>
          <p:cNvPr id="46" name="Imagem 45">
            <a:extLst>
              <a:ext uri="{FF2B5EF4-FFF2-40B4-BE49-F238E27FC236}">
                <a16:creationId xmlns:a16="http://schemas.microsoft.com/office/drawing/2014/main" id="{FD026604-1C47-425B-B2FA-EA8E221699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13067" y="5195701"/>
            <a:ext cx="1585816" cy="1585816"/>
          </a:xfrm>
          <a:prstGeom prst="rect">
            <a:avLst/>
          </a:prstGeom>
        </p:spPr>
      </p:pic>
      <p:pic>
        <p:nvPicPr>
          <p:cNvPr id="51" name="Imagem 50">
            <a:extLst>
              <a:ext uri="{FF2B5EF4-FFF2-40B4-BE49-F238E27FC236}">
                <a16:creationId xmlns:a16="http://schemas.microsoft.com/office/drawing/2014/main" id="{64772B3C-C6EB-498F-9520-33F695EB0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13067" y="3542133"/>
            <a:ext cx="1585816" cy="1585816"/>
          </a:xfrm>
          <a:prstGeom prst="rect">
            <a:avLst/>
          </a:prstGeom>
        </p:spPr>
      </p:pic>
    </p:spTree>
    <p:extLst>
      <p:ext uri="{BB962C8B-B14F-4D97-AF65-F5344CB8AC3E}">
        <p14:creationId xmlns:p14="http://schemas.microsoft.com/office/powerpoint/2010/main" val="330548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
            <a:extLst>
              <a:ext uri="{FF2B5EF4-FFF2-40B4-BE49-F238E27FC236}">
                <a16:creationId xmlns:a16="http://schemas.microsoft.com/office/drawing/2014/main" id="{0E21C2B9-F492-4217-957C-383CE41E248F}"/>
              </a:ext>
            </a:extLst>
          </p:cNvPr>
          <p:cNvSpPr txBox="1"/>
          <p:nvPr/>
        </p:nvSpPr>
        <p:spPr>
          <a:xfrm>
            <a:off x="54393" y="623054"/>
            <a:ext cx="1020776" cy="476403"/>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Vierendeel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Beam</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3" name="TextBox 1">
            <a:extLst>
              <a:ext uri="{FF2B5EF4-FFF2-40B4-BE49-F238E27FC236}">
                <a16:creationId xmlns:a16="http://schemas.microsoft.com/office/drawing/2014/main" id="{26505335-AF14-4842-A31D-F24F054E8E3C}"/>
              </a:ext>
            </a:extLst>
          </p:cNvPr>
          <p:cNvSpPr txBox="1"/>
          <p:nvPr/>
        </p:nvSpPr>
        <p:spPr>
          <a:xfrm>
            <a:off x="-59872" y="3840944"/>
            <a:ext cx="1273629" cy="646331"/>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4" name="TextBox 1">
            <a:extLst>
              <a:ext uri="{FF2B5EF4-FFF2-40B4-BE49-F238E27FC236}">
                <a16:creationId xmlns:a16="http://schemas.microsoft.com/office/drawing/2014/main" id="{7656F2EB-E478-41FA-8570-BA21E6DC7307}"/>
              </a:ext>
            </a:extLst>
          </p:cNvPr>
          <p:cNvSpPr txBox="1"/>
          <p:nvPr/>
        </p:nvSpPr>
        <p:spPr>
          <a:xfrm>
            <a:off x="-38100" y="5362192"/>
            <a:ext cx="1176792" cy="830997"/>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r>
              <a:rPr lang="pt-PT" sz="1200" dirty="0">
                <a:latin typeface="Ebrima" panose="02000000000000000000" pitchFamily="2" charset="0"/>
                <a:ea typeface="Ebrima" panose="02000000000000000000" pitchFamily="2" charset="0"/>
                <a:cs typeface="Ebrima" panose="02000000000000000000" pitchFamily="2" charset="0"/>
              </a:rPr>
              <a:t> + </a:t>
            </a:r>
            <a:r>
              <a:rPr lang="pt-PT" sz="1200" dirty="0" err="1">
                <a:latin typeface="Ebrima" panose="02000000000000000000" pitchFamily="2" charset="0"/>
                <a:ea typeface="Ebrima" panose="02000000000000000000" pitchFamily="2" charset="0"/>
                <a:cs typeface="Ebrima" panose="02000000000000000000" pitchFamily="2" charset="0"/>
              </a:rPr>
              <a:t>space</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
        <p:nvSpPr>
          <p:cNvPr id="35" name="TextBox 1">
            <a:extLst>
              <a:ext uri="{FF2B5EF4-FFF2-40B4-BE49-F238E27FC236}">
                <a16:creationId xmlns:a16="http://schemas.microsoft.com/office/drawing/2014/main" id="{590583FF-10E9-4CDF-A9D2-1A61384F90F8}"/>
              </a:ext>
            </a:extLst>
          </p:cNvPr>
          <p:cNvSpPr txBox="1"/>
          <p:nvPr/>
        </p:nvSpPr>
        <p:spPr>
          <a:xfrm>
            <a:off x="-190683" y="2377417"/>
            <a:ext cx="1501612" cy="276999"/>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6" name="TextBox 1">
            <a:extLst>
              <a:ext uri="{FF2B5EF4-FFF2-40B4-BE49-F238E27FC236}">
                <a16:creationId xmlns:a16="http://schemas.microsoft.com/office/drawing/2014/main" id="{42BB85EE-F3C9-47CF-B3DC-26C9C2C0260B}"/>
              </a:ext>
            </a:extLst>
          </p:cNvPr>
          <p:cNvSpPr txBox="1"/>
          <p:nvPr/>
        </p:nvSpPr>
        <p:spPr>
          <a:xfrm>
            <a:off x="11166896" y="699254"/>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7" name="TextBox 1">
            <a:extLst>
              <a:ext uri="{FF2B5EF4-FFF2-40B4-BE49-F238E27FC236}">
                <a16:creationId xmlns:a16="http://schemas.microsoft.com/office/drawing/2014/main" id="{E414EC4C-98C6-4489-ADFC-4B0FD1B48075}"/>
              </a:ext>
            </a:extLst>
          </p:cNvPr>
          <p:cNvSpPr txBox="1"/>
          <p:nvPr/>
        </p:nvSpPr>
        <p:spPr>
          <a:xfrm>
            <a:off x="11166896" y="2312835"/>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Howe</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8" name="TextBox 1">
            <a:extLst>
              <a:ext uri="{FF2B5EF4-FFF2-40B4-BE49-F238E27FC236}">
                <a16:creationId xmlns:a16="http://schemas.microsoft.com/office/drawing/2014/main" id="{E88244E9-3FC8-40B8-8685-5D80614F88DC}"/>
              </a:ext>
            </a:extLst>
          </p:cNvPr>
          <p:cNvSpPr txBox="1"/>
          <p:nvPr/>
        </p:nvSpPr>
        <p:spPr>
          <a:xfrm>
            <a:off x="11197895" y="5592476"/>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67" name="Retângulo 66">
            <a:extLst>
              <a:ext uri="{FF2B5EF4-FFF2-40B4-BE49-F238E27FC236}">
                <a16:creationId xmlns:a16="http://schemas.microsoft.com/office/drawing/2014/main" id="{0451E66F-D05E-4BA6-8194-8696CD4D633B}"/>
              </a:ext>
            </a:extLst>
          </p:cNvPr>
          <p:cNvSpPr/>
          <p:nvPr/>
        </p:nvSpPr>
        <p:spPr>
          <a:xfrm>
            <a:off x="5876711" y="211752"/>
            <a:ext cx="312334"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3" name="Imagem 2">
            <a:extLst>
              <a:ext uri="{FF2B5EF4-FFF2-40B4-BE49-F238E27FC236}">
                <a16:creationId xmlns:a16="http://schemas.microsoft.com/office/drawing/2014/main" id="{8108276B-0FB2-41C4-A0B5-FC8D8C5E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952" y="327751"/>
            <a:ext cx="4807001" cy="1516258"/>
          </a:xfrm>
          <a:prstGeom prst="rect">
            <a:avLst/>
          </a:prstGeom>
        </p:spPr>
      </p:pic>
      <p:pic>
        <p:nvPicPr>
          <p:cNvPr id="5" name="Imagem 4">
            <a:extLst>
              <a:ext uri="{FF2B5EF4-FFF2-40B4-BE49-F238E27FC236}">
                <a16:creationId xmlns:a16="http://schemas.microsoft.com/office/drawing/2014/main" id="{A7EA209F-BC10-4CCD-86BE-2D753084A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169" y="1829081"/>
            <a:ext cx="4811784" cy="1517767"/>
          </a:xfrm>
          <a:prstGeom prst="rect">
            <a:avLst/>
          </a:prstGeom>
        </p:spPr>
      </p:pic>
      <p:pic>
        <p:nvPicPr>
          <p:cNvPr id="7" name="Imagem 6">
            <a:extLst>
              <a:ext uri="{FF2B5EF4-FFF2-40B4-BE49-F238E27FC236}">
                <a16:creationId xmlns:a16="http://schemas.microsoft.com/office/drawing/2014/main" id="{7348A33A-97D0-4090-A98D-42F2CFA24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169" y="3345339"/>
            <a:ext cx="4801542" cy="1547604"/>
          </a:xfrm>
          <a:prstGeom prst="rect">
            <a:avLst/>
          </a:prstGeom>
        </p:spPr>
      </p:pic>
      <p:pic>
        <p:nvPicPr>
          <p:cNvPr id="9" name="Imagem 8">
            <a:extLst>
              <a:ext uri="{FF2B5EF4-FFF2-40B4-BE49-F238E27FC236}">
                <a16:creationId xmlns:a16="http://schemas.microsoft.com/office/drawing/2014/main" id="{C2CA4F15-B70D-4BCD-BFD4-F69184680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410" y="4892943"/>
            <a:ext cx="4801543" cy="1514536"/>
          </a:xfrm>
          <a:prstGeom prst="rect">
            <a:avLst/>
          </a:prstGeom>
        </p:spPr>
      </p:pic>
      <p:sp>
        <p:nvSpPr>
          <p:cNvPr id="28" name="Retângulo 27">
            <a:extLst>
              <a:ext uri="{FF2B5EF4-FFF2-40B4-BE49-F238E27FC236}">
                <a16:creationId xmlns:a16="http://schemas.microsoft.com/office/drawing/2014/main" id="{E4C28944-3085-4C86-A4B3-41AFC503CAC6}"/>
              </a:ext>
            </a:extLst>
          </p:cNvPr>
          <p:cNvSpPr/>
          <p:nvPr/>
        </p:nvSpPr>
        <p:spPr>
          <a:xfrm>
            <a:off x="5877766" y="130501"/>
            <a:ext cx="96117"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11" name="Imagem 10">
            <a:extLst>
              <a:ext uri="{FF2B5EF4-FFF2-40B4-BE49-F238E27FC236}">
                <a16:creationId xmlns:a16="http://schemas.microsoft.com/office/drawing/2014/main" id="{13C80EA9-A045-4690-8AD9-0C474D938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4087" y="329828"/>
            <a:ext cx="4801542" cy="1514536"/>
          </a:xfrm>
          <a:prstGeom prst="rect">
            <a:avLst/>
          </a:prstGeom>
        </p:spPr>
      </p:pic>
      <p:pic>
        <p:nvPicPr>
          <p:cNvPr id="13" name="Imagem 12">
            <a:extLst>
              <a:ext uri="{FF2B5EF4-FFF2-40B4-BE49-F238E27FC236}">
                <a16:creationId xmlns:a16="http://schemas.microsoft.com/office/drawing/2014/main" id="{70AD154B-D484-4086-963D-5B94A7BDC0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4086" y="1844009"/>
            <a:ext cx="4801543" cy="1514536"/>
          </a:xfrm>
          <a:prstGeom prst="rect">
            <a:avLst/>
          </a:prstGeom>
        </p:spPr>
      </p:pic>
      <p:pic>
        <p:nvPicPr>
          <p:cNvPr id="15" name="Imagem 14">
            <a:extLst>
              <a:ext uri="{FF2B5EF4-FFF2-40B4-BE49-F238E27FC236}">
                <a16:creationId xmlns:a16="http://schemas.microsoft.com/office/drawing/2014/main" id="{C62238CD-2A2A-4830-807B-D19BFC9974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4086" y="4874110"/>
            <a:ext cx="4792810" cy="1511782"/>
          </a:xfrm>
          <a:prstGeom prst="rect">
            <a:avLst/>
          </a:prstGeom>
        </p:spPr>
      </p:pic>
      <p:pic>
        <p:nvPicPr>
          <p:cNvPr id="18" name="Imagem 17">
            <a:extLst>
              <a:ext uri="{FF2B5EF4-FFF2-40B4-BE49-F238E27FC236}">
                <a16:creationId xmlns:a16="http://schemas.microsoft.com/office/drawing/2014/main" id="{881C7778-2752-4B5F-8AD4-1238C951DC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4086" y="3338306"/>
            <a:ext cx="4823809" cy="1521559"/>
          </a:xfrm>
          <a:prstGeom prst="rect">
            <a:avLst/>
          </a:prstGeom>
        </p:spPr>
      </p:pic>
      <p:sp>
        <p:nvSpPr>
          <p:cNvPr id="40" name="Retângulo 39">
            <a:extLst>
              <a:ext uri="{FF2B5EF4-FFF2-40B4-BE49-F238E27FC236}">
                <a16:creationId xmlns:a16="http://schemas.microsoft.com/office/drawing/2014/main" id="{3898D1D5-57EE-4D8C-9989-A8245DF70547}"/>
              </a:ext>
            </a:extLst>
          </p:cNvPr>
          <p:cNvSpPr/>
          <p:nvPr/>
        </p:nvSpPr>
        <p:spPr>
          <a:xfrm>
            <a:off x="11169086" y="327751"/>
            <a:ext cx="96117"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sp>
        <p:nvSpPr>
          <p:cNvPr id="21" name="Retângulo 20">
            <a:extLst>
              <a:ext uri="{FF2B5EF4-FFF2-40B4-BE49-F238E27FC236}">
                <a16:creationId xmlns:a16="http://schemas.microsoft.com/office/drawing/2014/main" id="{0044FE27-BF36-4F7B-A849-A752135423E4}"/>
              </a:ext>
            </a:extLst>
          </p:cNvPr>
          <p:cNvSpPr/>
          <p:nvPr/>
        </p:nvSpPr>
        <p:spPr>
          <a:xfrm>
            <a:off x="11125200" y="327751"/>
            <a:ext cx="140003"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23" name="Imagem 22">
            <a:extLst>
              <a:ext uri="{FF2B5EF4-FFF2-40B4-BE49-F238E27FC236}">
                <a16:creationId xmlns:a16="http://schemas.microsoft.com/office/drawing/2014/main" id="{4CEB515D-647D-4E8F-B3F3-CF2C0276866A}"/>
              </a:ext>
            </a:extLst>
          </p:cNvPr>
          <p:cNvPicPr>
            <a:picLocks noChangeAspect="1"/>
          </p:cNvPicPr>
          <p:nvPr/>
        </p:nvPicPr>
        <p:blipFill rotWithShape="1">
          <a:blip r:embed="rId10"/>
          <a:srcRect l="70028" t="10996" r="19355" b="80894"/>
          <a:stretch/>
        </p:blipFill>
        <p:spPr>
          <a:xfrm>
            <a:off x="5324806" y="1833726"/>
            <a:ext cx="528307" cy="147630"/>
          </a:xfrm>
          <a:prstGeom prst="rect">
            <a:avLst/>
          </a:prstGeom>
        </p:spPr>
      </p:pic>
      <p:pic>
        <p:nvPicPr>
          <p:cNvPr id="24" name="Imagem 23">
            <a:extLst>
              <a:ext uri="{FF2B5EF4-FFF2-40B4-BE49-F238E27FC236}">
                <a16:creationId xmlns:a16="http://schemas.microsoft.com/office/drawing/2014/main" id="{1666E0E3-2B0E-4CEB-9ACC-25B2D22C1DC7}"/>
              </a:ext>
            </a:extLst>
          </p:cNvPr>
          <p:cNvPicPr>
            <a:picLocks noChangeAspect="1"/>
          </p:cNvPicPr>
          <p:nvPr/>
        </p:nvPicPr>
        <p:blipFill rotWithShape="1">
          <a:blip r:embed="rId10"/>
          <a:srcRect l="70028" t="10996" r="19355" b="80894"/>
          <a:stretch/>
        </p:blipFill>
        <p:spPr>
          <a:xfrm>
            <a:off x="5324806" y="3335657"/>
            <a:ext cx="528307" cy="147630"/>
          </a:xfrm>
          <a:prstGeom prst="rect">
            <a:avLst/>
          </a:prstGeom>
        </p:spPr>
      </p:pic>
      <p:pic>
        <p:nvPicPr>
          <p:cNvPr id="25" name="Imagem 24">
            <a:extLst>
              <a:ext uri="{FF2B5EF4-FFF2-40B4-BE49-F238E27FC236}">
                <a16:creationId xmlns:a16="http://schemas.microsoft.com/office/drawing/2014/main" id="{DA078EDE-BF05-4091-8F91-F862B3C93507}"/>
              </a:ext>
            </a:extLst>
          </p:cNvPr>
          <p:cNvPicPr>
            <a:picLocks noChangeAspect="1"/>
          </p:cNvPicPr>
          <p:nvPr/>
        </p:nvPicPr>
        <p:blipFill rotWithShape="1">
          <a:blip r:embed="rId10"/>
          <a:srcRect l="70028" t="10996" r="19355" b="80894"/>
          <a:stretch/>
        </p:blipFill>
        <p:spPr>
          <a:xfrm>
            <a:off x="5312569" y="4897046"/>
            <a:ext cx="528307" cy="147630"/>
          </a:xfrm>
          <a:prstGeom prst="rect">
            <a:avLst/>
          </a:prstGeom>
        </p:spPr>
      </p:pic>
      <p:pic>
        <p:nvPicPr>
          <p:cNvPr id="26" name="Imagem 25">
            <a:extLst>
              <a:ext uri="{FF2B5EF4-FFF2-40B4-BE49-F238E27FC236}">
                <a16:creationId xmlns:a16="http://schemas.microsoft.com/office/drawing/2014/main" id="{CD57E7D2-8DE7-4703-9666-C7A3FD6C7B59}"/>
              </a:ext>
            </a:extLst>
          </p:cNvPr>
          <p:cNvPicPr>
            <a:picLocks noChangeAspect="1"/>
          </p:cNvPicPr>
          <p:nvPr/>
        </p:nvPicPr>
        <p:blipFill rotWithShape="1">
          <a:blip r:embed="rId10"/>
          <a:srcRect l="70028" t="10996" r="19355" b="80894"/>
          <a:stretch/>
        </p:blipFill>
        <p:spPr>
          <a:xfrm>
            <a:off x="10596893" y="3383273"/>
            <a:ext cx="528307" cy="147630"/>
          </a:xfrm>
          <a:prstGeom prst="rect">
            <a:avLst/>
          </a:prstGeom>
        </p:spPr>
      </p:pic>
      <p:pic>
        <p:nvPicPr>
          <p:cNvPr id="27" name="Imagem 26">
            <a:extLst>
              <a:ext uri="{FF2B5EF4-FFF2-40B4-BE49-F238E27FC236}">
                <a16:creationId xmlns:a16="http://schemas.microsoft.com/office/drawing/2014/main" id="{B08E5A90-0E88-49F6-A5F0-40A5D1DE4DB6}"/>
              </a:ext>
            </a:extLst>
          </p:cNvPr>
          <p:cNvPicPr>
            <a:picLocks noChangeAspect="1"/>
          </p:cNvPicPr>
          <p:nvPr/>
        </p:nvPicPr>
        <p:blipFill rotWithShape="1">
          <a:blip r:embed="rId10"/>
          <a:srcRect l="70028" t="10996" r="19355" b="80894"/>
          <a:stretch/>
        </p:blipFill>
        <p:spPr>
          <a:xfrm>
            <a:off x="10582606" y="1852605"/>
            <a:ext cx="528307" cy="147630"/>
          </a:xfrm>
          <a:prstGeom prst="rect">
            <a:avLst/>
          </a:prstGeom>
        </p:spPr>
      </p:pic>
      <p:pic>
        <p:nvPicPr>
          <p:cNvPr id="29" name="Imagem 28">
            <a:extLst>
              <a:ext uri="{FF2B5EF4-FFF2-40B4-BE49-F238E27FC236}">
                <a16:creationId xmlns:a16="http://schemas.microsoft.com/office/drawing/2014/main" id="{EFE1BD84-CA75-4FC8-A4AE-B07EDCC9A57F}"/>
              </a:ext>
            </a:extLst>
          </p:cNvPr>
          <p:cNvPicPr>
            <a:picLocks noChangeAspect="1"/>
          </p:cNvPicPr>
          <p:nvPr/>
        </p:nvPicPr>
        <p:blipFill rotWithShape="1">
          <a:blip r:embed="rId10"/>
          <a:srcRect l="70028" t="10996" r="19355" b="80894"/>
          <a:stretch/>
        </p:blipFill>
        <p:spPr>
          <a:xfrm>
            <a:off x="10594512" y="329840"/>
            <a:ext cx="528307" cy="147630"/>
          </a:xfrm>
          <a:prstGeom prst="rect">
            <a:avLst/>
          </a:prstGeom>
        </p:spPr>
      </p:pic>
      <p:sp>
        <p:nvSpPr>
          <p:cNvPr id="30" name="TextBox 1">
            <a:extLst>
              <a:ext uri="{FF2B5EF4-FFF2-40B4-BE49-F238E27FC236}">
                <a16:creationId xmlns:a16="http://schemas.microsoft.com/office/drawing/2014/main" id="{F9B25295-E486-4475-8B4B-9043C2BE0417}"/>
              </a:ext>
            </a:extLst>
          </p:cNvPr>
          <p:cNvSpPr txBox="1"/>
          <p:nvPr/>
        </p:nvSpPr>
        <p:spPr>
          <a:xfrm>
            <a:off x="11073064" y="3863124"/>
            <a:ext cx="1073068" cy="461665"/>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r>
              <a:rPr lang="pt-PT" sz="1200" dirty="0">
                <a:latin typeface="Ebrima" panose="02000000000000000000" pitchFamily="2" charset="0"/>
                <a:ea typeface="Ebrima" panose="02000000000000000000" pitchFamily="2" charset="0"/>
                <a:cs typeface="Ebrima" panose="02000000000000000000" pitchFamily="2" charset="0"/>
              </a:rPr>
              <a:t> w/</a:t>
            </a:r>
            <a:r>
              <a:rPr lang="pt-PT" sz="1200" dirty="0" err="1">
                <a:latin typeface="Ebrima" panose="02000000000000000000" pitchFamily="2" charset="0"/>
                <a:ea typeface="Ebrima" panose="02000000000000000000" pitchFamily="2" charset="0"/>
                <a:cs typeface="Ebrima" panose="02000000000000000000" pitchFamily="2" charset="0"/>
              </a:rPr>
              <a:t>verticals</a:t>
            </a:r>
            <a:endParaRPr lang="pt-PT"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32597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7DF6482-557B-4309-95E8-15767F5A9192}"/>
              </a:ext>
            </a:extLst>
          </p:cNvPr>
          <p:cNvPicPr>
            <a:picLocks noChangeAspect="1"/>
          </p:cNvPicPr>
          <p:nvPr/>
        </p:nvPicPr>
        <p:blipFill rotWithShape="1">
          <a:blip r:embed="rId2">
            <a:extLst>
              <a:ext uri="{28A0092B-C50C-407E-A947-70E740481C1C}">
                <a14:useLocalDpi xmlns:a14="http://schemas.microsoft.com/office/drawing/2010/main" val="0"/>
              </a:ext>
            </a:extLst>
          </a:blip>
          <a:srcRect l="8400" r="7602"/>
          <a:stretch/>
        </p:blipFill>
        <p:spPr>
          <a:xfrm>
            <a:off x="1024128" y="0"/>
            <a:ext cx="10241075" cy="6858000"/>
          </a:xfrm>
          <a:prstGeom prst="rect">
            <a:avLst/>
          </a:prstGeom>
        </p:spPr>
      </p:pic>
      <p:sp>
        <p:nvSpPr>
          <p:cNvPr id="10" name="Retângulo 9">
            <a:extLst>
              <a:ext uri="{FF2B5EF4-FFF2-40B4-BE49-F238E27FC236}">
                <a16:creationId xmlns:a16="http://schemas.microsoft.com/office/drawing/2014/main" id="{2DA58D38-F206-4BA1-9C00-96996F49C716}"/>
              </a:ext>
            </a:extLst>
          </p:cNvPr>
          <p:cNvSpPr/>
          <p:nvPr/>
        </p:nvSpPr>
        <p:spPr>
          <a:xfrm>
            <a:off x="11125200" y="327751"/>
            <a:ext cx="140003"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2" name="Imagem 1">
            <a:extLst>
              <a:ext uri="{FF2B5EF4-FFF2-40B4-BE49-F238E27FC236}">
                <a16:creationId xmlns:a16="http://schemas.microsoft.com/office/drawing/2014/main" id="{AAEB67F9-3B3B-438F-912C-AEF0D27536C4}"/>
              </a:ext>
            </a:extLst>
          </p:cNvPr>
          <p:cNvPicPr>
            <a:picLocks noChangeAspect="1"/>
          </p:cNvPicPr>
          <p:nvPr/>
        </p:nvPicPr>
        <p:blipFill rotWithShape="1">
          <a:blip r:embed="rId3"/>
          <a:srcRect l="13118" t="10996" r="19355" b="8635"/>
          <a:stretch/>
        </p:blipFill>
        <p:spPr>
          <a:xfrm>
            <a:off x="1411950" y="337276"/>
            <a:ext cx="3360075" cy="1462949"/>
          </a:xfrm>
          <a:prstGeom prst="rect">
            <a:avLst/>
          </a:prstGeom>
        </p:spPr>
      </p:pic>
      <p:pic>
        <p:nvPicPr>
          <p:cNvPr id="4" name="Imagem 3">
            <a:extLst>
              <a:ext uri="{FF2B5EF4-FFF2-40B4-BE49-F238E27FC236}">
                <a16:creationId xmlns:a16="http://schemas.microsoft.com/office/drawing/2014/main" id="{25F50EC2-D6A2-4DBA-A1EF-B0373624BFED}"/>
              </a:ext>
            </a:extLst>
          </p:cNvPr>
          <p:cNvPicPr>
            <a:picLocks noChangeAspect="1"/>
          </p:cNvPicPr>
          <p:nvPr/>
        </p:nvPicPr>
        <p:blipFill rotWithShape="1">
          <a:blip r:embed="rId4"/>
          <a:srcRect l="14766" t="20123" r="35390" b="39325"/>
          <a:stretch/>
        </p:blipFill>
        <p:spPr>
          <a:xfrm>
            <a:off x="1440525" y="1826724"/>
            <a:ext cx="3293400" cy="1507190"/>
          </a:xfrm>
          <a:prstGeom prst="rect">
            <a:avLst/>
          </a:prstGeom>
        </p:spPr>
      </p:pic>
      <p:pic>
        <p:nvPicPr>
          <p:cNvPr id="9" name="Imagem 8">
            <a:extLst>
              <a:ext uri="{FF2B5EF4-FFF2-40B4-BE49-F238E27FC236}">
                <a16:creationId xmlns:a16="http://schemas.microsoft.com/office/drawing/2014/main" id="{68968FEA-241F-4E43-9295-F24B08A9EBF8}"/>
              </a:ext>
            </a:extLst>
          </p:cNvPr>
          <p:cNvPicPr>
            <a:picLocks noChangeAspect="1"/>
          </p:cNvPicPr>
          <p:nvPr/>
        </p:nvPicPr>
        <p:blipFill rotWithShape="1">
          <a:blip r:embed="rId4"/>
          <a:srcRect l="14766" t="20725" r="35390" b="38611"/>
          <a:stretch/>
        </p:blipFill>
        <p:spPr>
          <a:xfrm>
            <a:off x="1454812" y="3360413"/>
            <a:ext cx="3293400" cy="1511319"/>
          </a:xfrm>
          <a:prstGeom prst="rect">
            <a:avLst/>
          </a:prstGeom>
        </p:spPr>
      </p:pic>
      <p:pic>
        <p:nvPicPr>
          <p:cNvPr id="11" name="Imagem 10">
            <a:extLst>
              <a:ext uri="{FF2B5EF4-FFF2-40B4-BE49-F238E27FC236}">
                <a16:creationId xmlns:a16="http://schemas.microsoft.com/office/drawing/2014/main" id="{E9866E45-5F10-4E32-81BF-CDFBEC5A74DF}"/>
              </a:ext>
            </a:extLst>
          </p:cNvPr>
          <p:cNvPicPr>
            <a:picLocks noChangeAspect="1"/>
          </p:cNvPicPr>
          <p:nvPr/>
        </p:nvPicPr>
        <p:blipFill rotWithShape="1">
          <a:blip r:embed="rId4"/>
          <a:srcRect l="14766" t="20328" r="35390" b="38612"/>
          <a:stretch/>
        </p:blipFill>
        <p:spPr>
          <a:xfrm>
            <a:off x="1454812" y="4898231"/>
            <a:ext cx="3293400" cy="1526077"/>
          </a:xfrm>
          <a:prstGeom prst="rect">
            <a:avLst/>
          </a:prstGeom>
        </p:spPr>
      </p:pic>
      <p:pic>
        <p:nvPicPr>
          <p:cNvPr id="12" name="Imagem 11">
            <a:extLst>
              <a:ext uri="{FF2B5EF4-FFF2-40B4-BE49-F238E27FC236}">
                <a16:creationId xmlns:a16="http://schemas.microsoft.com/office/drawing/2014/main" id="{B9628677-236E-4738-9B69-95809E41D36A}"/>
              </a:ext>
            </a:extLst>
          </p:cNvPr>
          <p:cNvPicPr>
            <a:picLocks noChangeAspect="1"/>
          </p:cNvPicPr>
          <p:nvPr/>
        </p:nvPicPr>
        <p:blipFill rotWithShape="1">
          <a:blip r:embed="rId4"/>
          <a:srcRect l="14766" t="20213" r="35390" b="39836"/>
          <a:stretch/>
        </p:blipFill>
        <p:spPr>
          <a:xfrm>
            <a:off x="6750712" y="337276"/>
            <a:ext cx="3293400" cy="1484850"/>
          </a:xfrm>
          <a:prstGeom prst="rect">
            <a:avLst/>
          </a:prstGeom>
        </p:spPr>
      </p:pic>
      <p:pic>
        <p:nvPicPr>
          <p:cNvPr id="8" name="Imagem 7">
            <a:extLst>
              <a:ext uri="{FF2B5EF4-FFF2-40B4-BE49-F238E27FC236}">
                <a16:creationId xmlns:a16="http://schemas.microsoft.com/office/drawing/2014/main" id="{D23FA65E-6313-458C-95C4-F227C40B2C87}"/>
              </a:ext>
            </a:extLst>
          </p:cNvPr>
          <p:cNvPicPr>
            <a:picLocks noChangeAspect="1"/>
          </p:cNvPicPr>
          <p:nvPr/>
        </p:nvPicPr>
        <p:blipFill rotWithShape="1">
          <a:blip r:embed="rId5"/>
          <a:srcRect l="12969" t="18086" r="36719" b="41851"/>
          <a:stretch/>
        </p:blipFill>
        <p:spPr>
          <a:xfrm>
            <a:off x="6783780" y="4925299"/>
            <a:ext cx="3321975" cy="1487977"/>
          </a:xfrm>
          <a:prstGeom prst="rect">
            <a:avLst/>
          </a:prstGeom>
        </p:spPr>
      </p:pic>
      <p:pic>
        <p:nvPicPr>
          <p:cNvPr id="13" name="Imagem 12">
            <a:extLst>
              <a:ext uri="{FF2B5EF4-FFF2-40B4-BE49-F238E27FC236}">
                <a16:creationId xmlns:a16="http://schemas.microsoft.com/office/drawing/2014/main" id="{8970A88A-2398-4697-8912-6F6CAFD2D7C3}"/>
              </a:ext>
            </a:extLst>
          </p:cNvPr>
          <p:cNvPicPr>
            <a:picLocks noChangeAspect="1"/>
          </p:cNvPicPr>
          <p:nvPr/>
        </p:nvPicPr>
        <p:blipFill rotWithShape="1">
          <a:blip r:embed="rId3"/>
          <a:srcRect l="39387" t="57835" r="38887" b="12339"/>
          <a:stretch/>
        </p:blipFill>
        <p:spPr>
          <a:xfrm>
            <a:off x="4772026" y="1257300"/>
            <a:ext cx="1081088" cy="542925"/>
          </a:xfrm>
          <a:prstGeom prst="rect">
            <a:avLst/>
          </a:prstGeom>
        </p:spPr>
      </p:pic>
      <p:pic>
        <p:nvPicPr>
          <p:cNvPr id="14" name="Imagem 13">
            <a:extLst>
              <a:ext uri="{FF2B5EF4-FFF2-40B4-BE49-F238E27FC236}">
                <a16:creationId xmlns:a16="http://schemas.microsoft.com/office/drawing/2014/main" id="{03A7B829-948C-48D2-B360-9B9291021A01}"/>
              </a:ext>
            </a:extLst>
          </p:cNvPr>
          <p:cNvPicPr>
            <a:picLocks noChangeAspect="1"/>
          </p:cNvPicPr>
          <p:nvPr/>
        </p:nvPicPr>
        <p:blipFill rotWithShape="1">
          <a:blip r:embed="rId3"/>
          <a:srcRect l="39387" t="57835" r="38887" b="12339"/>
          <a:stretch/>
        </p:blipFill>
        <p:spPr>
          <a:xfrm>
            <a:off x="4772025" y="2786062"/>
            <a:ext cx="1081088" cy="542925"/>
          </a:xfrm>
          <a:prstGeom prst="rect">
            <a:avLst/>
          </a:prstGeom>
        </p:spPr>
      </p:pic>
      <p:pic>
        <p:nvPicPr>
          <p:cNvPr id="15" name="Imagem 14">
            <a:extLst>
              <a:ext uri="{FF2B5EF4-FFF2-40B4-BE49-F238E27FC236}">
                <a16:creationId xmlns:a16="http://schemas.microsoft.com/office/drawing/2014/main" id="{A2DEB801-93C1-4B89-A9B7-65A7BD881DAD}"/>
              </a:ext>
            </a:extLst>
          </p:cNvPr>
          <p:cNvPicPr>
            <a:picLocks noChangeAspect="1"/>
          </p:cNvPicPr>
          <p:nvPr/>
        </p:nvPicPr>
        <p:blipFill rotWithShape="1">
          <a:blip r:embed="rId3"/>
          <a:srcRect l="39387" t="57835" r="38887" b="12339"/>
          <a:stretch/>
        </p:blipFill>
        <p:spPr>
          <a:xfrm>
            <a:off x="4710112" y="4355306"/>
            <a:ext cx="1081088" cy="542925"/>
          </a:xfrm>
          <a:prstGeom prst="rect">
            <a:avLst/>
          </a:prstGeom>
        </p:spPr>
      </p:pic>
      <p:pic>
        <p:nvPicPr>
          <p:cNvPr id="16" name="Imagem 15">
            <a:extLst>
              <a:ext uri="{FF2B5EF4-FFF2-40B4-BE49-F238E27FC236}">
                <a16:creationId xmlns:a16="http://schemas.microsoft.com/office/drawing/2014/main" id="{54B67F06-C40D-4493-90CD-53FC73FB0D4B}"/>
              </a:ext>
            </a:extLst>
          </p:cNvPr>
          <p:cNvPicPr>
            <a:picLocks noChangeAspect="1"/>
          </p:cNvPicPr>
          <p:nvPr/>
        </p:nvPicPr>
        <p:blipFill rotWithShape="1">
          <a:blip r:embed="rId3"/>
          <a:srcRect l="39387" t="57835" r="38887" b="12339"/>
          <a:stretch/>
        </p:blipFill>
        <p:spPr>
          <a:xfrm>
            <a:off x="4772025" y="5881383"/>
            <a:ext cx="1081088" cy="542925"/>
          </a:xfrm>
          <a:prstGeom prst="rect">
            <a:avLst/>
          </a:prstGeom>
        </p:spPr>
      </p:pic>
      <p:pic>
        <p:nvPicPr>
          <p:cNvPr id="17" name="Imagem 16">
            <a:extLst>
              <a:ext uri="{FF2B5EF4-FFF2-40B4-BE49-F238E27FC236}">
                <a16:creationId xmlns:a16="http://schemas.microsoft.com/office/drawing/2014/main" id="{CF49D4C7-C254-4925-8789-E7AD4E918E79}"/>
              </a:ext>
            </a:extLst>
          </p:cNvPr>
          <p:cNvPicPr>
            <a:picLocks noChangeAspect="1"/>
          </p:cNvPicPr>
          <p:nvPr/>
        </p:nvPicPr>
        <p:blipFill rotWithShape="1">
          <a:blip r:embed="rId3"/>
          <a:srcRect l="39387" t="57835" r="38887" b="12339"/>
          <a:stretch/>
        </p:blipFill>
        <p:spPr>
          <a:xfrm>
            <a:off x="10029825" y="1283799"/>
            <a:ext cx="1081088" cy="542925"/>
          </a:xfrm>
          <a:prstGeom prst="rect">
            <a:avLst/>
          </a:prstGeom>
        </p:spPr>
      </p:pic>
      <p:pic>
        <p:nvPicPr>
          <p:cNvPr id="18" name="Imagem 17">
            <a:extLst>
              <a:ext uri="{FF2B5EF4-FFF2-40B4-BE49-F238E27FC236}">
                <a16:creationId xmlns:a16="http://schemas.microsoft.com/office/drawing/2014/main" id="{E7219568-4D35-4666-BFA2-D5547317B731}"/>
              </a:ext>
            </a:extLst>
          </p:cNvPr>
          <p:cNvPicPr>
            <a:picLocks noChangeAspect="1"/>
          </p:cNvPicPr>
          <p:nvPr/>
        </p:nvPicPr>
        <p:blipFill rotWithShape="1">
          <a:blip r:embed="rId3"/>
          <a:srcRect l="39387" t="57835" r="38887" b="12339"/>
          <a:stretch/>
        </p:blipFill>
        <p:spPr>
          <a:xfrm>
            <a:off x="10029825" y="2799910"/>
            <a:ext cx="1081088" cy="542925"/>
          </a:xfrm>
          <a:prstGeom prst="rect">
            <a:avLst/>
          </a:prstGeom>
        </p:spPr>
      </p:pic>
      <p:pic>
        <p:nvPicPr>
          <p:cNvPr id="19" name="Imagem 18">
            <a:extLst>
              <a:ext uri="{FF2B5EF4-FFF2-40B4-BE49-F238E27FC236}">
                <a16:creationId xmlns:a16="http://schemas.microsoft.com/office/drawing/2014/main" id="{40F7B644-FC21-462F-A190-1298535E3122}"/>
              </a:ext>
            </a:extLst>
          </p:cNvPr>
          <p:cNvPicPr>
            <a:picLocks noChangeAspect="1"/>
          </p:cNvPicPr>
          <p:nvPr/>
        </p:nvPicPr>
        <p:blipFill rotWithShape="1">
          <a:blip r:embed="rId3"/>
          <a:srcRect l="39387" t="57835" r="38887" b="12339"/>
          <a:stretch/>
        </p:blipFill>
        <p:spPr>
          <a:xfrm>
            <a:off x="10029825" y="4316021"/>
            <a:ext cx="1081088" cy="542925"/>
          </a:xfrm>
          <a:prstGeom prst="rect">
            <a:avLst/>
          </a:prstGeom>
        </p:spPr>
      </p:pic>
      <p:pic>
        <p:nvPicPr>
          <p:cNvPr id="20" name="Imagem 19">
            <a:extLst>
              <a:ext uri="{FF2B5EF4-FFF2-40B4-BE49-F238E27FC236}">
                <a16:creationId xmlns:a16="http://schemas.microsoft.com/office/drawing/2014/main" id="{C5493149-12C0-414D-A2B5-38865B143923}"/>
              </a:ext>
            </a:extLst>
          </p:cNvPr>
          <p:cNvPicPr>
            <a:picLocks noChangeAspect="1"/>
          </p:cNvPicPr>
          <p:nvPr/>
        </p:nvPicPr>
        <p:blipFill rotWithShape="1">
          <a:blip r:embed="rId3"/>
          <a:srcRect l="39387" t="57835" r="38887" b="12339"/>
          <a:stretch/>
        </p:blipFill>
        <p:spPr>
          <a:xfrm>
            <a:off x="10029825" y="5881382"/>
            <a:ext cx="1081088" cy="542925"/>
          </a:xfrm>
          <a:prstGeom prst="rect">
            <a:avLst/>
          </a:prstGeom>
        </p:spPr>
      </p:pic>
      <p:pic>
        <p:nvPicPr>
          <p:cNvPr id="21" name="Imagem 20">
            <a:extLst>
              <a:ext uri="{FF2B5EF4-FFF2-40B4-BE49-F238E27FC236}">
                <a16:creationId xmlns:a16="http://schemas.microsoft.com/office/drawing/2014/main" id="{632BBABD-45ED-4552-95B2-112D994377A4}"/>
              </a:ext>
            </a:extLst>
          </p:cNvPr>
          <p:cNvPicPr>
            <a:picLocks noChangeAspect="1"/>
          </p:cNvPicPr>
          <p:nvPr/>
        </p:nvPicPr>
        <p:blipFill rotWithShape="1">
          <a:blip r:embed="rId3"/>
          <a:srcRect l="70028" t="10996" r="19355" b="80894"/>
          <a:stretch/>
        </p:blipFill>
        <p:spPr>
          <a:xfrm>
            <a:off x="5324806" y="1833726"/>
            <a:ext cx="528307" cy="147630"/>
          </a:xfrm>
          <a:prstGeom prst="rect">
            <a:avLst/>
          </a:prstGeom>
        </p:spPr>
      </p:pic>
      <p:pic>
        <p:nvPicPr>
          <p:cNvPr id="22" name="Imagem 21">
            <a:extLst>
              <a:ext uri="{FF2B5EF4-FFF2-40B4-BE49-F238E27FC236}">
                <a16:creationId xmlns:a16="http://schemas.microsoft.com/office/drawing/2014/main" id="{49D76433-80CD-4616-A648-FB211732D936}"/>
              </a:ext>
            </a:extLst>
          </p:cNvPr>
          <p:cNvPicPr>
            <a:picLocks noChangeAspect="1"/>
          </p:cNvPicPr>
          <p:nvPr/>
        </p:nvPicPr>
        <p:blipFill rotWithShape="1">
          <a:blip r:embed="rId3"/>
          <a:srcRect l="70028" t="10996" r="19355" b="80894"/>
          <a:stretch/>
        </p:blipFill>
        <p:spPr>
          <a:xfrm>
            <a:off x="5324806" y="3335657"/>
            <a:ext cx="528307" cy="147630"/>
          </a:xfrm>
          <a:prstGeom prst="rect">
            <a:avLst/>
          </a:prstGeom>
        </p:spPr>
      </p:pic>
      <p:pic>
        <p:nvPicPr>
          <p:cNvPr id="23" name="Imagem 22">
            <a:extLst>
              <a:ext uri="{FF2B5EF4-FFF2-40B4-BE49-F238E27FC236}">
                <a16:creationId xmlns:a16="http://schemas.microsoft.com/office/drawing/2014/main" id="{D27EEFFA-2C92-42A4-A615-A407BC2DE83C}"/>
              </a:ext>
            </a:extLst>
          </p:cNvPr>
          <p:cNvPicPr>
            <a:picLocks noChangeAspect="1"/>
          </p:cNvPicPr>
          <p:nvPr/>
        </p:nvPicPr>
        <p:blipFill rotWithShape="1">
          <a:blip r:embed="rId3"/>
          <a:srcRect l="70028" t="10996" r="19355" b="80894"/>
          <a:stretch/>
        </p:blipFill>
        <p:spPr>
          <a:xfrm>
            <a:off x="5312569" y="4897046"/>
            <a:ext cx="528307" cy="147630"/>
          </a:xfrm>
          <a:prstGeom prst="rect">
            <a:avLst/>
          </a:prstGeom>
        </p:spPr>
      </p:pic>
      <p:pic>
        <p:nvPicPr>
          <p:cNvPr id="24" name="Imagem 23">
            <a:extLst>
              <a:ext uri="{FF2B5EF4-FFF2-40B4-BE49-F238E27FC236}">
                <a16:creationId xmlns:a16="http://schemas.microsoft.com/office/drawing/2014/main" id="{C5AB7B9C-D5BA-4426-B949-401DDE785C09}"/>
              </a:ext>
            </a:extLst>
          </p:cNvPr>
          <p:cNvPicPr>
            <a:picLocks noChangeAspect="1"/>
          </p:cNvPicPr>
          <p:nvPr/>
        </p:nvPicPr>
        <p:blipFill rotWithShape="1">
          <a:blip r:embed="rId3"/>
          <a:srcRect l="70028" t="10996" r="19355" b="80894"/>
          <a:stretch/>
        </p:blipFill>
        <p:spPr>
          <a:xfrm>
            <a:off x="10596893" y="3383273"/>
            <a:ext cx="528307" cy="147630"/>
          </a:xfrm>
          <a:prstGeom prst="rect">
            <a:avLst/>
          </a:prstGeom>
        </p:spPr>
      </p:pic>
      <p:pic>
        <p:nvPicPr>
          <p:cNvPr id="25" name="Imagem 24">
            <a:extLst>
              <a:ext uri="{FF2B5EF4-FFF2-40B4-BE49-F238E27FC236}">
                <a16:creationId xmlns:a16="http://schemas.microsoft.com/office/drawing/2014/main" id="{2964F557-B140-4502-BD53-C0095B65A3B2}"/>
              </a:ext>
            </a:extLst>
          </p:cNvPr>
          <p:cNvPicPr>
            <a:picLocks noChangeAspect="1"/>
          </p:cNvPicPr>
          <p:nvPr/>
        </p:nvPicPr>
        <p:blipFill rotWithShape="1">
          <a:blip r:embed="rId3"/>
          <a:srcRect l="70028" t="10996" r="19355" b="80894"/>
          <a:stretch/>
        </p:blipFill>
        <p:spPr>
          <a:xfrm>
            <a:off x="10582606" y="1852605"/>
            <a:ext cx="528307" cy="147630"/>
          </a:xfrm>
          <a:prstGeom prst="rect">
            <a:avLst/>
          </a:prstGeom>
        </p:spPr>
      </p:pic>
      <p:pic>
        <p:nvPicPr>
          <p:cNvPr id="26" name="Imagem 25">
            <a:extLst>
              <a:ext uri="{FF2B5EF4-FFF2-40B4-BE49-F238E27FC236}">
                <a16:creationId xmlns:a16="http://schemas.microsoft.com/office/drawing/2014/main" id="{87E8FD2B-79C6-4804-9D63-B1718ECC228C}"/>
              </a:ext>
            </a:extLst>
          </p:cNvPr>
          <p:cNvPicPr>
            <a:picLocks noChangeAspect="1"/>
          </p:cNvPicPr>
          <p:nvPr/>
        </p:nvPicPr>
        <p:blipFill rotWithShape="1">
          <a:blip r:embed="rId3"/>
          <a:srcRect l="70028" t="10996" r="19355" b="80894"/>
          <a:stretch/>
        </p:blipFill>
        <p:spPr>
          <a:xfrm>
            <a:off x="10594512" y="332221"/>
            <a:ext cx="528307" cy="147630"/>
          </a:xfrm>
          <a:prstGeom prst="rect">
            <a:avLst/>
          </a:prstGeom>
        </p:spPr>
      </p:pic>
      <p:sp>
        <p:nvSpPr>
          <p:cNvPr id="27" name="TextBox 1">
            <a:extLst>
              <a:ext uri="{FF2B5EF4-FFF2-40B4-BE49-F238E27FC236}">
                <a16:creationId xmlns:a16="http://schemas.microsoft.com/office/drawing/2014/main" id="{F42EA670-3C25-459E-94F9-20ED26212E37}"/>
              </a:ext>
            </a:extLst>
          </p:cNvPr>
          <p:cNvSpPr txBox="1"/>
          <p:nvPr/>
        </p:nvSpPr>
        <p:spPr>
          <a:xfrm>
            <a:off x="54393" y="623054"/>
            <a:ext cx="1020776" cy="476403"/>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Vierendeel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Beam</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8" name="TextBox 1">
            <a:extLst>
              <a:ext uri="{FF2B5EF4-FFF2-40B4-BE49-F238E27FC236}">
                <a16:creationId xmlns:a16="http://schemas.microsoft.com/office/drawing/2014/main" id="{0B310703-3AEA-4E90-9521-7C70DEF29E76}"/>
              </a:ext>
            </a:extLst>
          </p:cNvPr>
          <p:cNvSpPr txBox="1"/>
          <p:nvPr/>
        </p:nvSpPr>
        <p:spPr>
          <a:xfrm>
            <a:off x="-59872" y="3840944"/>
            <a:ext cx="1273629" cy="646331"/>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29" name="TextBox 1">
            <a:extLst>
              <a:ext uri="{FF2B5EF4-FFF2-40B4-BE49-F238E27FC236}">
                <a16:creationId xmlns:a16="http://schemas.microsoft.com/office/drawing/2014/main" id="{8984D218-5E5A-4E2E-AAF2-9C3B626F28AE}"/>
              </a:ext>
            </a:extLst>
          </p:cNvPr>
          <p:cNvSpPr txBox="1"/>
          <p:nvPr/>
        </p:nvSpPr>
        <p:spPr>
          <a:xfrm>
            <a:off x="-38100" y="5362192"/>
            <a:ext cx="1176792" cy="1015663"/>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r>
              <a:rPr lang="pt-PT" sz="1200" dirty="0">
                <a:latin typeface="Ebrima" panose="02000000000000000000" pitchFamily="2" charset="0"/>
                <a:ea typeface="Ebrima" panose="02000000000000000000" pitchFamily="2" charset="0"/>
                <a:cs typeface="Ebrima" panose="02000000000000000000" pitchFamily="2" charset="0"/>
              </a:rPr>
              <a:t> + </a:t>
            </a:r>
            <a:r>
              <a:rPr lang="pt-PT" sz="1200" dirty="0" err="1">
                <a:latin typeface="Ebrima" panose="02000000000000000000" pitchFamily="2" charset="0"/>
                <a:ea typeface="Ebrima" panose="02000000000000000000" pitchFamily="2" charset="0"/>
                <a:cs typeface="Ebrima" panose="02000000000000000000" pitchFamily="2" charset="0"/>
              </a:rPr>
              <a:t>spacial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
        <p:nvSpPr>
          <p:cNvPr id="30" name="TextBox 1">
            <a:extLst>
              <a:ext uri="{FF2B5EF4-FFF2-40B4-BE49-F238E27FC236}">
                <a16:creationId xmlns:a16="http://schemas.microsoft.com/office/drawing/2014/main" id="{16CB5E01-BA88-4883-AF04-E9084596645B}"/>
              </a:ext>
            </a:extLst>
          </p:cNvPr>
          <p:cNvSpPr txBox="1"/>
          <p:nvPr/>
        </p:nvSpPr>
        <p:spPr>
          <a:xfrm>
            <a:off x="-190683" y="2377417"/>
            <a:ext cx="1501612" cy="276999"/>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1" name="TextBox 1">
            <a:extLst>
              <a:ext uri="{FF2B5EF4-FFF2-40B4-BE49-F238E27FC236}">
                <a16:creationId xmlns:a16="http://schemas.microsoft.com/office/drawing/2014/main" id="{023DA67F-C9D8-4B92-8BEF-A449C18C9C8E}"/>
              </a:ext>
            </a:extLst>
          </p:cNvPr>
          <p:cNvSpPr txBox="1"/>
          <p:nvPr/>
        </p:nvSpPr>
        <p:spPr>
          <a:xfrm>
            <a:off x="11166896" y="699254"/>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2" name="TextBox 1">
            <a:extLst>
              <a:ext uri="{FF2B5EF4-FFF2-40B4-BE49-F238E27FC236}">
                <a16:creationId xmlns:a16="http://schemas.microsoft.com/office/drawing/2014/main" id="{0D173111-655B-4159-B838-61DF7FEF57B1}"/>
              </a:ext>
            </a:extLst>
          </p:cNvPr>
          <p:cNvSpPr txBox="1"/>
          <p:nvPr/>
        </p:nvSpPr>
        <p:spPr>
          <a:xfrm>
            <a:off x="11166896" y="2312835"/>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Howe</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4" name="TextBox 1">
            <a:extLst>
              <a:ext uri="{FF2B5EF4-FFF2-40B4-BE49-F238E27FC236}">
                <a16:creationId xmlns:a16="http://schemas.microsoft.com/office/drawing/2014/main" id="{424F2CFA-3C3B-4340-970E-AC53C01B0A95}"/>
              </a:ext>
            </a:extLst>
          </p:cNvPr>
          <p:cNvSpPr txBox="1"/>
          <p:nvPr/>
        </p:nvSpPr>
        <p:spPr>
          <a:xfrm>
            <a:off x="11073064" y="3863124"/>
            <a:ext cx="1073068" cy="461665"/>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r>
              <a:rPr lang="pt-PT" sz="1200" dirty="0">
                <a:latin typeface="Ebrima" panose="02000000000000000000" pitchFamily="2" charset="0"/>
                <a:ea typeface="Ebrima" panose="02000000000000000000" pitchFamily="2" charset="0"/>
                <a:cs typeface="Ebrima" panose="02000000000000000000" pitchFamily="2" charset="0"/>
              </a:rPr>
              <a:t> w/</a:t>
            </a:r>
            <a:r>
              <a:rPr lang="pt-PT" sz="1200" dirty="0" err="1">
                <a:latin typeface="Ebrima" panose="02000000000000000000" pitchFamily="2" charset="0"/>
                <a:ea typeface="Ebrima" panose="02000000000000000000" pitchFamily="2" charset="0"/>
                <a:cs typeface="Ebrima" panose="02000000000000000000" pitchFamily="2" charset="0"/>
              </a:rPr>
              <a:t>verticals</a:t>
            </a:r>
            <a:endParaRPr lang="pt-PT" dirty="0">
              <a:latin typeface="Ebrima" panose="02000000000000000000" pitchFamily="2" charset="0"/>
              <a:ea typeface="Ebrima" panose="02000000000000000000" pitchFamily="2" charset="0"/>
              <a:cs typeface="Ebrima" panose="02000000000000000000" pitchFamily="2" charset="0"/>
            </a:endParaRPr>
          </a:p>
        </p:txBody>
      </p:sp>
      <p:pic>
        <p:nvPicPr>
          <p:cNvPr id="35" name="Imagem 34">
            <a:extLst>
              <a:ext uri="{FF2B5EF4-FFF2-40B4-BE49-F238E27FC236}">
                <a16:creationId xmlns:a16="http://schemas.microsoft.com/office/drawing/2014/main" id="{B137CAF8-98E6-4960-9A7A-31576C949C24}"/>
              </a:ext>
            </a:extLst>
          </p:cNvPr>
          <p:cNvPicPr>
            <a:picLocks noChangeAspect="1"/>
          </p:cNvPicPr>
          <p:nvPr/>
        </p:nvPicPr>
        <p:blipFill rotWithShape="1">
          <a:blip r:embed="rId2">
            <a:extLst>
              <a:ext uri="{28A0092B-C50C-407E-A947-70E740481C1C}">
                <a14:useLocalDpi xmlns:a14="http://schemas.microsoft.com/office/drawing/2010/main" val="0"/>
              </a:ext>
            </a:extLst>
          </a:blip>
          <a:srcRect l="55569" t="71499" r="16456" b="7132"/>
          <a:stretch/>
        </p:blipFill>
        <p:spPr>
          <a:xfrm>
            <a:off x="6771543" y="3393465"/>
            <a:ext cx="3410752" cy="1465482"/>
          </a:xfrm>
          <a:prstGeom prst="rect">
            <a:avLst/>
          </a:prstGeom>
        </p:spPr>
      </p:pic>
      <p:sp>
        <p:nvSpPr>
          <p:cNvPr id="36" name="TextBox 1">
            <a:extLst>
              <a:ext uri="{FF2B5EF4-FFF2-40B4-BE49-F238E27FC236}">
                <a16:creationId xmlns:a16="http://schemas.microsoft.com/office/drawing/2014/main" id="{EF221D3E-984C-4AFC-B248-A6E61A38093B}"/>
              </a:ext>
            </a:extLst>
          </p:cNvPr>
          <p:cNvSpPr txBox="1"/>
          <p:nvPr/>
        </p:nvSpPr>
        <p:spPr>
          <a:xfrm>
            <a:off x="11197895" y="5592476"/>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endParaRPr lang="pt-PT"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79977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m 23">
            <a:extLst>
              <a:ext uri="{FF2B5EF4-FFF2-40B4-BE49-F238E27FC236}">
                <a16:creationId xmlns:a16="http://schemas.microsoft.com/office/drawing/2014/main" id="{9C4B8DE5-FBFB-4DE8-9D0C-FD19ADCD5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216" y="3378663"/>
            <a:ext cx="4828095" cy="1522911"/>
          </a:xfrm>
          <a:prstGeom prst="rect">
            <a:avLst/>
          </a:prstGeom>
        </p:spPr>
      </p:pic>
      <p:pic>
        <p:nvPicPr>
          <p:cNvPr id="22" name="Imagem 21">
            <a:extLst>
              <a:ext uri="{FF2B5EF4-FFF2-40B4-BE49-F238E27FC236}">
                <a16:creationId xmlns:a16="http://schemas.microsoft.com/office/drawing/2014/main" id="{07C18B18-5D0F-4DFC-9612-6F58498B93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366" y="4927700"/>
            <a:ext cx="4795001" cy="1512473"/>
          </a:xfrm>
          <a:prstGeom prst="rect">
            <a:avLst/>
          </a:prstGeom>
        </p:spPr>
      </p:pic>
      <p:pic>
        <p:nvPicPr>
          <p:cNvPr id="19" name="Imagem 18">
            <a:extLst>
              <a:ext uri="{FF2B5EF4-FFF2-40B4-BE49-F238E27FC236}">
                <a16:creationId xmlns:a16="http://schemas.microsoft.com/office/drawing/2014/main" id="{89A09FDB-EE2A-4D4F-A307-67C45F0AD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9777" y="1835222"/>
            <a:ext cx="4795001" cy="1512473"/>
          </a:xfrm>
          <a:prstGeom prst="rect">
            <a:avLst/>
          </a:prstGeom>
        </p:spPr>
      </p:pic>
      <p:pic>
        <p:nvPicPr>
          <p:cNvPr id="42" name="Imagem 41">
            <a:extLst>
              <a:ext uri="{FF2B5EF4-FFF2-40B4-BE49-F238E27FC236}">
                <a16:creationId xmlns:a16="http://schemas.microsoft.com/office/drawing/2014/main" id="{A5122FA7-DA8A-4368-81F0-BA122C595E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4086" y="332705"/>
            <a:ext cx="4811785" cy="1517767"/>
          </a:xfrm>
          <a:prstGeom prst="rect">
            <a:avLst/>
          </a:prstGeom>
        </p:spPr>
      </p:pic>
      <p:pic>
        <p:nvPicPr>
          <p:cNvPr id="29" name="Imagem 28">
            <a:extLst>
              <a:ext uri="{FF2B5EF4-FFF2-40B4-BE49-F238E27FC236}">
                <a16:creationId xmlns:a16="http://schemas.microsoft.com/office/drawing/2014/main" id="{37A5AE5E-2814-484F-AA06-95977928F1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130" y="4885090"/>
            <a:ext cx="4811823" cy="1517779"/>
          </a:xfrm>
          <a:prstGeom prst="rect">
            <a:avLst/>
          </a:prstGeom>
        </p:spPr>
      </p:pic>
      <p:pic>
        <p:nvPicPr>
          <p:cNvPr id="31" name="Imagem 30">
            <a:extLst>
              <a:ext uri="{FF2B5EF4-FFF2-40B4-BE49-F238E27FC236}">
                <a16:creationId xmlns:a16="http://schemas.microsoft.com/office/drawing/2014/main" id="{E4984BA4-6C4D-412E-868E-373F0C6B7B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232" y="3343061"/>
            <a:ext cx="4768321" cy="1536897"/>
          </a:xfrm>
          <a:prstGeom prst="rect">
            <a:avLst/>
          </a:prstGeom>
        </p:spPr>
      </p:pic>
      <p:pic>
        <p:nvPicPr>
          <p:cNvPr id="41" name="Imagem 40">
            <a:extLst>
              <a:ext uri="{FF2B5EF4-FFF2-40B4-BE49-F238E27FC236}">
                <a16:creationId xmlns:a16="http://schemas.microsoft.com/office/drawing/2014/main" id="{95884C23-3737-422D-9DB9-49F531D01B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468" y="333100"/>
            <a:ext cx="4811785" cy="1517767"/>
          </a:xfrm>
          <a:prstGeom prst="rect">
            <a:avLst/>
          </a:prstGeom>
        </p:spPr>
      </p:pic>
      <p:sp>
        <p:nvSpPr>
          <p:cNvPr id="32" name="TextBox 1">
            <a:extLst>
              <a:ext uri="{FF2B5EF4-FFF2-40B4-BE49-F238E27FC236}">
                <a16:creationId xmlns:a16="http://schemas.microsoft.com/office/drawing/2014/main" id="{0E21C2B9-F492-4217-957C-383CE41E248F}"/>
              </a:ext>
            </a:extLst>
          </p:cNvPr>
          <p:cNvSpPr txBox="1"/>
          <p:nvPr/>
        </p:nvSpPr>
        <p:spPr>
          <a:xfrm>
            <a:off x="54393" y="623054"/>
            <a:ext cx="1020776" cy="476403"/>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Vierendeel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Beam</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3" name="TextBox 1">
            <a:extLst>
              <a:ext uri="{FF2B5EF4-FFF2-40B4-BE49-F238E27FC236}">
                <a16:creationId xmlns:a16="http://schemas.microsoft.com/office/drawing/2014/main" id="{26505335-AF14-4842-A31D-F24F054E8E3C}"/>
              </a:ext>
            </a:extLst>
          </p:cNvPr>
          <p:cNvSpPr txBox="1"/>
          <p:nvPr/>
        </p:nvSpPr>
        <p:spPr>
          <a:xfrm>
            <a:off x="-59872" y="3840944"/>
            <a:ext cx="1273629" cy="646331"/>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4" name="TextBox 1">
            <a:extLst>
              <a:ext uri="{FF2B5EF4-FFF2-40B4-BE49-F238E27FC236}">
                <a16:creationId xmlns:a16="http://schemas.microsoft.com/office/drawing/2014/main" id="{7656F2EB-E478-41FA-8570-BA21E6DC7307}"/>
              </a:ext>
            </a:extLst>
          </p:cNvPr>
          <p:cNvSpPr txBox="1"/>
          <p:nvPr/>
        </p:nvSpPr>
        <p:spPr>
          <a:xfrm>
            <a:off x="-38100" y="5362192"/>
            <a:ext cx="1176792" cy="1015663"/>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r>
              <a:rPr lang="pt-PT" sz="1200" dirty="0">
                <a:latin typeface="Ebrima" panose="02000000000000000000" pitchFamily="2" charset="0"/>
                <a:ea typeface="Ebrima" panose="02000000000000000000" pitchFamily="2" charset="0"/>
                <a:cs typeface="Ebrima" panose="02000000000000000000" pitchFamily="2" charset="0"/>
              </a:rPr>
              <a:t> + transversal </a:t>
            </a:r>
            <a:r>
              <a:rPr lang="pt-PT" sz="1200" dirty="0" err="1">
                <a:latin typeface="Ebrima" panose="02000000000000000000" pitchFamily="2" charset="0"/>
                <a:ea typeface="Ebrima" panose="02000000000000000000" pitchFamily="2" charset="0"/>
                <a:cs typeface="Ebrima" panose="02000000000000000000" pitchFamily="2" charset="0"/>
              </a:rPr>
              <a:t>bracing</a:t>
            </a:r>
            <a:r>
              <a:rPr lang="pt-PT" sz="1200" dirty="0">
                <a:latin typeface="Ebrima" panose="02000000000000000000" pitchFamily="2" charset="0"/>
                <a:ea typeface="Ebrima" panose="02000000000000000000" pitchFamily="2" charset="0"/>
                <a:cs typeface="Ebrima" panose="02000000000000000000" pitchFamily="2" charset="0"/>
              </a:rPr>
              <a:t> + </a:t>
            </a:r>
            <a:r>
              <a:rPr lang="pt-PT" sz="1200" dirty="0" err="1">
                <a:latin typeface="Ebrima" panose="02000000000000000000" pitchFamily="2" charset="0"/>
                <a:ea typeface="Ebrima" panose="02000000000000000000" pitchFamily="2" charset="0"/>
                <a:cs typeface="Ebrima" panose="02000000000000000000" pitchFamily="2" charset="0"/>
              </a:rPr>
              <a:t>spacial</a:t>
            </a:r>
            <a:r>
              <a:rPr lang="pt-PT" sz="1200" dirty="0">
                <a:latin typeface="Ebrima" panose="02000000000000000000" pitchFamily="2" charset="0"/>
                <a:ea typeface="Ebrima" panose="02000000000000000000" pitchFamily="2" charset="0"/>
                <a:cs typeface="Ebrima" panose="02000000000000000000" pitchFamily="2" charset="0"/>
              </a:rPr>
              <a:t> </a:t>
            </a:r>
            <a:r>
              <a:rPr lang="pt-PT" sz="1200" dirty="0" err="1">
                <a:latin typeface="Ebrima" panose="02000000000000000000" pitchFamily="2" charset="0"/>
                <a:ea typeface="Ebrima" panose="02000000000000000000" pitchFamily="2" charset="0"/>
                <a:cs typeface="Ebrima" panose="02000000000000000000" pitchFamily="2" charset="0"/>
              </a:rPr>
              <a:t>bracing</a:t>
            </a:r>
            <a:endParaRPr lang="pt-PT" sz="1200" dirty="0">
              <a:latin typeface="Ebrima" panose="02000000000000000000" pitchFamily="2" charset="0"/>
              <a:ea typeface="Ebrima" panose="02000000000000000000" pitchFamily="2" charset="0"/>
              <a:cs typeface="Ebrima" panose="02000000000000000000" pitchFamily="2" charset="0"/>
            </a:endParaRPr>
          </a:p>
        </p:txBody>
      </p:sp>
      <p:sp>
        <p:nvSpPr>
          <p:cNvPr id="35" name="TextBox 1">
            <a:extLst>
              <a:ext uri="{FF2B5EF4-FFF2-40B4-BE49-F238E27FC236}">
                <a16:creationId xmlns:a16="http://schemas.microsoft.com/office/drawing/2014/main" id="{590583FF-10E9-4CDF-A9D2-1A61384F90F8}"/>
              </a:ext>
            </a:extLst>
          </p:cNvPr>
          <p:cNvSpPr txBox="1"/>
          <p:nvPr/>
        </p:nvSpPr>
        <p:spPr>
          <a:xfrm>
            <a:off x="-190683" y="2377417"/>
            <a:ext cx="1501612" cy="276999"/>
          </a:xfrm>
          <a:prstGeom prst="rect">
            <a:avLst/>
          </a:prstGeom>
          <a:noFill/>
        </p:spPr>
        <p:txBody>
          <a:bodyPr wrap="square" rtlCol="0">
            <a:spAutoFit/>
          </a:bodyPr>
          <a:lstStyle/>
          <a:p>
            <a:pPr algn="ctr"/>
            <a:r>
              <a:rPr lang="pt-PT" sz="1200" dirty="0">
                <a:latin typeface="Ebrima" panose="02000000000000000000" pitchFamily="2" charset="0"/>
                <a:ea typeface="Ebrima" panose="02000000000000000000" pitchFamily="2" charset="0"/>
                <a:cs typeface="Ebrima" panose="02000000000000000000" pitchFamily="2" charset="0"/>
              </a:rPr>
              <a:t>Planar </a:t>
            </a: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6" name="TextBox 1">
            <a:extLst>
              <a:ext uri="{FF2B5EF4-FFF2-40B4-BE49-F238E27FC236}">
                <a16:creationId xmlns:a16="http://schemas.microsoft.com/office/drawing/2014/main" id="{42BB85EE-F3C9-47CF-B3DC-26C9C2C0260B}"/>
              </a:ext>
            </a:extLst>
          </p:cNvPr>
          <p:cNvSpPr txBox="1"/>
          <p:nvPr/>
        </p:nvSpPr>
        <p:spPr>
          <a:xfrm>
            <a:off x="11166896" y="699254"/>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Pratt</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37" name="TextBox 1">
            <a:extLst>
              <a:ext uri="{FF2B5EF4-FFF2-40B4-BE49-F238E27FC236}">
                <a16:creationId xmlns:a16="http://schemas.microsoft.com/office/drawing/2014/main" id="{E414EC4C-98C6-4489-ADFC-4B0FD1B48075}"/>
              </a:ext>
            </a:extLst>
          </p:cNvPr>
          <p:cNvSpPr txBox="1"/>
          <p:nvPr/>
        </p:nvSpPr>
        <p:spPr>
          <a:xfrm>
            <a:off x="11166896" y="2312835"/>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Howe</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67" name="Retângulo 66">
            <a:extLst>
              <a:ext uri="{FF2B5EF4-FFF2-40B4-BE49-F238E27FC236}">
                <a16:creationId xmlns:a16="http://schemas.microsoft.com/office/drawing/2014/main" id="{0451E66F-D05E-4BA6-8194-8696CD4D633B}"/>
              </a:ext>
            </a:extLst>
          </p:cNvPr>
          <p:cNvSpPr/>
          <p:nvPr/>
        </p:nvSpPr>
        <p:spPr>
          <a:xfrm>
            <a:off x="5876711" y="211752"/>
            <a:ext cx="312334"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sp>
        <p:nvSpPr>
          <p:cNvPr id="28" name="Retângulo 27">
            <a:extLst>
              <a:ext uri="{FF2B5EF4-FFF2-40B4-BE49-F238E27FC236}">
                <a16:creationId xmlns:a16="http://schemas.microsoft.com/office/drawing/2014/main" id="{E4C28944-3085-4C86-A4B3-41AFC503CAC6}"/>
              </a:ext>
            </a:extLst>
          </p:cNvPr>
          <p:cNvSpPr/>
          <p:nvPr/>
        </p:nvSpPr>
        <p:spPr>
          <a:xfrm>
            <a:off x="5877766" y="130501"/>
            <a:ext cx="96117"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30" name="Imagem 29">
            <a:extLst>
              <a:ext uri="{FF2B5EF4-FFF2-40B4-BE49-F238E27FC236}">
                <a16:creationId xmlns:a16="http://schemas.microsoft.com/office/drawing/2014/main" id="{97B2E9B1-CB20-4FF6-A463-E6072FFF67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469" y="1834599"/>
            <a:ext cx="4826942" cy="1522548"/>
          </a:xfrm>
          <a:prstGeom prst="rect">
            <a:avLst/>
          </a:prstGeom>
        </p:spPr>
      </p:pic>
      <p:sp>
        <p:nvSpPr>
          <p:cNvPr id="21" name="Retângulo 20">
            <a:extLst>
              <a:ext uri="{FF2B5EF4-FFF2-40B4-BE49-F238E27FC236}">
                <a16:creationId xmlns:a16="http://schemas.microsoft.com/office/drawing/2014/main" id="{358E2A5B-0441-4D10-B155-C595694DD6DA}"/>
              </a:ext>
            </a:extLst>
          </p:cNvPr>
          <p:cNvSpPr/>
          <p:nvPr/>
        </p:nvSpPr>
        <p:spPr>
          <a:xfrm>
            <a:off x="11125200" y="327751"/>
            <a:ext cx="140003" cy="64296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a:ln>
                <a:solidFill>
                  <a:schemeClr val="bg1"/>
                </a:solidFill>
              </a:ln>
              <a:solidFill>
                <a:schemeClr val="bg1"/>
              </a:solidFill>
            </a:endParaRPr>
          </a:p>
        </p:txBody>
      </p:sp>
      <p:pic>
        <p:nvPicPr>
          <p:cNvPr id="23" name="Imagem 22">
            <a:extLst>
              <a:ext uri="{FF2B5EF4-FFF2-40B4-BE49-F238E27FC236}">
                <a16:creationId xmlns:a16="http://schemas.microsoft.com/office/drawing/2014/main" id="{2EB06451-99CF-444A-92D5-5F729ADA10B4}"/>
              </a:ext>
            </a:extLst>
          </p:cNvPr>
          <p:cNvPicPr>
            <a:picLocks noChangeAspect="1"/>
          </p:cNvPicPr>
          <p:nvPr/>
        </p:nvPicPr>
        <p:blipFill rotWithShape="1">
          <a:blip r:embed="rId10"/>
          <a:srcRect l="70028" t="10996" r="19355" b="80894"/>
          <a:stretch/>
        </p:blipFill>
        <p:spPr>
          <a:xfrm>
            <a:off x="5324806" y="1833726"/>
            <a:ext cx="528307" cy="147630"/>
          </a:xfrm>
          <a:prstGeom prst="rect">
            <a:avLst/>
          </a:prstGeom>
        </p:spPr>
      </p:pic>
      <p:pic>
        <p:nvPicPr>
          <p:cNvPr id="25" name="Imagem 24">
            <a:extLst>
              <a:ext uri="{FF2B5EF4-FFF2-40B4-BE49-F238E27FC236}">
                <a16:creationId xmlns:a16="http://schemas.microsoft.com/office/drawing/2014/main" id="{E235373A-009B-409A-946B-7419D14D154B}"/>
              </a:ext>
            </a:extLst>
          </p:cNvPr>
          <p:cNvPicPr>
            <a:picLocks noChangeAspect="1"/>
          </p:cNvPicPr>
          <p:nvPr/>
        </p:nvPicPr>
        <p:blipFill rotWithShape="1">
          <a:blip r:embed="rId10"/>
          <a:srcRect l="70028" t="10996" r="19355" b="80894"/>
          <a:stretch/>
        </p:blipFill>
        <p:spPr>
          <a:xfrm>
            <a:off x="5324806" y="3335657"/>
            <a:ext cx="528307" cy="147630"/>
          </a:xfrm>
          <a:prstGeom prst="rect">
            <a:avLst/>
          </a:prstGeom>
        </p:spPr>
      </p:pic>
      <p:pic>
        <p:nvPicPr>
          <p:cNvPr id="26" name="Imagem 25">
            <a:extLst>
              <a:ext uri="{FF2B5EF4-FFF2-40B4-BE49-F238E27FC236}">
                <a16:creationId xmlns:a16="http://schemas.microsoft.com/office/drawing/2014/main" id="{6C95E1D7-72D3-4781-8A94-FD98D5C5E801}"/>
              </a:ext>
            </a:extLst>
          </p:cNvPr>
          <p:cNvPicPr>
            <a:picLocks noChangeAspect="1"/>
          </p:cNvPicPr>
          <p:nvPr/>
        </p:nvPicPr>
        <p:blipFill rotWithShape="1">
          <a:blip r:embed="rId10"/>
          <a:srcRect l="70028" t="10996" r="19355" b="80894"/>
          <a:stretch/>
        </p:blipFill>
        <p:spPr>
          <a:xfrm>
            <a:off x="5312569" y="4897046"/>
            <a:ext cx="528307" cy="147630"/>
          </a:xfrm>
          <a:prstGeom prst="rect">
            <a:avLst/>
          </a:prstGeom>
        </p:spPr>
      </p:pic>
      <p:pic>
        <p:nvPicPr>
          <p:cNvPr id="27" name="Imagem 26">
            <a:extLst>
              <a:ext uri="{FF2B5EF4-FFF2-40B4-BE49-F238E27FC236}">
                <a16:creationId xmlns:a16="http://schemas.microsoft.com/office/drawing/2014/main" id="{373DC3F2-028C-4F14-8ACC-2760906C3193}"/>
              </a:ext>
            </a:extLst>
          </p:cNvPr>
          <p:cNvPicPr>
            <a:picLocks noChangeAspect="1"/>
          </p:cNvPicPr>
          <p:nvPr/>
        </p:nvPicPr>
        <p:blipFill rotWithShape="1">
          <a:blip r:embed="rId10"/>
          <a:srcRect l="70028" t="10996" r="19355" b="80894"/>
          <a:stretch/>
        </p:blipFill>
        <p:spPr>
          <a:xfrm>
            <a:off x="10596893" y="3383273"/>
            <a:ext cx="528307" cy="147630"/>
          </a:xfrm>
          <a:prstGeom prst="rect">
            <a:avLst/>
          </a:prstGeom>
        </p:spPr>
      </p:pic>
      <p:pic>
        <p:nvPicPr>
          <p:cNvPr id="40" name="Imagem 39">
            <a:extLst>
              <a:ext uri="{FF2B5EF4-FFF2-40B4-BE49-F238E27FC236}">
                <a16:creationId xmlns:a16="http://schemas.microsoft.com/office/drawing/2014/main" id="{1AAE812B-67EA-41FC-A067-E93E5BC82198}"/>
              </a:ext>
            </a:extLst>
          </p:cNvPr>
          <p:cNvPicPr>
            <a:picLocks noChangeAspect="1"/>
          </p:cNvPicPr>
          <p:nvPr/>
        </p:nvPicPr>
        <p:blipFill rotWithShape="1">
          <a:blip r:embed="rId10"/>
          <a:srcRect l="70028" t="10996" r="19355" b="80894"/>
          <a:stretch/>
        </p:blipFill>
        <p:spPr>
          <a:xfrm>
            <a:off x="10582606" y="1852605"/>
            <a:ext cx="528307" cy="147630"/>
          </a:xfrm>
          <a:prstGeom prst="rect">
            <a:avLst/>
          </a:prstGeom>
        </p:spPr>
      </p:pic>
      <p:pic>
        <p:nvPicPr>
          <p:cNvPr id="43" name="Imagem 42">
            <a:extLst>
              <a:ext uri="{FF2B5EF4-FFF2-40B4-BE49-F238E27FC236}">
                <a16:creationId xmlns:a16="http://schemas.microsoft.com/office/drawing/2014/main" id="{A032AFF1-C96F-432D-ACD1-5F852BA90CFA}"/>
              </a:ext>
            </a:extLst>
          </p:cNvPr>
          <p:cNvPicPr>
            <a:picLocks noChangeAspect="1"/>
          </p:cNvPicPr>
          <p:nvPr/>
        </p:nvPicPr>
        <p:blipFill rotWithShape="1">
          <a:blip r:embed="rId10"/>
          <a:srcRect l="70028" t="10996" r="19355" b="80894"/>
          <a:stretch/>
        </p:blipFill>
        <p:spPr>
          <a:xfrm>
            <a:off x="10594512" y="332222"/>
            <a:ext cx="528307" cy="147630"/>
          </a:xfrm>
          <a:prstGeom prst="rect">
            <a:avLst/>
          </a:prstGeom>
        </p:spPr>
      </p:pic>
      <p:sp>
        <p:nvSpPr>
          <p:cNvPr id="44" name="TextBox 1">
            <a:extLst>
              <a:ext uri="{FF2B5EF4-FFF2-40B4-BE49-F238E27FC236}">
                <a16:creationId xmlns:a16="http://schemas.microsoft.com/office/drawing/2014/main" id="{25229EF7-1EEA-4B1F-8415-85B4001029A4}"/>
              </a:ext>
            </a:extLst>
          </p:cNvPr>
          <p:cNvSpPr txBox="1"/>
          <p:nvPr/>
        </p:nvSpPr>
        <p:spPr>
          <a:xfrm>
            <a:off x="11073064" y="3863124"/>
            <a:ext cx="1073068" cy="461665"/>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r>
              <a:rPr lang="pt-PT" sz="1200" dirty="0">
                <a:latin typeface="Ebrima" panose="02000000000000000000" pitchFamily="2" charset="0"/>
                <a:ea typeface="Ebrima" panose="02000000000000000000" pitchFamily="2" charset="0"/>
                <a:cs typeface="Ebrima" panose="02000000000000000000" pitchFamily="2" charset="0"/>
              </a:rPr>
              <a:t> w/</a:t>
            </a:r>
            <a:r>
              <a:rPr lang="pt-PT" sz="1200" dirty="0" err="1">
                <a:latin typeface="Ebrima" panose="02000000000000000000" pitchFamily="2" charset="0"/>
                <a:ea typeface="Ebrima" panose="02000000000000000000" pitchFamily="2" charset="0"/>
                <a:cs typeface="Ebrima" panose="02000000000000000000" pitchFamily="2" charset="0"/>
              </a:rPr>
              <a:t>verticals</a:t>
            </a:r>
            <a:endParaRPr lang="pt-PT" dirty="0">
              <a:latin typeface="Ebrima" panose="02000000000000000000" pitchFamily="2" charset="0"/>
              <a:ea typeface="Ebrima" panose="02000000000000000000" pitchFamily="2" charset="0"/>
              <a:cs typeface="Ebrima" panose="02000000000000000000" pitchFamily="2" charset="0"/>
            </a:endParaRPr>
          </a:p>
        </p:txBody>
      </p:sp>
      <p:sp>
        <p:nvSpPr>
          <p:cNvPr id="45" name="TextBox 1">
            <a:extLst>
              <a:ext uri="{FF2B5EF4-FFF2-40B4-BE49-F238E27FC236}">
                <a16:creationId xmlns:a16="http://schemas.microsoft.com/office/drawing/2014/main" id="{2884C771-86A2-4CB4-B448-941D1386ABE5}"/>
              </a:ext>
            </a:extLst>
          </p:cNvPr>
          <p:cNvSpPr txBox="1"/>
          <p:nvPr/>
        </p:nvSpPr>
        <p:spPr>
          <a:xfrm>
            <a:off x="11197895" y="5592476"/>
            <a:ext cx="885404" cy="276999"/>
          </a:xfrm>
          <a:prstGeom prst="rect">
            <a:avLst/>
          </a:prstGeom>
          <a:noFill/>
        </p:spPr>
        <p:txBody>
          <a:bodyPr wrap="square" rtlCol="0">
            <a:spAutoFit/>
          </a:bodyPr>
          <a:lstStyle/>
          <a:p>
            <a:pPr algn="ctr"/>
            <a:r>
              <a:rPr lang="pt-PT" sz="1200" dirty="0" err="1">
                <a:latin typeface="Ebrima" panose="02000000000000000000" pitchFamily="2" charset="0"/>
                <a:ea typeface="Ebrima" panose="02000000000000000000" pitchFamily="2" charset="0"/>
                <a:cs typeface="Ebrima" panose="02000000000000000000" pitchFamily="2" charset="0"/>
              </a:rPr>
              <a:t>Warren</a:t>
            </a:r>
            <a:endParaRPr lang="pt-PT" dirty="0">
              <a:latin typeface="Ebrima" panose="02000000000000000000" pitchFamily="2" charset="0"/>
              <a:ea typeface="Ebrima" panose="02000000000000000000" pitchFamily="2" charset="0"/>
              <a:cs typeface="Ebrima" panose="02000000000000000000" pitchFamily="2" charset="0"/>
            </a:endParaRPr>
          </a:p>
        </p:txBody>
      </p:sp>
      <p:pic>
        <p:nvPicPr>
          <p:cNvPr id="46" name="Imagem 45">
            <a:extLst>
              <a:ext uri="{FF2B5EF4-FFF2-40B4-BE49-F238E27FC236}">
                <a16:creationId xmlns:a16="http://schemas.microsoft.com/office/drawing/2014/main" id="{F0721C64-38BC-4DF3-A028-6F9506FBF562}"/>
              </a:ext>
            </a:extLst>
          </p:cNvPr>
          <p:cNvPicPr>
            <a:picLocks noChangeAspect="1"/>
          </p:cNvPicPr>
          <p:nvPr/>
        </p:nvPicPr>
        <p:blipFill rotWithShape="1">
          <a:blip r:embed="rId10"/>
          <a:srcRect l="70028" t="10996" r="19355" b="80894"/>
          <a:stretch/>
        </p:blipFill>
        <p:spPr>
          <a:xfrm>
            <a:off x="10609440" y="4923406"/>
            <a:ext cx="528307" cy="147630"/>
          </a:xfrm>
          <a:prstGeom prst="rect">
            <a:avLst/>
          </a:prstGeom>
        </p:spPr>
      </p:pic>
    </p:spTree>
    <p:extLst>
      <p:ext uri="{BB962C8B-B14F-4D97-AF65-F5344CB8AC3E}">
        <p14:creationId xmlns:p14="http://schemas.microsoft.com/office/powerpoint/2010/main" val="2932969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13">
            <a:extLst>
              <a:ext uri="{28A0092B-C50C-407E-A947-70E740481C1C}">
                <a14:useLocalDpi xmlns:a14="http://schemas.microsoft.com/office/drawing/2010/main" val="0"/>
              </a:ext>
            </a:extLst>
          </a:blip>
          <a:srcRect l="47469" r="4633" b="67825"/>
          <a:stretch/>
        </p:blipFill>
        <p:spPr>
          <a:xfrm>
            <a:off x="10155434" y="5189957"/>
            <a:ext cx="1812472" cy="811644"/>
          </a:xfrm>
          <a:prstGeom prst="rect">
            <a:avLst/>
          </a:prstGeom>
        </p:spPr>
      </p:pic>
      <p:cxnSp>
        <p:nvCxnSpPr>
          <p:cNvPr id="27" name="Shape 66">
            <a:extLst>
              <a:ext uri="{FF2B5EF4-FFF2-40B4-BE49-F238E27FC236}">
                <a16:creationId xmlns:a16="http://schemas.microsoft.com/office/drawing/2014/main" id="{6AE356F2-9420-4FF8-9D0F-85AAAA98F24D}"/>
              </a:ext>
            </a:extLst>
          </p:cNvPr>
          <p:cNvCxnSpPr>
            <a:cxnSpLocks/>
          </p:cNvCxnSpPr>
          <p:nvPr/>
        </p:nvCxnSpPr>
        <p:spPr>
          <a:xfrm>
            <a:off x="6199491" y="3000713"/>
            <a:ext cx="2322088" cy="1742183"/>
          </a:xfrm>
          <a:prstGeom prst="straightConnector1">
            <a:avLst/>
          </a:prstGeom>
          <a:noFill/>
          <a:ln w="28575" cap="flat" cmpd="sng">
            <a:solidFill>
              <a:schemeClr val="tx1"/>
            </a:solidFill>
            <a:prstDash val="solid"/>
            <a:round/>
            <a:headEnd type="none" w="lg" len="lg"/>
            <a:tailEnd type="none" w="lg" len="lg"/>
          </a:ln>
        </p:spPr>
      </p:cxnSp>
      <p:pic>
        <p:nvPicPr>
          <p:cNvPr id="30" name="Picture 2">
            <a:extLst>
              <a:ext uri="{FF2B5EF4-FFF2-40B4-BE49-F238E27FC236}">
                <a16:creationId xmlns:a16="http://schemas.microsoft.com/office/drawing/2014/main" id="{084FC3A6-20C5-4F99-B51C-615FBFB0AD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09183" y="4438299"/>
            <a:ext cx="666603" cy="666603"/>
          </a:xfrm>
          <a:prstGeom prst="rect">
            <a:avLst/>
          </a:prstGeom>
        </p:spPr>
      </p:pic>
    </p:spTree>
    <p:extLst>
      <p:ext uri="{BB962C8B-B14F-4D97-AF65-F5344CB8AC3E}">
        <p14:creationId xmlns:p14="http://schemas.microsoft.com/office/powerpoint/2010/main" val="1965787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13" cstate="print">
            <a:extLst>
              <a:ext uri="{28A0092B-C50C-407E-A947-70E740481C1C}">
                <a14:useLocalDpi xmlns:a14="http://schemas.microsoft.com/office/drawing/2010/main" val="0"/>
              </a:ext>
            </a:extLst>
          </a:blip>
          <a:srcRect l="7124" t="7853" r="9477" b="26889"/>
          <a:stretch/>
        </p:blipFill>
        <p:spPr>
          <a:xfrm>
            <a:off x="10513761" y="1099719"/>
            <a:ext cx="1095819" cy="1008789"/>
          </a:xfrm>
          <a:prstGeom prst="rect">
            <a:avLst/>
          </a:prstGeom>
        </p:spPr>
      </p:pic>
      <p:cxnSp>
        <p:nvCxnSpPr>
          <p:cNvPr id="29" name="Straight Arrow Connector 28"/>
          <p:cNvCxnSpPr/>
          <p:nvPr/>
        </p:nvCxnSpPr>
        <p:spPr>
          <a:xfrm>
            <a:off x="9824829" y="1630029"/>
            <a:ext cx="486130"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10821942" y="2356360"/>
            <a:ext cx="0" cy="2747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11297118" y="2374393"/>
            <a:ext cx="0" cy="27294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14">
            <a:extLst>
              <a:ext uri="{28A0092B-C50C-407E-A947-70E740481C1C}">
                <a14:useLocalDpi xmlns:a14="http://schemas.microsoft.com/office/drawing/2010/main" val="0"/>
              </a:ext>
            </a:extLst>
          </a:blip>
          <a:srcRect l="47469" r="4633" b="67825"/>
          <a:stretch/>
        </p:blipFill>
        <p:spPr>
          <a:xfrm>
            <a:off x="10155434" y="5189957"/>
            <a:ext cx="1812472" cy="811644"/>
          </a:xfrm>
          <a:prstGeom prst="rect">
            <a:avLst/>
          </a:prstGeom>
        </p:spPr>
      </p:pic>
      <p:cxnSp>
        <p:nvCxnSpPr>
          <p:cNvPr id="27" name="Shape 66">
            <a:extLst>
              <a:ext uri="{FF2B5EF4-FFF2-40B4-BE49-F238E27FC236}">
                <a16:creationId xmlns:a16="http://schemas.microsoft.com/office/drawing/2014/main" id="{6AE356F2-9420-4FF8-9D0F-85AAAA98F24D}"/>
              </a:ext>
            </a:extLst>
          </p:cNvPr>
          <p:cNvCxnSpPr>
            <a:cxnSpLocks/>
          </p:cNvCxnSpPr>
          <p:nvPr/>
        </p:nvCxnSpPr>
        <p:spPr>
          <a:xfrm>
            <a:off x="6199491" y="3000713"/>
            <a:ext cx="2322088" cy="1742183"/>
          </a:xfrm>
          <a:prstGeom prst="straightConnector1">
            <a:avLst/>
          </a:prstGeom>
          <a:noFill/>
          <a:ln w="28575" cap="flat" cmpd="sng">
            <a:solidFill>
              <a:schemeClr val="tx1"/>
            </a:solidFill>
            <a:prstDash val="solid"/>
            <a:round/>
            <a:headEnd type="none" w="lg" len="lg"/>
            <a:tailEnd type="none" w="lg" len="lg"/>
          </a:ln>
        </p:spPr>
      </p:cxnSp>
      <p:pic>
        <p:nvPicPr>
          <p:cNvPr id="30" name="Picture 2">
            <a:extLst>
              <a:ext uri="{FF2B5EF4-FFF2-40B4-BE49-F238E27FC236}">
                <a16:creationId xmlns:a16="http://schemas.microsoft.com/office/drawing/2014/main" id="{084FC3A6-20C5-4F99-B51C-615FBFB0AD3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09183" y="4438299"/>
            <a:ext cx="666603" cy="666603"/>
          </a:xfrm>
          <a:prstGeom prst="rect">
            <a:avLst/>
          </a:prstGeom>
        </p:spPr>
      </p:pic>
    </p:spTree>
    <p:extLst>
      <p:ext uri="{BB962C8B-B14F-4D97-AF65-F5344CB8AC3E}">
        <p14:creationId xmlns:p14="http://schemas.microsoft.com/office/powerpoint/2010/main" val="154300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81470D4-D70B-48E4-97B3-2A1BB2929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38" y="434790"/>
            <a:ext cx="12192000" cy="6096000"/>
          </a:xfrm>
          <a:prstGeom prst="rect">
            <a:avLst/>
          </a:prstGeom>
        </p:spPr>
      </p:pic>
    </p:spTree>
    <p:extLst>
      <p:ext uri="{BB962C8B-B14F-4D97-AF65-F5344CB8AC3E}">
        <p14:creationId xmlns:p14="http://schemas.microsoft.com/office/powerpoint/2010/main" val="3223063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B292263-7729-4DDD-ABA1-CBB10940B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9" y="327494"/>
            <a:ext cx="12052152" cy="6238207"/>
          </a:xfrm>
          <a:prstGeom prst="rect">
            <a:avLst/>
          </a:prstGeom>
        </p:spPr>
      </p:pic>
    </p:spTree>
    <p:extLst>
      <p:ext uri="{BB962C8B-B14F-4D97-AF65-F5344CB8AC3E}">
        <p14:creationId xmlns:p14="http://schemas.microsoft.com/office/powerpoint/2010/main" val="2082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13">
            <a:extLst>
              <a:ext uri="{28A0092B-C50C-407E-A947-70E740481C1C}">
                <a14:useLocalDpi xmlns:a14="http://schemas.microsoft.com/office/drawing/2010/main" val="0"/>
              </a:ext>
            </a:extLst>
          </a:blip>
          <a:srcRect l="47469" r="4633" b="67825"/>
          <a:stretch/>
        </p:blipFill>
        <p:spPr>
          <a:xfrm>
            <a:off x="10155011" y="5188857"/>
            <a:ext cx="1812472" cy="811644"/>
          </a:xfrm>
          <a:prstGeom prst="rect">
            <a:avLst/>
          </a:prstGeom>
        </p:spPr>
      </p:pic>
      <p:cxnSp>
        <p:nvCxnSpPr>
          <p:cNvPr id="23" name="Shape 66">
            <a:extLst>
              <a:ext uri="{FF2B5EF4-FFF2-40B4-BE49-F238E27FC236}">
                <a16:creationId xmlns:a16="http://schemas.microsoft.com/office/drawing/2014/main" id="{449DBBD8-E6DB-46A3-BF7E-39D60246B8EA}"/>
              </a:ext>
            </a:extLst>
          </p:cNvPr>
          <p:cNvCxnSpPr>
            <a:cxnSpLocks/>
          </p:cNvCxnSpPr>
          <p:nvPr/>
        </p:nvCxnSpPr>
        <p:spPr>
          <a:xfrm>
            <a:off x="6199491" y="3000713"/>
            <a:ext cx="2322088" cy="1742183"/>
          </a:xfrm>
          <a:prstGeom prst="straightConnector1">
            <a:avLst/>
          </a:prstGeom>
          <a:noFill/>
          <a:ln w="28575" cap="flat" cmpd="sng">
            <a:solidFill>
              <a:schemeClr val="tx1"/>
            </a:solidFill>
            <a:prstDash val="solid"/>
            <a:round/>
            <a:headEnd type="none" w="lg" len="lg"/>
            <a:tailEnd type="none" w="lg" len="lg"/>
          </a:ln>
        </p:spPr>
      </p:cxnSp>
      <p:pic>
        <p:nvPicPr>
          <p:cNvPr id="25" name="Picture 2">
            <a:extLst>
              <a:ext uri="{FF2B5EF4-FFF2-40B4-BE49-F238E27FC236}">
                <a16:creationId xmlns:a16="http://schemas.microsoft.com/office/drawing/2014/main" id="{69C81097-E2C5-4DFB-B8E9-1934EED3E6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09183" y="4438299"/>
            <a:ext cx="666603" cy="666603"/>
          </a:xfrm>
          <a:prstGeom prst="rect">
            <a:avLst/>
          </a:prstGeom>
        </p:spPr>
      </p:pic>
      <p:cxnSp>
        <p:nvCxnSpPr>
          <p:cNvPr id="26" name="Straight Connector 26">
            <a:extLst>
              <a:ext uri="{FF2B5EF4-FFF2-40B4-BE49-F238E27FC236}">
                <a16:creationId xmlns:a16="http://schemas.microsoft.com/office/drawing/2014/main" id="{DDB34C3D-2737-4EBD-A054-94483DBDB542}"/>
              </a:ext>
            </a:extLst>
          </p:cNvPr>
          <p:cNvCxnSpPr>
            <a:cxnSpLocks/>
          </p:cNvCxnSpPr>
          <p:nvPr/>
        </p:nvCxnSpPr>
        <p:spPr>
          <a:xfrm>
            <a:off x="6199491" y="3005359"/>
            <a:ext cx="2322088" cy="2679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4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7.40741E-7 L -0.12851 -0.00023 " pathEditMode="relative" rAng="0" ptsTypes="AA">
                                      <p:cBhvr>
                                        <p:cTn id="6" dur="1000" fill="hold"/>
                                        <p:tgtEl>
                                          <p:spTgt spid="24"/>
                                        </p:tgtEl>
                                        <p:attrNameLst>
                                          <p:attrName>ppt_x</p:attrName>
                                          <p:attrName>ppt_y</p:attrName>
                                        </p:attrNameLst>
                                      </p:cBhvr>
                                      <p:rCtr x="-643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4EE1621F-78A0-451D-882C-CEBBA8715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78" y="82604"/>
            <a:ext cx="12622626" cy="6440115"/>
          </a:xfrm>
          <a:prstGeom prst="rect">
            <a:avLst/>
          </a:prstGeom>
        </p:spPr>
      </p:pic>
    </p:spTree>
    <p:extLst>
      <p:ext uri="{BB962C8B-B14F-4D97-AF65-F5344CB8AC3E}">
        <p14:creationId xmlns:p14="http://schemas.microsoft.com/office/powerpoint/2010/main" val="181072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9">
            <a:extLst>
              <a:ext uri="{FF2B5EF4-FFF2-40B4-BE49-F238E27FC236}">
                <a16:creationId xmlns:a16="http://schemas.microsoft.com/office/drawing/2014/main" id="{78CB95EF-41CE-41C1-B1CF-00C3D43F189C}"/>
              </a:ext>
            </a:extLst>
          </p:cNvPr>
          <p:cNvSpPr txBox="1"/>
          <p:nvPr/>
        </p:nvSpPr>
        <p:spPr>
          <a:xfrm>
            <a:off x="5114979" y="70460"/>
            <a:ext cx="2045367" cy="707886"/>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3D MODEL</a:t>
            </a:r>
          </a:p>
          <a:p>
            <a:pPr algn="ctr"/>
            <a:r>
              <a:rPr lang="pt-PT" sz="2000" dirty="0" err="1">
                <a:latin typeface="Ebrima" panose="02000000000000000000" pitchFamily="2" charset="0"/>
                <a:ea typeface="Ebrima" panose="02000000000000000000" pitchFamily="2" charset="0"/>
                <a:cs typeface="Ebrima" panose="02000000000000000000" pitchFamily="2" charset="0"/>
              </a:rPr>
              <a:t>of</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the</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geometry</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4" name="Imagem 3">
            <a:extLst>
              <a:ext uri="{FF2B5EF4-FFF2-40B4-BE49-F238E27FC236}">
                <a16:creationId xmlns:a16="http://schemas.microsoft.com/office/drawing/2014/main" id="{FC63CEC9-2681-49E5-9AF0-67A341D66508}"/>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48145" y="845525"/>
            <a:ext cx="5296406" cy="2979228"/>
          </a:xfrm>
          <a:prstGeom prst="rect">
            <a:avLst/>
          </a:prstGeom>
        </p:spPr>
      </p:pic>
    </p:spTree>
    <p:extLst>
      <p:ext uri="{BB962C8B-B14F-4D97-AF65-F5344CB8AC3E}">
        <p14:creationId xmlns:p14="http://schemas.microsoft.com/office/powerpoint/2010/main" val="2952200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9EA74EB-4FCB-4F6A-93C1-E2DF030E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48" y="64812"/>
            <a:ext cx="12629161" cy="6536868"/>
          </a:xfrm>
          <a:prstGeom prst="rect">
            <a:avLst/>
          </a:prstGeom>
        </p:spPr>
      </p:pic>
    </p:spTree>
    <p:extLst>
      <p:ext uri="{BB962C8B-B14F-4D97-AF65-F5344CB8AC3E}">
        <p14:creationId xmlns:p14="http://schemas.microsoft.com/office/powerpoint/2010/main" val="118371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ágono 4">
            <a:extLst>
              <a:ext uri="{FF2B5EF4-FFF2-40B4-BE49-F238E27FC236}">
                <a16:creationId xmlns:a16="http://schemas.microsoft.com/office/drawing/2014/main" id="{2A611AD6-8C2A-4555-B90B-8795D449884E}"/>
              </a:ext>
            </a:extLst>
          </p:cNvPr>
          <p:cNvSpPr/>
          <p:nvPr/>
        </p:nvSpPr>
        <p:spPr>
          <a:xfrm>
            <a:off x="4717491" y="6264348"/>
            <a:ext cx="529851" cy="190666"/>
          </a:xfrm>
          <a:prstGeom prst="hexagon">
            <a:avLst>
              <a:gd name="adj" fmla="val 46276"/>
              <a:gd name="vf" fmla="val 115470"/>
            </a:avLst>
          </a:prstGeom>
          <a:solidFill>
            <a:srgbClr val="D4460D"/>
          </a:solidFill>
          <a:ln>
            <a:solidFill>
              <a:srgbClr val="D4460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6" name="Hexágono 5">
            <a:extLst>
              <a:ext uri="{FF2B5EF4-FFF2-40B4-BE49-F238E27FC236}">
                <a16:creationId xmlns:a16="http://schemas.microsoft.com/office/drawing/2014/main" id="{7E6DADD0-155C-4368-9583-EC36EB6E2064}"/>
              </a:ext>
            </a:extLst>
          </p:cNvPr>
          <p:cNvSpPr/>
          <p:nvPr/>
        </p:nvSpPr>
        <p:spPr>
          <a:xfrm>
            <a:off x="4135913" y="6251447"/>
            <a:ext cx="529851" cy="213820"/>
          </a:xfrm>
          <a:prstGeom prst="hexagon">
            <a:avLst>
              <a:gd name="adj" fmla="val 46276"/>
              <a:gd name="vf" fmla="val 115470"/>
            </a:avLst>
          </a:prstGeom>
          <a:solidFill>
            <a:srgbClr val="E45F16"/>
          </a:solidFill>
          <a:ln>
            <a:solidFill>
              <a:srgbClr val="E45F1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16" name="Hexágono 15">
            <a:extLst>
              <a:ext uri="{FF2B5EF4-FFF2-40B4-BE49-F238E27FC236}">
                <a16:creationId xmlns:a16="http://schemas.microsoft.com/office/drawing/2014/main" id="{BE60E69E-9F55-4E5C-8561-B980B087409D}"/>
              </a:ext>
            </a:extLst>
          </p:cNvPr>
          <p:cNvSpPr/>
          <p:nvPr/>
        </p:nvSpPr>
        <p:spPr>
          <a:xfrm>
            <a:off x="3547336" y="6248949"/>
            <a:ext cx="529851" cy="233132"/>
          </a:xfrm>
          <a:prstGeom prst="hexagon">
            <a:avLst>
              <a:gd name="adj" fmla="val 46276"/>
              <a:gd name="vf" fmla="val 115470"/>
            </a:avLst>
          </a:prstGeom>
          <a:solidFill>
            <a:srgbClr val="F8BE3C"/>
          </a:solidFill>
          <a:ln>
            <a:solidFill>
              <a:srgbClr val="F8BE3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17" name="Hexágono 16">
            <a:extLst>
              <a:ext uri="{FF2B5EF4-FFF2-40B4-BE49-F238E27FC236}">
                <a16:creationId xmlns:a16="http://schemas.microsoft.com/office/drawing/2014/main" id="{41A9CAD1-28F3-4339-BA07-C398F1D236D4}"/>
              </a:ext>
            </a:extLst>
          </p:cNvPr>
          <p:cNvSpPr/>
          <p:nvPr/>
        </p:nvSpPr>
        <p:spPr>
          <a:xfrm>
            <a:off x="2958729" y="6239570"/>
            <a:ext cx="529851" cy="252180"/>
          </a:xfrm>
          <a:prstGeom prst="hexagon">
            <a:avLst>
              <a:gd name="adj" fmla="val 46276"/>
              <a:gd name="vf" fmla="val 115470"/>
            </a:avLst>
          </a:prstGeom>
          <a:solidFill>
            <a:srgbClr val="B3AF5B"/>
          </a:solidFill>
          <a:ln>
            <a:solidFill>
              <a:srgbClr val="B3AF5B"/>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18" name="Hexágono 17">
            <a:extLst>
              <a:ext uri="{FF2B5EF4-FFF2-40B4-BE49-F238E27FC236}">
                <a16:creationId xmlns:a16="http://schemas.microsoft.com/office/drawing/2014/main" id="{D822A52D-0A0A-473E-B7A7-13D7FE7EA3D5}"/>
              </a:ext>
            </a:extLst>
          </p:cNvPr>
          <p:cNvSpPr/>
          <p:nvPr/>
        </p:nvSpPr>
        <p:spPr>
          <a:xfrm>
            <a:off x="2362607" y="6232226"/>
            <a:ext cx="529851" cy="271228"/>
          </a:xfrm>
          <a:prstGeom prst="hexagon">
            <a:avLst>
              <a:gd name="adj" fmla="val 46276"/>
              <a:gd name="vf" fmla="val 115470"/>
            </a:avLst>
          </a:prstGeom>
          <a:solidFill>
            <a:srgbClr val="918D54"/>
          </a:solidFill>
          <a:ln>
            <a:solidFill>
              <a:srgbClr val="918D5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19" name="Hexágono 18">
            <a:extLst>
              <a:ext uri="{FF2B5EF4-FFF2-40B4-BE49-F238E27FC236}">
                <a16:creationId xmlns:a16="http://schemas.microsoft.com/office/drawing/2014/main" id="{BC9D0565-EC35-4B81-90DB-34DB9C22CEB2}"/>
              </a:ext>
            </a:extLst>
          </p:cNvPr>
          <p:cNvSpPr/>
          <p:nvPr/>
        </p:nvSpPr>
        <p:spPr>
          <a:xfrm>
            <a:off x="1764964" y="6218079"/>
            <a:ext cx="529851" cy="290409"/>
          </a:xfrm>
          <a:prstGeom prst="hexagon">
            <a:avLst>
              <a:gd name="adj" fmla="val 46276"/>
              <a:gd name="vf" fmla="val 115470"/>
            </a:avLst>
          </a:prstGeom>
          <a:solidFill>
            <a:srgbClr val="93A083"/>
          </a:solidFill>
          <a:ln>
            <a:solidFill>
              <a:srgbClr val="93A08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20" name="Hexágono 19">
            <a:extLst>
              <a:ext uri="{FF2B5EF4-FFF2-40B4-BE49-F238E27FC236}">
                <a16:creationId xmlns:a16="http://schemas.microsoft.com/office/drawing/2014/main" id="{9873F1AE-C074-4ADB-A6B9-B0125DFC7849}"/>
              </a:ext>
            </a:extLst>
          </p:cNvPr>
          <p:cNvSpPr/>
          <p:nvPr/>
        </p:nvSpPr>
        <p:spPr>
          <a:xfrm>
            <a:off x="1171095" y="6213589"/>
            <a:ext cx="529851" cy="309459"/>
          </a:xfrm>
          <a:prstGeom prst="hexagon">
            <a:avLst>
              <a:gd name="adj" fmla="val 46276"/>
              <a:gd name="vf" fmla="val 115470"/>
            </a:avLst>
          </a:prstGeom>
          <a:solidFill>
            <a:srgbClr val="6D7973"/>
          </a:solidFill>
          <a:ln>
            <a:solidFill>
              <a:srgbClr val="6D797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21" name="Hexágono 20">
            <a:extLst>
              <a:ext uri="{FF2B5EF4-FFF2-40B4-BE49-F238E27FC236}">
                <a16:creationId xmlns:a16="http://schemas.microsoft.com/office/drawing/2014/main" id="{828CF0CF-1FD8-444C-89F2-5F14AF641727}"/>
              </a:ext>
            </a:extLst>
          </p:cNvPr>
          <p:cNvSpPr/>
          <p:nvPr/>
        </p:nvSpPr>
        <p:spPr>
          <a:xfrm>
            <a:off x="569908" y="6201955"/>
            <a:ext cx="529851" cy="328236"/>
          </a:xfrm>
          <a:prstGeom prst="hexagon">
            <a:avLst>
              <a:gd name="adj" fmla="val 46276"/>
              <a:gd name="vf" fmla="val 115470"/>
            </a:avLst>
          </a:prstGeom>
          <a:solidFill>
            <a:srgbClr val="516994"/>
          </a:solidFill>
          <a:ln>
            <a:solidFill>
              <a:srgbClr val="51699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23" name="Hexágono 22">
            <a:extLst>
              <a:ext uri="{FF2B5EF4-FFF2-40B4-BE49-F238E27FC236}">
                <a16:creationId xmlns:a16="http://schemas.microsoft.com/office/drawing/2014/main" id="{7615CFCF-2BB7-4B19-A4D6-C98FE5C2CDF2}"/>
              </a:ext>
            </a:extLst>
          </p:cNvPr>
          <p:cNvSpPr/>
          <p:nvPr/>
        </p:nvSpPr>
        <p:spPr>
          <a:xfrm>
            <a:off x="5303835" y="6276161"/>
            <a:ext cx="529851" cy="173919"/>
          </a:xfrm>
          <a:prstGeom prst="hexagon">
            <a:avLst>
              <a:gd name="adj" fmla="val 46276"/>
              <a:gd name="vf" fmla="val 115470"/>
            </a:avLst>
          </a:prstGeom>
          <a:solidFill>
            <a:srgbClr val="A72908"/>
          </a:solidFill>
          <a:ln>
            <a:solidFill>
              <a:srgbClr val="A7290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pic>
        <p:nvPicPr>
          <p:cNvPr id="13" name="Imagem 12">
            <a:extLst>
              <a:ext uri="{FF2B5EF4-FFF2-40B4-BE49-F238E27FC236}">
                <a16:creationId xmlns:a16="http://schemas.microsoft.com/office/drawing/2014/main" id="{AB841E99-C8E2-4EF5-BEA2-A9D7565C4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 y="272550"/>
            <a:ext cx="12799849" cy="6457434"/>
          </a:xfrm>
          <a:prstGeom prst="rect">
            <a:avLst/>
          </a:prstGeom>
        </p:spPr>
      </p:pic>
    </p:spTree>
    <p:extLst>
      <p:ext uri="{BB962C8B-B14F-4D97-AF65-F5344CB8AC3E}">
        <p14:creationId xmlns:p14="http://schemas.microsoft.com/office/powerpoint/2010/main" val="22389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7" grpId="0" animBg="1"/>
      <p:bldP spid="18" grpId="0" animBg="1"/>
      <p:bldP spid="19" grpId="0" animBg="1"/>
      <p:bldP spid="20" grpId="0" animBg="1"/>
      <p:bldP spid="21"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3A3EB60-60D7-4A50-A2E6-5E5FF06FD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270986"/>
            <a:ext cx="11705335" cy="6584251"/>
          </a:xfrm>
          <a:prstGeom prst="rect">
            <a:avLst/>
          </a:prstGeom>
        </p:spPr>
      </p:pic>
    </p:spTree>
    <p:extLst>
      <p:ext uri="{BB962C8B-B14F-4D97-AF65-F5344CB8AC3E}">
        <p14:creationId xmlns:p14="http://schemas.microsoft.com/office/powerpoint/2010/main" val="4177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E9DDFAA-4512-4A6F-B5C9-D4F207FD4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270986"/>
            <a:ext cx="11705335" cy="6584251"/>
          </a:xfrm>
          <a:prstGeom prst="rect">
            <a:avLst/>
          </a:prstGeom>
        </p:spPr>
      </p:pic>
    </p:spTree>
    <p:extLst>
      <p:ext uri="{BB962C8B-B14F-4D97-AF65-F5344CB8AC3E}">
        <p14:creationId xmlns:p14="http://schemas.microsoft.com/office/powerpoint/2010/main" val="30681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BDE5E4F-7A1B-46B9-97E1-1A490AC1F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270986"/>
            <a:ext cx="11705335" cy="6584251"/>
          </a:xfrm>
          <a:prstGeom prst="rect">
            <a:avLst/>
          </a:prstGeom>
        </p:spPr>
      </p:pic>
    </p:spTree>
    <p:extLst>
      <p:ext uri="{BB962C8B-B14F-4D97-AF65-F5344CB8AC3E}">
        <p14:creationId xmlns:p14="http://schemas.microsoft.com/office/powerpoint/2010/main" val="2120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94630A5-4D1C-4E56-A8E4-F353ACAAE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32" y="270986"/>
            <a:ext cx="11705335" cy="6584251"/>
          </a:xfrm>
          <a:prstGeom prst="rect">
            <a:avLst/>
          </a:prstGeom>
        </p:spPr>
      </p:pic>
    </p:spTree>
    <p:extLst>
      <p:ext uri="{BB962C8B-B14F-4D97-AF65-F5344CB8AC3E}">
        <p14:creationId xmlns:p14="http://schemas.microsoft.com/office/powerpoint/2010/main" val="126739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116" y="2245525"/>
            <a:ext cx="1510375" cy="1510375"/>
          </a:xfrm>
          <a:prstGeom prst="rect">
            <a:avLst/>
          </a:prstGeom>
        </p:spPr>
      </p:pic>
      <p:pic>
        <p:nvPicPr>
          <p:cNvPr id="33" name="Shape 52" descr="racket_logo.png"/>
          <p:cNvPicPr preferRelativeResize="0"/>
          <p:nvPr/>
        </p:nvPicPr>
        <p:blipFill>
          <a:blip r:embed="rId4">
            <a:alphaModFix/>
          </a:blip>
          <a:stretch>
            <a:fillRect/>
          </a:stretch>
        </p:blipFill>
        <p:spPr>
          <a:xfrm>
            <a:off x="1322348" y="1135973"/>
            <a:ext cx="776299" cy="776299"/>
          </a:xfrm>
          <a:prstGeom prst="rect">
            <a:avLst/>
          </a:prstGeom>
          <a:noFill/>
          <a:ln>
            <a:noFill/>
          </a:ln>
        </p:spPr>
      </p:pic>
      <p:pic>
        <p:nvPicPr>
          <p:cNvPr id="35" name="Shape 53" descr="js_logo.png"/>
          <p:cNvPicPr preferRelativeResize="0"/>
          <p:nvPr/>
        </p:nvPicPr>
        <p:blipFill>
          <a:blip r:embed="rId5">
            <a:alphaModFix/>
          </a:blip>
          <a:stretch>
            <a:fillRect/>
          </a:stretch>
        </p:blipFill>
        <p:spPr>
          <a:xfrm>
            <a:off x="1336935" y="2108508"/>
            <a:ext cx="747124" cy="857400"/>
          </a:xfrm>
          <a:prstGeom prst="rect">
            <a:avLst/>
          </a:prstGeom>
          <a:noFill/>
          <a:ln>
            <a:noFill/>
          </a:ln>
        </p:spPr>
      </p:pic>
      <p:pic>
        <p:nvPicPr>
          <p:cNvPr id="37" name="Shape 54" descr="Python-logo.png"/>
          <p:cNvPicPr preferRelativeResize="0"/>
          <p:nvPr/>
        </p:nvPicPr>
        <p:blipFill>
          <a:blip r:embed="rId6">
            <a:alphaModFix/>
          </a:blip>
          <a:stretch>
            <a:fillRect/>
          </a:stretch>
        </p:blipFill>
        <p:spPr>
          <a:xfrm>
            <a:off x="1322348" y="3258548"/>
            <a:ext cx="776300" cy="776300"/>
          </a:xfrm>
          <a:prstGeom prst="rect">
            <a:avLst/>
          </a:prstGeom>
          <a:noFill/>
          <a:ln>
            <a:noFill/>
          </a:ln>
        </p:spPr>
      </p:pic>
      <p:pic>
        <p:nvPicPr>
          <p:cNvPr id="38" name="Shape 55" descr="Processing Logo.png"/>
          <p:cNvPicPr preferRelativeResize="0"/>
          <p:nvPr/>
        </p:nvPicPr>
        <p:blipFill>
          <a:blip r:embed="rId7">
            <a:alphaModFix/>
          </a:blip>
          <a:stretch>
            <a:fillRect/>
          </a:stretch>
        </p:blipFill>
        <p:spPr>
          <a:xfrm>
            <a:off x="1322348" y="4327498"/>
            <a:ext cx="776299" cy="776299"/>
          </a:xfrm>
          <a:prstGeom prst="rect">
            <a:avLst/>
          </a:prstGeom>
          <a:noFill/>
          <a:ln>
            <a:noFill/>
          </a:ln>
        </p:spPr>
      </p:pic>
      <p:pic>
        <p:nvPicPr>
          <p:cNvPr id="39" name="Shape 57" descr="rhinoceros3DLogo.png"/>
          <p:cNvPicPr preferRelativeResize="0"/>
          <p:nvPr/>
        </p:nvPicPr>
        <p:blipFill>
          <a:blip r:embed="rId8">
            <a:alphaModFix/>
          </a:blip>
          <a:stretch>
            <a:fillRect/>
          </a:stretch>
        </p:blipFill>
        <p:spPr>
          <a:xfrm>
            <a:off x="8681136" y="1141596"/>
            <a:ext cx="955279" cy="955279"/>
          </a:xfrm>
          <a:prstGeom prst="rect">
            <a:avLst/>
          </a:prstGeom>
          <a:noFill/>
          <a:ln>
            <a:noFill/>
          </a:ln>
        </p:spPr>
      </p:pic>
      <p:pic>
        <p:nvPicPr>
          <p:cNvPr id="40" name="Shape 58" descr="OpenGL Logo.png"/>
          <p:cNvPicPr preferRelativeResize="0"/>
          <p:nvPr/>
        </p:nvPicPr>
        <p:blipFill>
          <a:blip r:embed="rId9">
            <a:alphaModFix/>
          </a:blip>
          <a:stretch>
            <a:fillRect/>
          </a:stretch>
        </p:blipFill>
        <p:spPr>
          <a:xfrm>
            <a:off x="8684049" y="2160673"/>
            <a:ext cx="1108746" cy="510405"/>
          </a:xfrm>
          <a:prstGeom prst="rect">
            <a:avLst/>
          </a:prstGeom>
          <a:noFill/>
          <a:ln>
            <a:noFill/>
          </a:ln>
        </p:spPr>
      </p:pic>
      <p:cxnSp>
        <p:nvCxnSpPr>
          <p:cNvPr id="42" name="Shape 59"/>
          <p:cNvCxnSpPr>
            <a:cxnSpLocks/>
            <a:stCxn id="32" idx="1"/>
          </p:cNvCxnSpPr>
          <p:nvPr/>
        </p:nvCxnSpPr>
        <p:spPr>
          <a:xfrm flipH="1" flipV="1">
            <a:off x="2300674" y="1524123"/>
            <a:ext cx="2388442" cy="1476590"/>
          </a:xfrm>
          <a:prstGeom prst="straightConnector1">
            <a:avLst/>
          </a:prstGeom>
          <a:noFill/>
          <a:ln w="28575" cap="flat" cmpd="sng">
            <a:solidFill>
              <a:schemeClr val="tx1"/>
            </a:solidFill>
            <a:prstDash val="solid"/>
            <a:round/>
            <a:headEnd type="none" w="lg" len="lg"/>
            <a:tailEnd type="none" w="lg" len="lg"/>
          </a:ln>
        </p:spPr>
      </p:cxnSp>
      <p:cxnSp>
        <p:nvCxnSpPr>
          <p:cNvPr id="43" name="Shape 61"/>
          <p:cNvCxnSpPr>
            <a:cxnSpLocks/>
            <a:stCxn id="32" idx="1"/>
          </p:cNvCxnSpPr>
          <p:nvPr/>
        </p:nvCxnSpPr>
        <p:spPr>
          <a:xfrm flipH="1" flipV="1">
            <a:off x="2286086" y="2537209"/>
            <a:ext cx="2403030" cy="463504"/>
          </a:xfrm>
          <a:prstGeom prst="straightConnector1">
            <a:avLst/>
          </a:prstGeom>
          <a:noFill/>
          <a:ln w="28575" cap="flat" cmpd="sng">
            <a:solidFill>
              <a:schemeClr val="tx1"/>
            </a:solidFill>
            <a:prstDash val="solid"/>
            <a:round/>
            <a:headEnd type="none" w="lg" len="lg"/>
            <a:tailEnd type="none" w="lg" len="lg"/>
          </a:ln>
        </p:spPr>
      </p:cxnSp>
      <p:cxnSp>
        <p:nvCxnSpPr>
          <p:cNvPr id="44" name="Shape 62"/>
          <p:cNvCxnSpPr>
            <a:cxnSpLocks/>
            <a:stCxn id="32" idx="1"/>
          </p:cNvCxnSpPr>
          <p:nvPr/>
        </p:nvCxnSpPr>
        <p:spPr>
          <a:xfrm flipH="1">
            <a:off x="2300676" y="3000713"/>
            <a:ext cx="2388440" cy="645985"/>
          </a:xfrm>
          <a:prstGeom prst="straightConnector1">
            <a:avLst/>
          </a:prstGeom>
          <a:noFill/>
          <a:ln w="28575" cap="flat" cmpd="sng">
            <a:solidFill>
              <a:schemeClr val="tx1"/>
            </a:solidFill>
            <a:prstDash val="solid"/>
            <a:round/>
            <a:headEnd type="none" w="lg" len="lg"/>
            <a:tailEnd type="none" w="lg" len="lg"/>
          </a:ln>
        </p:spPr>
      </p:cxnSp>
      <p:cxnSp>
        <p:nvCxnSpPr>
          <p:cNvPr id="45" name="Shape 63"/>
          <p:cNvCxnSpPr>
            <a:cxnSpLocks/>
            <a:stCxn id="32" idx="1"/>
          </p:cNvCxnSpPr>
          <p:nvPr/>
        </p:nvCxnSpPr>
        <p:spPr>
          <a:xfrm flipH="1">
            <a:off x="2300674" y="3000713"/>
            <a:ext cx="2388442" cy="1714934"/>
          </a:xfrm>
          <a:prstGeom prst="straightConnector1">
            <a:avLst/>
          </a:prstGeom>
          <a:noFill/>
          <a:ln w="28575" cap="flat" cmpd="sng">
            <a:solidFill>
              <a:schemeClr val="tx1"/>
            </a:solidFill>
            <a:prstDash val="solid"/>
            <a:round/>
            <a:headEnd type="none" w="lg" len="lg"/>
            <a:tailEnd type="none" w="lg" len="lg"/>
          </a:ln>
        </p:spPr>
      </p:cxnSp>
      <p:cxnSp>
        <p:nvCxnSpPr>
          <p:cNvPr id="46" name="Shape 64"/>
          <p:cNvCxnSpPr>
            <a:cxnSpLocks/>
            <a:stCxn id="32" idx="3"/>
          </p:cNvCxnSpPr>
          <p:nvPr/>
        </p:nvCxnSpPr>
        <p:spPr>
          <a:xfrm flipV="1">
            <a:off x="6199491" y="1523944"/>
            <a:ext cx="2336676" cy="1476769"/>
          </a:xfrm>
          <a:prstGeom prst="straightConnector1">
            <a:avLst/>
          </a:prstGeom>
          <a:noFill/>
          <a:ln w="28575" cap="flat" cmpd="sng">
            <a:solidFill>
              <a:schemeClr val="tx1"/>
            </a:solidFill>
            <a:prstDash val="solid"/>
            <a:round/>
            <a:headEnd type="none" w="lg" len="lg"/>
            <a:tailEnd type="none" w="lg" len="lg"/>
          </a:ln>
        </p:spPr>
      </p:cxnSp>
      <p:cxnSp>
        <p:nvCxnSpPr>
          <p:cNvPr id="47" name="Shape 65"/>
          <p:cNvCxnSpPr>
            <a:cxnSpLocks/>
            <a:stCxn id="32" idx="3"/>
          </p:cNvCxnSpPr>
          <p:nvPr/>
        </p:nvCxnSpPr>
        <p:spPr>
          <a:xfrm>
            <a:off x="6199491" y="3000713"/>
            <a:ext cx="2336676" cy="118277"/>
          </a:xfrm>
          <a:prstGeom prst="straightConnector1">
            <a:avLst/>
          </a:prstGeom>
          <a:noFill/>
          <a:ln w="28575" cap="flat" cmpd="sng">
            <a:solidFill>
              <a:schemeClr val="tx1"/>
            </a:solidFill>
            <a:prstDash val="solid"/>
            <a:round/>
            <a:headEnd type="none" w="lg" len="lg"/>
            <a:tailEnd type="none" w="lg" len="lg"/>
          </a:ln>
        </p:spPr>
      </p:cxnSp>
      <p:cxnSp>
        <p:nvCxnSpPr>
          <p:cNvPr id="48" name="Shape 66"/>
          <p:cNvCxnSpPr>
            <a:cxnSpLocks/>
            <a:stCxn id="32" idx="3"/>
          </p:cNvCxnSpPr>
          <p:nvPr/>
        </p:nvCxnSpPr>
        <p:spPr>
          <a:xfrm>
            <a:off x="6199491" y="3000713"/>
            <a:ext cx="2336676" cy="890978"/>
          </a:xfrm>
          <a:prstGeom prst="straightConnector1">
            <a:avLst/>
          </a:prstGeom>
          <a:noFill/>
          <a:ln w="28575" cap="flat" cmpd="sng">
            <a:solidFill>
              <a:schemeClr val="tx1"/>
            </a:solidFill>
            <a:prstDash val="solid"/>
            <a:round/>
            <a:headEnd type="none" w="lg" len="lg"/>
            <a:tailEnd type="none" w="lg" len="lg"/>
          </a:ln>
        </p:spPr>
      </p:cxnSp>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r="89315"/>
          <a:stretch/>
        </p:blipFill>
        <p:spPr>
          <a:xfrm>
            <a:off x="8795850" y="432297"/>
            <a:ext cx="579936" cy="600229"/>
          </a:xfrm>
          <a:prstGeom prst="rect">
            <a:avLst/>
          </a:prstGeom>
        </p:spPr>
      </p:pic>
      <p:cxnSp>
        <p:nvCxnSpPr>
          <p:cNvPr id="50" name="Shape 64"/>
          <p:cNvCxnSpPr>
            <a:cxnSpLocks/>
            <a:stCxn id="32" idx="3"/>
          </p:cNvCxnSpPr>
          <p:nvPr/>
        </p:nvCxnSpPr>
        <p:spPr>
          <a:xfrm flipV="1">
            <a:off x="6199491" y="2404422"/>
            <a:ext cx="2322088" cy="596291"/>
          </a:xfrm>
          <a:prstGeom prst="straightConnector1">
            <a:avLst/>
          </a:prstGeom>
          <a:noFill/>
          <a:ln w="28575" cap="flat" cmpd="sng">
            <a:solidFill>
              <a:schemeClr val="tx1"/>
            </a:solidFill>
            <a:prstDash val="solid"/>
            <a:round/>
            <a:headEnd type="none" w="lg" len="lg"/>
            <a:tailEnd type="none" w="lg" len="lg"/>
          </a:ln>
        </p:spPr>
      </p:cxn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r="69875"/>
          <a:stretch/>
        </p:blipFill>
        <p:spPr>
          <a:xfrm>
            <a:off x="8879348" y="2865709"/>
            <a:ext cx="509574" cy="600229"/>
          </a:xfrm>
          <a:prstGeom prst="rect">
            <a:avLst/>
          </a:prstGeom>
        </p:spPr>
      </p:pic>
      <p:pic>
        <p:nvPicPr>
          <p:cNvPr id="52" name="Picture 51"/>
          <p:cNvPicPr>
            <a:picLocks noChangeAspect="1"/>
          </p:cNvPicPr>
          <p:nvPr/>
        </p:nvPicPr>
        <p:blipFill rotWithShape="1">
          <a:blip r:embed="rId12">
            <a:extLst>
              <a:ext uri="{28A0092B-C50C-407E-A947-70E740481C1C}">
                <a14:useLocalDpi xmlns:a14="http://schemas.microsoft.com/office/drawing/2010/main" val="0"/>
              </a:ext>
            </a:extLst>
          </a:blip>
          <a:srcRect l="-1" t="30520" r="75150" b="28058"/>
          <a:stretch/>
        </p:blipFill>
        <p:spPr>
          <a:xfrm>
            <a:off x="8724581" y="3643439"/>
            <a:ext cx="694650" cy="694740"/>
          </a:xfrm>
          <a:prstGeom prst="rect">
            <a:avLst/>
          </a:prstGeom>
        </p:spPr>
      </p:pic>
      <p:cxnSp>
        <p:nvCxnSpPr>
          <p:cNvPr id="55" name="Straight Connector 54"/>
          <p:cNvCxnSpPr>
            <a:stCxn id="32" idx="3"/>
          </p:cNvCxnSpPr>
          <p:nvPr/>
        </p:nvCxnSpPr>
        <p:spPr>
          <a:xfrm flipV="1">
            <a:off x="6199491" y="732412"/>
            <a:ext cx="2322088" cy="2268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hape 66"/>
          <p:cNvCxnSpPr>
            <a:cxnSpLocks/>
          </p:cNvCxnSpPr>
          <p:nvPr/>
        </p:nvCxnSpPr>
        <p:spPr>
          <a:xfrm>
            <a:off x="6199491" y="3000713"/>
            <a:ext cx="2322088" cy="1742183"/>
          </a:xfrm>
          <a:prstGeom prst="straightConnector1">
            <a:avLst/>
          </a:prstGeom>
          <a:noFill/>
          <a:ln w="28575" cap="flat" cmpd="sng">
            <a:solidFill>
              <a:schemeClr val="tx1"/>
            </a:solidFill>
            <a:prstDash val="solid"/>
            <a:round/>
            <a:headEnd type="none" w="lg" len="lg"/>
            <a:tailEnd type="none" w="lg" len="lg"/>
          </a:ln>
        </p:spPr>
      </p:cxnSp>
      <p:cxnSp>
        <p:nvCxnSpPr>
          <p:cNvPr id="30" name="Straight Connector 26"/>
          <p:cNvCxnSpPr>
            <a:cxnSpLocks/>
          </p:cNvCxnSpPr>
          <p:nvPr/>
        </p:nvCxnSpPr>
        <p:spPr>
          <a:xfrm>
            <a:off x="6199491" y="3005359"/>
            <a:ext cx="2322088" cy="2679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
            <a:extLst>
              <a:ext uri="{FF2B5EF4-FFF2-40B4-BE49-F238E27FC236}">
                <a16:creationId xmlns:a16="http://schemas.microsoft.com/office/drawing/2014/main" id="{A3C37D92-93E9-4C18-9A83-B3EB035969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09183" y="4438299"/>
            <a:ext cx="666603" cy="666603"/>
          </a:xfrm>
          <a:prstGeom prst="rect">
            <a:avLst/>
          </a:prstGeom>
        </p:spPr>
      </p:pic>
      <p:pic>
        <p:nvPicPr>
          <p:cNvPr id="26" name="Picture 27">
            <a:extLst>
              <a:ext uri="{FF2B5EF4-FFF2-40B4-BE49-F238E27FC236}">
                <a16:creationId xmlns:a16="http://schemas.microsoft.com/office/drawing/2014/main" id="{C0840ED2-336F-48E1-9C97-F97B0E0F580F}"/>
              </a:ext>
            </a:extLst>
          </p:cNvPr>
          <p:cNvPicPr>
            <a:picLocks noChangeAspect="1"/>
          </p:cNvPicPr>
          <p:nvPr/>
        </p:nvPicPr>
        <p:blipFill rotWithShape="1">
          <a:blip r:embed="rId14">
            <a:extLst>
              <a:ext uri="{28A0092B-C50C-407E-A947-70E740481C1C}">
                <a14:useLocalDpi xmlns:a14="http://schemas.microsoft.com/office/drawing/2010/main" val="0"/>
              </a:ext>
            </a:extLst>
          </a:blip>
          <a:srcRect l="47469" r="4633" b="67825"/>
          <a:stretch/>
        </p:blipFill>
        <p:spPr>
          <a:xfrm>
            <a:off x="8638604" y="5159202"/>
            <a:ext cx="1812472" cy="811644"/>
          </a:xfrm>
          <a:prstGeom prst="rect">
            <a:avLst/>
          </a:prstGeom>
        </p:spPr>
      </p:pic>
    </p:spTree>
    <p:extLst>
      <p:ext uri="{BB962C8B-B14F-4D97-AF65-F5344CB8AC3E}">
        <p14:creationId xmlns:p14="http://schemas.microsoft.com/office/powerpoint/2010/main" val="2525583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10028" y="351492"/>
            <a:ext cx="5343072" cy="6447919"/>
          </a:xfrm>
          <a:prstGeom prst="rect">
            <a:avLst/>
          </a:prstGeom>
          <a:noFill/>
        </p:spPr>
        <p:txBody>
          <a:bodyPr wrap="square" rtlCol="0">
            <a:spAutoFit/>
          </a:bodyPr>
          <a:lstStyle/>
          <a:p>
            <a:r>
              <a:rPr lang="pt-PT" sz="700" dirty="0">
                <a:latin typeface="Courier New" panose="02070309020205020404" pitchFamily="49" charset="0"/>
                <a:cs typeface="Courier New" panose="02070309020205020404" pitchFamily="49" charset="0"/>
              </a:rPr>
              <a:t>#lang racket</a:t>
            </a:r>
          </a:p>
          <a:p>
            <a:r>
              <a:rPr lang="pt-PT" sz="700" dirty="0">
                <a:latin typeface="Courier New" panose="02070309020205020404" pitchFamily="49" charset="0"/>
                <a:cs typeface="Courier New" panose="02070309020205020404" pitchFamily="49" charset="0"/>
              </a:rPr>
              <a:t>(require rosetta/rhino) </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p a b n 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xz</a:t>
            </a:r>
            <a:r>
              <a:rPr lang="pt-PT" sz="700" dirty="0">
                <a:latin typeface="Courier New" panose="02070309020205020404" pitchFamily="49" charset="0"/>
                <a:cs typeface="Courier New" panose="02070309020205020404" pitchFamily="49" charset="0"/>
              </a:rPr>
              <a:t> p</a:t>
            </a:r>
          </a:p>
          <a:p>
            <a:r>
              <a:rPr lang="pt-PT" sz="700" dirty="0">
                <a:latin typeface="Courier New" panose="02070309020205020404" pitchFamily="49" charset="0"/>
                <a:cs typeface="Courier New" panose="02070309020205020404" pitchFamily="49" charset="0"/>
              </a:rPr>
              <a:t>       (* a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(cos t) 2) (/ 1.0 n)) (</a:t>
            </a:r>
            <a:r>
              <a:rPr lang="pt-PT" sz="700" dirty="0" err="1">
                <a:latin typeface="Courier New" panose="02070309020205020404" pitchFamily="49" charset="0"/>
                <a:cs typeface="Courier New" panose="02070309020205020404" pitchFamily="49" charset="0"/>
              </a:rPr>
              <a:t>sgn</a:t>
            </a:r>
            <a:r>
              <a:rPr lang="pt-PT" sz="700" dirty="0">
                <a:latin typeface="Courier New" panose="02070309020205020404" pitchFamily="49" charset="0"/>
                <a:cs typeface="Courier New" panose="02070309020205020404" pitchFamily="49" charset="0"/>
              </a:rPr>
              <a:t> (cos t)))</a:t>
            </a:r>
          </a:p>
          <a:p>
            <a:r>
              <a:rPr lang="pt-PT" sz="700" dirty="0">
                <a:latin typeface="Courier New" panose="02070309020205020404" pitchFamily="49" charset="0"/>
                <a:cs typeface="Courier New" panose="02070309020205020404" pitchFamily="49" charset="0"/>
              </a:rPr>
              <a:t>       (* b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sin</a:t>
            </a:r>
            <a:r>
              <a:rPr lang="pt-PT" sz="700" dirty="0">
                <a:latin typeface="Courier New" panose="02070309020205020404" pitchFamily="49" charset="0"/>
                <a:cs typeface="Courier New" panose="02070309020205020404" pitchFamily="49" charset="0"/>
              </a:rPr>
              <a:t> t) 2) (/ 1.0 n)) (</a:t>
            </a:r>
            <a:r>
              <a:rPr lang="pt-PT" sz="700" dirty="0" err="1">
                <a:latin typeface="Courier New" panose="02070309020205020404" pitchFamily="49" charset="0"/>
                <a:cs typeface="Courier New" panose="02070309020205020404" pitchFamily="49" charset="0"/>
              </a:rPr>
              <a:t>sgn</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sin</a:t>
            </a:r>
            <a:r>
              <a:rPr lang="pt-PT" sz="700" dirty="0">
                <a:latin typeface="Courier New" panose="02070309020205020404" pitchFamily="49" charset="0"/>
                <a:cs typeface="Courier New" panose="02070309020205020404" pitchFamily="49" charset="0"/>
              </a:rPr>
              <a:t> 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(pontos-</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a b </a:t>
            </a:r>
            <a:r>
              <a:rPr lang="pt-PT" sz="700" dirty="0" err="1">
                <a:latin typeface="Courier New" panose="02070309020205020404" pitchFamily="49" charset="0"/>
                <a:cs typeface="Courier New" panose="02070309020205020404" pitchFamily="49" charset="0"/>
              </a:rPr>
              <a:t>pts</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el-GR" sz="700" dirty="0">
                <a:latin typeface="Courier New" panose="02070309020205020404" pitchFamily="49" charset="0"/>
                <a:cs typeface="Courier New" panose="02070309020205020404" pitchFamily="49" charset="0"/>
              </a:rPr>
              <a:t>λ(</a:t>
            </a:r>
            <a:r>
              <a:rPr lang="pt-PT" sz="700" dirty="0">
                <a:latin typeface="Courier New" panose="02070309020205020404" pitchFamily="49" charset="0"/>
                <a:cs typeface="Courier New" panose="02070309020205020404" pitchFamily="49" charset="0"/>
              </a:rPr>
              <a:t>p)</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map-division</a:t>
            </a:r>
            <a:r>
              <a:rPr lang="pt-PT" sz="700" dirty="0">
                <a:latin typeface="Courier New" panose="02070309020205020404" pitchFamily="49" charset="0"/>
                <a:cs typeface="Courier New" panose="02070309020205020404" pitchFamily="49" charset="0"/>
              </a:rPr>
              <a:t> (lambda (x)</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p a b n x))</a:t>
            </a:r>
          </a:p>
          <a:p>
            <a:r>
              <a:rPr lang="pt-PT" sz="700" dirty="0">
                <a:latin typeface="Courier New" panose="02070309020205020404" pitchFamily="49" charset="0"/>
                <a:cs typeface="Courier New" panose="02070309020205020404" pitchFamily="49" charset="0"/>
              </a:rPr>
              <a:t>                  psi0 psi1 </a:t>
            </a:r>
            <a:r>
              <a:rPr lang="pt-PT" sz="700" dirty="0" err="1">
                <a:latin typeface="Courier New" panose="02070309020205020404" pitchFamily="49" charset="0"/>
                <a:cs typeface="Courier New" panose="02070309020205020404" pitchFamily="49" charset="0"/>
              </a:rPr>
              <a:t>pts</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#t</a:t>
            </a:r>
          </a:p>
          <a:p>
            <a:r>
              <a:rPr lang="pt-PT" sz="700" dirty="0">
                <a:latin typeface="Courier New" panose="02070309020205020404" pitchFamily="49" charset="0"/>
                <a:cs typeface="Courier New" panose="02070309020205020404" pitchFamily="49" charset="0"/>
              </a:rPr>
              <a:t>                  (lambda (t) (/ (- 1 (cos (* t pi))) 2)))))</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if</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null</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begin</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-nodes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if</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null</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a:t>
            </a:r>
          </a:p>
          <a:p>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begin</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let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a-s</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drop-right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 1)))</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last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-nodes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element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support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create</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support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SupportA</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ux</a:t>
            </a:r>
            <a:r>
              <a:rPr lang="pt-PT" sz="700" dirty="0">
                <a:latin typeface="Courier New" panose="02070309020205020404" pitchFamily="49" charset="0"/>
                <a:cs typeface="Courier New" panose="02070309020205020404" pitchFamily="49" charset="0"/>
              </a:rPr>
              <a:t> #t #:</a:t>
            </a:r>
            <a:r>
              <a:rPr lang="pt-PT" sz="700" dirty="0" err="1">
                <a:latin typeface="Courier New" panose="02070309020205020404" pitchFamily="49" charset="0"/>
                <a:cs typeface="Courier New" panose="02070309020205020404" pitchFamily="49" charset="0"/>
              </a:rPr>
              <a:t>uy</a:t>
            </a:r>
            <a:r>
              <a:rPr lang="pt-PT" sz="700" dirty="0">
                <a:latin typeface="Courier New" panose="02070309020205020404" pitchFamily="49" charset="0"/>
                <a:cs typeface="Courier New" panose="02070309020205020404" pitchFamily="49" charset="0"/>
              </a:rPr>
              <a:t> #t #:</a:t>
            </a:r>
            <a:r>
              <a:rPr lang="pt-PT" sz="700" dirty="0" err="1">
                <a:latin typeface="Courier New" panose="02070309020205020404" pitchFamily="49" charset="0"/>
                <a:cs typeface="Courier New" panose="02070309020205020404" pitchFamily="49" charset="0"/>
              </a:rPr>
              <a:t>uz</a:t>
            </a:r>
            <a:r>
              <a:rPr lang="pt-PT" sz="700" dirty="0">
                <a:latin typeface="Courier New" panose="02070309020205020404" pitchFamily="49" charset="0"/>
                <a:cs typeface="Courier New" panose="02070309020205020404" pitchFamily="49" charset="0"/>
              </a:rPr>
              <a:t> #t)))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element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#:material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ElasticIsotropic</a:t>
            </a:r>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I_MT_STEEL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Steel</a:t>
            </a:r>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I'm</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really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steel</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210000000000.0      </a:t>
            </a:r>
          </a:p>
          <a:p>
            <a:r>
              <a:rPr lang="pt-PT" sz="700" dirty="0">
                <a:latin typeface="Courier New" panose="02070309020205020404" pitchFamily="49" charset="0"/>
                <a:cs typeface="Courier New" panose="02070309020205020404" pitchFamily="49" charset="0"/>
              </a:rPr>
              <a:t>                                                                     0.3                  </a:t>
            </a:r>
          </a:p>
          <a:p>
            <a:r>
              <a:rPr lang="pt-PT" sz="700" dirty="0">
                <a:latin typeface="Courier New" panose="02070309020205020404" pitchFamily="49" charset="0"/>
                <a:cs typeface="Courier New" panose="02070309020205020404" pitchFamily="49" charset="0"/>
              </a:rPr>
              <a:t>                                                                     81000000000.0       </a:t>
            </a:r>
          </a:p>
          <a:p>
            <a:r>
              <a:rPr lang="pt-PT" sz="700" dirty="0">
                <a:latin typeface="Courier New" panose="02070309020205020404" pitchFamily="49" charset="0"/>
                <a:cs typeface="Courier New" panose="02070309020205020404" pitchFamily="49" charset="0"/>
              </a:rPr>
              <a:t>                                                                     77010.0             </a:t>
            </a:r>
          </a:p>
          <a:p>
            <a:r>
              <a:rPr lang="pt-PT" sz="700" dirty="0">
                <a:latin typeface="Courier New" panose="02070309020205020404" pitchFamily="49" charset="0"/>
                <a:cs typeface="Courier New" panose="02070309020205020404" pitchFamily="49" charset="0"/>
              </a:rPr>
              <a:t>                                                                     1.2E-05             </a:t>
            </a:r>
          </a:p>
          <a:p>
            <a:r>
              <a:rPr lang="pt-PT" sz="700" dirty="0">
                <a:latin typeface="Courier New" panose="02070309020205020404" pitchFamily="49" charset="0"/>
                <a:cs typeface="Courier New" panose="02070309020205020404" pitchFamily="49" charset="0"/>
              </a:rPr>
              <a:t>                                                                     0.04                </a:t>
            </a:r>
          </a:p>
          <a:p>
            <a:r>
              <a:rPr lang="pt-PT" sz="700" dirty="0">
                <a:latin typeface="Courier New" panose="02070309020205020404" pitchFamily="49" charset="0"/>
                <a:cs typeface="Courier New" panose="02070309020205020404" pitchFamily="49" charset="0"/>
              </a:rPr>
              <a:t>                                                                     235000000.0         </a:t>
            </a:r>
          </a:p>
          <a:p>
            <a:r>
              <a:rPr lang="pt-PT" sz="700" dirty="0">
                <a:latin typeface="Courier New" panose="02070309020205020404" pitchFamily="49" charset="0"/>
                <a:cs typeface="Courier New" panose="02070309020205020404" pitchFamily="49" charset="0"/>
              </a:rPr>
              <a:t>                                                                     360000000.0)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section</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"Tube"</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ElasticIsotropic</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#f</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#t</a:t>
            </a:r>
          </a:p>
          <a:p>
            <a:r>
              <a:rPr lang="pt-PT" sz="700" dirty="0">
                <a:latin typeface="Courier New" panose="02070309020205020404" pitchFamily="49" charset="0"/>
                <a:cs typeface="Courier New" panose="02070309020205020404" pitchFamily="49" charset="0"/>
              </a:rPr>
              <a:t>                                                                                0.1</a:t>
            </a:r>
          </a:p>
          <a:p>
            <a:r>
              <a:rPr lang="pt-PT" sz="700" dirty="0">
                <a:latin typeface="Courier New" panose="02070309020205020404" pitchFamily="49" charset="0"/>
                <a:cs typeface="Courier New" panose="02070309020205020404" pitchFamily="49" charset="0"/>
              </a:rPr>
              <a:t>                                                                                0.01)))))</a:t>
            </a:r>
          </a:p>
        </p:txBody>
      </p:sp>
      <p:pic>
        <p:nvPicPr>
          <p:cNvPr id="4" name="Imagem 3">
            <a:extLst>
              <a:ext uri="{FF2B5EF4-FFF2-40B4-BE49-F238E27FC236}">
                <a16:creationId xmlns:a16="http://schemas.microsoft.com/office/drawing/2014/main" id="{0677FCB3-83E4-4DBD-9C2B-DF08F08E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534" y="396893"/>
            <a:ext cx="5416062" cy="2933700"/>
          </a:xfrm>
          <a:prstGeom prst="rect">
            <a:avLst/>
          </a:prstGeom>
        </p:spPr>
      </p:pic>
      <p:pic>
        <p:nvPicPr>
          <p:cNvPr id="5" name="Imagem 4">
            <a:extLst>
              <a:ext uri="{FF2B5EF4-FFF2-40B4-BE49-F238E27FC236}">
                <a16:creationId xmlns:a16="http://schemas.microsoft.com/office/drawing/2014/main" id="{BA4C489B-3E6E-4414-885E-35AED407D45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4697"/>
          <a:stretch/>
        </p:blipFill>
        <p:spPr>
          <a:xfrm>
            <a:off x="5931534" y="3505654"/>
            <a:ext cx="5416062" cy="2903439"/>
          </a:xfrm>
          <a:prstGeom prst="rect">
            <a:avLst/>
          </a:prstGeom>
        </p:spPr>
      </p:pic>
      <p:sp>
        <p:nvSpPr>
          <p:cNvPr id="6" name="TextBox 1">
            <a:extLst>
              <a:ext uri="{FF2B5EF4-FFF2-40B4-BE49-F238E27FC236}">
                <a16:creationId xmlns:a16="http://schemas.microsoft.com/office/drawing/2014/main" id="{512195E6-02BE-4266-AE2F-E0E97F5C3D09}"/>
              </a:ext>
            </a:extLst>
          </p:cNvPr>
          <p:cNvSpPr txBox="1"/>
          <p:nvPr/>
        </p:nvSpPr>
        <p:spPr>
          <a:xfrm>
            <a:off x="-186932" y="6519446"/>
            <a:ext cx="5127795" cy="338554"/>
          </a:xfrm>
          <a:prstGeom prst="rect">
            <a:avLst/>
          </a:prstGeom>
          <a:noFill/>
        </p:spPr>
        <p:txBody>
          <a:bodyPr wrap="square" rtlCol="0">
            <a:spAutoFit/>
          </a:bodyPr>
          <a:lstStyle/>
          <a:p>
            <a:pPr algn="ct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One</a:t>
            </a:r>
            <a:r>
              <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 script to rule </a:t>
            </a: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them</a:t>
            </a:r>
            <a:r>
              <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 </a:t>
            </a: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all</a:t>
            </a:r>
            <a:endPar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7" name="Rectangle 36">
            <a:extLst>
              <a:ext uri="{FF2B5EF4-FFF2-40B4-BE49-F238E27FC236}">
                <a16:creationId xmlns:a16="http://schemas.microsoft.com/office/drawing/2014/main" id="{1662EC42-A44E-425E-90EE-21A3EC058A51}"/>
              </a:ext>
            </a:extLst>
          </p:cNvPr>
          <p:cNvSpPr/>
          <p:nvPr/>
        </p:nvSpPr>
        <p:spPr>
          <a:xfrm>
            <a:off x="496882" y="495596"/>
            <a:ext cx="1406346" cy="11828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2">
            <a:extLst>
              <a:ext uri="{FF2B5EF4-FFF2-40B4-BE49-F238E27FC236}">
                <a16:creationId xmlns:a16="http://schemas.microsoft.com/office/drawing/2014/main" id="{929AF15C-6FF2-4C56-94C7-95A057560ED1}"/>
              </a:ext>
            </a:extLst>
          </p:cNvPr>
          <p:cNvSpPr txBox="1"/>
          <p:nvPr/>
        </p:nvSpPr>
        <p:spPr>
          <a:xfrm>
            <a:off x="3451590" y="370547"/>
            <a:ext cx="2173034" cy="369332"/>
          </a:xfrm>
          <a:prstGeom prst="rect">
            <a:avLst/>
          </a:prstGeom>
          <a:noFill/>
        </p:spPr>
        <p:txBody>
          <a:bodyPr wrap="square" rtlCol="0">
            <a:spAutoFit/>
          </a:bodyPr>
          <a:lstStyle/>
          <a:p>
            <a:pPr algn="ctr"/>
            <a:r>
              <a:rPr lang="pt-PT" dirty="0">
                <a:latin typeface="Ebrima" panose="02000000000000000000" pitchFamily="2" charset="0"/>
                <a:ea typeface="Ebrima" panose="02000000000000000000" pitchFamily="2" charset="0"/>
                <a:cs typeface="Ebrima" panose="02000000000000000000" pitchFamily="2" charset="0"/>
              </a:rPr>
              <a:t>RHINO BACKEND</a:t>
            </a:r>
          </a:p>
        </p:txBody>
      </p:sp>
      <p:cxnSp>
        <p:nvCxnSpPr>
          <p:cNvPr id="9" name="Straight Arrow Connector 10">
            <a:extLst>
              <a:ext uri="{FF2B5EF4-FFF2-40B4-BE49-F238E27FC236}">
                <a16:creationId xmlns:a16="http://schemas.microsoft.com/office/drawing/2014/main" id="{F258029A-F9FC-4519-9FEA-7FC8C391F1F9}"/>
              </a:ext>
            </a:extLst>
          </p:cNvPr>
          <p:cNvCxnSpPr>
            <a:cxnSpLocks/>
          </p:cNvCxnSpPr>
          <p:nvPr/>
        </p:nvCxnSpPr>
        <p:spPr>
          <a:xfrm flipH="1">
            <a:off x="1911226" y="556219"/>
            <a:ext cx="15323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450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6"/>
          <p:cNvSpPr/>
          <p:nvPr/>
        </p:nvSpPr>
        <p:spPr>
          <a:xfrm>
            <a:off x="496882" y="495596"/>
            <a:ext cx="1406346" cy="11828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EA613BD0-2699-4DCD-9439-A435C810247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31534" y="396893"/>
            <a:ext cx="5416062" cy="2933700"/>
          </a:xfrm>
          <a:prstGeom prst="rect">
            <a:avLst/>
          </a:prstGeom>
        </p:spPr>
      </p:pic>
      <p:pic>
        <p:nvPicPr>
          <p:cNvPr id="10" name="Imagem 9">
            <a:extLst>
              <a:ext uri="{FF2B5EF4-FFF2-40B4-BE49-F238E27FC236}">
                <a16:creationId xmlns:a16="http://schemas.microsoft.com/office/drawing/2014/main" id="{3A1A13D7-A8C7-4BC6-BF18-B84BA54A7465}"/>
              </a:ext>
            </a:extLst>
          </p:cNvPr>
          <p:cNvPicPr>
            <a:picLocks noChangeAspect="1"/>
          </p:cNvPicPr>
          <p:nvPr/>
        </p:nvPicPr>
        <p:blipFill rotWithShape="1">
          <a:blip r:embed="rId5"/>
          <a:srcRect b="4697"/>
          <a:stretch/>
        </p:blipFill>
        <p:spPr>
          <a:xfrm>
            <a:off x="5931534" y="3505654"/>
            <a:ext cx="5416062" cy="2903439"/>
          </a:xfrm>
          <a:prstGeom prst="rect">
            <a:avLst/>
          </a:prstGeom>
        </p:spPr>
      </p:pic>
      <p:sp>
        <p:nvSpPr>
          <p:cNvPr id="11" name="TextBox 6">
            <a:extLst>
              <a:ext uri="{FF2B5EF4-FFF2-40B4-BE49-F238E27FC236}">
                <a16:creationId xmlns:a16="http://schemas.microsoft.com/office/drawing/2014/main" id="{76EF6A11-C005-467F-AB62-2CD67277853A}"/>
              </a:ext>
            </a:extLst>
          </p:cNvPr>
          <p:cNvSpPr txBox="1"/>
          <p:nvPr/>
        </p:nvSpPr>
        <p:spPr>
          <a:xfrm>
            <a:off x="410028" y="351492"/>
            <a:ext cx="5343072" cy="6447919"/>
          </a:xfrm>
          <a:prstGeom prst="rect">
            <a:avLst/>
          </a:prstGeom>
          <a:noFill/>
        </p:spPr>
        <p:txBody>
          <a:bodyPr wrap="square" rtlCol="0">
            <a:spAutoFit/>
          </a:bodyPr>
          <a:lstStyle/>
          <a:p>
            <a:r>
              <a:rPr lang="pt-PT" sz="700" dirty="0">
                <a:latin typeface="Courier New" panose="02070309020205020404" pitchFamily="49" charset="0"/>
                <a:cs typeface="Courier New" panose="02070309020205020404" pitchFamily="49" charset="0"/>
              </a:rPr>
              <a:t>#lang racket</a:t>
            </a:r>
          </a:p>
          <a:p>
            <a:r>
              <a:rPr lang="pt-PT" sz="700" dirty="0">
                <a:latin typeface="Courier New" panose="02070309020205020404" pitchFamily="49" charset="0"/>
                <a:cs typeface="Courier New" panose="02070309020205020404" pitchFamily="49" charset="0"/>
              </a:rPr>
              <a:t>(require </a:t>
            </a:r>
            <a:r>
              <a:rPr lang="pt-PT" sz="700" dirty="0" err="1">
                <a:latin typeface="Courier New" panose="02070309020205020404" pitchFamily="49" charset="0"/>
                <a:cs typeface="Courier New" panose="02070309020205020404" pitchFamily="49" charset="0"/>
              </a:rPr>
              <a:t>rosetta</a:t>
            </a:r>
            <a:r>
              <a:rPr lang="pt-PT" sz="700" dirty="0">
                <a:latin typeface="Courier New" panose="02070309020205020404" pitchFamily="49" charset="0"/>
                <a:cs typeface="Courier New" panose="02070309020205020404" pitchFamily="49" charset="0"/>
              </a:rPr>
              <a:t>/robot) </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p a b n 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xz</a:t>
            </a:r>
            <a:r>
              <a:rPr lang="pt-PT" sz="700" dirty="0">
                <a:latin typeface="Courier New" panose="02070309020205020404" pitchFamily="49" charset="0"/>
                <a:cs typeface="Courier New" panose="02070309020205020404" pitchFamily="49" charset="0"/>
              </a:rPr>
              <a:t> p</a:t>
            </a:r>
          </a:p>
          <a:p>
            <a:r>
              <a:rPr lang="pt-PT" sz="700" dirty="0">
                <a:latin typeface="Courier New" panose="02070309020205020404" pitchFamily="49" charset="0"/>
                <a:cs typeface="Courier New" panose="02070309020205020404" pitchFamily="49" charset="0"/>
              </a:rPr>
              <a:t>       (* a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(cos t) 2) (/ 1.0 n)) (</a:t>
            </a:r>
            <a:r>
              <a:rPr lang="pt-PT" sz="700" dirty="0" err="1">
                <a:latin typeface="Courier New" panose="02070309020205020404" pitchFamily="49" charset="0"/>
                <a:cs typeface="Courier New" panose="02070309020205020404" pitchFamily="49" charset="0"/>
              </a:rPr>
              <a:t>sgn</a:t>
            </a:r>
            <a:r>
              <a:rPr lang="pt-PT" sz="700" dirty="0">
                <a:latin typeface="Courier New" panose="02070309020205020404" pitchFamily="49" charset="0"/>
                <a:cs typeface="Courier New" panose="02070309020205020404" pitchFamily="49" charset="0"/>
              </a:rPr>
              <a:t> (cos t)))</a:t>
            </a:r>
          </a:p>
          <a:p>
            <a:r>
              <a:rPr lang="pt-PT" sz="700" dirty="0">
                <a:latin typeface="Courier New" panose="02070309020205020404" pitchFamily="49" charset="0"/>
                <a:cs typeface="Courier New" panose="02070309020205020404" pitchFamily="49" charset="0"/>
              </a:rPr>
              <a:t>       (* b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expt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sin</a:t>
            </a:r>
            <a:r>
              <a:rPr lang="pt-PT" sz="700" dirty="0">
                <a:latin typeface="Courier New" panose="02070309020205020404" pitchFamily="49" charset="0"/>
                <a:cs typeface="Courier New" panose="02070309020205020404" pitchFamily="49" charset="0"/>
              </a:rPr>
              <a:t> t) 2) (/ 1.0 n)) (</a:t>
            </a:r>
            <a:r>
              <a:rPr lang="pt-PT" sz="700" dirty="0" err="1">
                <a:latin typeface="Courier New" panose="02070309020205020404" pitchFamily="49" charset="0"/>
                <a:cs typeface="Courier New" panose="02070309020205020404" pitchFamily="49" charset="0"/>
              </a:rPr>
              <a:t>sgn</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sin</a:t>
            </a:r>
            <a:r>
              <a:rPr lang="pt-PT" sz="700" dirty="0">
                <a:latin typeface="Courier New" panose="02070309020205020404" pitchFamily="49" charset="0"/>
                <a:cs typeface="Courier New" panose="02070309020205020404" pitchFamily="49" charset="0"/>
              </a:rPr>
              <a:t> 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(pontos-</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a b </a:t>
            </a:r>
            <a:r>
              <a:rPr lang="pt-PT" sz="700" dirty="0" err="1">
                <a:latin typeface="Courier New" panose="02070309020205020404" pitchFamily="49" charset="0"/>
                <a:cs typeface="Courier New" panose="02070309020205020404" pitchFamily="49" charset="0"/>
              </a:rPr>
              <a:t>pts</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el-GR" sz="700" dirty="0">
                <a:latin typeface="Courier New" panose="02070309020205020404" pitchFamily="49" charset="0"/>
                <a:cs typeface="Courier New" panose="02070309020205020404" pitchFamily="49" charset="0"/>
              </a:rPr>
              <a:t>λ(</a:t>
            </a:r>
            <a:r>
              <a:rPr lang="pt-PT" sz="700" dirty="0">
                <a:latin typeface="Courier New" panose="02070309020205020404" pitchFamily="49" charset="0"/>
                <a:cs typeface="Courier New" panose="02070309020205020404" pitchFamily="49" charset="0"/>
              </a:rPr>
              <a:t>p)</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map-division</a:t>
            </a:r>
            <a:r>
              <a:rPr lang="pt-PT" sz="700" dirty="0">
                <a:latin typeface="Courier New" panose="02070309020205020404" pitchFamily="49" charset="0"/>
                <a:cs typeface="Courier New" panose="02070309020205020404" pitchFamily="49" charset="0"/>
              </a:rPr>
              <a:t> (lambda (x)</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superelipse</a:t>
            </a:r>
            <a:r>
              <a:rPr lang="pt-PT" sz="700" dirty="0">
                <a:latin typeface="Courier New" panose="02070309020205020404" pitchFamily="49" charset="0"/>
                <a:cs typeface="Courier New" panose="02070309020205020404" pitchFamily="49" charset="0"/>
              </a:rPr>
              <a:t> p a b n x))</a:t>
            </a:r>
          </a:p>
          <a:p>
            <a:r>
              <a:rPr lang="pt-PT" sz="700" dirty="0">
                <a:latin typeface="Courier New" panose="02070309020205020404" pitchFamily="49" charset="0"/>
                <a:cs typeface="Courier New" panose="02070309020205020404" pitchFamily="49" charset="0"/>
              </a:rPr>
              <a:t>                  psi0 psi1 </a:t>
            </a:r>
            <a:r>
              <a:rPr lang="pt-PT" sz="700" dirty="0" err="1">
                <a:latin typeface="Courier New" panose="02070309020205020404" pitchFamily="49" charset="0"/>
                <a:cs typeface="Courier New" panose="02070309020205020404" pitchFamily="49" charset="0"/>
              </a:rPr>
              <a:t>pts</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#t</a:t>
            </a:r>
          </a:p>
          <a:p>
            <a:r>
              <a:rPr lang="pt-PT" sz="700" dirty="0">
                <a:latin typeface="Courier New" panose="02070309020205020404" pitchFamily="49" charset="0"/>
                <a:cs typeface="Courier New" panose="02070309020205020404" pitchFamily="49" charset="0"/>
              </a:rPr>
              <a:t>                  (lambda (t) (/ (- 1 (cos (* t pi))) 2)))))</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if</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null</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begin</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-nodes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if</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null</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a:t>
            </a:r>
          </a:p>
          <a:p>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begin</a:t>
            </a:r>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let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a-s</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car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row</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drop-right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 1)))</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 (</a:t>
            </a:r>
            <a:r>
              <a:rPr lang="pt-PT" sz="700" dirty="0" err="1">
                <a:latin typeface="Courier New" panose="02070309020205020404" pitchFamily="49" charset="0"/>
                <a:cs typeface="Courier New" panose="02070309020205020404" pitchFamily="49" charset="0"/>
              </a:rPr>
              <a:t>last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a-i</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-nodes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-i) (</a:t>
            </a:r>
            <a:r>
              <a:rPr lang="pt-PT" sz="700" dirty="0" err="1">
                <a:latin typeface="Courier New" panose="02070309020205020404" pitchFamily="49" charset="0"/>
                <a:cs typeface="Courier New" panose="02070309020205020404" pitchFamily="49" charset="0"/>
              </a:rPr>
              <a:t>cdr</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points</a:t>
            </a:r>
            <a:r>
              <a:rPr lang="pt-PT" sz="700" dirty="0">
                <a:latin typeface="Courier New" panose="02070309020205020404" pitchFamily="49" charset="0"/>
                <a:cs typeface="Courier New" panose="02070309020205020404" pitchFamily="49" charset="0"/>
              </a:rPr>
              <a:t>-s))))))</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(define </a:t>
            </a:r>
            <a:r>
              <a:rPr lang="pt-PT" sz="700" dirty="0" err="1">
                <a:latin typeface="Courier New" panose="02070309020205020404" pitchFamily="49" charset="0"/>
                <a:cs typeface="Courier New" panose="02070309020205020404" pitchFamily="49" charset="0"/>
              </a:rPr>
              <a:t>fixed</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element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support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create</a:t>
            </a:r>
            <a:r>
              <a:rPr lang="pt-PT" sz="700" dirty="0">
                <a:latin typeface="Courier New" panose="02070309020205020404" pitchFamily="49" charset="0"/>
                <a:cs typeface="Courier New" panose="02070309020205020404" pitchFamily="49" charset="0"/>
              </a:rPr>
              <a:t>-node-</a:t>
            </a:r>
            <a:r>
              <a:rPr lang="pt-PT" sz="700" dirty="0" err="1">
                <a:latin typeface="Courier New" panose="02070309020205020404" pitchFamily="49" charset="0"/>
                <a:cs typeface="Courier New" panose="02070309020205020404" pitchFamily="49" charset="0"/>
              </a:rPr>
              <a:t>support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SupportA</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ux</a:t>
            </a:r>
            <a:r>
              <a:rPr lang="pt-PT" sz="700" dirty="0">
                <a:latin typeface="Courier New" panose="02070309020205020404" pitchFamily="49" charset="0"/>
                <a:cs typeface="Courier New" panose="02070309020205020404" pitchFamily="49" charset="0"/>
              </a:rPr>
              <a:t> #t #:</a:t>
            </a:r>
            <a:r>
              <a:rPr lang="pt-PT" sz="700" dirty="0" err="1">
                <a:latin typeface="Courier New" panose="02070309020205020404" pitchFamily="49" charset="0"/>
                <a:cs typeface="Courier New" panose="02070309020205020404" pitchFamily="49" charset="0"/>
              </a:rPr>
              <a:t>uy</a:t>
            </a:r>
            <a:r>
              <a:rPr lang="pt-PT" sz="700" dirty="0">
                <a:latin typeface="Courier New" panose="02070309020205020404" pitchFamily="49" charset="0"/>
                <a:cs typeface="Courier New" panose="02070309020205020404" pitchFamily="49" charset="0"/>
              </a:rPr>
              <a:t> #t #:</a:t>
            </a:r>
            <a:r>
              <a:rPr lang="pt-PT" sz="700" dirty="0" err="1">
                <a:latin typeface="Courier New" panose="02070309020205020404" pitchFamily="49" charset="0"/>
                <a:cs typeface="Courier New" panose="02070309020205020404" pitchFamily="49" charset="0"/>
              </a:rPr>
              <a:t>uz</a:t>
            </a:r>
            <a:r>
              <a:rPr lang="pt-PT" sz="700" dirty="0">
                <a:latin typeface="Courier New" panose="02070309020205020404" pitchFamily="49" charset="0"/>
                <a:cs typeface="Courier New" panose="02070309020205020404" pitchFamily="49" charset="0"/>
              </a:rPr>
              <a:t> #t)))</a:t>
            </a:r>
          </a:p>
          <a:p>
            <a:endParaRPr lang="pt-PT" sz="700" dirty="0">
              <a:latin typeface="Courier New" panose="02070309020205020404" pitchFamily="49" charset="0"/>
              <a:cs typeface="Courier New" panose="02070309020205020404" pitchFamily="49" charset="0"/>
            </a:endParaRPr>
          </a:p>
          <a:p>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element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default</a:t>
            </a:r>
            <a:r>
              <a:rPr lang="pt-PT" sz="700" dirty="0">
                <a:latin typeface="Courier New" panose="02070309020205020404" pitchFamily="49" charset="0"/>
                <a:cs typeface="Courier New" panose="02070309020205020404" pitchFamily="49" charset="0"/>
              </a:rPr>
              <a:t>-</a:t>
            </a:r>
            <a:r>
              <a:rPr lang="pt-PT" sz="700" dirty="0" err="1">
                <a:latin typeface="Courier New" panose="02070309020205020404" pitchFamily="49" charset="0"/>
                <a:cs typeface="Courier New" panose="02070309020205020404" pitchFamily="49" charset="0"/>
              </a:rPr>
              <a:t>truss</a:t>
            </a:r>
            <a:r>
              <a:rPr lang="pt-PT" sz="700" dirty="0">
                <a:latin typeface="Courier New" panose="02070309020205020404" pitchFamily="49" charset="0"/>
                <a:cs typeface="Courier New" panose="02070309020205020404" pitchFamily="49" charset="0"/>
              </a:rPr>
              <a:t>-bar-</a:t>
            </a:r>
            <a:r>
              <a:rPr lang="pt-PT" sz="700" dirty="0" err="1">
                <a:latin typeface="Courier New" panose="02070309020205020404" pitchFamily="49" charset="0"/>
                <a:cs typeface="Courier New" panose="02070309020205020404" pitchFamily="49" charset="0"/>
              </a:rPr>
              <a:t>family</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#:material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ElasticIsotropic</a:t>
            </a:r>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I_MT_STEEL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Steel</a:t>
            </a:r>
            <a:r>
              <a:rPr lang="pt-PT" sz="700" dirty="0">
                <a:latin typeface="Courier New" panose="02070309020205020404" pitchFamily="49" charset="0"/>
                <a:cs typeface="Courier New" panose="02070309020205020404" pitchFamily="49" charset="0"/>
              </a:rPr>
              <a:t>"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I'm</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really</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steel</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210000000000.0      </a:t>
            </a:r>
          </a:p>
          <a:p>
            <a:r>
              <a:rPr lang="pt-PT" sz="700" dirty="0">
                <a:latin typeface="Courier New" panose="02070309020205020404" pitchFamily="49" charset="0"/>
                <a:cs typeface="Courier New" panose="02070309020205020404" pitchFamily="49" charset="0"/>
              </a:rPr>
              <a:t>                                                                     0.3                  </a:t>
            </a:r>
          </a:p>
          <a:p>
            <a:r>
              <a:rPr lang="pt-PT" sz="700" dirty="0">
                <a:latin typeface="Courier New" panose="02070309020205020404" pitchFamily="49" charset="0"/>
                <a:cs typeface="Courier New" panose="02070309020205020404" pitchFamily="49" charset="0"/>
              </a:rPr>
              <a:t>                                                                     81000000000.0       </a:t>
            </a:r>
          </a:p>
          <a:p>
            <a:r>
              <a:rPr lang="pt-PT" sz="700" dirty="0">
                <a:latin typeface="Courier New" panose="02070309020205020404" pitchFamily="49" charset="0"/>
                <a:cs typeface="Courier New" panose="02070309020205020404" pitchFamily="49" charset="0"/>
              </a:rPr>
              <a:t>                                                                     77010.0             </a:t>
            </a:r>
          </a:p>
          <a:p>
            <a:r>
              <a:rPr lang="pt-PT" sz="700" dirty="0">
                <a:latin typeface="Courier New" panose="02070309020205020404" pitchFamily="49" charset="0"/>
                <a:cs typeface="Courier New" panose="02070309020205020404" pitchFamily="49" charset="0"/>
              </a:rPr>
              <a:t>                                                                     1.2E-05             </a:t>
            </a:r>
          </a:p>
          <a:p>
            <a:r>
              <a:rPr lang="pt-PT" sz="700" dirty="0">
                <a:latin typeface="Courier New" panose="02070309020205020404" pitchFamily="49" charset="0"/>
                <a:cs typeface="Courier New" panose="02070309020205020404" pitchFamily="49" charset="0"/>
              </a:rPr>
              <a:t>                                                                     0.04                </a:t>
            </a:r>
          </a:p>
          <a:p>
            <a:r>
              <a:rPr lang="pt-PT" sz="700" dirty="0">
                <a:latin typeface="Courier New" panose="02070309020205020404" pitchFamily="49" charset="0"/>
                <a:cs typeface="Courier New" panose="02070309020205020404" pitchFamily="49" charset="0"/>
              </a:rPr>
              <a:t>                                                                     235000000.0         </a:t>
            </a:r>
          </a:p>
          <a:p>
            <a:r>
              <a:rPr lang="pt-PT" sz="700" dirty="0">
                <a:latin typeface="Courier New" panose="02070309020205020404" pitchFamily="49" charset="0"/>
                <a:cs typeface="Courier New" panose="02070309020205020404" pitchFamily="49" charset="0"/>
              </a:rPr>
              <a:t>                                                                     360000000.0)         </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section</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"Tube"</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ElasticIsotropic</a:t>
            </a:r>
            <a:r>
              <a:rPr lang="pt-PT" sz="700" dirty="0">
                <a:latin typeface="Courier New" panose="02070309020205020404" pitchFamily="49" charset="0"/>
                <a:cs typeface="Courier New" panose="02070309020205020404" pitchFamily="49" charset="0"/>
              </a:rPr>
              <a:t>"</a:t>
            </a:r>
          </a:p>
          <a:p>
            <a:r>
              <a:rPr lang="pt-PT" sz="700" dirty="0">
                <a:latin typeface="Courier New" panose="02070309020205020404" pitchFamily="49" charset="0"/>
                <a:cs typeface="Courier New" panose="02070309020205020404" pitchFamily="49" charset="0"/>
              </a:rPr>
              <a:t>                                                                    #f</a:t>
            </a:r>
          </a:p>
          <a:p>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a:t>
            </a:r>
            <a:r>
              <a:rPr lang="pt-PT" sz="700" dirty="0" err="1">
                <a:latin typeface="Courier New" panose="02070309020205020404" pitchFamily="49" charset="0"/>
                <a:cs typeface="Courier New" panose="02070309020205020404" pitchFamily="49" charset="0"/>
              </a:rPr>
              <a:t>list</a:t>
            </a:r>
            <a:r>
              <a:rPr lang="pt-PT" sz="700" dirty="0">
                <a:latin typeface="Courier New" panose="02070309020205020404" pitchFamily="49" charset="0"/>
                <a:cs typeface="Courier New" panose="02070309020205020404" pitchFamily="49" charset="0"/>
              </a:rPr>
              <a:t> #t</a:t>
            </a:r>
          </a:p>
          <a:p>
            <a:r>
              <a:rPr lang="pt-PT" sz="700" dirty="0">
                <a:latin typeface="Courier New" panose="02070309020205020404" pitchFamily="49" charset="0"/>
                <a:cs typeface="Courier New" panose="02070309020205020404" pitchFamily="49" charset="0"/>
              </a:rPr>
              <a:t>                                                                                0.1</a:t>
            </a:r>
          </a:p>
          <a:p>
            <a:r>
              <a:rPr lang="pt-PT" sz="700" dirty="0">
                <a:latin typeface="Courier New" panose="02070309020205020404" pitchFamily="49" charset="0"/>
                <a:cs typeface="Courier New" panose="02070309020205020404" pitchFamily="49" charset="0"/>
              </a:rPr>
              <a:t>                                                                                0.01)))))</a:t>
            </a:r>
          </a:p>
        </p:txBody>
      </p:sp>
      <p:sp>
        <p:nvSpPr>
          <p:cNvPr id="13" name="TextBox 1">
            <a:extLst>
              <a:ext uri="{FF2B5EF4-FFF2-40B4-BE49-F238E27FC236}">
                <a16:creationId xmlns:a16="http://schemas.microsoft.com/office/drawing/2014/main" id="{CAF1B2A8-4AA7-4700-8EBE-4C638DA82957}"/>
              </a:ext>
            </a:extLst>
          </p:cNvPr>
          <p:cNvSpPr txBox="1"/>
          <p:nvPr/>
        </p:nvSpPr>
        <p:spPr>
          <a:xfrm>
            <a:off x="-186932" y="6519446"/>
            <a:ext cx="5127795" cy="338554"/>
          </a:xfrm>
          <a:prstGeom prst="rect">
            <a:avLst/>
          </a:prstGeom>
          <a:noFill/>
        </p:spPr>
        <p:txBody>
          <a:bodyPr wrap="square" rtlCol="0">
            <a:spAutoFit/>
          </a:bodyPr>
          <a:lstStyle/>
          <a:p>
            <a:pPr algn="ct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One</a:t>
            </a:r>
            <a:r>
              <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 script to rule </a:t>
            </a: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them</a:t>
            </a:r>
            <a:r>
              <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 </a:t>
            </a:r>
            <a:r>
              <a:rPr lang="pt-PT" sz="1600" dirty="0" err="1">
                <a:solidFill>
                  <a:schemeClr val="tx1">
                    <a:lumMod val="65000"/>
                  </a:schemeClr>
                </a:solidFill>
                <a:latin typeface="Ebrima" panose="02000000000000000000" pitchFamily="2" charset="0"/>
                <a:ea typeface="Ebrima" panose="02000000000000000000" pitchFamily="2" charset="0"/>
                <a:cs typeface="Ebrima" panose="02000000000000000000" pitchFamily="2" charset="0"/>
              </a:rPr>
              <a:t>all</a:t>
            </a:r>
            <a:endParaRPr lang="pt-PT" sz="1600" dirty="0">
              <a:solidFill>
                <a:schemeClr val="tx1">
                  <a:lumMod val="6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2" name="TextBox 2">
            <a:extLst>
              <a:ext uri="{FF2B5EF4-FFF2-40B4-BE49-F238E27FC236}">
                <a16:creationId xmlns:a16="http://schemas.microsoft.com/office/drawing/2014/main" id="{AFA3C5ED-96A5-4A6E-A69F-A27597DC4A78}"/>
              </a:ext>
            </a:extLst>
          </p:cNvPr>
          <p:cNvSpPr txBox="1"/>
          <p:nvPr/>
        </p:nvSpPr>
        <p:spPr>
          <a:xfrm>
            <a:off x="3451590" y="370547"/>
            <a:ext cx="2173034" cy="369332"/>
          </a:xfrm>
          <a:prstGeom prst="rect">
            <a:avLst/>
          </a:prstGeom>
          <a:noFill/>
        </p:spPr>
        <p:txBody>
          <a:bodyPr wrap="square" rtlCol="0">
            <a:spAutoFit/>
          </a:bodyPr>
          <a:lstStyle/>
          <a:p>
            <a:pPr algn="ctr"/>
            <a:r>
              <a:rPr lang="pt-PT" dirty="0">
                <a:latin typeface="Ebrima" panose="02000000000000000000" pitchFamily="2" charset="0"/>
                <a:ea typeface="Ebrima" panose="02000000000000000000" pitchFamily="2" charset="0"/>
                <a:cs typeface="Ebrima" panose="02000000000000000000" pitchFamily="2" charset="0"/>
              </a:rPr>
              <a:t>ROBOT BACKEND</a:t>
            </a:r>
          </a:p>
        </p:txBody>
      </p:sp>
      <p:cxnSp>
        <p:nvCxnSpPr>
          <p:cNvPr id="14" name="Straight Arrow Connector 10">
            <a:extLst>
              <a:ext uri="{FF2B5EF4-FFF2-40B4-BE49-F238E27FC236}">
                <a16:creationId xmlns:a16="http://schemas.microsoft.com/office/drawing/2014/main" id="{C11A167C-540A-4EEE-A76B-1E9A58AA3BA9}"/>
              </a:ext>
            </a:extLst>
          </p:cNvPr>
          <p:cNvCxnSpPr>
            <a:cxnSpLocks/>
          </p:cNvCxnSpPr>
          <p:nvPr/>
        </p:nvCxnSpPr>
        <p:spPr>
          <a:xfrm flipH="1">
            <a:off x="1911226" y="556219"/>
            <a:ext cx="15323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3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D13F958-4EEF-42CD-96FB-766F83E85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9000"/>
            <a:ext cx="12192000" cy="5080000"/>
          </a:xfrm>
          <a:prstGeom prst="rect">
            <a:avLst/>
          </a:prstGeom>
          <a:ln w="38100">
            <a:noFill/>
          </a:ln>
        </p:spPr>
      </p:pic>
    </p:spTree>
    <p:extLst>
      <p:ext uri="{BB962C8B-B14F-4D97-AF65-F5344CB8AC3E}">
        <p14:creationId xmlns:p14="http://schemas.microsoft.com/office/powerpoint/2010/main" val="313182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9">
            <a:extLst>
              <a:ext uri="{FF2B5EF4-FFF2-40B4-BE49-F238E27FC236}">
                <a16:creationId xmlns:a16="http://schemas.microsoft.com/office/drawing/2014/main" id="{0B1FE752-1BE5-4444-996F-12516AC8BFDB}"/>
              </a:ext>
            </a:extLst>
          </p:cNvPr>
          <p:cNvSpPr txBox="1"/>
          <p:nvPr/>
        </p:nvSpPr>
        <p:spPr>
          <a:xfrm>
            <a:off x="5114979" y="70460"/>
            <a:ext cx="2045367" cy="707886"/>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3D MODEL</a:t>
            </a:r>
          </a:p>
          <a:p>
            <a:pPr algn="ctr"/>
            <a:r>
              <a:rPr lang="pt-PT" sz="2000" dirty="0" err="1">
                <a:latin typeface="Ebrima" panose="02000000000000000000" pitchFamily="2" charset="0"/>
                <a:ea typeface="Ebrima" panose="02000000000000000000" pitchFamily="2" charset="0"/>
                <a:cs typeface="Ebrima" panose="02000000000000000000" pitchFamily="2" charset="0"/>
              </a:rPr>
              <a:t>of</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the</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geometry</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12" name="TextBox 29">
            <a:extLst>
              <a:ext uri="{FF2B5EF4-FFF2-40B4-BE49-F238E27FC236}">
                <a16:creationId xmlns:a16="http://schemas.microsoft.com/office/drawing/2014/main" id="{FE1A8DC2-3EFD-4A82-8B9C-B5D4E9DA248D}"/>
              </a:ext>
            </a:extLst>
          </p:cNvPr>
          <p:cNvSpPr txBox="1"/>
          <p:nvPr/>
        </p:nvSpPr>
        <p:spPr>
          <a:xfrm>
            <a:off x="523129" y="3249246"/>
            <a:ext cx="4427621"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Radiation</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6" name="Imagem 5">
            <a:extLst>
              <a:ext uri="{FF2B5EF4-FFF2-40B4-BE49-F238E27FC236}">
                <a16:creationId xmlns:a16="http://schemas.microsoft.com/office/drawing/2014/main" id="{FA2FC318-DF11-4CD8-BC6B-510247160CA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48145" y="845525"/>
            <a:ext cx="5296406" cy="2979228"/>
          </a:xfrm>
          <a:prstGeom prst="rect">
            <a:avLst/>
          </a:prstGeom>
        </p:spPr>
      </p:pic>
      <p:pic>
        <p:nvPicPr>
          <p:cNvPr id="10" name="Imagem 9">
            <a:extLst>
              <a:ext uri="{FF2B5EF4-FFF2-40B4-BE49-F238E27FC236}">
                <a16:creationId xmlns:a16="http://schemas.microsoft.com/office/drawing/2014/main" id="{87703C03-C9C8-45BC-AB39-28397A06B3A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183" y="4129134"/>
            <a:ext cx="5339298" cy="2827572"/>
          </a:xfrm>
          <a:prstGeom prst="rect">
            <a:avLst/>
          </a:prstGeom>
        </p:spPr>
      </p:pic>
    </p:spTree>
    <p:extLst>
      <p:ext uri="{BB962C8B-B14F-4D97-AF65-F5344CB8AC3E}">
        <p14:creationId xmlns:p14="http://schemas.microsoft.com/office/powerpoint/2010/main" val="800022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90A3AFD-226B-4143-9919-A77F44614D7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4000" contrast="11000"/>
                    </a14:imgEffect>
                  </a14:imgLayer>
                </a14:imgProps>
              </a:ext>
              <a:ext uri="{28A0092B-C50C-407E-A947-70E740481C1C}">
                <a14:useLocalDpi xmlns:a14="http://schemas.microsoft.com/office/drawing/2010/main" val="0"/>
              </a:ext>
            </a:extLst>
          </a:blip>
          <a:srcRect l="10186" t="22288" r="13672" b="362"/>
          <a:stretch/>
        </p:blipFill>
        <p:spPr>
          <a:xfrm>
            <a:off x="0" y="0"/>
            <a:ext cx="12192000" cy="6966857"/>
          </a:xfrm>
          <a:prstGeom prst="rect">
            <a:avLst/>
          </a:prstGeom>
          <a:effectLst>
            <a:glow rad="127000">
              <a:schemeClr val="bg1"/>
            </a:glow>
          </a:effectLst>
        </p:spPr>
      </p:pic>
      <p:sp>
        <p:nvSpPr>
          <p:cNvPr id="4" name="Title 1">
            <a:extLst>
              <a:ext uri="{FF2B5EF4-FFF2-40B4-BE49-F238E27FC236}">
                <a16:creationId xmlns:a16="http://schemas.microsoft.com/office/drawing/2014/main" id="{9FC66383-E7CF-4102-A0A7-65BFE0EAE24A}"/>
              </a:ext>
            </a:extLst>
          </p:cNvPr>
          <p:cNvSpPr txBox="1">
            <a:spLocks/>
          </p:cNvSpPr>
          <p:nvPr/>
        </p:nvSpPr>
        <p:spPr>
          <a:xfrm>
            <a:off x="1566530" y="996616"/>
            <a:ext cx="9144000" cy="10910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sz="5400" b="1" spc="-300" dirty="0" err="1">
                <a:latin typeface="Ebrima" panose="02000000000000000000" pitchFamily="2" charset="0"/>
                <a:ea typeface="Ebrima" panose="02000000000000000000" pitchFamily="2" charset="0"/>
                <a:cs typeface="Ebrima" panose="02000000000000000000" pitchFamily="2" charset="0"/>
              </a:rPr>
              <a:t>Thank</a:t>
            </a:r>
            <a:r>
              <a:rPr lang="pt-PT" sz="5400" b="1" spc="-300" dirty="0">
                <a:latin typeface="Ebrima" panose="02000000000000000000" pitchFamily="2" charset="0"/>
                <a:ea typeface="Ebrima" panose="02000000000000000000" pitchFamily="2" charset="0"/>
                <a:cs typeface="Ebrima" panose="02000000000000000000" pitchFamily="2" charset="0"/>
              </a:rPr>
              <a:t> </a:t>
            </a:r>
            <a:r>
              <a:rPr lang="pt-PT" sz="5400" b="1" spc="-300" dirty="0" err="1">
                <a:latin typeface="Ebrima" panose="02000000000000000000" pitchFamily="2" charset="0"/>
                <a:ea typeface="Ebrima" panose="02000000000000000000" pitchFamily="2" charset="0"/>
                <a:cs typeface="Ebrima" panose="02000000000000000000" pitchFamily="2" charset="0"/>
              </a:rPr>
              <a:t>you</a:t>
            </a:r>
            <a:endParaRPr lang="pt-PT" sz="5400" b="1" spc="-300" dirty="0">
              <a:latin typeface="Ebrima" panose="02000000000000000000" pitchFamily="2" charset="0"/>
              <a:ea typeface="Ebrima" panose="02000000000000000000" pitchFamily="2" charset="0"/>
              <a:cs typeface="Ebrima" panose="02000000000000000000" pitchFamily="2" charset="0"/>
            </a:endParaRPr>
          </a:p>
        </p:txBody>
      </p:sp>
      <p:sp>
        <p:nvSpPr>
          <p:cNvPr id="5" name="CaixaDeTexto 4">
            <a:extLst>
              <a:ext uri="{FF2B5EF4-FFF2-40B4-BE49-F238E27FC236}">
                <a16:creationId xmlns:a16="http://schemas.microsoft.com/office/drawing/2014/main" id="{49BA4F49-9455-463D-811A-501731C31168}"/>
              </a:ext>
            </a:extLst>
          </p:cNvPr>
          <p:cNvSpPr txBox="1"/>
          <p:nvPr/>
        </p:nvSpPr>
        <p:spPr>
          <a:xfrm>
            <a:off x="3720241" y="2065625"/>
            <a:ext cx="4836580" cy="3643433"/>
          </a:xfrm>
          <a:prstGeom prst="rect">
            <a:avLst/>
          </a:prstGeom>
          <a:noFill/>
        </p:spPr>
        <p:txBody>
          <a:bodyPr wrap="none" rtlCol="0">
            <a:spAutoFit/>
          </a:bodyPr>
          <a:lstStyle/>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Rita Aguiar</a:t>
            </a:r>
          </a:p>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rita.aguiar@tecnico.ulisboa.pt</a:t>
            </a:r>
          </a:p>
          <a:p>
            <a:pPr algn="ctr"/>
            <a:endParaRPr lang="pt-PT" b="1" dirty="0">
              <a:latin typeface="Ebrima" panose="02000000000000000000" pitchFamily="2" charset="0"/>
              <a:ea typeface="Ebrima" panose="02000000000000000000" pitchFamily="2" charset="0"/>
              <a:cs typeface="Ebrima" panose="02000000000000000000" pitchFamily="2" charset="0"/>
            </a:endParaRPr>
          </a:p>
          <a:p>
            <a:pPr algn="ctr"/>
            <a:endParaRPr lang="pt-PT" b="1" dirty="0">
              <a:latin typeface="Ebrima" panose="02000000000000000000" pitchFamily="2" charset="0"/>
              <a:ea typeface="Ebrima" panose="02000000000000000000" pitchFamily="2" charset="0"/>
              <a:cs typeface="Ebrima" panose="02000000000000000000" pitchFamily="2" charset="0"/>
            </a:endParaRPr>
          </a:p>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Carmo Machado Cardoso</a:t>
            </a:r>
          </a:p>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ccardoso@soft-grid.com</a:t>
            </a:r>
          </a:p>
          <a:p>
            <a:pPr algn="ctr"/>
            <a:endParaRPr lang="pt-PT" b="1" dirty="0">
              <a:latin typeface="Ebrima" panose="02000000000000000000" pitchFamily="2" charset="0"/>
              <a:ea typeface="Ebrima" panose="02000000000000000000" pitchFamily="2" charset="0"/>
              <a:cs typeface="Ebrima" panose="02000000000000000000" pitchFamily="2" charset="0"/>
            </a:endParaRPr>
          </a:p>
          <a:p>
            <a:pPr algn="ctr"/>
            <a:endParaRPr lang="pt-PT" b="1" dirty="0">
              <a:latin typeface="Ebrima" panose="02000000000000000000" pitchFamily="2" charset="0"/>
              <a:ea typeface="Ebrima" panose="02000000000000000000" pitchFamily="2" charset="0"/>
              <a:cs typeface="Ebrima" panose="02000000000000000000" pitchFamily="2" charset="0"/>
            </a:endParaRPr>
          </a:p>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António Menezes Leitão</a:t>
            </a:r>
          </a:p>
          <a:p>
            <a:pPr algn="ctr">
              <a:lnSpc>
                <a:spcPct val="150000"/>
              </a:lnSpc>
            </a:pPr>
            <a:r>
              <a:rPr lang="pt-PT" b="1" dirty="0">
                <a:latin typeface="Ebrima" panose="02000000000000000000" pitchFamily="2" charset="0"/>
                <a:ea typeface="Ebrima" panose="02000000000000000000" pitchFamily="2" charset="0"/>
                <a:cs typeface="Ebrima" panose="02000000000000000000" pitchFamily="2" charset="0"/>
              </a:rPr>
              <a:t>antonio.menezes.leitao@tecnico.ulisboa.pt</a:t>
            </a:r>
          </a:p>
        </p:txBody>
      </p:sp>
      <p:sp>
        <p:nvSpPr>
          <p:cNvPr id="6" name="Retângulo 5">
            <a:extLst>
              <a:ext uri="{FF2B5EF4-FFF2-40B4-BE49-F238E27FC236}">
                <a16:creationId xmlns:a16="http://schemas.microsoft.com/office/drawing/2014/main" id="{471EDD08-5911-40E3-BB1F-A297DEFEEE5C}"/>
              </a:ext>
            </a:extLst>
          </p:cNvPr>
          <p:cNvSpPr/>
          <p:nvPr/>
        </p:nvSpPr>
        <p:spPr>
          <a:xfrm>
            <a:off x="3379785" y="6270725"/>
            <a:ext cx="5598392" cy="523220"/>
          </a:xfrm>
          <a:prstGeom prst="rect">
            <a:avLst/>
          </a:prstGeom>
        </p:spPr>
        <p:txBody>
          <a:bodyPr wrap="none">
            <a:spAutoFit/>
          </a:bodyPr>
          <a:lstStyle/>
          <a:p>
            <a:r>
              <a:rPr lang="pt-PT" sz="2800" b="1" dirty="0"/>
              <a:t>https://algorithmicdesign.github.io/</a:t>
            </a:r>
          </a:p>
        </p:txBody>
      </p:sp>
    </p:spTree>
    <p:extLst>
      <p:ext uri="{BB962C8B-B14F-4D97-AF65-F5344CB8AC3E}">
        <p14:creationId xmlns:p14="http://schemas.microsoft.com/office/powerpoint/2010/main" val="424931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7B42E69-F4BB-42E1-B570-720AA9B8CFF6}"/>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48145" y="845525"/>
            <a:ext cx="5296406" cy="2979228"/>
          </a:xfrm>
          <a:prstGeom prst="rect">
            <a:avLst/>
          </a:prstGeom>
        </p:spPr>
      </p:pic>
      <p:pic>
        <p:nvPicPr>
          <p:cNvPr id="8" name="Imagem 7">
            <a:extLst>
              <a:ext uri="{FF2B5EF4-FFF2-40B4-BE49-F238E27FC236}">
                <a16:creationId xmlns:a16="http://schemas.microsoft.com/office/drawing/2014/main" id="{2A245FBA-2609-4F05-9CF3-7CC7750AF9B6}"/>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093626" y="4017216"/>
            <a:ext cx="5071957" cy="2852975"/>
          </a:xfrm>
          <a:prstGeom prst="rect">
            <a:avLst/>
          </a:prstGeom>
        </p:spPr>
      </p:pic>
      <p:sp>
        <p:nvSpPr>
          <p:cNvPr id="15" name="TextBox 29">
            <a:extLst>
              <a:ext uri="{FF2B5EF4-FFF2-40B4-BE49-F238E27FC236}">
                <a16:creationId xmlns:a16="http://schemas.microsoft.com/office/drawing/2014/main" id="{41548E83-07DB-4294-B012-317EC92FEDE9}"/>
              </a:ext>
            </a:extLst>
          </p:cNvPr>
          <p:cNvSpPr txBox="1"/>
          <p:nvPr/>
        </p:nvSpPr>
        <p:spPr>
          <a:xfrm>
            <a:off x="5114979" y="70460"/>
            <a:ext cx="2045367" cy="707886"/>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3D MODEL</a:t>
            </a:r>
          </a:p>
          <a:p>
            <a:pPr algn="ctr"/>
            <a:r>
              <a:rPr lang="pt-PT" sz="2000" dirty="0" err="1">
                <a:latin typeface="Ebrima" panose="02000000000000000000" pitchFamily="2" charset="0"/>
                <a:ea typeface="Ebrima" panose="02000000000000000000" pitchFamily="2" charset="0"/>
                <a:cs typeface="Ebrima" panose="02000000000000000000" pitchFamily="2" charset="0"/>
              </a:rPr>
              <a:t>of</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the</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geometry</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16" name="TextBox 29">
            <a:extLst>
              <a:ext uri="{FF2B5EF4-FFF2-40B4-BE49-F238E27FC236}">
                <a16:creationId xmlns:a16="http://schemas.microsoft.com/office/drawing/2014/main" id="{26D1FF3E-5631-418E-AFBE-3D6F10676567}"/>
              </a:ext>
            </a:extLst>
          </p:cNvPr>
          <p:cNvSpPr txBox="1"/>
          <p:nvPr/>
        </p:nvSpPr>
        <p:spPr>
          <a:xfrm>
            <a:off x="7424718" y="3297138"/>
            <a:ext cx="4562886"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Structural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17" name="TextBox 29">
            <a:extLst>
              <a:ext uri="{FF2B5EF4-FFF2-40B4-BE49-F238E27FC236}">
                <a16:creationId xmlns:a16="http://schemas.microsoft.com/office/drawing/2014/main" id="{B83FC0C9-8A32-4439-96C7-CFEAEDAAD1AA}"/>
              </a:ext>
            </a:extLst>
          </p:cNvPr>
          <p:cNvSpPr txBox="1"/>
          <p:nvPr/>
        </p:nvSpPr>
        <p:spPr>
          <a:xfrm>
            <a:off x="523129" y="3249246"/>
            <a:ext cx="4427621"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Radiation</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12" name="Imagem 11">
            <a:extLst>
              <a:ext uri="{FF2B5EF4-FFF2-40B4-BE49-F238E27FC236}">
                <a16:creationId xmlns:a16="http://schemas.microsoft.com/office/drawing/2014/main" id="{1E9C7610-91CC-4498-9BFB-6B5F137ACB8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183" y="4129134"/>
            <a:ext cx="5339298" cy="2827572"/>
          </a:xfrm>
          <a:prstGeom prst="rect">
            <a:avLst/>
          </a:prstGeom>
        </p:spPr>
      </p:pic>
    </p:spTree>
    <p:extLst>
      <p:ext uri="{BB962C8B-B14F-4D97-AF65-F5344CB8AC3E}">
        <p14:creationId xmlns:p14="http://schemas.microsoft.com/office/powerpoint/2010/main" val="800022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16ABB18A-FD4B-485C-A18A-E6C7E87F512F}"/>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48145" y="845525"/>
            <a:ext cx="5296406" cy="2979228"/>
          </a:xfrm>
          <a:prstGeom prst="rect">
            <a:avLst/>
          </a:prstGeom>
        </p:spPr>
      </p:pic>
      <p:pic>
        <p:nvPicPr>
          <p:cNvPr id="17" name="Imagem 16">
            <a:extLst>
              <a:ext uri="{FF2B5EF4-FFF2-40B4-BE49-F238E27FC236}">
                <a16:creationId xmlns:a16="http://schemas.microsoft.com/office/drawing/2014/main" id="{2E70244F-F464-49FA-B5DC-1DBBD0D67CF3}"/>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093626" y="4017216"/>
            <a:ext cx="5071957" cy="2852975"/>
          </a:xfrm>
          <a:prstGeom prst="rect">
            <a:avLst/>
          </a:prstGeom>
        </p:spPr>
      </p:pic>
      <p:sp>
        <p:nvSpPr>
          <p:cNvPr id="5" name="TextBox 29"/>
          <p:cNvSpPr txBox="1"/>
          <p:nvPr/>
        </p:nvSpPr>
        <p:spPr>
          <a:xfrm>
            <a:off x="5114979" y="70460"/>
            <a:ext cx="2045367" cy="707886"/>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3D MODEL</a:t>
            </a:r>
          </a:p>
          <a:p>
            <a:pPr algn="ctr"/>
            <a:r>
              <a:rPr lang="pt-PT" sz="2000" dirty="0" err="1">
                <a:latin typeface="Ebrima" panose="02000000000000000000" pitchFamily="2" charset="0"/>
                <a:ea typeface="Ebrima" panose="02000000000000000000" pitchFamily="2" charset="0"/>
                <a:cs typeface="Ebrima" panose="02000000000000000000" pitchFamily="2" charset="0"/>
              </a:rPr>
              <a:t>of</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the</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geometry</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7" name="TextBox 29"/>
          <p:cNvSpPr txBox="1"/>
          <p:nvPr/>
        </p:nvSpPr>
        <p:spPr>
          <a:xfrm>
            <a:off x="7424718" y="3297138"/>
            <a:ext cx="4562886"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Structural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13" name="AutoShape 4" descr="Resultado de imagem para time consuming watch symb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21" name="Picture 2" descr="Resultado de imagem para effort symbol"/>
          <p:cNvPicPr>
            <a:picLocks noChangeAspect="1" noChangeArrowheads="1"/>
          </p:cNvPicPr>
          <p:nvPr/>
        </p:nvPicPr>
        <p:blipFill>
          <a:blip r:embed="rId5" cstate="print">
            <a:biLevel thresh="5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289225" y="3049258"/>
            <a:ext cx="875519" cy="8755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9">
            <a:extLst>
              <a:ext uri="{FF2B5EF4-FFF2-40B4-BE49-F238E27FC236}">
                <a16:creationId xmlns:a16="http://schemas.microsoft.com/office/drawing/2014/main" id="{37924382-E894-44D8-909B-AB6835F6EC2C}"/>
              </a:ext>
            </a:extLst>
          </p:cNvPr>
          <p:cNvSpPr txBox="1"/>
          <p:nvPr/>
        </p:nvSpPr>
        <p:spPr>
          <a:xfrm>
            <a:off x="523129" y="3249246"/>
            <a:ext cx="4427621"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Radiation</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16" name="Imagem 15">
            <a:extLst>
              <a:ext uri="{FF2B5EF4-FFF2-40B4-BE49-F238E27FC236}">
                <a16:creationId xmlns:a16="http://schemas.microsoft.com/office/drawing/2014/main" id="{BD46B4FA-4C90-4DB4-970C-83EBEEE542B6}"/>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709107" y="3132841"/>
            <a:ext cx="602290" cy="665105"/>
          </a:xfrm>
          <a:prstGeom prst="rect">
            <a:avLst/>
          </a:prstGeom>
        </p:spPr>
      </p:pic>
      <p:pic>
        <p:nvPicPr>
          <p:cNvPr id="11" name="Imagem 10">
            <a:extLst>
              <a:ext uri="{FF2B5EF4-FFF2-40B4-BE49-F238E27FC236}">
                <a16:creationId xmlns:a16="http://schemas.microsoft.com/office/drawing/2014/main" id="{917A9078-0DED-405A-96B5-ABA476CE594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183" y="4129134"/>
            <a:ext cx="5339298" cy="2827572"/>
          </a:xfrm>
          <a:prstGeom prst="rect">
            <a:avLst/>
          </a:prstGeom>
        </p:spPr>
      </p:pic>
    </p:spTree>
    <p:extLst>
      <p:ext uri="{BB962C8B-B14F-4D97-AF65-F5344CB8AC3E}">
        <p14:creationId xmlns:p14="http://schemas.microsoft.com/office/powerpoint/2010/main" val="2122609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130AA9F5-AA72-4C2D-8E5A-C5A90E5208C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48145" y="845525"/>
            <a:ext cx="5296406" cy="2979228"/>
          </a:xfrm>
          <a:prstGeom prst="rect">
            <a:avLst/>
          </a:prstGeom>
        </p:spPr>
      </p:pic>
      <p:pic>
        <p:nvPicPr>
          <p:cNvPr id="17" name="Imagem 16">
            <a:extLst>
              <a:ext uri="{FF2B5EF4-FFF2-40B4-BE49-F238E27FC236}">
                <a16:creationId xmlns:a16="http://schemas.microsoft.com/office/drawing/2014/main" id="{4F30045E-2B56-4DDB-BCD6-0D58319F2369}"/>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093626" y="4017216"/>
            <a:ext cx="5071957" cy="2852975"/>
          </a:xfrm>
          <a:prstGeom prst="rect">
            <a:avLst/>
          </a:prstGeom>
        </p:spPr>
      </p:pic>
      <p:pic>
        <p:nvPicPr>
          <p:cNvPr id="20" name="Imagem 19">
            <a:extLst>
              <a:ext uri="{FF2B5EF4-FFF2-40B4-BE49-F238E27FC236}">
                <a16:creationId xmlns:a16="http://schemas.microsoft.com/office/drawing/2014/main" id="{F3BAC175-1842-4ABD-80B7-B388C38028C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183" y="4129134"/>
            <a:ext cx="5339298" cy="2827572"/>
          </a:xfrm>
          <a:prstGeom prst="rect">
            <a:avLst/>
          </a:prstGeom>
        </p:spPr>
      </p:pic>
      <p:sp>
        <p:nvSpPr>
          <p:cNvPr id="13" name="AutoShape 4" descr="Resultado de imagem para time consuming watch symb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5" name="Imagem 14"/>
          <p:cNvPicPr>
            <a:picLocks noChangeAspect="1"/>
          </p:cNvPicPr>
          <p:nvPr/>
        </p:nvPicPr>
        <p:blipFill>
          <a:blip r:embed="rId7" cstate="print">
            <a:clrChange>
              <a:clrFrom>
                <a:srgbClr val="000000"/>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740186" y="6122284"/>
            <a:ext cx="602290" cy="665105"/>
          </a:xfrm>
          <a:prstGeom prst="rect">
            <a:avLst/>
          </a:prstGeom>
        </p:spPr>
      </p:pic>
      <p:pic>
        <p:nvPicPr>
          <p:cNvPr id="19" name="Imagem 18"/>
          <p:cNvPicPr>
            <a:picLocks noChangeAspect="1"/>
          </p:cNvPicPr>
          <p:nvPr/>
        </p:nvPicPr>
        <p:blipFill>
          <a:blip r:embed="rId7" cstate="print">
            <a:clrChange>
              <a:clrFrom>
                <a:srgbClr val="000000"/>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561958" y="6118575"/>
            <a:ext cx="602290" cy="665105"/>
          </a:xfrm>
          <a:prstGeom prst="rect">
            <a:avLst/>
          </a:prstGeom>
        </p:spPr>
      </p:pic>
      <p:pic>
        <p:nvPicPr>
          <p:cNvPr id="2053" name="Picture 5" descr="D:\Rita\16-17\Dissertation\Paper ACADIA\Effort.jpg"/>
          <p:cNvPicPr>
            <a:picLocks noChangeAspect="1" noChangeArrowheads="1"/>
          </p:cNvPicPr>
          <p:nvPr/>
        </p:nvPicPr>
        <p:blipFill>
          <a:blip r:embed="rId8" cstate="print">
            <a:clrChange>
              <a:clrFrom>
                <a:srgbClr val="000000"/>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309088" y="6036727"/>
            <a:ext cx="905936" cy="9059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Rita\16-17\Dissertation\Paper ACADIA\Effort.jpg"/>
          <p:cNvPicPr>
            <a:picLocks noChangeAspect="1" noChangeArrowheads="1"/>
          </p:cNvPicPr>
          <p:nvPr/>
        </p:nvPicPr>
        <p:blipFill>
          <a:blip r:embed="rId8" cstate="print">
            <a:clrChange>
              <a:clrFrom>
                <a:srgbClr val="000000"/>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1164248" y="5998159"/>
            <a:ext cx="905936" cy="9059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9">
            <a:extLst>
              <a:ext uri="{FF2B5EF4-FFF2-40B4-BE49-F238E27FC236}">
                <a16:creationId xmlns:a16="http://schemas.microsoft.com/office/drawing/2014/main" id="{7D89A60E-2DED-438A-BCEF-B4FEC6342A38}"/>
              </a:ext>
            </a:extLst>
          </p:cNvPr>
          <p:cNvSpPr txBox="1"/>
          <p:nvPr/>
        </p:nvSpPr>
        <p:spPr>
          <a:xfrm>
            <a:off x="5114979" y="70460"/>
            <a:ext cx="2045367" cy="707886"/>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3D MODEL</a:t>
            </a:r>
          </a:p>
          <a:p>
            <a:pPr algn="ctr"/>
            <a:r>
              <a:rPr lang="pt-PT" sz="2000" dirty="0" err="1">
                <a:latin typeface="Ebrima" panose="02000000000000000000" pitchFamily="2" charset="0"/>
                <a:ea typeface="Ebrima" panose="02000000000000000000" pitchFamily="2" charset="0"/>
                <a:cs typeface="Ebrima" panose="02000000000000000000" pitchFamily="2" charset="0"/>
              </a:rPr>
              <a:t>of</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the</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geometry</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25" name="TextBox 29">
            <a:extLst>
              <a:ext uri="{FF2B5EF4-FFF2-40B4-BE49-F238E27FC236}">
                <a16:creationId xmlns:a16="http://schemas.microsoft.com/office/drawing/2014/main" id="{1AF80529-88DD-4F1C-A67C-17BC015D118E}"/>
              </a:ext>
            </a:extLst>
          </p:cNvPr>
          <p:cNvSpPr txBox="1"/>
          <p:nvPr/>
        </p:nvSpPr>
        <p:spPr>
          <a:xfrm>
            <a:off x="7424718" y="3297138"/>
            <a:ext cx="4562886"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Structural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sp>
        <p:nvSpPr>
          <p:cNvPr id="26" name="TextBox 29">
            <a:extLst>
              <a:ext uri="{FF2B5EF4-FFF2-40B4-BE49-F238E27FC236}">
                <a16:creationId xmlns:a16="http://schemas.microsoft.com/office/drawing/2014/main" id="{53F5A7E3-F241-4118-A8FD-60138E8BC274}"/>
              </a:ext>
            </a:extLst>
          </p:cNvPr>
          <p:cNvSpPr txBox="1"/>
          <p:nvPr/>
        </p:nvSpPr>
        <p:spPr>
          <a:xfrm>
            <a:off x="523129" y="3249246"/>
            <a:ext cx="4427621"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Analytical</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Model</a:t>
            </a:r>
            <a:r>
              <a:rPr lang="pt-PT" sz="2000" dirty="0">
                <a:latin typeface="Ebrima" panose="02000000000000000000" pitchFamily="2" charset="0"/>
                <a:ea typeface="Ebrima" panose="02000000000000000000" pitchFamily="2" charset="0"/>
                <a:cs typeface="Ebrima" panose="02000000000000000000" pitchFamily="2" charset="0"/>
              </a:rPr>
              <a:t> for</a:t>
            </a:r>
          </a:p>
          <a:p>
            <a:pPr algn="ctr"/>
            <a:r>
              <a:rPr lang="pt-PT" sz="2000" dirty="0" err="1">
                <a:latin typeface="Ebrima" panose="02000000000000000000" pitchFamily="2" charset="0"/>
                <a:ea typeface="Ebrima" panose="02000000000000000000" pitchFamily="2" charset="0"/>
                <a:cs typeface="Ebrima" panose="02000000000000000000" pitchFamily="2" charset="0"/>
              </a:rPr>
              <a:t>Radiation</a:t>
            </a:r>
            <a:r>
              <a:rPr lang="pt-PT" sz="2000" dirty="0">
                <a:latin typeface="Ebrima" panose="02000000000000000000" pitchFamily="2" charset="0"/>
                <a:ea typeface="Ebrima" panose="02000000000000000000" pitchFamily="2" charset="0"/>
                <a:cs typeface="Ebrima" panose="02000000000000000000" pitchFamily="2" charset="0"/>
              </a:rPr>
              <a:t> </a:t>
            </a:r>
            <a:r>
              <a:rPr lang="pt-PT" sz="2000" dirty="0" err="1">
                <a:latin typeface="Ebrima" panose="02000000000000000000" pitchFamily="2" charset="0"/>
                <a:ea typeface="Ebrima" panose="02000000000000000000" pitchFamily="2" charset="0"/>
                <a:cs typeface="Ebrima" panose="02000000000000000000" pitchFamily="2" charset="0"/>
              </a:rPr>
              <a:t>Analysis</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30" name="Picture 2" descr="Resultado de imagem para effort symbol">
            <a:extLst>
              <a:ext uri="{FF2B5EF4-FFF2-40B4-BE49-F238E27FC236}">
                <a16:creationId xmlns:a16="http://schemas.microsoft.com/office/drawing/2014/main" id="{719A0AC1-7AA7-4485-9B40-60002D31B782}"/>
              </a:ext>
            </a:extLst>
          </p:cNvPr>
          <p:cNvPicPr>
            <a:picLocks noChangeAspect="1" noChangeArrowheads="1"/>
          </p:cNvPicPr>
          <p:nvPr/>
        </p:nvPicPr>
        <p:blipFill>
          <a:blip r:embed="rId9" cstate="print">
            <a:biLevel thresh="5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289225" y="3049258"/>
            <a:ext cx="875519" cy="875519"/>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m 30">
            <a:extLst>
              <a:ext uri="{FF2B5EF4-FFF2-40B4-BE49-F238E27FC236}">
                <a16:creationId xmlns:a16="http://schemas.microsoft.com/office/drawing/2014/main" id="{2D8AB89D-DB9E-4BA5-83A1-2EC340E68BF0}"/>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709107" y="3132841"/>
            <a:ext cx="602290" cy="665105"/>
          </a:xfrm>
          <a:prstGeom prst="rect">
            <a:avLst/>
          </a:prstGeom>
        </p:spPr>
      </p:pic>
    </p:spTree>
    <p:extLst>
      <p:ext uri="{BB962C8B-B14F-4D97-AF65-F5344CB8AC3E}">
        <p14:creationId xmlns:p14="http://schemas.microsoft.com/office/powerpoint/2010/main" val="19378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ângulo 26">
            <a:extLst>
              <a:ext uri="{FF2B5EF4-FFF2-40B4-BE49-F238E27FC236}">
                <a16:creationId xmlns:a16="http://schemas.microsoft.com/office/drawing/2014/main" id="{024EBCB0-F44F-469F-92A2-50D301B9DA42}"/>
              </a:ext>
            </a:extLst>
          </p:cNvPr>
          <p:cNvSpPr/>
          <p:nvPr/>
        </p:nvSpPr>
        <p:spPr>
          <a:xfrm>
            <a:off x="1990725" y="3280608"/>
            <a:ext cx="1507223" cy="79711"/>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10" name="TextBox 29"/>
          <p:cNvSpPr txBox="1"/>
          <p:nvPr/>
        </p:nvSpPr>
        <p:spPr>
          <a:xfrm>
            <a:off x="5102185" y="5515523"/>
            <a:ext cx="1930724" cy="400110"/>
          </a:xfrm>
          <a:prstGeom prst="rect">
            <a:avLst/>
          </a:prstGeom>
          <a:noFill/>
        </p:spPr>
        <p:txBody>
          <a:bodyPr wrap="square" rtlCol="0">
            <a:spAutoFit/>
          </a:bodyPr>
          <a:lstStyle/>
          <a:p>
            <a:pPr algn="ctr"/>
            <a:r>
              <a:rPr lang="pt-PT" sz="2000" dirty="0">
                <a:latin typeface="Ebrima" panose="02000000000000000000" pitchFamily="2" charset="0"/>
                <a:ea typeface="Ebrima" panose="02000000000000000000" pitchFamily="2" charset="0"/>
                <a:cs typeface="Ebrima" panose="02000000000000000000" pitchFamily="2" charset="0"/>
              </a:rPr>
              <a:t>Design </a:t>
            </a:r>
            <a:r>
              <a:rPr lang="pt-PT" sz="2000" dirty="0" err="1">
                <a:latin typeface="Ebrima" panose="02000000000000000000" pitchFamily="2" charset="0"/>
                <a:ea typeface="Ebrima" panose="02000000000000000000" pitchFamily="2" charset="0"/>
                <a:cs typeface="Ebrima" panose="02000000000000000000" pitchFamily="2" charset="0"/>
              </a:rPr>
              <a:t>Process</a:t>
            </a:r>
            <a:endParaRPr lang="pt-PT" sz="2000" dirty="0">
              <a:latin typeface="Ebrima" panose="02000000000000000000" pitchFamily="2" charset="0"/>
              <a:ea typeface="Ebrima" panose="02000000000000000000" pitchFamily="2" charset="0"/>
              <a:cs typeface="Ebrima" panose="02000000000000000000" pitchFamily="2" charset="0"/>
            </a:endParaRPr>
          </a:p>
        </p:txBody>
      </p:sp>
      <p:cxnSp>
        <p:nvCxnSpPr>
          <p:cNvPr id="16" name="Conexão recta unidireccional 15"/>
          <p:cNvCxnSpPr/>
          <p:nvPr/>
        </p:nvCxnSpPr>
        <p:spPr>
          <a:xfrm flipV="1">
            <a:off x="3361292" y="5915633"/>
            <a:ext cx="5487121" cy="5011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E3A81049-A115-4D8E-BC24-59CB89C00B67}"/>
              </a:ext>
            </a:extLst>
          </p:cNvPr>
          <p:cNvSpPr/>
          <p:nvPr/>
        </p:nvSpPr>
        <p:spPr>
          <a:xfrm>
            <a:off x="3338769" y="3199492"/>
            <a:ext cx="241942" cy="241942"/>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PT"/>
          </a:p>
        </p:txBody>
      </p:sp>
      <p:sp>
        <p:nvSpPr>
          <p:cNvPr id="8" name="TextBox 29">
            <a:extLst>
              <a:ext uri="{FF2B5EF4-FFF2-40B4-BE49-F238E27FC236}">
                <a16:creationId xmlns:a16="http://schemas.microsoft.com/office/drawing/2014/main" id="{DD7406DE-ECC8-4C46-8D46-15FD7A6241BF}"/>
              </a:ext>
            </a:extLst>
          </p:cNvPr>
          <p:cNvSpPr txBox="1"/>
          <p:nvPr/>
        </p:nvSpPr>
        <p:spPr>
          <a:xfrm>
            <a:off x="325340" y="2954601"/>
            <a:ext cx="1930724" cy="707886"/>
          </a:xfrm>
          <a:prstGeom prst="rect">
            <a:avLst/>
          </a:prstGeom>
          <a:noFill/>
        </p:spPr>
        <p:txBody>
          <a:bodyPr wrap="square" rtlCol="0">
            <a:spAutoFit/>
          </a:bodyPr>
          <a:lstStyle/>
          <a:p>
            <a:pPr algn="ctr"/>
            <a:r>
              <a:rPr lang="pt-PT" sz="2000" dirty="0" err="1">
                <a:latin typeface="Ebrima" panose="02000000000000000000" pitchFamily="2" charset="0"/>
                <a:ea typeface="Ebrima" panose="02000000000000000000" pitchFamily="2" charset="0"/>
                <a:cs typeface="Ebrima" panose="02000000000000000000" pitchFamily="2" charset="0"/>
              </a:rPr>
              <a:t>Parametric</a:t>
            </a:r>
            <a:endParaRPr lang="pt-PT" sz="2000" dirty="0">
              <a:latin typeface="Ebrima" panose="02000000000000000000" pitchFamily="2" charset="0"/>
              <a:ea typeface="Ebrima" panose="02000000000000000000" pitchFamily="2" charset="0"/>
              <a:cs typeface="Ebrima" panose="02000000000000000000" pitchFamily="2" charset="0"/>
            </a:endParaRPr>
          </a:p>
          <a:p>
            <a:pPr algn="ctr"/>
            <a:r>
              <a:rPr lang="pt-PT" sz="2000" dirty="0" err="1">
                <a:latin typeface="Ebrima" panose="02000000000000000000" pitchFamily="2" charset="0"/>
                <a:ea typeface="Ebrima" panose="02000000000000000000" pitchFamily="2" charset="0"/>
                <a:cs typeface="Ebrima" panose="02000000000000000000" pitchFamily="2" charset="0"/>
              </a:rPr>
              <a:t>Model</a:t>
            </a:r>
            <a:endParaRPr lang="pt-PT" sz="2000" dirty="0">
              <a:latin typeface="Ebrima" panose="02000000000000000000" pitchFamily="2" charset="0"/>
              <a:ea typeface="Ebrima" panose="02000000000000000000" pitchFamily="2" charset="0"/>
              <a:cs typeface="Ebrima" panose="02000000000000000000" pitchFamily="2" charset="0"/>
            </a:endParaRPr>
          </a:p>
        </p:txBody>
      </p:sp>
      <p:pic>
        <p:nvPicPr>
          <p:cNvPr id="13" name="Imagem 12">
            <a:extLst>
              <a:ext uri="{FF2B5EF4-FFF2-40B4-BE49-F238E27FC236}">
                <a16:creationId xmlns:a16="http://schemas.microsoft.com/office/drawing/2014/main" id="{E543F70D-D175-4F4E-AFF7-D1F0ABB52358}"/>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37783" y="3635559"/>
            <a:ext cx="2928643" cy="1647361"/>
          </a:xfrm>
          <a:prstGeom prst="rect">
            <a:avLst/>
          </a:prstGeom>
        </p:spPr>
      </p:pic>
    </p:spTree>
    <p:extLst>
      <p:ext uri="{BB962C8B-B14F-4D97-AF65-F5344CB8AC3E}">
        <p14:creationId xmlns:p14="http://schemas.microsoft.com/office/powerpoint/2010/main" val="6946343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latin typeface="Ebrima" panose="02000000000000000000" pitchFamily="2" charset="0"/>
            <a:ea typeface="Ebrima" panose="02000000000000000000" pitchFamily="2" charset="0"/>
            <a:cs typeface="Ebrima"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14814</TotalTime>
  <Words>2648</Words>
  <Application>Microsoft Office PowerPoint</Application>
  <PresentationFormat>Ecrã Panorâmico</PresentationFormat>
  <Paragraphs>313</Paragraphs>
  <Slides>50</Slides>
  <Notes>44</Notes>
  <HiddenSlides>9</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50</vt:i4>
      </vt:variant>
    </vt:vector>
  </HeadingPairs>
  <TitlesOfParts>
    <vt:vector size="56" baseType="lpstr">
      <vt:lpstr>Arial</vt:lpstr>
      <vt:lpstr>Calibri</vt:lpstr>
      <vt:lpstr>Calibri Light</vt:lpstr>
      <vt:lpstr>Courier New</vt:lpstr>
      <vt:lpstr>Ebrima</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Algorithmic-Based Analysis</dc:title>
  <dc:creator>Carmo Cardoso</dc:creator>
  <cp:lastModifiedBy>Rita Roldão de Aguiar</cp:lastModifiedBy>
  <cp:revision>542</cp:revision>
  <dcterms:created xsi:type="dcterms:W3CDTF">2017-02-19T17:09:05Z</dcterms:created>
  <dcterms:modified xsi:type="dcterms:W3CDTF">2017-10-31T19:35:02Z</dcterms:modified>
</cp:coreProperties>
</file>