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38" r:id="rId2"/>
    <p:sldId id="257" r:id="rId3"/>
    <p:sldId id="339" r:id="rId4"/>
    <p:sldId id="340" r:id="rId5"/>
    <p:sldId id="348" r:id="rId6"/>
    <p:sldId id="336" r:id="rId7"/>
    <p:sldId id="341" r:id="rId8"/>
    <p:sldId id="320" r:id="rId9"/>
    <p:sldId id="262" r:id="rId10"/>
    <p:sldId id="269" r:id="rId11"/>
    <p:sldId id="272" r:id="rId12"/>
    <p:sldId id="271" r:id="rId13"/>
    <p:sldId id="270" r:id="rId14"/>
    <p:sldId id="273" r:id="rId15"/>
    <p:sldId id="331" r:id="rId16"/>
    <p:sldId id="353" r:id="rId17"/>
    <p:sldId id="289" r:id="rId18"/>
    <p:sldId id="284" r:id="rId19"/>
    <p:sldId id="292" r:id="rId20"/>
    <p:sldId id="322" r:id="rId21"/>
    <p:sldId id="324" r:id="rId22"/>
    <p:sldId id="354" r:id="rId23"/>
    <p:sldId id="305" r:id="rId24"/>
    <p:sldId id="343" r:id="rId25"/>
    <p:sldId id="337" r:id="rId26"/>
  </p:sldIdLst>
  <p:sldSz cx="9144000" cy="5143500" type="screen16x9"/>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59DB5"/>
    <a:srgbClr val="5DA5E8"/>
    <a:srgbClr val="469FD6"/>
    <a:srgbClr val="40A8C8"/>
    <a:srgbClr val="68ABC0"/>
    <a:srgbClr val="59A1B7"/>
    <a:srgbClr val="309A98"/>
    <a:srgbClr val="37AFAF"/>
    <a:srgbClr val="83B63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65997" autoAdjust="0"/>
  </p:normalViewPr>
  <p:slideViewPr>
    <p:cSldViewPr>
      <p:cViewPr>
        <p:scale>
          <a:sx n="69" d="100"/>
          <a:sy n="69" d="100"/>
        </p:scale>
        <p:origin x="-864" y="-6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5D9767-E73F-4BF1-A75B-FF03C4D0AA21}" type="datetimeFigureOut">
              <a:rPr lang="en-US" smtClean="0"/>
              <a:pPr/>
              <a:t>3/27/2016</a:t>
            </a:fld>
            <a:endParaRPr lang="en-US"/>
          </a:p>
        </p:txBody>
      </p:sp>
      <p:sp>
        <p:nvSpPr>
          <p:cNvPr id="4" name="Marcador de Posição da Imagem do Diapositivo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B5929-AD43-422E-B003-FE2559E05A9F}" type="slidenum">
              <a:rPr lang="en-US" smtClean="0"/>
              <a:pPr/>
              <a:t>‹nº›</a:t>
            </a:fld>
            <a:endParaRPr lang="en-US"/>
          </a:p>
        </p:txBody>
      </p:sp>
    </p:spTree>
    <p:extLst>
      <p:ext uri="{BB962C8B-B14F-4D97-AF65-F5344CB8AC3E}">
        <p14:creationId xmlns="" xmlns:p14="http://schemas.microsoft.com/office/powerpoint/2010/main" val="198364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Good morning. My name is Sofia Feist. The topic of my presentation is Portable Generative Design on Building Information Modelling.</a:t>
            </a:r>
            <a:endParaRPr lang="pt-PT" sz="1200" kern="12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First, </a:t>
            </a:r>
            <a:r>
              <a:rPr lang="en-GB" sz="1200" kern="1200" dirty="0" smtClean="0">
                <a:solidFill>
                  <a:schemeClr val="tx1"/>
                </a:solidFill>
                <a:latin typeface="+mn-lt"/>
                <a:ea typeface="+mn-ea"/>
                <a:cs typeface="+mn-cs"/>
              </a:rPr>
              <a:t>we have Lyrebird</a:t>
            </a:r>
            <a:r>
              <a:rPr lang="en-GB" sz="1200" kern="1200" baseline="0" dirty="0" smtClean="0">
                <a:solidFill>
                  <a:schemeClr val="tx1"/>
                </a:solidFill>
                <a:latin typeface="+mn-lt"/>
                <a:ea typeface="+mn-ea"/>
                <a:cs typeface="+mn-cs"/>
              </a:rPr>
              <a:t> which is</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a plug-in that enables the usage of Grasshopper to instantiate BIM objects in Revit</a:t>
            </a:r>
            <a:r>
              <a:rPr lang="en-GB" sz="1200" kern="1200" dirty="0" smtClean="0">
                <a:solidFill>
                  <a:schemeClr val="tx1"/>
                </a:solidFill>
                <a:latin typeface="+mn-lt"/>
                <a:ea typeface="+mn-ea"/>
                <a:cs typeface="+mn-cs"/>
              </a:rPr>
              <a:t>.</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 also have the </a:t>
            </a:r>
            <a:r>
              <a:rPr lang="en-GB" sz="1200" kern="1200" dirty="0" smtClean="0">
                <a:solidFill>
                  <a:schemeClr val="tx1"/>
                </a:solidFill>
                <a:latin typeface="+mn-lt"/>
                <a:ea typeface="+mn-ea"/>
                <a:cs typeface="+mn-cs"/>
              </a:rPr>
              <a:t>Rhino-Grasshopper-ArchiCAD connection allows the creation of BIM objects in ArchiCAD using geometrical information created in Rhino with Grasshopper.</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a:t>
            </a:r>
            <a:r>
              <a:rPr lang="en-GB" sz="1200" kern="1200" baseline="0" dirty="0" smtClean="0">
                <a:solidFill>
                  <a:schemeClr val="tx1"/>
                </a:solidFill>
                <a:latin typeface="+mn-lt"/>
                <a:ea typeface="+mn-ea"/>
                <a:cs typeface="+mn-cs"/>
              </a:rPr>
              <a:t> </a:t>
            </a:r>
            <a:r>
              <a:rPr lang="en-GB" sz="1200" kern="1200" baseline="0" dirty="0" smtClean="0">
                <a:solidFill>
                  <a:schemeClr val="tx1"/>
                </a:solidFill>
                <a:latin typeface="+mn-lt"/>
                <a:ea typeface="+mn-ea"/>
                <a:cs typeface="+mn-cs"/>
              </a:rPr>
              <a:t>have </a:t>
            </a:r>
            <a:r>
              <a:rPr lang="en-GB" sz="1200" kern="1200" dirty="0" smtClean="0">
                <a:solidFill>
                  <a:schemeClr val="tx1"/>
                </a:solidFill>
                <a:latin typeface="+mn-lt"/>
                <a:ea typeface="+mn-ea"/>
                <a:cs typeface="+mn-cs"/>
              </a:rPr>
              <a:t>Dynamo, a plug-in developed for Revit that uses</a:t>
            </a:r>
            <a:r>
              <a:rPr lang="en-GB" sz="1200" kern="1200" baseline="0" dirty="0" smtClean="0">
                <a:solidFill>
                  <a:schemeClr val="tx1"/>
                </a:solidFill>
                <a:latin typeface="+mn-lt"/>
                <a:ea typeface="+mn-ea"/>
                <a:cs typeface="+mn-cs"/>
              </a:rPr>
              <a:t> a</a:t>
            </a:r>
            <a:r>
              <a:rPr lang="en-GB" sz="1200" kern="1200" dirty="0" smtClean="0">
                <a:solidFill>
                  <a:schemeClr val="tx1"/>
                </a:solidFill>
                <a:latin typeface="+mn-lt"/>
                <a:ea typeface="+mn-ea"/>
                <a:cs typeface="+mn-cs"/>
              </a:rPr>
              <a:t> visual programming language similar to Grasshopper t</a:t>
            </a:r>
            <a:r>
              <a:rPr lang="pt-PT" sz="1200" kern="1200" baseline="0" dirty="0" smtClean="0">
                <a:solidFill>
                  <a:schemeClr val="tx1"/>
                </a:solidFill>
                <a:latin typeface="+mn-lt"/>
                <a:ea typeface="+mn-ea"/>
                <a:cs typeface="+mn-cs"/>
              </a:rPr>
              <a:t>o </a:t>
            </a:r>
            <a:r>
              <a:rPr lang="pt-PT" sz="1200" kern="1200" baseline="0" dirty="0" err="1" smtClean="0">
                <a:solidFill>
                  <a:schemeClr val="tx1"/>
                </a:solidFill>
                <a:latin typeface="+mn-lt"/>
                <a:ea typeface="+mn-ea"/>
                <a:cs typeface="+mn-cs"/>
              </a:rPr>
              <a:t>generate</a:t>
            </a:r>
            <a:r>
              <a:rPr lang="pt-PT" sz="1200" kern="1200" baseline="0" dirty="0" smtClean="0">
                <a:solidFill>
                  <a:schemeClr val="tx1"/>
                </a:solidFill>
                <a:latin typeface="+mn-lt"/>
                <a:ea typeface="+mn-ea"/>
                <a:cs typeface="+mn-cs"/>
              </a:rPr>
              <a:t> BIM </a:t>
            </a:r>
            <a:r>
              <a:rPr lang="pt-PT" sz="1200" kern="1200" baseline="0" dirty="0" err="1" smtClean="0">
                <a:solidFill>
                  <a:schemeClr val="tx1"/>
                </a:solidFill>
                <a:latin typeface="+mn-lt"/>
                <a:ea typeface="+mn-ea"/>
                <a:cs typeface="+mn-cs"/>
              </a:rPr>
              <a:t>objects</a:t>
            </a:r>
            <a:r>
              <a:rPr lang="pt-PT" sz="1200" kern="1200" baseline="0" dirty="0" smtClean="0">
                <a:solidFill>
                  <a:schemeClr val="tx1"/>
                </a:solidFill>
                <a:latin typeface="+mn-lt"/>
                <a:ea typeface="+mn-ea"/>
                <a:cs typeface="+mn-cs"/>
              </a:rPr>
              <a:t>.</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n-ea"/>
                <a:cs typeface="+mn-cs"/>
              </a:rPr>
              <a:t>GenerativeComponents</a:t>
            </a:r>
            <a:r>
              <a:rPr lang="en-GB" sz="1200" kern="1200" dirty="0" smtClean="0">
                <a:solidFill>
                  <a:schemeClr val="tx1"/>
                </a:solidFill>
                <a:latin typeface="+mn-lt"/>
                <a:ea typeface="+mn-ea"/>
                <a:cs typeface="+mn-cs"/>
              </a:rPr>
              <a:t> is a parametric and associative system developed for Bentley's </a:t>
            </a:r>
            <a:r>
              <a:rPr lang="en-GB" sz="1200" kern="1200" dirty="0" err="1" smtClean="0">
                <a:solidFill>
                  <a:schemeClr val="tx1"/>
                </a:solidFill>
                <a:latin typeface="+mn-lt"/>
                <a:ea typeface="+mn-ea"/>
                <a:cs typeface="+mn-cs"/>
              </a:rPr>
              <a:t>Microstation</a:t>
            </a:r>
            <a:r>
              <a:rPr lang="en-GB" sz="1200" kern="1200" dirty="0" smtClean="0">
                <a:solidFill>
                  <a:schemeClr val="tx1"/>
                </a:solidFill>
                <a:latin typeface="+mn-lt"/>
                <a:ea typeface="+mn-ea"/>
                <a:cs typeface="+mn-cs"/>
              </a:rPr>
              <a:t>. It has three ways of programmatic interaction</a:t>
            </a:r>
            <a:r>
              <a:rPr lang="en-GB" sz="1200" kern="1200" baseline="0" dirty="0" smtClean="0">
                <a:solidFill>
                  <a:schemeClr val="tx1"/>
                </a:solidFill>
                <a:latin typeface="+mn-lt"/>
                <a:ea typeface="+mn-ea"/>
                <a:cs typeface="+mn-cs"/>
              </a:rPr>
              <a:t>, all of which also allow the exploration of Generative Design for BIM.</a:t>
            </a: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(1) The first one is the one that</a:t>
            </a:r>
            <a:r>
              <a:rPr lang="en-GB" sz="1200" kern="1200" baseline="0" dirty="0" smtClean="0">
                <a:solidFill>
                  <a:schemeClr val="tx1"/>
                </a:solidFill>
                <a:latin typeface="+mn-lt"/>
                <a:ea typeface="+mn-ea"/>
                <a:cs typeface="+mn-cs"/>
              </a:rPr>
              <a:t> you see here which is </a:t>
            </a:r>
            <a:r>
              <a:rPr lang="en-GB" sz="1200" kern="1200" dirty="0" smtClean="0">
                <a:solidFill>
                  <a:schemeClr val="tx1"/>
                </a:solidFill>
                <a:latin typeface="+mn-lt"/>
                <a:ea typeface="+mn-ea"/>
                <a:cs typeface="+mn-cs"/>
              </a:rPr>
              <a:t>by creating a workflow of nodes and connections in the Symbolic Diagram, not unlike Grasshopper; (2) the second by defining relationships among objects with simple scripts in </a:t>
            </a:r>
            <a:r>
              <a:rPr lang="en-GB" sz="1200" kern="1200" dirty="0" err="1" smtClean="0">
                <a:solidFill>
                  <a:schemeClr val="tx1"/>
                </a:solidFill>
                <a:latin typeface="+mn-lt"/>
                <a:ea typeface="+mn-ea"/>
                <a:cs typeface="+mn-cs"/>
              </a:rPr>
              <a:t>GCScript</a:t>
            </a:r>
            <a:r>
              <a:rPr lang="en-GB" sz="1200" kern="1200" dirty="0" smtClean="0">
                <a:solidFill>
                  <a:schemeClr val="tx1"/>
                </a:solidFill>
                <a:latin typeface="+mn-lt"/>
                <a:ea typeface="+mn-ea"/>
                <a:cs typeface="+mn-cs"/>
              </a:rPr>
              <a:t>; and (3) by writing more complex programs in C#.</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Finally, </a:t>
            </a:r>
            <a:r>
              <a:rPr lang="en-GB" sz="1200" kern="1200" dirty="0" smtClean="0">
                <a:solidFill>
                  <a:schemeClr val="tx1"/>
                </a:solidFill>
                <a:latin typeface="+mn-lt"/>
                <a:ea typeface="+mn-ea"/>
                <a:cs typeface="+mn-cs"/>
              </a:rPr>
              <a:t>we have </a:t>
            </a:r>
            <a:r>
              <a:rPr lang="en-GB" sz="1200" kern="1200" dirty="0" err="1" smtClean="0">
                <a:solidFill>
                  <a:schemeClr val="tx1"/>
                </a:solidFill>
                <a:latin typeface="+mn-lt"/>
                <a:ea typeface="+mn-ea"/>
                <a:cs typeface="+mn-cs"/>
              </a:rPr>
              <a:t>RevitPythonShell</a:t>
            </a:r>
            <a:r>
              <a:rPr lang="en-GB" sz="1200"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is a plug-in developed for Revit that allows users to take advantage of the </a:t>
            </a:r>
            <a:r>
              <a:rPr lang="en-GB" sz="1200" kern="1200" dirty="0" err="1" smtClean="0">
                <a:solidFill>
                  <a:schemeClr val="tx1"/>
                </a:solidFill>
                <a:latin typeface="+mn-lt"/>
                <a:ea typeface="+mn-ea"/>
                <a:cs typeface="+mn-cs"/>
              </a:rPr>
              <a:t>RevitAPI</a:t>
            </a:r>
            <a:r>
              <a:rPr lang="en-GB" sz="1200" kern="1200" dirty="0" smtClean="0">
                <a:solidFill>
                  <a:schemeClr val="tx1"/>
                </a:solidFill>
                <a:latin typeface="+mn-lt"/>
                <a:ea typeface="+mn-ea"/>
                <a:cs typeface="+mn-cs"/>
              </a:rPr>
              <a:t> using Python.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(This tool was developed to simplify the workflow that is needed in order to use the </a:t>
            </a:r>
            <a:r>
              <a:rPr lang="en-GB" sz="1200" kern="1200" dirty="0" err="1" smtClean="0">
                <a:solidFill>
                  <a:schemeClr val="tx1"/>
                </a:solidFill>
                <a:latin typeface="+mn-lt"/>
                <a:ea typeface="+mn-ea"/>
                <a:cs typeface="+mn-cs"/>
              </a:rPr>
              <a:t>RevitAPI</a:t>
            </a:r>
            <a:r>
              <a:rPr lang="en-GB" sz="1200" kern="1200" dirty="0" smtClean="0">
                <a:solidFill>
                  <a:schemeClr val="tx1"/>
                </a:solidFill>
                <a:latin typeface="+mn-lt"/>
                <a:ea typeface="+mn-ea"/>
                <a:cs typeface="+mn-cs"/>
              </a:rPr>
              <a:t>.)</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These tools all have their advantages and disadvantages but one feature that they all lack is portability. This means that a program written with one of these tools will only work with one specific BIM application and will have to be written almost from scratch in order to work with a different one. </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As a possible solution to</a:t>
            </a:r>
            <a:r>
              <a:rPr lang="en-GB" sz="1200" kern="1200" baseline="0" dirty="0" smtClean="0">
                <a:solidFill>
                  <a:schemeClr val="tx1"/>
                </a:solidFill>
                <a:latin typeface="+mn-lt"/>
                <a:ea typeface="+mn-ea"/>
                <a:cs typeface="+mn-cs"/>
              </a:rPr>
              <a:t> this problem we propose </a:t>
            </a:r>
            <a:r>
              <a:rPr lang="en-GB" sz="1200" kern="1200" baseline="0" dirty="0" err="1" smtClean="0">
                <a:solidFill>
                  <a:schemeClr val="tx1"/>
                </a:solidFill>
                <a:latin typeface="+mn-lt"/>
                <a:ea typeface="+mn-ea"/>
                <a:cs typeface="+mn-cs"/>
              </a:rPr>
              <a:t>RosettaBIM</a:t>
            </a:r>
            <a:r>
              <a:rPr lang="en-GB" sz="1200" kern="1200" baseline="0" dirty="0" smtClean="0">
                <a:solidFill>
                  <a:schemeClr val="tx1"/>
                </a:solidFill>
                <a:latin typeface="+mn-lt"/>
                <a:ea typeface="+mn-ea"/>
                <a:cs typeface="+mn-cs"/>
              </a:rPr>
              <a:t>, a tool for portable Generative Design. </a:t>
            </a:r>
            <a:r>
              <a:rPr lang="en-US" sz="1200" kern="1200" baseline="0" dirty="0" smtClean="0">
                <a:solidFill>
                  <a:schemeClr val="tx1"/>
                </a:solidFill>
                <a:latin typeface="+mn-lt"/>
                <a:ea typeface="+mn-ea"/>
                <a:cs typeface="+mn-cs"/>
              </a:rPr>
              <a:t>RosettaBIM is an extension of Rosetta, a tool originally developed to provide portable GD for CAD, </a:t>
            </a:r>
            <a:r>
              <a:rPr lang="en-US" sz="1200" kern="1200" baseline="0" dirty="0" smtClean="0">
                <a:solidFill>
                  <a:schemeClr val="tx1"/>
                </a:solidFill>
                <a:latin typeface="+mn-lt"/>
                <a:ea typeface="+mn-ea"/>
                <a:cs typeface="+mn-cs"/>
              </a:rPr>
              <a:t>which we extended to also </a:t>
            </a:r>
            <a:r>
              <a:rPr lang="en-US" sz="1200" kern="1200" baseline="0" dirty="0" smtClean="0">
                <a:solidFill>
                  <a:schemeClr val="tx1"/>
                </a:solidFill>
                <a:latin typeface="+mn-lt"/>
                <a:ea typeface="+mn-ea"/>
                <a:cs typeface="+mn-cs"/>
              </a:rPr>
              <a:t>supports BIM applications.</a:t>
            </a:r>
            <a:r>
              <a:rPr lang="en-GB" sz="1200" kern="1200" baseline="0" dirty="0" smtClean="0">
                <a:solidFill>
                  <a:schemeClr val="tx1"/>
                </a:solidFill>
                <a:latin typeface="+mn-lt"/>
                <a:ea typeface="+mn-ea"/>
                <a:cs typeface="+mn-cs"/>
              </a:rPr>
              <a:t> With this tool, programs can be written in different programming languages and models can be generated in the different supported tools.</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is composed of two components :</a:t>
            </a:r>
            <a:r>
              <a:rPr lang="en-GB" sz="1200" kern="1200" baseline="0" dirty="0" smtClean="0">
                <a:solidFill>
                  <a:schemeClr val="tx1"/>
                </a:solidFill>
                <a:latin typeface="+mn-lt"/>
                <a:ea typeface="+mn-ea"/>
                <a:cs typeface="+mn-cs"/>
              </a:rPr>
              <a:t> t</a:t>
            </a:r>
            <a:r>
              <a:rPr lang="en-GB" sz="1200" kern="1200" dirty="0" smtClean="0">
                <a:solidFill>
                  <a:schemeClr val="tx1"/>
                </a:solidFill>
                <a:latin typeface="+mn-lt"/>
                <a:ea typeface="+mn-ea"/>
                <a:cs typeface="+mn-cs"/>
              </a:rPr>
              <a:t>he first component is an abstraction layer that provides parameterized operations to create BIM objects, such as slabs or walls, among others, while the second component are the plug-ins that enables the production of the specified objects in the respective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BIM tool. This architecture allows the creation of a common ground between the supported tools, which is what</a:t>
            </a:r>
            <a:r>
              <a:rPr lang="en-GB" sz="1200" kern="1200" baseline="0" dirty="0" smtClean="0">
                <a:solidFill>
                  <a:schemeClr val="tx1"/>
                </a:solidFill>
                <a:latin typeface="+mn-lt"/>
                <a:ea typeface="+mn-ea"/>
                <a:cs typeface="+mn-cs"/>
              </a:rPr>
              <a:t> enables the portability of the GD programs</a:t>
            </a:r>
            <a:r>
              <a:rPr lang="en-GB" sz="1200" kern="1200" dirty="0" smtClean="0">
                <a:solidFill>
                  <a:schemeClr val="tx1"/>
                </a:solidFill>
                <a:latin typeface="+mn-lt"/>
                <a:ea typeface="+mn-ea"/>
                <a:cs typeface="+mn-cs"/>
              </a:rPr>
              <a:t>. </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 order to implement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we extended</a:t>
            </a:r>
            <a:r>
              <a:rPr lang="en-GB" sz="1200" kern="1200" baseline="0" dirty="0" smtClean="0">
                <a:solidFill>
                  <a:schemeClr val="tx1"/>
                </a:solidFill>
                <a:latin typeface="+mn-lt"/>
                <a:ea typeface="+mn-ea"/>
                <a:cs typeface="+mn-cs"/>
              </a:rPr>
              <a:t> t</a:t>
            </a:r>
            <a:r>
              <a:rPr lang="en-GB" sz="1200" kern="1200" dirty="0" smtClean="0">
                <a:solidFill>
                  <a:schemeClr val="tx1"/>
                </a:solidFill>
                <a:latin typeface="+mn-lt"/>
                <a:ea typeface="+mn-ea"/>
                <a:cs typeface="+mn-cs"/>
              </a:rPr>
              <a:t>he abstraction layer of Rosetta, which already provided operations useful</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for the BIM paradigm, to also include BIM operations, namely to create and manipulate BIM objects. Then, we created a communication channel to exchange information between the abstraction layer of Rosetta and the new BIM back-ends. Currently,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only supports Revit and ArchiCAD as back-ends but can be extended to support other BIM tools.</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Finally, we tested our implementation with the modelling of a few architectural examples and tested the portability of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So first of all, what is Generative Design? Generative Design, or GD, is a programming approach to design which allows</a:t>
            </a:r>
            <a:r>
              <a:rPr lang="en-GB" sz="1200" kern="1200" dirty="0" smtClean="0">
                <a:solidFill>
                  <a:schemeClr val="tx1"/>
                </a:solidFill>
                <a:latin typeface="+mn-lt"/>
                <a:ea typeface="+mn-ea"/>
                <a:cs typeface="+mn-cs"/>
              </a:rPr>
              <a:t> the generation of forms and shapes through algorithms. </a:t>
            </a:r>
            <a:r>
              <a:rPr lang="en-GB" sz="1200" kern="1200" baseline="0" dirty="0" smtClean="0">
                <a:solidFill>
                  <a:schemeClr val="tx1"/>
                </a:solidFill>
                <a:latin typeface="+mn-lt"/>
                <a:ea typeface="+mn-ea"/>
                <a:cs typeface="+mn-cs"/>
              </a:rPr>
              <a:t>This approach introduced</a:t>
            </a:r>
            <a:r>
              <a:rPr lang="en-GB" sz="1200" kern="1200" dirty="0" smtClean="0">
                <a:solidFill>
                  <a:schemeClr val="tx1"/>
                </a:solidFill>
                <a:latin typeface="+mn-lt"/>
                <a:ea typeface="+mn-ea"/>
                <a:cs typeface="+mn-cs"/>
              </a:rPr>
              <a:t> a whole new field of design exploration  in architecture, allowing architects</a:t>
            </a:r>
            <a:r>
              <a:rPr lang="en-GB" sz="1200" kern="1200" baseline="0" dirty="0" smtClean="0">
                <a:solidFill>
                  <a:schemeClr val="tx1"/>
                </a:solidFill>
                <a:latin typeface="+mn-lt"/>
                <a:ea typeface="+mn-ea"/>
                <a:cs typeface="+mn-cs"/>
              </a:rPr>
              <a:t> to</a:t>
            </a:r>
            <a:r>
              <a:rPr lang="en-GB" sz="1200" kern="1200" dirty="0" smtClean="0">
                <a:solidFill>
                  <a:schemeClr val="tx1"/>
                </a:solidFill>
                <a:latin typeface="+mn-lt"/>
                <a:ea typeface="+mn-ea"/>
                <a:cs typeface="+mn-cs"/>
              </a:rPr>
              <a:t> efficiently explore and conceive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complex forms. GD also allowed the automation of repetitive, time-consuming tasks that had to be manually executed before, thus relieving architects from tedious and error-prone work.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So first of all, as an extension of Rosetta which already offered GD for CAD,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is still capable of producing geometric objects in BIM tools. In this example, we have a script which generates a truss in AutoCAD using simple geometric objects, namely spheres and cylinders. And note that by changing a single line of code, we can change the backend and use the exact same script to produce the truss in a different applications, in this case </a:t>
            </a:r>
            <a:r>
              <a:rPr lang="en-GB" sz="1200" kern="1200" dirty="0" err="1" smtClean="0">
                <a:solidFill>
                  <a:schemeClr val="tx1"/>
                </a:solidFill>
                <a:latin typeface="+mn-lt"/>
                <a:ea typeface="+mn-ea"/>
                <a:cs typeface="+mn-cs"/>
              </a:rPr>
              <a:t>ArchiCAD</a:t>
            </a:r>
            <a:r>
              <a:rPr lang="en-GB" sz="1200" kern="1200" dirty="0" smtClean="0">
                <a:solidFill>
                  <a:schemeClr val="tx1"/>
                </a:solidFill>
                <a:latin typeface="+mn-lt"/>
                <a:ea typeface="+mn-ea"/>
                <a:cs typeface="+mn-cs"/>
              </a:rPr>
              <a:t>. And with this, we can simply change the backend to any of the supported tools and the model will be produced in the corresponding application. So, as you</a:t>
            </a:r>
            <a:r>
              <a:rPr lang="en-GB" sz="1200" kern="1200" baseline="0" dirty="0" smtClean="0">
                <a:solidFill>
                  <a:schemeClr val="tx1"/>
                </a:solidFill>
                <a:latin typeface="+mn-lt"/>
                <a:ea typeface="+mn-ea"/>
                <a:cs typeface="+mn-cs"/>
              </a:rPr>
              <a:t> can see,</a:t>
            </a:r>
            <a:r>
              <a:rPr lang="en-GB" sz="1200" kern="1200" dirty="0" smtClean="0">
                <a:solidFill>
                  <a:schemeClr val="tx1"/>
                </a:solidFill>
                <a:latin typeface="+mn-lt"/>
                <a:ea typeface="+mn-ea"/>
                <a:cs typeface="+mn-cs"/>
              </a:rPr>
              <a:t> with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we can still produce geometry but we want more than that. We want to produce BIM objects</a:t>
            </a:r>
            <a:r>
              <a:rPr lang="en-GB" sz="1200" kern="120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 that effect, we modelled an existing</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architectural building, more specifically one of the Absolute Towers. Like with the example of the truss, we used to same code to generate the model of the tower in both </a:t>
            </a:r>
            <a:r>
              <a:rPr lang="en-GB" sz="1200" kern="1200" dirty="0" err="1" smtClean="0">
                <a:solidFill>
                  <a:schemeClr val="tx1"/>
                </a:solidFill>
                <a:latin typeface="+mn-lt"/>
                <a:ea typeface="+mn-ea"/>
                <a:cs typeface="+mn-cs"/>
              </a:rPr>
              <a:t>ArchiCAD</a:t>
            </a:r>
            <a:r>
              <a:rPr lang="en-GB" sz="1200" kern="1200" dirty="0" smtClean="0">
                <a:solidFill>
                  <a:schemeClr val="tx1"/>
                </a:solidFill>
                <a:latin typeface="+mn-lt"/>
                <a:ea typeface="+mn-ea"/>
                <a:cs typeface="+mn-cs"/>
              </a:rPr>
              <a:t> and Revit but this</a:t>
            </a:r>
            <a:r>
              <a:rPr lang="en-GB" sz="1200" kern="1200" baseline="0" dirty="0" smtClean="0">
                <a:solidFill>
                  <a:schemeClr val="tx1"/>
                </a:solidFill>
                <a:latin typeface="+mn-lt"/>
                <a:ea typeface="+mn-ea"/>
                <a:cs typeface="+mn-cs"/>
              </a:rPr>
              <a:t> time</a:t>
            </a:r>
            <a:r>
              <a:rPr lang="en-GB" sz="1200" kern="1200" dirty="0" smtClean="0">
                <a:solidFill>
                  <a:schemeClr val="tx1"/>
                </a:solidFill>
                <a:latin typeface="+mn-lt"/>
                <a:ea typeface="+mn-ea"/>
                <a:cs typeface="+mn-cs"/>
              </a:rPr>
              <a:t> using the appropriate BIM objects for each</a:t>
            </a:r>
            <a:r>
              <a:rPr lang="en-GB" sz="1200" kern="1200" baseline="0" dirty="0" smtClean="0">
                <a:solidFill>
                  <a:schemeClr val="tx1"/>
                </a:solidFill>
                <a:latin typeface="+mn-lt"/>
                <a:ea typeface="+mn-ea"/>
                <a:cs typeface="+mn-cs"/>
              </a:rPr>
              <a:t> building component</a:t>
            </a:r>
            <a:r>
              <a:rPr lang="en-GB" sz="1200" kern="1200" dirty="0" smtClean="0">
                <a:solidFill>
                  <a:schemeClr val="tx1"/>
                </a:solidFill>
                <a:latin typeface="+mn-lt"/>
                <a:ea typeface="+mn-ea"/>
                <a:cs typeface="+mn-cs"/>
              </a:rPr>
              <a:t>. For that, we used the operations provided by our abstraction layer which are the</a:t>
            </a:r>
            <a:r>
              <a:rPr lang="en-GB" sz="1200" kern="1200" baseline="0" dirty="0" smtClean="0">
                <a:solidFill>
                  <a:schemeClr val="tx1"/>
                </a:solidFill>
                <a:latin typeface="+mn-lt"/>
                <a:ea typeface="+mn-ea"/>
                <a:cs typeface="+mn-cs"/>
              </a:rPr>
              <a:t> same regardless</a:t>
            </a:r>
            <a:r>
              <a:rPr lang="en-GB" sz="1200" kern="1200" dirty="0" smtClean="0">
                <a:solidFill>
                  <a:schemeClr val="tx1"/>
                </a:solidFill>
                <a:latin typeface="+mn-lt"/>
                <a:ea typeface="+mn-ea"/>
                <a:cs typeface="+mn-cs"/>
              </a:rPr>
              <a:t> of the chosen back-end. This means that, with the same operations</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and parameters, we were</a:t>
            </a:r>
            <a:r>
              <a:rPr lang="en-GB" sz="1200" kern="1200" baseline="0" dirty="0" smtClean="0">
                <a:solidFill>
                  <a:schemeClr val="tx1"/>
                </a:solidFill>
                <a:latin typeface="+mn-lt"/>
                <a:ea typeface="+mn-ea"/>
                <a:cs typeface="+mn-cs"/>
              </a:rPr>
              <a:t> able to</a:t>
            </a:r>
            <a:r>
              <a:rPr lang="en-GB" sz="1200" kern="1200" dirty="0" smtClean="0">
                <a:solidFill>
                  <a:schemeClr val="tx1"/>
                </a:solidFill>
                <a:latin typeface="+mn-lt"/>
                <a:ea typeface="+mn-ea"/>
                <a:cs typeface="+mn-cs"/>
              </a:rPr>
              <a:t> obtain equivalent BIM objects in both</a:t>
            </a:r>
            <a:r>
              <a:rPr lang="en-GB" sz="1200" kern="1200" baseline="0" dirty="0" smtClean="0">
                <a:solidFill>
                  <a:schemeClr val="tx1"/>
                </a:solidFill>
                <a:latin typeface="+mn-lt"/>
                <a:ea typeface="+mn-ea"/>
                <a:cs typeface="+mn-cs"/>
              </a:rPr>
              <a:t> ArchiCAD and Revit.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dirty="0" smtClean="0">
                <a:solidFill>
                  <a:schemeClr val="tx1"/>
                </a:solidFill>
                <a:latin typeface="+mn-lt"/>
                <a:ea typeface="+mn-ea"/>
                <a:cs typeface="+mn-cs"/>
              </a:rPr>
              <a:t>Finally,</a:t>
            </a:r>
            <a:r>
              <a:rPr lang="en-US" sz="1200" kern="1200" baseline="0" noProof="0" dirty="0" smtClean="0">
                <a:solidFill>
                  <a:schemeClr val="tx1"/>
                </a:solidFill>
                <a:latin typeface="+mn-lt"/>
                <a:ea typeface="+mn-ea"/>
                <a:cs typeface="+mn-cs"/>
              </a:rPr>
              <a:t> since Rosetta already offered portable GD for CAD and we extended it to BIM, we were able to achieve some portability between CAD and BIM using building components. We achieved by implementing some of the BIM operations needed for BIM in the supported CAD applications. Of course, CAD applications still don’t recognize these building components as such and neither do they store building information in them but we can still define their geometry. With this, we can achieve a more seamless transition between CAD and BIM, resulting in a more integrated workflow. For example, we can use a CAD application to quickly experiment with different design solutions before committing them to BIM.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latin typeface="+mn-lt"/>
                <a:ea typeface="+mn-ea"/>
                <a:cs typeface="+mn-cs"/>
              </a:rPr>
              <a:t>One advantage of doing this is that we can save a lot of time in the generation of models. These are the times that this building took to be generated in the different applications we have here. First, we have a fast </a:t>
            </a:r>
            <a:r>
              <a:rPr lang="en-US" sz="1200" kern="1200" baseline="0" noProof="0" dirty="0" err="1" smtClean="0">
                <a:solidFill>
                  <a:schemeClr val="tx1"/>
                </a:solidFill>
                <a:latin typeface="+mn-lt"/>
                <a:ea typeface="+mn-ea"/>
                <a:cs typeface="+mn-cs"/>
              </a:rPr>
              <a:t>visualizer</a:t>
            </a:r>
            <a:r>
              <a:rPr lang="en-US" sz="1200" kern="1200" baseline="0" noProof="0" dirty="0" smtClean="0">
                <a:solidFill>
                  <a:schemeClr val="tx1"/>
                </a:solidFill>
                <a:latin typeface="+mn-lt"/>
                <a:ea typeface="+mn-ea"/>
                <a:cs typeface="+mn-cs"/>
              </a:rPr>
              <a:t> that we developed that generates the model almost instantaneously, then we have three frequently used CAD applications, namely </a:t>
            </a:r>
            <a:r>
              <a:rPr lang="en-US" sz="1200" kern="1200" baseline="0" noProof="0" dirty="0" err="1" smtClean="0">
                <a:solidFill>
                  <a:schemeClr val="tx1"/>
                </a:solidFill>
                <a:latin typeface="+mn-lt"/>
                <a:ea typeface="+mn-ea"/>
                <a:cs typeface="+mn-cs"/>
              </a:rPr>
              <a:t>SketchUp</a:t>
            </a:r>
            <a:r>
              <a:rPr lang="en-US" sz="1200" kern="1200" baseline="0" noProof="0" dirty="0" smtClean="0">
                <a:solidFill>
                  <a:schemeClr val="tx1"/>
                </a:solidFill>
                <a:latin typeface="+mn-lt"/>
                <a:ea typeface="+mn-ea"/>
                <a:cs typeface="+mn-cs"/>
              </a:rPr>
              <a:t>, Rhino and AutoCAD and finally we have ArchiCAD and Revit on the right. So, as you can see, if a model takes more than a minute to be generated in a BIM application each time a parameter is changed, then experimenting with different parameters becomes a chore.</a:t>
            </a:r>
            <a:endParaRPr lang="en-US"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 conclude, I just want to add that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is still in development. In the future, we want to develop</a:t>
            </a:r>
            <a:r>
              <a:rPr lang="en-GB" sz="1200" kern="1200" baseline="0" dirty="0" smtClean="0">
                <a:solidFill>
                  <a:schemeClr val="tx1"/>
                </a:solidFill>
                <a:latin typeface="+mn-lt"/>
                <a:ea typeface="+mn-ea"/>
                <a:cs typeface="+mn-cs"/>
              </a:rPr>
              <a:t> more case studies in order to further explore the capabilities of our tool, namely in the creation of more complex geometries, in the automation of repetitive tasks and in the integration of optimization  processes to guide the design of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The feedback from these experiments will allow us to extend </a:t>
            </a:r>
            <a:r>
              <a:rPr lang="en-GB" sz="1200" kern="1200" baseline="0" dirty="0" err="1" smtClean="0">
                <a:solidFill>
                  <a:schemeClr val="tx1"/>
                </a:solidFill>
                <a:latin typeface="+mn-lt"/>
                <a:ea typeface="+mn-ea"/>
                <a:cs typeface="+mn-cs"/>
              </a:rPr>
              <a:t>RosettaBIM’s</a:t>
            </a:r>
            <a:r>
              <a:rPr lang="en-GB" sz="1200" kern="1200" baseline="0" dirty="0" smtClean="0">
                <a:solidFill>
                  <a:schemeClr val="tx1"/>
                </a:solidFill>
                <a:latin typeface="+mn-lt"/>
                <a:ea typeface="+mn-ea"/>
                <a:cs typeface="+mn-cs"/>
              </a:rPr>
              <a:t> capabilities. More specifically, we will be able to implement more BIM </a:t>
            </a:r>
            <a:r>
              <a:rPr lang="en-GB" sz="1200" kern="1200" dirty="0" smtClean="0">
                <a:solidFill>
                  <a:schemeClr val="tx1"/>
                </a:solidFill>
                <a:latin typeface="+mn-lt"/>
                <a:ea typeface="+mn-ea"/>
                <a:cs typeface="+mn-cs"/>
              </a:rPr>
              <a:t>operations</a:t>
            </a:r>
            <a:r>
              <a:rPr lang="en-GB" sz="1200" kern="1200" baseline="0" dirty="0" smtClean="0">
                <a:solidFill>
                  <a:schemeClr val="tx1"/>
                </a:solidFill>
                <a:latin typeface="+mn-lt"/>
                <a:ea typeface="+mn-ea"/>
                <a:cs typeface="+mn-cs"/>
              </a:rPr>
              <a:t> in order to </a:t>
            </a:r>
            <a:r>
              <a:rPr lang="en-GB" sz="1200" kern="1200" dirty="0" smtClean="0">
                <a:solidFill>
                  <a:schemeClr val="tx1"/>
                </a:solidFill>
                <a:latin typeface="+mn-lt"/>
                <a:ea typeface="+mn-ea"/>
                <a:cs typeface="+mn-cs"/>
              </a:rPr>
              <a:t>generate more complete BIM models; we will expand </a:t>
            </a:r>
            <a:r>
              <a:rPr lang="en-GB" sz="1200" kern="1200" dirty="0" err="1" smtClean="0">
                <a:solidFill>
                  <a:schemeClr val="tx1"/>
                </a:solidFill>
                <a:latin typeface="+mn-lt"/>
                <a:ea typeface="+mn-ea"/>
                <a:cs typeface="+mn-cs"/>
              </a:rPr>
              <a:t>RosettaBIM</a:t>
            </a:r>
            <a:r>
              <a:rPr lang="en-GB" sz="1200" kern="1200" dirty="0" smtClean="0">
                <a:solidFill>
                  <a:schemeClr val="tx1"/>
                </a:solidFill>
                <a:latin typeface="+mn-lt"/>
                <a:ea typeface="+mn-ea"/>
                <a:cs typeface="+mn-cs"/>
              </a:rPr>
              <a:t> to support more BIM tools as back-ends and further explore this BIM/CAD portability that emerges by making CAD tools more BIM-like. </a:t>
            </a:r>
            <a:endParaRPr lang="en-GB" sz="1200" kern="1200" baseline="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r>
              <a:rPr lang="en-US" dirty="0" smtClean="0"/>
              <a:t>And that’s all folks. Thank you for</a:t>
            </a:r>
            <a:r>
              <a:rPr lang="en-US" baseline="0" dirty="0" smtClean="0"/>
              <a:t> your attention.</a:t>
            </a:r>
            <a:endParaRPr lang="en-US" dirty="0"/>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In </a:t>
            </a:r>
            <a:r>
              <a:rPr lang="en-GB" sz="1200" kern="1200" baseline="0" dirty="0" smtClean="0">
                <a:solidFill>
                  <a:schemeClr val="tx1"/>
                </a:solidFill>
                <a:latin typeface="+mn-lt"/>
                <a:ea typeface="+mn-ea"/>
                <a:cs typeface="+mn-cs"/>
              </a:rPr>
              <a:t>the approach we are considering here, we want to model and develop buildings through programming.  For that reason, we chose to use textual programming languages as opposed to visual programming languages because they are more flexible in their capabilities. V</a:t>
            </a:r>
            <a:r>
              <a:rPr lang="en-GB" sz="1200" kern="1200" dirty="0" smtClean="0">
                <a:solidFill>
                  <a:schemeClr val="tx1"/>
                </a:solidFill>
                <a:latin typeface="+mn-lt"/>
                <a:ea typeface="+mn-ea"/>
                <a:cs typeface="+mn-cs"/>
              </a:rPr>
              <a:t>isual programming languages, while easy to learn and use,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tend to not perform well with more complex programs which become harder to read, change and reuse with a program’s complexity. </a:t>
            </a:r>
            <a:endParaRPr lang="pt-PT"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Realizing the advantages of GD, several tools and programming environments were introduced to CAD software, allowing architects with basic programming skills to explore Generative Design in CAD applications. Such is the case of Grasshopper and </a:t>
            </a:r>
            <a:r>
              <a:rPr lang="en-GB" sz="1200" kern="1200" dirty="0" err="1" smtClean="0">
                <a:solidFill>
                  <a:schemeClr val="tx1"/>
                </a:solidFill>
                <a:latin typeface="+mn-lt"/>
                <a:ea typeface="+mn-ea"/>
                <a:cs typeface="+mn-cs"/>
              </a:rPr>
              <a:t>RhinoScript</a:t>
            </a:r>
            <a:r>
              <a:rPr lang="en-GB" sz="1200" kern="1200" dirty="0" smtClean="0">
                <a:solidFill>
                  <a:schemeClr val="tx1"/>
                </a:solidFill>
                <a:latin typeface="+mn-lt"/>
                <a:ea typeface="+mn-ea"/>
                <a:cs typeface="+mn-cs"/>
              </a:rPr>
              <a:t> for Rhino 3D as well as Visual LISP and Visual Basic for AutoCAD.</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Recently,  however, Building Information Modelling has been replacing CAD in architecture as a new design methodology based on the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development</a:t>
            </a:r>
            <a:r>
              <a:rPr lang="en-GB" sz="1200" kern="1200" baseline="0" dirty="0" smtClean="0">
                <a:solidFill>
                  <a:schemeClr val="tx1"/>
                </a:solidFill>
                <a:latin typeface="+mn-lt"/>
                <a:ea typeface="+mn-ea"/>
                <a:cs typeface="+mn-cs"/>
              </a:rPr>
              <a:t> of an intelligent, 3D model of a building, containing all relevant data for design and 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BIM can still benefit from the advantages of GD mentioned earlier and, for that reason, it is tempting to combine the two approaches.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To that effect, we propose Algorithmic-based Building Information Modelling, or A-BIM, a GD</a:t>
            </a:r>
            <a:r>
              <a:rPr lang="en-GB" sz="1200" kern="1200" baseline="0" dirty="0" smtClean="0">
                <a:solidFill>
                  <a:schemeClr val="tx1"/>
                </a:solidFill>
                <a:latin typeface="+mn-lt"/>
                <a:ea typeface="+mn-ea"/>
                <a:cs typeface="+mn-cs"/>
              </a:rPr>
              <a:t> approach to BIM where we model and develop buildings through programming. </a:t>
            </a:r>
            <a:r>
              <a:rPr lang="en-GB" sz="1200" kern="1200" dirty="0" smtClean="0">
                <a:solidFill>
                  <a:schemeClr val="tx1"/>
                </a:solidFill>
                <a:latin typeface="+mn-lt"/>
                <a:ea typeface="+mn-ea"/>
                <a:cs typeface="+mn-cs"/>
              </a:rPr>
              <a:t>A-BIM</a:t>
            </a:r>
            <a:r>
              <a:rPr lang="en-GB" sz="1200" kern="1200" baseline="0" dirty="0" smtClean="0">
                <a:solidFill>
                  <a:schemeClr val="tx1"/>
                </a:solidFill>
                <a:latin typeface="+mn-lt"/>
                <a:ea typeface="+mn-ea"/>
                <a:cs typeface="+mn-cs"/>
              </a:rPr>
              <a:t> requires a different approach from the one needed for CAD since programming for BIM is not the same as programming for CAD</a:t>
            </a:r>
            <a:r>
              <a:rPr lang="en-GB"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And</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that</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brings</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us</a:t>
            </a:r>
            <a:r>
              <a:rPr lang="pt-PT" sz="1200" kern="1200" dirty="0" smtClean="0">
                <a:solidFill>
                  <a:schemeClr val="tx1"/>
                </a:solidFill>
                <a:latin typeface="+mn-lt"/>
                <a:ea typeface="+mn-ea"/>
                <a:cs typeface="+mn-cs"/>
              </a:rPr>
              <a:t> to</a:t>
            </a:r>
            <a:r>
              <a:rPr lang="en-GB" sz="1200" kern="1200" dirty="0" smtClean="0">
                <a:solidFill>
                  <a:schemeClr val="tx1"/>
                </a:solidFill>
                <a:latin typeface="+mn-lt"/>
                <a:ea typeface="+mn-ea"/>
                <a:cs typeface="+mn-cs"/>
              </a:rPr>
              <a:t> an important question: what exactly </a:t>
            </a:r>
            <a:r>
              <a:rPr lang="en-GB" sz="1200" kern="1200" dirty="0" smtClean="0">
                <a:solidFill>
                  <a:schemeClr val="tx1"/>
                </a:solidFill>
                <a:latin typeface="+mn-lt"/>
                <a:ea typeface="+mn-ea"/>
                <a:cs typeface="+mn-cs"/>
              </a:rPr>
              <a:t>does programming for BIM entail and how is it different from CAD?</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Well,</a:t>
            </a:r>
            <a:r>
              <a:rPr lang="en-GB" sz="1200" kern="1200" baseline="0" dirty="0" smtClean="0">
                <a:solidFill>
                  <a:schemeClr val="tx1"/>
                </a:solidFill>
                <a:latin typeface="+mn-lt"/>
                <a:ea typeface="+mn-ea"/>
                <a:cs typeface="+mn-cs"/>
              </a:rPr>
              <a:t> first of all, o</a:t>
            </a:r>
            <a:r>
              <a:rPr lang="en-GB" sz="1200" kern="1200" dirty="0" smtClean="0">
                <a:solidFill>
                  <a:schemeClr val="tx1"/>
                </a:solidFill>
                <a:latin typeface="+mn-lt"/>
                <a:ea typeface="+mn-ea"/>
                <a:cs typeface="+mn-cs"/>
              </a:rPr>
              <a:t>ne major difference between CAD and BIM is related to the fact that a BIM tool does not just create geometry; it creates building components containing all the semantic information related to that component. For example, when programming for CAD, a slab and a wall can both be created using a generic geometric operation, such as a box.</a:t>
            </a:r>
            <a:r>
              <a:rPr lang="en-GB" sz="1200" kern="1200" baseline="0" dirty="0" smtClean="0">
                <a:solidFill>
                  <a:schemeClr val="tx1"/>
                </a:solidFill>
                <a:latin typeface="+mn-lt"/>
                <a:ea typeface="+mn-ea"/>
                <a:cs typeface="+mn-cs"/>
              </a:rPr>
              <a:t> When programming</a:t>
            </a:r>
            <a:r>
              <a:rPr lang="en-GB" sz="1200" kern="1200" dirty="0" smtClean="0">
                <a:solidFill>
                  <a:schemeClr val="tx1"/>
                </a:solidFill>
                <a:latin typeface="+mn-lt"/>
                <a:ea typeface="+mn-ea"/>
                <a:cs typeface="+mn-cs"/>
              </a:rPr>
              <a:t>  for BIM, on the other hand, they are two distinctly different BIM objects and require different operations with different semantics to be created: a wall operation to create a wall and a slab operation to create a slab.</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Another difference between CAD and BIM is that BIM objects have parametric and associative rules that dictate their behaviour in the model. For example, in CAD, a window in a wall</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can be</a:t>
            </a:r>
            <a:r>
              <a:rPr lang="en-GB" sz="1200" kern="1200" baseline="0" dirty="0" smtClean="0">
                <a:solidFill>
                  <a:schemeClr val="tx1"/>
                </a:solidFill>
                <a:latin typeface="+mn-lt"/>
                <a:ea typeface="+mn-ea"/>
                <a:cs typeface="+mn-cs"/>
              </a:rPr>
              <a:t> created using a sequence of independent operations: first we create a wall, then we create the box corresponding the opening for the window which we subtract from the wall and, finally, we can place the window.</a:t>
            </a:r>
            <a:endParaRPr lang="en-GB"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In BIM, </a:t>
            </a:r>
            <a:r>
              <a:rPr lang="en-GB" sz="1200" kern="1200" dirty="0" smtClean="0">
                <a:solidFill>
                  <a:schemeClr val="tx1"/>
                </a:solidFill>
                <a:latin typeface="+mn-lt"/>
                <a:ea typeface="+mn-ea"/>
                <a:cs typeface="+mn-cs"/>
              </a:rPr>
              <a:t>a window can only exist hosted in a wall. This rule is reflected in the code where, in fact, a host wall is one of the parameters required to create the window. Moreover, when placing</a:t>
            </a:r>
            <a:r>
              <a:rPr lang="en-GB" sz="1200" kern="1200" baseline="0" dirty="0" smtClean="0">
                <a:solidFill>
                  <a:schemeClr val="tx1"/>
                </a:solidFill>
                <a:latin typeface="+mn-lt"/>
                <a:ea typeface="+mn-ea"/>
                <a:cs typeface="+mn-cs"/>
              </a:rPr>
              <a:t> the window,  the BIM application knows that an opening must be created in the wall for the window to exist and the necessary subtraction is done automatically</a:t>
            </a:r>
            <a:r>
              <a:rPr lang="en-GB" sz="1200" kern="1200" baseline="0" dirty="0" smtClean="0">
                <a:solidFill>
                  <a:schemeClr val="tx1"/>
                </a:solidFill>
                <a:latin typeface="+mn-lt"/>
                <a:ea typeface="+mn-ea"/>
                <a:cs typeface="+mn-cs"/>
              </a:rPr>
              <a:t>.</a:t>
            </a:r>
            <a:endParaRPr lang="en-GB" sz="1200" kern="1200" baseline="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Finally, BIM has pre-modelled building components which makes the creation of certain objects easier, since their geometry does not have to be created from scratch. When programming for</a:t>
            </a:r>
            <a:r>
              <a:rPr lang="en-GB" sz="1200" kern="1200" baseline="0" dirty="0" smtClean="0">
                <a:solidFill>
                  <a:schemeClr val="tx1"/>
                </a:solidFill>
                <a:latin typeface="+mn-lt"/>
                <a:ea typeface="+mn-ea"/>
                <a:cs typeface="+mn-cs"/>
              </a:rPr>
              <a:t> CAD</a:t>
            </a:r>
            <a:r>
              <a:rPr lang="en-GB" sz="1200" kern="1200" dirty="0" smtClean="0">
                <a:solidFill>
                  <a:schemeClr val="tx1"/>
                </a:solidFill>
                <a:latin typeface="+mn-lt"/>
                <a:ea typeface="+mn-ea"/>
                <a:cs typeface="+mn-cs"/>
              </a:rPr>
              <a:t>, for example,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the modelling of a door might require the modelling of all</a:t>
            </a:r>
            <a:r>
              <a:rPr lang="en-GB" sz="1200" kern="1200" baseline="0" dirty="0" smtClean="0">
                <a:solidFill>
                  <a:schemeClr val="tx1"/>
                </a:solidFill>
                <a:latin typeface="+mn-lt"/>
                <a:ea typeface="+mn-ea"/>
                <a:cs typeface="+mn-cs"/>
              </a:rPr>
              <a:t> of its </a:t>
            </a:r>
            <a:r>
              <a:rPr lang="en-GB" sz="1200" kern="1200" dirty="0" smtClean="0">
                <a:solidFill>
                  <a:schemeClr val="tx1"/>
                </a:solidFill>
                <a:latin typeface="+mn-lt"/>
                <a:ea typeface="+mn-ea"/>
                <a:cs typeface="+mn-cs"/>
              </a:rPr>
              <a:t>subcomponents. The result is a lengthy code for just</a:t>
            </a:r>
            <a:r>
              <a:rPr lang="en-GB" sz="1200" kern="1200" baseline="0" dirty="0" smtClean="0">
                <a:solidFill>
                  <a:schemeClr val="tx1"/>
                </a:solidFill>
                <a:latin typeface="+mn-lt"/>
                <a:ea typeface="+mn-ea"/>
                <a:cs typeface="+mn-cs"/>
              </a:rPr>
              <a:t> one door</a:t>
            </a:r>
            <a:r>
              <a:rPr lang="en-GB" sz="1200" kern="1200" dirty="0" smtClean="0">
                <a:solidFill>
                  <a:schemeClr val="tx1"/>
                </a:solidFill>
                <a:latin typeface="+mn-lt"/>
                <a:ea typeface="+mn-ea"/>
                <a:cs typeface="+mn-cs"/>
              </a:rPr>
              <a:t> which can take some time to produce. </a:t>
            </a:r>
            <a:endParaRPr lang="pt-PT"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In BIM,</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doors can be chosen from a BIM library and edited to fit a project’s requirements.</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As such, we can simply change the type</a:t>
            </a:r>
            <a:r>
              <a:rPr lang="en-GB" sz="1200" kern="1200" baseline="0" dirty="0" smtClean="0">
                <a:solidFill>
                  <a:schemeClr val="tx1"/>
                </a:solidFill>
                <a:latin typeface="+mn-lt"/>
                <a:ea typeface="+mn-ea"/>
                <a:cs typeface="+mn-cs"/>
              </a:rPr>
              <a:t> of door to obtain a different one. </a:t>
            </a:r>
            <a:r>
              <a:rPr lang="en-GB" sz="1200" kern="1200" dirty="0" smtClean="0">
                <a:solidFill>
                  <a:schemeClr val="tx1"/>
                </a:solidFill>
                <a:latin typeface="+mn-lt"/>
                <a:ea typeface="+mn-ea"/>
                <a:cs typeface="+mn-cs"/>
              </a:rPr>
              <a:t>In CAD, this small change would have required the script that</a:t>
            </a:r>
            <a:r>
              <a:rPr lang="en-GB" sz="1200" kern="1200" baseline="0" dirty="0" smtClean="0">
                <a:solidFill>
                  <a:schemeClr val="tx1"/>
                </a:solidFill>
                <a:latin typeface="+mn-lt"/>
                <a:ea typeface="+mn-ea"/>
                <a:cs typeface="+mn-cs"/>
              </a:rPr>
              <a:t> created the door</a:t>
            </a:r>
            <a:r>
              <a:rPr lang="en-GB" sz="1200" kern="1200" dirty="0" smtClean="0">
                <a:solidFill>
                  <a:schemeClr val="tx1"/>
                </a:solidFill>
                <a:latin typeface="+mn-lt"/>
                <a:ea typeface="+mn-ea"/>
                <a:cs typeface="+mn-cs"/>
              </a:rPr>
              <a:t> to be completely adapted to accommodate this change.</a:t>
            </a:r>
            <a:endParaRPr lang="en-US" dirty="0" smtClean="0"/>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381000" y="685800"/>
            <a:ext cx="6096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Now that we know what programming for BIM entails, we still need the tools to explore Generative Design for BIM. And, in fact, like with CAD, several tools were developed to allow the generation</a:t>
            </a:r>
            <a:r>
              <a:rPr lang="en-GB" sz="1200" kern="1200" baseline="0" dirty="0" smtClean="0">
                <a:solidFill>
                  <a:schemeClr val="tx1"/>
                </a:solidFill>
                <a:latin typeface="+mn-lt"/>
                <a:ea typeface="+mn-ea"/>
                <a:cs typeface="+mn-cs"/>
              </a:rPr>
              <a:t> of</a:t>
            </a:r>
            <a:r>
              <a:rPr lang="en-GB" sz="1200" kern="1200" dirty="0" smtClean="0">
                <a:solidFill>
                  <a:schemeClr val="tx1"/>
                </a:solidFill>
                <a:latin typeface="+mn-lt"/>
                <a:ea typeface="+mn-ea"/>
                <a:cs typeface="+mn-cs"/>
              </a:rPr>
              <a:t> models in BIM applications. Next, I’m going to talk briefly about a few of them.</a:t>
            </a: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20"/>
            <a:ext cx="7772400" cy="1102519"/>
          </a:xfrm>
        </p:spPr>
        <p:txBody>
          <a:bodyPr/>
          <a:lstStyle/>
          <a:p>
            <a:r>
              <a:rPr lang="pt-PT" smtClean="0"/>
              <a:t>Clique para editar o estilo</a:t>
            </a:r>
            <a:endParaRPr lang="en-U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80"/>
            <a:ext cx="2057400" cy="4388644"/>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205980"/>
            <a:ext cx="6019800" cy="4388644"/>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PT" smtClean="0"/>
              <a:t>Clique para editar o estilo</a:t>
            </a:r>
            <a:endParaRPr lang="en-US"/>
          </a:p>
        </p:txBody>
      </p:sp>
      <p:sp>
        <p:nvSpPr>
          <p:cNvPr id="3" name="Marcador de Posição do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3/27/2016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en-US"/>
          </a:p>
        </p:txBody>
      </p:sp>
      <p:sp>
        <p:nvSpPr>
          <p:cNvPr id="3" name="Marcador de Posição do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a Data 6"/>
          <p:cNvSpPr>
            <a:spLocks noGrp="1"/>
          </p:cNvSpPr>
          <p:nvPr>
            <p:ph type="dt" sz="half" idx="10"/>
          </p:nvPr>
        </p:nvSpPr>
        <p:spPr/>
        <p:txBody>
          <a:bodyPr/>
          <a:lstStyle/>
          <a:p>
            <a:fld id="{D896711B-3C3E-4A33-920A-35A8DDD0DC3E}" type="datetimeFigureOut">
              <a:rPr lang="en-US" smtClean="0"/>
              <a:pPr/>
              <a:t>3/27/2016</a:t>
            </a:fld>
            <a:endParaRPr lang="en-US"/>
          </a:p>
        </p:txBody>
      </p:sp>
      <p:sp>
        <p:nvSpPr>
          <p:cNvPr id="8" name="Marcador de Posição do Rodapé 7"/>
          <p:cNvSpPr>
            <a:spLocks noGrp="1"/>
          </p:cNvSpPr>
          <p:nvPr>
            <p:ph type="ftr" sz="quarter" idx="11"/>
          </p:nvPr>
        </p:nvSpPr>
        <p:spPr/>
        <p:txBody>
          <a:bodyPr/>
          <a:lstStyle/>
          <a:p>
            <a:endParaRPr lang="en-US"/>
          </a:p>
        </p:txBody>
      </p:sp>
      <p:sp>
        <p:nvSpPr>
          <p:cNvPr id="9" name="Marcador de Posição do Número do Diapositivo 8"/>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a Data 2"/>
          <p:cNvSpPr>
            <a:spLocks noGrp="1"/>
          </p:cNvSpPr>
          <p:nvPr>
            <p:ph type="dt" sz="half" idx="10"/>
          </p:nvPr>
        </p:nvSpPr>
        <p:spPr/>
        <p:txBody>
          <a:bodyPr/>
          <a:lstStyle/>
          <a:p>
            <a:fld id="{D896711B-3C3E-4A33-920A-35A8DDD0DC3E}" type="datetimeFigureOut">
              <a:rPr lang="en-US" smtClean="0"/>
              <a:pPr/>
              <a:t>3/27/2016</a:t>
            </a:fld>
            <a:endParaRPr lang="en-US"/>
          </a:p>
        </p:txBody>
      </p:sp>
      <p:sp>
        <p:nvSpPr>
          <p:cNvPr id="4" name="Marcador de Posição do Rodapé 3"/>
          <p:cNvSpPr>
            <a:spLocks noGrp="1"/>
          </p:cNvSpPr>
          <p:nvPr>
            <p:ph type="ftr" sz="quarter" idx="11"/>
          </p:nvPr>
        </p:nvSpPr>
        <p:spPr/>
        <p:txBody>
          <a:bodyPr/>
          <a:lstStyle/>
          <a:p>
            <a:endParaRPr lang="en-US"/>
          </a:p>
        </p:txBody>
      </p:sp>
      <p:sp>
        <p:nvSpPr>
          <p:cNvPr id="5" name="Marcador de Posição do Número do Diapositivo 4"/>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D896711B-3C3E-4A33-920A-35A8DDD0DC3E}" type="datetimeFigureOut">
              <a:rPr lang="en-US" smtClean="0"/>
              <a:pPr/>
              <a:t>3/27/2016</a:t>
            </a:fld>
            <a:endParaRPr lang="en-US"/>
          </a:p>
        </p:txBody>
      </p:sp>
      <p:sp>
        <p:nvSpPr>
          <p:cNvPr id="3" name="Marcador de Posição do Rodapé 2"/>
          <p:cNvSpPr>
            <a:spLocks noGrp="1"/>
          </p:cNvSpPr>
          <p:nvPr>
            <p:ph type="ftr" sz="quarter" idx="11"/>
          </p:nvPr>
        </p:nvSpPr>
        <p:spPr/>
        <p:txBody>
          <a:bodyPr/>
          <a:lstStyle/>
          <a:p>
            <a:endParaRPr lang="en-US"/>
          </a:p>
        </p:txBody>
      </p:sp>
      <p:sp>
        <p:nvSpPr>
          <p:cNvPr id="4" name="Marcador de Posição do Número do Diapositivo 3"/>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3" y="204787"/>
            <a:ext cx="3008313" cy="871538"/>
          </a:xfrm>
        </p:spPr>
        <p:txBody>
          <a:bodyPr anchor="b"/>
          <a:lstStyle>
            <a:lvl1pPr algn="l">
              <a:defRPr sz="2000" b="1"/>
            </a:lvl1pPr>
          </a:lstStyle>
          <a:p>
            <a:r>
              <a:rPr lang="pt-PT" smtClean="0"/>
              <a:t>Clique para editar o estilo</a:t>
            </a:r>
            <a:endParaRPr lang="en-US"/>
          </a:p>
        </p:txBody>
      </p:sp>
      <p:sp>
        <p:nvSpPr>
          <p:cNvPr id="3" name="Marcador de Posição de Conteúdo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3/27/2016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1"/>
            <a:ext cx="5486400" cy="425054"/>
          </a:xfrm>
        </p:spPr>
        <p:txBody>
          <a:bodyPr anchor="b"/>
          <a:lstStyle>
            <a:lvl1pPr algn="l">
              <a:defRPr sz="2000" b="1"/>
            </a:lvl1pPr>
          </a:lstStyle>
          <a:p>
            <a:r>
              <a:rPr lang="pt-PT" smtClean="0"/>
              <a:t>Clique para editar o estilo</a:t>
            </a:r>
            <a:endParaRPr lang="en-US"/>
          </a:p>
        </p:txBody>
      </p:sp>
      <p:sp>
        <p:nvSpPr>
          <p:cNvPr id="3" name="Marcador de Posição d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Posição do Texto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3/27/2016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PT" smtClean="0"/>
              <a:t>Clique para editar o estilo</a:t>
            </a:r>
            <a:endParaRPr lang="en-US"/>
          </a:p>
        </p:txBody>
      </p:sp>
      <p:sp>
        <p:nvSpPr>
          <p:cNvPr id="3" name="Marcador de Posição do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896711B-3C3E-4A33-920A-35A8DDD0DC3E}" type="datetimeFigureOut">
              <a:rPr lang="en-US" smtClean="0"/>
              <a:pPr/>
              <a:t>3/27/2016</a:t>
            </a:fld>
            <a:endParaRPr lang="en-US"/>
          </a:p>
        </p:txBody>
      </p:sp>
      <p:sp>
        <p:nvSpPr>
          <p:cNvPr id="5" name="Marcador de Posição do Rodapé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Posição do Número do Diapositivo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E90BAA-746D-4E98-ADAC-AE1B624E1DE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1.png"/><Relationship Id="rId7" Type="http://schemas.openxmlformats.org/officeDocument/2006/relationships/image" Target="../media/image32.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ideo" Target="../media/media1.mp4"/><Relationship Id="rId6" Type="http://schemas.openxmlformats.org/officeDocument/2006/relationships/image" Target="../media/image3.png"/><Relationship Id="rId5" Type="http://schemas.openxmlformats.org/officeDocument/2006/relationships/image" Target="../media/image53.png"/><Relationship Id="rId4" Type="http://schemas.microsoft.com/office/2007/relationships/media" Target="../media/media1.mp4"/></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9" descr="C:\Users\Sofia Feist\Desktop\AT Line Capa.png"/>
          <p:cNvPicPr>
            <a:picLocks noChangeAspect="1" noChangeArrowheads="1"/>
          </p:cNvPicPr>
          <p:nvPr/>
        </p:nvPicPr>
        <p:blipFill>
          <a:blip r:embed="rId3" cstate="print"/>
          <a:srcRect/>
          <a:stretch>
            <a:fillRect/>
          </a:stretch>
        </p:blipFill>
        <p:spPr bwMode="auto">
          <a:xfrm>
            <a:off x="14400" y="-1584000"/>
            <a:ext cx="9144000" cy="6858000"/>
          </a:xfrm>
          <a:prstGeom prst="rect">
            <a:avLst/>
          </a:prstGeom>
          <a:noFill/>
        </p:spPr>
      </p:pic>
      <p:pic>
        <p:nvPicPr>
          <p:cNvPr id="16" name="Picture 3" descr="C:\Users\Sofia Feist\Desktop\AT Capa.png"/>
          <p:cNvPicPr>
            <a:picLocks noChangeAspect="1" noChangeArrowheads="1"/>
          </p:cNvPicPr>
          <p:nvPr/>
        </p:nvPicPr>
        <p:blipFill>
          <a:blip r:embed="rId4" cstate="print"/>
          <a:srcRect b="15067"/>
          <a:stretch>
            <a:fillRect/>
          </a:stretch>
        </p:blipFill>
        <p:spPr bwMode="auto">
          <a:xfrm>
            <a:off x="1590" y="-1709945"/>
            <a:ext cx="9142413" cy="5687655"/>
          </a:xfrm>
          <a:prstGeom prst="rect">
            <a:avLst/>
          </a:prstGeom>
          <a:noFill/>
        </p:spPr>
      </p:pic>
      <p:sp>
        <p:nvSpPr>
          <p:cNvPr id="6" name="CaixaDeTexto 5"/>
          <p:cNvSpPr txBox="1"/>
          <p:nvPr/>
        </p:nvSpPr>
        <p:spPr>
          <a:xfrm>
            <a:off x="611560" y="1392327"/>
            <a:ext cx="7848872" cy="1323439"/>
          </a:xfrm>
          <a:prstGeom prst="rect">
            <a:avLst/>
          </a:prstGeom>
          <a:noFill/>
        </p:spPr>
        <p:txBody>
          <a:bodyPr wrap="square" rtlCol="0">
            <a:spAutoFit/>
          </a:bodyPr>
          <a:lstStyle/>
          <a:p>
            <a:pPr algn="ctr"/>
            <a:r>
              <a:rPr lang="en-GB" sz="4000" b="1" cap="small" dirty="0" smtClean="0">
                <a:solidFill>
                  <a:srgbClr val="FFFFFF"/>
                </a:solidFill>
                <a:latin typeface="Swis721 Cn BT" pitchFamily="34" charset="0"/>
              </a:rPr>
              <a:t>Portable Generative Design for Building Information Modelling</a:t>
            </a:r>
            <a:endParaRPr lang="en-GB" sz="4000" b="1" cap="small" dirty="0">
              <a:solidFill>
                <a:srgbClr val="FFFFFF"/>
              </a:solidFill>
              <a:latin typeface="Swis721 Cn BT" pitchFamily="34" charset="0"/>
            </a:endParaRPr>
          </a:p>
        </p:txBody>
      </p:sp>
      <p:pic>
        <p:nvPicPr>
          <p:cNvPr id="11" name="Picture 7" descr="C:\Users\Sofia Feist\Desktop\Line AT copy copy.png"/>
          <p:cNvPicPr>
            <a:picLocks noChangeAspect="1" noChangeArrowheads="1"/>
          </p:cNvPicPr>
          <p:nvPr/>
        </p:nvPicPr>
        <p:blipFill>
          <a:blip r:embed="rId5" cstate="print"/>
          <a:srcRect l="17805" t="56769" b="14630"/>
          <a:stretch>
            <a:fillRect/>
          </a:stretch>
        </p:blipFill>
        <p:spPr bwMode="auto">
          <a:xfrm>
            <a:off x="0" y="4162772"/>
            <a:ext cx="9144000" cy="980728"/>
          </a:xfrm>
          <a:prstGeom prst="rect">
            <a:avLst/>
          </a:prstGeom>
          <a:noFill/>
        </p:spPr>
      </p:pic>
      <p:pic>
        <p:nvPicPr>
          <p:cNvPr id="12" name="Picture 7" descr="C:\Users\Sofia Feist\Desktop\Line AT copy copy.png"/>
          <p:cNvPicPr>
            <a:picLocks noChangeAspect="1" noChangeArrowheads="1"/>
          </p:cNvPicPr>
          <p:nvPr/>
        </p:nvPicPr>
        <p:blipFill>
          <a:blip r:embed="rId5" cstate="print"/>
          <a:srcRect l="17805" t="48970" b="34831"/>
          <a:stretch>
            <a:fillRect/>
          </a:stretch>
        </p:blipFill>
        <p:spPr bwMode="auto">
          <a:xfrm>
            <a:off x="0" y="3895361"/>
            <a:ext cx="9144000" cy="555443"/>
          </a:xfrm>
          <a:prstGeom prst="rect">
            <a:avLst/>
          </a:prstGeom>
          <a:noFill/>
        </p:spPr>
      </p:pic>
      <p:sp>
        <p:nvSpPr>
          <p:cNvPr id="10" name="CaixaDeTexto 9"/>
          <p:cNvSpPr txBox="1"/>
          <p:nvPr/>
        </p:nvSpPr>
        <p:spPr>
          <a:xfrm>
            <a:off x="467544" y="4065915"/>
            <a:ext cx="8208912" cy="954107"/>
          </a:xfrm>
          <a:prstGeom prst="rect">
            <a:avLst/>
          </a:prstGeom>
          <a:noFill/>
        </p:spPr>
        <p:txBody>
          <a:bodyPr wrap="square" rtlCol="0">
            <a:spAutoFit/>
          </a:bodyPr>
          <a:lstStyle/>
          <a:p>
            <a:pPr algn="ctr"/>
            <a:r>
              <a:rPr lang="en-GB" sz="1400" b="1" dirty="0" smtClean="0">
                <a:solidFill>
                  <a:srgbClr val="259DB5"/>
                </a:solidFill>
                <a:latin typeface="Calibri" pitchFamily="34" charset="0"/>
              </a:rPr>
              <a:t>Sofia Feist </a:t>
            </a:r>
          </a:p>
          <a:p>
            <a:pPr algn="ctr"/>
            <a:r>
              <a:rPr lang="en-GB" sz="1400" b="1" dirty="0" smtClean="0">
                <a:solidFill>
                  <a:srgbClr val="259DB5"/>
                </a:solidFill>
                <a:latin typeface="Calibri" pitchFamily="34" charset="0"/>
              </a:rPr>
              <a:t>Bruno Ferreira</a:t>
            </a:r>
          </a:p>
          <a:p>
            <a:pPr algn="ctr"/>
            <a:r>
              <a:rPr lang="en-GB" sz="1400" b="1" dirty="0" smtClean="0">
                <a:solidFill>
                  <a:srgbClr val="259DB5"/>
                </a:solidFill>
                <a:latin typeface="Calibri" pitchFamily="34" charset="0"/>
              </a:rPr>
              <a:t>Guilherme Barreto</a:t>
            </a:r>
          </a:p>
          <a:p>
            <a:pPr algn="ctr"/>
            <a:r>
              <a:rPr lang="en-GB" sz="1400" b="1" dirty="0" err="1" smtClean="0">
                <a:solidFill>
                  <a:srgbClr val="259DB5"/>
                </a:solidFill>
                <a:latin typeface="Calibri" pitchFamily="34" charset="0"/>
              </a:rPr>
              <a:t>António</a:t>
            </a:r>
            <a:r>
              <a:rPr lang="en-GB" sz="1400" b="1" dirty="0" smtClean="0">
                <a:solidFill>
                  <a:srgbClr val="259DB5"/>
                </a:solidFill>
                <a:latin typeface="Calibri" pitchFamily="34" charset="0"/>
              </a:rPr>
              <a:t> Menezes </a:t>
            </a:r>
            <a:r>
              <a:rPr lang="en-GB" sz="1400" b="1" dirty="0" err="1" smtClean="0">
                <a:solidFill>
                  <a:srgbClr val="259DB5"/>
                </a:solidFill>
                <a:latin typeface="Calibri" pitchFamily="34" charset="0"/>
              </a:rPr>
              <a:t>Leitão</a:t>
            </a:r>
            <a:endParaRPr lang="en-GB" sz="1400" b="1" dirty="0">
              <a:solidFill>
                <a:srgbClr val="259DB5"/>
              </a:solidFill>
              <a:latin typeface="Calibri" pitchFamily="34" charset="0"/>
            </a:endParaRPr>
          </a:p>
        </p:txBody>
      </p:sp>
      <p:pic>
        <p:nvPicPr>
          <p:cNvPr id="13" name="Picture 2" descr="C:\Users\Sofia Feist\Desktop\IST_A_RGB_POS.png"/>
          <p:cNvPicPr>
            <a:picLocks noChangeAspect="1" noChangeArrowheads="1"/>
          </p:cNvPicPr>
          <p:nvPr/>
        </p:nvPicPr>
        <p:blipFill>
          <a:blip r:embed="rId6" cstate="print">
            <a:lum/>
          </a:blip>
          <a:srcRect l="19729" t="32222" r="57919" b="32832"/>
          <a:stretch>
            <a:fillRect/>
          </a:stretch>
        </p:blipFill>
        <p:spPr bwMode="auto">
          <a:xfrm>
            <a:off x="323528" y="4318051"/>
            <a:ext cx="432048" cy="477336"/>
          </a:xfrm>
          <a:prstGeom prst="rect">
            <a:avLst/>
          </a:prstGeom>
          <a:noFill/>
        </p:spPr>
      </p:pic>
      <p:pic>
        <p:nvPicPr>
          <p:cNvPr id="15" name="Picture 2" descr="C:\Users\Sofia Feist\Desktop\Apresentação CAADRIA\Capa\ist_logo_white.png"/>
          <p:cNvPicPr>
            <a:picLocks noChangeAspect="1" noChangeArrowheads="1"/>
          </p:cNvPicPr>
          <p:nvPr/>
        </p:nvPicPr>
        <p:blipFill>
          <a:blip r:embed="rId7" cstate="print"/>
          <a:srcRect l="35298" t="-3302"/>
          <a:stretch>
            <a:fillRect/>
          </a:stretch>
        </p:blipFill>
        <p:spPr bwMode="auto">
          <a:xfrm>
            <a:off x="755576" y="4291331"/>
            <a:ext cx="791952" cy="512667"/>
          </a:xfrm>
          <a:prstGeom prst="rect">
            <a:avLst/>
          </a:prstGeom>
          <a:noFill/>
        </p:spPr>
      </p:pic>
      <p:pic>
        <p:nvPicPr>
          <p:cNvPr id="14" name="Picture 3" descr="C:\Users\Sofia Feist\Desktop\iidl-logo.png"/>
          <p:cNvPicPr>
            <a:picLocks noChangeAspect="1" noChangeArrowheads="1"/>
          </p:cNvPicPr>
          <p:nvPr/>
        </p:nvPicPr>
        <p:blipFill>
          <a:blip r:embed="rId8" cstate="print"/>
          <a:srcRect/>
          <a:stretch>
            <a:fillRect/>
          </a:stretch>
        </p:blipFill>
        <p:spPr bwMode="auto">
          <a:xfrm>
            <a:off x="7596336" y="4174052"/>
            <a:ext cx="1080120" cy="623311"/>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Sofia Feist\Desktop\Screen Shot 2016-01-13 at 11.45.11.png"/>
          <p:cNvPicPr>
            <a:picLocks noChangeAspect="1" noChangeArrowheads="1"/>
          </p:cNvPicPr>
          <p:nvPr/>
        </p:nvPicPr>
        <p:blipFill>
          <a:blip r:embed="rId3" cstate="print"/>
          <a:srcRect/>
          <a:stretch>
            <a:fillRect/>
          </a:stretch>
        </p:blipFill>
        <p:spPr bwMode="auto">
          <a:xfrm>
            <a:off x="4572003" y="0"/>
            <a:ext cx="4571999" cy="4405419"/>
          </a:xfrm>
          <a:prstGeom prst="rect">
            <a:avLst/>
          </a:prstGeom>
          <a:noFill/>
        </p:spPr>
      </p:pic>
      <p:pic>
        <p:nvPicPr>
          <p:cNvPr id="4099" name="Picture 3" descr="C:\Users\Sofia Feist\Desktop\Screen Shot 2016-01-13 at 11.43.10.png"/>
          <p:cNvPicPr>
            <a:picLocks noChangeAspect="1" noChangeArrowheads="1"/>
          </p:cNvPicPr>
          <p:nvPr/>
        </p:nvPicPr>
        <p:blipFill>
          <a:blip r:embed="rId4" cstate="print"/>
          <a:srcRect t="912" b="1260"/>
          <a:stretch>
            <a:fillRect/>
          </a:stretch>
        </p:blipFill>
        <p:spPr bwMode="auto">
          <a:xfrm>
            <a:off x="0" y="0"/>
            <a:ext cx="4572000" cy="4405419"/>
          </a:xfrm>
          <a:prstGeom prst="rect">
            <a:avLst/>
          </a:prstGeom>
          <a:noFill/>
        </p:spPr>
      </p:pic>
      <p:sp>
        <p:nvSpPr>
          <p:cNvPr id="12" name="CaixaDeTexto 11"/>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bg1">
                    <a:lumMod val="65000"/>
                  </a:schemeClr>
                </a:solidFill>
              </a:rPr>
              <a:t>Image taken from: </a:t>
            </a:r>
            <a:r>
              <a:rPr lang="pt-PT" sz="800" dirty="0" err="1" smtClean="0">
                <a:solidFill>
                  <a:schemeClr val="bg1">
                    <a:lumMod val="65000"/>
                  </a:schemeClr>
                </a:solidFill>
              </a:rPr>
              <a:t>pinterest.com</a:t>
            </a:r>
            <a:endParaRPr lang="en-US" sz="800" dirty="0">
              <a:solidFill>
                <a:schemeClr val="bg1">
                  <a:lumMod val="65000"/>
                </a:schemeClr>
              </a:solidFill>
            </a:endParaRPr>
          </a:p>
        </p:txBody>
      </p:sp>
      <p:pic>
        <p:nvPicPr>
          <p:cNvPr id="27" name="Picture 7" descr="C:\Users\Sofia Feist\Desktop\Line AT copy copy.png"/>
          <p:cNvPicPr>
            <a:picLocks noChangeAspect="1" noChangeArrowheads="1"/>
          </p:cNvPicPr>
          <p:nvPr/>
        </p:nvPicPr>
        <p:blipFill rotWithShape="1">
          <a:blip r:embed="rId5" cstate="print"/>
          <a:srcRect l="14483" t="48970" b="14630"/>
          <a:stretch/>
        </p:blipFill>
        <p:spPr bwMode="auto">
          <a:xfrm>
            <a:off x="0" y="4207396"/>
            <a:ext cx="9144000" cy="936104"/>
          </a:xfrm>
          <a:prstGeom prst="rect">
            <a:avLst/>
          </a:prstGeom>
          <a:noFill/>
        </p:spPr>
      </p:pic>
      <p:sp>
        <p:nvSpPr>
          <p:cNvPr id="13" name="CaixaDeTexto 12"/>
          <p:cNvSpPr txBox="1"/>
          <p:nvPr/>
        </p:nvSpPr>
        <p:spPr>
          <a:xfrm>
            <a:off x="3707904" y="4444616"/>
            <a:ext cx="518457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Lyrebird – GD Tools for BIM</a:t>
            </a:r>
            <a:endParaRPr lang="en-GB" sz="2400" b="1" cap="small" dirty="0">
              <a:solidFill>
                <a:srgbClr val="259DB5"/>
              </a:solidFill>
              <a:latin typeface="Swis721 Cn BT" pitchFamily="34" charset="0"/>
            </a:endParaRPr>
          </a:p>
        </p:txBody>
      </p:sp>
      <p:pic>
        <p:nvPicPr>
          <p:cNvPr id="7" name="Picture 2" descr="C:\Users\Sofia Feist\Desktop\Apresentação CAADRIA\Ferramentas GD para BIM\Lyrebird\Lyrebird_header2 black.png"/>
          <p:cNvPicPr>
            <a:picLocks noChangeAspect="1" noChangeArrowheads="1"/>
          </p:cNvPicPr>
          <p:nvPr/>
        </p:nvPicPr>
        <p:blipFill>
          <a:blip r:embed="rId6" cstate="print"/>
          <a:srcRect/>
          <a:stretch>
            <a:fillRect/>
          </a:stretch>
        </p:blipFill>
        <p:spPr bwMode="auto">
          <a:xfrm>
            <a:off x="179512" y="4387500"/>
            <a:ext cx="900000" cy="590978"/>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descr="C:\Users\Sofia Feist\Desktop\rhino grasshopper archiCAD gh to ac klein building slabs.png"/>
          <p:cNvPicPr>
            <a:picLocks noChangeArrowheads="1"/>
          </p:cNvPicPr>
          <p:nvPr/>
        </p:nvPicPr>
        <p:blipFill>
          <a:blip r:embed="rId3" cstate="print"/>
          <a:srcRect/>
          <a:stretch>
            <a:fillRect/>
          </a:stretch>
        </p:blipFill>
        <p:spPr bwMode="auto">
          <a:xfrm>
            <a:off x="3912" y="0"/>
            <a:ext cx="9144000" cy="4482000"/>
          </a:xfrm>
          <a:prstGeom prst="rect">
            <a:avLst/>
          </a:prstGeom>
          <a:noFill/>
        </p:spPr>
      </p:pic>
      <p:sp>
        <p:nvSpPr>
          <p:cNvPr id="11" name="CaixaDeTexto 10"/>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tx1">
                    <a:lumMod val="65000"/>
                    <a:lumOff val="35000"/>
                  </a:schemeClr>
                </a:solidFill>
              </a:rPr>
              <a:t>Image taken from: </a:t>
            </a:r>
            <a:r>
              <a:rPr lang="pt-PT" sz="800" dirty="0" smtClean="0">
                <a:solidFill>
                  <a:schemeClr val="tx1">
                    <a:lumMod val="65000"/>
                    <a:lumOff val="35000"/>
                  </a:schemeClr>
                </a:solidFill>
              </a:rPr>
              <a:t>http://ssi.wdfiles.com/</a:t>
            </a:r>
            <a:endParaRPr lang="en-US" sz="800" dirty="0">
              <a:solidFill>
                <a:schemeClr val="tx1">
                  <a:lumMod val="65000"/>
                  <a:lumOff val="35000"/>
                </a:schemeClr>
              </a:solidFill>
            </a:endParaRPr>
          </a:p>
        </p:txBody>
      </p:sp>
      <p:pic>
        <p:nvPicPr>
          <p:cNvPr id="14"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18" name="CaixaDeTexto 17"/>
          <p:cNvSpPr txBox="1"/>
          <p:nvPr/>
        </p:nvSpPr>
        <p:spPr>
          <a:xfrm>
            <a:off x="2123728" y="4444616"/>
            <a:ext cx="4320480"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Rhino-Grasshopper-</a:t>
            </a:r>
            <a:r>
              <a:rPr lang="en-GB" sz="2400" b="1" cap="small" dirty="0" err="1" smtClean="0">
                <a:solidFill>
                  <a:srgbClr val="259DB5"/>
                </a:solidFill>
                <a:latin typeface="Swis721 Cn BT" pitchFamily="34" charset="0"/>
              </a:rPr>
              <a:t>ArchiCAD</a:t>
            </a:r>
            <a:endParaRPr lang="en-GB" sz="2400" b="1" cap="small" dirty="0">
              <a:solidFill>
                <a:srgbClr val="259DB5"/>
              </a:solidFill>
              <a:latin typeface="Swis721 Cn BT" pitchFamily="34" charset="0"/>
            </a:endParaRPr>
          </a:p>
        </p:txBody>
      </p:sp>
      <p:sp>
        <p:nvSpPr>
          <p:cNvPr id="15" name="CaixaDeTexto 12"/>
          <p:cNvSpPr txBox="1"/>
          <p:nvPr/>
        </p:nvSpPr>
        <p:spPr>
          <a:xfrm>
            <a:off x="3707904" y="4444616"/>
            <a:ext cx="518457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 GD Tools for BIM</a:t>
            </a:r>
            <a:endParaRPr lang="en-GB" sz="2400" b="1" cap="small" dirty="0">
              <a:solidFill>
                <a:srgbClr val="259DB5"/>
              </a:solidFill>
              <a:latin typeface="Swis721 Cn BT" pitchFamily="34" charset="0"/>
            </a:endParaRPr>
          </a:p>
        </p:txBody>
      </p:sp>
      <p:pic>
        <p:nvPicPr>
          <p:cNvPr id="7" name="Picture 5" descr="C:\Users\Sofia Feist\Desktop\Apresentação CAADRIA\Ferramentas GD para BIM\Rhino Grasshopper ArchiCAD\rhino grasshopper archicad copy.png"/>
          <p:cNvPicPr>
            <a:picLocks noChangeAspect="1" noChangeArrowheads="1"/>
          </p:cNvPicPr>
          <p:nvPr/>
        </p:nvPicPr>
        <p:blipFill>
          <a:blip r:embed="rId5" cstate="print"/>
          <a:srcRect/>
          <a:stretch>
            <a:fillRect/>
          </a:stretch>
        </p:blipFill>
        <p:spPr bwMode="auto">
          <a:xfrm>
            <a:off x="107504" y="4413896"/>
            <a:ext cx="1080000" cy="534118"/>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Sofia Feist\Desktop\Dynamo.jpg"/>
          <p:cNvPicPr>
            <a:picLocks noChangeAspect="1" noChangeArrowheads="1"/>
          </p:cNvPicPr>
          <p:nvPr/>
        </p:nvPicPr>
        <p:blipFill>
          <a:blip r:embed="rId3" cstate="print"/>
          <a:srcRect/>
          <a:stretch>
            <a:fillRect/>
          </a:stretch>
        </p:blipFill>
        <p:spPr bwMode="auto">
          <a:xfrm>
            <a:off x="0" y="-1"/>
            <a:ext cx="9144000" cy="4500000"/>
          </a:xfrm>
          <a:prstGeom prst="rect">
            <a:avLst/>
          </a:prstGeom>
          <a:noFill/>
        </p:spPr>
      </p:pic>
      <p:sp>
        <p:nvSpPr>
          <p:cNvPr id="11" name="CaixaDeTexto 10"/>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tx1">
                    <a:lumMod val="65000"/>
                    <a:lumOff val="35000"/>
                  </a:schemeClr>
                </a:solidFill>
              </a:rPr>
              <a:t>Image taken from: </a:t>
            </a:r>
            <a:r>
              <a:rPr lang="pt-PT" sz="800" dirty="0" smtClean="0">
                <a:solidFill>
                  <a:schemeClr val="tx1">
                    <a:lumMod val="65000"/>
                    <a:lumOff val="35000"/>
                  </a:schemeClr>
                </a:solidFill>
              </a:rPr>
              <a:t>http://inthefold.autodesk.com/</a:t>
            </a:r>
            <a:endParaRPr lang="en-US" sz="800" dirty="0">
              <a:solidFill>
                <a:schemeClr val="tx1">
                  <a:lumMod val="65000"/>
                  <a:lumOff val="35000"/>
                </a:schemeClr>
              </a:solidFill>
            </a:endParaRPr>
          </a:p>
        </p:txBody>
      </p:sp>
      <p:pic>
        <p:nvPicPr>
          <p:cNvPr id="15"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16" name="CaixaDeTexto 15"/>
          <p:cNvSpPr txBox="1"/>
          <p:nvPr/>
        </p:nvSpPr>
        <p:spPr>
          <a:xfrm>
            <a:off x="3581714" y="4444616"/>
            <a:ext cx="2862493"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Dynamo</a:t>
            </a:r>
            <a:endParaRPr lang="en-GB" sz="2400" b="1" cap="small" dirty="0">
              <a:solidFill>
                <a:srgbClr val="259DB5"/>
              </a:solidFill>
              <a:latin typeface="Swis721 Cn BT" pitchFamily="34" charset="0"/>
            </a:endParaRPr>
          </a:p>
        </p:txBody>
      </p:sp>
      <p:sp>
        <p:nvSpPr>
          <p:cNvPr id="17" name="CaixaDeTexto 12"/>
          <p:cNvSpPr txBox="1"/>
          <p:nvPr/>
        </p:nvSpPr>
        <p:spPr>
          <a:xfrm>
            <a:off x="3707904" y="4444616"/>
            <a:ext cx="518457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 GD Tools for BIM</a:t>
            </a:r>
            <a:endParaRPr lang="en-GB" sz="2400" b="1" cap="small" dirty="0">
              <a:solidFill>
                <a:srgbClr val="259DB5"/>
              </a:solidFill>
              <a:latin typeface="Swis721 Cn BT" pitchFamily="34" charset="0"/>
            </a:endParaRPr>
          </a:p>
        </p:txBody>
      </p:sp>
      <p:pic>
        <p:nvPicPr>
          <p:cNvPr id="12" name="Picture 5" descr="C:\Users\Sofia Feist\Desktop\dynamo_logo_dark-trim.png"/>
          <p:cNvPicPr>
            <a:picLocks noChangeAspect="1" noChangeArrowheads="1"/>
          </p:cNvPicPr>
          <p:nvPr/>
        </p:nvPicPr>
        <p:blipFill>
          <a:blip r:embed="rId5" cstate="print"/>
          <a:srcRect/>
          <a:stretch>
            <a:fillRect/>
          </a:stretch>
        </p:blipFill>
        <p:spPr bwMode="auto">
          <a:xfrm>
            <a:off x="251520" y="4392000"/>
            <a:ext cx="479425" cy="576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 name="Picture 4" descr="C:\Users\Sofia Feist\Desktop\Apresentação CAADRIA\Ferramentas GD para BIM\GenerativeComponents\pj_parametryczna_wieza2.jpg"/>
          <p:cNvPicPr>
            <a:picLocks noChangeAspect="1" noChangeArrowheads="1"/>
          </p:cNvPicPr>
          <p:nvPr/>
        </p:nvPicPr>
        <p:blipFill>
          <a:blip r:embed="rId3" cstate="print"/>
          <a:srcRect/>
          <a:stretch>
            <a:fillRect/>
          </a:stretch>
        </p:blipFill>
        <p:spPr bwMode="auto">
          <a:xfrm>
            <a:off x="0" y="0"/>
            <a:ext cx="9144000" cy="4677985"/>
          </a:xfrm>
          <a:prstGeom prst="rect">
            <a:avLst/>
          </a:prstGeom>
          <a:noFill/>
        </p:spPr>
      </p:pic>
      <p:sp>
        <p:nvSpPr>
          <p:cNvPr id="10" name="CaixaDeTexto 9"/>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tx1">
                    <a:lumMod val="85000"/>
                    <a:lumOff val="15000"/>
                  </a:schemeClr>
                </a:solidFill>
              </a:rPr>
              <a:t>Image taken from: </a:t>
            </a:r>
            <a:r>
              <a:rPr lang="pt-PT" sz="800" dirty="0" err="1" smtClean="0">
                <a:solidFill>
                  <a:schemeClr val="tx1">
                    <a:lumMod val="85000"/>
                    <a:lumOff val="15000"/>
                  </a:schemeClr>
                </a:solidFill>
              </a:rPr>
              <a:t>projektowanieparametryczne.pl</a:t>
            </a:r>
            <a:r>
              <a:rPr lang="pt-PT" sz="800" dirty="0" smtClean="0">
                <a:solidFill>
                  <a:schemeClr val="bg1">
                    <a:lumMod val="85000"/>
                  </a:schemeClr>
                </a:solidFill>
              </a:rPr>
              <a:t>/</a:t>
            </a:r>
            <a:endParaRPr lang="en-US" sz="800" dirty="0">
              <a:solidFill>
                <a:schemeClr val="bg1">
                  <a:lumMod val="85000"/>
                </a:schemeClr>
              </a:solidFill>
            </a:endParaRPr>
          </a:p>
        </p:txBody>
      </p:sp>
      <p:pic>
        <p:nvPicPr>
          <p:cNvPr id="14"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pic>
        <p:nvPicPr>
          <p:cNvPr id="20" name="Picture 2" descr="C:\Users\Sofia Feist\Desktop\Apresentação CAADRIA\Ferramentas GD para BIM\GenerativeComponents\GC_Icon_128x128-rounded.png"/>
          <p:cNvPicPr>
            <a:picLocks noChangeAspect="1" noChangeArrowheads="1"/>
          </p:cNvPicPr>
          <p:nvPr/>
        </p:nvPicPr>
        <p:blipFill>
          <a:blip r:embed="rId5" cstate="print"/>
          <a:srcRect/>
          <a:stretch>
            <a:fillRect/>
          </a:stretch>
        </p:blipFill>
        <p:spPr bwMode="auto">
          <a:xfrm>
            <a:off x="251520" y="4443958"/>
            <a:ext cx="468000" cy="468000"/>
          </a:xfrm>
          <a:prstGeom prst="rect">
            <a:avLst/>
          </a:prstGeom>
          <a:noFill/>
        </p:spPr>
      </p:pic>
      <p:sp>
        <p:nvSpPr>
          <p:cNvPr id="12" name="CaixaDeTexto 11"/>
          <p:cNvSpPr txBox="1"/>
          <p:nvPr/>
        </p:nvSpPr>
        <p:spPr>
          <a:xfrm>
            <a:off x="1331640" y="4444616"/>
            <a:ext cx="7560840" cy="461665"/>
          </a:xfrm>
          <a:prstGeom prst="rect">
            <a:avLst/>
          </a:prstGeom>
          <a:noFill/>
        </p:spPr>
        <p:txBody>
          <a:bodyPr wrap="square" rtlCol="0">
            <a:spAutoFit/>
          </a:bodyPr>
          <a:lstStyle/>
          <a:p>
            <a:pPr algn="r"/>
            <a:r>
              <a:rPr lang="en-GB" sz="2400" b="1" cap="small" dirty="0" err="1" smtClean="0">
                <a:solidFill>
                  <a:srgbClr val="259DB5"/>
                </a:solidFill>
                <a:latin typeface="Swis721 Cn BT" pitchFamily="34" charset="0"/>
              </a:rPr>
              <a:t>GenerativeComponents</a:t>
            </a:r>
            <a:r>
              <a:rPr lang="en-GB" sz="2400" b="1" cap="small" dirty="0" smtClean="0">
                <a:solidFill>
                  <a:srgbClr val="259DB5"/>
                </a:solidFill>
                <a:latin typeface="Swis721 Cn BT" pitchFamily="34" charset="0"/>
              </a:rPr>
              <a:t> –</a:t>
            </a:r>
            <a:r>
              <a:rPr lang="en-GB" sz="2400" b="1" cap="small" spc="20" dirty="0" smtClean="0">
                <a:solidFill>
                  <a:srgbClr val="259DB5"/>
                </a:solidFill>
                <a:latin typeface="Swis721 Cn BT" pitchFamily="34" charset="0"/>
              </a:rPr>
              <a:t> </a:t>
            </a:r>
            <a:r>
              <a:rPr lang="en-GB" sz="2400" b="1" cap="small" dirty="0" smtClean="0">
                <a:solidFill>
                  <a:srgbClr val="259DB5"/>
                </a:solidFill>
                <a:latin typeface="Swis721 Cn BT" pitchFamily="34" charset="0"/>
              </a:rPr>
              <a:t>GD Tools for</a:t>
            </a:r>
            <a:r>
              <a:rPr lang="en-GB" sz="2400" b="1" cap="small" spc="-20" dirty="0" smtClean="0">
                <a:solidFill>
                  <a:srgbClr val="259DB5"/>
                </a:solidFill>
                <a:latin typeface="Swis721 Cn BT" pitchFamily="34" charset="0"/>
              </a:rPr>
              <a:t> </a:t>
            </a:r>
            <a:r>
              <a:rPr lang="en-GB" sz="2400" b="1" cap="small" dirty="0" smtClean="0">
                <a:solidFill>
                  <a:srgbClr val="259DB5"/>
                </a:solidFill>
                <a:latin typeface="Swis721 Cn BT" pitchFamily="34" charset="0"/>
              </a:rPr>
              <a:t>BIM</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Sofia Feist\Desktop\RevitPythonSuperBlog2.jpg"/>
          <p:cNvPicPr>
            <a:picLocks noChangeArrowheads="1"/>
          </p:cNvPicPr>
          <p:nvPr/>
        </p:nvPicPr>
        <p:blipFill>
          <a:blip r:embed="rId3" cstate="print"/>
          <a:srcRect t="580"/>
          <a:stretch>
            <a:fillRect/>
          </a:stretch>
        </p:blipFill>
        <p:spPr bwMode="auto">
          <a:xfrm>
            <a:off x="-1" y="0"/>
            <a:ext cx="9144001" cy="4569972"/>
          </a:xfrm>
          <a:prstGeom prst="rect">
            <a:avLst/>
          </a:prstGeom>
          <a:noFill/>
        </p:spPr>
      </p:pic>
      <p:sp>
        <p:nvSpPr>
          <p:cNvPr id="10" name="CaixaDeTexto 9"/>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bg1">
                    <a:lumMod val="85000"/>
                  </a:schemeClr>
                </a:solidFill>
              </a:rPr>
              <a:t>Image taken from: </a:t>
            </a:r>
            <a:r>
              <a:rPr lang="pt-PT" sz="800" dirty="0" smtClean="0">
                <a:solidFill>
                  <a:schemeClr val="bg1">
                    <a:lumMod val="85000"/>
                  </a:schemeClr>
                </a:solidFill>
              </a:rPr>
              <a:t> </a:t>
            </a:r>
            <a:r>
              <a:rPr lang="pt-PT" sz="800" dirty="0" err="1" smtClean="0">
                <a:solidFill>
                  <a:schemeClr val="bg1">
                    <a:lumMod val="85000"/>
                  </a:schemeClr>
                </a:solidFill>
              </a:rPr>
              <a:t>theprovingground.wdfiles.com</a:t>
            </a:r>
            <a:r>
              <a:rPr lang="pt-PT" sz="800" dirty="0" smtClean="0">
                <a:solidFill>
                  <a:schemeClr val="bg1">
                    <a:lumMod val="85000"/>
                  </a:schemeClr>
                </a:solidFill>
              </a:rPr>
              <a:t>/</a:t>
            </a:r>
            <a:endParaRPr lang="en-US" sz="800" dirty="0">
              <a:solidFill>
                <a:schemeClr val="bg1">
                  <a:lumMod val="85000"/>
                </a:schemeClr>
              </a:solidFill>
            </a:endParaRPr>
          </a:p>
        </p:txBody>
      </p:sp>
      <p:pic>
        <p:nvPicPr>
          <p:cNvPr id="14"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12" name="CaixaDeTexto 11"/>
          <p:cNvSpPr txBox="1"/>
          <p:nvPr/>
        </p:nvSpPr>
        <p:spPr>
          <a:xfrm>
            <a:off x="1331640" y="4444616"/>
            <a:ext cx="7560840" cy="461665"/>
          </a:xfrm>
          <a:prstGeom prst="rect">
            <a:avLst/>
          </a:prstGeom>
          <a:noFill/>
        </p:spPr>
        <p:txBody>
          <a:bodyPr wrap="square" rtlCol="0">
            <a:spAutoFit/>
          </a:bodyPr>
          <a:lstStyle/>
          <a:p>
            <a:pPr algn="r"/>
            <a:r>
              <a:rPr lang="en-GB" sz="2400" b="1" cap="small" dirty="0" err="1" smtClean="0">
                <a:solidFill>
                  <a:srgbClr val="259DB5"/>
                </a:solidFill>
                <a:latin typeface="Swis721 Cn BT" pitchFamily="34" charset="0"/>
              </a:rPr>
              <a:t>RevitPythonShell</a:t>
            </a:r>
            <a:r>
              <a:rPr lang="en-GB" sz="2400" b="1" cap="small" dirty="0" smtClean="0">
                <a:solidFill>
                  <a:srgbClr val="259DB5"/>
                </a:solidFill>
                <a:latin typeface="Swis721 Cn BT" pitchFamily="34" charset="0"/>
              </a:rPr>
              <a:t> – GD Tools for BIM</a:t>
            </a:r>
            <a:endParaRPr lang="en-GB" sz="2400" b="1" cap="small" dirty="0">
              <a:solidFill>
                <a:srgbClr val="259DB5"/>
              </a:solidFill>
              <a:latin typeface="Swis721 Cn BT" pitchFamily="34" charset="0"/>
            </a:endParaRPr>
          </a:p>
        </p:txBody>
      </p:sp>
      <p:pic>
        <p:nvPicPr>
          <p:cNvPr id="13" name="Picture 2" descr="C:\Users\Sofia Feist\Desktop\Apresentação CAADRIA\Ferramentas GD para BIM\python_icon.png"/>
          <p:cNvPicPr>
            <a:picLocks noChangeAspect="1" noChangeArrowheads="1"/>
          </p:cNvPicPr>
          <p:nvPr/>
        </p:nvPicPr>
        <p:blipFill>
          <a:blip r:embed="rId5" cstate="print"/>
          <a:srcRect/>
          <a:stretch>
            <a:fillRect/>
          </a:stretch>
        </p:blipFill>
        <p:spPr bwMode="auto">
          <a:xfrm>
            <a:off x="251520" y="4443958"/>
            <a:ext cx="473003" cy="46800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sp>
        <p:nvSpPr>
          <p:cNvPr id="13" name="CaixaDeTexto 12"/>
          <p:cNvSpPr txBox="1"/>
          <p:nvPr/>
        </p:nvSpPr>
        <p:spPr>
          <a:xfrm>
            <a:off x="3131840" y="1844699"/>
            <a:ext cx="4320480" cy="1138773"/>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4800" b="1" cap="small" dirty="0" smtClean="0">
                <a:solidFill>
                  <a:schemeClr val="bg1"/>
                </a:solidFill>
                <a:latin typeface="Swis721 Cn BT" pitchFamily="34" charset="0"/>
              </a:rPr>
              <a:t>Portability</a:t>
            </a:r>
            <a:endParaRPr lang="en-GB" sz="3200" b="1" cap="small" dirty="0" smtClean="0">
              <a:solidFill>
                <a:schemeClr val="bg1"/>
              </a:solidFill>
              <a:latin typeface="Swis721 Cn BT" pitchFamily="34" charset="0"/>
            </a:endParaRPr>
          </a:p>
          <a:p>
            <a:pPr algn="ctr"/>
            <a:endParaRPr lang="en-GB" sz="1000" b="1" cap="small" dirty="0" smtClean="0">
              <a:solidFill>
                <a:schemeClr val="bg1">
                  <a:lumMod val="50000"/>
                </a:schemeClr>
              </a:solidFill>
              <a:latin typeface="Calibri" pitchFamily="34" charset="0"/>
            </a:endParaRPr>
          </a:p>
        </p:txBody>
      </p:sp>
      <p:pic>
        <p:nvPicPr>
          <p:cNvPr id="16388" name="Picture 4" descr="http://images.sodahead.com/polls/003618041/2349534725_x_wrong_cross_no_md_answer_2_xlarge.png"/>
          <p:cNvPicPr>
            <a:picLocks noChangeAspect="1" noChangeArrowheads="1"/>
          </p:cNvPicPr>
          <p:nvPr/>
        </p:nvPicPr>
        <p:blipFill>
          <a:blip r:embed="rId4" cstate="print"/>
          <a:srcRect/>
          <a:stretch>
            <a:fillRect/>
          </a:stretch>
        </p:blipFill>
        <p:spPr bwMode="auto">
          <a:xfrm>
            <a:off x="3491880" y="1520073"/>
            <a:ext cx="2160240" cy="1771757"/>
          </a:xfrm>
          <a:prstGeom prst="rect">
            <a:avLst/>
          </a:prstGeom>
          <a:noFill/>
        </p:spPr>
      </p:pic>
      <p:sp>
        <p:nvSpPr>
          <p:cNvPr id="12" name="CaixaDeTexto 11"/>
          <p:cNvSpPr txBox="1"/>
          <p:nvPr/>
        </p:nvSpPr>
        <p:spPr>
          <a:xfrm>
            <a:off x="1331640" y="4444616"/>
            <a:ext cx="7560840"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GD Tools for BIM</a:t>
            </a:r>
            <a:endParaRPr lang="en-GB" sz="2400" b="1" cap="small" dirty="0">
              <a:solidFill>
                <a:srgbClr val="259DB5"/>
              </a:solidFill>
              <a:latin typeface="Swis721 Cn BT" pitchFamily="34" charset="0"/>
            </a:endParaRPr>
          </a:p>
        </p:txBody>
      </p:sp>
      <p:pic>
        <p:nvPicPr>
          <p:cNvPr id="16" name="Picture 2" descr="C:\Users\Sofia Feist\Desktop\Apresentação CAADRIA\Ferramentas GD para BIM\Lyrebird\Lyrebird_header2 black.png"/>
          <p:cNvPicPr>
            <a:picLocks noChangeAspect="1" noChangeArrowheads="1"/>
          </p:cNvPicPr>
          <p:nvPr/>
        </p:nvPicPr>
        <p:blipFill>
          <a:blip r:embed="rId5" cstate="print"/>
          <a:srcRect/>
          <a:stretch>
            <a:fillRect/>
          </a:stretch>
        </p:blipFill>
        <p:spPr bwMode="auto">
          <a:xfrm>
            <a:off x="324344" y="52721"/>
            <a:ext cx="1151312" cy="756000"/>
          </a:xfrm>
          <a:prstGeom prst="rect">
            <a:avLst/>
          </a:prstGeom>
          <a:noFill/>
        </p:spPr>
      </p:pic>
      <p:pic>
        <p:nvPicPr>
          <p:cNvPr id="17" name="Picture 5" descr="C:\Users\Sofia Feist\Desktop\Apresentação CAADRIA\Ferramentas GD para BIM\Rhino Grasshopper ArchiCAD\rhino grasshopper archicad copy.png"/>
          <p:cNvPicPr>
            <a:picLocks noChangeAspect="1" noChangeArrowheads="1"/>
          </p:cNvPicPr>
          <p:nvPr/>
        </p:nvPicPr>
        <p:blipFill>
          <a:blip r:embed="rId6" cstate="print"/>
          <a:srcRect/>
          <a:stretch>
            <a:fillRect/>
          </a:stretch>
        </p:blipFill>
        <p:spPr bwMode="auto">
          <a:xfrm>
            <a:off x="2096993" y="123478"/>
            <a:ext cx="1368000" cy="676549"/>
          </a:xfrm>
          <a:prstGeom prst="rect">
            <a:avLst/>
          </a:prstGeom>
          <a:noFill/>
        </p:spPr>
      </p:pic>
      <p:pic>
        <p:nvPicPr>
          <p:cNvPr id="18" name="Picture 5" descr="C:\Users\Sofia Feist\Desktop\dynamo_logo_dark-trim.png"/>
          <p:cNvPicPr>
            <a:picLocks noChangeAspect="1" noChangeArrowheads="1"/>
          </p:cNvPicPr>
          <p:nvPr/>
        </p:nvPicPr>
        <p:blipFill>
          <a:blip r:embed="rId7" cstate="print"/>
          <a:srcRect/>
          <a:stretch>
            <a:fillRect/>
          </a:stretch>
        </p:blipFill>
        <p:spPr bwMode="auto">
          <a:xfrm>
            <a:off x="4292842" y="123478"/>
            <a:ext cx="540000" cy="648777"/>
          </a:xfrm>
          <a:prstGeom prst="rect">
            <a:avLst/>
          </a:prstGeom>
          <a:noFill/>
        </p:spPr>
      </p:pic>
      <p:pic>
        <p:nvPicPr>
          <p:cNvPr id="20" name="Picture 2" descr="C:\Users\Sofia Feist\Desktop\Apresentação CAADRIA\Ferramentas GD para BIM\python_icon.png"/>
          <p:cNvPicPr>
            <a:picLocks noChangeAspect="1" noChangeArrowheads="1"/>
          </p:cNvPicPr>
          <p:nvPr/>
        </p:nvPicPr>
        <p:blipFill>
          <a:blip r:embed="rId8" cstate="print"/>
          <a:srcRect/>
          <a:stretch>
            <a:fillRect/>
          </a:stretch>
        </p:blipFill>
        <p:spPr bwMode="auto">
          <a:xfrm>
            <a:off x="7992376" y="195486"/>
            <a:ext cx="504000" cy="498669"/>
          </a:xfrm>
          <a:prstGeom prst="rect">
            <a:avLst/>
          </a:prstGeom>
          <a:noFill/>
        </p:spPr>
      </p:pic>
      <p:pic>
        <p:nvPicPr>
          <p:cNvPr id="14" name="Picture 2" descr="C:\Users\Sofia Feist\Desktop\Apresentação CAADRIA\Ferramentas GD para BIM\GenerativeComponents\GC_Icon_128x128-rounded.png"/>
          <p:cNvPicPr>
            <a:picLocks noChangeAspect="1" noChangeArrowheads="1"/>
          </p:cNvPicPr>
          <p:nvPr/>
        </p:nvPicPr>
        <p:blipFill>
          <a:blip r:embed="rId9" cstate="print"/>
          <a:srcRect/>
          <a:stretch>
            <a:fillRect/>
          </a:stretch>
        </p:blipFill>
        <p:spPr bwMode="auto">
          <a:xfrm>
            <a:off x="6192208" y="195486"/>
            <a:ext cx="504000" cy="504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 name="Picture 3" descr="C:\Users\Sofia Feist\Desktop\Setas3.png"/>
          <p:cNvPicPr>
            <a:picLocks noChangeAspect="1" noChangeArrowheads="1"/>
          </p:cNvPicPr>
          <p:nvPr/>
        </p:nvPicPr>
        <p:blipFill>
          <a:blip r:embed="rId3" cstate="print"/>
          <a:srcRect l="55517" r="18082"/>
          <a:stretch>
            <a:fillRect/>
          </a:stretch>
        </p:blipFill>
        <p:spPr bwMode="auto">
          <a:xfrm flipH="1">
            <a:off x="2123728" y="195486"/>
            <a:ext cx="1944216" cy="4032000"/>
          </a:xfrm>
          <a:prstGeom prst="rect">
            <a:avLst/>
          </a:prstGeom>
          <a:noFill/>
        </p:spPr>
      </p:pic>
      <p:pic>
        <p:nvPicPr>
          <p:cNvPr id="4100" name="Picture 4" descr="C:\Users\Sofia Feist\Desktop\Setas4.png"/>
          <p:cNvPicPr>
            <a:picLocks noChangeAspect="1" noChangeArrowheads="1"/>
          </p:cNvPicPr>
          <p:nvPr/>
        </p:nvPicPr>
        <p:blipFill>
          <a:blip r:embed="rId4" cstate="print"/>
          <a:srcRect/>
          <a:stretch>
            <a:fillRect/>
          </a:stretch>
        </p:blipFill>
        <p:spPr bwMode="auto">
          <a:xfrm>
            <a:off x="899592" y="195934"/>
            <a:ext cx="7364221" cy="4032000"/>
          </a:xfrm>
          <a:prstGeom prst="rect">
            <a:avLst/>
          </a:prstGeom>
          <a:noFill/>
        </p:spPr>
      </p:pic>
      <p:pic>
        <p:nvPicPr>
          <p:cNvPr id="4099" name="Picture 3" descr="C:\Users\Sofia Feist\Desktop\Setas3.png"/>
          <p:cNvPicPr>
            <a:picLocks noChangeAspect="1" noChangeArrowheads="1"/>
          </p:cNvPicPr>
          <p:nvPr/>
        </p:nvPicPr>
        <p:blipFill>
          <a:blip r:embed="rId3" cstate="print"/>
          <a:srcRect l="54757"/>
          <a:stretch>
            <a:fillRect/>
          </a:stretch>
        </p:blipFill>
        <p:spPr bwMode="auto">
          <a:xfrm>
            <a:off x="4932040" y="195934"/>
            <a:ext cx="3331772" cy="4032000"/>
          </a:xfrm>
          <a:prstGeom prst="rect">
            <a:avLst/>
          </a:prstGeom>
          <a:noFill/>
        </p:spPr>
      </p:pic>
      <p:sp>
        <p:nvSpPr>
          <p:cNvPr id="33" name="CaixaDeTexto 32"/>
          <p:cNvSpPr txBox="1"/>
          <p:nvPr/>
        </p:nvSpPr>
        <p:spPr>
          <a:xfrm>
            <a:off x="3707904" y="2619077"/>
            <a:ext cx="1656184" cy="384721"/>
          </a:xfrm>
          <a:prstGeom prst="rect">
            <a:avLst/>
          </a:prstGeom>
          <a:noFill/>
        </p:spPr>
        <p:txBody>
          <a:bodyPr wrap="square" rtlCol="0">
            <a:spAutoFit/>
          </a:bodyPr>
          <a:lstStyle/>
          <a:p>
            <a:r>
              <a:rPr lang="en-US" spc="70" dirty="0" smtClean="0">
                <a:solidFill>
                  <a:schemeClr val="bg1"/>
                </a:solidFill>
                <a:latin typeface="Calibri" pitchFamily="34" charset="0"/>
                <a:cs typeface="Aharoni" pitchFamily="2" charset="-79"/>
              </a:rPr>
              <a:t>ROSETTA</a:t>
            </a:r>
            <a:r>
              <a:rPr lang="en-US" sz="1900" b="1" spc="70" dirty="0" smtClean="0">
                <a:solidFill>
                  <a:srgbClr val="C00000"/>
                </a:solidFill>
                <a:latin typeface="Calibri" pitchFamily="34" charset="0"/>
                <a:cs typeface="Aharoni" pitchFamily="2" charset="-79"/>
              </a:rPr>
              <a:t> </a:t>
            </a:r>
            <a:endParaRPr lang="en-US" sz="1900" b="1" spc="70" dirty="0">
              <a:solidFill>
                <a:srgbClr val="C00000"/>
              </a:solidFill>
              <a:latin typeface="Calibri" pitchFamily="34" charset="0"/>
              <a:cs typeface="Aharoni" pitchFamily="2" charset="-79"/>
            </a:endParaRPr>
          </a:p>
        </p:txBody>
      </p:sp>
      <p:pic>
        <p:nvPicPr>
          <p:cNvPr id="18" name="Picture 2" descr="C:\Users\Sofia Feist\Desktop\logo_grey_noname.png"/>
          <p:cNvPicPr>
            <a:picLocks noChangeAspect="1" noChangeArrowheads="1"/>
          </p:cNvPicPr>
          <p:nvPr/>
        </p:nvPicPr>
        <p:blipFill>
          <a:blip r:embed="rId5" cstate="print">
            <a:lum bright="100000"/>
          </a:blip>
          <a:srcRect/>
          <a:stretch>
            <a:fillRect/>
          </a:stretch>
        </p:blipFill>
        <p:spPr bwMode="auto">
          <a:xfrm>
            <a:off x="4096853" y="1689629"/>
            <a:ext cx="878285" cy="878285"/>
          </a:xfrm>
          <a:prstGeom prst="rect">
            <a:avLst/>
          </a:prstGeom>
          <a:noFill/>
        </p:spPr>
      </p:pic>
      <p:pic>
        <p:nvPicPr>
          <p:cNvPr id="17" name="Picture 7" descr="C:\Users\Sofia Feist\Desktop\Line AT copy copy.png"/>
          <p:cNvPicPr>
            <a:picLocks noChangeAspect="1" noChangeArrowheads="1"/>
          </p:cNvPicPr>
          <p:nvPr/>
        </p:nvPicPr>
        <p:blipFill rotWithShape="1">
          <a:blip r:embed="rId6" cstate="print"/>
          <a:srcRect l="14483" t="48970" b="14630"/>
          <a:stretch/>
        </p:blipFill>
        <p:spPr bwMode="auto">
          <a:xfrm>
            <a:off x="0" y="4207396"/>
            <a:ext cx="9144000" cy="936104"/>
          </a:xfrm>
          <a:prstGeom prst="rect">
            <a:avLst/>
          </a:prstGeom>
          <a:noFill/>
        </p:spPr>
      </p:pic>
      <p:sp>
        <p:nvSpPr>
          <p:cNvPr id="31" name="CaixaDeTexto 30"/>
          <p:cNvSpPr txBox="1"/>
          <p:nvPr/>
        </p:nvSpPr>
        <p:spPr>
          <a:xfrm>
            <a:off x="3707904" y="2619077"/>
            <a:ext cx="1656184" cy="384721"/>
          </a:xfrm>
          <a:prstGeom prst="rect">
            <a:avLst/>
          </a:prstGeom>
          <a:noFill/>
        </p:spPr>
        <p:txBody>
          <a:bodyPr wrap="square" rtlCol="0">
            <a:spAutoFit/>
          </a:bodyPr>
          <a:lstStyle/>
          <a:p>
            <a:r>
              <a:rPr lang="en-US" spc="70" dirty="0" smtClean="0">
                <a:solidFill>
                  <a:schemeClr val="bg1"/>
                </a:solidFill>
                <a:latin typeface="Calibri" pitchFamily="34" charset="0"/>
                <a:cs typeface="Aharoni" pitchFamily="2" charset="-79"/>
              </a:rPr>
              <a:t>ROSETTA</a:t>
            </a:r>
            <a:r>
              <a:rPr lang="en-US" sz="1900" b="1" spc="70" dirty="0" smtClean="0">
                <a:solidFill>
                  <a:srgbClr val="C00000"/>
                </a:solidFill>
                <a:latin typeface="Calibri" pitchFamily="34" charset="0"/>
                <a:cs typeface="Aharoni" pitchFamily="2" charset="-79"/>
              </a:rPr>
              <a:t>BIM</a:t>
            </a:r>
            <a:endParaRPr lang="en-US" sz="1900" b="1" spc="70" dirty="0">
              <a:solidFill>
                <a:srgbClr val="C00000"/>
              </a:solidFill>
              <a:latin typeface="Calibri" pitchFamily="34" charset="0"/>
              <a:cs typeface="Aharoni" pitchFamily="2" charset="-79"/>
            </a:endParaRPr>
          </a:p>
        </p:txBody>
      </p:sp>
      <p:sp>
        <p:nvSpPr>
          <p:cNvPr id="27" name="CaixaDeTexto 26"/>
          <p:cNvSpPr txBox="1"/>
          <p:nvPr/>
        </p:nvSpPr>
        <p:spPr>
          <a:xfrm>
            <a:off x="3636000" y="4444615"/>
            <a:ext cx="5256584" cy="461665"/>
          </a:xfrm>
          <a:prstGeom prst="rect">
            <a:avLst/>
          </a:prstGeom>
          <a:noFill/>
        </p:spPr>
        <p:txBody>
          <a:bodyPr wrap="square" rtlCol="0">
            <a:spAutoFit/>
          </a:bodyPr>
          <a:lstStyle/>
          <a:p>
            <a:pPr algn="r"/>
            <a:r>
              <a:rPr lang="en-GB" sz="2400" b="1" cap="small" dirty="0" err="1" smtClean="0">
                <a:solidFill>
                  <a:srgbClr val="259DB5"/>
                </a:solidFill>
                <a:latin typeface="Swis721 Cn BT" pitchFamily="34" charset="0"/>
              </a:rPr>
              <a:t>RosettaBIM</a:t>
            </a:r>
            <a:endParaRPr lang="en-GB" sz="2400" b="1" cap="small" dirty="0">
              <a:solidFill>
                <a:srgbClr val="259DB5"/>
              </a:solidFill>
              <a:latin typeface="Swis721 Cn BT" pitchFamily="34" charset="0"/>
            </a:endParaRPr>
          </a:p>
        </p:txBody>
      </p:sp>
      <p:pic>
        <p:nvPicPr>
          <p:cNvPr id="23" name="Picture 2" descr="C:\Users\Sofia Feist\Desktop\Apresentação CAADRIA\Ferramentas GD para BIM\python_icon.png"/>
          <p:cNvPicPr>
            <a:picLocks noChangeAspect="1" noChangeArrowheads="1"/>
          </p:cNvPicPr>
          <p:nvPr/>
        </p:nvPicPr>
        <p:blipFill>
          <a:blip r:embed="rId7" cstate="print"/>
          <a:srcRect/>
          <a:stretch>
            <a:fillRect/>
          </a:stretch>
        </p:blipFill>
        <p:spPr bwMode="auto">
          <a:xfrm>
            <a:off x="1493688" y="237262"/>
            <a:ext cx="540000" cy="534288"/>
          </a:xfrm>
          <a:prstGeom prst="rect">
            <a:avLst/>
          </a:prstGeom>
          <a:noFill/>
        </p:spPr>
      </p:pic>
      <p:pic>
        <p:nvPicPr>
          <p:cNvPr id="25" name="Picture 9" descr="C:\Users\Sofia Feist\Desktop\Autodesk-Autocad-icon.png"/>
          <p:cNvPicPr>
            <a:picLocks noChangeAspect="1" noChangeArrowheads="1"/>
          </p:cNvPicPr>
          <p:nvPr/>
        </p:nvPicPr>
        <p:blipFill>
          <a:blip r:embed="rId8" cstate="print">
            <a:lum bright="5000"/>
          </a:blip>
          <a:srcRect/>
          <a:stretch>
            <a:fillRect/>
          </a:stretch>
        </p:blipFill>
        <p:spPr bwMode="auto">
          <a:xfrm>
            <a:off x="7074312" y="1851670"/>
            <a:ext cx="612000" cy="612001"/>
          </a:xfrm>
          <a:prstGeom prst="rect">
            <a:avLst/>
          </a:prstGeom>
          <a:noFill/>
        </p:spPr>
      </p:pic>
      <p:pic>
        <p:nvPicPr>
          <p:cNvPr id="26" name="Picture 12" descr="C:\Users\Sofia Feist\Desktop\icon_rhino-big.png"/>
          <p:cNvPicPr>
            <a:picLocks noChangeAspect="1" noChangeArrowheads="1"/>
          </p:cNvPicPr>
          <p:nvPr/>
        </p:nvPicPr>
        <p:blipFill>
          <a:blip r:embed="rId9" cstate="print"/>
          <a:srcRect/>
          <a:stretch>
            <a:fillRect/>
          </a:stretch>
        </p:blipFill>
        <p:spPr bwMode="auto">
          <a:xfrm rot="21213207">
            <a:off x="6994036" y="77442"/>
            <a:ext cx="864002" cy="864000"/>
          </a:xfrm>
          <a:prstGeom prst="rect">
            <a:avLst/>
          </a:prstGeom>
          <a:noFill/>
        </p:spPr>
      </p:pic>
      <p:pic>
        <p:nvPicPr>
          <p:cNvPr id="28" name="Picture 11" descr="C:\Users\Sofia Feist\Desktop\revit-logo.png"/>
          <p:cNvPicPr>
            <a:picLocks noChangeAspect="1" noChangeArrowheads="1"/>
          </p:cNvPicPr>
          <p:nvPr/>
        </p:nvPicPr>
        <p:blipFill>
          <a:blip r:embed="rId10" cstate="print">
            <a:lum bright="5000"/>
          </a:blip>
          <a:srcRect r="70248"/>
          <a:stretch>
            <a:fillRect/>
          </a:stretch>
        </p:blipFill>
        <p:spPr bwMode="auto">
          <a:xfrm>
            <a:off x="7128312" y="987574"/>
            <a:ext cx="504000" cy="653456"/>
          </a:xfrm>
          <a:prstGeom prst="rect">
            <a:avLst/>
          </a:prstGeom>
          <a:noFill/>
        </p:spPr>
      </p:pic>
      <p:pic>
        <p:nvPicPr>
          <p:cNvPr id="29" name="Picture 12" descr="C:\Users\Sofia Feist\Desktop\archicad-logo-1.png"/>
          <p:cNvPicPr>
            <a:picLocks noChangeAspect="1" noChangeArrowheads="1"/>
          </p:cNvPicPr>
          <p:nvPr/>
        </p:nvPicPr>
        <p:blipFill>
          <a:blip r:embed="rId11" cstate="print"/>
          <a:srcRect/>
          <a:stretch>
            <a:fillRect/>
          </a:stretch>
        </p:blipFill>
        <p:spPr bwMode="auto">
          <a:xfrm>
            <a:off x="7110312" y="2750840"/>
            <a:ext cx="540000" cy="540990"/>
          </a:xfrm>
          <a:prstGeom prst="rect">
            <a:avLst/>
          </a:prstGeom>
          <a:noFill/>
        </p:spPr>
      </p:pic>
      <p:pic>
        <p:nvPicPr>
          <p:cNvPr id="30" name="Picture 4" descr="C:\Users\Sofia Feist\Desktop\256px-Processing_Logo_Clipped.svg.png"/>
          <p:cNvPicPr>
            <a:picLocks noChangeAspect="1" noChangeArrowheads="1"/>
          </p:cNvPicPr>
          <p:nvPr/>
        </p:nvPicPr>
        <p:blipFill>
          <a:blip r:embed="rId12" cstate="print">
            <a:lum bright="8000"/>
          </a:blip>
          <a:srcRect/>
          <a:stretch>
            <a:fillRect/>
          </a:stretch>
        </p:blipFill>
        <p:spPr bwMode="auto">
          <a:xfrm>
            <a:off x="1493689" y="1851670"/>
            <a:ext cx="539999" cy="540000"/>
          </a:xfrm>
          <a:prstGeom prst="rect">
            <a:avLst/>
          </a:prstGeom>
          <a:noFill/>
        </p:spPr>
      </p:pic>
      <p:sp>
        <p:nvSpPr>
          <p:cNvPr id="20" name="CaixaDeTexto 19"/>
          <p:cNvSpPr txBox="1"/>
          <p:nvPr/>
        </p:nvSpPr>
        <p:spPr>
          <a:xfrm>
            <a:off x="1043608" y="3147814"/>
            <a:ext cx="1440160" cy="923330"/>
          </a:xfrm>
          <a:prstGeom prst="rect">
            <a:avLst/>
          </a:prstGeom>
          <a:noFill/>
        </p:spPr>
        <p:txBody>
          <a:bodyPr wrap="square" rtlCol="0">
            <a:spAutoFit/>
          </a:bodyPr>
          <a:lstStyle/>
          <a:p>
            <a:pPr algn="ctr"/>
            <a:r>
              <a:rPr lang="en-US" sz="4800" spc="-300" dirty="0" smtClean="0">
                <a:solidFill>
                  <a:schemeClr val="bg1"/>
                </a:solidFill>
                <a:latin typeface="Calibri" pitchFamily="34" charset="0"/>
                <a:cs typeface="Aharoni" pitchFamily="2" charset="-79"/>
              </a:rPr>
              <a:t>. . .</a:t>
            </a:r>
            <a:r>
              <a:rPr lang="en-US" sz="5400" spc="-300" dirty="0" smtClean="0">
                <a:solidFill>
                  <a:schemeClr val="bg1"/>
                </a:solidFill>
                <a:latin typeface="Calibri" pitchFamily="34" charset="0"/>
                <a:cs typeface="Aharoni" pitchFamily="2" charset="-79"/>
              </a:rPr>
              <a:t> </a:t>
            </a:r>
            <a:endParaRPr lang="en-US" sz="5400" spc="-300" dirty="0">
              <a:solidFill>
                <a:srgbClr val="C00000"/>
              </a:solidFill>
              <a:latin typeface="Calibri" pitchFamily="34" charset="0"/>
              <a:cs typeface="Aharoni" pitchFamily="2" charset="-79"/>
            </a:endParaRPr>
          </a:p>
        </p:txBody>
      </p:sp>
      <p:sp>
        <p:nvSpPr>
          <p:cNvPr id="21" name="CaixaDeTexto 20"/>
          <p:cNvSpPr txBox="1"/>
          <p:nvPr/>
        </p:nvSpPr>
        <p:spPr>
          <a:xfrm>
            <a:off x="6660232" y="3232596"/>
            <a:ext cx="1440160" cy="923330"/>
          </a:xfrm>
          <a:prstGeom prst="rect">
            <a:avLst/>
          </a:prstGeom>
          <a:noFill/>
        </p:spPr>
        <p:txBody>
          <a:bodyPr wrap="square" rtlCol="0">
            <a:spAutoFit/>
          </a:bodyPr>
          <a:lstStyle/>
          <a:p>
            <a:pPr algn="ctr"/>
            <a:r>
              <a:rPr lang="en-US" sz="4800" spc="-300" dirty="0" smtClean="0">
                <a:solidFill>
                  <a:schemeClr val="bg1"/>
                </a:solidFill>
                <a:latin typeface="Calibri" pitchFamily="34" charset="0"/>
                <a:cs typeface="Aharoni" pitchFamily="2" charset="-79"/>
              </a:rPr>
              <a:t>. . .</a:t>
            </a:r>
            <a:r>
              <a:rPr lang="en-US" sz="5400" spc="-300" dirty="0" smtClean="0">
                <a:solidFill>
                  <a:schemeClr val="bg1"/>
                </a:solidFill>
                <a:latin typeface="Calibri" pitchFamily="34" charset="0"/>
                <a:cs typeface="Aharoni" pitchFamily="2" charset="-79"/>
              </a:rPr>
              <a:t> </a:t>
            </a:r>
            <a:endParaRPr lang="en-US" sz="5400" spc="-300" dirty="0">
              <a:solidFill>
                <a:srgbClr val="C00000"/>
              </a:solidFill>
              <a:latin typeface="Calibri" pitchFamily="34" charset="0"/>
              <a:cs typeface="Aharoni"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pic>
        <p:nvPicPr>
          <p:cNvPr id="8" name="Picture 2" descr="C:\Users\Sofia Feist\Desktop\Apresentação CAADRIA\Arquitecture of RosettaBIM\Arquitecture of RosettaBIM 3.png"/>
          <p:cNvPicPr>
            <a:picLocks noChangeAspect="1" noChangeArrowheads="1"/>
          </p:cNvPicPr>
          <p:nvPr/>
        </p:nvPicPr>
        <p:blipFill>
          <a:blip r:embed="rId4" cstate="print"/>
          <a:srcRect/>
          <a:stretch>
            <a:fillRect/>
          </a:stretch>
        </p:blipFill>
        <p:spPr bwMode="auto">
          <a:xfrm>
            <a:off x="864516" y="195486"/>
            <a:ext cx="7415896" cy="3896965"/>
          </a:xfrm>
          <a:prstGeom prst="rect">
            <a:avLst/>
          </a:prstGeom>
          <a:noFill/>
        </p:spPr>
      </p:pic>
      <p:sp>
        <p:nvSpPr>
          <p:cNvPr id="6" name="CaixaDeTexto 5"/>
          <p:cNvSpPr txBox="1"/>
          <p:nvPr/>
        </p:nvSpPr>
        <p:spPr>
          <a:xfrm>
            <a:off x="3563888" y="2499742"/>
            <a:ext cx="3096344" cy="1384995"/>
          </a:xfrm>
          <a:prstGeom prst="rect">
            <a:avLst/>
          </a:prstGeom>
          <a:noFill/>
        </p:spPr>
        <p:txBody>
          <a:bodyPr wrap="square" rtlCol="0">
            <a:spAutoFit/>
          </a:bodyPr>
          <a:lstStyle/>
          <a:p>
            <a:pPr lvl="1">
              <a:lnSpc>
                <a:spcPct val="150000"/>
              </a:lnSpc>
              <a:buFont typeface="Arial" pitchFamily="34" charset="0"/>
              <a:buChar char="•"/>
            </a:pPr>
            <a:r>
              <a:rPr lang="en-US" sz="1400" cap="small" dirty="0" smtClean="0">
                <a:solidFill>
                  <a:schemeClr val="bg1"/>
                </a:solidFill>
                <a:latin typeface="Calibri" pitchFamily="34" charset="0"/>
                <a:cs typeface="Times New Roman" pitchFamily="18" charset="0"/>
              </a:rPr>
              <a:t>    </a:t>
            </a:r>
            <a:r>
              <a:rPr lang="en-US" sz="1400" dirty="0" smtClean="0">
                <a:solidFill>
                  <a:schemeClr val="bg1"/>
                </a:solidFill>
                <a:latin typeface="Calibri" pitchFamily="34" charset="0"/>
                <a:cs typeface="Times New Roman" pitchFamily="18" charset="0"/>
              </a:rPr>
              <a:t>Slabs</a:t>
            </a:r>
            <a:r>
              <a:rPr lang="en-US" sz="1400" cap="small" dirty="0" smtClean="0">
                <a:solidFill>
                  <a:schemeClr val="bg1"/>
                </a:solidFill>
                <a:latin typeface="Calibri" pitchFamily="34" charset="0"/>
                <a:cs typeface="Times New Roman" pitchFamily="18" charset="0"/>
              </a:rPr>
              <a:t>     </a:t>
            </a:r>
          </a:p>
          <a:p>
            <a:pPr lvl="1">
              <a:lnSpc>
                <a:spcPct val="150000"/>
              </a:lnSpc>
              <a:buFont typeface="Arial" pitchFamily="34" charset="0"/>
              <a:buChar char="•"/>
            </a:pPr>
            <a:r>
              <a:rPr lang="en-US" sz="1400" b="1" cap="small" dirty="0" smtClean="0">
                <a:solidFill>
                  <a:schemeClr val="bg1"/>
                </a:solidFill>
                <a:latin typeface="Calibri" pitchFamily="34" charset="0"/>
                <a:cs typeface="Times New Roman" pitchFamily="18" charset="0"/>
              </a:rPr>
              <a:t>    </a:t>
            </a:r>
            <a:r>
              <a:rPr lang="en-US" sz="1400" dirty="0" smtClean="0">
                <a:solidFill>
                  <a:schemeClr val="bg1"/>
                </a:solidFill>
                <a:latin typeface="Calibri" pitchFamily="34" charset="0"/>
                <a:cs typeface="Times New Roman" pitchFamily="18" charset="0"/>
              </a:rPr>
              <a:t>Walls</a:t>
            </a:r>
          </a:p>
          <a:p>
            <a:pPr lvl="1">
              <a:lnSpc>
                <a:spcPct val="150000"/>
              </a:lnSpc>
              <a:buFont typeface="Arial" pitchFamily="34" charset="0"/>
              <a:buChar char="•"/>
            </a:pPr>
            <a:r>
              <a:rPr lang="en-US" sz="1400" b="1" cap="small" dirty="0" smtClean="0">
                <a:solidFill>
                  <a:schemeClr val="bg1"/>
                </a:solidFill>
                <a:latin typeface="Calibri" pitchFamily="34" charset="0"/>
                <a:cs typeface="Times New Roman" pitchFamily="18" charset="0"/>
              </a:rPr>
              <a:t>    </a:t>
            </a:r>
            <a:r>
              <a:rPr lang="en-US" sz="1400" dirty="0" smtClean="0">
                <a:solidFill>
                  <a:schemeClr val="bg1"/>
                </a:solidFill>
                <a:latin typeface="Calibri" pitchFamily="34" charset="0"/>
                <a:cs typeface="Times New Roman" pitchFamily="18" charset="0"/>
              </a:rPr>
              <a:t>Stairs</a:t>
            </a:r>
          </a:p>
          <a:p>
            <a:pPr lvl="1">
              <a:lnSpc>
                <a:spcPct val="150000"/>
              </a:lnSpc>
              <a:buFont typeface="Arial" pitchFamily="34" charset="0"/>
              <a:buChar char="•"/>
            </a:pPr>
            <a:r>
              <a:rPr lang="en-US" sz="1400" b="1" cap="small" dirty="0" smtClean="0">
                <a:solidFill>
                  <a:schemeClr val="bg1"/>
                </a:solidFill>
                <a:latin typeface="Calibri" pitchFamily="34" charset="0"/>
                <a:cs typeface="Times New Roman" pitchFamily="18" charset="0"/>
              </a:rPr>
              <a:t>    </a:t>
            </a:r>
            <a:r>
              <a:rPr lang="en-US" sz="1400" cap="small" dirty="0" smtClean="0">
                <a:solidFill>
                  <a:schemeClr val="bg1"/>
                </a:solidFill>
                <a:latin typeface="Calibri" pitchFamily="34" charset="0"/>
                <a:cs typeface="Times New Roman" pitchFamily="18" charset="0"/>
              </a:rPr>
              <a:t>…</a:t>
            </a:r>
            <a:endParaRPr lang="en-US" sz="1400" cap="small" dirty="0">
              <a:solidFill>
                <a:schemeClr val="bg1"/>
              </a:solidFill>
              <a:latin typeface="Calibri" pitchFamily="34" charset="0"/>
              <a:cs typeface="Times New Roman" pitchFamily="18" charset="0"/>
            </a:endParaRPr>
          </a:p>
        </p:txBody>
      </p:sp>
      <p:sp>
        <p:nvSpPr>
          <p:cNvPr id="10" name="CaixaDeTexto 9"/>
          <p:cNvSpPr txBox="1"/>
          <p:nvPr/>
        </p:nvSpPr>
        <p:spPr>
          <a:xfrm>
            <a:off x="4359600" y="4444616"/>
            <a:ext cx="4536504"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Architecture of </a:t>
            </a:r>
            <a:r>
              <a:rPr lang="en-GB" sz="2400" b="1" cap="small" dirty="0" err="1" smtClean="0">
                <a:solidFill>
                  <a:srgbClr val="259DB5"/>
                </a:solidFill>
                <a:latin typeface="Swis721 Cn BT" pitchFamily="34" charset="0"/>
              </a:rPr>
              <a:t>RosettaBIM</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pic>
        <p:nvPicPr>
          <p:cNvPr id="20" name="Picture 2" descr="C:\Users\Sofia Feist\Desktop\Apresentação CAADRIA\Arquitecture of RosettaBIM\Abstraction Layer Rosetta 3.png"/>
          <p:cNvPicPr>
            <a:picLocks noChangeAspect="1" noChangeArrowheads="1"/>
          </p:cNvPicPr>
          <p:nvPr/>
        </p:nvPicPr>
        <p:blipFill>
          <a:blip r:embed="rId4" cstate="print"/>
          <a:srcRect r="30176"/>
          <a:stretch>
            <a:fillRect/>
          </a:stretch>
        </p:blipFill>
        <p:spPr bwMode="auto">
          <a:xfrm>
            <a:off x="864516" y="195486"/>
            <a:ext cx="5180530" cy="3898800"/>
          </a:xfrm>
          <a:prstGeom prst="rect">
            <a:avLst/>
          </a:prstGeom>
          <a:noFill/>
        </p:spPr>
      </p:pic>
      <p:pic>
        <p:nvPicPr>
          <p:cNvPr id="16" name="Picture 2" descr="C:\Users\Sofia Feist\Desktop\Apresentação CAADRIA\Arquitecture of RosettaBIM\Abstraction Layer Rosetta 3.png"/>
          <p:cNvPicPr>
            <a:picLocks noChangeAspect="1" noChangeArrowheads="1"/>
          </p:cNvPicPr>
          <p:nvPr/>
        </p:nvPicPr>
        <p:blipFill>
          <a:blip r:embed="rId4" cstate="print"/>
          <a:srcRect l="69824"/>
          <a:stretch>
            <a:fillRect/>
          </a:stretch>
        </p:blipFill>
        <p:spPr bwMode="auto">
          <a:xfrm>
            <a:off x="6037200" y="465516"/>
            <a:ext cx="2520280" cy="3291658"/>
          </a:xfrm>
          <a:prstGeom prst="rect">
            <a:avLst/>
          </a:prstGeom>
          <a:noFill/>
        </p:spPr>
      </p:pic>
      <p:sp>
        <p:nvSpPr>
          <p:cNvPr id="14" name="CaixaDeTexto 13"/>
          <p:cNvSpPr txBox="1"/>
          <p:nvPr/>
        </p:nvSpPr>
        <p:spPr>
          <a:xfrm>
            <a:off x="2555776" y="4444616"/>
            <a:ext cx="6336704"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Implementation of </a:t>
            </a:r>
            <a:r>
              <a:rPr lang="en-GB" sz="2400" b="1" cap="small" dirty="0" err="1" smtClean="0">
                <a:solidFill>
                  <a:srgbClr val="259DB5"/>
                </a:solidFill>
                <a:latin typeface="Swis721 Cn BT" pitchFamily="34" charset="0"/>
              </a:rPr>
              <a:t>RosettaBIM</a:t>
            </a:r>
            <a:endParaRPr lang="en-GB" sz="2400" b="1" cap="small" dirty="0">
              <a:solidFill>
                <a:srgbClr val="259DB5"/>
              </a:solidFill>
              <a:latin typeface="Swis721 Cn BT" pitchFamily="34" charset="0"/>
            </a:endParaRPr>
          </a:p>
        </p:txBody>
      </p:sp>
      <p:sp>
        <p:nvSpPr>
          <p:cNvPr id="18" name="CaixaDeTexto 17"/>
          <p:cNvSpPr txBox="1"/>
          <p:nvPr/>
        </p:nvSpPr>
        <p:spPr>
          <a:xfrm>
            <a:off x="3347864" y="2499742"/>
            <a:ext cx="5256584" cy="738664"/>
          </a:xfrm>
          <a:prstGeom prst="rect">
            <a:avLst/>
          </a:prstGeom>
          <a:noFill/>
        </p:spPr>
        <p:txBody>
          <a:bodyPr wrap="square" rtlCol="0">
            <a:spAutoFit/>
          </a:bodyPr>
          <a:lstStyle/>
          <a:p>
            <a:pPr lvl="1">
              <a:lnSpc>
                <a:spcPct val="150000"/>
              </a:lnSpc>
              <a:buFont typeface="Arial" pitchFamily="34" charset="0"/>
              <a:buChar char="•"/>
            </a:pPr>
            <a:r>
              <a:rPr lang="en-US" sz="1400" b="1" cap="small" dirty="0" smtClean="0">
                <a:solidFill>
                  <a:schemeClr val="bg1"/>
                </a:solidFill>
                <a:latin typeface="Calibri" pitchFamily="34" charset="0"/>
                <a:cs typeface="Times New Roman" pitchFamily="18" charset="0"/>
              </a:rPr>
              <a:t>    </a:t>
            </a:r>
            <a:r>
              <a:rPr lang="en-US" sz="1400" dirty="0" smtClean="0">
                <a:solidFill>
                  <a:schemeClr val="bg1"/>
                </a:solidFill>
                <a:latin typeface="Calibri" pitchFamily="34" charset="0"/>
                <a:cs typeface="Times New Roman" pitchFamily="18" charset="0"/>
              </a:rPr>
              <a:t>Coordinate systems</a:t>
            </a:r>
          </a:p>
          <a:p>
            <a:pPr lvl="1">
              <a:lnSpc>
                <a:spcPct val="150000"/>
              </a:lnSpc>
              <a:buFont typeface="Arial" pitchFamily="34" charset="0"/>
              <a:buChar char="•"/>
            </a:pPr>
            <a:r>
              <a:rPr lang="en-US" sz="1400" b="1" cap="small" dirty="0" smtClean="0">
                <a:solidFill>
                  <a:schemeClr val="bg1"/>
                </a:solidFill>
                <a:latin typeface="Calibri" pitchFamily="34" charset="0"/>
                <a:cs typeface="Times New Roman" pitchFamily="18" charset="0"/>
              </a:rPr>
              <a:t>    </a:t>
            </a:r>
            <a:r>
              <a:rPr lang="en-US" sz="1400" dirty="0" smtClean="0">
                <a:solidFill>
                  <a:schemeClr val="bg1"/>
                </a:solidFill>
                <a:latin typeface="Calibri" pitchFamily="34" charset="0"/>
                <a:cs typeface="Times New Roman" pitchFamily="18" charset="0"/>
              </a:rPr>
              <a:t>Geometric operations</a:t>
            </a:r>
          </a:p>
        </p:txBody>
      </p:sp>
      <p:sp>
        <p:nvSpPr>
          <p:cNvPr id="19" name="CaixaDeTexto 18"/>
          <p:cNvSpPr txBox="1"/>
          <p:nvPr/>
        </p:nvSpPr>
        <p:spPr>
          <a:xfrm>
            <a:off x="3347864" y="3139216"/>
            <a:ext cx="3600400" cy="382092"/>
          </a:xfrm>
          <a:prstGeom prst="rect">
            <a:avLst/>
          </a:prstGeom>
          <a:noFill/>
        </p:spPr>
        <p:txBody>
          <a:bodyPr wrap="square" rtlCol="0">
            <a:spAutoFit/>
          </a:bodyPr>
          <a:lstStyle/>
          <a:p>
            <a:pPr lvl="1">
              <a:lnSpc>
                <a:spcPct val="150000"/>
              </a:lnSpc>
              <a:buFont typeface="Arial" pitchFamily="34" charset="0"/>
              <a:buChar char="•"/>
            </a:pPr>
            <a:r>
              <a:rPr lang="en-US" sz="1400" dirty="0" smtClean="0">
                <a:solidFill>
                  <a:schemeClr val="bg1"/>
                </a:solidFill>
                <a:latin typeface="Calibri" pitchFamily="34" charset="0"/>
                <a:cs typeface="Times New Roman" pitchFamily="18" charset="0"/>
              </a:rPr>
              <a:t>    BIM operations</a:t>
            </a:r>
          </a:p>
        </p:txBody>
      </p:sp>
      <p:pic>
        <p:nvPicPr>
          <p:cNvPr id="24" name="Picture 2" descr="C:\Users\Sofia Feist\Desktop\logo_grey_noname.png"/>
          <p:cNvPicPr>
            <a:picLocks noChangeAspect="1" noChangeArrowheads="1"/>
          </p:cNvPicPr>
          <p:nvPr/>
        </p:nvPicPr>
        <p:blipFill>
          <a:blip r:embed="rId5" cstate="print">
            <a:lum bright="100000"/>
          </a:blip>
          <a:srcRect/>
          <a:stretch>
            <a:fillRect/>
          </a:stretch>
        </p:blipFill>
        <p:spPr bwMode="auto">
          <a:xfrm>
            <a:off x="4499992" y="627534"/>
            <a:ext cx="878285" cy="878285"/>
          </a:xfrm>
          <a:prstGeom prst="rect">
            <a:avLst/>
          </a:prstGeom>
          <a:noFill/>
        </p:spPr>
      </p:pic>
      <p:pic>
        <p:nvPicPr>
          <p:cNvPr id="25" name="Picture 11" descr="C:\Users\Sofia Feist\Desktop\revit-logo.png"/>
          <p:cNvPicPr>
            <a:picLocks noChangeAspect="1" noChangeArrowheads="1"/>
          </p:cNvPicPr>
          <p:nvPr/>
        </p:nvPicPr>
        <p:blipFill>
          <a:blip r:embed="rId6" cstate="print">
            <a:lum bright="5000"/>
          </a:blip>
          <a:srcRect r="70248"/>
          <a:stretch>
            <a:fillRect/>
          </a:stretch>
        </p:blipFill>
        <p:spPr bwMode="auto">
          <a:xfrm>
            <a:off x="7539357" y="195486"/>
            <a:ext cx="720000" cy="933510"/>
          </a:xfrm>
          <a:prstGeom prst="rect">
            <a:avLst/>
          </a:prstGeom>
          <a:noFill/>
        </p:spPr>
      </p:pic>
      <p:pic>
        <p:nvPicPr>
          <p:cNvPr id="26" name="Picture 12" descr="C:\Users\Sofia Feist\Desktop\archicad-logo-1.png"/>
          <p:cNvPicPr>
            <a:picLocks noChangeAspect="1" noChangeArrowheads="1"/>
          </p:cNvPicPr>
          <p:nvPr/>
        </p:nvPicPr>
        <p:blipFill>
          <a:blip r:embed="rId7" cstate="print"/>
          <a:srcRect/>
          <a:stretch>
            <a:fillRect/>
          </a:stretch>
        </p:blipFill>
        <p:spPr bwMode="auto">
          <a:xfrm>
            <a:off x="7540675" y="3219902"/>
            <a:ext cx="718682" cy="720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Sofia Feist\Desktop\Absolute Towers 2160x1008 after Photoshop.png"/>
          <p:cNvPicPr>
            <a:picLocks noChangeAspect="1" noChangeArrowheads="1"/>
          </p:cNvPicPr>
          <p:nvPr/>
        </p:nvPicPr>
        <p:blipFill>
          <a:blip r:embed="rId3" cstate="print"/>
          <a:srcRect/>
          <a:stretch>
            <a:fillRect/>
          </a:stretch>
        </p:blipFill>
        <p:spPr bwMode="auto">
          <a:xfrm>
            <a:off x="0" y="0"/>
            <a:ext cx="9144000" cy="4266612"/>
          </a:xfrm>
          <a:prstGeom prst="rect">
            <a:avLst/>
          </a:prstGeom>
          <a:noFill/>
        </p:spPr>
      </p:pic>
      <p:pic>
        <p:nvPicPr>
          <p:cNvPr id="7"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10" name="CaixaDeTexto 9"/>
          <p:cNvSpPr txBox="1"/>
          <p:nvPr/>
        </p:nvSpPr>
        <p:spPr>
          <a:xfrm>
            <a:off x="4499992" y="4444616"/>
            <a:ext cx="4392488"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Evaluation of </a:t>
            </a:r>
            <a:r>
              <a:rPr lang="en-GB" sz="2400" b="1" cap="small" dirty="0" err="1" smtClean="0">
                <a:solidFill>
                  <a:srgbClr val="259DB5"/>
                </a:solidFill>
                <a:latin typeface="Swis721 Cn BT" pitchFamily="34" charset="0"/>
              </a:rPr>
              <a:t>RosettaBIM</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ofia Feist\Desktop\Melbourne’s Federation Square by LAB Studio.jpg"/>
          <p:cNvPicPr>
            <a:picLocks noChangeAspect="1" noChangeArrowheads="1"/>
          </p:cNvPicPr>
          <p:nvPr/>
        </p:nvPicPr>
        <p:blipFill rotWithShape="1">
          <a:blip r:embed="rId3" cstate="print"/>
          <a:srcRect b="10852"/>
          <a:stretch/>
        </p:blipFill>
        <p:spPr bwMode="auto">
          <a:xfrm>
            <a:off x="0" y="-1604714"/>
            <a:ext cx="9144000" cy="6280162"/>
          </a:xfrm>
          <a:prstGeom prst="rect">
            <a:avLst/>
          </a:prstGeom>
          <a:noFill/>
        </p:spPr>
      </p:pic>
      <p:sp>
        <p:nvSpPr>
          <p:cNvPr id="6" name="CaixaDeTexto 5"/>
          <p:cNvSpPr txBox="1"/>
          <p:nvPr/>
        </p:nvSpPr>
        <p:spPr>
          <a:xfrm>
            <a:off x="5724128" y="3807499"/>
            <a:ext cx="3168352" cy="492443"/>
          </a:xfrm>
          <a:prstGeom prst="rect">
            <a:avLst/>
          </a:prstGeom>
          <a:noFill/>
        </p:spPr>
        <p:txBody>
          <a:bodyPr wrap="square" rtlCol="0">
            <a:spAutoFit/>
          </a:bodyPr>
          <a:lstStyle/>
          <a:p>
            <a:pPr algn="r"/>
            <a:r>
              <a:rPr lang="en-US" sz="900" dirty="0" smtClean="0"/>
              <a:t>Federation Square</a:t>
            </a:r>
          </a:p>
          <a:p>
            <a:pPr algn="r"/>
            <a:r>
              <a:rPr lang="en-US" sz="900" dirty="0" smtClean="0"/>
              <a:t>Lab Architecture Studio</a:t>
            </a:r>
          </a:p>
          <a:p>
            <a:pPr algn="r"/>
            <a:r>
              <a:rPr lang="en-US" sz="800" dirty="0" smtClean="0"/>
              <a:t>Photo taken from: meinphoto.com/</a:t>
            </a:r>
            <a:endParaRPr lang="en-US" sz="800" dirty="0"/>
          </a:p>
        </p:txBody>
      </p:sp>
      <p:pic>
        <p:nvPicPr>
          <p:cNvPr id="8"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9" name="CaixaDeTexto 8"/>
          <p:cNvSpPr txBox="1"/>
          <p:nvPr/>
        </p:nvSpPr>
        <p:spPr>
          <a:xfrm>
            <a:off x="5868144" y="4444616"/>
            <a:ext cx="302433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Generative Design</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ofiaFeist\Desktop\Apresentação CAADRIA\Evaluation examples\Evaluation portability Truss Autocad 16-9.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
            <a:ext cx="9160654" cy="68704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9" name="Conexão recta 8"/>
          <p:cNvCxnSpPr/>
          <p:nvPr/>
        </p:nvCxnSpPr>
        <p:spPr>
          <a:xfrm>
            <a:off x="144000" y="915566"/>
            <a:ext cx="1692000" cy="0"/>
          </a:xfrm>
          <a:prstGeom prst="line">
            <a:avLst/>
          </a:prstGeom>
          <a:ln w="25400">
            <a:solidFill>
              <a:srgbClr val="F60000"/>
            </a:solidFill>
          </a:ln>
        </p:spPr>
        <p:style>
          <a:lnRef idx="1">
            <a:schemeClr val="accent1"/>
          </a:lnRef>
          <a:fillRef idx="0">
            <a:schemeClr val="accent1"/>
          </a:fillRef>
          <a:effectRef idx="0">
            <a:schemeClr val="accent1"/>
          </a:effectRef>
          <a:fontRef idx="minor">
            <a:schemeClr val="tx1"/>
          </a:fontRef>
        </p:style>
      </p:cxnSp>
      <p:pic>
        <p:nvPicPr>
          <p:cNvPr id="1027" name="Picture 3" descr="C:\Users\SofiaFeist\Desktop\Apresentação CAADRIA\Evaluation examples\Evaluation portability Truss Archicad 16-9.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1"/>
            <a:ext cx="9160654" cy="687049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3" name="Conexão recta 12"/>
          <p:cNvCxnSpPr/>
          <p:nvPr/>
        </p:nvCxnSpPr>
        <p:spPr>
          <a:xfrm flipV="1">
            <a:off x="144000" y="915566"/>
            <a:ext cx="1763704" cy="0"/>
          </a:xfrm>
          <a:prstGeom prst="line">
            <a:avLst/>
          </a:prstGeom>
          <a:ln w="25400">
            <a:solidFill>
              <a:srgbClr val="F60000"/>
            </a:solidFill>
          </a:ln>
        </p:spPr>
        <p:style>
          <a:lnRef idx="1">
            <a:schemeClr val="accent1"/>
          </a:lnRef>
          <a:fillRef idx="0">
            <a:schemeClr val="accent1"/>
          </a:fillRef>
          <a:effectRef idx="0">
            <a:schemeClr val="accent1"/>
          </a:effectRef>
          <a:fontRef idx="minor">
            <a:schemeClr val="tx1"/>
          </a:fontRef>
        </p:style>
      </p:cxnSp>
      <p:pic>
        <p:nvPicPr>
          <p:cNvPr id="1028" name="Picture 4" descr="C:\Users\SofiaFeist\Desktop\Apresentação CAADRIA\Evaluation examples\Evaluation portability Truss Revit 16-9.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
            <a:ext cx="9160654" cy="687049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7" descr="C:\Users\Sofia Feist\Desktop\Line AT copy copy.png"/>
          <p:cNvPicPr>
            <a:picLocks noChangeAspect="1" noChangeArrowheads="1"/>
          </p:cNvPicPr>
          <p:nvPr/>
        </p:nvPicPr>
        <p:blipFill rotWithShape="1">
          <a:blip r:embed="rId6" cstate="print"/>
          <a:srcRect l="14483" t="48970" b="14630"/>
          <a:stretch/>
        </p:blipFill>
        <p:spPr bwMode="auto">
          <a:xfrm>
            <a:off x="0" y="4207396"/>
            <a:ext cx="9144000" cy="936104"/>
          </a:xfrm>
          <a:prstGeom prst="rect">
            <a:avLst/>
          </a:prstGeom>
          <a:noFill/>
        </p:spPr>
      </p:pic>
      <p:sp>
        <p:nvSpPr>
          <p:cNvPr id="11" name="CaixaDeTexto 10"/>
          <p:cNvSpPr txBox="1"/>
          <p:nvPr/>
        </p:nvSpPr>
        <p:spPr>
          <a:xfrm>
            <a:off x="5652120" y="4444616"/>
            <a:ext cx="3240360"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Truss  –  Evaluation</a:t>
            </a:r>
            <a:endParaRPr lang="en-GB" sz="2400" b="1" cap="small" dirty="0">
              <a:solidFill>
                <a:srgbClr val="259DB5"/>
              </a:solidFill>
              <a:latin typeface="Swis721 Cn BT" pitchFamily="34" charset="0"/>
            </a:endParaRPr>
          </a:p>
        </p:txBody>
      </p:sp>
      <p:cxnSp>
        <p:nvCxnSpPr>
          <p:cNvPr id="7" name="Conexão recta 6"/>
          <p:cNvCxnSpPr/>
          <p:nvPr/>
        </p:nvCxnSpPr>
        <p:spPr>
          <a:xfrm flipV="1">
            <a:off x="144000" y="915566"/>
            <a:ext cx="1547680" cy="0"/>
          </a:xfrm>
          <a:prstGeom prst="line">
            <a:avLst/>
          </a:prstGeom>
          <a:ln w="25400">
            <a:solidFill>
              <a:srgbClr val="F6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T CAADRIA Fast Wide.mp4">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0"/>
            <a:ext cx="9144000" cy="4267200"/>
          </a:xfrm>
          <a:prstGeom prst="rect">
            <a:avLst/>
          </a:prstGeom>
        </p:spPr>
      </p:pic>
      <p:pic>
        <p:nvPicPr>
          <p:cNvPr id="5" name="Picture 7" descr="C:\Users\Sofia Feist\Desktop\Line AT copy copy.png"/>
          <p:cNvPicPr>
            <a:picLocks noChangeAspect="1" noChangeArrowheads="1"/>
          </p:cNvPicPr>
          <p:nvPr/>
        </p:nvPicPr>
        <p:blipFill rotWithShape="1">
          <a:blip r:embed="rId6" cstate="print"/>
          <a:srcRect l="14483" t="48970" b="14630"/>
          <a:stretch/>
        </p:blipFill>
        <p:spPr bwMode="auto">
          <a:xfrm>
            <a:off x="0" y="4207396"/>
            <a:ext cx="9144000" cy="936104"/>
          </a:xfrm>
          <a:prstGeom prst="rect">
            <a:avLst/>
          </a:prstGeom>
          <a:noFill/>
        </p:spPr>
      </p:pic>
      <p:sp>
        <p:nvSpPr>
          <p:cNvPr id="9" name="CaixaDeTexto 8"/>
          <p:cNvSpPr txBox="1"/>
          <p:nvPr/>
        </p:nvSpPr>
        <p:spPr>
          <a:xfrm>
            <a:off x="4139952" y="4444616"/>
            <a:ext cx="4752528"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Absolute Towers  –  Evaluation</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Sofia Feist\Desktop\Apresentação CAADRIA\Evaluation examples\allBackends3.1.png"/>
          <p:cNvPicPr>
            <a:picLocks noChangeArrowheads="1"/>
          </p:cNvPicPr>
          <p:nvPr/>
        </p:nvPicPr>
        <p:blipFill>
          <a:blip r:embed="rId3" cstate="print"/>
          <a:srcRect/>
          <a:stretch>
            <a:fillRect/>
          </a:stretch>
        </p:blipFill>
        <p:spPr bwMode="auto">
          <a:xfrm>
            <a:off x="0" y="0"/>
            <a:ext cx="9144000" cy="4266000"/>
          </a:xfrm>
          <a:prstGeom prst="rect">
            <a:avLst/>
          </a:prstGeom>
          <a:noFill/>
        </p:spPr>
      </p:pic>
      <p:pic>
        <p:nvPicPr>
          <p:cNvPr id="4"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pic>
        <p:nvPicPr>
          <p:cNvPr id="20"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31880" y="3471950"/>
            <a:ext cx="720000" cy="72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73960" y="3471950"/>
            <a:ext cx="720000" cy="72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31880" y="1332000"/>
            <a:ext cx="720000" cy="7200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CaixaDeTexto 6"/>
          <p:cNvSpPr txBox="1"/>
          <p:nvPr/>
        </p:nvSpPr>
        <p:spPr>
          <a:xfrm>
            <a:off x="2195736" y="4444616"/>
            <a:ext cx="6696744"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Portability CAD/BIM  –  Evaluation</a:t>
            </a:r>
          </a:p>
        </p:txBody>
      </p:sp>
      <p:pic>
        <p:nvPicPr>
          <p:cNvPr id="17"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352000" y="3471950"/>
            <a:ext cx="720000" cy="72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352000" y="1332000"/>
            <a:ext cx="720000" cy="72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SofiaFeist\Desktop\clock-of-circular-shape-at-two-o-clock_318-48022 copy.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73960" y="1332000"/>
            <a:ext cx="720000" cy="720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231800" y="1710000"/>
            <a:ext cx="720080" cy="261610"/>
          </a:xfrm>
          <a:prstGeom prst="rect">
            <a:avLst/>
          </a:prstGeom>
          <a:noFill/>
        </p:spPr>
        <p:txBody>
          <a:bodyPr wrap="square" rtlCol="0">
            <a:spAutoFit/>
          </a:bodyPr>
          <a:lstStyle/>
          <a:p>
            <a:pPr algn="ctr"/>
            <a:r>
              <a:rPr lang="pt-PT" sz="1100" b="1" dirty="0" smtClean="0"/>
              <a:t>0,3s</a:t>
            </a:r>
            <a:endParaRPr lang="pt-PT" sz="1100" b="1" dirty="0"/>
          </a:p>
        </p:txBody>
      </p:sp>
      <p:sp>
        <p:nvSpPr>
          <p:cNvPr id="12" name="TextBox 11"/>
          <p:cNvSpPr txBox="1"/>
          <p:nvPr/>
        </p:nvSpPr>
        <p:spPr>
          <a:xfrm>
            <a:off x="5273960" y="1710000"/>
            <a:ext cx="720080" cy="261610"/>
          </a:xfrm>
          <a:prstGeom prst="rect">
            <a:avLst/>
          </a:prstGeom>
          <a:noFill/>
        </p:spPr>
        <p:txBody>
          <a:bodyPr wrap="square" rtlCol="0">
            <a:spAutoFit/>
          </a:bodyPr>
          <a:lstStyle/>
          <a:p>
            <a:pPr algn="ctr"/>
            <a:r>
              <a:rPr lang="pt-PT" sz="1100" b="1" dirty="0" smtClean="0"/>
              <a:t>43,6s</a:t>
            </a:r>
            <a:endParaRPr lang="pt-PT" sz="1100" b="1" dirty="0"/>
          </a:p>
        </p:txBody>
      </p:sp>
      <p:sp>
        <p:nvSpPr>
          <p:cNvPr id="13" name="TextBox 12"/>
          <p:cNvSpPr txBox="1"/>
          <p:nvPr/>
        </p:nvSpPr>
        <p:spPr>
          <a:xfrm>
            <a:off x="2231800" y="3852000"/>
            <a:ext cx="720080" cy="261610"/>
          </a:xfrm>
          <a:prstGeom prst="rect">
            <a:avLst/>
          </a:prstGeom>
          <a:noFill/>
        </p:spPr>
        <p:txBody>
          <a:bodyPr wrap="square" rtlCol="0">
            <a:spAutoFit/>
          </a:bodyPr>
          <a:lstStyle/>
          <a:p>
            <a:pPr algn="ctr"/>
            <a:r>
              <a:rPr lang="pt-PT" sz="1100" b="1" dirty="0" smtClean="0"/>
              <a:t>4,6s</a:t>
            </a:r>
            <a:endParaRPr lang="pt-PT" sz="1100" b="1" dirty="0"/>
          </a:p>
        </p:txBody>
      </p:sp>
      <p:sp>
        <p:nvSpPr>
          <p:cNvPr id="14" name="TextBox 13"/>
          <p:cNvSpPr txBox="1"/>
          <p:nvPr/>
        </p:nvSpPr>
        <p:spPr>
          <a:xfrm>
            <a:off x="5273960" y="3852000"/>
            <a:ext cx="720080" cy="261610"/>
          </a:xfrm>
          <a:prstGeom prst="rect">
            <a:avLst/>
          </a:prstGeom>
          <a:noFill/>
        </p:spPr>
        <p:txBody>
          <a:bodyPr wrap="square" rtlCol="0">
            <a:spAutoFit/>
          </a:bodyPr>
          <a:lstStyle/>
          <a:p>
            <a:pPr algn="ctr"/>
            <a:r>
              <a:rPr lang="pt-PT" sz="1100" b="1" dirty="0" smtClean="0"/>
              <a:t>64,8s</a:t>
            </a:r>
            <a:endParaRPr lang="pt-PT" sz="1100" b="1" dirty="0"/>
          </a:p>
        </p:txBody>
      </p:sp>
      <p:sp>
        <p:nvSpPr>
          <p:cNvPr id="21" name="TextBox 20"/>
          <p:cNvSpPr txBox="1"/>
          <p:nvPr/>
        </p:nvSpPr>
        <p:spPr>
          <a:xfrm>
            <a:off x="8351920" y="1710000"/>
            <a:ext cx="720080" cy="261610"/>
          </a:xfrm>
          <a:prstGeom prst="rect">
            <a:avLst/>
          </a:prstGeom>
          <a:noFill/>
        </p:spPr>
        <p:txBody>
          <a:bodyPr wrap="square" rtlCol="0">
            <a:spAutoFit/>
          </a:bodyPr>
          <a:lstStyle/>
          <a:p>
            <a:pPr algn="ctr"/>
            <a:r>
              <a:rPr lang="pt-PT" sz="1100" b="1" dirty="0" smtClean="0"/>
              <a:t>93,4s</a:t>
            </a:r>
            <a:endParaRPr lang="pt-PT" sz="1100" b="1" dirty="0"/>
          </a:p>
        </p:txBody>
      </p:sp>
      <p:sp>
        <p:nvSpPr>
          <p:cNvPr id="22" name="TextBox 21"/>
          <p:cNvSpPr txBox="1"/>
          <p:nvPr/>
        </p:nvSpPr>
        <p:spPr>
          <a:xfrm>
            <a:off x="8351920" y="3852000"/>
            <a:ext cx="720080" cy="261610"/>
          </a:xfrm>
          <a:prstGeom prst="rect">
            <a:avLst/>
          </a:prstGeom>
          <a:noFill/>
        </p:spPr>
        <p:txBody>
          <a:bodyPr wrap="square" rtlCol="0">
            <a:spAutoFit/>
          </a:bodyPr>
          <a:lstStyle/>
          <a:p>
            <a:pPr algn="ctr"/>
            <a:r>
              <a:rPr lang="pt-PT" sz="1100" b="1" dirty="0" smtClean="0"/>
              <a:t>397,6s</a:t>
            </a:r>
            <a:endParaRPr lang="pt-PT" sz="11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sp>
        <p:nvSpPr>
          <p:cNvPr id="5" name="CaixaDeTexto 4"/>
          <p:cNvSpPr txBox="1"/>
          <p:nvPr/>
        </p:nvSpPr>
        <p:spPr>
          <a:xfrm>
            <a:off x="1979712" y="415860"/>
            <a:ext cx="5112568" cy="3524042"/>
          </a:xfrm>
          <a:prstGeom prst="rect">
            <a:avLst/>
          </a:prstGeom>
          <a:noFill/>
        </p:spPr>
        <p:txBody>
          <a:bodyPr wrap="square" rtlCol="0">
            <a:spAutoFit/>
          </a:bodyPr>
          <a:lstStyle/>
          <a:p>
            <a:r>
              <a:rPr lang="en-US" sz="2000" b="1" cap="small" dirty="0" smtClean="0">
                <a:solidFill>
                  <a:srgbClr val="FFFFFF"/>
                </a:solidFill>
                <a:latin typeface="Swis721 Cn BT" pitchFamily="34" charset="0"/>
              </a:rPr>
              <a:t>Case Studies:</a:t>
            </a:r>
          </a:p>
          <a:p>
            <a:endParaRPr lang="en-US" sz="2000" b="1" cap="small" dirty="0" smtClean="0">
              <a:solidFill>
                <a:srgbClr val="FFFFFF"/>
              </a:solidFill>
              <a:latin typeface="Swis721 Cn BT" pitchFamily="34" charset="0"/>
            </a:endParaRPr>
          </a:p>
          <a:p>
            <a:pPr>
              <a:spcAft>
                <a:spcPts val="600"/>
              </a:spcAft>
              <a:buFont typeface="Arial" pitchFamily="34" charset="0"/>
              <a:buChar char="•"/>
            </a:pPr>
            <a:r>
              <a:rPr lang="en-US" sz="1600" b="1" cap="small" dirty="0" smtClean="0">
                <a:solidFill>
                  <a:srgbClr val="FFFFFF"/>
                </a:solidFill>
                <a:latin typeface="Swis721 Cn BT" pitchFamily="34" charset="0"/>
              </a:rPr>
              <a:t>   Complex Geometries</a:t>
            </a:r>
          </a:p>
          <a:p>
            <a:pPr>
              <a:spcAft>
                <a:spcPts val="600"/>
              </a:spcAft>
              <a:buFont typeface="Arial" pitchFamily="34" charset="0"/>
              <a:buChar char="•"/>
            </a:pPr>
            <a:r>
              <a:rPr lang="en-US" sz="1600" b="1" cap="small" dirty="0" smtClean="0">
                <a:solidFill>
                  <a:srgbClr val="FFFFFF"/>
                </a:solidFill>
                <a:latin typeface="Swis721 Cn BT" pitchFamily="34" charset="0"/>
              </a:rPr>
              <a:t>   Automation</a:t>
            </a:r>
          </a:p>
          <a:p>
            <a:pPr>
              <a:spcAft>
                <a:spcPts val="600"/>
              </a:spcAft>
              <a:buFont typeface="Arial" pitchFamily="34" charset="0"/>
              <a:buChar char="•"/>
            </a:pPr>
            <a:r>
              <a:rPr lang="en-US" sz="1600" b="1" cap="small" dirty="0" smtClean="0">
                <a:solidFill>
                  <a:srgbClr val="FFFFFF"/>
                </a:solidFill>
                <a:latin typeface="Swis721 Cn BT" pitchFamily="34" charset="0"/>
              </a:rPr>
              <a:t>   Optimization</a:t>
            </a:r>
          </a:p>
          <a:p>
            <a:pPr>
              <a:buFont typeface="Arial" pitchFamily="34" charset="0"/>
              <a:buChar char="•"/>
            </a:pPr>
            <a:endParaRPr lang="en-US" sz="2000" b="1" cap="small" dirty="0" smtClean="0">
              <a:solidFill>
                <a:srgbClr val="FFFFFF"/>
              </a:solidFill>
              <a:latin typeface="Swis721 Cn BT" pitchFamily="34" charset="0"/>
            </a:endParaRPr>
          </a:p>
          <a:p>
            <a:r>
              <a:rPr lang="en-US" sz="2000" b="1" cap="small" dirty="0" smtClean="0">
                <a:solidFill>
                  <a:srgbClr val="FFFFFF"/>
                </a:solidFill>
                <a:latin typeface="Swis721 Cn BT" pitchFamily="34" charset="0"/>
              </a:rPr>
              <a:t>Extending RosettaBIM: </a:t>
            </a:r>
          </a:p>
          <a:p>
            <a:endParaRPr lang="en-US" sz="2000" b="1" cap="small" dirty="0" smtClean="0">
              <a:solidFill>
                <a:srgbClr val="FFFFFF"/>
              </a:solidFill>
              <a:latin typeface="Swis721 Cn BT" pitchFamily="34" charset="0"/>
            </a:endParaRPr>
          </a:p>
          <a:p>
            <a:pPr>
              <a:spcAft>
                <a:spcPts val="600"/>
              </a:spcAft>
              <a:buFont typeface="Arial" pitchFamily="34" charset="0"/>
              <a:buChar char="•"/>
            </a:pPr>
            <a:r>
              <a:rPr lang="en-US" sz="1600" b="1" cap="small" dirty="0" smtClean="0">
                <a:solidFill>
                  <a:srgbClr val="FFFFFF"/>
                </a:solidFill>
                <a:latin typeface="Swis721 Cn BT" pitchFamily="34" charset="0"/>
              </a:rPr>
              <a:t>   BIM operations</a:t>
            </a:r>
          </a:p>
          <a:p>
            <a:pPr>
              <a:spcAft>
                <a:spcPts val="600"/>
              </a:spcAft>
              <a:buFont typeface="Arial" pitchFamily="34" charset="0"/>
              <a:buChar char="•"/>
            </a:pPr>
            <a:r>
              <a:rPr lang="en-US" sz="1600" b="1" cap="small" dirty="0" smtClean="0">
                <a:solidFill>
                  <a:srgbClr val="FFFFFF"/>
                </a:solidFill>
                <a:latin typeface="Swis721 Cn BT" pitchFamily="34" charset="0"/>
              </a:rPr>
              <a:t>   BIM back-ends</a:t>
            </a:r>
          </a:p>
          <a:p>
            <a:pPr>
              <a:spcAft>
                <a:spcPts val="600"/>
              </a:spcAft>
              <a:buFont typeface="Arial" pitchFamily="34" charset="0"/>
              <a:buChar char="•"/>
            </a:pPr>
            <a:r>
              <a:rPr lang="en-US" sz="1600" b="1" cap="small" dirty="0" smtClean="0">
                <a:solidFill>
                  <a:srgbClr val="FFFFFF"/>
                </a:solidFill>
                <a:latin typeface="Swis721 Cn BT" pitchFamily="34" charset="0"/>
              </a:rPr>
              <a:t>   BIM/CAD Portability </a:t>
            </a:r>
          </a:p>
        </p:txBody>
      </p:sp>
      <p:sp>
        <p:nvSpPr>
          <p:cNvPr id="7" name="CaixaDeTexto 6"/>
          <p:cNvSpPr txBox="1"/>
          <p:nvPr/>
        </p:nvSpPr>
        <p:spPr>
          <a:xfrm>
            <a:off x="3707904" y="4444616"/>
            <a:ext cx="518457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Future Work</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7" descr="C:\Users\Sofia Feist\Desktop\Line AT copy copy.png"/>
          <p:cNvPicPr>
            <a:picLocks noChangeAspect="1" noChangeArrowheads="1"/>
          </p:cNvPicPr>
          <p:nvPr/>
        </p:nvPicPr>
        <p:blipFill rotWithShape="1">
          <a:blip r:embed="rId3" cstate="print"/>
          <a:srcRect l="14483" t="54490" b="14630"/>
          <a:stretch/>
        </p:blipFill>
        <p:spPr bwMode="auto">
          <a:xfrm>
            <a:off x="0" y="4349362"/>
            <a:ext cx="9144000" cy="794137"/>
          </a:xfrm>
          <a:prstGeom prst="rect">
            <a:avLst/>
          </a:prstGeom>
          <a:noFill/>
        </p:spPr>
      </p:pic>
      <p:sp>
        <p:nvSpPr>
          <p:cNvPr id="4" name="CaixaDeTexto 3"/>
          <p:cNvSpPr txBox="1"/>
          <p:nvPr/>
        </p:nvSpPr>
        <p:spPr>
          <a:xfrm>
            <a:off x="467544" y="4086000"/>
            <a:ext cx="8208912" cy="954107"/>
          </a:xfrm>
          <a:prstGeom prst="rect">
            <a:avLst/>
          </a:prstGeom>
          <a:noFill/>
        </p:spPr>
        <p:txBody>
          <a:bodyPr wrap="square" rtlCol="0">
            <a:spAutoFit/>
          </a:bodyPr>
          <a:lstStyle/>
          <a:p>
            <a:pPr algn="ctr"/>
            <a:r>
              <a:rPr lang="en-GB" sz="1400" b="1" dirty="0" smtClean="0">
                <a:solidFill>
                  <a:srgbClr val="259DB5"/>
                </a:solidFill>
                <a:latin typeface="Calibri" pitchFamily="34" charset="0"/>
              </a:rPr>
              <a:t>sofia.feist@tecnico.ulisboa.pt</a:t>
            </a:r>
          </a:p>
          <a:p>
            <a:pPr algn="ctr"/>
            <a:r>
              <a:rPr lang="en-GB" sz="1400" b="1" dirty="0" smtClean="0">
                <a:solidFill>
                  <a:srgbClr val="259DB5"/>
                </a:solidFill>
                <a:latin typeface="Calibri" pitchFamily="34" charset="0"/>
              </a:rPr>
              <a:t>bruno.b.ferreira@tecnico.ulisboa.pt</a:t>
            </a:r>
          </a:p>
          <a:p>
            <a:pPr algn="ctr"/>
            <a:r>
              <a:rPr lang="en-GB" sz="1400" b="1" dirty="0" smtClean="0">
                <a:solidFill>
                  <a:srgbClr val="259DB5"/>
                </a:solidFill>
                <a:latin typeface="Calibri" pitchFamily="34" charset="0"/>
              </a:rPr>
              <a:t>guilherme.barreto@tecnico.ulisboa.pt</a:t>
            </a:r>
          </a:p>
          <a:p>
            <a:pPr algn="ctr"/>
            <a:r>
              <a:rPr lang="en-GB" sz="1400" b="1" dirty="0" smtClean="0">
                <a:solidFill>
                  <a:srgbClr val="259DB5"/>
                </a:solidFill>
                <a:latin typeface="Calibri" pitchFamily="34" charset="0"/>
              </a:rPr>
              <a:t>antonio.menezes.leitao@ist.utl.pt</a:t>
            </a:r>
          </a:p>
        </p:txBody>
      </p:sp>
      <p:sp>
        <p:nvSpPr>
          <p:cNvPr id="6" name="CaixaDeTexto 5"/>
          <p:cNvSpPr txBox="1"/>
          <p:nvPr/>
        </p:nvSpPr>
        <p:spPr>
          <a:xfrm>
            <a:off x="611560" y="1177176"/>
            <a:ext cx="7848872" cy="830997"/>
          </a:xfrm>
          <a:prstGeom prst="rect">
            <a:avLst/>
          </a:prstGeom>
          <a:noFill/>
        </p:spPr>
        <p:txBody>
          <a:bodyPr wrap="square" rtlCol="0">
            <a:spAutoFit/>
          </a:bodyPr>
          <a:lstStyle/>
          <a:p>
            <a:pPr algn="ctr"/>
            <a:r>
              <a:rPr lang="en-GB" sz="4800" b="1" cap="small" dirty="0" smtClean="0">
                <a:solidFill>
                  <a:srgbClr val="FFFFFF"/>
                </a:solidFill>
                <a:latin typeface="Swis721 Cn BT" pitchFamily="34" charset="0"/>
              </a:rPr>
              <a:t>Thank You!</a:t>
            </a:r>
            <a:endParaRPr lang="en-GB" sz="4800" b="1" cap="small" dirty="0">
              <a:solidFill>
                <a:srgbClr val="FFFFFF"/>
              </a:solidFill>
              <a:latin typeface="Swis721 Cn BT" pitchFamily="34" charset="0"/>
            </a:endParaRPr>
          </a:p>
        </p:txBody>
      </p:sp>
      <p:sp>
        <p:nvSpPr>
          <p:cNvPr id="5" name="CaixaDeTexto 4"/>
          <p:cNvSpPr txBox="1"/>
          <p:nvPr/>
        </p:nvSpPr>
        <p:spPr>
          <a:xfrm>
            <a:off x="611560" y="2679764"/>
            <a:ext cx="7848872" cy="461665"/>
          </a:xfrm>
          <a:prstGeom prst="rect">
            <a:avLst/>
          </a:prstGeom>
          <a:noFill/>
        </p:spPr>
        <p:txBody>
          <a:bodyPr wrap="square" rtlCol="0">
            <a:spAutoFit/>
          </a:bodyPr>
          <a:lstStyle/>
          <a:p>
            <a:pPr algn="ctr"/>
            <a:r>
              <a:rPr lang="en-GB" sz="2400" b="1" cap="small" dirty="0" smtClean="0">
                <a:solidFill>
                  <a:schemeClr val="bg1">
                    <a:lumMod val="50000"/>
                  </a:schemeClr>
                </a:solidFill>
                <a:latin typeface="Swis721 Cn BT" pitchFamily="34" charset="0"/>
              </a:rPr>
              <a:t>Questions?</a:t>
            </a:r>
          </a:p>
        </p:txBody>
      </p:sp>
      <p:pic>
        <p:nvPicPr>
          <p:cNvPr id="9" name="Picture 7" descr="C:\Users\Sofia Feist\Desktop\Line AT copy copy.png"/>
          <p:cNvPicPr>
            <a:picLocks noChangeAspect="1" noChangeArrowheads="1"/>
          </p:cNvPicPr>
          <p:nvPr/>
        </p:nvPicPr>
        <p:blipFill>
          <a:blip r:embed="rId3" cstate="print"/>
          <a:srcRect t="48970" b="44730"/>
          <a:stretch>
            <a:fillRect/>
          </a:stretch>
        </p:blipFill>
        <p:spPr bwMode="auto">
          <a:xfrm>
            <a:off x="0" y="3975906"/>
            <a:ext cx="9144000" cy="162018"/>
          </a:xfrm>
          <a:prstGeom prst="rect">
            <a:avLst/>
          </a:prstGeom>
          <a:noFill/>
        </p:spPr>
      </p:pic>
      <p:sp>
        <p:nvSpPr>
          <p:cNvPr id="8" name="CaixaDeTexto 4"/>
          <p:cNvSpPr txBox="1"/>
          <p:nvPr/>
        </p:nvSpPr>
        <p:spPr>
          <a:xfrm>
            <a:off x="5724128" y="3795886"/>
            <a:ext cx="3168352" cy="215444"/>
          </a:xfrm>
          <a:prstGeom prst="rect">
            <a:avLst/>
          </a:prstGeom>
          <a:noFill/>
        </p:spPr>
        <p:txBody>
          <a:bodyPr wrap="square" rtlCol="0">
            <a:spAutoFit/>
          </a:bodyPr>
          <a:lstStyle/>
          <a:p>
            <a:pPr algn="r"/>
            <a:r>
              <a:rPr lang="en-US" sz="800" dirty="0" smtClean="0">
                <a:solidFill>
                  <a:schemeClr val="tx1">
                    <a:lumMod val="75000"/>
                    <a:lumOff val="25000"/>
                  </a:schemeClr>
                </a:solidFill>
              </a:rPr>
              <a:t>Cover Image: @ </a:t>
            </a:r>
            <a:r>
              <a:rPr lang="en-US" sz="800" dirty="0" err="1" smtClean="0">
                <a:solidFill>
                  <a:schemeClr val="tx1">
                    <a:lumMod val="75000"/>
                    <a:lumOff val="25000"/>
                  </a:schemeClr>
                </a:solidFill>
              </a:rPr>
              <a:t>Romain</a:t>
            </a:r>
            <a:r>
              <a:rPr lang="en-US" sz="800" dirty="0" smtClean="0">
                <a:solidFill>
                  <a:schemeClr val="tx1">
                    <a:lumMod val="75000"/>
                    <a:lumOff val="25000"/>
                  </a:schemeClr>
                </a:solidFill>
              </a:rPr>
              <a:t> </a:t>
            </a:r>
            <a:r>
              <a:rPr lang="en-US" sz="800" dirty="0" err="1" smtClean="0">
                <a:solidFill>
                  <a:schemeClr val="tx1">
                    <a:lumMod val="75000"/>
                    <a:lumOff val="25000"/>
                  </a:schemeClr>
                </a:solidFill>
              </a:rPr>
              <a:t>Trystram</a:t>
            </a:r>
            <a:endParaRPr lang="en-US" sz="80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ofia Feist\Desktop\Apresentação CAADRIA\Hangzhou_DD_Parametric_Grasshopper3d.jpg"/>
          <p:cNvPicPr>
            <a:picLocks noChangeAspect="1" noChangeArrowheads="1"/>
          </p:cNvPicPr>
          <p:nvPr/>
        </p:nvPicPr>
        <p:blipFill>
          <a:blip r:embed="rId3" cstate="print"/>
          <a:srcRect t="2435"/>
          <a:stretch>
            <a:fillRect/>
          </a:stretch>
        </p:blipFill>
        <p:spPr bwMode="auto">
          <a:xfrm>
            <a:off x="0" y="1"/>
            <a:ext cx="9144000" cy="5092029"/>
          </a:xfrm>
          <a:prstGeom prst="rect">
            <a:avLst/>
          </a:prstGeom>
          <a:noFill/>
        </p:spPr>
      </p:pic>
      <p:sp>
        <p:nvSpPr>
          <p:cNvPr id="12" name="CaixaDeTexto 11"/>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bg1">
                    <a:lumMod val="65000"/>
                  </a:schemeClr>
                </a:solidFill>
              </a:rPr>
              <a:t>Image taken from: </a:t>
            </a:r>
            <a:r>
              <a:rPr lang="pt-PT" sz="800" dirty="0" smtClean="0">
                <a:solidFill>
                  <a:schemeClr val="bg1">
                    <a:lumMod val="65000"/>
                  </a:schemeClr>
                </a:solidFill>
              </a:rPr>
              <a:t>grasshopper3d.com</a:t>
            </a:r>
            <a:endParaRPr lang="en-US" sz="800" dirty="0">
              <a:solidFill>
                <a:schemeClr val="bg1">
                  <a:lumMod val="65000"/>
                </a:schemeClr>
              </a:solidFill>
            </a:endParaRPr>
          </a:p>
        </p:txBody>
      </p:sp>
      <p:pic>
        <p:nvPicPr>
          <p:cNvPr id="15" name="Picture 7" descr="C:\Users\Sofia Feist\Desktop\Line AT copy copy.png"/>
          <p:cNvPicPr>
            <a:picLocks noChangeAspect="1" noChangeArrowheads="1"/>
          </p:cNvPicPr>
          <p:nvPr/>
        </p:nvPicPr>
        <p:blipFill rotWithShape="1">
          <a:blip r:embed="rId4" cstate="print"/>
          <a:srcRect l="14483" t="48970" b="14630"/>
          <a:stretch/>
        </p:blipFill>
        <p:spPr bwMode="auto">
          <a:xfrm>
            <a:off x="-18316" y="4207396"/>
            <a:ext cx="9162316" cy="936104"/>
          </a:xfrm>
          <a:prstGeom prst="rect">
            <a:avLst/>
          </a:prstGeom>
          <a:noFill/>
        </p:spPr>
      </p:pic>
      <p:sp>
        <p:nvSpPr>
          <p:cNvPr id="11" name="CaixaDeTexto 15"/>
          <p:cNvSpPr txBox="1"/>
          <p:nvPr/>
        </p:nvSpPr>
        <p:spPr>
          <a:xfrm>
            <a:off x="467544" y="4444616"/>
            <a:ext cx="8424936" cy="830997"/>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Visual Programming Languages</a:t>
            </a:r>
            <a:endParaRPr lang="en-GB" sz="2400" b="1" cap="small" dirty="0">
              <a:solidFill>
                <a:srgbClr val="259DB5"/>
              </a:solidFill>
              <a:latin typeface="Swis721 Cn BT" pitchFamily="34" charset="0"/>
            </a:endParaRPr>
          </a:p>
          <a:p>
            <a:pPr algn="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pic>
        <p:nvPicPr>
          <p:cNvPr id="2" name="Picture 2" descr="C:\Users\Sofia Feist\Desktop\Setas copy.png"/>
          <p:cNvPicPr>
            <a:picLocks noChangeAspect="1" noChangeArrowheads="1"/>
          </p:cNvPicPr>
          <p:nvPr/>
        </p:nvPicPr>
        <p:blipFill>
          <a:blip r:embed="rId4" cstate="print"/>
          <a:srcRect l="43778" t="13946" r="37273" b="25620"/>
          <a:stretch>
            <a:fillRect/>
          </a:stretch>
        </p:blipFill>
        <p:spPr bwMode="auto">
          <a:xfrm>
            <a:off x="3419872" y="502423"/>
            <a:ext cx="2304256" cy="3098828"/>
          </a:xfrm>
          <a:prstGeom prst="rect">
            <a:avLst/>
          </a:prstGeom>
          <a:noFill/>
        </p:spPr>
      </p:pic>
      <p:pic>
        <p:nvPicPr>
          <p:cNvPr id="13" name="Picture 9" descr="C:\Users\Sofia Feist\Desktop\Autodesk-Autocad-icon.png"/>
          <p:cNvPicPr>
            <a:picLocks noChangeAspect="1" noChangeArrowheads="1"/>
          </p:cNvPicPr>
          <p:nvPr/>
        </p:nvPicPr>
        <p:blipFill>
          <a:blip r:embed="rId5" cstate="print">
            <a:lum bright="5000"/>
          </a:blip>
          <a:srcRect/>
          <a:stretch>
            <a:fillRect/>
          </a:stretch>
        </p:blipFill>
        <p:spPr bwMode="auto">
          <a:xfrm>
            <a:off x="5868144" y="2305107"/>
            <a:ext cx="1440160" cy="1440160"/>
          </a:xfrm>
          <a:prstGeom prst="rect">
            <a:avLst/>
          </a:prstGeom>
          <a:noFill/>
        </p:spPr>
      </p:pic>
      <p:sp>
        <p:nvSpPr>
          <p:cNvPr id="5" name="CaixaDeTexto 4"/>
          <p:cNvSpPr txBox="1"/>
          <p:nvPr/>
        </p:nvSpPr>
        <p:spPr>
          <a:xfrm>
            <a:off x="1475656" y="2251103"/>
            <a:ext cx="1979712" cy="461665"/>
          </a:xfrm>
          <a:prstGeom prst="rect">
            <a:avLst/>
          </a:prstGeom>
          <a:noFill/>
        </p:spPr>
        <p:txBody>
          <a:bodyPr wrap="square" rtlCol="0">
            <a:spAutoFit/>
          </a:bodyPr>
          <a:lstStyle/>
          <a:p>
            <a:r>
              <a:rPr lang="en-US" sz="2400" b="1" dirty="0" smtClean="0">
                <a:solidFill>
                  <a:schemeClr val="bg1"/>
                </a:solidFill>
                <a:latin typeface="Calibri" pitchFamily="34" charset="0"/>
                <a:cs typeface="Arial" pitchFamily="34" charset="0"/>
              </a:rPr>
              <a:t>Visual LISP</a:t>
            </a:r>
            <a:endParaRPr lang="en-US" sz="2400" b="1" dirty="0">
              <a:solidFill>
                <a:schemeClr val="bg1"/>
              </a:solidFill>
              <a:latin typeface="Calibri" pitchFamily="34" charset="0"/>
              <a:cs typeface="Arial" pitchFamily="34" charset="0"/>
            </a:endParaRPr>
          </a:p>
        </p:txBody>
      </p:sp>
      <p:sp>
        <p:nvSpPr>
          <p:cNvPr id="11" name="CaixaDeTexto 10"/>
          <p:cNvSpPr txBox="1"/>
          <p:nvPr/>
        </p:nvSpPr>
        <p:spPr>
          <a:xfrm>
            <a:off x="1274440" y="1266687"/>
            <a:ext cx="2108920" cy="523220"/>
          </a:xfrm>
          <a:prstGeom prst="rect">
            <a:avLst/>
          </a:prstGeom>
          <a:noFill/>
        </p:spPr>
        <p:txBody>
          <a:bodyPr wrap="square" rtlCol="0">
            <a:spAutoFit/>
          </a:bodyPr>
          <a:lstStyle/>
          <a:p>
            <a:r>
              <a:rPr lang="en-US" sz="2800" b="1" dirty="0" err="1" smtClean="0">
                <a:solidFill>
                  <a:schemeClr val="bg1"/>
                </a:solidFill>
                <a:latin typeface="Calibri" pitchFamily="34" charset="0"/>
                <a:cs typeface="Arial" pitchFamily="34" charset="0"/>
              </a:rPr>
              <a:t>Rhino</a:t>
            </a:r>
            <a:r>
              <a:rPr lang="en-US" sz="2800" b="1" dirty="0" err="1" smtClean="0">
                <a:solidFill>
                  <a:srgbClr val="F60000"/>
                </a:solidFill>
                <a:latin typeface="Calibri" pitchFamily="34" charset="0"/>
                <a:cs typeface="Arial" pitchFamily="34" charset="0"/>
              </a:rPr>
              <a:t>script</a:t>
            </a:r>
            <a:endParaRPr lang="en-US" sz="2800" b="1" dirty="0">
              <a:solidFill>
                <a:srgbClr val="F60000"/>
              </a:solidFill>
              <a:latin typeface="Calibri" pitchFamily="34" charset="0"/>
              <a:cs typeface="Arial" pitchFamily="34" charset="0"/>
            </a:endParaRPr>
          </a:p>
        </p:txBody>
      </p:sp>
      <p:sp>
        <p:nvSpPr>
          <p:cNvPr id="12" name="CaixaDeTexto 11"/>
          <p:cNvSpPr txBox="1"/>
          <p:nvPr/>
        </p:nvSpPr>
        <p:spPr>
          <a:xfrm>
            <a:off x="1373902" y="3316848"/>
            <a:ext cx="2622034" cy="695062"/>
          </a:xfrm>
          <a:prstGeom prst="rect">
            <a:avLst/>
          </a:prstGeom>
          <a:noFill/>
        </p:spPr>
        <p:txBody>
          <a:bodyPr wrap="square" rtlCol="0">
            <a:spAutoFit/>
          </a:bodyPr>
          <a:lstStyle/>
          <a:p>
            <a:pPr>
              <a:lnSpc>
                <a:spcPts val="2900"/>
              </a:lnSpc>
            </a:pPr>
            <a:r>
              <a:rPr lang="en-US" sz="2000" b="1" spc="-150" dirty="0" smtClean="0">
                <a:solidFill>
                  <a:schemeClr val="bg1"/>
                </a:solidFill>
                <a:latin typeface="Arial Black" pitchFamily="34" charset="0"/>
                <a:cs typeface="Arial" pitchFamily="34" charset="0"/>
              </a:rPr>
              <a:t>Visual Basic</a:t>
            </a:r>
          </a:p>
          <a:p>
            <a:pPr>
              <a:lnSpc>
                <a:spcPts val="1800"/>
              </a:lnSpc>
            </a:pPr>
            <a:r>
              <a:rPr lang="en-US" sz="2000" spc="-150" dirty="0" smtClean="0">
                <a:solidFill>
                  <a:schemeClr val="bg1"/>
                </a:solidFill>
                <a:latin typeface="+mj-lt"/>
                <a:cs typeface="Arial" pitchFamily="34" charset="0"/>
              </a:rPr>
              <a:t>                 for Applications</a:t>
            </a:r>
            <a:endParaRPr lang="en-US" sz="2000" spc="-150" dirty="0">
              <a:solidFill>
                <a:schemeClr val="bg1"/>
              </a:solidFill>
              <a:latin typeface="+mj-lt"/>
              <a:cs typeface="Arial" pitchFamily="34" charset="0"/>
            </a:endParaRPr>
          </a:p>
        </p:txBody>
      </p:sp>
      <p:pic>
        <p:nvPicPr>
          <p:cNvPr id="1026" name="Picture 2" descr="C:\Users\Sofia Feist\Desktop\Microsoft-VBA-Large.png"/>
          <p:cNvPicPr>
            <a:picLocks noChangeAspect="1" noChangeArrowheads="1"/>
          </p:cNvPicPr>
          <p:nvPr/>
        </p:nvPicPr>
        <p:blipFill>
          <a:blip r:embed="rId6"/>
          <a:srcRect/>
          <a:stretch>
            <a:fillRect/>
          </a:stretch>
        </p:blipFill>
        <p:spPr bwMode="auto">
          <a:xfrm>
            <a:off x="3690938" y="2691392"/>
            <a:ext cx="11112" cy="2381"/>
          </a:xfrm>
          <a:prstGeom prst="rect">
            <a:avLst/>
          </a:prstGeom>
          <a:noFill/>
        </p:spPr>
      </p:pic>
      <p:sp>
        <p:nvSpPr>
          <p:cNvPr id="14" name="CaixaDeTexto 13"/>
          <p:cNvSpPr txBox="1"/>
          <p:nvPr/>
        </p:nvSpPr>
        <p:spPr>
          <a:xfrm>
            <a:off x="1259632" y="252879"/>
            <a:ext cx="2232248" cy="715581"/>
          </a:xfrm>
          <a:prstGeom prst="rect">
            <a:avLst/>
          </a:prstGeom>
          <a:noFill/>
        </p:spPr>
        <p:txBody>
          <a:bodyPr wrap="square" rtlCol="0">
            <a:spAutoFit/>
          </a:bodyPr>
          <a:lstStyle/>
          <a:p>
            <a:r>
              <a:rPr lang="en-US" sz="2800" b="1" dirty="0" smtClean="0">
                <a:solidFill>
                  <a:schemeClr val="bg1"/>
                </a:solidFill>
                <a:latin typeface="Calibri" pitchFamily="34" charset="0"/>
                <a:cs typeface="Arial" pitchFamily="34" charset="0"/>
              </a:rPr>
              <a:t>Rhino</a:t>
            </a:r>
            <a:r>
              <a:rPr lang="en-US" sz="2800" b="1" dirty="0" smtClean="0">
                <a:solidFill>
                  <a:srgbClr val="83B630"/>
                </a:solidFill>
                <a:latin typeface="Calibri" pitchFamily="34" charset="0"/>
                <a:cs typeface="Arial" pitchFamily="34" charset="0"/>
              </a:rPr>
              <a:t>ceros</a:t>
            </a:r>
          </a:p>
          <a:p>
            <a:pPr>
              <a:lnSpc>
                <a:spcPts val="1500"/>
              </a:lnSpc>
            </a:pPr>
            <a:r>
              <a:rPr lang="en-US" b="1" kern="1500" spc="170" dirty="0" smtClean="0">
                <a:solidFill>
                  <a:srgbClr val="83B630"/>
                </a:solidFill>
                <a:latin typeface="Arial" pitchFamily="34" charset="0"/>
                <a:cs typeface="Arial" pitchFamily="34" charset="0"/>
              </a:rPr>
              <a:t>grasshopper</a:t>
            </a:r>
            <a:endParaRPr lang="en-US" b="1" kern="1500" spc="170" dirty="0">
              <a:solidFill>
                <a:srgbClr val="83B630"/>
              </a:solidFill>
              <a:latin typeface="Arial" pitchFamily="34" charset="0"/>
              <a:cs typeface="Arial" pitchFamily="34" charset="0"/>
            </a:endParaRPr>
          </a:p>
        </p:txBody>
      </p:sp>
      <p:sp>
        <p:nvSpPr>
          <p:cNvPr id="16" name="CaixaDeTexto 15"/>
          <p:cNvSpPr txBox="1"/>
          <p:nvPr/>
        </p:nvSpPr>
        <p:spPr>
          <a:xfrm>
            <a:off x="5580112" y="4444616"/>
            <a:ext cx="3312368"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GD Tools for CAD</a:t>
            </a:r>
            <a:endParaRPr lang="en-GB" sz="2400" b="1" cap="small" dirty="0">
              <a:solidFill>
                <a:srgbClr val="259DB5"/>
              </a:solidFill>
              <a:latin typeface="Swis721 Cn BT" pitchFamily="34" charset="0"/>
            </a:endParaRPr>
          </a:p>
        </p:txBody>
      </p:sp>
      <p:pic>
        <p:nvPicPr>
          <p:cNvPr id="15" name="Picture 12" descr="C:\Users\Sofia Feist\Desktop\icon_rhino-big.png"/>
          <p:cNvPicPr>
            <a:picLocks noChangeAspect="1" noChangeArrowheads="1"/>
          </p:cNvPicPr>
          <p:nvPr/>
        </p:nvPicPr>
        <p:blipFill>
          <a:blip r:embed="rId7" cstate="print"/>
          <a:srcRect/>
          <a:stretch>
            <a:fillRect/>
          </a:stretch>
        </p:blipFill>
        <p:spPr bwMode="auto">
          <a:xfrm rot="21213207">
            <a:off x="5957665" y="306396"/>
            <a:ext cx="1689811" cy="1689811"/>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C:\Users\Sofia Feist\Desktop\BIM.jpg"/>
          <p:cNvPicPr>
            <a:picLocks noChangeAspect="1" noChangeArrowheads="1"/>
          </p:cNvPicPr>
          <p:nvPr/>
        </p:nvPicPr>
        <p:blipFill>
          <a:blip r:embed="rId3" cstate="print"/>
          <a:srcRect/>
          <a:stretch>
            <a:fillRect/>
          </a:stretch>
        </p:blipFill>
        <p:spPr bwMode="auto">
          <a:xfrm>
            <a:off x="0" y="-452586"/>
            <a:ext cx="9144000" cy="5040560"/>
          </a:xfrm>
          <a:prstGeom prst="rect">
            <a:avLst/>
          </a:prstGeom>
          <a:noFill/>
        </p:spPr>
      </p:pic>
      <p:sp>
        <p:nvSpPr>
          <p:cNvPr id="6" name="CaixaDeTexto 5"/>
          <p:cNvSpPr txBox="1"/>
          <p:nvPr/>
        </p:nvSpPr>
        <p:spPr>
          <a:xfrm>
            <a:off x="5652120" y="4084498"/>
            <a:ext cx="3240360" cy="215444"/>
          </a:xfrm>
          <a:prstGeom prst="rect">
            <a:avLst/>
          </a:prstGeom>
          <a:noFill/>
        </p:spPr>
        <p:txBody>
          <a:bodyPr wrap="square" rtlCol="0">
            <a:spAutoFit/>
          </a:bodyPr>
          <a:lstStyle/>
          <a:p>
            <a:pPr algn="r"/>
            <a:r>
              <a:rPr lang="en-US" sz="800" dirty="0" smtClean="0">
                <a:solidFill>
                  <a:schemeClr val="bg1">
                    <a:lumMod val="65000"/>
                  </a:schemeClr>
                </a:solidFill>
              </a:rPr>
              <a:t>Image taken from: asiagreenbuildings.com</a:t>
            </a:r>
            <a:endParaRPr lang="en-US" sz="800" dirty="0">
              <a:solidFill>
                <a:schemeClr val="bg1">
                  <a:lumMod val="65000"/>
                </a:schemeClr>
              </a:solidFill>
            </a:endParaRPr>
          </a:p>
        </p:txBody>
      </p:sp>
      <p:pic>
        <p:nvPicPr>
          <p:cNvPr id="11"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10" name="CaixaDeTexto 9"/>
          <p:cNvSpPr txBox="1"/>
          <p:nvPr/>
        </p:nvSpPr>
        <p:spPr>
          <a:xfrm>
            <a:off x="3995936" y="4444616"/>
            <a:ext cx="4896544"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Building Information Modelling</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fia Feist\Desktop\binary city.jpg"/>
          <p:cNvPicPr>
            <a:picLocks noChangeAspect="1" noChangeArrowheads="1"/>
          </p:cNvPicPr>
          <p:nvPr/>
        </p:nvPicPr>
        <p:blipFill rotWithShape="1">
          <a:blip r:embed="rId3" cstate="print">
            <a:lum bright="-5000"/>
          </a:blip>
          <a:srcRect t="2834" b="19186"/>
          <a:stretch/>
        </p:blipFill>
        <p:spPr bwMode="auto">
          <a:xfrm>
            <a:off x="0" y="-20537"/>
            <a:ext cx="9144000" cy="4695986"/>
          </a:xfrm>
          <a:prstGeom prst="rect">
            <a:avLst/>
          </a:prstGeom>
          <a:noFill/>
        </p:spPr>
      </p:pic>
      <p:sp>
        <p:nvSpPr>
          <p:cNvPr id="9" name="CaixaDeTexto 8"/>
          <p:cNvSpPr txBox="1"/>
          <p:nvPr/>
        </p:nvSpPr>
        <p:spPr>
          <a:xfrm>
            <a:off x="899592" y="1779662"/>
            <a:ext cx="7344816" cy="769441"/>
          </a:xfrm>
          <a:prstGeom prst="rect">
            <a:avLst/>
          </a:prstGeom>
          <a:noFill/>
          <a:ln>
            <a:noFill/>
          </a:ln>
        </p:spPr>
        <p:txBody>
          <a:bodyPr wrap="square" rtlCol="0">
            <a:spAutoFit/>
          </a:bodyPr>
          <a:lstStyle/>
          <a:p>
            <a:pPr algn="ctr"/>
            <a:endParaRPr lang="en-GB" sz="1000" b="1" cap="small" dirty="0" smtClean="0">
              <a:solidFill>
                <a:schemeClr val="tx1">
                  <a:lumMod val="50000"/>
                  <a:lumOff val="50000"/>
                </a:schemeClr>
              </a:solidFill>
              <a:latin typeface="Swis721 Cn BT" pitchFamily="34" charset="0"/>
            </a:endParaRPr>
          </a:p>
          <a:p>
            <a:pPr algn="ctr"/>
            <a:r>
              <a:rPr lang="en-GB" sz="2400" b="1" cap="small" dirty="0" smtClean="0">
                <a:solidFill>
                  <a:schemeClr val="bg1"/>
                </a:solidFill>
                <a:latin typeface="Swis721 Cn BT" pitchFamily="34" charset="0"/>
              </a:rPr>
              <a:t>What exactly does programming for BIM entail?</a:t>
            </a:r>
          </a:p>
          <a:p>
            <a:pPr algn="ctr"/>
            <a:endParaRPr lang="en-GB" sz="1000" b="1" cap="small" dirty="0" smtClean="0">
              <a:solidFill>
                <a:schemeClr val="bg1">
                  <a:lumMod val="50000"/>
                </a:schemeClr>
              </a:solidFill>
              <a:latin typeface="Calibri" pitchFamily="34" charset="0"/>
            </a:endParaRPr>
          </a:p>
        </p:txBody>
      </p:sp>
      <p:sp>
        <p:nvSpPr>
          <p:cNvPr id="10" name="CaixaDeTexto 9"/>
          <p:cNvSpPr txBox="1"/>
          <p:nvPr/>
        </p:nvSpPr>
        <p:spPr>
          <a:xfrm>
            <a:off x="5724128" y="4084498"/>
            <a:ext cx="3168352" cy="215444"/>
          </a:xfrm>
          <a:prstGeom prst="rect">
            <a:avLst/>
          </a:prstGeom>
          <a:noFill/>
        </p:spPr>
        <p:txBody>
          <a:bodyPr wrap="square" rtlCol="0">
            <a:spAutoFit/>
          </a:bodyPr>
          <a:lstStyle/>
          <a:p>
            <a:pPr algn="r"/>
            <a:r>
              <a:rPr lang="en-US" sz="800" dirty="0" smtClean="0">
                <a:solidFill>
                  <a:schemeClr val="bg1">
                    <a:lumMod val="85000"/>
                  </a:schemeClr>
                </a:solidFill>
              </a:rPr>
              <a:t>Image taken from: </a:t>
            </a:r>
            <a:r>
              <a:rPr lang="pt-PT" sz="800" dirty="0" err="1" smtClean="0">
                <a:solidFill>
                  <a:schemeClr val="bg1">
                    <a:lumMod val="85000"/>
                  </a:schemeClr>
                </a:solidFill>
              </a:rPr>
              <a:t>ices.dk</a:t>
            </a:r>
            <a:endParaRPr lang="en-US" sz="800" dirty="0">
              <a:solidFill>
                <a:schemeClr val="bg1">
                  <a:lumMod val="85000"/>
                </a:schemeClr>
              </a:solidFill>
            </a:endParaRPr>
          </a:p>
        </p:txBody>
      </p:sp>
      <p:pic>
        <p:nvPicPr>
          <p:cNvPr id="12" name="Picture 7" descr="C:\Users\Sofia Feist\Desktop\Line AT copy copy.png"/>
          <p:cNvPicPr>
            <a:picLocks noChangeAspect="1" noChangeArrowheads="1"/>
          </p:cNvPicPr>
          <p:nvPr/>
        </p:nvPicPr>
        <p:blipFill rotWithShape="1">
          <a:blip r:embed="rId4" cstate="print"/>
          <a:srcRect l="14483" t="48970" b="14630"/>
          <a:stretch/>
        </p:blipFill>
        <p:spPr bwMode="auto">
          <a:xfrm>
            <a:off x="0" y="4207396"/>
            <a:ext cx="9144000" cy="936104"/>
          </a:xfrm>
          <a:prstGeom prst="rect">
            <a:avLst/>
          </a:prstGeom>
          <a:noFill/>
        </p:spPr>
      </p:pic>
      <p:sp>
        <p:nvSpPr>
          <p:cNvPr id="7" name="CaixaDeTexto 34"/>
          <p:cNvSpPr txBox="1"/>
          <p:nvPr/>
        </p:nvSpPr>
        <p:spPr>
          <a:xfrm>
            <a:off x="1252800" y="4444616"/>
            <a:ext cx="7632848"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Algorithmic-based Building Information Modelling  –  A-BIM</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7" descr="C:\Users\Sofia Feist\Desktop\Line AT copy copy.png"/>
          <p:cNvPicPr>
            <a:picLocks noChangeAspect="1" noChangeArrowheads="1"/>
          </p:cNvPicPr>
          <p:nvPr/>
        </p:nvPicPr>
        <p:blipFill rotWithShape="1">
          <a:blip r:embed="rId3" cstate="print"/>
          <a:srcRect l="14483" t="48970" b="14630"/>
          <a:stretch/>
        </p:blipFill>
        <p:spPr bwMode="auto">
          <a:xfrm>
            <a:off x="0" y="4207396"/>
            <a:ext cx="9144000" cy="936104"/>
          </a:xfrm>
          <a:prstGeom prst="rect">
            <a:avLst/>
          </a:prstGeom>
          <a:noFill/>
        </p:spPr>
      </p:pic>
      <p:sp>
        <p:nvSpPr>
          <p:cNvPr id="21" name="CaixaDeTexto 20"/>
          <p:cNvSpPr txBox="1"/>
          <p:nvPr/>
        </p:nvSpPr>
        <p:spPr>
          <a:xfrm>
            <a:off x="395536" y="74117"/>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400" b="1" dirty="0" smtClean="0">
                <a:solidFill>
                  <a:srgbClr val="FFFFFF"/>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sp>
        <p:nvSpPr>
          <p:cNvPr id="22" name="CaixaDeTexto 21"/>
          <p:cNvSpPr txBox="1"/>
          <p:nvPr/>
        </p:nvSpPr>
        <p:spPr>
          <a:xfrm>
            <a:off x="395536" y="3524984"/>
            <a:ext cx="2592288" cy="630942"/>
          </a:xfrm>
          <a:prstGeom prst="rect">
            <a:avLst/>
          </a:prstGeom>
          <a:noFill/>
          <a:ln>
            <a:noFill/>
          </a:ln>
        </p:spPr>
        <p:txBody>
          <a:bodyPr wrap="square" rtlCol="0">
            <a:spAutoFit/>
          </a:bodyPr>
          <a:lstStyle/>
          <a:p>
            <a:r>
              <a:rPr lang="en-GB" sz="1400" b="1" dirty="0" smtClean="0">
                <a:solidFill>
                  <a:schemeClr val="bg1"/>
                </a:solidFill>
                <a:latin typeface="Courier New" pitchFamily="49" charset="0"/>
                <a:cs typeface="Courier New" pitchFamily="49" charset="0"/>
              </a:rPr>
              <a:t>box</a:t>
            </a:r>
            <a:r>
              <a:rPr lang="en-GB" sz="1400" b="1" spc="-150" dirty="0" smtClean="0">
                <a:solidFill>
                  <a:schemeClr val="bg1"/>
                </a:solidFill>
                <a:latin typeface="Courier New" pitchFamily="49" charset="0"/>
                <a:cs typeface="Courier New" pitchFamily="49" charset="0"/>
              </a:rPr>
              <a:t>(a, b, ...)</a:t>
            </a:r>
          </a:p>
          <a:p>
            <a:r>
              <a:rPr lang="en-GB" sz="1400" b="1" dirty="0" smtClean="0">
                <a:solidFill>
                  <a:schemeClr val="bg1"/>
                </a:solidFill>
                <a:latin typeface="Courier New" pitchFamily="49" charset="0"/>
                <a:ea typeface="Cambria Math" pitchFamily="18" charset="0"/>
                <a:cs typeface="Courier New" pitchFamily="49" charset="0"/>
              </a:rPr>
              <a:t>box</a:t>
            </a:r>
            <a:r>
              <a:rPr lang="en-GB" sz="1400" b="1" spc="-150" dirty="0" smtClean="0">
                <a:solidFill>
                  <a:schemeClr val="bg1"/>
                </a:solidFill>
                <a:latin typeface="Courier New" pitchFamily="49" charset="0"/>
                <a:ea typeface="Cambria Math" pitchFamily="18" charset="0"/>
                <a:cs typeface="Courier New" pitchFamily="49" charset="0"/>
              </a:rPr>
              <a:t>(c, d, ...)</a:t>
            </a:r>
            <a:endParaRPr lang="en-GB" sz="1200" b="1" spc="-150" dirty="0" smtClean="0">
              <a:solidFill>
                <a:schemeClr val="bg1"/>
              </a:solidFill>
              <a:latin typeface="Courier New" pitchFamily="49" charset="0"/>
              <a:ea typeface="Cambria Math" pitchFamily="18" charset="0"/>
              <a:cs typeface="Courier New" pitchFamily="49" charset="0"/>
            </a:endParaRPr>
          </a:p>
          <a:p>
            <a:pPr algn="ctr"/>
            <a:endParaRPr lang="en-GB" sz="600" b="1" cap="small" spc="-150" dirty="0" smtClean="0">
              <a:solidFill>
                <a:schemeClr val="bg1"/>
              </a:solidFill>
              <a:latin typeface="Courier New" pitchFamily="49" charset="0"/>
              <a:cs typeface="Courier New" pitchFamily="49" charset="0"/>
            </a:endParaRPr>
          </a:p>
        </p:txBody>
      </p:sp>
      <p:sp>
        <p:nvSpPr>
          <p:cNvPr id="28" name="CaixaDeTexto 27"/>
          <p:cNvSpPr txBox="1"/>
          <p:nvPr/>
        </p:nvSpPr>
        <p:spPr>
          <a:xfrm>
            <a:off x="4716016" y="66276"/>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400" b="1" dirty="0" smtClean="0">
                <a:solidFill>
                  <a:srgbClr val="FFFFFF"/>
                </a:solidFill>
                <a:latin typeface="Swis721 Cn BT" pitchFamily="34" charset="0"/>
              </a:rPr>
              <a:t>BIM</a:t>
            </a:r>
          </a:p>
          <a:p>
            <a:pPr algn="ctr"/>
            <a:endParaRPr lang="en-GB" sz="1000" b="1" cap="small" dirty="0" smtClean="0">
              <a:solidFill>
                <a:schemeClr val="bg1">
                  <a:lumMod val="50000"/>
                </a:schemeClr>
              </a:solidFill>
              <a:latin typeface="Calibri" pitchFamily="34" charset="0"/>
            </a:endParaRPr>
          </a:p>
        </p:txBody>
      </p:sp>
      <p:sp>
        <p:nvSpPr>
          <p:cNvPr id="36" name="CaixaDeTexto 35"/>
          <p:cNvSpPr txBox="1"/>
          <p:nvPr/>
        </p:nvSpPr>
        <p:spPr>
          <a:xfrm>
            <a:off x="7020272" y="2665824"/>
            <a:ext cx="648072" cy="553998"/>
          </a:xfrm>
          <a:prstGeom prst="rect">
            <a:avLst/>
          </a:prstGeom>
          <a:noFill/>
          <a:ln>
            <a:noFill/>
          </a:ln>
        </p:spPr>
        <p:txBody>
          <a:bodyPr wrap="square" rtlCol="0">
            <a:spAutoFit/>
          </a:bodyPr>
          <a:lstStyle/>
          <a:p>
            <a:pPr algn="ctr"/>
            <a:endParaRPr lang="en-GB" sz="800" b="1" cap="small" dirty="0" smtClean="0">
              <a:solidFill>
                <a:schemeClr val="bg1">
                  <a:lumMod val="50000"/>
                </a:schemeClr>
              </a:solidFill>
              <a:latin typeface="Calibri" pitchFamily="34" charset="0"/>
            </a:endParaRPr>
          </a:p>
          <a:p>
            <a:r>
              <a:rPr lang="en-GB" sz="1400" dirty="0" smtClean="0">
                <a:solidFill>
                  <a:schemeClr val="bg1"/>
                </a:solidFill>
                <a:latin typeface="Calibri" pitchFamily="34" charset="0"/>
              </a:rPr>
              <a:t>Slab</a:t>
            </a:r>
          </a:p>
          <a:p>
            <a:pPr algn="ctr"/>
            <a:endParaRPr lang="en-GB" sz="800" b="1" cap="small" dirty="0" smtClean="0">
              <a:solidFill>
                <a:schemeClr val="bg1">
                  <a:lumMod val="50000"/>
                </a:schemeClr>
              </a:solidFill>
              <a:latin typeface="Calibri" pitchFamily="34" charset="0"/>
            </a:endParaRPr>
          </a:p>
        </p:txBody>
      </p:sp>
      <p:sp>
        <p:nvSpPr>
          <p:cNvPr id="37" name="CaixaDeTexto 36"/>
          <p:cNvSpPr txBox="1"/>
          <p:nvPr/>
        </p:nvSpPr>
        <p:spPr>
          <a:xfrm>
            <a:off x="7020272" y="1081648"/>
            <a:ext cx="936104" cy="553998"/>
          </a:xfrm>
          <a:prstGeom prst="rect">
            <a:avLst/>
          </a:prstGeom>
          <a:noFill/>
          <a:ln>
            <a:noFill/>
          </a:ln>
        </p:spPr>
        <p:txBody>
          <a:bodyPr wrap="square" rtlCol="0">
            <a:spAutoFit/>
          </a:bodyPr>
          <a:lstStyle/>
          <a:p>
            <a:pPr algn="ctr"/>
            <a:endParaRPr lang="en-GB" sz="800" b="1" cap="small" dirty="0" smtClean="0">
              <a:solidFill>
                <a:schemeClr val="bg1">
                  <a:lumMod val="50000"/>
                </a:schemeClr>
              </a:solidFill>
              <a:latin typeface="Calibri" pitchFamily="34" charset="0"/>
            </a:endParaRPr>
          </a:p>
          <a:p>
            <a:r>
              <a:rPr lang="en-GB" sz="1400" dirty="0" smtClean="0">
                <a:solidFill>
                  <a:schemeClr val="bg1"/>
                </a:solidFill>
                <a:latin typeface="Calibri" pitchFamily="34" charset="0"/>
              </a:rPr>
              <a:t>Wall</a:t>
            </a:r>
          </a:p>
          <a:p>
            <a:pPr algn="ctr"/>
            <a:endParaRPr lang="en-GB" sz="800" b="1" cap="small" dirty="0" smtClean="0">
              <a:solidFill>
                <a:schemeClr val="bg1">
                  <a:lumMod val="50000"/>
                </a:schemeClr>
              </a:solidFill>
              <a:latin typeface="Calibri" pitchFamily="34" charset="0"/>
            </a:endParaRPr>
          </a:p>
        </p:txBody>
      </p:sp>
      <p:sp>
        <p:nvSpPr>
          <p:cNvPr id="38" name="CaixaDeTexto 37"/>
          <p:cNvSpPr txBox="1"/>
          <p:nvPr/>
        </p:nvSpPr>
        <p:spPr>
          <a:xfrm>
            <a:off x="899592" y="1064593"/>
            <a:ext cx="1080120" cy="553998"/>
          </a:xfrm>
          <a:prstGeom prst="rect">
            <a:avLst/>
          </a:prstGeom>
          <a:noFill/>
          <a:ln>
            <a:noFill/>
          </a:ln>
        </p:spPr>
        <p:txBody>
          <a:bodyPr wrap="square" rtlCol="0">
            <a:spAutoFit/>
          </a:bodyPr>
          <a:lstStyle/>
          <a:p>
            <a:pPr algn="r"/>
            <a:endParaRPr lang="en-GB" sz="800" b="1" cap="small" dirty="0" smtClean="0">
              <a:solidFill>
                <a:schemeClr val="bg1">
                  <a:lumMod val="50000"/>
                </a:schemeClr>
              </a:solidFill>
              <a:latin typeface="Calibri" pitchFamily="34" charset="0"/>
            </a:endParaRPr>
          </a:p>
          <a:p>
            <a:pPr algn="r"/>
            <a:r>
              <a:rPr lang="en-GB" sz="1400" dirty="0" smtClean="0">
                <a:solidFill>
                  <a:schemeClr val="bg1"/>
                </a:solidFill>
                <a:latin typeface="Calibri" pitchFamily="34" charset="0"/>
              </a:rPr>
              <a:t>Box</a:t>
            </a:r>
          </a:p>
          <a:p>
            <a:pPr algn="r"/>
            <a:endParaRPr lang="en-GB" sz="800" b="1" cap="small" dirty="0" smtClean="0">
              <a:solidFill>
                <a:schemeClr val="bg1">
                  <a:lumMod val="50000"/>
                </a:schemeClr>
              </a:solidFill>
              <a:latin typeface="Calibri" pitchFamily="34" charset="0"/>
            </a:endParaRPr>
          </a:p>
        </p:txBody>
      </p:sp>
      <p:sp>
        <p:nvSpPr>
          <p:cNvPr id="39" name="CaixaDeTexto 38"/>
          <p:cNvSpPr txBox="1"/>
          <p:nvPr/>
        </p:nvSpPr>
        <p:spPr>
          <a:xfrm>
            <a:off x="899592" y="2641363"/>
            <a:ext cx="1080120" cy="553998"/>
          </a:xfrm>
          <a:prstGeom prst="rect">
            <a:avLst/>
          </a:prstGeom>
          <a:noFill/>
          <a:ln>
            <a:noFill/>
          </a:ln>
        </p:spPr>
        <p:txBody>
          <a:bodyPr wrap="square" rtlCol="0">
            <a:spAutoFit/>
          </a:bodyPr>
          <a:lstStyle/>
          <a:p>
            <a:pPr algn="r"/>
            <a:endParaRPr lang="en-GB" sz="800" b="1" cap="small" dirty="0" smtClean="0">
              <a:solidFill>
                <a:schemeClr val="bg1">
                  <a:lumMod val="50000"/>
                </a:schemeClr>
              </a:solidFill>
              <a:latin typeface="Calibri" pitchFamily="34" charset="0"/>
            </a:endParaRPr>
          </a:p>
          <a:p>
            <a:pPr algn="r"/>
            <a:r>
              <a:rPr lang="en-GB" sz="1400" dirty="0" smtClean="0">
                <a:solidFill>
                  <a:schemeClr val="bg1"/>
                </a:solidFill>
                <a:latin typeface="Calibri" pitchFamily="34" charset="0"/>
              </a:rPr>
              <a:t>Box</a:t>
            </a:r>
          </a:p>
          <a:p>
            <a:pPr algn="r"/>
            <a:endParaRPr lang="en-GB" sz="800" b="1" cap="small" dirty="0" smtClean="0">
              <a:solidFill>
                <a:schemeClr val="bg1">
                  <a:lumMod val="50000"/>
                </a:schemeClr>
              </a:solidFill>
              <a:latin typeface="Calibri" pitchFamily="34" charset="0"/>
            </a:endParaRPr>
          </a:p>
        </p:txBody>
      </p:sp>
      <p:pic>
        <p:nvPicPr>
          <p:cNvPr id="41" name="Picture 2" descr="C:\Users\Sofia Feist\Desktop\Setas.png"/>
          <p:cNvPicPr>
            <a:picLocks noChangeAspect="1" noChangeArrowheads="1"/>
          </p:cNvPicPr>
          <p:nvPr/>
        </p:nvPicPr>
        <p:blipFill>
          <a:blip r:embed="rId4" cstate="print"/>
          <a:srcRect l="26714" t="24605" r="60899" b="39958"/>
          <a:stretch>
            <a:fillRect/>
          </a:stretch>
        </p:blipFill>
        <p:spPr bwMode="auto">
          <a:xfrm>
            <a:off x="2123728" y="1176183"/>
            <a:ext cx="1512168" cy="1901292"/>
          </a:xfrm>
          <a:prstGeom prst="rect">
            <a:avLst/>
          </a:prstGeom>
          <a:noFill/>
        </p:spPr>
      </p:pic>
      <p:pic>
        <p:nvPicPr>
          <p:cNvPr id="42" name="Picture 2" descr="C:\Users\Sofia Feist\Desktop\Setas.png"/>
          <p:cNvPicPr>
            <a:picLocks noChangeAspect="1" noChangeArrowheads="1"/>
          </p:cNvPicPr>
          <p:nvPr/>
        </p:nvPicPr>
        <p:blipFill rotWithShape="1">
          <a:blip r:embed="rId4" cstate="print"/>
          <a:srcRect l="56796" t="24605" r="30228" b="67836"/>
          <a:stretch/>
        </p:blipFill>
        <p:spPr bwMode="auto">
          <a:xfrm flipV="1">
            <a:off x="5220072" y="2735437"/>
            <a:ext cx="1584176" cy="389124"/>
          </a:xfrm>
          <a:prstGeom prst="rect">
            <a:avLst/>
          </a:prstGeom>
          <a:noFill/>
        </p:spPr>
      </p:pic>
      <p:pic>
        <p:nvPicPr>
          <p:cNvPr id="16" name="Picture 2" descr="C:\Users\Sofia Feist\Desktop\Setas.png"/>
          <p:cNvPicPr>
            <a:picLocks noChangeAspect="1" noChangeArrowheads="1"/>
          </p:cNvPicPr>
          <p:nvPr/>
        </p:nvPicPr>
        <p:blipFill>
          <a:blip r:embed="rId4" cstate="print"/>
          <a:srcRect l="56796" t="24605" r="32587" b="67836"/>
          <a:stretch>
            <a:fillRect/>
          </a:stretch>
        </p:blipFill>
        <p:spPr bwMode="auto">
          <a:xfrm flipV="1">
            <a:off x="5508104" y="1174514"/>
            <a:ext cx="1296144" cy="389124"/>
          </a:xfrm>
          <a:prstGeom prst="rect">
            <a:avLst/>
          </a:prstGeom>
          <a:noFill/>
        </p:spPr>
      </p:pic>
      <p:pic>
        <p:nvPicPr>
          <p:cNvPr id="18" name="Picture 2" descr="C:\Users\Sofia Feist\Desktop\Apresentação CAADRIA\A-BIM\Parede 2.png"/>
          <p:cNvPicPr>
            <a:picLocks noChangeAspect="1" noChangeArrowheads="1"/>
          </p:cNvPicPr>
          <p:nvPr/>
        </p:nvPicPr>
        <p:blipFill>
          <a:blip r:embed="rId5" cstate="print"/>
          <a:srcRect/>
          <a:stretch>
            <a:fillRect/>
          </a:stretch>
        </p:blipFill>
        <p:spPr bwMode="auto">
          <a:xfrm>
            <a:off x="2938971" y="773219"/>
            <a:ext cx="3361221" cy="2446603"/>
          </a:xfrm>
          <a:prstGeom prst="rect">
            <a:avLst/>
          </a:prstGeom>
          <a:noFill/>
        </p:spPr>
      </p:pic>
      <p:sp>
        <p:nvSpPr>
          <p:cNvPr id="24" name="CaixaDeTexto 19"/>
          <p:cNvSpPr txBox="1"/>
          <p:nvPr/>
        </p:nvSpPr>
        <p:spPr>
          <a:xfrm>
            <a:off x="6228184" y="3524984"/>
            <a:ext cx="2520280" cy="630942"/>
          </a:xfrm>
          <a:prstGeom prst="rect">
            <a:avLst/>
          </a:prstGeom>
          <a:noFill/>
          <a:ln>
            <a:noFill/>
          </a:ln>
        </p:spPr>
        <p:txBody>
          <a:bodyPr wrap="square" rtlCol="0">
            <a:spAutoFit/>
          </a:bodyPr>
          <a:lstStyle/>
          <a:p>
            <a:pPr algn="r"/>
            <a:r>
              <a:rPr lang="en-GB" sz="1400" b="1" dirty="0" smtClean="0">
                <a:solidFill>
                  <a:schemeClr val="bg1"/>
                </a:solidFill>
                <a:latin typeface="Courier New" pitchFamily="49" charset="0"/>
                <a:cs typeface="Courier New" pitchFamily="49" charset="0"/>
              </a:rPr>
              <a:t>wall</a:t>
            </a:r>
            <a:r>
              <a:rPr lang="en-GB" sz="1400" b="1" spc="-150" dirty="0" smtClean="0">
                <a:solidFill>
                  <a:schemeClr val="bg1"/>
                </a:solidFill>
                <a:latin typeface="Courier New" pitchFamily="49" charset="0"/>
                <a:cs typeface="Courier New" pitchFamily="49" charset="0"/>
              </a:rPr>
              <a:t>(a, b, ...)</a:t>
            </a:r>
          </a:p>
          <a:p>
            <a:pPr algn="r"/>
            <a:r>
              <a:rPr lang="en-GB" sz="1400" b="1" dirty="0" smtClean="0">
                <a:solidFill>
                  <a:schemeClr val="bg1"/>
                </a:solidFill>
                <a:latin typeface="Courier New" pitchFamily="49" charset="0"/>
                <a:ea typeface="Cambria Math" pitchFamily="18" charset="0"/>
                <a:cs typeface="Courier New" pitchFamily="49" charset="0"/>
              </a:rPr>
              <a:t>slab</a:t>
            </a:r>
            <a:r>
              <a:rPr lang="en-GB" sz="1400" b="1" spc="-150" dirty="0" smtClean="0">
                <a:solidFill>
                  <a:schemeClr val="bg1"/>
                </a:solidFill>
                <a:latin typeface="Courier New" pitchFamily="49" charset="0"/>
                <a:ea typeface="Cambria Math" pitchFamily="18" charset="0"/>
                <a:cs typeface="Courier New" pitchFamily="49" charset="0"/>
              </a:rPr>
              <a:t>(c, d, ...)</a:t>
            </a:r>
            <a:endParaRPr lang="en-GB" sz="1200" b="1" spc="-150" dirty="0" smtClean="0">
              <a:solidFill>
                <a:schemeClr val="bg1"/>
              </a:solidFill>
              <a:latin typeface="Courier New" pitchFamily="49" charset="0"/>
              <a:ea typeface="Cambria Math" pitchFamily="18"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
        <p:nvSpPr>
          <p:cNvPr id="19" name="CaixaDeTexto 34"/>
          <p:cNvSpPr txBox="1"/>
          <p:nvPr/>
        </p:nvSpPr>
        <p:spPr>
          <a:xfrm>
            <a:off x="3203848" y="4444616"/>
            <a:ext cx="5688632"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Semantics  –  A-BIM</a:t>
            </a:r>
            <a:endParaRPr lang="en-GB" sz="24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P spid="36" grpId="0"/>
      <p:bldP spid="3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CaixaDeTexto 9"/>
          <p:cNvSpPr txBox="1"/>
          <p:nvPr/>
        </p:nvSpPr>
        <p:spPr>
          <a:xfrm>
            <a:off x="4932040" y="3726000"/>
            <a:ext cx="3816424" cy="415498"/>
          </a:xfrm>
          <a:prstGeom prst="rect">
            <a:avLst/>
          </a:prstGeom>
          <a:noFill/>
          <a:ln>
            <a:noFill/>
          </a:ln>
        </p:spPr>
        <p:txBody>
          <a:bodyPr wrap="square" rtlCol="0">
            <a:spAutoFit/>
          </a:bodyPr>
          <a:lstStyle/>
          <a:p>
            <a:pPr algn="r"/>
            <a:r>
              <a:rPr lang="en-GB" sz="1400" b="1" dirty="0" smtClean="0">
                <a:solidFill>
                  <a:schemeClr val="bg1"/>
                </a:solidFill>
                <a:latin typeface="Courier New" pitchFamily="49" charset="0"/>
                <a:cs typeface="Courier New" pitchFamily="49" charset="0"/>
              </a:rPr>
              <a:t>window(wall(...)</a:t>
            </a:r>
            <a:r>
              <a:rPr lang="en-GB" sz="1400" b="1" spc="-150" dirty="0" smtClean="0">
                <a:solidFill>
                  <a:schemeClr val="bg1"/>
                </a:solidFill>
                <a:latin typeface="Courier New" pitchFamily="49" charset="0"/>
                <a:cs typeface="Courier New" pitchFamily="49" charset="0"/>
              </a:rPr>
              <a:t>, ...)</a:t>
            </a:r>
          </a:p>
          <a:p>
            <a:pPr algn="ctr"/>
            <a:endParaRPr lang="en-GB" sz="700" b="1" cap="small" spc="-150" dirty="0" smtClean="0">
              <a:solidFill>
                <a:schemeClr val="bg1"/>
              </a:solidFill>
              <a:latin typeface="Courier New" pitchFamily="49" charset="0"/>
              <a:cs typeface="Courier New" pitchFamily="49" charset="0"/>
            </a:endParaRPr>
          </a:p>
        </p:txBody>
      </p:sp>
      <p:sp>
        <p:nvSpPr>
          <p:cNvPr id="16" name="CaixaDeTexto 15"/>
          <p:cNvSpPr txBox="1"/>
          <p:nvPr/>
        </p:nvSpPr>
        <p:spPr>
          <a:xfrm>
            <a:off x="4410000" y="3726000"/>
            <a:ext cx="3816424" cy="415498"/>
          </a:xfrm>
          <a:prstGeom prst="rect">
            <a:avLst/>
          </a:prstGeom>
          <a:noFill/>
          <a:ln>
            <a:noFill/>
          </a:ln>
        </p:spPr>
        <p:txBody>
          <a:bodyPr wrap="square" rtlCol="0">
            <a:spAutoFit/>
          </a:bodyPr>
          <a:lstStyle/>
          <a:p>
            <a:pPr algn="r"/>
            <a:r>
              <a:rPr lang="en-GB" sz="1400" b="1" dirty="0" smtClean="0">
                <a:solidFill>
                  <a:schemeClr val="bg1"/>
                </a:solidFill>
                <a:latin typeface="Courier New" pitchFamily="49" charset="0"/>
                <a:cs typeface="Courier New" pitchFamily="49" charset="0"/>
              </a:rPr>
              <a:t>wall(...)</a:t>
            </a:r>
            <a:endParaRPr lang="en-GB" sz="1400" b="1" spc="-150" dirty="0" smtClean="0">
              <a:solidFill>
                <a:schemeClr val="bg1"/>
              </a:solidFill>
              <a:latin typeface="Courier New" pitchFamily="49"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pic>
        <p:nvPicPr>
          <p:cNvPr id="1026" name="Picture 2" descr="C:\Users\Sofia Feist\Desktop\Apresentação CAADRIA\A-BIM\Associative Rules\Wall.png"/>
          <p:cNvPicPr>
            <a:picLocks noChangeAspect="1" noChangeArrowheads="1"/>
          </p:cNvPicPr>
          <p:nvPr/>
        </p:nvPicPr>
        <p:blipFill>
          <a:blip r:embed="rId3" cstate="print"/>
          <a:srcRect/>
          <a:stretch>
            <a:fillRect/>
          </a:stretch>
        </p:blipFill>
        <p:spPr bwMode="auto">
          <a:xfrm>
            <a:off x="5580112" y="1060424"/>
            <a:ext cx="2439360" cy="2520000"/>
          </a:xfrm>
          <a:prstGeom prst="rect">
            <a:avLst/>
          </a:prstGeom>
          <a:noFill/>
        </p:spPr>
      </p:pic>
      <p:pic>
        <p:nvPicPr>
          <p:cNvPr id="37" name="Picture 2" descr="C:\Users\Sofia Feist\Desktop\Apresentação CAADRIA\A-BIM\Associative Rules\Wall with window.png"/>
          <p:cNvPicPr>
            <a:picLocks noChangeAspect="1" noChangeArrowheads="1"/>
          </p:cNvPicPr>
          <p:nvPr/>
        </p:nvPicPr>
        <p:blipFill>
          <a:blip r:embed="rId4" cstate="print"/>
          <a:srcRect/>
          <a:stretch>
            <a:fillRect/>
          </a:stretch>
        </p:blipFill>
        <p:spPr bwMode="auto">
          <a:xfrm>
            <a:off x="5580112" y="1060424"/>
            <a:ext cx="2439360" cy="2520000"/>
          </a:xfrm>
          <a:prstGeom prst="rect">
            <a:avLst/>
          </a:prstGeom>
          <a:noFill/>
        </p:spPr>
      </p:pic>
      <p:pic>
        <p:nvPicPr>
          <p:cNvPr id="41" name="Picture 4" descr="C:\Users\Sofia Feist\Desktop\Apresentação CAADRIA\A-BIM\Associative Rules\Wall.png"/>
          <p:cNvPicPr>
            <a:picLocks noChangeAspect="1" noChangeArrowheads="1"/>
          </p:cNvPicPr>
          <p:nvPr/>
        </p:nvPicPr>
        <p:blipFill>
          <a:blip r:embed="rId5" cstate="print"/>
          <a:srcRect/>
          <a:stretch>
            <a:fillRect/>
          </a:stretch>
        </p:blipFill>
        <p:spPr bwMode="auto">
          <a:xfrm>
            <a:off x="1052520" y="987574"/>
            <a:ext cx="2439360" cy="2520000"/>
          </a:xfrm>
          <a:prstGeom prst="rect">
            <a:avLst/>
          </a:prstGeom>
          <a:noFill/>
        </p:spPr>
      </p:pic>
      <p:pic>
        <p:nvPicPr>
          <p:cNvPr id="43" name="Picture 3" descr="C:\Users\Sofia Feist\Desktop\Apresentação CAADRIA\A-BIM\Associative Rules\Window subtraction.png"/>
          <p:cNvPicPr>
            <a:picLocks noChangeAspect="1" noChangeArrowheads="1"/>
          </p:cNvPicPr>
          <p:nvPr/>
        </p:nvPicPr>
        <p:blipFill>
          <a:blip r:embed="rId6" cstate="print"/>
          <a:srcRect/>
          <a:stretch>
            <a:fillRect/>
          </a:stretch>
        </p:blipFill>
        <p:spPr bwMode="auto">
          <a:xfrm>
            <a:off x="1052520" y="987574"/>
            <a:ext cx="2439360" cy="2520000"/>
          </a:xfrm>
          <a:prstGeom prst="rect">
            <a:avLst/>
          </a:prstGeom>
          <a:noFill/>
        </p:spPr>
      </p:pic>
      <p:pic>
        <p:nvPicPr>
          <p:cNvPr id="6146" name="Picture 2" descr="C:\Users\Sofia Feist\Desktop\Apresentação CAADRIA\A-BIM\Associative Rules\Window hole.png"/>
          <p:cNvPicPr>
            <a:picLocks noChangeAspect="1" noChangeArrowheads="1"/>
          </p:cNvPicPr>
          <p:nvPr/>
        </p:nvPicPr>
        <p:blipFill>
          <a:blip r:embed="rId7" cstate="print"/>
          <a:srcRect/>
          <a:stretch>
            <a:fillRect/>
          </a:stretch>
        </p:blipFill>
        <p:spPr bwMode="auto">
          <a:xfrm>
            <a:off x="1052520" y="987574"/>
            <a:ext cx="2439360" cy="2520000"/>
          </a:xfrm>
          <a:prstGeom prst="rect">
            <a:avLst/>
          </a:prstGeom>
          <a:noFill/>
        </p:spPr>
      </p:pic>
      <p:pic>
        <p:nvPicPr>
          <p:cNvPr id="44" name="Picture 5" descr="C:\Users\Sofia Feist\Desktop\Apresentação CAADRIA\A-BIM\Associative Rules\Wall with window.png"/>
          <p:cNvPicPr>
            <a:picLocks noChangeAspect="1" noChangeArrowheads="1"/>
          </p:cNvPicPr>
          <p:nvPr/>
        </p:nvPicPr>
        <p:blipFill>
          <a:blip r:embed="rId8" cstate="print"/>
          <a:srcRect/>
          <a:stretch>
            <a:fillRect/>
          </a:stretch>
        </p:blipFill>
        <p:spPr bwMode="auto">
          <a:xfrm>
            <a:off x="1052520" y="987574"/>
            <a:ext cx="2439360" cy="2520000"/>
          </a:xfrm>
          <a:prstGeom prst="rect">
            <a:avLst/>
          </a:prstGeom>
          <a:noFill/>
        </p:spPr>
      </p:pic>
      <p:sp>
        <p:nvSpPr>
          <p:cNvPr id="31" name="CaixaDeTexto 30"/>
          <p:cNvSpPr txBox="1"/>
          <p:nvPr/>
        </p:nvSpPr>
        <p:spPr>
          <a:xfrm>
            <a:off x="395536" y="3726000"/>
            <a:ext cx="5400600" cy="307777"/>
          </a:xfrm>
          <a:prstGeom prst="rect">
            <a:avLst/>
          </a:prstGeom>
          <a:noFill/>
          <a:ln>
            <a:noFill/>
          </a:ln>
        </p:spPr>
        <p:txBody>
          <a:bodyPr wrap="square" rtlCol="0">
            <a:spAutoFit/>
          </a:bodyPr>
          <a:lstStyle/>
          <a:p>
            <a:r>
              <a:rPr lang="en-GB" sz="1400" b="1" dirty="0" smtClean="0">
                <a:solidFill>
                  <a:schemeClr val="bg1"/>
                </a:solidFill>
                <a:latin typeface="Courier New" pitchFamily="49" charset="0"/>
                <a:cs typeface="Courier New" pitchFamily="49" charset="0"/>
              </a:rPr>
              <a:t>wall(...)</a:t>
            </a:r>
          </a:p>
        </p:txBody>
      </p:sp>
      <p:pic>
        <p:nvPicPr>
          <p:cNvPr id="23" name="Picture 7" descr="C:\Users\Sofia Feist\Desktop\Line AT copy copy.png"/>
          <p:cNvPicPr>
            <a:picLocks noChangeAspect="1" noChangeArrowheads="1"/>
          </p:cNvPicPr>
          <p:nvPr/>
        </p:nvPicPr>
        <p:blipFill rotWithShape="1">
          <a:blip r:embed="rId9" cstate="print"/>
          <a:srcRect l="14483" t="48970" b="14630"/>
          <a:stretch/>
        </p:blipFill>
        <p:spPr bwMode="auto">
          <a:xfrm>
            <a:off x="0" y="4207396"/>
            <a:ext cx="9144000" cy="936104"/>
          </a:xfrm>
          <a:prstGeom prst="rect">
            <a:avLst/>
          </a:prstGeom>
          <a:noFill/>
        </p:spPr>
      </p:pic>
      <p:sp>
        <p:nvSpPr>
          <p:cNvPr id="19" name="CaixaDeTexto 34"/>
          <p:cNvSpPr txBox="1"/>
          <p:nvPr/>
        </p:nvSpPr>
        <p:spPr>
          <a:xfrm>
            <a:off x="3203848" y="4444616"/>
            <a:ext cx="5688632"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Associative Rules  –  A-BIM</a:t>
            </a:r>
            <a:endParaRPr lang="en-GB" sz="2400" b="1" cap="small" dirty="0">
              <a:solidFill>
                <a:srgbClr val="259DB5"/>
              </a:solidFill>
              <a:latin typeface="Swis721 Cn BT" pitchFamily="34" charset="0"/>
            </a:endParaRPr>
          </a:p>
        </p:txBody>
      </p:sp>
      <p:sp>
        <p:nvSpPr>
          <p:cNvPr id="24" name="CaixaDeTexto 20"/>
          <p:cNvSpPr txBox="1"/>
          <p:nvPr/>
        </p:nvSpPr>
        <p:spPr>
          <a:xfrm>
            <a:off x="395536" y="74117"/>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400" b="1" dirty="0" smtClean="0">
                <a:solidFill>
                  <a:srgbClr val="FFFFFF"/>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sp>
        <p:nvSpPr>
          <p:cNvPr id="25" name="CaixaDeTexto 27"/>
          <p:cNvSpPr txBox="1"/>
          <p:nvPr/>
        </p:nvSpPr>
        <p:spPr>
          <a:xfrm>
            <a:off x="4716016" y="66276"/>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400" b="1" dirty="0" smtClean="0">
                <a:solidFill>
                  <a:srgbClr val="FFFFFF"/>
                </a:solidFill>
                <a:latin typeface="Swis721 Cn BT" pitchFamily="34" charset="0"/>
              </a:rPr>
              <a:t>BIM</a:t>
            </a:r>
          </a:p>
          <a:p>
            <a:pPr algn="ctr"/>
            <a:endParaRPr lang="en-GB" sz="1000" b="1" cap="small" dirty="0" smtClean="0">
              <a:solidFill>
                <a:schemeClr val="bg1">
                  <a:lumMod val="50000"/>
                </a:schemeClr>
              </a:solidFill>
              <a:latin typeface="Calibri" pitchFamily="34" charset="0"/>
            </a:endParaRPr>
          </a:p>
        </p:txBody>
      </p:sp>
      <p:sp>
        <p:nvSpPr>
          <p:cNvPr id="34" name="CaixaDeTexto 33"/>
          <p:cNvSpPr txBox="1"/>
          <p:nvPr/>
        </p:nvSpPr>
        <p:spPr>
          <a:xfrm>
            <a:off x="1458000" y="3726000"/>
            <a:ext cx="1575792" cy="307777"/>
          </a:xfrm>
          <a:prstGeom prst="rect">
            <a:avLst/>
          </a:prstGeom>
          <a:noFill/>
          <a:ln>
            <a:noFill/>
          </a:ln>
        </p:spPr>
        <p:txBody>
          <a:bodyPr wrap="square" rtlCol="0">
            <a:spAutoFit/>
          </a:bodyPr>
          <a:lstStyle/>
          <a:p>
            <a:r>
              <a:rPr lang="en-GB" sz="1400" b="1" dirty="0" smtClean="0">
                <a:solidFill>
                  <a:schemeClr val="bg1"/>
                </a:solidFill>
                <a:latin typeface="Courier New" pitchFamily="49" charset="0"/>
                <a:cs typeface="Courier New" pitchFamily="49" charset="0"/>
              </a:rPr>
              <a:t>- box(...)</a:t>
            </a:r>
          </a:p>
        </p:txBody>
      </p:sp>
      <p:sp>
        <p:nvSpPr>
          <p:cNvPr id="35" name="CaixaDeTexto 34"/>
          <p:cNvSpPr txBox="1"/>
          <p:nvPr/>
        </p:nvSpPr>
        <p:spPr>
          <a:xfrm>
            <a:off x="2628000" y="3726000"/>
            <a:ext cx="1719808" cy="307777"/>
          </a:xfrm>
          <a:prstGeom prst="rect">
            <a:avLst/>
          </a:prstGeom>
          <a:noFill/>
          <a:ln>
            <a:noFill/>
          </a:ln>
        </p:spPr>
        <p:txBody>
          <a:bodyPr wrap="square" rtlCol="0">
            <a:spAutoFit/>
          </a:bodyPr>
          <a:lstStyle/>
          <a:p>
            <a:r>
              <a:rPr lang="en-GB" sz="1400" b="1" dirty="0" smtClean="0">
                <a:solidFill>
                  <a:schemeClr val="bg1"/>
                </a:solidFill>
                <a:cs typeface="Courier New" pitchFamily="49" charset="0"/>
              </a:rPr>
              <a:t>+</a:t>
            </a:r>
            <a:r>
              <a:rPr lang="en-GB" sz="1400" b="1" dirty="0" smtClean="0">
                <a:solidFill>
                  <a:schemeClr val="bg1"/>
                </a:solidFill>
                <a:latin typeface="Courier New" pitchFamily="49" charset="0"/>
                <a:cs typeface="Courier New" pitchFamily="49" charset="0"/>
              </a:rPr>
              <a:t> window(...)</a:t>
            </a:r>
          </a:p>
        </p:txBody>
      </p:sp>
      <p:sp>
        <p:nvSpPr>
          <p:cNvPr id="18" name="Rectângulo 17"/>
          <p:cNvSpPr/>
          <p:nvPr/>
        </p:nvSpPr>
        <p:spPr>
          <a:xfrm>
            <a:off x="1475656" y="3651870"/>
            <a:ext cx="216024" cy="43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1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02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6" grpId="1"/>
      <p:bldP spid="25" grpId="0"/>
      <p:bldP spid="34" grpId="0"/>
      <p:bldP spid="35"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CaixaDeTexto 19"/>
          <p:cNvSpPr txBox="1"/>
          <p:nvPr/>
        </p:nvSpPr>
        <p:spPr>
          <a:xfrm>
            <a:off x="611560" y="2294751"/>
            <a:ext cx="4104456" cy="276999"/>
          </a:xfrm>
          <a:prstGeom prst="rect">
            <a:avLst/>
          </a:prstGeom>
          <a:noFill/>
          <a:ln>
            <a:noFill/>
          </a:ln>
        </p:spPr>
        <p:txBody>
          <a:bodyPr wrap="square" rtlCol="0">
            <a:spAutoFit/>
          </a:bodyPr>
          <a:lstStyle/>
          <a:p>
            <a:r>
              <a:rPr lang="en-GB" sz="1200" b="1" dirty="0" smtClean="0">
                <a:solidFill>
                  <a:schemeClr val="bg1"/>
                </a:solidFill>
                <a:latin typeface="Courier New" pitchFamily="49" charset="0"/>
                <a:cs typeface="Courier New" pitchFamily="49" charset="0"/>
              </a:rPr>
              <a:t>door(wall, location, door-family1)</a:t>
            </a:r>
          </a:p>
        </p:txBody>
      </p:sp>
      <p:sp>
        <p:nvSpPr>
          <p:cNvPr id="22" name="CaixaDeTexto 21"/>
          <p:cNvSpPr txBox="1"/>
          <p:nvPr/>
        </p:nvSpPr>
        <p:spPr>
          <a:xfrm>
            <a:off x="611560" y="2294751"/>
            <a:ext cx="4176464" cy="276999"/>
          </a:xfrm>
          <a:prstGeom prst="rect">
            <a:avLst/>
          </a:prstGeom>
          <a:noFill/>
          <a:ln>
            <a:noFill/>
          </a:ln>
        </p:spPr>
        <p:txBody>
          <a:bodyPr wrap="square" rtlCol="0">
            <a:spAutoFit/>
          </a:bodyPr>
          <a:lstStyle/>
          <a:p>
            <a:r>
              <a:rPr lang="en-GB" sz="1200" b="1" dirty="0" smtClean="0">
                <a:solidFill>
                  <a:schemeClr val="bg1"/>
                </a:solidFill>
                <a:latin typeface="Courier New" pitchFamily="49" charset="0"/>
                <a:cs typeface="Courier New" pitchFamily="49" charset="0"/>
              </a:rPr>
              <a:t>door(wall, location, door-family2)</a:t>
            </a:r>
          </a:p>
        </p:txBody>
      </p:sp>
      <p:sp>
        <p:nvSpPr>
          <p:cNvPr id="15" name="CaixaDeTexto 14"/>
          <p:cNvSpPr txBox="1"/>
          <p:nvPr/>
        </p:nvSpPr>
        <p:spPr>
          <a:xfrm>
            <a:off x="323528" y="789552"/>
            <a:ext cx="4239314" cy="3485570"/>
          </a:xfrm>
          <a:prstGeom prst="rect">
            <a:avLst/>
          </a:prstGeom>
          <a:noFill/>
          <a:ln>
            <a:noFill/>
          </a:ln>
        </p:spPr>
        <p:txBody>
          <a:bodyPr wrap="square" rtlCol="0">
            <a:spAutoFit/>
          </a:bodyPr>
          <a:lstStyle/>
          <a:p>
            <a:r>
              <a:rPr lang="en-GB" sz="440" dirty="0" smtClean="0">
                <a:solidFill>
                  <a:schemeClr val="bg1"/>
                </a:solidFill>
                <a:latin typeface="Courier New" pitchFamily="49" charset="0"/>
                <a:cs typeface="Courier New" pitchFamily="49" charset="0"/>
              </a:rPr>
              <a:t>(define (casing p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r>
              <a:rPr lang="en-GB" sz="440" dirty="0" smtClean="0">
                <a:solidFill>
                  <a:schemeClr val="bg1"/>
                </a:solidFill>
                <a:latin typeface="Courier New" pitchFamily="49" charset="0"/>
                <a:cs typeface="Courier New" pitchFamily="49" charset="0"/>
              </a:rPr>
              <a:t>  (define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0.06)</a:t>
            </a:r>
          </a:p>
          <a:p>
            <a:r>
              <a:rPr lang="en-GB" sz="440" dirty="0" smtClean="0">
                <a:solidFill>
                  <a:schemeClr val="bg1"/>
                </a:solidFill>
                <a:latin typeface="Courier New" pitchFamily="49" charset="0"/>
                <a:cs typeface="Courier New" pitchFamily="49" charset="0"/>
              </a:rPr>
              <a:t>  (define casing-width 0.12)</a:t>
            </a:r>
          </a:p>
          <a:p>
            <a:r>
              <a:rPr lang="en-GB" sz="440" dirty="0" smtClean="0">
                <a:solidFill>
                  <a:schemeClr val="bg1"/>
                </a:solidFill>
                <a:latin typeface="Courier New" pitchFamily="49" charset="0"/>
                <a:cs typeface="Courier New" pitchFamily="49" charset="0"/>
              </a:rPr>
              <a:t>  (sweep (line (+x p (- (/ L -2)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a:t>
            </a:r>
          </a:p>
          <a:p>
            <a:r>
              <a:rPr lang="en-GB" sz="440" dirty="0" smtClean="0">
                <a:solidFill>
                  <a:schemeClr val="bg1"/>
                </a:solidFill>
                <a:latin typeface="Courier New" pitchFamily="49" charset="0"/>
                <a:cs typeface="Courier New" pitchFamily="49" charset="0"/>
              </a:rPr>
              <a:t>               (+</a:t>
            </a:r>
            <a:r>
              <a:rPr lang="en-GB" sz="440" dirty="0" err="1" smtClean="0">
                <a:solidFill>
                  <a:schemeClr val="bg1"/>
                </a:solidFill>
                <a:latin typeface="Courier New" pitchFamily="49" charset="0"/>
                <a:cs typeface="Courier New" pitchFamily="49" charset="0"/>
              </a:rPr>
              <a:t>xz</a:t>
            </a:r>
            <a:r>
              <a:rPr lang="en-GB" sz="440" dirty="0" smtClean="0">
                <a:solidFill>
                  <a:schemeClr val="bg1"/>
                </a:solidFill>
                <a:latin typeface="Courier New" pitchFamily="49" charset="0"/>
                <a:cs typeface="Courier New" pitchFamily="49" charset="0"/>
              </a:rPr>
              <a:t> p (- (/ L -2)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 </a:t>
            </a:r>
          </a:p>
          <a:p>
            <a:r>
              <a:rPr lang="en-GB" sz="440" dirty="0" smtClean="0">
                <a:solidFill>
                  <a:schemeClr val="bg1"/>
                </a:solidFill>
                <a:latin typeface="Courier New" pitchFamily="49" charset="0"/>
                <a:cs typeface="Courier New" pitchFamily="49" charset="0"/>
              </a:rPr>
              <a:t>	 (+ h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a:t>
            </a:r>
          </a:p>
          <a:p>
            <a:r>
              <a:rPr lang="en-GB" sz="440" dirty="0" smtClean="0">
                <a:solidFill>
                  <a:schemeClr val="bg1"/>
                </a:solidFill>
                <a:latin typeface="Courier New" pitchFamily="49" charset="0"/>
                <a:cs typeface="Courier New" pitchFamily="49" charset="0"/>
              </a:rPr>
              <a:t>               (+</a:t>
            </a:r>
            <a:r>
              <a:rPr lang="en-GB" sz="440" dirty="0" err="1" smtClean="0">
                <a:solidFill>
                  <a:schemeClr val="bg1"/>
                </a:solidFill>
                <a:latin typeface="Courier New" pitchFamily="49" charset="0"/>
                <a:cs typeface="Courier New" pitchFamily="49" charset="0"/>
              </a:rPr>
              <a:t>xz</a:t>
            </a:r>
            <a:r>
              <a:rPr lang="en-GB" sz="440" dirty="0" smtClean="0">
                <a:solidFill>
                  <a:schemeClr val="bg1"/>
                </a:solidFill>
                <a:latin typeface="Courier New" pitchFamily="49" charset="0"/>
                <a:cs typeface="Courier New" pitchFamily="49" charset="0"/>
              </a:rPr>
              <a:t> p (+ (/ L +2)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 </a:t>
            </a:r>
          </a:p>
          <a:p>
            <a:r>
              <a:rPr lang="en-GB" sz="440" dirty="0" smtClean="0">
                <a:solidFill>
                  <a:schemeClr val="bg1"/>
                </a:solidFill>
                <a:latin typeface="Courier New" pitchFamily="49" charset="0"/>
                <a:cs typeface="Courier New" pitchFamily="49" charset="0"/>
              </a:rPr>
              <a:t>	 (+ h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a:t>
            </a:r>
          </a:p>
          <a:p>
            <a:r>
              <a:rPr lang="en-GB" sz="440" dirty="0" smtClean="0">
                <a:solidFill>
                  <a:schemeClr val="bg1"/>
                </a:solidFill>
                <a:latin typeface="Courier New" pitchFamily="49" charset="0"/>
                <a:cs typeface="Courier New" pitchFamily="49" charset="0"/>
              </a:rPr>
              <a:t>               (+x p (+ (/ L +2) (/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2))))</a:t>
            </a:r>
          </a:p>
          <a:p>
            <a:r>
              <a:rPr lang="en-GB" sz="440" dirty="0" smtClean="0">
                <a:solidFill>
                  <a:schemeClr val="bg1"/>
                </a:solidFill>
                <a:latin typeface="Courier New" pitchFamily="49" charset="0"/>
                <a:cs typeface="Courier New" pitchFamily="49" charset="0"/>
              </a:rPr>
              <a:t>         (surface-rectangle p casing-</a:t>
            </a:r>
            <a:r>
              <a:rPr lang="en-GB" sz="440" dirty="0" err="1" smtClean="0">
                <a:solidFill>
                  <a:schemeClr val="bg1"/>
                </a:solidFill>
                <a:latin typeface="Courier New" pitchFamily="49" charset="0"/>
                <a:cs typeface="Courier New" pitchFamily="49" charset="0"/>
              </a:rPr>
              <a:t>lenght</a:t>
            </a:r>
            <a:r>
              <a:rPr lang="en-GB" sz="440" dirty="0" smtClean="0">
                <a:solidFill>
                  <a:schemeClr val="bg1"/>
                </a:solidFill>
                <a:latin typeface="Courier New" pitchFamily="49" charset="0"/>
                <a:cs typeface="Courier New" pitchFamily="49" charset="0"/>
              </a:rPr>
              <a:t> casing-width)))</a:t>
            </a:r>
          </a:p>
          <a:p>
            <a:endParaRPr lang="en-GB" sz="440" dirty="0" smtClean="0">
              <a:solidFill>
                <a:schemeClr val="bg1"/>
              </a:solidFill>
              <a:latin typeface="Courier New" pitchFamily="49" charset="0"/>
              <a:cs typeface="Courier New" pitchFamily="49" charset="0"/>
            </a:endParaRPr>
          </a:p>
          <a:p>
            <a:r>
              <a:rPr lang="en-GB" sz="440" dirty="0" smtClean="0">
                <a:solidFill>
                  <a:schemeClr val="bg1"/>
                </a:solidFill>
                <a:latin typeface="Courier New" pitchFamily="49" charset="0"/>
                <a:cs typeface="Courier New" pitchFamily="49" charset="0"/>
              </a:rPr>
              <a:t>(define (door p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r>
              <a:rPr lang="en-GB" sz="440" dirty="0" smtClean="0">
                <a:solidFill>
                  <a:schemeClr val="bg1"/>
                </a:solidFill>
                <a:latin typeface="Courier New" pitchFamily="49" charset="0"/>
                <a:cs typeface="Courier New" pitchFamily="49" charset="0"/>
              </a:rPr>
              <a:t>  (box (+</a:t>
            </a:r>
            <a:r>
              <a:rPr lang="en-GB" sz="440" dirty="0" err="1" smtClean="0">
                <a:solidFill>
                  <a:schemeClr val="bg1"/>
                </a:solidFill>
                <a:latin typeface="Courier New" pitchFamily="49" charset="0"/>
                <a:cs typeface="Courier New" pitchFamily="49" charset="0"/>
              </a:rPr>
              <a:t>xy</a:t>
            </a:r>
            <a:r>
              <a:rPr lang="en-GB" sz="440" dirty="0" smtClean="0">
                <a:solidFill>
                  <a:schemeClr val="bg1"/>
                </a:solidFill>
                <a:latin typeface="Courier New" pitchFamily="49" charset="0"/>
                <a:cs typeface="Courier New" pitchFamily="49" charset="0"/>
              </a:rPr>
              <a:t> p (/ L -2) (/ l -2))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endParaRPr lang="en-GB" sz="440" dirty="0" smtClean="0">
              <a:solidFill>
                <a:schemeClr val="bg1"/>
              </a:solidFill>
              <a:latin typeface="Courier New" pitchFamily="49" charset="0"/>
              <a:cs typeface="Courier New" pitchFamily="49" charset="0"/>
            </a:endParaRPr>
          </a:p>
          <a:p>
            <a:r>
              <a:rPr lang="en-GB" sz="440" dirty="0" smtClean="0">
                <a:solidFill>
                  <a:schemeClr val="bg1"/>
                </a:solidFill>
                <a:latin typeface="Courier New" pitchFamily="49" charset="0"/>
                <a:cs typeface="Courier New" pitchFamily="49" charset="0"/>
              </a:rPr>
              <a:t>(define (glass p L l1 h)</a:t>
            </a:r>
          </a:p>
          <a:p>
            <a:r>
              <a:rPr lang="en-GB" sz="440" dirty="0" smtClean="0">
                <a:solidFill>
                  <a:schemeClr val="bg1"/>
                </a:solidFill>
                <a:latin typeface="Courier New" pitchFamily="49" charset="0"/>
                <a:cs typeface="Courier New" pitchFamily="49" charset="0"/>
              </a:rPr>
              <a:t>  (define door-margin 0.08)</a:t>
            </a:r>
          </a:p>
          <a:p>
            <a:r>
              <a:rPr lang="en-GB" sz="440" dirty="0" smtClean="0">
                <a:solidFill>
                  <a:schemeClr val="bg1"/>
                </a:solidFill>
                <a:latin typeface="Courier New" pitchFamily="49" charset="0"/>
                <a:cs typeface="Courier New" pitchFamily="49" charset="0"/>
              </a:rPr>
              <a:t>  (define door-margin-bottom 0.5)</a:t>
            </a:r>
          </a:p>
          <a:p>
            <a:r>
              <a:rPr lang="en-GB" sz="440" dirty="0" smtClean="0">
                <a:solidFill>
                  <a:schemeClr val="bg1"/>
                </a:solidFill>
                <a:latin typeface="Courier New" pitchFamily="49" charset="0"/>
                <a:cs typeface="Courier New" pitchFamily="49" charset="0"/>
              </a:rPr>
              <a:t>  (define door-middle 0.02)</a:t>
            </a:r>
          </a:p>
          <a:p>
            <a:r>
              <a:rPr lang="en-GB" sz="440" dirty="0" smtClean="0">
                <a:solidFill>
                  <a:schemeClr val="bg1"/>
                </a:solidFill>
                <a:latin typeface="Courier New" pitchFamily="49" charset="0"/>
                <a:cs typeface="Courier New" pitchFamily="49" charset="0"/>
              </a:rPr>
              <a:t>  (define n-glasses-horizontal 2)</a:t>
            </a:r>
          </a:p>
          <a:p>
            <a:r>
              <a:rPr lang="en-GB" sz="440" dirty="0" smtClean="0">
                <a:solidFill>
                  <a:schemeClr val="bg1"/>
                </a:solidFill>
                <a:latin typeface="Courier New" pitchFamily="49" charset="0"/>
                <a:cs typeface="Courier New" pitchFamily="49" charset="0"/>
              </a:rPr>
              <a:t>  (define n-glasses-vertical 4)</a:t>
            </a:r>
          </a:p>
          <a:p>
            <a:r>
              <a:rPr lang="en-GB" sz="440" dirty="0" smtClean="0">
                <a:solidFill>
                  <a:schemeClr val="bg1"/>
                </a:solidFill>
                <a:latin typeface="Courier New" pitchFamily="49" charset="0"/>
                <a:cs typeface="Courier New" pitchFamily="49" charset="0"/>
              </a:rPr>
              <a:t>  (define glass-area-length (- L (* door-margin 2) (* door-middle (- n-glasses-horizontal 1))))</a:t>
            </a:r>
          </a:p>
          <a:p>
            <a:r>
              <a:rPr lang="en-GB" sz="440" dirty="0" smtClean="0">
                <a:solidFill>
                  <a:schemeClr val="bg1"/>
                </a:solidFill>
                <a:latin typeface="Courier New" pitchFamily="49" charset="0"/>
                <a:cs typeface="Courier New" pitchFamily="49" charset="0"/>
              </a:rPr>
              <a:t>  (define glass-area-height (- h door-margin door-margin-bottom (* door-middle (- n-glasses-vertical 1))))</a:t>
            </a:r>
          </a:p>
          <a:p>
            <a:r>
              <a:rPr lang="en-GB" sz="440" dirty="0" smtClean="0">
                <a:solidFill>
                  <a:schemeClr val="bg1"/>
                </a:solidFill>
                <a:latin typeface="Courier New" pitchFamily="49" charset="0"/>
                <a:cs typeface="Courier New" pitchFamily="49" charset="0"/>
              </a:rPr>
              <a:t>  (define glass-length (/ glass-area-length n-glasses-horizontal))</a:t>
            </a:r>
          </a:p>
          <a:p>
            <a:r>
              <a:rPr lang="en-GB" sz="440" dirty="0" smtClean="0">
                <a:solidFill>
                  <a:schemeClr val="bg1"/>
                </a:solidFill>
                <a:latin typeface="Courier New" pitchFamily="49" charset="0"/>
                <a:cs typeface="Courier New" pitchFamily="49" charset="0"/>
              </a:rPr>
              <a:t>  (define glass-height (/ glass-area-height n-glasses-vertical))</a:t>
            </a:r>
          </a:p>
          <a:p>
            <a:r>
              <a:rPr lang="en-GB" sz="440" dirty="0" smtClean="0">
                <a:solidFill>
                  <a:schemeClr val="bg1"/>
                </a:solidFill>
                <a:latin typeface="Courier New" pitchFamily="49" charset="0"/>
                <a:cs typeface="Courier New" pitchFamily="49" charset="0"/>
              </a:rPr>
              <a:t>  (map-division (lambda (a b) (box (+</a:t>
            </a:r>
            <a:r>
              <a:rPr lang="en-GB" sz="440" dirty="0" err="1" smtClean="0">
                <a:solidFill>
                  <a:schemeClr val="bg1"/>
                </a:solidFill>
                <a:latin typeface="Courier New" pitchFamily="49" charset="0"/>
                <a:cs typeface="Courier New" pitchFamily="49" charset="0"/>
              </a:rPr>
              <a:t>xz</a:t>
            </a:r>
            <a:r>
              <a:rPr lang="en-GB" sz="440" dirty="0" smtClean="0">
                <a:solidFill>
                  <a:schemeClr val="bg1"/>
                </a:solidFill>
                <a:latin typeface="Courier New" pitchFamily="49" charset="0"/>
                <a:cs typeface="Courier New" pitchFamily="49" charset="0"/>
              </a:rPr>
              <a:t> p a b) glass-length l1 glass-height))</a:t>
            </a:r>
          </a:p>
          <a:p>
            <a:r>
              <a:rPr lang="en-GB" sz="440" dirty="0" smtClean="0">
                <a:solidFill>
                  <a:schemeClr val="bg1"/>
                </a:solidFill>
                <a:latin typeface="Courier New" pitchFamily="49" charset="0"/>
                <a:cs typeface="Courier New" pitchFamily="49" charset="0"/>
              </a:rPr>
              <a:t>                (+ (/ L -2) door-margin) </a:t>
            </a:r>
          </a:p>
          <a:p>
            <a:r>
              <a:rPr lang="en-GB" sz="440" dirty="0" smtClean="0">
                <a:solidFill>
                  <a:schemeClr val="bg1"/>
                </a:solidFill>
                <a:latin typeface="Courier New" pitchFamily="49" charset="0"/>
                <a:cs typeface="Courier New" pitchFamily="49" charset="0"/>
              </a:rPr>
              <a:t>                (+ (/ L -2) door-margin glass-area-length (* door-middle n-glasses-horizontal)) </a:t>
            </a:r>
          </a:p>
          <a:p>
            <a:r>
              <a:rPr lang="en-GB" sz="440" dirty="0" smtClean="0">
                <a:solidFill>
                  <a:schemeClr val="bg1"/>
                </a:solidFill>
                <a:latin typeface="Courier New" pitchFamily="49" charset="0"/>
                <a:cs typeface="Courier New" pitchFamily="49" charset="0"/>
              </a:rPr>
              <a:t>                n-glasses-horizontal #f</a:t>
            </a:r>
          </a:p>
          <a:p>
            <a:r>
              <a:rPr lang="en-GB" sz="440" dirty="0" smtClean="0">
                <a:solidFill>
                  <a:schemeClr val="bg1"/>
                </a:solidFill>
                <a:latin typeface="Courier New" pitchFamily="49" charset="0"/>
                <a:cs typeface="Courier New" pitchFamily="49" charset="0"/>
              </a:rPr>
              <a:t>                door-margin-bottom </a:t>
            </a:r>
          </a:p>
          <a:p>
            <a:r>
              <a:rPr lang="en-GB" sz="440" dirty="0" smtClean="0">
                <a:solidFill>
                  <a:schemeClr val="bg1"/>
                </a:solidFill>
                <a:latin typeface="Courier New" pitchFamily="49" charset="0"/>
                <a:cs typeface="Courier New" pitchFamily="49" charset="0"/>
              </a:rPr>
              <a:t>                (+ door-margin-bottom glass-area-height (* door-middle n-glasses-vertical)) </a:t>
            </a:r>
          </a:p>
          <a:p>
            <a:r>
              <a:rPr lang="en-GB" sz="440" dirty="0" smtClean="0">
                <a:solidFill>
                  <a:schemeClr val="bg1"/>
                </a:solidFill>
                <a:latin typeface="Courier New" pitchFamily="49" charset="0"/>
                <a:cs typeface="Courier New" pitchFamily="49" charset="0"/>
              </a:rPr>
              <a:t>                n-glasses-vertical #f))</a:t>
            </a:r>
          </a:p>
          <a:p>
            <a:endParaRPr lang="en-GB" sz="440" dirty="0" smtClean="0">
              <a:solidFill>
                <a:schemeClr val="bg1"/>
              </a:solidFill>
              <a:latin typeface="Courier New" pitchFamily="49" charset="0"/>
              <a:cs typeface="Courier New" pitchFamily="49" charset="0"/>
            </a:endParaRPr>
          </a:p>
          <a:p>
            <a:r>
              <a:rPr lang="en-GB" sz="440" dirty="0" smtClean="0">
                <a:solidFill>
                  <a:schemeClr val="bg1"/>
                </a:solidFill>
                <a:latin typeface="Courier New" pitchFamily="49" charset="0"/>
                <a:cs typeface="Courier New" pitchFamily="49" charset="0"/>
              </a:rPr>
              <a:t>(define (door-handle p)</a:t>
            </a:r>
          </a:p>
          <a:p>
            <a:r>
              <a:rPr lang="en-GB" sz="440" dirty="0" smtClean="0">
                <a:solidFill>
                  <a:schemeClr val="bg1"/>
                </a:solidFill>
                <a:latin typeface="Courier New" pitchFamily="49" charset="0"/>
                <a:cs typeface="Courier New" pitchFamily="49" charset="0"/>
              </a:rPr>
              <a:t>  (define handle-radius 0.005)</a:t>
            </a:r>
          </a:p>
          <a:p>
            <a:r>
              <a:rPr lang="en-GB" sz="440" dirty="0" smtClean="0">
                <a:solidFill>
                  <a:schemeClr val="bg1"/>
                </a:solidFill>
                <a:latin typeface="Courier New" pitchFamily="49" charset="0"/>
                <a:cs typeface="Courier New" pitchFamily="49" charset="0"/>
              </a:rPr>
              <a:t>  (cylinder p 0.02 (+y p (- 0.01)))</a:t>
            </a:r>
          </a:p>
          <a:p>
            <a:r>
              <a:rPr lang="en-GB" sz="440" dirty="0" smtClean="0">
                <a:solidFill>
                  <a:schemeClr val="bg1"/>
                </a:solidFill>
                <a:latin typeface="Courier New" pitchFamily="49" charset="0"/>
                <a:cs typeface="Courier New" pitchFamily="49" charset="0"/>
              </a:rPr>
              <a:t>  (sweep (</a:t>
            </a:r>
            <a:r>
              <a:rPr lang="en-GB" sz="440" dirty="0" err="1" smtClean="0">
                <a:solidFill>
                  <a:schemeClr val="bg1"/>
                </a:solidFill>
                <a:latin typeface="Courier New" pitchFamily="49" charset="0"/>
                <a:cs typeface="Courier New" pitchFamily="49" charset="0"/>
              </a:rPr>
              <a:t>spline</a:t>
            </a:r>
            <a:r>
              <a:rPr lang="en-GB" sz="440" dirty="0" smtClean="0">
                <a:solidFill>
                  <a:schemeClr val="bg1"/>
                </a:solidFill>
                <a:latin typeface="Courier New" pitchFamily="49" charset="0"/>
                <a:cs typeface="Courier New" pitchFamily="49" charset="0"/>
              </a:rPr>
              <a:t> p (+</a:t>
            </a:r>
            <a:r>
              <a:rPr lang="en-GB" sz="440" dirty="0" err="1" smtClean="0">
                <a:solidFill>
                  <a:schemeClr val="bg1"/>
                </a:solidFill>
                <a:latin typeface="Courier New" pitchFamily="49" charset="0"/>
                <a:cs typeface="Courier New" pitchFamily="49" charset="0"/>
              </a:rPr>
              <a:t>xy</a:t>
            </a:r>
            <a:r>
              <a:rPr lang="en-GB" sz="440" dirty="0" smtClean="0">
                <a:solidFill>
                  <a:schemeClr val="bg1"/>
                </a:solidFill>
                <a:latin typeface="Courier New" pitchFamily="49" charset="0"/>
                <a:cs typeface="Courier New" pitchFamily="49" charset="0"/>
              </a:rPr>
              <a:t> p (- 0.005) (- 0.03)) (+</a:t>
            </a:r>
            <a:r>
              <a:rPr lang="en-GB" sz="440" dirty="0" err="1" smtClean="0">
                <a:solidFill>
                  <a:schemeClr val="bg1"/>
                </a:solidFill>
                <a:latin typeface="Courier New" pitchFamily="49" charset="0"/>
                <a:cs typeface="Courier New" pitchFamily="49" charset="0"/>
              </a:rPr>
              <a:t>xy</a:t>
            </a:r>
            <a:r>
              <a:rPr lang="en-GB" sz="440" dirty="0" smtClean="0">
                <a:solidFill>
                  <a:schemeClr val="bg1"/>
                </a:solidFill>
                <a:latin typeface="Courier New" pitchFamily="49" charset="0"/>
                <a:cs typeface="Courier New" pitchFamily="49" charset="0"/>
              </a:rPr>
              <a:t> p (- 0.08) (- 0.05)))</a:t>
            </a:r>
          </a:p>
          <a:p>
            <a:r>
              <a:rPr lang="en-GB" sz="440" dirty="0" smtClean="0">
                <a:solidFill>
                  <a:schemeClr val="bg1"/>
                </a:solidFill>
                <a:latin typeface="Courier New" pitchFamily="49" charset="0"/>
                <a:cs typeface="Courier New" pitchFamily="49" charset="0"/>
              </a:rPr>
              <a:t>         (surface-circle p handle-radius)))</a:t>
            </a:r>
          </a:p>
          <a:p>
            <a:endParaRPr lang="en-GB" sz="440" dirty="0" smtClean="0">
              <a:solidFill>
                <a:schemeClr val="bg1"/>
              </a:solidFill>
              <a:latin typeface="Courier New" pitchFamily="49" charset="0"/>
              <a:cs typeface="Courier New" pitchFamily="49" charset="0"/>
            </a:endParaRPr>
          </a:p>
          <a:p>
            <a:r>
              <a:rPr lang="en-GB" sz="440" dirty="0" smtClean="0">
                <a:solidFill>
                  <a:schemeClr val="bg1"/>
                </a:solidFill>
                <a:latin typeface="Courier New" pitchFamily="49" charset="0"/>
                <a:cs typeface="Courier New" pitchFamily="49" charset="0"/>
              </a:rPr>
              <a:t>(define (complete-door p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r>
              <a:rPr lang="en-GB" sz="440" dirty="0" smtClean="0">
                <a:solidFill>
                  <a:schemeClr val="bg1"/>
                </a:solidFill>
                <a:latin typeface="Courier New" pitchFamily="49" charset="0"/>
                <a:cs typeface="Courier New" pitchFamily="49" charset="0"/>
              </a:rPr>
              <a:t>  (define glass-thickness 0.005)</a:t>
            </a:r>
          </a:p>
          <a:p>
            <a:r>
              <a:rPr lang="en-GB" sz="440" dirty="0" smtClean="0">
                <a:solidFill>
                  <a:schemeClr val="bg1"/>
                </a:solidFill>
                <a:latin typeface="Courier New" pitchFamily="49" charset="0"/>
                <a:cs typeface="Courier New" pitchFamily="49" charset="0"/>
              </a:rPr>
              <a:t>  (define door-margin 0.08)</a:t>
            </a:r>
          </a:p>
          <a:p>
            <a:r>
              <a:rPr lang="en-GB" sz="440" dirty="0" smtClean="0">
                <a:solidFill>
                  <a:schemeClr val="bg1"/>
                </a:solidFill>
                <a:latin typeface="Courier New" pitchFamily="49" charset="0"/>
                <a:cs typeface="Courier New" pitchFamily="49" charset="0"/>
              </a:rPr>
              <a:t>  (casing p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r>
              <a:rPr lang="en-GB" sz="440" dirty="0" smtClean="0">
                <a:solidFill>
                  <a:schemeClr val="bg1"/>
                </a:solidFill>
                <a:latin typeface="Courier New" pitchFamily="49" charset="0"/>
                <a:cs typeface="Courier New" pitchFamily="49" charset="0"/>
              </a:rPr>
              <a:t>  (subtraction (door p L </a:t>
            </a:r>
            <a:r>
              <a:rPr lang="en-GB" sz="440" dirty="0" err="1" smtClean="0">
                <a:solidFill>
                  <a:schemeClr val="bg1"/>
                </a:solidFill>
                <a:latin typeface="Courier New" pitchFamily="49" charset="0"/>
                <a:cs typeface="Courier New" pitchFamily="49" charset="0"/>
              </a:rPr>
              <a:t>l</a:t>
            </a:r>
            <a:r>
              <a:rPr lang="en-GB" sz="440" dirty="0" smtClean="0">
                <a:solidFill>
                  <a:schemeClr val="bg1"/>
                </a:solidFill>
                <a:latin typeface="Courier New" pitchFamily="49" charset="0"/>
                <a:cs typeface="Courier New" pitchFamily="49" charset="0"/>
              </a:rPr>
              <a:t> h)</a:t>
            </a:r>
          </a:p>
          <a:p>
            <a:r>
              <a:rPr lang="en-GB" sz="440" dirty="0" smtClean="0">
                <a:solidFill>
                  <a:schemeClr val="bg1"/>
                </a:solidFill>
                <a:latin typeface="Courier New" pitchFamily="49" charset="0"/>
                <a:cs typeface="Courier New" pitchFamily="49" charset="0"/>
              </a:rPr>
              <a:t>               (glass (+y p (- l)) L (* l 2) h))</a:t>
            </a:r>
          </a:p>
          <a:p>
            <a:r>
              <a:rPr lang="en-GB" sz="440" dirty="0" smtClean="0">
                <a:solidFill>
                  <a:schemeClr val="bg1"/>
                </a:solidFill>
                <a:latin typeface="Courier New" pitchFamily="49" charset="0"/>
                <a:cs typeface="Courier New" pitchFamily="49" charset="0"/>
              </a:rPr>
              <a:t>  (glass (+y p (/ glass-thickness -2)) L glass-thickness h)</a:t>
            </a:r>
          </a:p>
          <a:p>
            <a:r>
              <a:rPr lang="en-GB" sz="440" dirty="0" smtClean="0">
                <a:solidFill>
                  <a:schemeClr val="bg1"/>
                </a:solidFill>
                <a:latin typeface="Courier New" pitchFamily="49" charset="0"/>
                <a:cs typeface="Courier New" pitchFamily="49" charset="0"/>
              </a:rPr>
              <a:t>  (door-handle (+xyz p (- (/ L 2) (/ door-margin 2)) (/ l -2) 0.9)))</a:t>
            </a:r>
          </a:p>
          <a:p>
            <a:endParaRPr lang="en-GB" sz="440" dirty="0" smtClean="0">
              <a:solidFill>
                <a:schemeClr val="bg1"/>
              </a:solidFill>
              <a:latin typeface="Courier New" pitchFamily="49" charset="0"/>
              <a:cs typeface="Courier New" pitchFamily="49" charset="0"/>
            </a:endParaRPr>
          </a:p>
          <a:p>
            <a:r>
              <a:rPr lang="nl-NL" sz="440" dirty="0" smtClean="0">
                <a:solidFill>
                  <a:schemeClr val="bg1"/>
                </a:solidFill>
                <a:latin typeface="Courier New" pitchFamily="49" charset="0"/>
                <a:cs typeface="Courier New" pitchFamily="49" charset="0"/>
              </a:rPr>
              <a:t>(complete-door (xyz 0 0 0) 1 0.06 2.1)</a:t>
            </a:r>
            <a:endParaRPr lang="en-GB" sz="440" dirty="0" smtClean="0">
              <a:solidFill>
                <a:schemeClr val="bg1"/>
              </a:solidFill>
              <a:latin typeface="Courier New" pitchFamily="49" charset="0"/>
              <a:cs typeface="Courier New" pitchFamily="49" charset="0"/>
            </a:endParaRPr>
          </a:p>
          <a:p>
            <a:pPr algn="ctr"/>
            <a:endParaRPr lang="en-GB" sz="440" b="1" cap="small" spc="-150" dirty="0" smtClean="0">
              <a:solidFill>
                <a:schemeClr val="bg1"/>
              </a:solidFill>
              <a:latin typeface="Courier New" pitchFamily="49" charset="0"/>
              <a:cs typeface="Courier New" pitchFamily="49" charset="0"/>
            </a:endParaRPr>
          </a:p>
        </p:txBody>
      </p:sp>
      <p:sp>
        <p:nvSpPr>
          <p:cNvPr id="4" name="CaixaDeTexto 3"/>
          <p:cNvSpPr txBox="1"/>
          <p:nvPr/>
        </p:nvSpPr>
        <p:spPr>
          <a:xfrm>
            <a:off x="395536" y="74117"/>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400" b="1" dirty="0" smtClean="0">
                <a:solidFill>
                  <a:schemeClr val="bg1"/>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pic>
        <p:nvPicPr>
          <p:cNvPr id="35" name="Picture 7" descr="C:\Users\Sofia Feist\Desktop\Line AT copy copy.png"/>
          <p:cNvPicPr>
            <a:picLocks noChangeAspect="1" noChangeArrowheads="1"/>
          </p:cNvPicPr>
          <p:nvPr/>
        </p:nvPicPr>
        <p:blipFill rotWithShape="1">
          <a:blip r:embed="rId3" cstate="print"/>
          <a:srcRect l="14483" t="48970" b="14630"/>
          <a:stretch/>
        </p:blipFill>
        <p:spPr bwMode="auto">
          <a:xfrm>
            <a:off x="-18316" y="4207396"/>
            <a:ext cx="9162316" cy="936104"/>
          </a:xfrm>
          <a:prstGeom prst="rect">
            <a:avLst/>
          </a:prstGeom>
          <a:noFill/>
        </p:spPr>
      </p:pic>
      <p:sp>
        <p:nvSpPr>
          <p:cNvPr id="16" name="CaixaDeTexto 15"/>
          <p:cNvSpPr txBox="1"/>
          <p:nvPr/>
        </p:nvSpPr>
        <p:spPr>
          <a:xfrm>
            <a:off x="395536" y="74117"/>
            <a:ext cx="3960440" cy="769441"/>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400" b="1" dirty="0" smtClean="0">
                <a:solidFill>
                  <a:schemeClr val="bg1"/>
                </a:solidFill>
                <a:latin typeface="Swis721 Cn BT" pitchFamily="34" charset="0"/>
              </a:rPr>
              <a:t>BIM</a:t>
            </a:r>
          </a:p>
          <a:p>
            <a:pPr algn="ctr"/>
            <a:endParaRPr lang="en-GB" sz="1000" b="1" cap="small" dirty="0" smtClean="0">
              <a:solidFill>
                <a:schemeClr val="bg1">
                  <a:lumMod val="50000"/>
                </a:schemeClr>
              </a:solidFill>
              <a:latin typeface="Calibri" pitchFamily="34" charset="0"/>
            </a:endParaRPr>
          </a:p>
        </p:txBody>
      </p:sp>
      <p:pic>
        <p:nvPicPr>
          <p:cNvPr id="8195" name="Picture 3" descr="C:\Users\Sofia Feist\Desktop\Apresentação CAADRIA\A-BIM\Pre-modelled objects\ArchiCAD Door .png"/>
          <p:cNvPicPr>
            <a:picLocks noChangeArrowheads="1"/>
          </p:cNvPicPr>
          <p:nvPr/>
        </p:nvPicPr>
        <p:blipFill>
          <a:blip r:embed="rId4" cstate="print"/>
          <a:srcRect/>
          <a:stretch>
            <a:fillRect/>
          </a:stretch>
        </p:blipFill>
        <p:spPr bwMode="auto">
          <a:xfrm>
            <a:off x="5382000" y="-94500"/>
            <a:ext cx="2466000" cy="4347248"/>
          </a:xfrm>
          <a:prstGeom prst="rect">
            <a:avLst/>
          </a:prstGeom>
          <a:noFill/>
        </p:spPr>
      </p:pic>
      <p:pic>
        <p:nvPicPr>
          <p:cNvPr id="3074" name="Picture 2" descr="C:\Users\Sofia Feist\Desktop\Apresentação CAADRIA\A-BIM\Pre-modelled objects\Casing.png"/>
          <p:cNvPicPr>
            <a:picLocks noChangeArrowheads="1"/>
          </p:cNvPicPr>
          <p:nvPr/>
        </p:nvPicPr>
        <p:blipFill>
          <a:blip r:embed="rId5" cstate="print"/>
          <a:srcRect/>
          <a:stretch>
            <a:fillRect/>
          </a:stretch>
        </p:blipFill>
        <p:spPr bwMode="auto">
          <a:xfrm>
            <a:off x="5436432" y="52088"/>
            <a:ext cx="2304000" cy="4139843"/>
          </a:xfrm>
          <a:prstGeom prst="rect">
            <a:avLst/>
          </a:prstGeom>
          <a:noFill/>
        </p:spPr>
      </p:pic>
      <p:pic>
        <p:nvPicPr>
          <p:cNvPr id="3075" name="Picture 3" descr="C:\Users\Sofia Feist\Desktop\Apresentação CAADRIA\A-BIM\Pre-modelled objects\Door.png"/>
          <p:cNvPicPr>
            <a:picLocks noChangeArrowheads="1"/>
          </p:cNvPicPr>
          <p:nvPr/>
        </p:nvPicPr>
        <p:blipFill>
          <a:blip r:embed="rId6" cstate="print"/>
          <a:srcRect/>
          <a:stretch>
            <a:fillRect/>
          </a:stretch>
        </p:blipFill>
        <p:spPr bwMode="auto">
          <a:xfrm>
            <a:off x="5436432" y="52088"/>
            <a:ext cx="2304000" cy="4139843"/>
          </a:xfrm>
          <a:prstGeom prst="rect">
            <a:avLst/>
          </a:prstGeom>
          <a:noFill/>
        </p:spPr>
      </p:pic>
      <p:pic>
        <p:nvPicPr>
          <p:cNvPr id="3076" name="Picture 4" descr="C:\Users\Sofia Feist\Desktop\Apresentação CAADRIA\A-BIM\Pre-modelled objects\Door with no glass.png"/>
          <p:cNvPicPr>
            <a:picLocks noChangeArrowheads="1"/>
          </p:cNvPicPr>
          <p:nvPr/>
        </p:nvPicPr>
        <p:blipFill>
          <a:blip r:embed="rId7" cstate="print"/>
          <a:srcRect/>
          <a:stretch>
            <a:fillRect/>
          </a:stretch>
        </p:blipFill>
        <p:spPr bwMode="auto">
          <a:xfrm>
            <a:off x="5436432" y="52088"/>
            <a:ext cx="2304000" cy="4139843"/>
          </a:xfrm>
          <a:prstGeom prst="rect">
            <a:avLst/>
          </a:prstGeom>
          <a:noFill/>
        </p:spPr>
      </p:pic>
      <p:pic>
        <p:nvPicPr>
          <p:cNvPr id="3077" name="Picture 5" descr="C:\Users\Sofia Feist\Desktop\Apresentação CAADRIA\A-BIM\Pre-modelled objects\Door with no handle.png"/>
          <p:cNvPicPr>
            <a:picLocks noChangeArrowheads="1"/>
          </p:cNvPicPr>
          <p:nvPr/>
        </p:nvPicPr>
        <p:blipFill>
          <a:blip r:embed="rId8" cstate="print"/>
          <a:srcRect/>
          <a:stretch>
            <a:fillRect/>
          </a:stretch>
        </p:blipFill>
        <p:spPr bwMode="auto">
          <a:xfrm>
            <a:off x="5436432" y="52088"/>
            <a:ext cx="2304000" cy="4139843"/>
          </a:xfrm>
          <a:prstGeom prst="rect">
            <a:avLst/>
          </a:prstGeom>
          <a:noFill/>
        </p:spPr>
      </p:pic>
      <p:pic>
        <p:nvPicPr>
          <p:cNvPr id="3078" name="Picture 6" descr="C:\Users\Sofia Feist\Desktop\Apresentação CAADRIA\A-BIM\Pre-modelled objects\Door with texture.png"/>
          <p:cNvPicPr>
            <a:picLocks noChangeArrowheads="1"/>
          </p:cNvPicPr>
          <p:nvPr/>
        </p:nvPicPr>
        <p:blipFill>
          <a:blip r:embed="rId9" cstate="print"/>
          <a:srcRect/>
          <a:stretch>
            <a:fillRect/>
          </a:stretch>
        </p:blipFill>
        <p:spPr bwMode="auto">
          <a:xfrm>
            <a:off x="5436432" y="52088"/>
            <a:ext cx="2304000" cy="4139843"/>
          </a:xfrm>
          <a:prstGeom prst="rect">
            <a:avLst/>
          </a:prstGeom>
          <a:noFill/>
        </p:spPr>
      </p:pic>
      <p:sp>
        <p:nvSpPr>
          <p:cNvPr id="27" name="CaixaDeTexto 26"/>
          <p:cNvSpPr txBox="1"/>
          <p:nvPr/>
        </p:nvSpPr>
        <p:spPr>
          <a:xfrm>
            <a:off x="3203848" y="4444616"/>
            <a:ext cx="5688632"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Pre-Modelled BIM objects </a:t>
            </a:r>
            <a:r>
              <a:rPr lang="en-GB" sz="2400" b="1" cap="small" spc="90" dirty="0" smtClean="0">
                <a:solidFill>
                  <a:srgbClr val="259DB5"/>
                </a:solidFill>
                <a:latin typeface="Swis721 Cn BT" pitchFamily="34" charset="0"/>
              </a:rPr>
              <a:t> </a:t>
            </a:r>
            <a:r>
              <a:rPr lang="en-GB" sz="2400" b="1" cap="small" dirty="0" smtClean="0">
                <a:solidFill>
                  <a:srgbClr val="259DB5"/>
                </a:solidFill>
                <a:latin typeface="Swis721 Cn BT" pitchFamily="34" charset="0"/>
              </a:rPr>
              <a:t>– </a:t>
            </a:r>
            <a:r>
              <a:rPr lang="en-GB" sz="2400" b="1" cap="small" spc="-50" dirty="0" smtClean="0">
                <a:solidFill>
                  <a:srgbClr val="259DB5"/>
                </a:solidFill>
                <a:latin typeface="Swis721 Cn BT" pitchFamily="34" charset="0"/>
              </a:rPr>
              <a:t> </a:t>
            </a:r>
            <a:r>
              <a:rPr lang="en-GB" sz="2400" b="1" cap="small" dirty="0" smtClean="0">
                <a:solidFill>
                  <a:srgbClr val="259DB5"/>
                </a:solidFill>
                <a:latin typeface="Swis721 Cn BT" pitchFamily="34" charset="0"/>
              </a:rPr>
              <a:t>A-BIM</a:t>
            </a:r>
            <a:endParaRPr lang="en-GB" sz="2400" b="1" cap="small" dirty="0">
              <a:solidFill>
                <a:srgbClr val="259DB5"/>
              </a:solidFill>
              <a:latin typeface="Swis721 Cn BT" pitchFamily="34" charset="0"/>
            </a:endParaRPr>
          </a:p>
        </p:txBody>
      </p:sp>
      <p:sp>
        <p:nvSpPr>
          <p:cNvPr id="29" name="Rectângulo 28"/>
          <p:cNvSpPr/>
          <p:nvPr/>
        </p:nvSpPr>
        <p:spPr>
          <a:xfrm>
            <a:off x="323528" y="810254"/>
            <a:ext cx="3960440" cy="729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ângulo 29"/>
          <p:cNvSpPr/>
          <p:nvPr/>
        </p:nvSpPr>
        <p:spPr>
          <a:xfrm>
            <a:off x="323528" y="1539596"/>
            <a:ext cx="3960440" cy="198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ângulo 30"/>
          <p:cNvSpPr/>
          <p:nvPr/>
        </p:nvSpPr>
        <p:spPr>
          <a:xfrm>
            <a:off x="323528" y="1738800"/>
            <a:ext cx="3960440" cy="120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ângulo 31"/>
          <p:cNvSpPr/>
          <p:nvPr/>
        </p:nvSpPr>
        <p:spPr>
          <a:xfrm>
            <a:off x="323528" y="2944800"/>
            <a:ext cx="3960440" cy="39331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exão recta 33"/>
          <p:cNvCxnSpPr/>
          <p:nvPr/>
        </p:nvCxnSpPr>
        <p:spPr>
          <a:xfrm>
            <a:off x="504000" y="3723878"/>
            <a:ext cx="396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07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07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07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07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07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0" presetClass="exit" presetSubtype="0" fill="hold" grpId="1" nodeType="with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par>
                                <p:cTn id="64" presetID="10" presetClass="entr" presetSubtype="0" fill="hold" grpId="1"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3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2" grpId="0"/>
      <p:bldP spid="15" grpId="1"/>
      <p:bldP spid="4" grpId="0"/>
      <p:bldP spid="16" grpId="0"/>
      <p:bldP spid="29" grpId="0" animBg="1"/>
      <p:bldP spid="29" grpId="1" animBg="1"/>
      <p:bldP spid="30" grpId="0" animBg="1"/>
      <p:bldP spid="30" grpId="1" animBg="1"/>
      <p:bldP spid="31" grpId="0" animBg="1"/>
      <p:bldP spid="31"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Sofia Feist\Desktop\Apresentação CAADRIA\Ferramentas GD para BIM\GenerativeComponents\GC_Icon_128x128-rounded.png"/>
          <p:cNvPicPr>
            <a:picLocks noChangeAspect="1" noChangeArrowheads="1"/>
          </p:cNvPicPr>
          <p:nvPr/>
        </p:nvPicPr>
        <p:blipFill>
          <a:blip r:embed="rId3" cstate="print"/>
          <a:srcRect/>
          <a:stretch>
            <a:fillRect/>
          </a:stretch>
        </p:blipFill>
        <p:spPr bwMode="auto">
          <a:xfrm>
            <a:off x="6192208" y="195486"/>
            <a:ext cx="504000" cy="504000"/>
          </a:xfrm>
          <a:prstGeom prst="rect">
            <a:avLst/>
          </a:prstGeom>
          <a:noFill/>
        </p:spPr>
      </p:pic>
      <p:pic>
        <p:nvPicPr>
          <p:cNvPr id="31" name="Picture 2" descr="C:\Users\Sofia Feist\Desktop\Apresentação CAADRIA\Ferramentas GD para BIM\Lyrebird\Lyrebird_header2 black.png"/>
          <p:cNvPicPr>
            <a:picLocks noChangeAspect="1" noChangeArrowheads="1"/>
          </p:cNvPicPr>
          <p:nvPr/>
        </p:nvPicPr>
        <p:blipFill>
          <a:blip r:embed="rId4" cstate="print"/>
          <a:srcRect/>
          <a:stretch>
            <a:fillRect/>
          </a:stretch>
        </p:blipFill>
        <p:spPr bwMode="auto">
          <a:xfrm>
            <a:off x="324344" y="52721"/>
            <a:ext cx="1151312" cy="756000"/>
          </a:xfrm>
          <a:prstGeom prst="rect">
            <a:avLst/>
          </a:prstGeom>
          <a:noFill/>
        </p:spPr>
      </p:pic>
      <p:sp>
        <p:nvSpPr>
          <p:cNvPr id="12" name="CaixaDeTexto 11"/>
          <p:cNvSpPr txBox="1"/>
          <p:nvPr/>
        </p:nvSpPr>
        <p:spPr>
          <a:xfrm>
            <a:off x="1691680" y="1351095"/>
            <a:ext cx="6084168" cy="400110"/>
          </a:xfrm>
          <a:prstGeom prst="rect">
            <a:avLst/>
          </a:prstGeom>
          <a:noFill/>
        </p:spPr>
        <p:txBody>
          <a:bodyPr wrap="square" rtlCol="0">
            <a:spAutoFit/>
          </a:bodyPr>
          <a:lstStyle/>
          <a:p>
            <a:pPr algn="ctr"/>
            <a:r>
              <a:rPr lang="en-US" sz="2000" b="1" cap="small" dirty="0" smtClean="0">
                <a:solidFill>
                  <a:srgbClr val="FFFFFF"/>
                </a:solidFill>
                <a:latin typeface="Swis721 Cn BT" pitchFamily="34" charset="0"/>
              </a:rPr>
              <a:t>Lyrebird</a:t>
            </a:r>
          </a:p>
        </p:txBody>
      </p:sp>
      <p:sp>
        <p:nvSpPr>
          <p:cNvPr id="16" name="CaixaDeTexto 15"/>
          <p:cNvSpPr txBox="1"/>
          <p:nvPr/>
        </p:nvSpPr>
        <p:spPr>
          <a:xfrm>
            <a:off x="1691680" y="1880267"/>
            <a:ext cx="6084168" cy="400110"/>
          </a:xfrm>
          <a:prstGeom prst="rect">
            <a:avLst/>
          </a:prstGeom>
          <a:noFill/>
        </p:spPr>
        <p:txBody>
          <a:bodyPr wrap="square" rtlCol="0">
            <a:spAutoFit/>
          </a:bodyPr>
          <a:lstStyle/>
          <a:p>
            <a:pPr algn="ctr"/>
            <a:r>
              <a:rPr lang="en-US" sz="2000" b="1" cap="small" dirty="0" smtClean="0">
                <a:solidFill>
                  <a:srgbClr val="FFFFFF"/>
                </a:solidFill>
                <a:latin typeface="Swis721 Cn BT" pitchFamily="34" charset="0"/>
              </a:rPr>
              <a:t>Rhino-Grasshopper-ArchiCAD</a:t>
            </a:r>
          </a:p>
        </p:txBody>
      </p:sp>
      <p:sp>
        <p:nvSpPr>
          <p:cNvPr id="17" name="CaixaDeTexto 16"/>
          <p:cNvSpPr txBox="1"/>
          <p:nvPr/>
        </p:nvSpPr>
        <p:spPr>
          <a:xfrm>
            <a:off x="1691680" y="2409439"/>
            <a:ext cx="6084168" cy="400110"/>
          </a:xfrm>
          <a:prstGeom prst="rect">
            <a:avLst/>
          </a:prstGeom>
          <a:noFill/>
        </p:spPr>
        <p:txBody>
          <a:bodyPr wrap="square" rtlCol="0">
            <a:spAutoFit/>
          </a:bodyPr>
          <a:lstStyle/>
          <a:p>
            <a:pPr algn="ctr"/>
            <a:r>
              <a:rPr lang="en-US" sz="2000" b="1" cap="small" dirty="0" smtClean="0">
                <a:solidFill>
                  <a:srgbClr val="FFFFFF"/>
                </a:solidFill>
                <a:latin typeface="Swis721 Cn BT" pitchFamily="34" charset="0"/>
              </a:rPr>
              <a:t>Dynamo</a:t>
            </a:r>
          </a:p>
        </p:txBody>
      </p:sp>
      <p:sp>
        <p:nvSpPr>
          <p:cNvPr id="18" name="CaixaDeTexto 17"/>
          <p:cNvSpPr txBox="1"/>
          <p:nvPr/>
        </p:nvSpPr>
        <p:spPr>
          <a:xfrm>
            <a:off x="1691680" y="2938611"/>
            <a:ext cx="6084168" cy="400110"/>
          </a:xfrm>
          <a:prstGeom prst="rect">
            <a:avLst/>
          </a:prstGeom>
          <a:noFill/>
        </p:spPr>
        <p:txBody>
          <a:bodyPr wrap="square" rtlCol="0">
            <a:spAutoFit/>
          </a:bodyPr>
          <a:lstStyle/>
          <a:p>
            <a:pPr algn="ctr"/>
            <a:r>
              <a:rPr lang="en-US" sz="2000" b="1" cap="small" dirty="0" err="1" smtClean="0">
                <a:solidFill>
                  <a:srgbClr val="FFFFFF"/>
                </a:solidFill>
                <a:latin typeface="Swis721 Cn BT" pitchFamily="34" charset="0"/>
              </a:rPr>
              <a:t>GenerativeComponents</a:t>
            </a:r>
            <a:endParaRPr lang="en-US" sz="2000" b="1" cap="small" dirty="0" smtClean="0">
              <a:solidFill>
                <a:srgbClr val="FFFFFF"/>
              </a:solidFill>
              <a:latin typeface="Swis721 Cn BT" pitchFamily="34" charset="0"/>
            </a:endParaRPr>
          </a:p>
        </p:txBody>
      </p:sp>
      <p:sp>
        <p:nvSpPr>
          <p:cNvPr id="19" name="CaixaDeTexto 18"/>
          <p:cNvSpPr txBox="1"/>
          <p:nvPr/>
        </p:nvSpPr>
        <p:spPr>
          <a:xfrm>
            <a:off x="1691680" y="3467784"/>
            <a:ext cx="6084168" cy="400110"/>
          </a:xfrm>
          <a:prstGeom prst="rect">
            <a:avLst/>
          </a:prstGeom>
          <a:noFill/>
        </p:spPr>
        <p:txBody>
          <a:bodyPr wrap="square" rtlCol="0">
            <a:spAutoFit/>
          </a:bodyPr>
          <a:lstStyle/>
          <a:p>
            <a:pPr algn="ctr"/>
            <a:r>
              <a:rPr lang="en-US" sz="2000" b="1" cap="small" dirty="0" err="1" smtClean="0">
                <a:solidFill>
                  <a:srgbClr val="FFFFFF"/>
                </a:solidFill>
                <a:latin typeface="Swis721 Cn BT" pitchFamily="34" charset="0"/>
              </a:rPr>
              <a:t>RevitPythonShell</a:t>
            </a:r>
            <a:endParaRPr lang="en-US" sz="2000" b="1" cap="small" dirty="0" smtClean="0">
              <a:solidFill>
                <a:srgbClr val="FFFFFF"/>
              </a:solidFill>
              <a:latin typeface="Swis721 Cn BT" pitchFamily="34" charset="0"/>
            </a:endParaRPr>
          </a:p>
        </p:txBody>
      </p:sp>
      <p:pic>
        <p:nvPicPr>
          <p:cNvPr id="15" name="Picture 7" descr="C:\Users\Sofia Feist\Desktop\Line AT copy copy.png"/>
          <p:cNvPicPr>
            <a:picLocks noChangeAspect="1" noChangeArrowheads="1"/>
          </p:cNvPicPr>
          <p:nvPr/>
        </p:nvPicPr>
        <p:blipFill rotWithShape="1">
          <a:blip r:embed="rId5" cstate="print"/>
          <a:srcRect l="14483" t="48970" b="14630"/>
          <a:stretch/>
        </p:blipFill>
        <p:spPr bwMode="auto">
          <a:xfrm>
            <a:off x="0" y="4207396"/>
            <a:ext cx="9144000" cy="936104"/>
          </a:xfrm>
          <a:prstGeom prst="rect">
            <a:avLst/>
          </a:prstGeom>
          <a:noFill/>
        </p:spPr>
      </p:pic>
      <p:sp>
        <p:nvSpPr>
          <p:cNvPr id="29" name="CaixaDeTexto 28"/>
          <p:cNvSpPr txBox="1"/>
          <p:nvPr/>
        </p:nvSpPr>
        <p:spPr>
          <a:xfrm>
            <a:off x="3707904" y="4444616"/>
            <a:ext cx="5184576" cy="461665"/>
          </a:xfrm>
          <a:prstGeom prst="rect">
            <a:avLst/>
          </a:prstGeom>
          <a:noFill/>
        </p:spPr>
        <p:txBody>
          <a:bodyPr wrap="square" rtlCol="0">
            <a:spAutoFit/>
          </a:bodyPr>
          <a:lstStyle/>
          <a:p>
            <a:pPr algn="r"/>
            <a:r>
              <a:rPr lang="en-GB" sz="2400" b="1" cap="small" dirty="0" smtClean="0">
                <a:solidFill>
                  <a:srgbClr val="259DB5"/>
                </a:solidFill>
                <a:latin typeface="Swis721 Cn BT" pitchFamily="34" charset="0"/>
              </a:rPr>
              <a:t>GD Tools for BIM</a:t>
            </a:r>
            <a:endParaRPr lang="en-GB" sz="2400" b="1" cap="small" dirty="0">
              <a:solidFill>
                <a:srgbClr val="259DB5"/>
              </a:solidFill>
              <a:latin typeface="Swis721 Cn BT" pitchFamily="34" charset="0"/>
            </a:endParaRPr>
          </a:p>
        </p:txBody>
      </p:sp>
      <p:pic>
        <p:nvPicPr>
          <p:cNvPr id="32" name="Picture 5" descr="C:\Users\Sofia Feist\Desktop\Apresentação CAADRIA\Ferramentas GD para BIM\Rhino Grasshopper ArchiCAD\rhino grasshopper archicad copy.png"/>
          <p:cNvPicPr>
            <a:picLocks noChangeAspect="1" noChangeArrowheads="1"/>
          </p:cNvPicPr>
          <p:nvPr/>
        </p:nvPicPr>
        <p:blipFill>
          <a:blip r:embed="rId6" cstate="print"/>
          <a:srcRect/>
          <a:stretch>
            <a:fillRect/>
          </a:stretch>
        </p:blipFill>
        <p:spPr bwMode="auto">
          <a:xfrm>
            <a:off x="2096993" y="123478"/>
            <a:ext cx="1368000" cy="676549"/>
          </a:xfrm>
          <a:prstGeom prst="rect">
            <a:avLst/>
          </a:prstGeom>
          <a:noFill/>
        </p:spPr>
      </p:pic>
      <p:pic>
        <p:nvPicPr>
          <p:cNvPr id="33" name="Picture 5" descr="C:\Users\Sofia Feist\Desktop\dynamo_logo_dark-trim.png"/>
          <p:cNvPicPr>
            <a:picLocks noChangeAspect="1" noChangeArrowheads="1"/>
          </p:cNvPicPr>
          <p:nvPr/>
        </p:nvPicPr>
        <p:blipFill>
          <a:blip r:embed="rId7" cstate="print"/>
          <a:srcRect/>
          <a:stretch>
            <a:fillRect/>
          </a:stretch>
        </p:blipFill>
        <p:spPr bwMode="auto">
          <a:xfrm>
            <a:off x="4292842" y="123478"/>
            <a:ext cx="540000" cy="648777"/>
          </a:xfrm>
          <a:prstGeom prst="rect">
            <a:avLst/>
          </a:prstGeom>
          <a:noFill/>
        </p:spPr>
      </p:pic>
      <p:pic>
        <p:nvPicPr>
          <p:cNvPr id="35" name="Picture 2" descr="C:\Users\Sofia Feist\Desktop\Apresentação CAADRIA\Ferramentas GD para BIM\python_icon.png"/>
          <p:cNvPicPr>
            <a:picLocks noChangeAspect="1" noChangeArrowheads="1"/>
          </p:cNvPicPr>
          <p:nvPr/>
        </p:nvPicPr>
        <p:blipFill>
          <a:blip r:embed="rId8" cstate="print"/>
          <a:srcRect/>
          <a:stretch>
            <a:fillRect/>
          </a:stretch>
        </p:blipFill>
        <p:spPr bwMode="auto">
          <a:xfrm>
            <a:off x="7992376" y="195486"/>
            <a:ext cx="504000" cy="498669"/>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12913</TotalTime>
  <Words>2356</Words>
  <Application>Microsoft Office PowerPoint</Application>
  <PresentationFormat>Apresentação no Ecrã (16:9)</PresentationFormat>
  <Paragraphs>230</Paragraphs>
  <Slides>25</Slides>
  <Notes>25</Notes>
  <HiddenSlides>0</HiddenSlides>
  <MMClips>1</MMClips>
  <ScaleCrop>false</ScaleCrop>
  <HeadingPairs>
    <vt:vector size="4" baseType="variant">
      <vt:variant>
        <vt:lpstr>Tema</vt:lpstr>
      </vt:variant>
      <vt:variant>
        <vt:i4>1</vt:i4>
      </vt:variant>
      <vt:variant>
        <vt:lpstr>Títulos dos diapositivos</vt:lpstr>
      </vt:variant>
      <vt:variant>
        <vt:i4>25</vt:i4>
      </vt:variant>
    </vt:vector>
  </HeadingPairs>
  <TitlesOfParts>
    <vt:vector size="26" baseType="lpstr">
      <vt:lpstr>Tema do Office</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lpstr>Diapositivo 21</vt:lpstr>
      <vt:lpstr>Diapositivo 22</vt:lpstr>
      <vt:lpstr>Diapositivo 23</vt:lpstr>
      <vt:lpstr>Diapositivo 24</vt:lpstr>
      <vt:lpstr>Diapositivo 25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Sofia Feist</dc:creator>
  <cp:lastModifiedBy>Sofia Feist</cp:lastModifiedBy>
  <cp:revision>987</cp:revision>
  <dcterms:created xsi:type="dcterms:W3CDTF">2016-01-27T23:36:21Z</dcterms:created>
  <dcterms:modified xsi:type="dcterms:W3CDTF">2016-03-27T22:55:46Z</dcterms:modified>
</cp:coreProperties>
</file>