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338" r:id="rId2"/>
    <p:sldId id="360" r:id="rId3"/>
    <p:sldId id="359" r:id="rId4"/>
    <p:sldId id="363" r:id="rId5"/>
    <p:sldId id="371" r:id="rId6"/>
    <p:sldId id="364" r:id="rId7"/>
    <p:sldId id="336" r:id="rId8"/>
    <p:sldId id="350" r:id="rId9"/>
    <p:sldId id="320" r:id="rId10"/>
    <p:sldId id="349" r:id="rId11"/>
    <p:sldId id="393" r:id="rId12"/>
    <p:sldId id="391" r:id="rId13"/>
    <p:sldId id="398" r:id="rId14"/>
    <p:sldId id="395" r:id="rId15"/>
    <p:sldId id="374" r:id="rId16"/>
    <p:sldId id="375" r:id="rId17"/>
    <p:sldId id="405" r:id="rId18"/>
    <p:sldId id="400" r:id="rId19"/>
    <p:sldId id="404" r:id="rId20"/>
    <p:sldId id="411" r:id="rId21"/>
    <p:sldId id="401" r:id="rId22"/>
    <p:sldId id="380" r:id="rId23"/>
    <p:sldId id="343" r:id="rId24"/>
  </p:sldIdLst>
  <p:sldSz cx="9144000" cy="6858000" type="screen4x3"/>
  <p:notesSz cx="6858000" cy="91440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59DB5"/>
    <a:srgbClr val="70CFE2"/>
    <a:srgbClr val="FFFFFF"/>
    <a:srgbClr val="5DA5E8"/>
    <a:srgbClr val="469FD6"/>
    <a:srgbClr val="40A8C8"/>
    <a:srgbClr val="68ABC0"/>
    <a:srgbClr val="59A1B7"/>
    <a:srgbClr val="309A98"/>
    <a:srgbClr val="37AFA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14" autoAdjust="0"/>
    <p:restoredTop sz="68280" autoAdjust="0"/>
  </p:normalViewPr>
  <p:slideViewPr>
    <p:cSldViewPr>
      <p:cViewPr varScale="1">
        <p:scale>
          <a:sx n="59" d="100"/>
          <a:sy n="59" d="100"/>
        </p:scale>
        <p:origin x="-1963" y="-77"/>
      </p:cViewPr>
      <p:guideLst>
        <p:guide orient="horz" pos="2160"/>
        <p:guide pos="2880"/>
      </p:guideLst>
    </p:cSldViewPr>
  </p:slideViewPr>
  <p:outlineViewPr>
    <p:cViewPr>
      <p:scale>
        <a:sx n="33" d="100"/>
        <a:sy n="33" d="100"/>
      </p:scale>
      <p:origin x="0" y="0"/>
    </p:cViewPr>
  </p:outlineViewPr>
  <p:notesTextViewPr>
    <p:cViewPr>
      <p:scale>
        <a:sx n="75" d="100"/>
        <a:sy n="75"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Marcador de Posição d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5D9767-E73F-4BF1-A75B-FF03C4D0AA21}" type="datetimeFigureOut">
              <a:rPr lang="en-US" smtClean="0"/>
              <a:pPr/>
              <a:t>12/29/2016</a:t>
            </a:fld>
            <a:endParaRPr lang="en-US"/>
          </a:p>
        </p:txBody>
      </p:sp>
      <p:sp>
        <p:nvSpPr>
          <p:cNvPr id="4" name="Marcador de Posição da Imagem do Diapositivo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Posição de Nota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6" name="Marcador de Posição do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Marcador de Posição do Número do Diapositivo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0B5929-AD43-422E-B003-FE2559E05A9F}" type="slidenum">
              <a:rPr lang="en-US" smtClean="0"/>
              <a:pPr/>
              <a:t>‹nº›</a:t>
            </a:fld>
            <a:endParaRPr lang="en-US"/>
          </a:p>
        </p:txBody>
      </p:sp>
    </p:spTree>
    <p:extLst>
      <p:ext uri="{BB962C8B-B14F-4D97-AF65-F5344CB8AC3E}">
        <p14:creationId xmlns="" xmlns:p14="http://schemas.microsoft.com/office/powerpoint/2010/main" val="1983641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1143000" y="685800"/>
            <a:ext cx="4572000" cy="3429000"/>
          </a:xfrm>
        </p:spPr>
      </p:sp>
      <p:sp>
        <p:nvSpPr>
          <p:cNvPr id="3" name="Marcador de Posição de Notas 2"/>
          <p:cNvSpPr>
            <a:spLocks noGrp="1"/>
          </p:cNvSpPr>
          <p:nvPr>
            <p:ph type="body" idx="1"/>
          </p:nvPr>
        </p:nvSpPr>
        <p:spPr/>
        <p:txBody>
          <a:bodyPr>
            <a:normAutofit/>
          </a:bodyPr>
          <a:lstStyle/>
          <a:p>
            <a:r>
              <a:rPr lang="pt-PT" sz="1200" kern="1200" baseline="0" noProof="0" dirty="0" smtClean="0">
                <a:solidFill>
                  <a:schemeClr val="tx1"/>
                </a:solidFill>
                <a:latin typeface="+mn-lt"/>
                <a:ea typeface="+mn-ea"/>
                <a:cs typeface="+mn-cs"/>
              </a:rPr>
              <a:t>Bom dia. O meu nome é Sofia Feist e vou então começar a apresentar o meu trabalho que pretende explorar abordagens de design </a:t>
            </a:r>
            <a:r>
              <a:rPr lang="pt-PT" sz="1200" kern="1200" baseline="0" noProof="0" dirty="0" err="1" smtClean="0">
                <a:solidFill>
                  <a:schemeClr val="tx1"/>
                </a:solidFill>
                <a:latin typeface="+mn-lt"/>
                <a:ea typeface="+mn-ea"/>
                <a:cs typeface="+mn-cs"/>
              </a:rPr>
              <a:t>algoritmico</a:t>
            </a:r>
            <a:r>
              <a:rPr lang="pt-PT" sz="1200" kern="1200" baseline="0" noProof="0" dirty="0" smtClean="0">
                <a:solidFill>
                  <a:schemeClr val="tx1"/>
                </a:solidFill>
                <a:latin typeface="+mn-lt"/>
                <a:ea typeface="+mn-ea"/>
                <a:cs typeface="+mn-cs"/>
              </a:rPr>
              <a:t> para BIM</a:t>
            </a:r>
            <a:r>
              <a:rPr lang="en-GB" sz="1200" kern="1200" baseline="0" dirty="0" smtClean="0">
                <a:solidFill>
                  <a:schemeClr val="tx1"/>
                </a:solidFill>
                <a:latin typeface="+mn-lt"/>
                <a:ea typeface="+mn-ea"/>
                <a:cs typeface="+mn-cs"/>
              </a:rPr>
              <a:t>.</a:t>
            </a:r>
            <a:endParaRPr lang="pt-PT" sz="1200" kern="1200" dirty="0">
              <a:solidFill>
                <a:schemeClr val="tx1"/>
              </a:solidFill>
              <a:latin typeface="+mn-lt"/>
              <a:ea typeface="+mn-ea"/>
              <a:cs typeface="+mn-cs"/>
            </a:endParaRPr>
          </a:p>
        </p:txBody>
      </p:sp>
      <p:sp>
        <p:nvSpPr>
          <p:cNvPr id="4" name="Marcador de Posição do Número do Diapositivo 3"/>
          <p:cNvSpPr>
            <a:spLocks noGrp="1"/>
          </p:cNvSpPr>
          <p:nvPr>
            <p:ph type="sldNum" sz="quarter" idx="10"/>
          </p:nvPr>
        </p:nvSpPr>
        <p:spPr/>
        <p:txBody>
          <a:bodyPr/>
          <a:lstStyle/>
          <a:p>
            <a:fld id="{690B5929-AD43-422E-B003-FE2559E05A9F}"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1143000" y="685800"/>
            <a:ext cx="4572000" cy="3429000"/>
          </a:xfrm>
        </p:spPr>
      </p:sp>
      <p:sp>
        <p:nvSpPr>
          <p:cNvPr id="3" name="Marcador de Posição de Nota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200" kern="1200" noProof="0" dirty="0" smtClean="0">
                <a:solidFill>
                  <a:schemeClr val="tx1"/>
                </a:solidFill>
                <a:latin typeface="+mn-lt"/>
                <a:ea typeface="+mn-ea"/>
                <a:cs typeface="+mn-cs"/>
              </a:rPr>
              <a:t>Para</a:t>
            </a:r>
            <a:r>
              <a:rPr lang="pt-PT" sz="1200" kern="1200" baseline="0" noProof="0" dirty="0" smtClean="0">
                <a:solidFill>
                  <a:schemeClr val="tx1"/>
                </a:solidFill>
                <a:latin typeface="+mn-lt"/>
                <a:ea typeface="+mn-ea"/>
                <a:cs typeface="+mn-cs"/>
              </a:rPr>
              <a:t> desenvolver a abordagem A-BIM, nós selecionamos um caso de estudo, nomeadamente as </a:t>
            </a:r>
            <a:r>
              <a:rPr lang="pt-PT" sz="1200" kern="1200" baseline="0" noProof="0" dirty="0" err="1" smtClean="0">
                <a:solidFill>
                  <a:schemeClr val="tx1"/>
                </a:solidFill>
                <a:latin typeface="+mn-lt"/>
                <a:ea typeface="+mn-ea"/>
                <a:cs typeface="+mn-cs"/>
              </a:rPr>
              <a:t>Absolute</a:t>
            </a:r>
            <a:r>
              <a:rPr lang="pt-PT" sz="1200" kern="1200" baseline="0" noProof="0" dirty="0" smtClean="0">
                <a:solidFill>
                  <a:schemeClr val="tx1"/>
                </a:solidFill>
                <a:latin typeface="+mn-lt"/>
                <a:ea typeface="+mn-ea"/>
                <a:cs typeface="+mn-cs"/>
              </a:rPr>
              <a:t> </a:t>
            </a:r>
            <a:r>
              <a:rPr lang="pt-PT" sz="1200" kern="1200" baseline="0" noProof="0" dirty="0" err="1" smtClean="0">
                <a:solidFill>
                  <a:schemeClr val="tx1"/>
                </a:solidFill>
                <a:latin typeface="+mn-lt"/>
                <a:ea typeface="+mn-ea"/>
                <a:cs typeface="+mn-cs"/>
              </a:rPr>
              <a:t>World</a:t>
            </a:r>
            <a:r>
              <a:rPr lang="pt-PT" sz="1200" kern="1200" baseline="0" noProof="0" dirty="0" smtClean="0">
                <a:solidFill>
                  <a:schemeClr val="tx1"/>
                </a:solidFill>
                <a:latin typeface="+mn-lt"/>
                <a:ea typeface="+mn-ea"/>
                <a:cs typeface="+mn-cs"/>
              </a:rPr>
              <a:t> </a:t>
            </a:r>
            <a:r>
              <a:rPr lang="pt-PT" sz="1200" kern="1200" baseline="0" noProof="0" dirty="0" err="1" smtClean="0">
                <a:solidFill>
                  <a:schemeClr val="tx1"/>
                </a:solidFill>
                <a:latin typeface="+mn-lt"/>
                <a:ea typeface="+mn-ea"/>
                <a:cs typeface="+mn-cs"/>
              </a:rPr>
              <a:t>Towers</a:t>
            </a:r>
            <a:r>
              <a:rPr lang="pt-PT" sz="1200" kern="1200" baseline="0" noProof="0" dirty="0" smtClean="0">
                <a:solidFill>
                  <a:schemeClr val="tx1"/>
                </a:solidFill>
                <a:latin typeface="+mn-lt"/>
                <a:ea typeface="+mn-ea"/>
                <a:cs typeface="+mn-cs"/>
              </a:rPr>
              <a:t> dos MAD </a:t>
            </a:r>
            <a:r>
              <a:rPr lang="pt-PT" sz="1200" kern="1200" baseline="0" noProof="0" dirty="0" err="1" smtClean="0">
                <a:solidFill>
                  <a:schemeClr val="tx1"/>
                </a:solidFill>
                <a:latin typeface="+mn-lt"/>
                <a:ea typeface="+mn-ea"/>
                <a:cs typeface="+mn-cs"/>
              </a:rPr>
              <a:t>Architects</a:t>
            </a:r>
            <a:r>
              <a:rPr lang="pt-PT" sz="1200" kern="1200" baseline="0" noProof="0" dirty="0" smtClean="0">
                <a:solidFill>
                  <a:schemeClr val="tx1"/>
                </a:solidFill>
                <a:latin typeface="+mn-lt"/>
                <a:ea typeface="+mn-ea"/>
                <a:cs typeface="+mn-cs"/>
              </a:rPr>
              <a:t>, que modelamos não só na abordagem A-BIM como </a:t>
            </a:r>
            <a:r>
              <a:rPr lang="pt-PT" sz="1200" kern="1200" baseline="0" noProof="0" dirty="0" err="1" smtClean="0">
                <a:solidFill>
                  <a:schemeClr val="tx1"/>
                </a:solidFill>
                <a:latin typeface="+mn-lt"/>
                <a:ea typeface="+mn-ea"/>
                <a:cs typeface="+mn-cs"/>
              </a:rPr>
              <a:t>tb</a:t>
            </a:r>
            <a:r>
              <a:rPr lang="pt-PT" sz="1200" kern="1200" baseline="0" noProof="0" dirty="0" smtClean="0">
                <a:solidFill>
                  <a:schemeClr val="tx1"/>
                </a:solidFill>
                <a:latin typeface="+mn-lt"/>
                <a:ea typeface="+mn-ea"/>
                <a:cs typeface="+mn-cs"/>
              </a:rPr>
              <a:t> numa abordagem BIM manual para podermos comparar as duas e descobrir as diferenças entre elas.</a:t>
            </a:r>
            <a:endParaRPr lang="pt-PT" sz="1200" kern="1200" noProof="0" dirty="0" smtClean="0">
              <a:solidFill>
                <a:schemeClr val="tx1"/>
              </a:solidFill>
              <a:latin typeface="+mn-lt"/>
              <a:ea typeface="+mn-ea"/>
              <a:cs typeface="+mn-cs"/>
            </a:endParaRPr>
          </a:p>
        </p:txBody>
      </p:sp>
      <p:sp>
        <p:nvSpPr>
          <p:cNvPr id="4" name="Marcador de Posição do Número do Diapositivo 3"/>
          <p:cNvSpPr>
            <a:spLocks noGrp="1"/>
          </p:cNvSpPr>
          <p:nvPr>
            <p:ph type="sldNum" sz="quarter" idx="10"/>
          </p:nvPr>
        </p:nvSpPr>
        <p:spPr/>
        <p:txBody>
          <a:bodyPr/>
          <a:lstStyle/>
          <a:p>
            <a:fld id="{690B5929-AD43-422E-B003-FE2559E05A9F}"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200" kern="1200" baseline="0" noProof="0" dirty="0" smtClean="0">
                <a:solidFill>
                  <a:schemeClr val="tx1"/>
                </a:solidFill>
                <a:latin typeface="+mn-lt"/>
                <a:ea typeface="+mn-ea"/>
                <a:cs typeface="+mn-cs"/>
              </a:rPr>
              <a:t>O processo de modelação em si foi dividido nos diferentes </a:t>
            </a:r>
            <a:r>
              <a:rPr lang="pt-PT" sz="1200" kern="1200" baseline="0" noProof="0" dirty="0" err="1" smtClean="0">
                <a:solidFill>
                  <a:schemeClr val="tx1"/>
                </a:solidFill>
                <a:latin typeface="+mn-lt"/>
                <a:ea typeface="+mn-ea"/>
                <a:cs typeface="+mn-cs"/>
              </a:rPr>
              <a:t>objectos</a:t>
            </a:r>
            <a:r>
              <a:rPr lang="pt-PT" sz="1200" kern="1200" baseline="0" noProof="0" dirty="0" smtClean="0">
                <a:solidFill>
                  <a:schemeClr val="tx1"/>
                </a:solidFill>
                <a:latin typeface="+mn-lt"/>
                <a:ea typeface="+mn-ea"/>
                <a:cs typeface="+mn-cs"/>
              </a:rPr>
              <a:t> </a:t>
            </a:r>
            <a:r>
              <a:rPr lang="pt-PT" sz="1200" kern="1200" baseline="0" noProof="0" dirty="0" err="1" smtClean="0">
                <a:solidFill>
                  <a:schemeClr val="tx1"/>
                </a:solidFill>
                <a:latin typeface="+mn-lt"/>
                <a:ea typeface="+mn-ea"/>
                <a:cs typeface="+mn-cs"/>
              </a:rPr>
              <a:t>aquitectónicos</a:t>
            </a:r>
            <a:r>
              <a:rPr lang="pt-PT" sz="1200" kern="1200" baseline="0" noProof="0" dirty="0" smtClean="0">
                <a:solidFill>
                  <a:schemeClr val="tx1"/>
                </a:solidFill>
                <a:latin typeface="+mn-lt"/>
                <a:ea typeface="+mn-ea"/>
                <a:cs typeface="+mn-cs"/>
              </a:rPr>
              <a:t> que compõem o modelo uma vez que o mesmo objecto pode ser modelado de duas maneiras completamente distintas dependendo da abordagem usada. Os </a:t>
            </a:r>
            <a:r>
              <a:rPr lang="pt-PT" sz="1200" kern="1200" baseline="0" noProof="0" dirty="0" err="1" smtClean="0">
                <a:solidFill>
                  <a:schemeClr val="tx1"/>
                </a:solidFill>
                <a:latin typeface="+mn-lt"/>
                <a:ea typeface="+mn-ea"/>
                <a:cs typeface="+mn-cs"/>
              </a:rPr>
              <a:t>objectos</a:t>
            </a:r>
            <a:r>
              <a:rPr lang="pt-PT" sz="1200" kern="1200" baseline="0" noProof="0" dirty="0" smtClean="0">
                <a:solidFill>
                  <a:schemeClr val="tx1"/>
                </a:solidFill>
                <a:latin typeface="+mn-lt"/>
                <a:ea typeface="+mn-ea"/>
                <a:cs typeface="+mn-cs"/>
              </a:rPr>
              <a:t> </a:t>
            </a:r>
            <a:r>
              <a:rPr lang="pt-PT" sz="1200" kern="1200" baseline="0" noProof="0" dirty="0" err="1" smtClean="0">
                <a:solidFill>
                  <a:schemeClr val="tx1"/>
                </a:solidFill>
                <a:latin typeface="+mn-lt"/>
                <a:ea typeface="+mn-ea"/>
                <a:cs typeface="+mn-cs"/>
              </a:rPr>
              <a:t>arquitectónicos</a:t>
            </a:r>
            <a:r>
              <a:rPr lang="pt-PT" sz="1200" kern="1200" baseline="0" noProof="0" dirty="0" smtClean="0">
                <a:solidFill>
                  <a:schemeClr val="tx1"/>
                </a:solidFill>
                <a:latin typeface="+mn-lt"/>
                <a:ea typeface="+mn-ea"/>
                <a:cs typeface="+mn-cs"/>
              </a:rPr>
              <a:t> modelados foram as lajes, as aberturas nas lajes para as escadas e os elevadores, as paredes, a laje da cobertura, as escadas, as portas e as guardas. Como exemplo, no entanto, vou só apresentar um bocado do processo de modelação das paredes para mostrar algumas das principais diferenças entre os dois processos de modelação.</a:t>
            </a:r>
            <a:endParaRPr lang="pt-PT" sz="1200" kern="1200" noProof="0" dirty="0" smtClean="0">
              <a:solidFill>
                <a:schemeClr val="tx1"/>
              </a:solidFill>
              <a:latin typeface="+mn-lt"/>
              <a:ea typeface="+mn-ea"/>
              <a:cs typeface="+mn-cs"/>
            </a:endParaRPr>
          </a:p>
        </p:txBody>
      </p:sp>
      <p:sp>
        <p:nvSpPr>
          <p:cNvPr id="4" name="Marcador de Posição do Número do Diapositivo 3"/>
          <p:cNvSpPr>
            <a:spLocks noGrp="1"/>
          </p:cNvSpPr>
          <p:nvPr>
            <p:ph type="sldNum" sz="quarter" idx="10"/>
          </p:nvPr>
        </p:nvSpPr>
        <p:spPr/>
        <p:txBody>
          <a:bodyPr/>
          <a:lstStyle/>
          <a:p>
            <a:fld id="{690B5929-AD43-422E-B003-FE2559E05A9F}"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PT" noProof="0" dirty="0" smtClean="0"/>
              <a:t>Ambas as torres têm uma malha de paredes estruturais que se repete em todos</a:t>
            </a:r>
            <a:r>
              <a:rPr lang="pt-PT" baseline="0" noProof="0" dirty="0" smtClean="0"/>
              <a:t> os pisos mas com comprimentos variantes devido à rotação da torre, o que no fundo significa que os pisos são todos diferentes entre si. As implicações disto para um processo de modelação manual são que, embora dê para copiar as paredes de um piso para o outro, é preciso adaptar manualmente os comprimentos de todas estas paredes à rotação especifica de cada piso do edifício.</a:t>
            </a:r>
          </a:p>
        </p:txBody>
      </p:sp>
      <p:sp>
        <p:nvSpPr>
          <p:cNvPr id="4" name="Marcador de Posição do Número do Diapositivo 3"/>
          <p:cNvSpPr>
            <a:spLocks noGrp="1"/>
          </p:cNvSpPr>
          <p:nvPr>
            <p:ph type="sldNum" sz="quarter" idx="10"/>
          </p:nvPr>
        </p:nvSpPr>
        <p:spPr/>
        <p:txBody>
          <a:bodyPr/>
          <a:lstStyle/>
          <a:p>
            <a:fld id="{690B5929-AD43-422E-B003-FE2559E05A9F}"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PT" baseline="0" noProof="0" dirty="0" smtClean="0"/>
              <a:t>Por outro lado, para modelar as paredes na abordagem A-BIM, é possível  facilitar o processo de modelação das paredes, automatizando a adaptação destas à rotação de cada piso. Para isso, o que fizemos foi basicamente modelar uma grelha de paredes com extensões iguais para todos os pisos e depois, para cada piso, implementámos um processo semelhante ao de uma intersecção que calcula o comprimento das paredes em relação ao perímetro de uma laje auxiliar correspondente ao espaço do interior do edifício nesse piso, permitindo assim adaptar estas automaticamente à rotação da torre. Esta laje auxiliar, depois de feita a interseção é depois apagada.</a:t>
            </a:r>
          </a:p>
        </p:txBody>
      </p:sp>
      <p:sp>
        <p:nvSpPr>
          <p:cNvPr id="4" name="Marcador de Posição do Número do Diapositivo 3"/>
          <p:cNvSpPr>
            <a:spLocks noGrp="1"/>
          </p:cNvSpPr>
          <p:nvPr>
            <p:ph type="sldNum" sz="quarter" idx="10"/>
          </p:nvPr>
        </p:nvSpPr>
        <p:spPr/>
        <p:txBody>
          <a:bodyPr/>
          <a:lstStyle/>
          <a:p>
            <a:fld id="{690B5929-AD43-422E-B003-FE2559E05A9F}"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r>
              <a:rPr lang="pt-PT" baseline="0" noProof="0" dirty="0" smtClean="0"/>
              <a:t>Basicamente o que acabámos de fazer com as paredes foi criar uma dependência entre as parede e a forma que nós damos ao interior do edifício, que é a que está representada a azul nesta imagem. O modelo gerado no final vai estar cheio de dependências deste tipo o que facilita bastante a propagação de alterações. Por exemplo, neste caso, a forma do interior condiciona não só a forma das paredes como </a:t>
            </a:r>
            <a:r>
              <a:rPr lang="pt-PT" baseline="0" noProof="0" dirty="0" err="1" smtClean="0"/>
              <a:t>tb</a:t>
            </a:r>
            <a:r>
              <a:rPr lang="pt-PT" baseline="0" noProof="0" dirty="0" smtClean="0"/>
              <a:t> a forma da laje da cobertura o que significa que, ao fazermos variar o parâmetro que define esta forma, tanto as paredes como a laje da cobertura irão acompanhar esta mudança. Numa abordagem manual, se quisermos mudar a forma do interior, temos de mudar a forma da laje da cobertura e ainda adaptar todas as paredes, em todos os pisos, à nova forma.</a:t>
            </a:r>
          </a:p>
          <a:p>
            <a:endParaRPr lang="pt-PT"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pt-PT" baseline="0" noProof="0" dirty="0" smtClean="0"/>
              <a:t>(</a:t>
            </a:r>
            <a:r>
              <a:rPr lang="pt-PT" baseline="0" noProof="0" dirty="0" err="1" smtClean="0"/>
              <a:t>Dependencies</a:t>
            </a:r>
            <a:r>
              <a:rPr lang="pt-PT" baseline="0" noProof="0" dirty="0" smtClean="0"/>
              <a:t> </a:t>
            </a:r>
            <a:r>
              <a:rPr lang="pt-PT" baseline="0" noProof="0" dirty="0" err="1" smtClean="0"/>
              <a:t>between</a:t>
            </a:r>
            <a:r>
              <a:rPr lang="pt-PT" baseline="0" noProof="0" dirty="0" smtClean="0"/>
              <a:t> </a:t>
            </a:r>
            <a:r>
              <a:rPr lang="pt-PT" baseline="0" noProof="0" dirty="0" err="1" smtClean="0"/>
              <a:t>objects</a:t>
            </a:r>
            <a:r>
              <a:rPr lang="pt-PT" baseline="0" noProof="0" dirty="0" smtClean="0"/>
              <a:t> -&gt; </a:t>
            </a:r>
            <a:r>
              <a:rPr lang="pt-PT" baseline="0" noProof="0" dirty="0" err="1" smtClean="0"/>
              <a:t>propagation</a:t>
            </a:r>
            <a:r>
              <a:rPr lang="pt-PT" baseline="0" noProof="0" dirty="0" smtClean="0"/>
              <a:t> </a:t>
            </a:r>
            <a:r>
              <a:rPr lang="pt-PT" baseline="0" noProof="0" dirty="0" err="1" smtClean="0"/>
              <a:t>of</a:t>
            </a:r>
            <a:r>
              <a:rPr lang="pt-PT" baseline="0" noProof="0" dirty="0" smtClean="0"/>
              <a:t> </a:t>
            </a:r>
            <a:r>
              <a:rPr lang="pt-PT" baseline="0" noProof="0" dirty="0" err="1" smtClean="0"/>
              <a:t>changes</a:t>
            </a:r>
            <a:r>
              <a:rPr lang="pt-PT" baseline="0" noProof="0" dirty="0" smtClean="0"/>
              <a:t>)</a:t>
            </a:r>
          </a:p>
          <a:p>
            <a:endParaRPr lang="pt-PT" noProof="0" dirty="0"/>
          </a:p>
        </p:txBody>
      </p:sp>
      <p:sp>
        <p:nvSpPr>
          <p:cNvPr id="4" name="Marcador de Posição do Número do Diapositivo 3"/>
          <p:cNvSpPr>
            <a:spLocks noGrp="1"/>
          </p:cNvSpPr>
          <p:nvPr>
            <p:ph type="sldNum" sz="quarter" idx="10"/>
          </p:nvPr>
        </p:nvSpPr>
        <p:spPr/>
        <p:txBody>
          <a:bodyPr/>
          <a:lstStyle/>
          <a:p>
            <a:fld id="{690B5929-AD43-422E-B003-FE2559E05A9F}"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1143000" y="685800"/>
            <a:ext cx="4572000" cy="3429000"/>
          </a:xfrm>
        </p:spPr>
      </p:sp>
      <p:sp>
        <p:nvSpPr>
          <p:cNvPr id="3" name="Marcador de Posição de Nota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200" kern="1200" noProof="0" dirty="0" smtClean="0">
                <a:solidFill>
                  <a:schemeClr val="tx1"/>
                </a:solidFill>
                <a:latin typeface="+mn-lt"/>
                <a:ea typeface="+mn-ea"/>
                <a:cs typeface="+mn-cs"/>
              </a:rPr>
              <a:t>Com este exemplo,</a:t>
            </a:r>
            <a:r>
              <a:rPr lang="pt-PT" sz="1200" kern="1200" baseline="0" noProof="0" dirty="0" smtClean="0">
                <a:solidFill>
                  <a:schemeClr val="tx1"/>
                </a:solidFill>
                <a:latin typeface="+mn-lt"/>
                <a:ea typeface="+mn-ea"/>
                <a:cs typeface="+mn-cs"/>
              </a:rPr>
              <a:t> deu um bocado para perceber como é que funciona a </a:t>
            </a:r>
            <a:r>
              <a:rPr lang="pt-PT" sz="1200" kern="1200" noProof="0" dirty="0" smtClean="0">
                <a:solidFill>
                  <a:schemeClr val="tx1"/>
                </a:solidFill>
                <a:latin typeface="+mn-lt"/>
                <a:ea typeface="+mn-ea"/>
                <a:cs typeface="+mn-cs"/>
              </a:rPr>
              <a:t>abordagem A-BIM mas</a:t>
            </a:r>
            <a:r>
              <a:rPr lang="pt-PT" sz="1200" kern="1200" baseline="0" noProof="0" dirty="0" smtClean="0">
                <a:solidFill>
                  <a:schemeClr val="tx1"/>
                </a:solidFill>
                <a:latin typeface="+mn-lt"/>
                <a:ea typeface="+mn-ea"/>
                <a:cs typeface="+mn-cs"/>
              </a:rPr>
              <a:t>, no final do processo de modelação das torres, afinal </a:t>
            </a:r>
            <a:r>
              <a:rPr lang="pt-PT" sz="1200" kern="1200" noProof="0" dirty="0" smtClean="0">
                <a:solidFill>
                  <a:schemeClr val="tx1"/>
                </a:solidFill>
                <a:latin typeface="+mn-lt"/>
                <a:ea typeface="+mn-ea"/>
                <a:cs typeface="+mn-cs"/>
              </a:rPr>
              <a:t>quais é que foram as principais vantagens </a:t>
            </a:r>
            <a:r>
              <a:rPr lang="pt-PT" sz="1200" kern="1200" baseline="0" noProof="0" dirty="0" smtClean="0">
                <a:solidFill>
                  <a:schemeClr val="tx1"/>
                </a:solidFill>
                <a:latin typeface="+mn-lt"/>
                <a:ea typeface="+mn-ea"/>
                <a:cs typeface="+mn-cs"/>
              </a:rPr>
              <a:t>que conseguimos obter desta abordagem?</a:t>
            </a:r>
          </a:p>
        </p:txBody>
      </p:sp>
      <p:sp>
        <p:nvSpPr>
          <p:cNvPr id="4" name="Marcador de Posição do Número do Diapositivo 3"/>
          <p:cNvSpPr>
            <a:spLocks noGrp="1"/>
          </p:cNvSpPr>
          <p:nvPr>
            <p:ph type="sldNum" sz="quarter" idx="10"/>
          </p:nvPr>
        </p:nvSpPr>
        <p:spPr/>
        <p:txBody>
          <a:bodyPr/>
          <a:lstStyle/>
          <a:p>
            <a:fld id="{690B5929-AD43-422E-B003-FE2559E05A9F}"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1143000" y="685800"/>
            <a:ext cx="4572000" cy="3429000"/>
          </a:xfrm>
        </p:spPr>
      </p:sp>
      <p:sp>
        <p:nvSpPr>
          <p:cNvPr id="3" name="Marcador de Posição de Nota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200" kern="1200" noProof="0" dirty="0" smtClean="0">
                <a:solidFill>
                  <a:schemeClr val="tx1"/>
                </a:solidFill>
                <a:latin typeface="+mn-lt"/>
                <a:ea typeface="+mn-ea"/>
                <a:cs typeface="+mn-cs"/>
              </a:rPr>
              <a:t>Em primeiro lugar,</a:t>
            </a:r>
            <a:r>
              <a:rPr lang="pt-PT" sz="1200" kern="1200" baseline="0" noProof="0" dirty="0" smtClean="0">
                <a:solidFill>
                  <a:schemeClr val="tx1"/>
                </a:solidFill>
                <a:latin typeface="+mn-lt"/>
                <a:ea typeface="+mn-ea"/>
                <a:cs typeface="+mn-cs"/>
              </a:rPr>
              <a:t> </a:t>
            </a:r>
            <a:r>
              <a:rPr lang="pt-PT" sz="1200" kern="1200" noProof="0" dirty="0" smtClean="0">
                <a:solidFill>
                  <a:schemeClr val="tx1"/>
                </a:solidFill>
                <a:latin typeface="+mn-lt"/>
                <a:ea typeface="+mn-ea"/>
                <a:cs typeface="+mn-cs"/>
              </a:rPr>
              <a:t>graças à sua origem algorítmica, a abordagem A-BIM permitiu-nos </a:t>
            </a:r>
            <a:r>
              <a:rPr lang="pt-PT" sz="1200" kern="1200" baseline="0" noProof="0" dirty="0" smtClean="0">
                <a:solidFill>
                  <a:schemeClr val="tx1"/>
                </a:solidFill>
                <a:latin typeface="+mn-lt"/>
                <a:ea typeface="+mn-ea"/>
                <a:cs typeface="+mn-cs"/>
              </a:rPr>
              <a:t>automatizar várias tarefas e processos repetitivos (e aborrecidos)</a:t>
            </a:r>
            <a:r>
              <a:rPr lang="pt-PT" sz="1200" kern="1200" noProof="0" dirty="0" smtClean="0">
                <a:solidFill>
                  <a:schemeClr val="tx1"/>
                </a:solidFill>
                <a:latin typeface="+mn-lt"/>
                <a:ea typeface="+mn-ea"/>
                <a:cs typeface="+mn-cs"/>
              </a:rPr>
              <a:t> que</a:t>
            </a:r>
            <a:r>
              <a:rPr lang="pt-PT" sz="1200" kern="1200" baseline="0" noProof="0" dirty="0" smtClean="0">
                <a:solidFill>
                  <a:schemeClr val="tx1"/>
                </a:solidFill>
                <a:latin typeface="+mn-lt"/>
                <a:ea typeface="+mn-ea"/>
                <a:cs typeface="+mn-cs"/>
              </a:rPr>
              <a:t> tiveram de ser feitos manualmente numa abordagem manual. </a:t>
            </a:r>
            <a:r>
              <a:rPr lang="pt-PT" sz="1200" kern="1200" noProof="0" dirty="0" smtClean="0">
                <a:solidFill>
                  <a:schemeClr val="tx1"/>
                </a:solidFill>
                <a:latin typeface="+mn-lt"/>
                <a:ea typeface="+mn-ea"/>
                <a:cs typeface="+mn-cs"/>
              </a:rPr>
              <a:t>Por exemplo, uma vez definido o</a:t>
            </a:r>
            <a:r>
              <a:rPr lang="pt-PT" sz="1200" kern="1200" baseline="0" noProof="0" dirty="0" smtClean="0">
                <a:solidFill>
                  <a:schemeClr val="tx1"/>
                </a:solidFill>
                <a:latin typeface="+mn-lt"/>
                <a:ea typeface="+mn-ea"/>
                <a:cs typeface="+mn-cs"/>
              </a:rPr>
              <a:t> algoritmo que gera a torre, modelar uma torre com 45 pisos, uma torre</a:t>
            </a:r>
            <a:r>
              <a:rPr lang="pt-PT" sz="1200" kern="1200" noProof="0" dirty="0" smtClean="0">
                <a:solidFill>
                  <a:schemeClr val="tx1"/>
                </a:solidFill>
                <a:latin typeface="+mn-lt"/>
                <a:ea typeface="+mn-ea"/>
                <a:cs typeface="+mn-cs"/>
              </a:rPr>
              <a:t> com 50 pisos ou até uma torre com 80 pisos é praticamente</a:t>
            </a:r>
            <a:r>
              <a:rPr lang="pt-PT" sz="1200" kern="1200" baseline="0" noProof="0" dirty="0" smtClean="0">
                <a:solidFill>
                  <a:schemeClr val="tx1"/>
                </a:solidFill>
                <a:latin typeface="+mn-lt"/>
                <a:ea typeface="+mn-ea"/>
                <a:cs typeface="+mn-cs"/>
              </a:rPr>
              <a:t> a mesma coisa</a:t>
            </a:r>
            <a:r>
              <a:rPr lang="pt-PT" sz="1200" kern="1200" noProof="0" dirty="0" smtClean="0">
                <a:solidFill>
                  <a:schemeClr val="tx1"/>
                </a:solidFill>
                <a:latin typeface="+mn-lt"/>
                <a:ea typeface="+mn-ea"/>
                <a:cs typeface="+mn-cs"/>
              </a:rPr>
              <a:t>. Basta simplesmente mudar o parâmetro que define o número de pisos</a:t>
            </a:r>
            <a:r>
              <a:rPr lang="pt-PT" sz="1200" kern="1200" baseline="0" noProof="0" dirty="0" smtClean="0">
                <a:solidFill>
                  <a:schemeClr val="tx1"/>
                </a:solidFill>
                <a:latin typeface="+mn-lt"/>
                <a:ea typeface="+mn-ea"/>
                <a:cs typeface="+mn-cs"/>
              </a:rPr>
              <a:t> na torre e gerar o modelo novamente, já automaticamente adaptado à rotação da torre. Numa abordagem manual, os pisos que faltam devem ser criados e ajustados manualmente, o que consome tempo e trabalho que poderia ser melhor aproveitado em tarefas mais importantes.</a:t>
            </a:r>
            <a:endParaRPr lang="pt-PT" sz="1200" kern="1200" noProof="0" dirty="0" smtClean="0">
              <a:solidFill>
                <a:schemeClr val="tx1"/>
              </a:solidFill>
              <a:latin typeface="+mn-lt"/>
              <a:ea typeface="+mn-ea"/>
              <a:cs typeface="+mn-cs"/>
            </a:endParaRPr>
          </a:p>
        </p:txBody>
      </p:sp>
      <p:sp>
        <p:nvSpPr>
          <p:cNvPr id="4" name="Marcador de Posição do Número do Diapositivo 3"/>
          <p:cNvSpPr>
            <a:spLocks noGrp="1"/>
          </p:cNvSpPr>
          <p:nvPr>
            <p:ph type="sldNum" sz="quarter" idx="10"/>
          </p:nvPr>
        </p:nvSpPr>
        <p:spPr/>
        <p:txBody>
          <a:bodyPr/>
          <a:lstStyle/>
          <a:p>
            <a:fld id="{690B5929-AD43-422E-B003-FE2559E05A9F}"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1143000" y="685800"/>
            <a:ext cx="4572000" cy="3429000"/>
          </a:xfrm>
        </p:spPr>
      </p:sp>
      <p:sp>
        <p:nvSpPr>
          <p:cNvPr id="3" name="Marcador de Posição de Nota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200" kern="1200" noProof="0" dirty="0" smtClean="0">
                <a:solidFill>
                  <a:schemeClr val="tx1"/>
                </a:solidFill>
                <a:latin typeface="+mn-lt"/>
                <a:ea typeface="+mn-ea"/>
                <a:cs typeface="+mn-cs"/>
              </a:rPr>
              <a:t>Outra vantagem da abordagem A-BIM</a:t>
            </a:r>
            <a:r>
              <a:rPr lang="pt-PT" sz="1200" kern="1200" baseline="0" noProof="0" dirty="0" smtClean="0">
                <a:solidFill>
                  <a:schemeClr val="tx1"/>
                </a:solidFill>
                <a:latin typeface="+mn-lt"/>
                <a:ea typeface="+mn-ea"/>
                <a:cs typeface="+mn-cs"/>
              </a:rPr>
              <a:t> é o facto de que ao experimentar </a:t>
            </a:r>
            <a:r>
              <a:rPr lang="pt-PT" sz="1200" kern="1200" noProof="0" dirty="0" smtClean="0">
                <a:solidFill>
                  <a:schemeClr val="tx1"/>
                </a:solidFill>
                <a:latin typeface="+mn-lt"/>
                <a:ea typeface="+mn-ea"/>
                <a:cs typeface="+mn-cs"/>
              </a:rPr>
              <a:t>com os </a:t>
            </a:r>
            <a:r>
              <a:rPr lang="pt-PT" sz="1200" kern="1200" baseline="0" noProof="0" dirty="0" smtClean="0">
                <a:solidFill>
                  <a:schemeClr val="tx1"/>
                </a:solidFill>
                <a:latin typeface="+mn-lt"/>
                <a:ea typeface="+mn-ea"/>
                <a:cs typeface="+mn-cs"/>
              </a:rPr>
              <a:t>vários parâmetros que controlam o modelo, podemos rapidamente testar e visualizar uma série de alternativas ao design da torre sem ter de refazer partes do modelo ou do algoritmo. Por exemplo, ao brincar com os parâmetros que definem a posição e forma da laje, podemos rapidamente fazer variar </a:t>
            </a:r>
            <a:r>
              <a:rPr lang="pt-PT" sz="1200" kern="1200" noProof="0" dirty="0" smtClean="0">
                <a:solidFill>
                  <a:schemeClr val="tx1"/>
                </a:solidFill>
                <a:latin typeface="+mn-lt"/>
                <a:ea typeface="+mn-ea"/>
                <a:cs typeface="+mn-cs"/>
              </a:rPr>
              <a:t>o</a:t>
            </a:r>
            <a:r>
              <a:rPr lang="pt-PT" sz="1200" kern="1200" baseline="0" noProof="0" dirty="0" smtClean="0">
                <a:solidFill>
                  <a:schemeClr val="tx1"/>
                </a:solidFill>
                <a:latin typeface="+mn-lt"/>
                <a:ea typeface="+mn-ea"/>
                <a:cs typeface="+mn-cs"/>
              </a:rPr>
              <a:t> ângulo de rotação da torre , …</a:t>
            </a:r>
            <a:endParaRPr lang="pt-PT" sz="1200" kern="1200" noProof="0" dirty="0" smtClean="0">
              <a:solidFill>
                <a:schemeClr val="tx1"/>
              </a:solidFill>
              <a:latin typeface="+mn-lt"/>
              <a:ea typeface="+mn-ea"/>
              <a:cs typeface="+mn-cs"/>
            </a:endParaRPr>
          </a:p>
        </p:txBody>
      </p:sp>
      <p:sp>
        <p:nvSpPr>
          <p:cNvPr id="4" name="Marcador de Posição do Número do Diapositivo 3"/>
          <p:cNvSpPr>
            <a:spLocks noGrp="1"/>
          </p:cNvSpPr>
          <p:nvPr>
            <p:ph type="sldNum" sz="quarter" idx="10"/>
          </p:nvPr>
        </p:nvSpPr>
        <p:spPr/>
        <p:txBody>
          <a:bodyPr/>
          <a:lstStyle/>
          <a:p>
            <a:fld id="{690B5929-AD43-422E-B003-FE2559E05A9F}"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1143000" y="685800"/>
            <a:ext cx="4572000" cy="3429000"/>
          </a:xfrm>
        </p:spPr>
      </p:sp>
      <p:sp>
        <p:nvSpPr>
          <p:cNvPr id="3" name="Marcador de Posição de Nota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200" kern="1200" noProof="0" dirty="0" smtClean="0">
                <a:solidFill>
                  <a:schemeClr val="tx1"/>
                </a:solidFill>
                <a:latin typeface="+mn-lt"/>
                <a:ea typeface="+mn-ea"/>
                <a:cs typeface="+mn-cs"/>
              </a:rPr>
              <a:t>… ou até</a:t>
            </a:r>
            <a:r>
              <a:rPr lang="pt-PT" sz="1200" kern="1200" baseline="0" noProof="0" dirty="0" smtClean="0">
                <a:solidFill>
                  <a:schemeClr val="tx1"/>
                </a:solidFill>
                <a:latin typeface="+mn-lt"/>
                <a:ea typeface="+mn-ea"/>
                <a:cs typeface="+mn-cs"/>
              </a:rPr>
              <a:t> a curvatura da forma da laje, por exemplo.</a:t>
            </a: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kern="1200" baseline="0" noProof="0" dirty="0" smtClean="0">
                <a:solidFill>
                  <a:schemeClr val="tx1"/>
                </a:solidFill>
                <a:latin typeface="+mn-lt"/>
                <a:ea typeface="+mn-ea"/>
                <a:cs typeface="+mn-cs"/>
              </a:rPr>
              <a:t>Uma vantagem adicional disto é o facto de que, como referido antes, g</a:t>
            </a:r>
            <a:r>
              <a:rPr lang="pt-PT" sz="1200" kern="1200" noProof="0" dirty="0" smtClean="0">
                <a:solidFill>
                  <a:schemeClr val="tx1"/>
                </a:solidFill>
                <a:latin typeface="+mn-lt"/>
                <a:ea typeface="+mn-ea"/>
                <a:cs typeface="+mn-cs"/>
              </a:rPr>
              <a:t>raças à dependências criadas no modelo entre os </a:t>
            </a:r>
            <a:r>
              <a:rPr lang="pt-PT" sz="1200" kern="1200" noProof="0" dirty="0" err="1" smtClean="0">
                <a:solidFill>
                  <a:schemeClr val="tx1"/>
                </a:solidFill>
                <a:latin typeface="+mn-lt"/>
                <a:ea typeface="+mn-ea"/>
                <a:cs typeface="+mn-cs"/>
              </a:rPr>
              <a:t>objectos</a:t>
            </a:r>
            <a:r>
              <a:rPr lang="pt-PT" sz="1200" kern="1200" baseline="0" noProof="0" dirty="0" smtClean="0">
                <a:solidFill>
                  <a:schemeClr val="tx1"/>
                </a:solidFill>
                <a:latin typeface="+mn-lt"/>
                <a:ea typeface="+mn-ea"/>
                <a:cs typeface="+mn-cs"/>
              </a:rPr>
              <a:t>, estas alterações são propagadas pelo modelo, o que não só facilita bastante a exploração de alternativas ao design como </a:t>
            </a:r>
            <a:r>
              <a:rPr lang="pt-PT" sz="1200" kern="1200" baseline="0" noProof="0" dirty="0" err="1" smtClean="0">
                <a:solidFill>
                  <a:schemeClr val="tx1"/>
                </a:solidFill>
                <a:latin typeface="+mn-lt"/>
                <a:ea typeface="+mn-ea"/>
                <a:cs typeface="+mn-cs"/>
              </a:rPr>
              <a:t>tb</a:t>
            </a:r>
            <a:r>
              <a:rPr lang="pt-PT" sz="1200" kern="1200" baseline="0" noProof="0" dirty="0" smtClean="0">
                <a:solidFill>
                  <a:schemeClr val="tx1"/>
                </a:solidFill>
                <a:latin typeface="+mn-lt"/>
                <a:ea typeface="+mn-ea"/>
                <a:cs typeface="+mn-cs"/>
              </a:rPr>
              <a:t> permite poupar bastante tempo em processos de </a:t>
            </a:r>
            <a:r>
              <a:rPr lang="pt-PT" sz="1200" kern="1200" baseline="0" noProof="0" dirty="0" err="1" smtClean="0">
                <a:solidFill>
                  <a:schemeClr val="tx1"/>
                </a:solidFill>
                <a:latin typeface="+mn-lt"/>
                <a:ea typeface="+mn-ea"/>
                <a:cs typeface="+mn-cs"/>
              </a:rPr>
              <a:t>actualização</a:t>
            </a:r>
            <a:r>
              <a:rPr lang="pt-PT" sz="1200" kern="1200" baseline="0" noProof="0" dirty="0" smtClean="0">
                <a:solidFill>
                  <a:schemeClr val="tx1"/>
                </a:solidFill>
                <a:latin typeface="+mn-lt"/>
                <a:ea typeface="+mn-ea"/>
                <a:cs typeface="+mn-cs"/>
              </a:rPr>
              <a:t> do modelo. Neste caso, ao mudar a forma da laje, as guardas que estão dependentes da forma da laje </a:t>
            </a:r>
            <a:r>
              <a:rPr lang="pt-PT" sz="1200" kern="1200" baseline="0" noProof="0" dirty="0" err="1" smtClean="0">
                <a:solidFill>
                  <a:schemeClr val="tx1"/>
                </a:solidFill>
                <a:latin typeface="+mn-lt"/>
                <a:ea typeface="+mn-ea"/>
                <a:cs typeface="+mn-cs"/>
              </a:rPr>
              <a:t>tb</a:t>
            </a:r>
            <a:r>
              <a:rPr lang="pt-PT" sz="1200" kern="1200" baseline="0" noProof="0" dirty="0" smtClean="0">
                <a:solidFill>
                  <a:schemeClr val="tx1"/>
                </a:solidFill>
                <a:latin typeface="+mn-lt"/>
                <a:ea typeface="+mn-ea"/>
                <a:cs typeface="+mn-cs"/>
              </a:rPr>
              <a:t> vão variar para acompanhar esta mudança. </a:t>
            </a:r>
          </a:p>
        </p:txBody>
      </p:sp>
      <p:sp>
        <p:nvSpPr>
          <p:cNvPr id="4" name="Marcador de Posição do Número do Diapositivo 3"/>
          <p:cNvSpPr>
            <a:spLocks noGrp="1"/>
          </p:cNvSpPr>
          <p:nvPr>
            <p:ph type="sldNum" sz="quarter" idx="10"/>
          </p:nvPr>
        </p:nvSpPr>
        <p:spPr/>
        <p:txBody>
          <a:bodyPr/>
          <a:lstStyle/>
          <a:p>
            <a:fld id="{690B5929-AD43-422E-B003-FE2559E05A9F}"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1143000" y="685800"/>
            <a:ext cx="4572000" cy="3429000"/>
          </a:xfrm>
        </p:spPr>
      </p:sp>
      <p:sp>
        <p:nvSpPr>
          <p:cNvPr id="3" name="Marcador de Posição de Nota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200" kern="1200" baseline="0" noProof="0" dirty="0" smtClean="0">
                <a:solidFill>
                  <a:schemeClr val="tx1"/>
                </a:solidFill>
                <a:latin typeface="+mn-lt"/>
                <a:ea typeface="+mn-ea"/>
                <a:cs typeface="+mn-cs"/>
              </a:rPr>
              <a:t>Felizmente, as ferramentas BIM, tal como uma abordagem algorítmica, </a:t>
            </a:r>
            <a:r>
              <a:rPr lang="pt-PT" sz="1200" kern="1200" baseline="0" noProof="0" dirty="0" err="1" smtClean="0">
                <a:solidFill>
                  <a:schemeClr val="tx1"/>
                </a:solidFill>
                <a:latin typeface="+mn-lt"/>
                <a:ea typeface="+mn-ea"/>
                <a:cs typeface="+mn-cs"/>
              </a:rPr>
              <a:t>tb</a:t>
            </a:r>
            <a:r>
              <a:rPr lang="pt-PT" sz="1200" kern="1200" baseline="0" noProof="0" dirty="0" smtClean="0">
                <a:solidFill>
                  <a:schemeClr val="tx1"/>
                </a:solidFill>
                <a:latin typeface="+mn-lt"/>
                <a:ea typeface="+mn-ea"/>
                <a:cs typeface="+mn-cs"/>
              </a:rPr>
              <a:t> permitem a propagação alterações no modelo. Infelizmente, esta capacidade de propagação manual não é nem tão flexível como a de uma abordagem algorítmica mas </a:t>
            </a:r>
            <a:r>
              <a:rPr lang="pt-PT" sz="1200" kern="1200" baseline="0" noProof="0" dirty="0" err="1" smtClean="0">
                <a:solidFill>
                  <a:schemeClr val="tx1"/>
                </a:solidFill>
                <a:latin typeface="+mn-lt"/>
                <a:ea typeface="+mn-ea"/>
                <a:cs typeface="+mn-cs"/>
              </a:rPr>
              <a:t>tb</a:t>
            </a:r>
            <a:r>
              <a:rPr lang="pt-PT" sz="1200" kern="1200" baseline="0" noProof="0" dirty="0" smtClean="0">
                <a:solidFill>
                  <a:schemeClr val="tx1"/>
                </a:solidFill>
                <a:latin typeface="+mn-lt"/>
                <a:ea typeface="+mn-ea"/>
                <a:cs typeface="+mn-cs"/>
              </a:rPr>
              <a:t> é um processo imperfeito que pode resultar em vários erros. Neste exemplo, nós tentamos alterar o tipo que guardas que estamos a usar no edifício. Ao fazer este processo a partir duma abordagem algorítmica, conseguimos simplesmente mudar o parâmetro que define o tipo de guarda e voltar a gerar o modelo para </a:t>
            </a:r>
            <a:r>
              <a:rPr lang="pt-PT" sz="1200" kern="1200" baseline="0" noProof="0" dirty="0" err="1" smtClean="0">
                <a:solidFill>
                  <a:schemeClr val="tx1"/>
                </a:solidFill>
                <a:latin typeface="+mn-lt"/>
                <a:ea typeface="+mn-ea"/>
                <a:cs typeface="+mn-cs"/>
              </a:rPr>
              <a:t>actualizar</a:t>
            </a:r>
            <a:r>
              <a:rPr lang="pt-PT" sz="1200" kern="1200" baseline="0" noProof="0" dirty="0" smtClean="0">
                <a:solidFill>
                  <a:schemeClr val="tx1"/>
                </a:solidFill>
                <a:latin typeface="+mn-lt"/>
                <a:ea typeface="+mn-ea"/>
                <a:cs typeface="+mn-cs"/>
              </a:rPr>
              <a:t> a guarda sem qualquer problema.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kern="1200" baseline="0" noProof="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kern="1200" baseline="0" noProof="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kern="1200" baseline="0" noProof="0" dirty="0" err="1" smtClean="0">
                <a:solidFill>
                  <a:schemeClr val="tx1"/>
                </a:solidFill>
                <a:latin typeface="+mn-lt"/>
                <a:ea typeface="+mn-ea"/>
                <a:cs typeface="+mn-cs"/>
              </a:rPr>
              <a:t>Manually</a:t>
            </a:r>
            <a:r>
              <a:rPr lang="pt-PT" sz="1200" kern="1200" baseline="0" noProof="0" dirty="0" smtClean="0">
                <a:solidFill>
                  <a:schemeClr val="tx1"/>
                </a:solidFill>
                <a:latin typeface="+mn-lt"/>
                <a:ea typeface="+mn-ea"/>
                <a:cs typeface="+mn-cs"/>
              </a:rPr>
              <a:t> handling </a:t>
            </a:r>
            <a:r>
              <a:rPr lang="pt-PT" sz="1200" kern="1200" baseline="0" noProof="0" dirty="0" err="1" smtClean="0">
                <a:solidFill>
                  <a:schemeClr val="tx1"/>
                </a:solidFill>
                <a:latin typeface="+mn-lt"/>
                <a:ea typeface="+mn-ea"/>
                <a:cs typeface="+mn-cs"/>
              </a:rPr>
              <a:t>changes</a:t>
            </a:r>
            <a:r>
              <a:rPr lang="pt-PT" sz="1200" kern="1200" baseline="0" noProof="0" dirty="0" smtClean="0">
                <a:solidFill>
                  <a:schemeClr val="tx1"/>
                </a:solidFill>
                <a:latin typeface="+mn-lt"/>
                <a:ea typeface="+mn-ea"/>
                <a:cs typeface="+mn-cs"/>
              </a:rPr>
              <a:t>: </a:t>
            </a:r>
            <a:r>
              <a:rPr lang="pt-PT" sz="1200" kern="1200" baseline="0" noProof="0" dirty="0" err="1" smtClean="0">
                <a:solidFill>
                  <a:schemeClr val="tx1"/>
                </a:solidFill>
                <a:latin typeface="+mn-lt"/>
                <a:ea typeface="+mn-ea"/>
                <a:cs typeface="+mn-cs"/>
              </a:rPr>
              <a:t>tedious</a:t>
            </a:r>
            <a:r>
              <a:rPr lang="pt-PT" sz="1200" kern="1200" baseline="0" noProof="0" dirty="0" smtClean="0">
                <a:solidFill>
                  <a:schemeClr val="tx1"/>
                </a:solidFill>
                <a:latin typeface="+mn-lt"/>
                <a:ea typeface="+mn-ea"/>
                <a:cs typeface="+mn-cs"/>
              </a:rPr>
              <a:t>, </a:t>
            </a:r>
            <a:r>
              <a:rPr lang="pt-PT" sz="1200" kern="1200" baseline="0" noProof="0" dirty="0" err="1" smtClean="0">
                <a:solidFill>
                  <a:schemeClr val="tx1"/>
                </a:solidFill>
                <a:latin typeface="+mn-lt"/>
                <a:ea typeface="+mn-ea"/>
                <a:cs typeface="+mn-cs"/>
              </a:rPr>
              <a:t>repetitive</a:t>
            </a:r>
            <a:r>
              <a:rPr lang="pt-PT" sz="1200" kern="1200" baseline="0" noProof="0" dirty="0" smtClean="0">
                <a:solidFill>
                  <a:schemeClr val="tx1"/>
                </a:solidFill>
                <a:latin typeface="+mn-lt"/>
                <a:ea typeface="+mn-ea"/>
                <a:cs typeface="+mn-cs"/>
              </a:rPr>
              <a:t>, time-</a:t>
            </a:r>
            <a:r>
              <a:rPr lang="pt-PT" sz="1200" kern="1200" baseline="0" noProof="0" dirty="0" err="1" smtClean="0">
                <a:solidFill>
                  <a:schemeClr val="tx1"/>
                </a:solidFill>
                <a:latin typeface="+mn-lt"/>
                <a:ea typeface="+mn-ea"/>
                <a:cs typeface="+mn-cs"/>
              </a:rPr>
              <a:t>consuming</a:t>
            </a:r>
            <a:r>
              <a:rPr lang="pt-PT" sz="1200" kern="1200" baseline="0" noProof="0" dirty="0" smtClean="0">
                <a:solidFill>
                  <a:schemeClr val="tx1"/>
                </a:solidFill>
                <a:latin typeface="+mn-lt"/>
                <a:ea typeface="+mn-ea"/>
                <a:cs typeface="+mn-cs"/>
              </a:rPr>
              <a:t>, error-</a:t>
            </a:r>
            <a:r>
              <a:rPr lang="pt-PT" sz="1200" kern="1200" baseline="0" noProof="0" dirty="0" err="1" smtClean="0">
                <a:solidFill>
                  <a:schemeClr val="tx1"/>
                </a:solidFill>
                <a:latin typeface="+mn-lt"/>
                <a:ea typeface="+mn-ea"/>
                <a:cs typeface="+mn-cs"/>
              </a:rPr>
              <a:t>prone</a:t>
            </a:r>
            <a:r>
              <a:rPr lang="pt-PT" sz="1200" kern="1200" baseline="0" noProof="0" dirty="0" smtClean="0">
                <a:solidFill>
                  <a:schemeClr val="tx1"/>
                </a:solidFill>
                <a:latin typeface="+mn-lt"/>
                <a:ea typeface="+mn-ea"/>
                <a:cs typeface="+mn-cs"/>
              </a:rPr>
              <a:t> -&gt; </a:t>
            </a:r>
            <a:r>
              <a:rPr lang="pt-PT" sz="1200" kern="1200" baseline="0" noProof="0" dirty="0" err="1" smtClean="0">
                <a:solidFill>
                  <a:schemeClr val="tx1"/>
                </a:solidFill>
                <a:latin typeface="+mn-lt"/>
                <a:ea typeface="+mn-ea"/>
                <a:cs typeface="+mn-cs"/>
              </a:rPr>
              <a:t>Discourage</a:t>
            </a:r>
            <a:r>
              <a:rPr lang="pt-PT" sz="1200" kern="1200" baseline="0" noProof="0" dirty="0" smtClean="0">
                <a:solidFill>
                  <a:schemeClr val="tx1"/>
                </a:solidFill>
                <a:latin typeface="+mn-lt"/>
                <a:ea typeface="+mn-ea"/>
                <a:cs typeface="+mn-cs"/>
              </a:rPr>
              <a:t> </a:t>
            </a:r>
            <a:r>
              <a:rPr lang="pt-PT" sz="1200" kern="1200" baseline="0" noProof="0" dirty="0" err="1" smtClean="0">
                <a:solidFill>
                  <a:schemeClr val="tx1"/>
                </a:solidFill>
                <a:latin typeface="+mn-lt"/>
                <a:ea typeface="+mn-ea"/>
                <a:cs typeface="+mn-cs"/>
              </a:rPr>
              <a:t>further</a:t>
            </a:r>
            <a:r>
              <a:rPr lang="pt-PT" sz="1200" kern="1200" baseline="0" noProof="0" dirty="0" smtClean="0">
                <a:solidFill>
                  <a:schemeClr val="tx1"/>
                </a:solidFill>
                <a:latin typeface="+mn-lt"/>
                <a:ea typeface="+mn-ea"/>
                <a:cs typeface="+mn-cs"/>
              </a:rPr>
              <a:t> </a:t>
            </a:r>
            <a:r>
              <a:rPr lang="pt-PT" sz="1200" kern="1200" baseline="0" noProof="0" dirty="0" err="1" smtClean="0">
                <a:solidFill>
                  <a:schemeClr val="tx1"/>
                </a:solidFill>
                <a:latin typeface="+mn-lt"/>
                <a:ea typeface="+mn-ea"/>
                <a:cs typeface="+mn-cs"/>
              </a:rPr>
              <a:t>changes</a:t>
            </a:r>
            <a:r>
              <a:rPr lang="pt-PT" sz="1200" kern="1200" baseline="0" noProof="0" dirty="0" smtClean="0">
                <a:solidFill>
                  <a:schemeClr val="tx1"/>
                </a:solidFill>
                <a:latin typeface="+mn-lt"/>
                <a:ea typeface="+mn-ea"/>
                <a:cs typeface="+mn-cs"/>
              </a:rPr>
              <a:t>; </a:t>
            </a:r>
            <a:r>
              <a:rPr lang="pt-PT" sz="1200" kern="1200" baseline="0" noProof="0" dirty="0" err="1" smtClean="0">
                <a:solidFill>
                  <a:schemeClr val="tx1"/>
                </a:solidFill>
                <a:latin typeface="+mn-lt"/>
                <a:ea typeface="+mn-ea"/>
                <a:cs typeface="+mn-cs"/>
              </a:rPr>
              <a:t>additional</a:t>
            </a:r>
            <a:r>
              <a:rPr lang="pt-PT" sz="1200" kern="1200" baseline="0" noProof="0" dirty="0" smtClean="0">
                <a:solidFill>
                  <a:schemeClr val="tx1"/>
                </a:solidFill>
                <a:latin typeface="+mn-lt"/>
                <a:ea typeface="+mn-ea"/>
                <a:cs typeface="+mn-cs"/>
              </a:rPr>
              <a:t> </a:t>
            </a:r>
            <a:r>
              <a:rPr lang="pt-PT" sz="1200" kern="1200" baseline="0" noProof="0" dirty="0" err="1" smtClean="0">
                <a:solidFill>
                  <a:schemeClr val="tx1"/>
                </a:solidFill>
                <a:latin typeface="+mn-lt"/>
                <a:ea typeface="+mn-ea"/>
                <a:cs typeface="+mn-cs"/>
              </a:rPr>
              <a:t>corrective</a:t>
            </a:r>
            <a:r>
              <a:rPr lang="pt-PT" sz="1200" kern="1200" baseline="0" noProof="0" dirty="0" smtClean="0">
                <a:solidFill>
                  <a:schemeClr val="tx1"/>
                </a:solidFill>
                <a:latin typeface="+mn-lt"/>
                <a:ea typeface="+mn-ea"/>
                <a:cs typeface="+mn-cs"/>
              </a:rPr>
              <a:t> </a:t>
            </a:r>
            <a:r>
              <a:rPr lang="pt-PT" sz="1200" kern="1200" baseline="0" noProof="0" dirty="0" err="1" smtClean="0">
                <a:solidFill>
                  <a:schemeClr val="tx1"/>
                </a:solidFill>
                <a:latin typeface="+mn-lt"/>
                <a:ea typeface="+mn-ea"/>
                <a:cs typeface="+mn-cs"/>
              </a:rPr>
              <a:t>costs</a:t>
            </a:r>
            <a:r>
              <a:rPr lang="pt-PT" sz="1200" kern="1200" baseline="0" noProof="0" dirty="0" smtClean="0">
                <a:solidFill>
                  <a:schemeClr val="tx1"/>
                </a:solidFill>
                <a:latin typeface="+mn-lt"/>
                <a:ea typeface="+mn-ea"/>
                <a:cs typeface="+mn-cs"/>
              </a:rPr>
              <a:t> in </a:t>
            </a:r>
            <a:r>
              <a:rPr lang="pt-PT" sz="1200" kern="1200" baseline="0" noProof="0" dirty="0" err="1" smtClean="0">
                <a:solidFill>
                  <a:schemeClr val="tx1"/>
                </a:solidFill>
                <a:latin typeface="+mn-lt"/>
                <a:ea typeface="+mn-ea"/>
                <a:cs typeface="+mn-cs"/>
              </a:rPr>
              <a:t>construction</a:t>
            </a:r>
            <a:endParaRPr lang="pt-PT" sz="1200" kern="1200" noProof="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kern="1200" baseline="0" noProof="0" dirty="0" smtClean="0">
              <a:solidFill>
                <a:schemeClr val="tx1"/>
              </a:solidFill>
              <a:latin typeface="+mn-lt"/>
              <a:ea typeface="+mn-ea"/>
              <a:cs typeface="+mn-cs"/>
            </a:endParaRPr>
          </a:p>
        </p:txBody>
      </p:sp>
      <p:sp>
        <p:nvSpPr>
          <p:cNvPr id="4" name="Marcador de Posição do Número do Diapositivo 3"/>
          <p:cNvSpPr>
            <a:spLocks noGrp="1"/>
          </p:cNvSpPr>
          <p:nvPr>
            <p:ph type="sldNum" sz="quarter" idx="10"/>
          </p:nvPr>
        </p:nvSpPr>
        <p:spPr/>
        <p:txBody>
          <a:bodyPr/>
          <a:lstStyle/>
          <a:p>
            <a:fld id="{690B5929-AD43-422E-B003-FE2559E05A9F}"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1143000" y="685800"/>
            <a:ext cx="4572000" cy="3429000"/>
          </a:xfrm>
        </p:spPr>
      </p:sp>
      <p:sp>
        <p:nvSpPr>
          <p:cNvPr id="3" name="Marcador de Posição de Nota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200" kern="1200" baseline="0" noProof="0" dirty="0" smtClean="0">
                <a:solidFill>
                  <a:schemeClr val="tx1"/>
                </a:solidFill>
                <a:latin typeface="+mn-lt"/>
                <a:ea typeface="+mn-ea"/>
                <a:cs typeface="+mn-cs"/>
              </a:rPr>
              <a:t>Antes de mais, vou começar por explicar muito brevemente de que é que se trata uma abordagem de Design Algorítmico. Basicamente, o </a:t>
            </a:r>
            <a:r>
              <a:rPr lang="pt-PT" sz="1200" kern="1200" noProof="0" dirty="0" smtClean="0">
                <a:solidFill>
                  <a:schemeClr val="tx1"/>
                </a:solidFill>
                <a:latin typeface="+mn-lt"/>
                <a:ea typeface="+mn-ea"/>
                <a:cs typeface="+mn-cs"/>
              </a:rPr>
              <a:t>Design Algorítmico</a:t>
            </a:r>
            <a:r>
              <a:rPr lang="pt-PT" sz="1200" kern="1200" baseline="0" noProof="0" dirty="0" smtClean="0">
                <a:solidFill>
                  <a:schemeClr val="tx1"/>
                </a:solidFill>
                <a:latin typeface="+mn-lt"/>
                <a:ea typeface="+mn-ea"/>
                <a:cs typeface="+mn-cs"/>
              </a:rPr>
              <a:t> é </a:t>
            </a:r>
            <a:r>
              <a:rPr lang="pt-PT" sz="1200" kern="1200" noProof="0" dirty="0" smtClean="0">
                <a:solidFill>
                  <a:schemeClr val="tx1"/>
                </a:solidFill>
                <a:latin typeface="+mn-lt"/>
                <a:ea typeface="+mn-ea"/>
                <a:cs typeface="+mn-cs"/>
              </a:rPr>
              <a:t>uma abordagem de </a:t>
            </a:r>
            <a:r>
              <a:rPr lang="pt-PT" sz="1200" kern="1200" noProof="0" dirty="0" err="1" smtClean="0">
                <a:solidFill>
                  <a:schemeClr val="tx1"/>
                </a:solidFill>
                <a:latin typeface="+mn-lt"/>
                <a:ea typeface="+mn-ea"/>
                <a:cs typeface="+mn-cs"/>
              </a:rPr>
              <a:t>projecto</a:t>
            </a:r>
            <a:r>
              <a:rPr lang="pt-PT" sz="1200" kern="1200" noProof="0" dirty="0" smtClean="0">
                <a:solidFill>
                  <a:schemeClr val="tx1"/>
                </a:solidFill>
                <a:latin typeface="+mn-lt"/>
                <a:ea typeface="+mn-ea"/>
                <a:cs typeface="+mn-cs"/>
              </a:rPr>
              <a:t> baseada em programação </a:t>
            </a:r>
            <a:r>
              <a:rPr lang="pt-PT" sz="1200" kern="1200" dirty="0" smtClean="0">
                <a:solidFill>
                  <a:schemeClr val="tx1"/>
                </a:solidFill>
                <a:latin typeface="+mn-lt"/>
                <a:ea typeface="+mn-ea"/>
                <a:cs typeface="+mn-cs"/>
              </a:rPr>
              <a:t>que permite gerar formas geométricas</a:t>
            </a:r>
            <a:r>
              <a:rPr lang="pt-PT" sz="1200" kern="1200" baseline="0" dirty="0" smtClean="0">
                <a:solidFill>
                  <a:schemeClr val="tx1"/>
                </a:solidFill>
                <a:latin typeface="+mn-lt"/>
                <a:ea typeface="+mn-ea"/>
                <a:cs typeface="+mn-cs"/>
              </a:rPr>
              <a:t> </a:t>
            </a:r>
            <a:r>
              <a:rPr lang="pt-PT" sz="1200" kern="1200" noProof="0" dirty="0" smtClean="0">
                <a:solidFill>
                  <a:schemeClr val="tx1"/>
                </a:solidFill>
                <a:latin typeface="+mn-lt"/>
                <a:ea typeface="+mn-ea"/>
                <a:cs typeface="+mn-cs"/>
              </a:rPr>
              <a:t>através de algoritmos. </a:t>
            </a:r>
            <a:r>
              <a:rPr lang="pt-PT" sz="1200" kern="1200" dirty="0" smtClean="0">
                <a:solidFill>
                  <a:schemeClr val="tx1"/>
                </a:solidFill>
                <a:latin typeface="+mn-lt"/>
                <a:ea typeface="+mn-ea"/>
                <a:cs typeface="+mn-cs"/>
              </a:rPr>
              <a:t>Esta abordagem tornou-se popular em </a:t>
            </a:r>
            <a:r>
              <a:rPr lang="pt-PT" sz="1200" kern="1200" dirty="0" err="1" smtClean="0">
                <a:solidFill>
                  <a:schemeClr val="tx1"/>
                </a:solidFill>
                <a:latin typeface="+mn-lt"/>
                <a:ea typeface="+mn-ea"/>
                <a:cs typeface="+mn-cs"/>
              </a:rPr>
              <a:t>arquitectura</a:t>
            </a:r>
            <a:r>
              <a:rPr lang="pt-PT" sz="1200" kern="1200" baseline="0" dirty="0" smtClean="0">
                <a:solidFill>
                  <a:schemeClr val="tx1"/>
                </a:solidFill>
                <a:latin typeface="+mn-lt"/>
                <a:ea typeface="+mn-ea"/>
                <a:cs typeface="+mn-cs"/>
              </a:rPr>
              <a:t> principalmente por permitir não só </a:t>
            </a:r>
            <a:r>
              <a:rPr lang="pt-PT" sz="1200" kern="1200" baseline="0" dirty="0" err="1" smtClean="0">
                <a:solidFill>
                  <a:schemeClr val="tx1"/>
                </a:solidFill>
                <a:latin typeface="+mn-lt"/>
                <a:ea typeface="+mn-ea"/>
                <a:cs typeface="+mn-cs"/>
              </a:rPr>
              <a:t>projectar</a:t>
            </a:r>
            <a:r>
              <a:rPr lang="pt-PT" sz="1200" kern="1200" baseline="0" dirty="0" smtClean="0">
                <a:solidFill>
                  <a:schemeClr val="tx1"/>
                </a:solidFill>
                <a:latin typeface="+mn-lt"/>
                <a:ea typeface="+mn-ea"/>
                <a:cs typeface="+mn-cs"/>
              </a:rPr>
              <a:t> mas também por facilitar a construção de edifícios com formas geométricas complexas, incluindo forma</a:t>
            </a:r>
            <a:r>
              <a:rPr lang="pt-PT" sz="1200" kern="1200" baseline="0" noProof="0" dirty="0" smtClean="0">
                <a:solidFill>
                  <a:schemeClr val="tx1"/>
                </a:solidFill>
                <a:latin typeface="+mn-lt"/>
                <a:ea typeface="+mn-ea"/>
                <a:cs typeface="+mn-cs"/>
              </a:rPr>
              <a:t>s que teriam sido bastante difíceis de obter e explorar eficientemente usando meios manuais. Para além disso, sendo esta abordagem uma abordagem muito flexível, promove bastante a exploração em </a:t>
            </a:r>
            <a:r>
              <a:rPr lang="pt-PT" sz="1200" kern="1200" baseline="0" noProof="0" dirty="0" err="1" smtClean="0">
                <a:solidFill>
                  <a:schemeClr val="tx1"/>
                </a:solidFill>
                <a:latin typeface="+mn-lt"/>
                <a:ea typeface="+mn-ea"/>
                <a:cs typeface="+mn-cs"/>
              </a:rPr>
              <a:t>arquitectura</a:t>
            </a:r>
            <a:r>
              <a:rPr lang="pt-PT" sz="1200" kern="1200" baseline="0" noProof="0" dirty="0" smtClean="0">
                <a:solidFill>
                  <a:schemeClr val="tx1"/>
                </a:solidFill>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kern="1200" baseline="0" noProof="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kern="1200" baseline="0" noProof="0" dirty="0" smtClean="0">
                <a:solidFill>
                  <a:schemeClr val="tx1"/>
                </a:solidFill>
                <a:latin typeface="+mn-lt"/>
                <a:ea typeface="+mn-ea"/>
                <a:cs typeface="+mn-cs"/>
              </a:rPr>
              <a:t>a automatização de tarefas repetitivas e morosas que teriam de ser executadas manualmente de outro modo, o que vem facilitar bastante alguns processos 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kern="1200" baseline="0" noProof="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kern="1200" baseline="0" noProof="0" dirty="0" smtClean="0">
                <a:solidFill>
                  <a:schemeClr val="tx1"/>
                </a:solidFill>
                <a:latin typeface="+mn-lt"/>
                <a:ea typeface="+mn-ea"/>
                <a:cs typeface="+mn-cs"/>
              </a:rPr>
              <a:t>(, permitindo aos arquitectos poupar bastante tempo e trabalho.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kern="1200" baseline="0" noProof="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kern="1200" baseline="0" noProof="0" dirty="0" smtClean="0">
                <a:solidFill>
                  <a:schemeClr val="tx1"/>
                </a:solidFill>
                <a:latin typeface="+mn-lt"/>
                <a:ea typeface="+mn-ea"/>
                <a:cs typeface="+mn-cs"/>
              </a:rPr>
              <a:t>(Isto acontece porque as formas geradas através de algoritmos são geralmente parametrizáveis, o que quer dizer que experimentando com diferentes valores de parâmetros, é possível muito facilmente explorar e avaliar uma série de alternativas ao design inicial.)</a:t>
            </a:r>
          </a:p>
        </p:txBody>
      </p:sp>
      <p:sp>
        <p:nvSpPr>
          <p:cNvPr id="4" name="Marcador de Posição do Número do Diapositivo 3"/>
          <p:cNvSpPr>
            <a:spLocks noGrp="1"/>
          </p:cNvSpPr>
          <p:nvPr>
            <p:ph type="sldNum" sz="quarter" idx="10"/>
          </p:nvPr>
        </p:nvSpPr>
        <p:spPr/>
        <p:txBody>
          <a:bodyPr/>
          <a:lstStyle/>
          <a:p>
            <a:fld id="{690B5929-AD43-422E-B003-FE2559E05A9F}"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1143000" y="685800"/>
            <a:ext cx="4572000" cy="3429000"/>
          </a:xfrm>
        </p:spPr>
      </p:sp>
      <p:sp>
        <p:nvSpPr>
          <p:cNvPr id="3" name="Marcador de Posição de Nota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200" kern="1200" baseline="0" noProof="0" dirty="0" smtClean="0">
                <a:solidFill>
                  <a:schemeClr val="tx1"/>
                </a:solidFill>
                <a:latin typeface="+mn-lt"/>
                <a:ea typeface="+mn-ea"/>
                <a:cs typeface="+mn-cs"/>
              </a:rPr>
              <a:t>Ao fazermos o mesmo processo manualmente, no ArchiCAD, pudemos usar uma funcionalidade que permite mudar todas as guardas do edifício ao mesmo tempo mas este processo dá alguns erros como podemos observar nesta imagem em que algumas guardas não chegam a tocar-se ou outras que se intersectam.</a:t>
            </a: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kern="1200" baseline="0" noProof="0" dirty="0" smtClean="0">
                <a:solidFill>
                  <a:schemeClr val="tx1"/>
                </a:solidFill>
                <a:latin typeface="+mn-lt"/>
                <a:ea typeface="+mn-ea"/>
                <a:cs typeface="+mn-cs"/>
              </a:rPr>
              <a:t>O problema destes erros, para além do facto que temos de corrigir este erro manualmente em todos os pisos, é </a:t>
            </a:r>
            <a:r>
              <a:rPr lang="pt-PT" sz="1200" kern="1200" baseline="0" noProof="0" dirty="0" err="1" smtClean="0">
                <a:solidFill>
                  <a:schemeClr val="tx1"/>
                </a:solidFill>
                <a:latin typeface="+mn-lt"/>
                <a:ea typeface="+mn-ea"/>
                <a:cs typeface="+mn-cs"/>
              </a:rPr>
              <a:t>tb</a:t>
            </a:r>
            <a:r>
              <a:rPr lang="pt-PT" sz="1200" kern="1200" baseline="0" noProof="0" dirty="0" smtClean="0">
                <a:solidFill>
                  <a:schemeClr val="tx1"/>
                </a:solidFill>
                <a:latin typeface="+mn-lt"/>
                <a:ea typeface="+mn-ea"/>
                <a:cs typeface="+mn-cs"/>
              </a:rPr>
              <a:t> o facto que o modelo BIM final deve estar </a:t>
            </a:r>
            <a:r>
              <a:rPr lang="pt-PT" sz="1200" kern="1200" baseline="0" noProof="0" dirty="0" err="1" smtClean="0">
                <a:solidFill>
                  <a:schemeClr val="tx1"/>
                </a:solidFill>
                <a:latin typeface="+mn-lt"/>
                <a:ea typeface="+mn-ea"/>
                <a:cs typeface="+mn-cs"/>
              </a:rPr>
              <a:t>correcto</a:t>
            </a:r>
            <a:r>
              <a:rPr lang="pt-PT" sz="1200" kern="1200" baseline="0" noProof="0" dirty="0" smtClean="0">
                <a:solidFill>
                  <a:schemeClr val="tx1"/>
                </a:solidFill>
                <a:latin typeface="+mn-lt"/>
                <a:ea typeface="+mn-ea"/>
                <a:cs typeface="+mn-cs"/>
              </a:rPr>
              <a:t> para se puderem extrair as quantidades </a:t>
            </a:r>
            <a:r>
              <a:rPr lang="pt-PT" sz="1200" kern="1200" baseline="0" noProof="0" dirty="0" err="1" smtClean="0">
                <a:solidFill>
                  <a:schemeClr val="tx1"/>
                </a:solidFill>
                <a:latin typeface="+mn-lt"/>
                <a:ea typeface="+mn-ea"/>
                <a:cs typeface="+mn-cs"/>
              </a:rPr>
              <a:t>correctas</a:t>
            </a:r>
            <a:r>
              <a:rPr lang="pt-PT" sz="1200" kern="1200" baseline="0" noProof="0" dirty="0" smtClean="0">
                <a:solidFill>
                  <a:schemeClr val="tx1"/>
                </a:solidFill>
                <a:latin typeface="+mn-lt"/>
                <a:ea typeface="+mn-ea"/>
                <a:cs typeface="+mn-cs"/>
              </a:rPr>
              <a:t> de materiais para a construção do edifício. Um erro apercebido tarde demais, durante a construção, pode resultar em custos adicional para encomendar os materiais que faltam ou até em desperdícios de materiais.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kern="1200" baseline="0" noProof="0" dirty="0" smtClean="0">
              <a:solidFill>
                <a:schemeClr val="tx1"/>
              </a:solidFill>
              <a:latin typeface="+mn-lt"/>
              <a:ea typeface="+mn-ea"/>
              <a:cs typeface="+mn-cs"/>
            </a:endParaRPr>
          </a:p>
        </p:txBody>
      </p:sp>
      <p:sp>
        <p:nvSpPr>
          <p:cNvPr id="4" name="Marcador de Posição do Número do Diapositivo 3"/>
          <p:cNvSpPr>
            <a:spLocks noGrp="1"/>
          </p:cNvSpPr>
          <p:nvPr>
            <p:ph type="sldNum" sz="quarter" idx="10"/>
          </p:nvPr>
        </p:nvSpPr>
        <p:spPr/>
        <p:txBody>
          <a:bodyPr/>
          <a:lstStyle/>
          <a:p>
            <a:fld id="{690B5929-AD43-422E-B003-FE2559E05A9F}"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1143000" y="685800"/>
            <a:ext cx="4572000" cy="3429000"/>
          </a:xfrm>
        </p:spPr>
      </p:sp>
      <p:sp>
        <p:nvSpPr>
          <p:cNvPr id="3" name="Marcador de Posição de Nota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200" kern="1200" baseline="0" noProof="0" dirty="0" smtClean="0">
                <a:solidFill>
                  <a:schemeClr val="tx1"/>
                </a:solidFill>
                <a:latin typeface="+mn-lt"/>
                <a:ea typeface="+mn-ea"/>
                <a:cs typeface="+mn-cs"/>
              </a:rPr>
              <a:t>Finalmente, graças à facilidade com que se consegue analisar modelos BIM em relação, por exemplo, às suas características de performance, as alternativas ao design da torre que se consegue gerar e visualizar, consegue-se </a:t>
            </a:r>
            <a:r>
              <a:rPr lang="pt-PT" sz="1200" kern="1200" baseline="0" noProof="0" dirty="0" err="1" smtClean="0">
                <a:solidFill>
                  <a:schemeClr val="tx1"/>
                </a:solidFill>
                <a:latin typeface="+mn-lt"/>
                <a:ea typeface="+mn-ea"/>
                <a:cs typeface="+mn-cs"/>
              </a:rPr>
              <a:t>tb</a:t>
            </a:r>
            <a:r>
              <a:rPr lang="pt-PT" sz="1200" kern="1200" baseline="0" noProof="0" dirty="0" smtClean="0">
                <a:solidFill>
                  <a:schemeClr val="tx1"/>
                </a:solidFill>
                <a:latin typeface="+mn-lt"/>
                <a:ea typeface="+mn-ea"/>
                <a:cs typeface="+mn-cs"/>
              </a:rPr>
              <a:t> analisar e comparar de forma a encontrar a solução que melhor cumpre certos requisitos de performance. Este processo de analise e comparação pode ainda ser automatizado de forma a </a:t>
            </a:r>
            <a:r>
              <a:rPr lang="pt-PT" sz="1200" kern="1200" dirty="0" smtClean="0">
                <a:solidFill>
                  <a:schemeClr val="tx1"/>
                </a:solidFill>
                <a:latin typeface="+mn-lt"/>
                <a:ea typeface="+mn-ea"/>
                <a:cs typeface="+mn-cs"/>
              </a:rPr>
              <a:t>priorizar </a:t>
            </a:r>
            <a:r>
              <a:rPr lang="pt-PT" sz="1200" kern="1200" dirty="0" err="1" smtClean="0">
                <a:solidFill>
                  <a:schemeClr val="tx1"/>
                </a:solidFill>
                <a:latin typeface="+mn-lt"/>
                <a:ea typeface="+mn-ea"/>
                <a:cs typeface="+mn-cs"/>
              </a:rPr>
              <a:t>aspectos</a:t>
            </a:r>
            <a:r>
              <a:rPr lang="pt-PT" sz="1200" kern="1200" dirty="0" smtClean="0">
                <a:solidFill>
                  <a:schemeClr val="tx1"/>
                </a:solidFill>
                <a:latin typeface="+mn-lt"/>
                <a:ea typeface="+mn-ea"/>
                <a:cs typeface="+mn-cs"/>
              </a:rPr>
              <a:t> da performance de um edifício sobre a sua forma, o que consiste uma diferença significativa em relação aos métodos tradicionais onde as análises de performance são tipicamente feitas no final do processo de design, já depois da forma estar estabelecida do edifício estar estabelecida.</a:t>
            </a:r>
            <a:r>
              <a:rPr lang="pt-PT" sz="1200" kern="1200" baseline="0" dirty="0" smtClean="0">
                <a:solidFill>
                  <a:schemeClr val="tx1"/>
                </a:solidFill>
                <a:latin typeface="+mn-lt"/>
                <a:ea typeface="+mn-ea"/>
                <a:cs typeface="+mn-cs"/>
              </a:rPr>
              <a:t> I</a:t>
            </a:r>
            <a:r>
              <a:rPr lang="pt-PT" sz="1200" kern="1200" baseline="0" noProof="0" dirty="0" err="1" smtClean="0">
                <a:solidFill>
                  <a:schemeClr val="tx1"/>
                </a:solidFill>
                <a:latin typeface="+mn-lt"/>
                <a:ea typeface="+mn-ea"/>
                <a:cs typeface="+mn-cs"/>
              </a:rPr>
              <a:t>nfelizmente</a:t>
            </a:r>
            <a:r>
              <a:rPr lang="pt-PT" sz="1200" kern="1200" baseline="0" noProof="0" dirty="0" smtClean="0">
                <a:solidFill>
                  <a:schemeClr val="tx1"/>
                </a:solidFill>
                <a:latin typeface="+mn-lt"/>
                <a:ea typeface="+mn-ea"/>
                <a:cs typeface="+mn-cs"/>
              </a:rPr>
              <a:t>, neste trabalho não tivemos tempo de testar processos de </a:t>
            </a:r>
            <a:r>
              <a:rPr lang="pt-PT" sz="1200" kern="1200" baseline="0" noProof="0" dirty="0" err="1" smtClean="0">
                <a:solidFill>
                  <a:schemeClr val="tx1"/>
                </a:solidFill>
                <a:latin typeface="+mn-lt"/>
                <a:ea typeface="+mn-ea"/>
                <a:cs typeface="+mn-cs"/>
              </a:rPr>
              <a:t>optimização</a:t>
            </a:r>
            <a:r>
              <a:rPr lang="pt-PT" sz="1200" kern="1200" baseline="0" noProof="0" dirty="0" smtClean="0">
                <a:solidFill>
                  <a:schemeClr val="tx1"/>
                </a:solidFill>
                <a:latin typeface="+mn-lt"/>
                <a:ea typeface="+mn-ea"/>
                <a:cs typeface="+mn-cs"/>
              </a:rPr>
              <a:t> automatizados embora seja um ramo de pesquisa que temos interesse em testar no futuro.</a:t>
            </a:r>
          </a:p>
        </p:txBody>
      </p:sp>
      <p:sp>
        <p:nvSpPr>
          <p:cNvPr id="4" name="Marcador de Posição do Número do Diapositivo 3"/>
          <p:cNvSpPr>
            <a:spLocks noGrp="1"/>
          </p:cNvSpPr>
          <p:nvPr>
            <p:ph type="sldNum" sz="quarter" idx="10"/>
          </p:nvPr>
        </p:nvSpPr>
        <p:spPr/>
        <p:txBody>
          <a:bodyPr/>
          <a:lstStyle/>
          <a:p>
            <a:fld id="{690B5929-AD43-422E-B003-FE2559E05A9F}"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1143000" y="685800"/>
            <a:ext cx="4572000" cy="3429000"/>
          </a:xfrm>
        </p:spPr>
      </p:sp>
      <p:sp>
        <p:nvSpPr>
          <p:cNvPr id="3" name="Marcador de Posição de Nota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200" kern="1200" noProof="0" dirty="0" smtClean="0">
                <a:solidFill>
                  <a:schemeClr val="tx1"/>
                </a:solidFill>
                <a:latin typeface="+mn-lt"/>
                <a:ea typeface="+mn-ea"/>
                <a:cs typeface="+mn-cs"/>
              </a:rPr>
              <a:t>Para terminar, gostava só de dizer que</a:t>
            </a:r>
            <a:r>
              <a:rPr lang="pt-PT" sz="1200" kern="1200" baseline="0" noProof="0" dirty="0" smtClean="0">
                <a:solidFill>
                  <a:schemeClr val="tx1"/>
                </a:solidFill>
                <a:latin typeface="+mn-lt"/>
                <a:ea typeface="+mn-ea"/>
                <a:cs typeface="+mn-cs"/>
              </a:rPr>
              <a:t> no futuro gostava de continuar a desenvolver e a avaliar as capacidades da abordagem A-BIM para o processo de design, nomeadamente, e tal como já disse, explorar processos de </a:t>
            </a:r>
            <a:r>
              <a:rPr lang="pt-PT" sz="1200" kern="1200" baseline="0" noProof="0" dirty="0" err="1" smtClean="0">
                <a:solidFill>
                  <a:schemeClr val="tx1"/>
                </a:solidFill>
                <a:latin typeface="+mn-lt"/>
                <a:ea typeface="+mn-ea"/>
                <a:cs typeface="+mn-cs"/>
              </a:rPr>
              <a:t>optimização</a:t>
            </a:r>
            <a:r>
              <a:rPr lang="pt-PT" sz="1200" kern="1200" baseline="0" noProof="0" dirty="0" smtClean="0">
                <a:solidFill>
                  <a:schemeClr val="tx1"/>
                </a:solidFill>
                <a:latin typeface="+mn-lt"/>
                <a:ea typeface="+mn-ea"/>
                <a:cs typeface="+mn-cs"/>
              </a:rPr>
              <a:t> com esta abordagem. Gostava </a:t>
            </a:r>
            <a:r>
              <a:rPr lang="pt-PT" sz="1200" kern="1200" baseline="0" noProof="0" dirty="0" err="1" smtClean="0">
                <a:solidFill>
                  <a:schemeClr val="tx1"/>
                </a:solidFill>
                <a:latin typeface="+mn-lt"/>
                <a:ea typeface="+mn-ea"/>
                <a:cs typeface="+mn-cs"/>
              </a:rPr>
              <a:t>tb</a:t>
            </a:r>
            <a:r>
              <a:rPr lang="pt-PT" sz="1200" kern="1200" baseline="0" noProof="0" dirty="0" smtClean="0">
                <a:solidFill>
                  <a:schemeClr val="tx1"/>
                </a:solidFill>
                <a:latin typeface="+mn-lt"/>
                <a:ea typeface="+mn-ea"/>
                <a:cs typeface="+mn-cs"/>
              </a:rPr>
              <a:t> de perceber qual o impacto que esta abordagem tem no processo colaborativo BIM sendo que, para isso, tinha que avaliar a abordagem num processo de design mais realista do que o que eu fiz aqui, ou seja, onde o design esteja constantemente a evoluir e haja mais do que apenas uma pessoa e mais do que uma especialidade a desenvolver o projecto ao mesmo tempo.</a:t>
            </a:r>
          </a:p>
        </p:txBody>
      </p:sp>
      <p:sp>
        <p:nvSpPr>
          <p:cNvPr id="4" name="Marcador de Posição do Número do Diapositivo 3"/>
          <p:cNvSpPr>
            <a:spLocks noGrp="1"/>
          </p:cNvSpPr>
          <p:nvPr>
            <p:ph type="sldNum" sz="quarter" idx="10"/>
          </p:nvPr>
        </p:nvSpPr>
        <p:spPr/>
        <p:txBody>
          <a:bodyPr/>
          <a:lstStyle/>
          <a:p>
            <a:fld id="{690B5929-AD43-422E-B003-FE2559E05A9F}"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1143000" y="685800"/>
            <a:ext cx="4572000" cy="3429000"/>
          </a:xfrm>
        </p:spPr>
      </p:sp>
      <p:sp>
        <p:nvSpPr>
          <p:cNvPr id="3" name="Marcador de Posição de Notas 2"/>
          <p:cNvSpPr>
            <a:spLocks noGrp="1"/>
          </p:cNvSpPr>
          <p:nvPr>
            <p:ph type="body" idx="1"/>
          </p:nvPr>
        </p:nvSpPr>
        <p:spPr/>
        <p:txBody>
          <a:bodyPr>
            <a:normAutofit/>
          </a:bodyPr>
          <a:lstStyle/>
          <a:p>
            <a:r>
              <a:rPr lang="pt-PT" noProof="0" dirty="0" smtClean="0"/>
              <a:t>Muito obrigado pela vossa atenção.</a:t>
            </a:r>
            <a:endParaRPr lang="pt-PT" noProof="0" dirty="0"/>
          </a:p>
        </p:txBody>
      </p:sp>
      <p:sp>
        <p:nvSpPr>
          <p:cNvPr id="4" name="Marcador de Posição do Número do Diapositivo 3"/>
          <p:cNvSpPr>
            <a:spLocks noGrp="1"/>
          </p:cNvSpPr>
          <p:nvPr>
            <p:ph type="sldNum" sz="quarter" idx="10"/>
          </p:nvPr>
        </p:nvSpPr>
        <p:spPr/>
        <p:txBody>
          <a:bodyPr/>
          <a:lstStyle/>
          <a:p>
            <a:fld id="{690B5929-AD43-422E-B003-FE2559E05A9F}" type="slidenum">
              <a:rPr lang="en-US" smtClean="0"/>
              <a:pPr/>
              <a:t>23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1143000" y="685800"/>
            <a:ext cx="4572000" cy="3429000"/>
          </a:xfrm>
        </p:spPr>
      </p:sp>
      <p:sp>
        <p:nvSpPr>
          <p:cNvPr id="3" name="Marcador de Posição de Nota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200" kern="1200" noProof="0" dirty="0" smtClean="0">
                <a:solidFill>
                  <a:schemeClr val="tx1"/>
                </a:solidFill>
                <a:latin typeface="+mn-lt"/>
                <a:ea typeface="+mn-ea"/>
                <a:cs typeface="+mn-cs"/>
              </a:rPr>
              <a:t>Para tirar partido</a:t>
            </a:r>
            <a:r>
              <a:rPr lang="pt-PT" sz="1200" kern="1200" baseline="0" noProof="0" dirty="0" smtClean="0">
                <a:solidFill>
                  <a:schemeClr val="tx1"/>
                </a:solidFill>
                <a:latin typeface="+mn-lt"/>
                <a:ea typeface="+mn-ea"/>
                <a:cs typeface="+mn-cs"/>
              </a:rPr>
              <a:t> desta abordagem, várias ferramentas e ambientes de programação foram introduzidas nos softwares de design mais usados pelo </a:t>
            </a:r>
            <a:r>
              <a:rPr lang="pt-PT" sz="1200" kern="1200" baseline="0" noProof="0" dirty="0" err="1" smtClean="0">
                <a:solidFill>
                  <a:schemeClr val="tx1"/>
                </a:solidFill>
                <a:latin typeface="+mn-lt"/>
                <a:ea typeface="+mn-ea"/>
                <a:cs typeface="+mn-cs"/>
              </a:rPr>
              <a:t>aquitectos</a:t>
            </a:r>
            <a:r>
              <a:rPr lang="pt-PT" sz="1200" kern="1200" baseline="0" noProof="0" dirty="0" smtClean="0">
                <a:solidFill>
                  <a:schemeClr val="tx1"/>
                </a:solidFill>
                <a:latin typeface="+mn-lt"/>
                <a:ea typeface="+mn-ea"/>
                <a:cs typeface="+mn-cs"/>
              </a:rPr>
              <a:t>, nomeadamente as ferramentas CAD, permitindo assim o desenvolvimento de programas que geram modelos nestas ferramentas.  Como exemplos, temos o </a:t>
            </a:r>
            <a:r>
              <a:rPr lang="pt-PT" sz="1200" kern="1200" baseline="0" noProof="0" dirty="0" err="1" smtClean="0">
                <a:solidFill>
                  <a:schemeClr val="tx1"/>
                </a:solidFill>
                <a:latin typeface="+mn-lt"/>
                <a:ea typeface="+mn-ea"/>
                <a:cs typeface="+mn-cs"/>
              </a:rPr>
              <a:t>Grasshopper</a:t>
            </a:r>
            <a:r>
              <a:rPr lang="pt-PT" sz="1200" kern="1200" baseline="0" noProof="0" dirty="0" smtClean="0">
                <a:solidFill>
                  <a:schemeClr val="tx1"/>
                </a:solidFill>
                <a:latin typeface="+mn-lt"/>
                <a:ea typeface="+mn-ea"/>
                <a:cs typeface="+mn-cs"/>
              </a:rPr>
              <a:t> e o </a:t>
            </a:r>
            <a:r>
              <a:rPr lang="pt-PT" sz="1200" kern="1200" baseline="0" noProof="0" dirty="0" err="1" smtClean="0">
                <a:solidFill>
                  <a:schemeClr val="tx1"/>
                </a:solidFill>
                <a:latin typeface="+mn-lt"/>
                <a:ea typeface="+mn-ea"/>
                <a:cs typeface="+mn-cs"/>
              </a:rPr>
              <a:t>Rhinoscript</a:t>
            </a:r>
            <a:r>
              <a:rPr lang="pt-PT" sz="1200" kern="1200" baseline="0" noProof="0" dirty="0" smtClean="0">
                <a:solidFill>
                  <a:schemeClr val="tx1"/>
                </a:solidFill>
                <a:latin typeface="+mn-lt"/>
                <a:ea typeface="+mn-ea"/>
                <a:cs typeface="+mn-cs"/>
              </a:rPr>
              <a:t> para o </a:t>
            </a:r>
            <a:r>
              <a:rPr lang="pt-PT" sz="1200" kern="1200" baseline="0" noProof="0" dirty="0" err="1" smtClean="0">
                <a:solidFill>
                  <a:schemeClr val="tx1"/>
                </a:solidFill>
                <a:latin typeface="+mn-lt"/>
                <a:ea typeface="+mn-ea"/>
                <a:cs typeface="+mn-cs"/>
              </a:rPr>
              <a:t>Rhino</a:t>
            </a:r>
            <a:r>
              <a:rPr lang="pt-PT" sz="1200" kern="1200" baseline="0" noProof="0" dirty="0" smtClean="0">
                <a:solidFill>
                  <a:schemeClr val="tx1"/>
                </a:solidFill>
                <a:latin typeface="+mn-lt"/>
                <a:ea typeface="+mn-ea"/>
                <a:cs typeface="+mn-cs"/>
              </a:rPr>
              <a:t> e o Visual LISP e o Visual </a:t>
            </a:r>
            <a:r>
              <a:rPr lang="pt-PT" sz="1200" kern="1200" baseline="0" noProof="0" dirty="0" err="1" smtClean="0">
                <a:solidFill>
                  <a:schemeClr val="tx1"/>
                </a:solidFill>
                <a:latin typeface="+mn-lt"/>
                <a:ea typeface="+mn-ea"/>
                <a:cs typeface="+mn-cs"/>
              </a:rPr>
              <a:t>Basics</a:t>
            </a:r>
            <a:r>
              <a:rPr lang="pt-PT" sz="1200" kern="1200" baseline="0" noProof="0" dirty="0" smtClean="0">
                <a:solidFill>
                  <a:schemeClr val="tx1"/>
                </a:solidFill>
                <a:latin typeface="+mn-lt"/>
                <a:ea typeface="+mn-ea"/>
                <a:cs typeface="+mn-cs"/>
              </a:rPr>
              <a:t> para o </a:t>
            </a:r>
            <a:r>
              <a:rPr lang="pt-PT" sz="1200" kern="1200" noProof="0" dirty="0" err="1" smtClean="0">
                <a:solidFill>
                  <a:schemeClr val="tx1"/>
                </a:solidFill>
                <a:latin typeface="+mn-lt"/>
                <a:ea typeface="+mn-ea"/>
                <a:cs typeface="+mn-cs"/>
              </a:rPr>
              <a:t>AutoCAD</a:t>
            </a:r>
            <a:r>
              <a:rPr lang="pt-PT" sz="1200" kern="1200" noProof="0" dirty="0" smtClean="0">
                <a:solidFill>
                  <a:schemeClr val="tx1"/>
                </a:solidFill>
                <a:latin typeface="+mn-lt"/>
                <a:ea typeface="+mn-ea"/>
                <a:cs typeface="+mn-cs"/>
              </a:rPr>
              <a:t>.</a:t>
            </a:r>
          </a:p>
          <a:p>
            <a:endParaRPr lang="en-US" dirty="0"/>
          </a:p>
        </p:txBody>
      </p:sp>
      <p:sp>
        <p:nvSpPr>
          <p:cNvPr id="4" name="Marcador de Posição do Número do Diapositivo 3"/>
          <p:cNvSpPr>
            <a:spLocks noGrp="1"/>
          </p:cNvSpPr>
          <p:nvPr>
            <p:ph type="sldNum" sz="quarter" idx="10"/>
          </p:nvPr>
        </p:nvSpPr>
        <p:spPr/>
        <p:txBody>
          <a:bodyPr/>
          <a:lstStyle/>
          <a:p>
            <a:fld id="{690B5929-AD43-422E-B003-FE2559E05A9F}"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1143000" y="685800"/>
            <a:ext cx="4572000" cy="3429000"/>
          </a:xfrm>
        </p:spPr>
      </p:sp>
      <p:sp>
        <p:nvSpPr>
          <p:cNvPr id="3" name="Marcador de Posição de Nota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200" kern="1200" noProof="0" dirty="0" smtClean="0">
                <a:solidFill>
                  <a:schemeClr val="tx1"/>
                </a:solidFill>
                <a:latin typeface="+mn-lt"/>
                <a:ea typeface="+mn-ea"/>
                <a:cs typeface="+mn-cs"/>
              </a:rPr>
              <a:t>No entanto, recentemente as ferramentas</a:t>
            </a:r>
            <a:r>
              <a:rPr lang="pt-PT" sz="1200" kern="1200" baseline="0" noProof="0" dirty="0" smtClean="0">
                <a:solidFill>
                  <a:schemeClr val="tx1"/>
                </a:solidFill>
                <a:latin typeface="+mn-lt"/>
                <a:ea typeface="+mn-ea"/>
                <a:cs typeface="+mn-cs"/>
              </a:rPr>
              <a:t> de </a:t>
            </a:r>
            <a:r>
              <a:rPr lang="pt-PT" sz="1200" kern="1200" noProof="0" dirty="0" err="1" smtClean="0">
                <a:solidFill>
                  <a:schemeClr val="tx1"/>
                </a:solidFill>
                <a:latin typeface="+mn-lt"/>
                <a:ea typeface="+mn-ea"/>
                <a:cs typeface="+mn-cs"/>
              </a:rPr>
              <a:t>Building</a:t>
            </a:r>
            <a:r>
              <a:rPr lang="pt-PT" sz="1200" kern="1200" noProof="0" dirty="0" smtClean="0">
                <a:solidFill>
                  <a:schemeClr val="tx1"/>
                </a:solidFill>
                <a:latin typeface="+mn-lt"/>
                <a:ea typeface="+mn-ea"/>
                <a:cs typeface="+mn-cs"/>
              </a:rPr>
              <a:t> </a:t>
            </a:r>
            <a:r>
              <a:rPr lang="pt-PT" sz="1200" kern="1200" noProof="0" dirty="0" err="1" smtClean="0">
                <a:solidFill>
                  <a:schemeClr val="tx1"/>
                </a:solidFill>
                <a:latin typeface="+mn-lt"/>
                <a:ea typeface="+mn-ea"/>
                <a:cs typeface="+mn-cs"/>
              </a:rPr>
              <a:t>Information</a:t>
            </a:r>
            <a:r>
              <a:rPr lang="pt-PT" sz="1200" kern="1200" noProof="0" dirty="0" smtClean="0">
                <a:solidFill>
                  <a:schemeClr val="tx1"/>
                </a:solidFill>
                <a:latin typeface="+mn-lt"/>
                <a:ea typeface="+mn-ea"/>
                <a:cs typeface="+mn-cs"/>
              </a:rPr>
              <a:t> </a:t>
            </a:r>
            <a:r>
              <a:rPr lang="pt-PT" sz="1200" kern="1200" noProof="0" dirty="0" err="1" smtClean="0">
                <a:solidFill>
                  <a:schemeClr val="tx1"/>
                </a:solidFill>
                <a:latin typeface="+mn-lt"/>
                <a:ea typeface="+mn-ea"/>
                <a:cs typeface="+mn-cs"/>
              </a:rPr>
              <a:t>Modelling</a:t>
            </a:r>
            <a:r>
              <a:rPr lang="pt-PT" sz="1200" kern="1200" noProof="0" dirty="0" smtClean="0">
                <a:solidFill>
                  <a:schemeClr val="tx1"/>
                </a:solidFill>
                <a:latin typeface="+mn-lt"/>
                <a:ea typeface="+mn-ea"/>
                <a:cs typeface="+mn-cs"/>
              </a:rPr>
              <a:t> (BIM) têm</a:t>
            </a:r>
            <a:r>
              <a:rPr lang="pt-PT" sz="1200" kern="1200" baseline="0" noProof="0" dirty="0" smtClean="0">
                <a:solidFill>
                  <a:schemeClr val="tx1"/>
                </a:solidFill>
                <a:latin typeface="+mn-lt"/>
                <a:ea typeface="+mn-ea"/>
                <a:cs typeface="+mn-cs"/>
              </a:rPr>
              <a:t> vindo a substituir as ferramentas CAD em arquitectura. Estas ferramentas introduzem uma nova metodologia de </a:t>
            </a:r>
            <a:r>
              <a:rPr lang="pt-PT" sz="1200" kern="1200" baseline="0" noProof="0" dirty="0" err="1" smtClean="0">
                <a:solidFill>
                  <a:schemeClr val="tx1"/>
                </a:solidFill>
                <a:latin typeface="+mn-lt"/>
                <a:ea typeface="+mn-ea"/>
                <a:cs typeface="+mn-cs"/>
              </a:rPr>
              <a:t>projecto</a:t>
            </a:r>
            <a:r>
              <a:rPr lang="pt-PT" sz="1200" kern="1200" baseline="0" noProof="0" dirty="0" smtClean="0">
                <a:solidFill>
                  <a:schemeClr val="tx1"/>
                </a:solidFill>
                <a:latin typeface="+mn-lt"/>
                <a:ea typeface="+mn-ea"/>
                <a:cs typeface="+mn-cs"/>
              </a:rPr>
              <a:t> baseada no desenvolvimento de um único modelo 3D que incorpora toda a informação necessária para a simulação digital de todo o processo de design e de construção de um edifício. Esta informação pode ser extraída do modelo e usada para produzir os vários documentos necessários à execução do projecto tais como plantas, cortes e alçados, entre outros.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kern="1200" noProof="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kern="1200" noProof="0" dirty="0" smtClean="0">
                <a:solidFill>
                  <a:schemeClr val="tx1"/>
                </a:solidFill>
                <a:latin typeface="+mn-lt"/>
                <a:ea typeface="+mn-ea"/>
                <a:cs typeface="+mn-cs"/>
              </a:rPr>
              <a:t>A</a:t>
            </a:r>
            <a:r>
              <a:rPr lang="pt-PT" sz="1200" kern="1200" baseline="0" noProof="0" dirty="0" smtClean="0">
                <a:solidFill>
                  <a:schemeClr val="tx1"/>
                </a:solidFill>
                <a:latin typeface="+mn-lt"/>
                <a:ea typeface="+mn-ea"/>
                <a:cs typeface="+mn-cs"/>
              </a:rPr>
              <a:t> metodologia </a:t>
            </a:r>
            <a:r>
              <a:rPr lang="pt-PT" sz="1200" kern="1200" noProof="0" dirty="0" smtClean="0">
                <a:solidFill>
                  <a:schemeClr val="tx1"/>
                </a:solidFill>
                <a:latin typeface="+mn-lt"/>
                <a:ea typeface="+mn-ea"/>
                <a:cs typeface="+mn-cs"/>
              </a:rPr>
              <a:t>BIM </a:t>
            </a:r>
            <a:r>
              <a:rPr lang="pt-PT" sz="1200" kern="1200" noProof="0" dirty="0" err="1" smtClean="0">
                <a:solidFill>
                  <a:schemeClr val="tx1"/>
                </a:solidFill>
                <a:latin typeface="+mn-lt"/>
                <a:ea typeface="+mn-ea"/>
                <a:cs typeface="+mn-cs"/>
              </a:rPr>
              <a:t>tb</a:t>
            </a:r>
            <a:r>
              <a:rPr lang="pt-PT" sz="1200" kern="1200" noProof="0" dirty="0" smtClean="0">
                <a:solidFill>
                  <a:schemeClr val="tx1"/>
                </a:solidFill>
                <a:latin typeface="+mn-lt"/>
                <a:ea typeface="+mn-ea"/>
                <a:cs typeface="+mn-cs"/>
              </a:rPr>
              <a:t> pode beneficiar de uma abordagem algorítmica mas sendo esta metodologia</a:t>
            </a:r>
            <a:r>
              <a:rPr lang="pt-PT" sz="1200" kern="1200" baseline="0" noProof="0" dirty="0" smtClean="0">
                <a:solidFill>
                  <a:schemeClr val="tx1"/>
                </a:solidFill>
                <a:latin typeface="+mn-lt"/>
                <a:ea typeface="+mn-ea"/>
                <a:cs typeface="+mn-cs"/>
              </a:rPr>
              <a:t> relativamente recente, ainda não foi </a:t>
            </a:r>
            <a:r>
              <a:rPr lang="en-GB" sz="1200" kern="1200" baseline="0" noProof="0" dirty="0" err="1" smtClean="0">
                <a:solidFill>
                  <a:schemeClr val="tx1"/>
                </a:solidFill>
                <a:latin typeface="+mn-lt"/>
                <a:ea typeface="+mn-ea"/>
                <a:cs typeface="+mn-cs"/>
              </a:rPr>
              <a:t>muito</a:t>
            </a:r>
            <a:r>
              <a:rPr lang="pt-PT" sz="1200" kern="1200" baseline="0" noProof="0" dirty="0" smtClean="0">
                <a:solidFill>
                  <a:schemeClr val="tx1"/>
                </a:solidFill>
                <a:latin typeface="+mn-lt"/>
                <a:ea typeface="+mn-ea"/>
                <a:cs typeface="+mn-cs"/>
              </a:rPr>
              <a:t> explorada com abordagens algorítmicas. </a:t>
            </a:r>
          </a:p>
        </p:txBody>
      </p:sp>
      <p:sp>
        <p:nvSpPr>
          <p:cNvPr id="4" name="Marcador de Posição do Número do Diapositivo 3"/>
          <p:cNvSpPr>
            <a:spLocks noGrp="1"/>
          </p:cNvSpPr>
          <p:nvPr>
            <p:ph type="sldNum" sz="quarter" idx="10"/>
          </p:nvPr>
        </p:nvSpPr>
        <p:spPr/>
        <p:txBody>
          <a:bodyPr/>
          <a:lstStyle/>
          <a:p>
            <a:fld id="{690B5929-AD43-422E-B003-FE2559E05A9F}"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1143000" y="685800"/>
            <a:ext cx="4572000" cy="3429000"/>
          </a:xfrm>
        </p:spPr>
      </p:sp>
      <p:sp>
        <p:nvSpPr>
          <p:cNvPr id="3" name="Marcador de Posição de Nota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200" kern="1200" baseline="0" noProof="0" dirty="0" smtClean="0">
                <a:solidFill>
                  <a:schemeClr val="tx1"/>
                </a:solidFill>
                <a:latin typeface="+mn-lt"/>
                <a:ea typeface="+mn-ea"/>
                <a:cs typeface="+mn-cs"/>
              </a:rPr>
              <a:t>Neste contexto, nós propomos uma nova abordagem de design à qual designamos de </a:t>
            </a:r>
            <a:r>
              <a:rPr lang="pt-PT" sz="1200" kern="1200" baseline="0" noProof="0" dirty="0" err="1" smtClean="0">
                <a:solidFill>
                  <a:schemeClr val="tx1"/>
                </a:solidFill>
                <a:latin typeface="+mn-lt"/>
                <a:ea typeface="+mn-ea"/>
                <a:cs typeface="+mn-cs"/>
              </a:rPr>
              <a:t>Algorithmic-based</a:t>
            </a:r>
            <a:r>
              <a:rPr lang="pt-PT" sz="1200" kern="1200" baseline="0" noProof="0" dirty="0" smtClean="0">
                <a:solidFill>
                  <a:schemeClr val="tx1"/>
                </a:solidFill>
                <a:latin typeface="+mn-lt"/>
                <a:ea typeface="+mn-ea"/>
                <a:cs typeface="+mn-cs"/>
              </a:rPr>
              <a:t> </a:t>
            </a:r>
            <a:r>
              <a:rPr lang="pt-PT" sz="1200" kern="1200" baseline="0" noProof="0" dirty="0" err="1" smtClean="0">
                <a:solidFill>
                  <a:schemeClr val="tx1"/>
                </a:solidFill>
                <a:latin typeface="+mn-lt"/>
                <a:ea typeface="+mn-ea"/>
                <a:cs typeface="+mn-cs"/>
              </a:rPr>
              <a:t>Building</a:t>
            </a:r>
            <a:r>
              <a:rPr lang="pt-PT" sz="1200" kern="1200" baseline="0" noProof="0" dirty="0" smtClean="0">
                <a:solidFill>
                  <a:schemeClr val="tx1"/>
                </a:solidFill>
                <a:latin typeface="+mn-lt"/>
                <a:ea typeface="+mn-ea"/>
                <a:cs typeface="+mn-cs"/>
              </a:rPr>
              <a:t> </a:t>
            </a:r>
            <a:r>
              <a:rPr lang="pt-PT" sz="1200" kern="1200" baseline="0" noProof="0" dirty="0" err="1" smtClean="0">
                <a:solidFill>
                  <a:schemeClr val="tx1"/>
                </a:solidFill>
                <a:latin typeface="+mn-lt"/>
                <a:ea typeface="+mn-ea"/>
                <a:cs typeface="+mn-cs"/>
              </a:rPr>
              <a:t>Information</a:t>
            </a:r>
            <a:r>
              <a:rPr lang="pt-PT" sz="1200" kern="1200" baseline="0" noProof="0" dirty="0" smtClean="0">
                <a:solidFill>
                  <a:schemeClr val="tx1"/>
                </a:solidFill>
                <a:latin typeface="+mn-lt"/>
                <a:ea typeface="+mn-ea"/>
                <a:cs typeface="+mn-cs"/>
              </a:rPr>
              <a:t> </a:t>
            </a:r>
            <a:r>
              <a:rPr lang="pt-PT" sz="1200" kern="1200" baseline="0" noProof="0" dirty="0" err="1" smtClean="0">
                <a:solidFill>
                  <a:schemeClr val="tx1"/>
                </a:solidFill>
                <a:latin typeface="+mn-lt"/>
                <a:ea typeface="+mn-ea"/>
                <a:cs typeface="+mn-cs"/>
              </a:rPr>
              <a:t>Modelling</a:t>
            </a:r>
            <a:r>
              <a:rPr lang="pt-PT" sz="1200" kern="1200" baseline="0" noProof="0" dirty="0" smtClean="0">
                <a:solidFill>
                  <a:schemeClr val="tx1"/>
                </a:solidFill>
                <a:latin typeface="+mn-lt"/>
                <a:ea typeface="+mn-ea"/>
                <a:cs typeface="+mn-cs"/>
              </a:rPr>
              <a:t>, ou A-BIM, que combina processos </a:t>
            </a:r>
            <a:r>
              <a:rPr lang="pt-PT" sz="1200" kern="1200" baseline="0" noProof="0" dirty="0" err="1" smtClean="0">
                <a:solidFill>
                  <a:schemeClr val="tx1"/>
                </a:solidFill>
                <a:latin typeface="+mn-lt"/>
                <a:ea typeface="+mn-ea"/>
                <a:cs typeface="+mn-cs"/>
              </a:rPr>
              <a:t>algoritmicos</a:t>
            </a:r>
            <a:r>
              <a:rPr lang="pt-PT" sz="1200" kern="1200" baseline="0" noProof="0" dirty="0" smtClean="0">
                <a:solidFill>
                  <a:schemeClr val="tx1"/>
                </a:solidFill>
                <a:latin typeface="+mn-lt"/>
                <a:ea typeface="+mn-ea"/>
                <a:cs typeface="+mn-cs"/>
              </a:rPr>
              <a:t> com a metodologia BIM. Aqui, nós definimos o A-BIM como sendo </a:t>
            </a:r>
            <a:r>
              <a:rPr lang="pt-PT" sz="1200" kern="1200" baseline="0" dirty="0" smtClean="0">
                <a:solidFill>
                  <a:schemeClr val="tx1"/>
                </a:solidFill>
                <a:latin typeface="+mn-lt"/>
                <a:ea typeface="+mn-ea"/>
                <a:cs typeface="+mn-cs"/>
              </a:rPr>
              <a:t>a geração de modelos BIM a partir de algoritmos. Basicamente, </a:t>
            </a:r>
            <a:r>
              <a:rPr lang="pt-PT" sz="1200" kern="1200" dirty="0" smtClean="0">
                <a:solidFill>
                  <a:schemeClr val="tx1"/>
                </a:solidFill>
                <a:latin typeface="+mn-lt"/>
                <a:ea typeface="+mn-ea"/>
                <a:cs typeface="+mn-cs"/>
              </a:rPr>
              <a:t>o arquitecto em vez de criar o modelo 3D do design pretendido </a:t>
            </a:r>
            <a:r>
              <a:rPr lang="pt-PT" sz="1200" kern="1200" dirty="0" err="1" smtClean="0">
                <a:solidFill>
                  <a:schemeClr val="tx1"/>
                </a:solidFill>
                <a:latin typeface="+mn-lt"/>
                <a:ea typeface="+mn-ea"/>
                <a:cs typeface="+mn-cs"/>
              </a:rPr>
              <a:t>directamente</a:t>
            </a:r>
            <a:r>
              <a:rPr lang="pt-PT" sz="1200" kern="1200" dirty="0" smtClean="0">
                <a:solidFill>
                  <a:schemeClr val="tx1"/>
                </a:solidFill>
                <a:latin typeface="+mn-lt"/>
                <a:ea typeface="+mn-ea"/>
                <a:cs typeface="+mn-cs"/>
              </a:rPr>
              <a:t> na ferramenta BIM, cria o algoritmo que gera o modelo 3D do design pretendido na ferramenta BIM. </a:t>
            </a:r>
            <a:r>
              <a:rPr lang="pt-PT" sz="1200" kern="1200" noProof="0" dirty="0" smtClean="0">
                <a:solidFill>
                  <a:schemeClr val="tx1"/>
                </a:solidFill>
                <a:latin typeface="+mn-lt"/>
                <a:ea typeface="+mn-ea"/>
                <a:cs typeface="+mn-cs"/>
              </a:rPr>
              <a:t>O </a:t>
            </a:r>
            <a:r>
              <a:rPr lang="pt-PT" sz="1200" kern="1200" baseline="0" noProof="0" dirty="0" smtClean="0">
                <a:solidFill>
                  <a:schemeClr val="tx1"/>
                </a:solidFill>
                <a:latin typeface="+mn-lt"/>
                <a:ea typeface="+mn-ea"/>
                <a:cs typeface="+mn-cs"/>
              </a:rPr>
              <a:t>modelo gerado pela abordagem A-BIM contem toda a informação de um modelo BIM mas, neste caso, a origem da informação é o algoritmo que gera o modelo.</a:t>
            </a:r>
            <a:endParaRPr lang="pt-PT" sz="1200" kern="1200" noProof="0" dirty="0" smtClean="0">
              <a:solidFill>
                <a:schemeClr val="tx1"/>
              </a:solidFill>
              <a:latin typeface="+mn-lt"/>
              <a:ea typeface="+mn-ea"/>
              <a:cs typeface="+mn-cs"/>
            </a:endParaRPr>
          </a:p>
        </p:txBody>
      </p:sp>
      <p:sp>
        <p:nvSpPr>
          <p:cNvPr id="4" name="Marcador de Posição do Número do Diapositivo 3"/>
          <p:cNvSpPr>
            <a:spLocks noGrp="1"/>
          </p:cNvSpPr>
          <p:nvPr>
            <p:ph type="sldNum" sz="quarter" idx="10"/>
          </p:nvPr>
        </p:nvSpPr>
        <p:spPr/>
        <p:txBody>
          <a:bodyPr/>
          <a:lstStyle/>
          <a:p>
            <a:fld id="{690B5929-AD43-422E-B003-FE2559E05A9F}"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1143000" y="685800"/>
            <a:ext cx="4572000" cy="3429000"/>
          </a:xfrm>
        </p:spPr>
      </p:sp>
      <p:sp>
        <p:nvSpPr>
          <p:cNvPr id="3" name="Marcador de Posição de Nota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200" kern="1200" dirty="0" smtClean="0">
                <a:solidFill>
                  <a:schemeClr val="tx1"/>
                </a:solidFill>
                <a:latin typeface="+mn-lt"/>
                <a:ea typeface="+mn-ea"/>
                <a:cs typeface="+mn-cs"/>
              </a:rPr>
              <a:t>Antes de percebermos como é que o A-BIM se aplica na</a:t>
            </a:r>
            <a:r>
              <a:rPr lang="pt-PT" sz="1200" kern="1200" baseline="0" dirty="0" smtClean="0">
                <a:solidFill>
                  <a:schemeClr val="tx1"/>
                </a:solidFill>
                <a:latin typeface="+mn-lt"/>
                <a:ea typeface="+mn-ea"/>
                <a:cs typeface="+mn-cs"/>
              </a:rPr>
              <a:t> prática </a:t>
            </a:r>
            <a:r>
              <a:rPr lang="pt-PT" sz="1200" kern="1200" dirty="0" smtClean="0">
                <a:solidFill>
                  <a:schemeClr val="tx1"/>
                </a:solidFill>
                <a:latin typeface="+mn-lt"/>
                <a:ea typeface="+mn-ea"/>
                <a:cs typeface="+mn-cs"/>
              </a:rPr>
              <a:t>e quais as vantagens que podemos obter desta abordagem, é necessário primeiro perceber </a:t>
            </a:r>
            <a:r>
              <a:rPr lang="pt-PT" sz="1200" kern="1200" dirty="0" err="1" smtClean="0">
                <a:solidFill>
                  <a:schemeClr val="tx1"/>
                </a:solidFill>
                <a:latin typeface="+mn-lt"/>
                <a:ea typeface="+mn-ea"/>
                <a:cs typeface="+mn-cs"/>
              </a:rPr>
              <a:t>exactamente</a:t>
            </a:r>
            <a:r>
              <a:rPr lang="pt-PT" sz="1200" kern="1200" dirty="0" smtClean="0">
                <a:solidFill>
                  <a:schemeClr val="tx1"/>
                </a:solidFill>
                <a:latin typeface="+mn-lt"/>
                <a:ea typeface="+mn-ea"/>
                <a:cs typeface="+mn-cs"/>
              </a:rPr>
              <a:t> o que é que significa programar para BIM. Para isso, convém perceber quais são</a:t>
            </a:r>
            <a:r>
              <a:rPr lang="pt-PT" sz="1200" kern="1200" baseline="0" dirty="0" smtClean="0">
                <a:solidFill>
                  <a:schemeClr val="tx1"/>
                </a:solidFill>
                <a:latin typeface="+mn-lt"/>
                <a:ea typeface="+mn-ea"/>
                <a:cs typeface="+mn-cs"/>
              </a:rPr>
              <a:t> as diferenças entre trabalhar com ferramentas CAD ou BIM, uma vez que estas diferenças traduzem-se na programação.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kern="1200" dirty="0" smtClean="0">
              <a:solidFill>
                <a:schemeClr val="tx1"/>
              </a:solidFill>
              <a:latin typeface="+mn-lt"/>
              <a:ea typeface="+mn-ea"/>
              <a:cs typeface="+mn-cs"/>
            </a:endParaRPr>
          </a:p>
        </p:txBody>
      </p:sp>
      <p:sp>
        <p:nvSpPr>
          <p:cNvPr id="4" name="Marcador de Posição do Número do Diapositivo 3"/>
          <p:cNvSpPr>
            <a:spLocks noGrp="1"/>
          </p:cNvSpPr>
          <p:nvPr>
            <p:ph type="sldNum" sz="quarter" idx="10"/>
          </p:nvPr>
        </p:nvSpPr>
        <p:spPr/>
        <p:txBody>
          <a:bodyPr/>
          <a:lstStyle/>
          <a:p>
            <a:fld id="{690B5929-AD43-422E-B003-FE2559E05A9F}"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1143000" y="685800"/>
            <a:ext cx="4572000" cy="3429000"/>
          </a:xfrm>
        </p:spPr>
      </p:sp>
      <p:sp>
        <p:nvSpPr>
          <p:cNvPr id="3" name="Marcador de Posição de Nota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200" kern="1200" noProof="0" dirty="0" smtClean="0">
                <a:solidFill>
                  <a:schemeClr val="tx1"/>
                </a:solidFill>
                <a:latin typeface="+mn-lt"/>
                <a:ea typeface="+mn-ea"/>
                <a:cs typeface="+mn-cs"/>
              </a:rPr>
              <a:t>Por exemplo</a:t>
            </a:r>
            <a:r>
              <a:rPr lang="pt-PT" sz="1200" kern="1200" baseline="0" noProof="0" dirty="0" smtClean="0">
                <a:solidFill>
                  <a:schemeClr val="tx1"/>
                </a:solidFill>
                <a:latin typeface="+mn-lt"/>
                <a:ea typeface="+mn-ea"/>
                <a:cs typeface="+mn-cs"/>
              </a:rPr>
              <a:t>, u</a:t>
            </a:r>
            <a:r>
              <a:rPr lang="pt-PT" sz="1200" kern="1200" noProof="0" dirty="0" smtClean="0">
                <a:solidFill>
                  <a:schemeClr val="tx1"/>
                </a:solidFill>
                <a:latin typeface="+mn-lt"/>
                <a:ea typeface="+mn-ea"/>
                <a:cs typeface="+mn-cs"/>
              </a:rPr>
              <a:t>ma das maiores diferenças</a:t>
            </a:r>
            <a:r>
              <a:rPr lang="pt-PT" sz="1200" kern="1200" baseline="0" noProof="0" dirty="0" smtClean="0">
                <a:solidFill>
                  <a:schemeClr val="tx1"/>
                </a:solidFill>
                <a:latin typeface="+mn-lt"/>
                <a:ea typeface="+mn-ea"/>
                <a:cs typeface="+mn-cs"/>
              </a:rPr>
              <a:t> entre ferramentas CAD e BIM é o facto de que, enquanto que as ferramentas CAD só produzem geometria, as ferramentas BIM produzem objectos arquitectónicos e </a:t>
            </a:r>
            <a:r>
              <a:rPr lang="pt-PT" sz="1200" kern="1200" baseline="0" noProof="0" dirty="0" err="1" smtClean="0">
                <a:solidFill>
                  <a:schemeClr val="tx1"/>
                </a:solidFill>
                <a:latin typeface="+mn-lt"/>
                <a:ea typeface="+mn-ea"/>
                <a:cs typeface="+mn-cs"/>
              </a:rPr>
              <a:t>constructivos</a:t>
            </a:r>
            <a:r>
              <a:rPr lang="pt-PT" sz="1200" kern="1200" baseline="0" noProof="0" dirty="0" smtClean="0">
                <a:solidFill>
                  <a:schemeClr val="tx1"/>
                </a:solidFill>
                <a:latin typeface="+mn-lt"/>
                <a:ea typeface="+mn-ea"/>
                <a:cs typeface="+mn-cs"/>
              </a:rPr>
              <a:t> que contêm informação geométrica e semântica bem como </a:t>
            </a:r>
            <a:r>
              <a:rPr lang="pt-PT" baseline="0" noProof="0" dirty="0" smtClean="0"/>
              <a:t>propriedades relevantes </a:t>
            </a:r>
            <a:r>
              <a:rPr lang="pt-PT" sz="1200" kern="1200" baseline="0" noProof="0" dirty="0" smtClean="0">
                <a:solidFill>
                  <a:schemeClr val="tx1"/>
                </a:solidFill>
                <a:latin typeface="+mn-lt"/>
                <a:ea typeface="+mn-ea"/>
                <a:cs typeface="+mn-cs"/>
              </a:rPr>
              <a:t>sobre os mesmos. Ao programar para CAD, uma laje e uma parede podem ser ambos criados a partir da mesma operação geométrica box, que é uma operação que existe em todos os </a:t>
            </a:r>
            <a:r>
              <a:rPr lang="pt-PT" sz="1200" kern="1200" baseline="0" noProof="0" dirty="0" err="1" smtClean="0">
                <a:solidFill>
                  <a:schemeClr val="tx1"/>
                </a:solidFill>
                <a:latin typeface="+mn-lt"/>
                <a:ea typeface="+mn-ea"/>
                <a:cs typeface="+mn-cs"/>
              </a:rPr>
              <a:t>CADs</a:t>
            </a:r>
            <a:r>
              <a:rPr lang="pt-PT" sz="1200" kern="1200" baseline="0" noProof="0" dirty="0" smtClean="0">
                <a:solidFill>
                  <a:schemeClr val="tx1"/>
                </a:solidFill>
                <a:latin typeface="+mn-lt"/>
                <a:ea typeface="+mn-ea"/>
                <a:cs typeface="+mn-cs"/>
              </a:rPr>
              <a:t>. Ao programar para BIM, por outro lado, uma laje e uma parede são dois objectos distintos que requerem operações diferentes com diferentes semânticas para serem criados: uma operação que cria lajes para criar a laje e uma operação que cria paredes para criar a parede. </a:t>
            </a:r>
          </a:p>
        </p:txBody>
      </p:sp>
      <p:sp>
        <p:nvSpPr>
          <p:cNvPr id="4" name="Marcador de Posição do Número do Diapositivo 3"/>
          <p:cNvSpPr>
            <a:spLocks noGrp="1"/>
          </p:cNvSpPr>
          <p:nvPr>
            <p:ph type="sldNum" sz="quarter" idx="10"/>
          </p:nvPr>
        </p:nvSpPr>
        <p:spPr/>
        <p:txBody>
          <a:bodyPr/>
          <a:lstStyle/>
          <a:p>
            <a:fld id="{690B5929-AD43-422E-B003-FE2559E05A9F}"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1143000" y="685800"/>
            <a:ext cx="4572000" cy="3429000"/>
          </a:xfrm>
        </p:spPr>
      </p:sp>
      <p:sp>
        <p:nvSpPr>
          <p:cNvPr id="3" name="Marcador de Posição de Nota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200" kern="1200" noProof="0" dirty="0" smtClean="0">
                <a:solidFill>
                  <a:schemeClr val="tx1"/>
                </a:solidFill>
                <a:latin typeface="+mn-lt"/>
                <a:ea typeface="+mn-ea"/>
                <a:cs typeface="+mn-cs"/>
              </a:rPr>
              <a:t>Outra</a:t>
            </a:r>
            <a:r>
              <a:rPr lang="pt-PT" sz="1200" kern="1200" baseline="0" noProof="0" dirty="0" smtClean="0">
                <a:solidFill>
                  <a:schemeClr val="tx1"/>
                </a:solidFill>
                <a:latin typeface="+mn-lt"/>
                <a:ea typeface="+mn-ea"/>
                <a:cs typeface="+mn-cs"/>
              </a:rPr>
              <a:t> diferença entre CAD e BIM é o facto de que os </a:t>
            </a:r>
            <a:r>
              <a:rPr lang="pt-PT" sz="1200" kern="1200" baseline="0" noProof="0" dirty="0" err="1" smtClean="0">
                <a:solidFill>
                  <a:schemeClr val="tx1"/>
                </a:solidFill>
                <a:latin typeface="+mn-lt"/>
                <a:ea typeface="+mn-ea"/>
                <a:cs typeface="+mn-cs"/>
              </a:rPr>
              <a:t>objectos</a:t>
            </a:r>
            <a:r>
              <a:rPr lang="pt-PT" sz="1200" kern="1200" baseline="0" noProof="0" dirty="0" smtClean="0">
                <a:solidFill>
                  <a:schemeClr val="tx1"/>
                </a:solidFill>
                <a:latin typeface="+mn-lt"/>
                <a:ea typeface="+mn-ea"/>
                <a:cs typeface="+mn-cs"/>
              </a:rPr>
              <a:t> BIM têm regras paramétricas e associativas que controlam o seu comportamento no modelo. Por exemplo, num BIM, uma janela só pode existir numa parede. Esta regra </a:t>
            </a:r>
            <a:r>
              <a:rPr lang="pt-PT" sz="1200" kern="1200" baseline="0" noProof="0" dirty="0" err="1" smtClean="0">
                <a:solidFill>
                  <a:schemeClr val="tx1"/>
                </a:solidFill>
                <a:latin typeface="+mn-lt"/>
                <a:ea typeface="+mn-ea"/>
                <a:cs typeface="+mn-cs"/>
              </a:rPr>
              <a:t>reflecte-se</a:t>
            </a:r>
            <a:r>
              <a:rPr lang="pt-PT" sz="1200" kern="1200" baseline="0" noProof="0" dirty="0" smtClean="0">
                <a:solidFill>
                  <a:schemeClr val="tx1"/>
                </a:solidFill>
                <a:latin typeface="+mn-lt"/>
                <a:ea typeface="+mn-ea"/>
                <a:cs typeface="+mn-cs"/>
              </a:rPr>
              <a:t> no código onde uma parede é, de facto, um dos parâmetros necessários para criar uma janela. </a:t>
            </a: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kern="1200" baseline="0" noProof="0" dirty="0" smtClean="0">
                <a:solidFill>
                  <a:schemeClr val="tx1"/>
                </a:solidFill>
                <a:latin typeface="+mn-lt"/>
                <a:ea typeface="+mn-ea"/>
                <a:cs typeface="+mn-cs"/>
              </a:rPr>
              <a:t>Por outro lado, num CAD, uma janela pode ser criada usando uma sequência de operações independentes: podemos primeiro criar a parede, depois criar a box correspondente à abertura da janela a qual se vai subtrair à parede e, finalmente, colocamos a janela.</a:t>
            </a: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kern="1200" baseline="0" noProof="0" dirty="0" smtClean="0">
                <a:solidFill>
                  <a:schemeClr val="tx1"/>
                </a:solidFill>
                <a:latin typeface="+mn-lt"/>
                <a:ea typeface="+mn-ea"/>
                <a:cs typeface="+mn-cs"/>
              </a:rPr>
              <a:t>Para além disso, enquanto que num CAD temos de aplicar uma </a:t>
            </a:r>
            <a:r>
              <a:rPr lang="pt-PT" sz="1200" kern="1200" baseline="0" noProof="0" dirty="0" err="1" smtClean="0">
                <a:solidFill>
                  <a:schemeClr val="tx1"/>
                </a:solidFill>
                <a:latin typeface="+mn-lt"/>
                <a:ea typeface="+mn-ea"/>
                <a:cs typeface="+mn-cs"/>
              </a:rPr>
              <a:t>subtracção</a:t>
            </a:r>
            <a:r>
              <a:rPr lang="pt-PT" sz="1200" kern="1200" baseline="0" noProof="0" dirty="0" smtClean="0">
                <a:solidFill>
                  <a:schemeClr val="tx1"/>
                </a:solidFill>
                <a:latin typeface="+mn-lt"/>
                <a:ea typeface="+mn-ea"/>
                <a:cs typeface="+mn-cs"/>
              </a:rPr>
              <a:t> à parede para criar a abertura da janela, uma ferramenta BIM sabe que tem de haver uma abertura na parede para haver uma janela e a subtração necessária para criar esta abertura é feita automaticamente ao colocar a janela.</a:t>
            </a:r>
          </a:p>
        </p:txBody>
      </p:sp>
      <p:sp>
        <p:nvSpPr>
          <p:cNvPr id="4" name="Marcador de Posição do Número do Diapositivo 3"/>
          <p:cNvSpPr>
            <a:spLocks noGrp="1"/>
          </p:cNvSpPr>
          <p:nvPr>
            <p:ph type="sldNum" sz="quarter" idx="10"/>
          </p:nvPr>
        </p:nvSpPr>
        <p:spPr/>
        <p:txBody>
          <a:bodyPr/>
          <a:lstStyle/>
          <a:p>
            <a:fld id="{690B5929-AD43-422E-B003-FE2559E05A9F}"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a:xfrm>
            <a:off x="1143000" y="685800"/>
            <a:ext cx="4572000" cy="3429000"/>
          </a:xfrm>
        </p:spPr>
      </p:sp>
      <p:sp>
        <p:nvSpPr>
          <p:cNvPr id="3" name="Marcador de Posição de Nota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200" kern="1200" noProof="0" dirty="0" smtClean="0">
                <a:solidFill>
                  <a:schemeClr val="tx1"/>
                </a:solidFill>
                <a:latin typeface="+mn-lt"/>
                <a:ea typeface="+mn-ea"/>
                <a:cs typeface="+mn-cs"/>
              </a:rPr>
              <a:t>Finalmente, uma última diferença</a:t>
            </a:r>
            <a:r>
              <a:rPr lang="pt-PT" sz="1200" kern="1200" baseline="0" noProof="0" dirty="0" smtClean="0">
                <a:solidFill>
                  <a:schemeClr val="tx1"/>
                </a:solidFill>
                <a:latin typeface="+mn-lt"/>
                <a:ea typeface="+mn-ea"/>
                <a:cs typeface="+mn-cs"/>
              </a:rPr>
              <a:t> que vamos ver aqui é o facto d</a:t>
            </a:r>
            <a:r>
              <a:rPr lang="pt-PT" sz="1200" kern="1200" noProof="0" dirty="0" smtClean="0">
                <a:solidFill>
                  <a:schemeClr val="tx1"/>
                </a:solidFill>
                <a:latin typeface="+mn-lt"/>
                <a:ea typeface="+mn-ea"/>
                <a:cs typeface="+mn-cs"/>
              </a:rPr>
              <a:t>o BIM ter bibliotecas de </a:t>
            </a:r>
            <a:r>
              <a:rPr lang="pt-PT" sz="1200" kern="1200" noProof="0" dirty="0" err="1" smtClean="0">
                <a:solidFill>
                  <a:schemeClr val="tx1"/>
                </a:solidFill>
                <a:latin typeface="+mn-lt"/>
                <a:ea typeface="+mn-ea"/>
                <a:cs typeface="+mn-cs"/>
              </a:rPr>
              <a:t>objectos</a:t>
            </a:r>
            <a:r>
              <a:rPr lang="pt-PT" sz="1200" kern="1200" noProof="0" dirty="0" smtClean="0">
                <a:solidFill>
                  <a:schemeClr val="tx1"/>
                </a:solidFill>
                <a:latin typeface="+mn-lt"/>
                <a:ea typeface="+mn-ea"/>
                <a:cs typeface="+mn-cs"/>
              </a:rPr>
              <a:t> pré-modelados que tornam a criação de certos</a:t>
            </a:r>
            <a:r>
              <a:rPr lang="pt-PT" sz="1200" kern="1200" baseline="0" noProof="0" dirty="0" smtClean="0">
                <a:solidFill>
                  <a:schemeClr val="tx1"/>
                </a:solidFill>
                <a:latin typeface="+mn-lt"/>
                <a:ea typeface="+mn-ea"/>
                <a:cs typeface="+mn-cs"/>
              </a:rPr>
              <a:t> elementos mais fácil, uma vez que a sua geometria não tem de ser criada de raiz. Por exemplo, ao programar para CAD, a modelação de uma porta implica a modelação de todos os seus subcomponentes. </a:t>
            </a: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kern="1200" baseline="0" noProof="0" dirty="0" smtClean="0">
                <a:solidFill>
                  <a:schemeClr val="tx1"/>
                </a:solidFill>
                <a:latin typeface="+mn-lt"/>
                <a:ea typeface="+mn-ea"/>
                <a:cs typeface="+mn-cs"/>
              </a:rPr>
              <a:t>Em BIM, podemos escolher uma porta de uma biblioteca BIM e editá-la consoante os requisitos do projecto. Tendo isto, podemos mudar o tipo de porta através de uma simples mudança do parâmetro. Por outro lado, em CAD, esta pequena mudança iria necessitar de alterações profundas no código que cria a porta. </a:t>
            </a:r>
            <a:endParaRPr lang="pt-PT" sz="1200" kern="1200" noProof="0" dirty="0" smtClean="0">
              <a:solidFill>
                <a:schemeClr val="tx1"/>
              </a:solidFill>
              <a:latin typeface="+mn-lt"/>
              <a:ea typeface="+mn-ea"/>
              <a:cs typeface="+mn-cs"/>
            </a:endParaRPr>
          </a:p>
        </p:txBody>
      </p:sp>
      <p:sp>
        <p:nvSpPr>
          <p:cNvPr id="4" name="Marcador de Posição do Número do Diapositivo 3"/>
          <p:cNvSpPr>
            <a:spLocks noGrp="1"/>
          </p:cNvSpPr>
          <p:nvPr>
            <p:ph type="sldNum" sz="quarter" idx="10"/>
          </p:nvPr>
        </p:nvSpPr>
        <p:spPr/>
        <p:txBody>
          <a:bodyPr/>
          <a:lstStyle/>
          <a:p>
            <a:fld id="{690B5929-AD43-422E-B003-FE2559E05A9F}"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9"/>
            <a:ext cx="7772400" cy="1470025"/>
          </a:xfrm>
        </p:spPr>
        <p:txBody>
          <a:bodyPr/>
          <a:lstStyle/>
          <a:p>
            <a:r>
              <a:rPr lang="pt-PT" smtClean="0"/>
              <a:t>Clique para editar o estilo</a:t>
            </a:r>
            <a:endParaRPr lang="en-U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smtClean="0"/>
              <a:t>Faça clique para editar o estilo</a:t>
            </a:r>
            <a:endParaRPr lang="en-US"/>
          </a:p>
        </p:txBody>
      </p:sp>
      <p:sp>
        <p:nvSpPr>
          <p:cNvPr id="4" name="Marcador de Posição da Data 3"/>
          <p:cNvSpPr>
            <a:spLocks noGrp="1"/>
          </p:cNvSpPr>
          <p:nvPr>
            <p:ph type="dt" sz="half" idx="10"/>
          </p:nvPr>
        </p:nvSpPr>
        <p:spPr/>
        <p:txBody>
          <a:bodyPr/>
          <a:lstStyle/>
          <a:p>
            <a:fld id="{D896711B-3C3E-4A33-920A-35A8DDD0DC3E}" type="datetimeFigureOut">
              <a:rPr lang="en-US" smtClean="0"/>
              <a:pPr/>
              <a:t>12/29/2016</a:t>
            </a:fld>
            <a:endParaRPr lang="en-US"/>
          </a:p>
        </p:txBody>
      </p:sp>
      <p:sp>
        <p:nvSpPr>
          <p:cNvPr id="5" name="Marcador de Posição do Rodapé 4"/>
          <p:cNvSpPr>
            <a:spLocks noGrp="1"/>
          </p:cNvSpPr>
          <p:nvPr>
            <p:ph type="ftr" sz="quarter" idx="11"/>
          </p:nvPr>
        </p:nvSpPr>
        <p:spPr/>
        <p:txBody>
          <a:bodyPr/>
          <a:lstStyle/>
          <a:p>
            <a:endParaRPr lang="en-US"/>
          </a:p>
        </p:txBody>
      </p:sp>
      <p:sp>
        <p:nvSpPr>
          <p:cNvPr id="6" name="Marcador de Posição do Número do Diapositivo 5"/>
          <p:cNvSpPr>
            <a:spLocks noGrp="1"/>
          </p:cNvSpPr>
          <p:nvPr>
            <p:ph type="sldNum" sz="quarter" idx="12"/>
          </p:nvPr>
        </p:nvSpPr>
        <p:spPr/>
        <p:txBody>
          <a:bodyPr/>
          <a:lstStyle/>
          <a:p>
            <a:fld id="{0DE90BAA-746D-4E98-ADAC-AE1B624E1DE2}" type="slidenum">
              <a:rPr lang="en-US" smtClean="0"/>
              <a:pPr/>
              <a:t>‹nº›</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en-US"/>
          </a:p>
        </p:txBody>
      </p:sp>
      <p:sp>
        <p:nvSpPr>
          <p:cNvPr id="3" name="Marcador de Posição de Texto Vertical 2"/>
          <p:cNvSpPr>
            <a:spLocks noGrp="1"/>
          </p:cNvSpPr>
          <p:nvPr>
            <p:ph type="body" orient="vert" idx="1"/>
          </p:nvPr>
        </p:nvSpPr>
        <p:spPr/>
        <p:txBody>
          <a:bodyPr vert="eaVert"/>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Marcador de Posição da Data 3"/>
          <p:cNvSpPr>
            <a:spLocks noGrp="1"/>
          </p:cNvSpPr>
          <p:nvPr>
            <p:ph type="dt" sz="half" idx="10"/>
          </p:nvPr>
        </p:nvSpPr>
        <p:spPr/>
        <p:txBody>
          <a:bodyPr/>
          <a:lstStyle/>
          <a:p>
            <a:fld id="{D896711B-3C3E-4A33-920A-35A8DDD0DC3E}" type="datetimeFigureOut">
              <a:rPr lang="en-US" smtClean="0"/>
              <a:pPr/>
              <a:t>12/29/2016</a:t>
            </a:fld>
            <a:endParaRPr lang="en-US"/>
          </a:p>
        </p:txBody>
      </p:sp>
      <p:sp>
        <p:nvSpPr>
          <p:cNvPr id="5" name="Marcador de Posição do Rodapé 4"/>
          <p:cNvSpPr>
            <a:spLocks noGrp="1"/>
          </p:cNvSpPr>
          <p:nvPr>
            <p:ph type="ftr" sz="quarter" idx="11"/>
          </p:nvPr>
        </p:nvSpPr>
        <p:spPr/>
        <p:txBody>
          <a:bodyPr/>
          <a:lstStyle/>
          <a:p>
            <a:endParaRPr lang="en-US"/>
          </a:p>
        </p:txBody>
      </p:sp>
      <p:sp>
        <p:nvSpPr>
          <p:cNvPr id="6" name="Marcador de Posição do Número do Diapositivo 5"/>
          <p:cNvSpPr>
            <a:spLocks noGrp="1"/>
          </p:cNvSpPr>
          <p:nvPr>
            <p:ph type="sldNum" sz="quarter" idx="12"/>
          </p:nvPr>
        </p:nvSpPr>
        <p:spPr/>
        <p:txBody>
          <a:bodyPr/>
          <a:lstStyle/>
          <a:p>
            <a:fld id="{0DE90BAA-746D-4E98-ADAC-AE1B624E1DE2}" type="slidenum">
              <a:rPr lang="en-US" smtClean="0"/>
              <a:pPr/>
              <a:t>‹nº›</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40"/>
            <a:ext cx="2057400" cy="5851525"/>
          </a:xfrm>
        </p:spPr>
        <p:txBody>
          <a:bodyPr vert="eaVert"/>
          <a:lstStyle/>
          <a:p>
            <a:r>
              <a:rPr lang="pt-PT" smtClean="0"/>
              <a:t>Clique para editar o estilo</a:t>
            </a:r>
            <a:endParaRPr lang="en-US"/>
          </a:p>
        </p:txBody>
      </p:sp>
      <p:sp>
        <p:nvSpPr>
          <p:cNvPr id="3" name="Marcador de Posição de Texto Vertical 2"/>
          <p:cNvSpPr>
            <a:spLocks noGrp="1"/>
          </p:cNvSpPr>
          <p:nvPr>
            <p:ph type="body" orient="vert" idx="1"/>
          </p:nvPr>
        </p:nvSpPr>
        <p:spPr>
          <a:xfrm>
            <a:off x="457200" y="274640"/>
            <a:ext cx="6019800" cy="5851525"/>
          </a:xfrm>
        </p:spPr>
        <p:txBody>
          <a:bodyPr vert="eaVert"/>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Marcador de Posição da Data 3"/>
          <p:cNvSpPr>
            <a:spLocks noGrp="1"/>
          </p:cNvSpPr>
          <p:nvPr>
            <p:ph type="dt" sz="half" idx="10"/>
          </p:nvPr>
        </p:nvSpPr>
        <p:spPr/>
        <p:txBody>
          <a:bodyPr/>
          <a:lstStyle/>
          <a:p>
            <a:fld id="{D896711B-3C3E-4A33-920A-35A8DDD0DC3E}" type="datetimeFigureOut">
              <a:rPr lang="en-US" smtClean="0"/>
              <a:pPr/>
              <a:t>12/29/2016</a:t>
            </a:fld>
            <a:endParaRPr lang="en-US"/>
          </a:p>
        </p:txBody>
      </p:sp>
      <p:sp>
        <p:nvSpPr>
          <p:cNvPr id="5" name="Marcador de Posição do Rodapé 4"/>
          <p:cNvSpPr>
            <a:spLocks noGrp="1"/>
          </p:cNvSpPr>
          <p:nvPr>
            <p:ph type="ftr" sz="quarter" idx="11"/>
          </p:nvPr>
        </p:nvSpPr>
        <p:spPr/>
        <p:txBody>
          <a:bodyPr/>
          <a:lstStyle/>
          <a:p>
            <a:endParaRPr lang="en-US"/>
          </a:p>
        </p:txBody>
      </p:sp>
      <p:sp>
        <p:nvSpPr>
          <p:cNvPr id="6" name="Marcador de Posição do Número do Diapositivo 5"/>
          <p:cNvSpPr>
            <a:spLocks noGrp="1"/>
          </p:cNvSpPr>
          <p:nvPr>
            <p:ph type="sldNum" sz="quarter" idx="12"/>
          </p:nvPr>
        </p:nvSpPr>
        <p:spPr/>
        <p:txBody>
          <a:bodyPr/>
          <a:lstStyle/>
          <a:p>
            <a:fld id="{0DE90BAA-746D-4E98-ADAC-AE1B624E1DE2}" type="slidenum">
              <a:rPr lang="en-US" smtClean="0"/>
              <a:pPr/>
              <a:t>‹nº›</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ct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en-US"/>
          </a:p>
        </p:txBody>
      </p:sp>
      <p:sp>
        <p:nvSpPr>
          <p:cNvPr id="3" name="Marcador de Posição de Conteúdo 2"/>
          <p:cNvSpPr>
            <a:spLocks noGrp="1"/>
          </p:cNvSpPr>
          <p:nvPr>
            <p:ph idx="1"/>
          </p:nvPr>
        </p:nvSpPr>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Marcador de Posição da Data 3"/>
          <p:cNvSpPr>
            <a:spLocks noGrp="1"/>
          </p:cNvSpPr>
          <p:nvPr>
            <p:ph type="dt" sz="half" idx="10"/>
          </p:nvPr>
        </p:nvSpPr>
        <p:spPr/>
        <p:txBody>
          <a:bodyPr/>
          <a:lstStyle/>
          <a:p>
            <a:fld id="{D896711B-3C3E-4A33-920A-35A8DDD0DC3E}" type="datetimeFigureOut">
              <a:rPr lang="en-US" smtClean="0"/>
              <a:pPr/>
              <a:t>12/29/2016</a:t>
            </a:fld>
            <a:endParaRPr lang="en-US"/>
          </a:p>
        </p:txBody>
      </p:sp>
      <p:sp>
        <p:nvSpPr>
          <p:cNvPr id="5" name="Marcador de Posição do Rodapé 4"/>
          <p:cNvSpPr>
            <a:spLocks noGrp="1"/>
          </p:cNvSpPr>
          <p:nvPr>
            <p:ph type="ftr" sz="quarter" idx="11"/>
          </p:nvPr>
        </p:nvSpPr>
        <p:spPr/>
        <p:txBody>
          <a:bodyPr/>
          <a:lstStyle/>
          <a:p>
            <a:endParaRPr lang="en-US"/>
          </a:p>
        </p:txBody>
      </p:sp>
      <p:sp>
        <p:nvSpPr>
          <p:cNvPr id="6" name="Marcador de Posição do Número do Diapositivo 5"/>
          <p:cNvSpPr>
            <a:spLocks noGrp="1"/>
          </p:cNvSpPr>
          <p:nvPr>
            <p:ph type="sldNum" sz="quarter" idx="12"/>
          </p:nvPr>
        </p:nvSpPr>
        <p:spPr/>
        <p:txBody>
          <a:bodyPr/>
          <a:lstStyle/>
          <a:p>
            <a:fld id="{0DE90BAA-746D-4E98-ADAC-AE1B624E1DE2}" type="slidenum">
              <a:rPr lang="en-US" smtClean="0"/>
              <a:pPr/>
              <a:t>‹nº›</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1"/>
            <a:ext cx="7772400" cy="1362075"/>
          </a:xfrm>
        </p:spPr>
        <p:txBody>
          <a:bodyPr anchor="t"/>
          <a:lstStyle>
            <a:lvl1pPr algn="l">
              <a:defRPr sz="4000" b="1" cap="all"/>
            </a:lvl1pPr>
          </a:lstStyle>
          <a:p>
            <a:r>
              <a:rPr lang="pt-PT" smtClean="0"/>
              <a:t>Clique para editar o estilo</a:t>
            </a:r>
            <a:endParaRPr lang="en-US"/>
          </a:p>
        </p:txBody>
      </p:sp>
      <p:sp>
        <p:nvSpPr>
          <p:cNvPr id="3" name="Marcador de Posição do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smtClean="0"/>
              <a:t>Clique para editar os estilos</a:t>
            </a:r>
          </a:p>
        </p:txBody>
      </p:sp>
      <p:sp>
        <p:nvSpPr>
          <p:cNvPr id="4" name="Marcador de Posição da Data 3"/>
          <p:cNvSpPr>
            <a:spLocks noGrp="1"/>
          </p:cNvSpPr>
          <p:nvPr>
            <p:ph type="dt" sz="half" idx="10"/>
          </p:nvPr>
        </p:nvSpPr>
        <p:spPr/>
        <p:txBody>
          <a:bodyPr/>
          <a:lstStyle/>
          <a:p>
            <a:fld id="{D896711B-3C3E-4A33-920A-35A8DDD0DC3E}" type="datetimeFigureOut">
              <a:rPr lang="en-US" smtClean="0"/>
              <a:pPr/>
              <a:t>12/29/2016</a:t>
            </a:fld>
            <a:endParaRPr lang="en-US"/>
          </a:p>
        </p:txBody>
      </p:sp>
      <p:sp>
        <p:nvSpPr>
          <p:cNvPr id="5" name="Marcador de Posição do Rodapé 4"/>
          <p:cNvSpPr>
            <a:spLocks noGrp="1"/>
          </p:cNvSpPr>
          <p:nvPr>
            <p:ph type="ftr" sz="quarter" idx="11"/>
          </p:nvPr>
        </p:nvSpPr>
        <p:spPr/>
        <p:txBody>
          <a:bodyPr/>
          <a:lstStyle/>
          <a:p>
            <a:endParaRPr lang="en-US"/>
          </a:p>
        </p:txBody>
      </p:sp>
      <p:sp>
        <p:nvSpPr>
          <p:cNvPr id="6" name="Marcador de Posição do Número do Diapositivo 5"/>
          <p:cNvSpPr>
            <a:spLocks noGrp="1"/>
          </p:cNvSpPr>
          <p:nvPr>
            <p:ph type="sldNum" sz="quarter" idx="12"/>
          </p:nvPr>
        </p:nvSpPr>
        <p:spPr/>
        <p:txBody>
          <a:bodyPr/>
          <a:lstStyle/>
          <a:p>
            <a:fld id="{0DE90BAA-746D-4E98-ADAC-AE1B624E1DE2}" type="slidenum">
              <a:rPr lang="en-US" smtClean="0"/>
              <a:pPr/>
              <a:t>‹nº›</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en-US"/>
          </a:p>
        </p:txBody>
      </p:sp>
      <p:sp>
        <p:nvSpPr>
          <p:cNvPr id="3" name="Marcador de Posição de Conteúdo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Marcador de Posição de Conteúdo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5" name="Marcador de Posição da Data 4"/>
          <p:cNvSpPr>
            <a:spLocks noGrp="1"/>
          </p:cNvSpPr>
          <p:nvPr>
            <p:ph type="dt" sz="half" idx="10"/>
          </p:nvPr>
        </p:nvSpPr>
        <p:spPr/>
        <p:txBody>
          <a:bodyPr/>
          <a:lstStyle/>
          <a:p>
            <a:fld id="{D896711B-3C3E-4A33-920A-35A8DDD0DC3E}" type="datetimeFigureOut">
              <a:rPr lang="en-US" smtClean="0"/>
              <a:pPr/>
              <a:t>12/29/2016</a:t>
            </a:fld>
            <a:endParaRPr lang="en-US"/>
          </a:p>
        </p:txBody>
      </p:sp>
      <p:sp>
        <p:nvSpPr>
          <p:cNvPr id="6" name="Marcador de Posição do Rodapé 5"/>
          <p:cNvSpPr>
            <a:spLocks noGrp="1"/>
          </p:cNvSpPr>
          <p:nvPr>
            <p:ph type="ftr" sz="quarter" idx="11"/>
          </p:nvPr>
        </p:nvSpPr>
        <p:spPr/>
        <p:txBody>
          <a:bodyPr/>
          <a:lstStyle/>
          <a:p>
            <a:endParaRPr lang="en-US"/>
          </a:p>
        </p:txBody>
      </p:sp>
      <p:sp>
        <p:nvSpPr>
          <p:cNvPr id="7" name="Marcador de Posição do Número do Diapositivo 6"/>
          <p:cNvSpPr>
            <a:spLocks noGrp="1"/>
          </p:cNvSpPr>
          <p:nvPr>
            <p:ph type="sldNum" sz="quarter" idx="12"/>
          </p:nvPr>
        </p:nvSpPr>
        <p:spPr/>
        <p:txBody>
          <a:bodyPr/>
          <a:lstStyle/>
          <a:p>
            <a:fld id="{0DE90BAA-746D-4E98-ADAC-AE1B624E1DE2}" type="slidenum">
              <a:rPr lang="en-US" smtClean="0"/>
              <a:pPr/>
              <a:t>‹nº›</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PT" smtClean="0"/>
              <a:t>Clique para editar o estilo</a:t>
            </a:r>
            <a:endParaRPr lang="en-US"/>
          </a:p>
        </p:txBody>
      </p:sp>
      <p:sp>
        <p:nvSpPr>
          <p:cNvPr id="3" name="Marcador de Posição do Texto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Clique para editar os estilos</a:t>
            </a:r>
          </a:p>
        </p:txBody>
      </p:sp>
      <p:sp>
        <p:nvSpPr>
          <p:cNvPr id="4" name="Marcador de Posição de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5" name="Marcador de Posição do Texto 4"/>
          <p:cNvSpPr>
            <a:spLocks noGrp="1"/>
          </p:cNvSpPr>
          <p:nvPr>
            <p:ph type="body" sz="quarter" idx="3"/>
          </p:nvPr>
        </p:nvSpPr>
        <p:spPr>
          <a:xfrm>
            <a:off x="4645031"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Clique para editar os estilos</a:t>
            </a:r>
          </a:p>
        </p:txBody>
      </p:sp>
      <p:sp>
        <p:nvSpPr>
          <p:cNvPr id="6" name="Marcador de Posição de Conteúdo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7" name="Marcador de Posição da Data 6"/>
          <p:cNvSpPr>
            <a:spLocks noGrp="1"/>
          </p:cNvSpPr>
          <p:nvPr>
            <p:ph type="dt" sz="half" idx="10"/>
          </p:nvPr>
        </p:nvSpPr>
        <p:spPr/>
        <p:txBody>
          <a:bodyPr/>
          <a:lstStyle/>
          <a:p>
            <a:fld id="{D896711B-3C3E-4A33-920A-35A8DDD0DC3E}" type="datetimeFigureOut">
              <a:rPr lang="en-US" smtClean="0"/>
              <a:pPr/>
              <a:t>12/29/2016</a:t>
            </a:fld>
            <a:endParaRPr lang="en-US"/>
          </a:p>
        </p:txBody>
      </p:sp>
      <p:sp>
        <p:nvSpPr>
          <p:cNvPr id="8" name="Marcador de Posição do Rodapé 7"/>
          <p:cNvSpPr>
            <a:spLocks noGrp="1"/>
          </p:cNvSpPr>
          <p:nvPr>
            <p:ph type="ftr" sz="quarter" idx="11"/>
          </p:nvPr>
        </p:nvSpPr>
        <p:spPr/>
        <p:txBody>
          <a:bodyPr/>
          <a:lstStyle/>
          <a:p>
            <a:endParaRPr lang="en-US"/>
          </a:p>
        </p:txBody>
      </p:sp>
      <p:sp>
        <p:nvSpPr>
          <p:cNvPr id="9" name="Marcador de Posição do Número do Diapositivo 8"/>
          <p:cNvSpPr>
            <a:spLocks noGrp="1"/>
          </p:cNvSpPr>
          <p:nvPr>
            <p:ph type="sldNum" sz="quarter" idx="12"/>
          </p:nvPr>
        </p:nvSpPr>
        <p:spPr/>
        <p:txBody>
          <a:bodyPr/>
          <a:lstStyle/>
          <a:p>
            <a:fld id="{0DE90BAA-746D-4E98-ADAC-AE1B624E1DE2}" type="slidenum">
              <a:rPr lang="en-US" smtClean="0"/>
              <a:pPr/>
              <a:t>‹nº›</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en-US"/>
          </a:p>
        </p:txBody>
      </p:sp>
      <p:sp>
        <p:nvSpPr>
          <p:cNvPr id="3" name="Marcador de Posição da Data 2"/>
          <p:cNvSpPr>
            <a:spLocks noGrp="1"/>
          </p:cNvSpPr>
          <p:nvPr>
            <p:ph type="dt" sz="half" idx="10"/>
          </p:nvPr>
        </p:nvSpPr>
        <p:spPr/>
        <p:txBody>
          <a:bodyPr/>
          <a:lstStyle/>
          <a:p>
            <a:fld id="{D896711B-3C3E-4A33-920A-35A8DDD0DC3E}" type="datetimeFigureOut">
              <a:rPr lang="en-US" smtClean="0"/>
              <a:pPr/>
              <a:t>12/29/2016</a:t>
            </a:fld>
            <a:endParaRPr lang="en-US"/>
          </a:p>
        </p:txBody>
      </p:sp>
      <p:sp>
        <p:nvSpPr>
          <p:cNvPr id="4" name="Marcador de Posição do Rodapé 3"/>
          <p:cNvSpPr>
            <a:spLocks noGrp="1"/>
          </p:cNvSpPr>
          <p:nvPr>
            <p:ph type="ftr" sz="quarter" idx="11"/>
          </p:nvPr>
        </p:nvSpPr>
        <p:spPr/>
        <p:txBody>
          <a:bodyPr/>
          <a:lstStyle/>
          <a:p>
            <a:endParaRPr lang="en-US"/>
          </a:p>
        </p:txBody>
      </p:sp>
      <p:sp>
        <p:nvSpPr>
          <p:cNvPr id="5" name="Marcador de Posição do Número do Diapositivo 4"/>
          <p:cNvSpPr>
            <a:spLocks noGrp="1"/>
          </p:cNvSpPr>
          <p:nvPr>
            <p:ph type="sldNum" sz="quarter" idx="12"/>
          </p:nvPr>
        </p:nvSpPr>
        <p:spPr/>
        <p:txBody>
          <a:bodyPr/>
          <a:lstStyle/>
          <a:p>
            <a:fld id="{0DE90BAA-746D-4E98-ADAC-AE1B624E1DE2}" type="slidenum">
              <a:rPr lang="en-US" smtClean="0"/>
              <a:pPr/>
              <a:t>‹nº›</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p:cNvSpPr>
            <a:spLocks noGrp="1"/>
          </p:cNvSpPr>
          <p:nvPr>
            <p:ph type="dt" sz="half" idx="10"/>
          </p:nvPr>
        </p:nvSpPr>
        <p:spPr/>
        <p:txBody>
          <a:bodyPr/>
          <a:lstStyle/>
          <a:p>
            <a:fld id="{D896711B-3C3E-4A33-920A-35A8DDD0DC3E}" type="datetimeFigureOut">
              <a:rPr lang="en-US" smtClean="0"/>
              <a:pPr/>
              <a:t>12/29/2016</a:t>
            </a:fld>
            <a:endParaRPr lang="en-US"/>
          </a:p>
        </p:txBody>
      </p:sp>
      <p:sp>
        <p:nvSpPr>
          <p:cNvPr id="3" name="Marcador de Posição do Rodapé 2"/>
          <p:cNvSpPr>
            <a:spLocks noGrp="1"/>
          </p:cNvSpPr>
          <p:nvPr>
            <p:ph type="ftr" sz="quarter" idx="11"/>
          </p:nvPr>
        </p:nvSpPr>
        <p:spPr/>
        <p:txBody>
          <a:bodyPr/>
          <a:lstStyle/>
          <a:p>
            <a:endParaRPr lang="en-US"/>
          </a:p>
        </p:txBody>
      </p:sp>
      <p:sp>
        <p:nvSpPr>
          <p:cNvPr id="4" name="Marcador de Posição do Número do Diapositivo 3"/>
          <p:cNvSpPr>
            <a:spLocks noGrp="1"/>
          </p:cNvSpPr>
          <p:nvPr>
            <p:ph type="sldNum" sz="quarter" idx="12"/>
          </p:nvPr>
        </p:nvSpPr>
        <p:spPr/>
        <p:txBody>
          <a:bodyPr/>
          <a:lstStyle/>
          <a:p>
            <a:fld id="{0DE90BAA-746D-4E98-ADAC-AE1B624E1DE2}" type="slidenum">
              <a:rPr lang="en-US" smtClean="0"/>
              <a:pPr/>
              <a:t>‹nº›</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6" y="273049"/>
            <a:ext cx="3008313" cy="1162051"/>
          </a:xfrm>
        </p:spPr>
        <p:txBody>
          <a:bodyPr anchor="b"/>
          <a:lstStyle>
            <a:lvl1pPr algn="l">
              <a:defRPr sz="2000" b="1"/>
            </a:lvl1pPr>
          </a:lstStyle>
          <a:p>
            <a:r>
              <a:rPr lang="pt-PT" smtClean="0"/>
              <a:t>Clique para editar o estilo</a:t>
            </a:r>
            <a:endParaRPr lang="en-US"/>
          </a:p>
        </p:txBody>
      </p:sp>
      <p:sp>
        <p:nvSpPr>
          <p:cNvPr id="3" name="Marcador de Posição de Conteúdo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Marcador de Posição do Texto 3"/>
          <p:cNvSpPr>
            <a:spLocks noGrp="1"/>
          </p:cNvSpPr>
          <p:nvPr>
            <p:ph type="body" sz="half" idx="2"/>
          </p:nvPr>
        </p:nvSpPr>
        <p:spPr>
          <a:xfrm>
            <a:off x="457206"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Clique para editar os estilos</a:t>
            </a:r>
          </a:p>
        </p:txBody>
      </p:sp>
      <p:sp>
        <p:nvSpPr>
          <p:cNvPr id="5" name="Marcador de Posição da Data 4"/>
          <p:cNvSpPr>
            <a:spLocks noGrp="1"/>
          </p:cNvSpPr>
          <p:nvPr>
            <p:ph type="dt" sz="half" idx="10"/>
          </p:nvPr>
        </p:nvSpPr>
        <p:spPr/>
        <p:txBody>
          <a:bodyPr/>
          <a:lstStyle/>
          <a:p>
            <a:fld id="{D896711B-3C3E-4A33-920A-35A8DDD0DC3E}" type="datetimeFigureOut">
              <a:rPr lang="en-US" smtClean="0"/>
              <a:pPr/>
              <a:t>12/29/2016</a:t>
            </a:fld>
            <a:endParaRPr lang="en-US"/>
          </a:p>
        </p:txBody>
      </p:sp>
      <p:sp>
        <p:nvSpPr>
          <p:cNvPr id="6" name="Marcador de Posição do Rodapé 5"/>
          <p:cNvSpPr>
            <a:spLocks noGrp="1"/>
          </p:cNvSpPr>
          <p:nvPr>
            <p:ph type="ftr" sz="quarter" idx="11"/>
          </p:nvPr>
        </p:nvSpPr>
        <p:spPr/>
        <p:txBody>
          <a:bodyPr/>
          <a:lstStyle/>
          <a:p>
            <a:endParaRPr lang="en-US"/>
          </a:p>
        </p:txBody>
      </p:sp>
      <p:sp>
        <p:nvSpPr>
          <p:cNvPr id="7" name="Marcador de Posição do Número do Diapositivo 6"/>
          <p:cNvSpPr>
            <a:spLocks noGrp="1"/>
          </p:cNvSpPr>
          <p:nvPr>
            <p:ph type="sldNum" sz="quarter" idx="12"/>
          </p:nvPr>
        </p:nvSpPr>
        <p:spPr/>
        <p:txBody>
          <a:bodyPr/>
          <a:lstStyle/>
          <a:p>
            <a:fld id="{0DE90BAA-746D-4E98-ADAC-AE1B624E1DE2}" type="slidenum">
              <a:rPr lang="en-US" smtClean="0"/>
              <a:pPr/>
              <a:t>‹nº›</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1"/>
            <a:ext cx="5486400" cy="566739"/>
          </a:xfrm>
        </p:spPr>
        <p:txBody>
          <a:bodyPr anchor="b"/>
          <a:lstStyle>
            <a:lvl1pPr algn="l">
              <a:defRPr sz="2000" b="1"/>
            </a:lvl1pPr>
          </a:lstStyle>
          <a:p>
            <a:r>
              <a:rPr lang="pt-PT" smtClean="0"/>
              <a:t>Clique para editar o estilo</a:t>
            </a:r>
            <a:endParaRPr lang="en-US"/>
          </a:p>
        </p:txBody>
      </p:sp>
      <p:sp>
        <p:nvSpPr>
          <p:cNvPr id="3" name="Marcador de Posição d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arcador de Posição do Texto 3"/>
          <p:cNvSpPr>
            <a:spLocks noGrp="1"/>
          </p:cNvSpPr>
          <p:nvPr>
            <p:ph type="body" sz="half" idx="2"/>
          </p:nvPr>
        </p:nvSpPr>
        <p:spPr>
          <a:xfrm>
            <a:off x="1792288" y="5367341"/>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Clique para editar os estilos</a:t>
            </a:r>
          </a:p>
        </p:txBody>
      </p:sp>
      <p:sp>
        <p:nvSpPr>
          <p:cNvPr id="5" name="Marcador de Posição da Data 4"/>
          <p:cNvSpPr>
            <a:spLocks noGrp="1"/>
          </p:cNvSpPr>
          <p:nvPr>
            <p:ph type="dt" sz="half" idx="10"/>
          </p:nvPr>
        </p:nvSpPr>
        <p:spPr/>
        <p:txBody>
          <a:bodyPr/>
          <a:lstStyle/>
          <a:p>
            <a:fld id="{D896711B-3C3E-4A33-920A-35A8DDD0DC3E}" type="datetimeFigureOut">
              <a:rPr lang="en-US" smtClean="0"/>
              <a:pPr/>
              <a:t>12/29/2016</a:t>
            </a:fld>
            <a:endParaRPr lang="en-US"/>
          </a:p>
        </p:txBody>
      </p:sp>
      <p:sp>
        <p:nvSpPr>
          <p:cNvPr id="6" name="Marcador de Posição do Rodapé 5"/>
          <p:cNvSpPr>
            <a:spLocks noGrp="1"/>
          </p:cNvSpPr>
          <p:nvPr>
            <p:ph type="ftr" sz="quarter" idx="11"/>
          </p:nvPr>
        </p:nvSpPr>
        <p:spPr/>
        <p:txBody>
          <a:bodyPr/>
          <a:lstStyle/>
          <a:p>
            <a:endParaRPr lang="en-US"/>
          </a:p>
        </p:txBody>
      </p:sp>
      <p:sp>
        <p:nvSpPr>
          <p:cNvPr id="7" name="Marcador de Posição do Número do Diapositivo 6"/>
          <p:cNvSpPr>
            <a:spLocks noGrp="1"/>
          </p:cNvSpPr>
          <p:nvPr>
            <p:ph type="sldNum" sz="quarter" idx="12"/>
          </p:nvPr>
        </p:nvSpPr>
        <p:spPr/>
        <p:txBody>
          <a:bodyPr/>
          <a:lstStyle/>
          <a:p>
            <a:fld id="{0DE90BAA-746D-4E98-ADAC-AE1B624E1DE2}" type="slidenum">
              <a:rPr lang="en-US" smtClean="0"/>
              <a:pPr/>
              <a:t>‹nº›</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Título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pt-PT" smtClean="0"/>
              <a:t>Clique para editar o estilo</a:t>
            </a:r>
            <a:endParaRPr lang="en-US"/>
          </a:p>
        </p:txBody>
      </p:sp>
      <p:sp>
        <p:nvSpPr>
          <p:cNvPr id="3" name="Marcador de Posição do Texto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Marcador de Posição da Data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96711B-3C3E-4A33-920A-35A8DDD0DC3E}" type="datetimeFigureOut">
              <a:rPr lang="en-US" smtClean="0"/>
              <a:pPr/>
              <a:t>12/29/2016</a:t>
            </a:fld>
            <a:endParaRPr lang="en-US"/>
          </a:p>
        </p:txBody>
      </p:sp>
      <p:sp>
        <p:nvSpPr>
          <p:cNvPr id="5" name="Marcador de Posição do Rodapé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Marcador de Posição do Número do Diapositivo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E90BAA-746D-4E98-ADAC-AE1B624E1DE2}"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7" descr="C:\Users\Sofia Feist\Desktop\Line AT copy copy.png"/>
          <p:cNvPicPr>
            <a:picLocks noChangeAspect="1" noChangeArrowheads="1"/>
          </p:cNvPicPr>
          <p:nvPr/>
        </p:nvPicPr>
        <p:blipFill>
          <a:blip r:embed="rId3" cstate="print"/>
          <a:srcRect l="17805" t="48970" b="34831"/>
          <a:stretch>
            <a:fillRect/>
          </a:stretch>
        </p:blipFill>
        <p:spPr bwMode="auto">
          <a:xfrm>
            <a:off x="0" y="5609861"/>
            <a:ext cx="9144000" cy="555443"/>
          </a:xfrm>
          <a:prstGeom prst="rect">
            <a:avLst/>
          </a:prstGeom>
          <a:noFill/>
        </p:spPr>
      </p:pic>
      <p:pic>
        <p:nvPicPr>
          <p:cNvPr id="1033" name="Picture 9" descr="C:\Users\Sofia Feist\Desktop\AT Line Capa.png"/>
          <p:cNvPicPr>
            <a:picLocks noChangeAspect="1" noChangeArrowheads="1"/>
          </p:cNvPicPr>
          <p:nvPr/>
        </p:nvPicPr>
        <p:blipFill>
          <a:blip r:embed="rId4" cstate="print"/>
          <a:srcRect/>
          <a:stretch>
            <a:fillRect/>
          </a:stretch>
        </p:blipFill>
        <p:spPr bwMode="auto">
          <a:xfrm>
            <a:off x="14400" y="126000"/>
            <a:ext cx="9144000" cy="6858000"/>
          </a:xfrm>
          <a:prstGeom prst="rect">
            <a:avLst/>
          </a:prstGeom>
          <a:noFill/>
        </p:spPr>
      </p:pic>
      <p:pic>
        <p:nvPicPr>
          <p:cNvPr id="4099" name="Picture 3" descr="C:\Users\Sofia Feist\Desktop\AT Capa.png"/>
          <p:cNvPicPr>
            <a:picLocks noChangeAspect="1" noChangeArrowheads="1"/>
          </p:cNvPicPr>
          <p:nvPr/>
        </p:nvPicPr>
        <p:blipFill>
          <a:blip r:embed="rId5" cstate="print"/>
          <a:srcRect b="15067"/>
          <a:stretch>
            <a:fillRect/>
          </a:stretch>
        </p:blipFill>
        <p:spPr bwMode="auto">
          <a:xfrm>
            <a:off x="1593" y="3"/>
            <a:ext cx="9142413" cy="5687655"/>
          </a:xfrm>
          <a:prstGeom prst="rect">
            <a:avLst/>
          </a:prstGeom>
          <a:noFill/>
        </p:spPr>
      </p:pic>
      <p:pic>
        <p:nvPicPr>
          <p:cNvPr id="18" name="Picture 7" descr="C:\Users\Sofia Feist\Desktop\Line AT copy copy.png"/>
          <p:cNvPicPr>
            <a:picLocks noChangeAspect="1" noChangeArrowheads="1"/>
          </p:cNvPicPr>
          <p:nvPr/>
        </p:nvPicPr>
        <p:blipFill>
          <a:blip r:embed="rId3" cstate="print"/>
          <a:srcRect l="17805" t="56769" b="14630"/>
          <a:stretch>
            <a:fillRect/>
          </a:stretch>
        </p:blipFill>
        <p:spPr bwMode="auto">
          <a:xfrm>
            <a:off x="0" y="5877272"/>
            <a:ext cx="9144000" cy="980728"/>
          </a:xfrm>
          <a:prstGeom prst="rect">
            <a:avLst/>
          </a:prstGeom>
          <a:noFill/>
        </p:spPr>
      </p:pic>
      <p:sp>
        <p:nvSpPr>
          <p:cNvPr id="6" name="CaixaDeTexto 5"/>
          <p:cNvSpPr txBox="1"/>
          <p:nvPr/>
        </p:nvSpPr>
        <p:spPr>
          <a:xfrm>
            <a:off x="467544" y="305366"/>
            <a:ext cx="8136904" cy="1077218"/>
          </a:xfrm>
          <a:prstGeom prst="rect">
            <a:avLst/>
          </a:prstGeom>
          <a:noFill/>
        </p:spPr>
        <p:txBody>
          <a:bodyPr wrap="square" rtlCol="0">
            <a:spAutoFit/>
          </a:bodyPr>
          <a:lstStyle/>
          <a:p>
            <a:pPr algn="ctr"/>
            <a:r>
              <a:rPr lang="en-GB" sz="3200" b="1" cap="small" dirty="0" smtClean="0">
                <a:solidFill>
                  <a:srgbClr val="FFFFFF"/>
                </a:solidFill>
                <a:latin typeface="Swis721 Cn BT" pitchFamily="34" charset="0"/>
              </a:rPr>
              <a:t>Algorithmic-based Building Information Modelling</a:t>
            </a:r>
            <a:endParaRPr lang="en-GB" sz="3200" b="1" cap="small" dirty="0">
              <a:solidFill>
                <a:srgbClr val="FFFFFF"/>
              </a:solidFill>
              <a:latin typeface="Swis721 Cn BT" pitchFamily="34" charset="0"/>
            </a:endParaRPr>
          </a:p>
        </p:txBody>
      </p:sp>
      <p:sp>
        <p:nvSpPr>
          <p:cNvPr id="10" name="CaixaDeTexto 9"/>
          <p:cNvSpPr txBox="1"/>
          <p:nvPr/>
        </p:nvSpPr>
        <p:spPr>
          <a:xfrm>
            <a:off x="467544" y="5853752"/>
            <a:ext cx="8208912" cy="815608"/>
          </a:xfrm>
          <a:prstGeom prst="rect">
            <a:avLst/>
          </a:prstGeom>
          <a:noFill/>
        </p:spPr>
        <p:txBody>
          <a:bodyPr wrap="square" rtlCol="0">
            <a:spAutoFit/>
          </a:bodyPr>
          <a:lstStyle/>
          <a:p>
            <a:pPr algn="ctr"/>
            <a:r>
              <a:rPr lang="en-GB" b="1" dirty="0" smtClean="0">
                <a:solidFill>
                  <a:srgbClr val="259DB5"/>
                </a:solidFill>
                <a:latin typeface="Calibri" pitchFamily="34" charset="0"/>
              </a:rPr>
              <a:t>Sofia </a:t>
            </a:r>
            <a:r>
              <a:rPr lang="en-GB" b="1" dirty="0" err="1" smtClean="0">
                <a:solidFill>
                  <a:srgbClr val="259DB5"/>
                </a:solidFill>
                <a:latin typeface="Calibri" pitchFamily="34" charset="0"/>
              </a:rPr>
              <a:t>Feist</a:t>
            </a:r>
            <a:endParaRPr lang="en-GB" b="1" dirty="0" smtClean="0">
              <a:solidFill>
                <a:srgbClr val="259DB5"/>
              </a:solidFill>
              <a:latin typeface="Calibri" pitchFamily="34" charset="0"/>
            </a:endParaRPr>
          </a:p>
          <a:p>
            <a:pPr algn="ctr"/>
            <a:endParaRPr lang="en-GB" sz="900" b="1" dirty="0" smtClean="0">
              <a:solidFill>
                <a:srgbClr val="259DB5"/>
              </a:solidFill>
              <a:latin typeface="Calibri" pitchFamily="34" charset="0"/>
            </a:endParaRPr>
          </a:p>
          <a:p>
            <a:pPr algn="ctr"/>
            <a:r>
              <a:rPr lang="en-GB" b="1" dirty="0" err="1" smtClean="0">
                <a:solidFill>
                  <a:srgbClr val="259DB5"/>
                </a:solidFill>
                <a:latin typeface="Calibri" pitchFamily="34" charset="0"/>
              </a:rPr>
              <a:t>António</a:t>
            </a:r>
            <a:r>
              <a:rPr lang="en-GB" b="1" dirty="0" smtClean="0">
                <a:solidFill>
                  <a:srgbClr val="259DB5"/>
                </a:solidFill>
                <a:latin typeface="Calibri" pitchFamily="34" charset="0"/>
              </a:rPr>
              <a:t> Menezes </a:t>
            </a:r>
            <a:r>
              <a:rPr lang="en-GB" b="1" dirty="0" err="1" smtClean="0">
                <a:solidFill>
                  <a:srgbClr val="259DB5"/>
                </a:solidFill>
                <a:latin typeface="Calibri" pitchFamily="34" charset="0"/>
              </a:rPr>
              <a:t>Leitão</a:t>
            </a:r>
            <a:r>
              <a:rPr lang="en-GB" b="1" dirty="0" smtClean="0">
                <a:solidFill>
                  <a:srgbClr val="259DB5"/>
                </a:solidFill>
                <a:latin typeface="Calibri" pitchFamily="34" charset="0"/>
              </a:rPr>
              <a:t> </a:t>
            </a:r>
          </a:p>
        </p:txBody>
      </p:sp>
      <p:pic>
        <p:nvPicPr>
          <p:cNvPr id="1026" name="Picture 2" descr="C:\Users\Sofia Feist\Desktop\IST_A_RGB_POS.png"/>
          <p:cNvPicPr>
            <a:picLocks noChangeAspect="1" noChangeArrowheads="1"/>
          </p:cNvPicPr>
          <p:nvPr/>
        </p:nvPicPr>
        <p:blipFill>
          <a:blip r:embed="rId6" cstate="print">
            <a:lum/>
          </a:blip>
          <a:srcRect l="19729" t="32222" r="57919" b="32832"/>
          <a:stretch>
            <a:fillRect/>
          </a:stretch>
        </p:blipFill>
        <p:spPr bwMode="auto">
          <a:xfrm>
            <a:off x="7596472" y="5976000"/>
            <a:ext cx="432048" cy="477336"/>
          </a:xfrm>
          <a:prstGeom prst="rect">
            <a:avLst/>
          </a:prstGeom>
          <a:noFill/>
        </p:spPr>
      </p:pic>
      <p:pic>
        <p:nvPicPr>
          <p:cNvPr id="4098" name="Picture 2" descr="C:\Users\Sofia Feist\Desktop\Apresentação CAADRIA\Capa\ist_logo_white.png"/>
          <p:cNvPicPr>
            <a:picLocks noChangeAspect="1" noChangeArrowheads="1"/>
          </p:cNvPicPr>
          <p:nvPr/>
        </p:nvPicPr>
        <p:blipFill>
          <a:blip r:embed="rId7" cstate="print"/>
          <a:srcRect l="35298" t="-3302"/>
          <a:stretch>
            <a:fillRect/>
          </a:stretch>
        </p:blipFill>
        <p:spPr bwMode="auto">
          <a:xfrm>
            <a:off x="8028520" y="5949281"/>
            <a:ext cx="791952" cy="512667"/>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099"/>
                                        </p:tgtEl>
                                      </p:cBhvr>
                                    </p:animEffect>
                                    <p:set>
                                      <p:cBhvr>
                                        <p:cTn id="7" dur="1" fill="hold">
                                          <p:stCondLst>
                                            <p:cond delay="499"/>
                                          </p:stCondLst>
                                        </p:cTn>
                                        <p:tgtEl>
                                          <p:spTgt spid="4099"/>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5" name="Picture 3" descr="C:\Users\Sofia Feist\Desktop\Tese\Dissertação\Imagens\Cap. 7 Case Study\02_Absolute-Towers3version21.jpg"/>
          <p:cNvPicPr>
            <a:picLocks noChangeAspect="1" noChangeArrowheads="1"/>
          </p:cNvPicPr>
          <p:nvPr/>
        </p:nvPicPr>
        <p:blipFill>
          <a:blip r:embed="rId3" cstate="print"/>
          <a:srcRect/>
          <a:stretch>
            <a:fillRect/>
          </a:stretch>
        </p:blipFill>
        <p:spPr bwMode="auto">
          <a:xfrm>
            <a:off x="0" y="-27384"/>
            <a:ext cx="9144000" cy="6264696"/>
          </a:xfrm>
          <a:prstGeom prst="rect">
            <a:avLst/>
          </a:prstGeom>
          <a:noFill/>
        </p:spPr>
      </p:pic>
      <p:pic>
        <p:nvPicPr>
          <p:cNvPr id="5" name="Picture 7" descr="C:\Users\Sofia Feist\Desktop\Line AT copy copy.png"/>
          <p:cNvPicPr>
            <a:picLocks noChangeAspect="1" noChangeArrowheads="1"/>
          </p:cNvPicPr>
          <p:nvPr/>
        </p:nvPicPr>
        <p:blipFill>
          <a:blip r:embed="rId4" cstate="print"/>
          <a:srcRect t="48970" b="14630"/>
          <a:stretch>
            <a:fillRect/>
          </a:stretch>
        </p:blipFill>
        <p:spPr bwMode="auto">
          <a:xfrm>
            <a:off x="0" y="5609861"/>
            <a:ext cx="9144000" cy="1248139"/>
          </a:xfrm>
          <a:prstGeom prst="rect">
            <a:avLst/>
          </a:prstGeom>
          <a:noFill/>
        </p:spPr>
      </p:pic>
      <p:sp>
        <p:nvSpPr>
          <p:cNvPr id="10" name="CaixaDeTexto 9"/>
          <p:cNvSpPr txBox="1"/>
          <p:nvPr/>
        </p:nvSpPr>
        <p:spPr>
          <a:xfrm>
            <a:off x="1331640" y="6003098"/>
            <a:ext cx="7560840" cy="400110"/>
          </a:xfrm>
          <a:prstGeom prst="rect">
            <a:avLst/>
          </a:prstGeom>
          <a:noFill/>
        </p:spPr>
        <p:txBody>
          <a:bodyPr wrap="square" rtlCol="0">
            <a:spAutoFit/>
          </a:bodyPr>
          <a:lstStyle/>
          <a:p>
            <a:pPr algn="r"/>
            <a:r>
              <a:rPr lang="en-GB" sz="2000" b="1" cap="small" dirty="0" smtClean="0">
                <a:solidFill>
                  <a:srgbClr val="259DB5"/>
                </a:solidFill>
                <a:latin typeface="Swis721 Cn BT" pitchFamily="34" charset="0"/>
              </a:rPr>
              <a:t>Case Study: Absolute World Towers</a:t>
            </a:r>
            <a:endParaRPr lang="en-GB" sz="2000" b="1" cap="small" dirty="0">
              <a:solidFill>
                <a:srgbClr val="259DB5"/>
              </a:solidFill>
              <a:latin typeface="Swis721 Cn BT" pitchFamily="34" charset="0"/>
            </a:endParaRPr>
          </a:p>
        </p:txBody>
      </p:sp>
      <p:sp>
        <p:nvSpPr>
          <p:cNvPr id="8" name="CaixaDeTexto 7"/>
          <p:cNvSpPr txBox="1"/>
          <p:nvPr/>
        </p:nvSpPr>
        <p:spPr>
          <a:xfrm>
            <a:off x="4932040" y="5106673"/>
            <a:ext cx="4176464" cy="584775"/>
          </a:xfrm>
          <a:prstGeom prst="rect">
            <a:avLst/>
          </a:prstGeom>
          <a:noFill/>
        </p:spPr>
        <p:txBody>
          <a:bodyPr wrap="square" rtlCol="0">
            <a:spAutoFit/>
          </a:bodyPr>
          <a:lstStyle/>
          <a:p>
            <a:pPr algn="r"/>
            <a:r>
              <a:rPr lang="en-US" sz="1100" dirty="0" smtClean="0">
                <a:solidFill>
                  <a:schemeClr val="tx1">
                    <a:lumMod val="85000"/>
                    <a:lumOff val="15000"/>
                  </a:schemeClr>
                </a:solidFill>
              </a:rPr>
              <a:t>Absolut</a:t>
            </a:r>
            <a:r>
              <a:rPr lang="en-US" sz="1100" dirty="0" smtClean="0">
                <a:solidFill>
                  <a:schemeClr val="bg1">
                    <a:lumMod val="75000"/>
                  </a:schemeClr>
                </a:solidFill>
              </a:rPr>
              <a:t>e World Towers</a:t>
            </a:r>
          </a:p>
          <a:p>
            <a:pPr algn="r"/>
            <a:r>
              <a:rPr lang="en-US" sz="1100" dirty="0" smtClean="0">
                <a:solidFill>
                  <a:schemeClr val="bg1">
                    <a:lumMod val="75000"/>
                  </a:schemeClr>
                </a:solidFill>
              </a:rPr>
              <a:t>MAD Architects</a:t>
            </a:r>
            <a:endParaRPr lang="en-US" sz="1200" dirty="0" smtClean="0">
              <a:solidFill>
                <a:schemeClr val="bg1">
                  <a:lumMod val="75000"/>
                </a:schemeClr>
              </a:solidFill>
            </a:endParaRPr>
          </a:p>
          <a:p>
            <a:pPr algn="r"/>
            <a:r>
              <a:rPr lang="en-US" sz="1000" dirty="0" smtClean="0">
                <a:solidFill>
                  <a:schemeClr val="bg1">
                    <a:lumMod val="75000"/>
                  </a:schemeClr>
                </a:solidFill>
              </a:rPr>
              <a:t>Photo taken from: </a:t>
            </a:r>
            <a:r>
              <a:rPr lang="en-US" sz="1000" dirty="0" err="1" smtClean="0">
                <a:solidFill>
                  <a:schemeClr val="bg1">
                    <a:lumMod val="75000"/>
                  </a:schemeClr>
                </a:solidFill>
              </a:rPr>
              <a:t>domusweb.it</a:t>
            </a:r>
            <a:r>
              <a:rPr lang="en-US" sz="1000" dirty="0" smtClean="0">
                <a:solidFill>
                  <a:schemeClr val="bg1">
                    <a:lumMod val="75000"/>
                  </a:schemeClr>
                </a:solidFill>
              </a:rPr>
              <a:t>/</a:t>
            </a:r>
            <a:endParaRPr lang="en-US" sz="1000" dirty="0">
              <a:solidFill>
                <a:schemeClr val="bg1">
                  <a:lumMod val="75000"/>
                </a:schemeClr>
              </a:solidFill>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5" name="Picture 3" descr="C:\Users\Sofia Feist\Desktop\Renders\Division Modelling Process 1.png"/>
          <p:cNvPicPr>
            <a:picLocks noChangeAspect="1" noChangeArrowheads="1"/>
          </p:cNvPicPr>
          <p:nvPr/>
        </p:nvPicPr>
        <p:blipFill>
          <a:blip r:embed="rId3" cstate="print"/>
          <a:srcRect/>
          <a:stretch>
            <a:fillRect/>
          </a:stretch>
        </p:blipFill>
        <p:spPr bwMode="auto">
          <a:xfrm>
            <a:off x="252160" y="0"/>
            <a:ext cx="5760000" cy="10264362"/>
          </a:xfrm>
          <a:prstGeom prst="rect">
            <a:avLst/>
          </a:prstGeom>
          <a:noFill/>
        </p:spPr>
      </p:pic>
      <p:pic>
        <p:nvPicPr>
          <p:cNvPr id="3076" name="Picture 4" descr="C:\Users\Sofia Feist\Desktop\Renders\Division Modelling Process 2.png"/>
          <p:cNvPicPr>
            <a:picLocks noChangeAspect="1" noChangeArrowheads="1"/>
          </p:cNvPicPr>
          <p:nvPr/>
        </p:nvPicPr>
        <p:blipFill>
          <a:blip r:embed="rId4" cstate="print"/>
          <a:srcRect/>
          <a:stretch>
            <a:fillRect/>
          </a:stretch>
        </p:blipFill>
        <p:spPr bwMode="auto">
          <a:xfrm>
            <a:off x="252160" y="0"/>
            <a:ext cx="5760000" cy="10264362"/>
          </a:xfrm>
          <a:prstGeom prst="rect">
            <a:avLst/>
          </a:prstGeom>
          <a:noFill/>
        </p:spPr>
      </p:pic>
      <p:pic>
        <p:nvPicPr>
          <p:cNvPr id="3077" name="Picture 5" descr="C:\Users\Sofia Feist\Desktop\Renders\Division Modelling Process 3.png"/>
          <p:cNvPicPr>
            <a:picLocks noChangeAspect="1" noChangeArrowheads="1"/>
          </p:cNvPicPr>
          <p:nvPr/>
        </p:nvPicPr>
        <p:blipFill>
          <a:blip r:embed="rId5" cstate="print"/>
          <a:srcRect/>
          <a:stretch>
            <a:fillRect/>
          </a:stretch>
        </p:blipFill>
        <p:spPr bwMode="auto">
          <a:xfrm>
            <a:off x="252160" y="0"/>
            <a:ext cx="5760000" cy="10264362"/>
          </a:xfrm>
          <a:prstGeom prst="rect">
            <a:avLst/>
          </a:prstGeom>
          <a:noFill/>
        </p:spPr>
      </p:pic>
      <p:pic>
        <p:nvPicPr>
          <p:cNvPr id="3078" name="Picture 6" descr="C:\Users\Sofia Feist\Desktop\Renders\Division Modelling Process 4.png"/>
          <p:cNvPicPr>
            <a:picLocks noChangeAspect="1" noChangeArrowheads="1"/>
          </p:cNvPicPr>
          <p:nvPr/>
        </p:nvPicPr>
        <p:blipFill>
          <a:blip r:embed="rId6" cstate="print"/>
          <a:srcRect/>
          <a:stretch>
            <a:fillRect/>
          </a:stretch>
        </p:blipFill>
        <p:spPr bwMode="auto">
          <a:xfrm>
            <a:off x="252160" y="0"/>
            <a:ext cx="5760000" cy="10264362"/>
          </a:xfrm>
          <a:prstGeom prst="rect">
            <a:avLst/>
          </a:prstGeom>
          <a:noFill/>
        </p:spPr>
      </p:pic>
      <p:pic>
        <p:nvPicPr>
          <p:cNvPr id="3074" name="Picture 2" descr="C:\Users\Sofia Feist\Desktop\Renders\Division Modelling Process 5.png"/>
          <p:cNvPicPr>
            <a:picLocks noChangeAspect="1" noChangeArrowheads="1"/>
          </p:cNvPicPr>
          <p:nvPr/>
        </p:nvPicPr>
        <p:blipFill>
          <a:blip r:embed="rId7" cstate="print"/>
          <a:srcRect/>
          <a:stretch>
            <a:fillRect/>
          </a:stretch>
        </p:blipFill>
        <p:spPr bwMode="auto">
          <a:xfrm>
            <a:off x="252160" y="0"/>
            <a:ext cx="5760000" cy="10264362"/>
          </a:xfrm>
          <a:prstGeom prst="rect">
            <a:avLst/>
          </a:prstGeom>
          <a:noFill/>
        </p:spPr>
      </p:pic>
      <p:pic>
        <p:nvPicPr>
          <p:cNvPr id="4" name="Picture 7" descr="C:\Users\Sofia Feist\Desktop\Line AT copy copy.png"/>
          <p:cNvPicPr>
            <a:picLocks noChangeAspect="1" noChangeArrowheads="1"/>
          </p:cNvPicPr>
          <p:nvPr/>
        </p:nvPicPr>
        <p:blipFill>
          <a:blip r:embed="rId8" cstate="print"/>
          <a:srcRect t="48970" b="14630"/>
          <a:stretch>
            <a:fillRect/>
          </a:stretch>
        </p:blipFill>
        <p:spPr bwMode="auto">
          <a:xfrm>
            <a:off x="0" y="5609861"/>
            <a:ext cx="9144000" cy="1248139"/>
          </a:xfrm>
          <a:prstGeom prst="rect">
            <a:avLst/>
          </a:prstGeom>
          <a:noFill/>
        </p:spPr>
      </p:pic>
      <p:sp>
        <p:nvSpPr>
          <p:cNvPr id="7" name="CaixaDeTexto 6"/>
          <p:cNvSpPr txBox="1"/>
          <p:nvPr/>
        </p:nvSpPr>
        <p:spPr>
          <a:xfrm>
            <a:off x="1331640" y="6003098"/>
            <a:ext cx="7560840" cy="400110"/>
          </a:xfrm>
          <a:prstGeom prst="rect">
            <a:avLst/>
          </a:prstGeom>
          <a:noFill/>
        </p:spPr>
        <p:txBody>
          <a:bodyPr wrap="square" rtlCol="0">
            <a:spAutoFit/>
          </a:bodyPr>
          <a:lstStyle/>
          <a:p>
            <a:pPr algn="r"/>
            <a:r>
              <a:rPr lang="en-GB" sz="2000" b="1" cap="small" dirty="0" smtClean="0">
                <a:solidFill>
                  <a:srgbClr val="259DB5"/>
                </a:solidFill>
                <a:latin typeface="Swis721 Cn BT" pitchFamily="34" charset="0"/>
              </a:rPr>
              <a:t>Modelling Process of the Case Study</a:t>
            </a:r>
          </a:p>
        </p:txBody>
      </p:sp>
      <p:sp>
        <p:nvSpPr>
          <p:cNvPr id="9" name="CaixaDeTexto 8"/>
          <p:cNvSpPr txBox="1"/>
          <p:nvPr/>
        </p:nvSpPr>
        <p:spPr>
          <a:xfrm>
            <a:off x="6444208" y="1124744"/>
            <a:ext cx="2160240" cy="369332"/>
          </a:xfrm>
          <a:prstGeom prst="rect">
            <a:avLst/>
          </a:prstGeom>
          <a:noFill/>
        </p:spPr>
        <p:txBody>
          <a:bodyPr wrap="square" rtlCol="0">
            <a:spAutoFit/>
          </a:bodyPr>
          <a:lstStyle/>
          <a:p>
            <a:pPr>
              <a:spcAft>
                <a:spcPts val="1200"/>
              </a:spcAft>
              <a:buFont typeface="Arial" pitchFamily="34" charset="0"/>
              <a:buChar char="•"/>
            </a:pPr>
            <a:r>
              <a:rPr lang="en-US" b="1" cap="small" dirty="0" smtClean="0">
                <a:solidFill>
                  <a:srgbClr val="FFFFFF"/>
                </a:solidFill>
                <a:latin typeface="Swis721 Cn BT" pitchFamily="34" charset="0"/>
              </a:rPr>
              <a:t>   </a:t>
            </a:r>
            <a:r>
              <a:rPr lang="en-US" sz="1600" b="1" cap="small" dirty="0" smtClean="0">
                <a:solidFill>
                  <a:srgbClr val="FFFFFF"/>
                </a:solidFill>
                <a:latin typeface="Swis721 Cn BT" pitchFamily="34" charset="0"/>
              </a:rPr>
              <a:t>Slabs</a:t>
            </a:r>
          </a:p>
        </p:txBody>
      </p:sp>
      <p:sp>
        <p:nvSpPr>
          <p:cNvPr id="10" name="CaixaDeTexto 9"/>
          <p:cNvSpPr txBox="1"/>
          <p:nvPr/>
        </p:nvSpPr>
        <p:spPr>
          <a:xfrm>
            <a:off x="6444208" y="1684703"/>
            <a:ext cx="2160240" cy="369332"/>
          </a:xfrm>
          <a:prstGeom prst="rect">
            <a:avLst/>
          </a:prstGeom>
          <a:noFill/>
        </p:spPr>
        <p:txBody>
          <a:bodyPr wrap="square" rtlCol="0">
            <a:spAutoFit/>
          </a:bodyPr>
          <a:lstStyle/>
          <a:p>
            <a:pPr>
              <a:spcAft>
                <a:spcPts val="1200"/>
              </a:spcAft>
              <a:buFont typeface="Arial" pitchFamily="34" charset="0"/>
              <a:buChar char="•"/>
            </a:pPr>
            <a:r>
              <a:rPr lang="en-US" b="1" cap="small" dirty="0" smtClean="0">
                <a:solidFill>
                  <a:srgbClr val="FFFFFF"/>
                </a:solidFill>
                <a:latin typeface="Swis721 Cn BT" pitchFamily="34" charset="0"/>
              </a:rPr>
              <a:t>   </a:t>
            </a:r>
            <a:r>
              <a:rPr lang="en-US" sz="1600" b="1" cap="small" dirty="0" smtClean="0">
                <a:solidFill>
                  <a:srgbClr val="FFFFFF"/>
                </a:solidFill>
                <a:latin typeface="Swis721 Cn BT" pitchFamily="34" charset="0"/>
              </a:rPr>
              <a:t>Openings</a:t>
            </a:r>
          </a:p>
        </p:txBody>
      </p:sp>
      <p:sp>
        <p:nvSpPr>
          <p:cNvPr id="11" name="CaixaDeTexto 10"/>
          <p:cNvSpPr txBox="1"/>
          <p:nvPr/>
        </p:nvSpPr>
        <p:spPr>
          <a:xfrm>
            <a:off x="6444208" y="2244662"/>
            <a:ext cx="2160240" cy="369332"/>
          </a:xfrm>
          <a:prstGeom prst="rect">
            <a:avLst/>
          </a:prstGeom>
          <a:noFill/>
        </p:spPr>
        <p:txBody>
          <a:bodyPr wrap="square" rtlCol="0">
            <a:spAutoFit/>
          </a:bodyPr>
          <a:lstStyle/>
          <a:p>
            <a:pPr>
              <a:spcAft>
                <a:spcPts val="1200"/>
              </a:spcAft>
              <a:buFont typeface="Arial" pitchFamily="34" charset="0"/>
              <a:buChar char="•"/>
            </a:pPr>
            <a:r>
              <a:rPr lang="en-US" b="1" cap="small" dirty="0" smtClean="0">
                <a:solidFill>
                  <a:srgbClr val="FFFFFF"/>
                </a:solidFill>
                <a:latin typeface="Swis721 Cn BT" pitchFamily="34" charset="0"/>
              </a:rPr>
              <a:t>   </a:t>
            </a:r>
            <a:r>
              <a:rPr lang="en-US" sz="1600" b="1" cap="small" dirty="0" smtClean="0">
                <a:solidFill>
                  <a:srgbClr val="FFFFFF"/>
                </a:solidFill>
                <a:latin typeface="Swis721 Cn BT" pitchFamily="34" charset="0"/>
              </a:rPr>
              <a:t>Walls</a:t>
            </a:r>
          </a:p>
        </p:txBody>
      </p:sp>
      <p:sp>
        <p:nvSpPr>
          <p:cNvPr id="12" name="CaixaDeTexto 11"/>
          <p:cNvSpPr txBox="1"/>
          <p:nvPr/>
        </p:nvSpPr>
        <p:spPr>
          <a:xfrm>
            <a:off x="6444208" y="2804621"/>
            <a:ext cx="2160240" cy="369332"/>
          </a:xfrm>
          <a:prstGeom prst="rect">
            <a:avLst/>
          </a:prstGeom>
          <a:noFill/>
        </p:spPr>
        <p:txBody>
          <a:bodyPr wrap="square" rtlCol="0">
            <a:spAutoFit/>
          </a:bodyPr>
          <a:lstStyle/>
          <a:p>
            <a:pPr>
              <a:spcAft>
                <a:spcPts val="1200"/>
              </a:spcAft>
              <a:buFont typeface="Arial" pitchFamily="34" charset="0"/>
              <a:buChar char="•"/>
            </a:pPr>
            <a:r>
              <a:rPr lang="en-US" b="1" cap="small" dirty="0" smtClean="0">
                <a:solidFill>
                  <a:srgbClr val="FFFFFF"/>
                </a:solidFill>
                <a:latin typeface="Swis721 Cn BT" pitchFamily="34" charset="0"/>
              </a:rPr>
              <a:t>   </a:t>
            </a:r>
            <a:r>
              <a:rPr lang="en-US" sz="1600" b="1" cap="small" dirty="0" smtClean="0">
                <a:solidFill>
                  <a:srgbClr val="FFFFFF"/>
                </a:solidFill>
                <a:latin typeface="Swis721 Cn BT" pitchFamily="34" charset="0"/>
              </a:rPr>
              <a:t>Roof Slab</a:t>
            </a:r>
          </a:p>
        </p:txBody>
      </p:sp>
      <p:sp>
        <p:nvSpPr>
          <p:cNvPr id="13" name="CaixaDeTexto 12"/>
          <p:cNvSpPr txBox="1"/>
          <p:nvPr/>
        </p:nvSpPr>
        <p:spPr>
          <a:xfrm>
            <a:off x="6444208" y="3364580"/>
            <a:ext cx="2160240" cy="369332"/>
          </a:xfrm>
          <a:prstGeom prst="rect">
            <a:avLst/>
          </a:prstGeom>
          <a:noFill/>
        </p:spPr>
        <p:txBody>
          <a:bodyPr wrap="square" rtlCol="0">
            <a:spAutoFit/>
          </a:bodyPr>
          <a:lstStyle/>
          <a:p>
            <a:pPr>
              <a:spcAft>
                <a:spcPts val="1200"/>
              </a:spcAft>
              <a:buFont typeface="Arial" pitchFamily="34" charset="0"/>
              <a:buChar char="•"/>
            </a:pPr>
            <a:r>
              <a:rPr lang="en-US" b="1" cap="small" dirty="0" smtClean="0">
                <a:solidFill>
                  <a:srgbClr val="FFFFFF"/>
                </a:solidFill>
                <a:latin typeface="Swis721 Cn BT" pitchFamily="34" charset="0"/>
              </a:rPr>
              <a:t>   </a:t>
            </a:r>
            <a:r>
              <a:rPr lang="en-US" sz="1600" b="1" cap="small" dirty="0" smtClean="0">
                <a:solidFill>
                  <a:srgbClr val="FFFFFF"/>
                </a:solidFill>
                <a:latin typeface="Swis721 Cn BT" pitchFamily="34" charset="0"/>
              </a:rPr>
              <a:t>Stairs</a:t>
            </a:r>
          </a:p>
        </p:txBody>
      </p:sp>
      <p:sp>
        <p:nvSpPr>
          <p:cNvPr id="14" name="CaixaDeTexto 13"/>
          <p:cNvSpPr txBox="1"/>
          <p:nvPr/>
        </p:nvSpPr>
        <p:spPr>
          <a:xfrm>
            <a:off x="6444208" y="3924539"/>
            <a:ext cx="2160240" cy="369332"/>
          </a:xfrm>
          <a:prstGeom prst="rect">
            <a:avLst/>
          </a:prstGeom>
          <a:noFill/>
        </p:spPr>
        <p:txBody>
          <a:bodyPr wrap="square" rtlCol="0">
            <a:spAutoFit/>
          </a:bodyPr>
          <a:lstStyle/>
          <a:p>
            <a:pPr>
              <a:spcAft>
                <a:spcPts val="1200"/>
              </a:spcAft>
              <a:buFont typeface="Arial" pitchFamily="34" charset="0"/>
              <a:buChar char="•"/>
            </a:pPr>
            <a:r>
              <a:rPr lang="en-US" b="1" cap="small" dirty="0" smtClean="0">
                <a:solidFill>
                  <a:srgbClr val="FFFFFF"/>
                </a:solidFill>
                <a:latin typeface="Swis721 Cn BT" pitchFamily="34" charset="0"/>
              </a:rPr>
              <a:t>   </a:t>
            </a:r>
            <a:r>
              <a:rPr lang="en-US" sz="1600" b="1" cap="small" dirty="0" smtClean="0">
                <a:solidFill>
                  <a:srgbClr val="FFFFFF"/>
                </a:solidFill>
                <a:latin typeface="Swis721 Cn BT" pitchFamily="34" charset="0"/>
              </a:rPr>
              <a:t>Doors</a:t>
            </a:r>
          </a:p>
        </p:txBody>
      </p:sp>
      <p:sp>
        <p:nvSpPr>
          <p:cNvPr id="15" name="CaixaDeTexto 14"/>
          <p:cNvSpPr txBox="1"/>
          <p:nvPr/>
        </p:nvSpPr>
        <p:spPr>
          <a:xfrm>
            <a:off x="6444208" y="4484500"/>
            <a:ext cx="2160240" cy="369332"/>
          </a:xfrm>
          <a:prstGeom prst="rect">
            <a:avLst/>
          </a:prstGeom>
          <a:noFill/>
        </p:spPr>
        <p:txBody>
          <a:bodyPr wrap="square" rtlCol="0">
            <a:spAutoFit/>
          </a:bodyPr>
          <a:lstStyle/>
          <a:p>
            <a:pPr>
              <a:spcAft>
                <a:spcPts val="1200"/>
              </a:spcAft>
              <a:buFont typeface="Arial" pitchFamily="34" charset="0"/>
              <a:buChar char="•"/>
            </a:pPr>
            <a:r>
              <a:rPr lang="en-US" b="1" cap="small" dirty="0" smtClean="0">
                <a:solidFill>
                  <a:srgbClr val="FFFFFF"/>
                </a:solidFill>
                <a:latin typeface="Swis721 Cn BT" pitchFamily="34" charset="0"/>
              </a:rPr>
              <a:t>   </a:t>
            </a:r>
            <a:r>
              <a:rPr lang="en-US" sz="1600" b="1" cap="small" dirty="0" smtClean="0">
                <a:solidFill>
                  <a:srgbClr val="FFFFFF"/>
                </a:solidFill>
                <a:latin typeface="Swis721 Cn BT" pitchFamily="34" charset="0"/>
              </a:rPr>
              <a:t>Guardrails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5"/>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307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307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307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7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307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7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par>
                                <p:cTn id="49" presetID="1" presetClass="exit" presetSubtype="0" fill="hold" nodeType="withEffect">
                                  <p:stCondLst>
                                    <p:cond delay="0"/>
                                  </p:stCondLst>
                                  <p:childTnLst>
                                    <p:set>
                                      <p:cBhvr>
                                        <p:cTn id="50" dur="1" fill="hold">
                                          <p:stCondLst>
                                            <p:cond delay="0"/>
                                          </p:stCondLst>
                                        </p:cTn>
                                        <p:tgtEl>
                                          <p:spTgt spid="30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7" descr="C:\Users\Sofia Feist\Desktop\Line AT copy copy.png"/>
          <p:cNvPicPr>
            <a:picLocks noChangeAspect="1" noChangeArrowheads="1"/>
          </p:cNvPicPr>
          <p:nvPr/>
        </p:nvPicPr>
        <p:blipFill>
          <a:blip r:embed="rId3" cstate="print"/>
          <a:srcRect t="48970" b="14630"/>
          <a:stretch>
            <a:fillRect/>
          </a:stretch>
        </p:blipFill>
        <p:spPr bwMode="auto">
          <a:xfrm>
            <a:off x="0" y="5609861"/>
            <a:ext cx="9144000" cy="1248139"/>
          </a:xfrm>
          <a:prstGeom prst="rect">
            <a:avLst/>
          </a:prstGeom>
          <a:noFill/>
        </p:spPr>
      </p:pic>
      <p:sp>
        <p:nvSpPr>
          <p:cNvPr id="6" name="CaixaDeTexto 5"/>
          <p:cNvSpPr txBox="1"/>
          <p:nvPr/>
        </p:nvSpPr>
        <p:spPr>
          <a:xfrm>
            <a:off x="1331640" y="6003098"/>
            <a:ext cx="7560840" cy="400110"/>
          </a:xfrm>
          <a:prstGeom prst="rect">
            <a:avLst/>
          </a:prstGeom>
          <a:noFill/>
        </p:spPr>
        <p:txBody>
          <a:bodyPr wrap="square" rtlCol="0">
            <a:spAutoFit/>
          </a:bodyPr>
          <a:lstStyle/>
          <a:p>
            <a:pPr algn="r"/>
            <a:r>
              <a:rPr lang="en-GB" sz="2000" b="1" cap="small" dirty="0" smtClean="0">
                <a:solidFill>
                  <a:srgbClr val="259DB5"/>
                </a:solidFill>
                <a:latin typeface="Swis721 Cn BT" pitchFamily="34" charset="0"/>
              </a:rPr>
              <a:t>Modelling Process of the Walls</a:t>
            </a:r>
          </a:p>
        </p:txBody>
      </p:sp>
      <p:pic>
        <p:nvPicPr>
          <p:cNvPr id="50177" name="Picture 1" descr="C:\Users\Sofia Feist\Desktop\Structural Diagram INVERTED.jpg"/>
          <p:cNvPicPr>
            <a:picLocks noChangeAspect="1" noChangeArrowheads="1"/>
          </p:cNvPicPr>
          <p:nvPr/>
        </p:nvPicPr>
        <p:blipFill>
          <a:blip r:embed="rId4" cstate="print"/>
          <a:srcRect/>
          <a:stretch>
            <a:fillRect/>
          </a:stretch>
        </p:blipFill>
        <p:spPr bwMode="auto">
          <a:xfrm>
            <a:off x="1547664" y="112365"/>
            <a:ext cx="1657350" cy="5476875"/>
          </a:xfrm>
          <a:prstGeom prst="rect">
            <a:avLst/>
          </a:prstGeom>
          <a:noFill/>
        </p:spPr>
      </p:pic>
      <p:pic>
        <p:nvPicPr>
          <p:cNvPr id="50179" name="Picture 3" descr="C:\Users\Sofia Feist\Desktop\Tower Rotation 0 INVERTED.png"/>
          <p:cNvPicPr>
            <a:picLocks noChangeAspect="1" noChangeArrowheads="1"/>
          </p:cNvPicPr>
          <p:nvPr/>
        </p:nvPicPr>
        <p:blipFill>
          <a:blip r:embed="rId5" cstate="print"/>
          <a:srcRect/>
          <a:stretch>
            <a:fillRect/>
          </a:stretch>
        </p:blipFill>
        <p:spPr bwMode="auto">
          <a:xfrm>
            <a:off x="4292069" y="-27384"/>
            <a:ext cx="3448282" cy="2808000"/>
          </a:xfrm>
          <a:prstGeom prst="rect">
            <a:avLst/>
          </a:prstGeom>
          <a:noFill/>
        </p:spPr>
      </p:pic>
      <p:pic>
        <p:nvPicPr>
          <p:cNvPr id="50180" name="Picture 4" descr="C:\Users\Sofia Feist\Desktop\Tower Rotation 45 INVERTED.png"/>
          <p:cNvPicPr>
            <a:picLocks noChangeAspect="1" noChangeArrowheads="1"/>
          </p:cNvPicPr>
          <p:nvPr/>
        </p:nvPicPr>
        <p:blipFill>
          <a:blip r:embed="rId6" cstate="print"/>
          <a:srcRect/>
          <a:stretch>
            <a:fillRect/>
          </a:stretch>
        </p:blipFill>
        <p:spPr bwMode="auto">
          <a:xfrm>
            <a:off x="4292071" y="2781240"/>
            <a:ext cx="3448281" cy="2808000"/>
          </a:xfrm>
          <a:prstGeom prst="rect">
            <a:avLst/>
          </a:prstGeom>
          <a:noFill/>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7" descr="C:\Users\Sofia Feist\Desktop\Line AT copy copy.png"/>
          <p:cNvPicPr>
            <a:picLocks noChangeAspect="1" noChangeArrowheads="1"/>
          </p:cNvPicPr>
          <p:nvPr/>
        </p:nvPicPr>
        <p:blipFill>
          <a:blip r:embed="rId3" cstate="print"/>
          <a:srcRect t="48970" b="14630"/>
          <a:stretch>
            <a:fillRect/>
          </a:stretch>
        </p:blipFill>
        <p:spPr bwMode="auto">
          <a:xfrm>
            <a:off x="0" y="5609861"/>
            <a:ext cx="9144000" cy="1248139"/>
          </a:xfrm>
          <a:prstGeom prst="rect">
            <a:avLst/>
          </a:prstGeom>
          <a:noFill/>
        </p:spPr>
      </p:pic>
      <p:sp>
        <p:nvSpPr>
          <p:cNvPr id="6" name="CaixaDeTexto 5"/>
          <p:cNvSpPr txBox="1"/>
          <p:nvPr/>
        </p:nvSpPr>
        <p:spPr>
          <a:xfrm>
            <a:off x="1331640" y="6003098"/>
            <a:ext cx="7560840" cy="400110"/>
          </a:xfrm>
          <a:prstGeom prst="rect">
            <a:avLst/>
          </a:prstGeom>
          <a:noFill/>
        </p:spPr>
        <p:txBody>
          <a:bodyPr wrap="square" rtlCol="0">
            <a:spAutoFit/>
          </a:bodyPr>
          <a:lstStyle/>
          <a:p>
            <a:pPr algn="r"/>
            <a:r>
              <a:rPr lang="en-GB" sz="2000" b="1" cap="small" dirty="0" smtClean="0">
                <a:solidFill>
                  <a:srgbClr val="259DB5"/>
                </a:solidFill>
                <a:latin typeface="Swis721 Cn BT" pitchFamily="34" charset="0"/>
              </a:rPr>
              <a:t>Modelling Process of the Walls</a:t>
            </a:r>
          </a:p>
        </p:txBody>
      </p:sp>
      <p:sp>
        <p:nvSpPr>
          <p:cNvPr id="8" name="CaixaDeTexto 7"/>
          <p:cNvSpPr txBox="1"/>
          <p:nvPr/>
        </p:nvSpPr>
        <p:spPr>
          <a:xfrm>
            <a:off x="4860032" y="260648"/>
            <a:ext cx="3960440" cy="707886"/>
          </a:xfrm>
          <a:prstGeom prst="rect">
            <a:avLst/>
          </a:prstGeom>
          <a:noFill/>
          <a:ln>
            <a:noFill/>
          </a:ln>
        </p:spPr>
        <p:txBody>
          <a:bodyPr wrap="square" rtlCol="0">
            <a:spAutoFit/>
          </a:bodyPr>
          <a:lstStyle/>
          <a:p>
            <a:pPr algn="ctr"/>
            <a:endParaRPr lang="en-GB" sz="1000" b="1" cap="small" dirty="0" smtClean="0">
              <a:solidFill>
                <a:schemeClr val="bg1">
                  <a:lumMod val="50000"/>
                </a:schemeClr>
              </a:solidFill>
              <a:latin typeface="Calibri" pitchFamily="34" charset="0"/>
            </a:endParaRPr>
          </a:p>
          <a:p>
            <a:pPr algn="r"/>
            <a:r>
              <a:rPr lang="en-GB" sz="2000" b="1" dirty="0" smtClean="0">
                <a:solidFill>
                  <a:schemeClr val="bg1"/>
                </a:solidFill>
                <a:latin typeface="Swis721 Cn BT" pitchFamily="34" charset="0"/>
              </a:rPr>
              <a:t>A-BIM</a:t>
            </a:r>
          </a:p>
          <a:p>
            <a:pPr algn="r"/>
            <a:endParaRPr lang="en-GB" sz="1000" b="1" cap="small" dirty="0" smtClean="0">
              <a:solidFill>
                <a:schemeClr val="bg1">
                  <a:lumMod val="50000"/>
                </a:schemeClr>
              </a:solidFill>
              <a:latin typeface="Calibri" pitchFamily="34" charset="0"/>
            </a:endParaRPr>
          </a:p>
        </p:txBody>
      </p:sp>
      <p:pic>
        <p:nvPicPr>
          <p:cNvPr id="100354" name="Picture 2" descr="C:\Users\Sofia Feist\Desktop\Renders\Modelling Process of the Case Study\Walls No Intersection.png"/>
          <p:cNvPicPr>
            <a:picLocks noChangeAspect="1" noChangeArrowheads="1"/>
          </p:cNvPicPr>
          <p:nvPr/>
        </p:nvPicPr>
        <p:blipFill>
          <a:blip r:embed="rId4" cstate="print"/>
          <a:srcRect/>
          <a:stretch>
            <a:fillRect/>
          </a:stretch>
        </p:blipFill>
        <p:spPr bwMode="auto">
          <a:xfrm>
            <a:off x="468504" y="836712"/>
            <a:ext cx="8640000" cy="4860000"/>
          </a:xfrm>
          <a:prstGeom prst="rect">
            <a:avLst/>
          </a:prstGeom>
          <a:noFill/>
        </p:spPr>
      </p:pic>
      <p:pic>
        <p:nvPicPr>
          <p:cNvPr id="101378" name="Picture 2" descr="C:\Users\Sofia Feist\Desktop\Renders\Modelling Process of the Case Study\Walls\A-BIM\Walls Intersecting auxiliary Slab.png"/>
          <p:cNvPicPr>
            <a:picLocks noChangeAspect="1" noChangeArrowheads="1"/>
          </p:cNvPicPr>
          <p:nvPr/>
        </p:nvPicPr>
        <p:blipFill>
          <a:blip r:embed="rId5" cstate="print"/>
          <a:srcRect/>
          <a:stretch>
            <a:fillRect/>
          </a:stretch>
        </p:blipFill>
        <p:spPr bwMode="auto">
          <a:xfrm>
            <a:off x="468504" y="836712"/>
            <a:ext cx="8640000" cy="4860000"/>
          </a:xfrm>
          <a:prstGeom prst="rect">
            <a:avLst/>
          </a:prstGeom>
          <a:noFill/>
        </p:spPr>
      </p:pic>
      <p:pic>
        <p:nvPicPr>
          <p:cNvPr id="101379" name="Picture 3" descr="C:\Users\Sofia Feist\Desktop\Renders\Modelling Process of the Case Study\Walls\A-BIM\Walls with auxiliary Slab.png"/>
          <p:cNvPicPr>
            <a:picLocks noChangeAspect="1" noChangeArrowheads="1"/>
          </p:cNvPicPr>
          <p:nvPr/>
        </p:nvPicPr>
        <p:blipFill>
          <a:blip r:embed="rId6" cstate="print"/>
          <a:srcRect/>
          <a:stretch>
            <a:fillRect/>
          </a:stretch>
        </p:blipFill>
        <p:spPr bwMode="auto">
          <a:xfrm>
            <a:off x="468504" y="836712"/>
            <a:ext cx="8640000" cy="4860000"/>
          </a:xfrm>
          <a:prstGeom prst="rect">
            <a:avLst/>
          </a:prstGeom>
          <a:noFill/>
        </p:spPr>
      </p:pic>
      <p:pic>
        <p:nvPicPr>
          <p:cNvPr id="13" name="Picture 4" descr="C:\Users\Sofia Feist\Desktop\Renders\Modelling Process of the Case Study\Walls\Walls With Intersection.png"/>
          <p:cNvPicPr>
            <a:picLocks noChangeAspect="1" noChangeArrowheads="1"/>
          </p:cNvPicPr>
          <p:nvPr/>
        </p:nvPicPr>
        <p:blipFill>
          <a:blip r:embed="rId7" cstate="print"/>
          <a:srcRect/>
          <a:stretch>
            <a:fillRect/>
          </a:stretch>
        </p:blipFill>
        <p:spPr bwMode="auto">
          <a:xfrm>
            <a:off x="468504" y="836712"/>
            <a:ext cx="8640000" cy="48600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378"/>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0035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1379"/>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10137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10137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9331" name="Picture 3" descr="C:\Users\Sofia Feist\Desktop\Plan copy.png"/>
          <p:cNvPicPr>
            <a:picLocks noChangeAspect="1" noChangeArrowheads="1"/>
          </p:cNvPicPr>
          <p:nvPr/>
        </p:nvPicPr>
        <p:blipFill>
          <a:blip r:embed="rId3" cstate="print"/>
          <a:srcRect/>
          <a:stretch>
            <a:fillRect/>
          </a:stretch>
        </p:blipFill>
        <p:spPr bwMode="auto">
          <a:xfrm>
            <a:off x="324088" y="1124744"/>
            <a:ext cx="5400000" cy="4397322"/>
          </a:xfrm>
          <a:prstGeom prst="rect">
            <a:avLst/>
          </a:prstGeom>
          <a:noFill/>
        </p:spPr>
      </p:pic>
      <p:pic>
        <p:nvPicPr>
          <p:cNvPr id="2051" name="Picture 3" descr="C:\Users\Sofia Feist\Desktop\Plan copy circular.png"/>
          <p:cNvPicPr>
            <a:picLocks noChangeAspect="1" noChangeArrowheads="1"/>
          </p:cNvPicPr>
          <p:nvPr/>
        </p:nvPicPr>
        <p:blipFill>
          <a:blip r:embed="rId4" cstate="print"/>
          <a:srcRect/>
          <a:stretch>
            <a:fillRect/>
          </a:stretch>
        </p:blipFill>
        <p:spPr bwMode="auto">
          <a:xfrm>
            <a:off x="324088" y="1124744"/>
            <a:ext cx="5400000" cy="4397322"/>
          </a:xfrm>
          <a:prstGeom prst="rect">
            <a:avLst/>
          </a:prstGeom>
          <a:noFill/>
        </p:spPr>
      </p:pic>
      <p:pic>
        <p:nvPicPr>
          <p:cNvPr id="2050" name="Picture 2" descr="C:\Users\Sofia Feist\Desktop\Circular Plan copy.png"/>
          <p:cNvPicPr>
            <a:picLocks noChangeAspect="1" noChangeArrowheads="1"/>
          </p:cNvPicPr>
          <p:nvPr/>
        </p:nvPicPr>
        <p:blipFill>
          <a:blip r:embed="rId5" cstate="print"/>
          <a:srcRect/>
          <a:stretch>
            <a:fillRect/>
          </a:stretch>
        </p:blipFill>
        <p:spPr bwMode="auto">
          <a:xfrm>
            <a:off x="324088" y="1124744"/>
            <a:ext cx="5400000" cy="4397322"/>
          </a:xfrm>
          <a:prstGeom prst="rect">
            <a:avLst/>
          </a:prstGeom>
          <a:noFill/>
        </p:spPr>
      </p:pic>
      <p:pic>
        <p:nvPicPr>
          <p:cNvPr id="1026" name="Picture 2" descr="C:\Users\Sofia Feist\Desktop\Apresentação Tese\Modelling Process of the Case Study\Dependencies\Circular interior shape error 1.png"/>
          <p:cNvPicPr>
            <a:picLocks noChangeAspect="1" noChangeArrowheads="1"/>
          </p:cNvPicPr>
          <p:nvPr/>
        </p:nvPicPr>
        <p:blipFill>
          <a:blip r:embed="rId6" cstate="print"/>
          <a:srcRect/>
          <a:stretch>
            <a:fillRect/>
          </a:stretch>
        </p:blipFill>
        <p:spPr bwMode="auto">
          <a:xfrm>
            <a:off x="3419872" y="980728"/>
            <a:ext cx="8320000" cy="4680000"/>
          </a:xfrm>
          <a:prstGeom prst="rect">
            <a:avLst/>
          </a:prstGeom>
          <a:noFill/>
        </p:spPr>
      </p:pic>
      <p:pic>
        <p:nvPicPr>
          <p:cNvPr id="5125" name="Picture 5" descr="C:\Users\Sofia Feist\Desktop\Apresentação Tese\Modelling Process of the Case Study\Dependencies\Ellipsoidal interior shape.png"/>
          <p:cNvPicPr>
            <a:picLocks noChangeAspect="1" noChangeArrowheads="1"/>
          </p:cNvPicPr>
          <p:nvPr/>
        </p:nvPicPr>
        <p:blipFill>
          <a:blip r:embed="rId7" cstate="print"/>
          <a:srcRect/>
          <a:stretch>
            <a:fillRect/>
          </a:stretch>
        </p:blipFill>
        <p:spPr bwMode="auto">
          <a:xfrm>
            <a:off x="3419872" y="980728"/>
            <a:ext cx="8320000" cy="4680000"/>
          </a:xfrm>
          <a:prstGeom prst="rect">
            <a:avLst/>
          </a:prstGeom>
          <a:noFill/>
        </p:spPr>
      </p:pic>
      <p:pic>
        <p:nvPicPr>
          <p:cNvPr id="5123" name="Picture 3" descr="C:\Users\Sofia Feist\Desktop\Apresentação Tese\Modelling Process of the Case Study\Dependencies\Circular interior shape.png"/>
          <p:cNvPicPr>
            <a:picLocks noChangeAspect="1" noChangeArrowheads="1"/>
          </p:cNvPicPr>
          <p:nvPr/>
        </p:nvPicPr>
        <p:blipFill>
          <a:blip r:embed="rId8" cstate="print"/>
          <a:srcRect/>
          <a:stretch>
            <a:fillRect/>
          </a:stretch>
        </p:blipFill>
        <p:spPr bwMode="auto">
          <a:xfrm>
            <a:off x="3419927" y="980728"/>
            <a:ext cx="8319945" cy="4680000"/>
          </a:xfrm>
          <a:prstGeom prst="rect">
            <a:avLst/>
          </a:prstGeom>
          <a:noFill/>
        </p:spPr>
      </p:pic>
      <p:pic>
        <p:nvPicPr>
          <p:cNvPr id="4" name="Picture 7" descr="C:\Users\Sofia Feist\Desktop\Line AT copy copy.png"/>
          <p:cNvPicPr>
            <a:picLocks noChangeAspect="1" noChangeArrowheads="1"/>
          </p:cNvPicPr>
          <p:nvPr/>
        </p:nvPicPr>
        <p:blipFill>
          <a:blip r:embed="rId9" cstate="print"/>
          <a:srcRect t="48970" b="14630"/>
          <a:stretch>
            <a:fillRect/>
          </a:stretch>
        </p:blipFill>
        <p:spPr bwMode="auto">
          <a:xfrm>
            <a:off x="0" y="5609861"/>
            <a:ext cx="9144000" cy="1248139"/>
          </a:xfrm>
          <a:prstGeom prst="rect">
            <a:avLst/>
          </a:prstGeom>
          <a:noFill/>
        </p:spPr>
      </p:pic>
      <p:sp>
        <p:nvSpPr>
          <p:cNvPr id="6" name="CaixaDeTexto 5"/>
          <p:cNvSpPr txBox="1"/>
          <p:nvPr/>
        </p:nvSpPr>
        <p:spPr>
          <a:xfrm>
            <a:off x="1331640" y="6003098"/>
            <a:ext cx="7560840" cy="400110"/>
          </a:xfrm>
          <a:prstGeom prst="rect">
            <a:avLst/>
          </a:prstGeom>
          <a:noFill/>
        </p:spPr>
        <p:txBody>
          <a:bodyPr wrap="square" rtlCol="0">
            <a:spAutoFit/>
          </a:bodyPr>
          <a:lstStyle/>
          <a:p>
            <a:pPr algn="r"/>
            <a:r>
              <a:rPr lang="en-GB" sz="2000" b="1" cap="small" dirty="0" smtClean="0">
                <a:solidFill>
                  <a:srgbClr val="259DB5"/>
                </a:solidFill>
                <a:latin typeface="Swis721 Cn BT" pitchFamily="34" charset="0"/>
              </a:rPr>
              <a:t>Dependencies between Objects</a:t>
            </a:r>
          </a:p>
        </p:txBody>
      </p:sp>
      <p:sp>
        <p:nvSpPr>
          <p:cNvPr id="7" name="CaixaDeTexto 6"/>
          <p:cNvSpPr txBox="1"/>
          <p:nvPr/>
        </p:nvSpPr>
        <p:spPr>
          <a:xfrm>
            <a:off x="323528" y="260648"/>
            <a:ext cx="3960440" cy="553998"/>
          </a:xfrm>
          <a:prstGeom prst="rect">
            <a:avLst/>
          </a:prstGeom>
          <a:noFill/>
          <a:ln>
            <a:noFill/>
          </a:ln>
        </p:spPr>
        <p:txBody>
          <a:bodyPr wrap="square" rtlCol="0">
            <a:spAutoFit/>
          </a:bodyPr>
          <a:lstStyle/>
          <a:p>
            <a:pPr algn="ctr"/>
            <a:endParaRPr lang="en-GB" sz="1000" b="1" cap="small" dirty="0" smtClean="0">
              <a:solidFill>
                <a:schemeClr val="bg1">
                  <a:lumMod val="50000"/>
                </a:schemeClr>
              </a:solidFill>
              <a:latin typeface="Calibri" pitchFamily="34" charset="0"/>
            </a:endParaRPr>
          </a:p>
          <a:p>
            <a:r>
              <a:rPr lang="en-GB" sz="2000" b="1" dirty="0" smtClean="0">
                <a:solidFill>
                  <a:schemeClr val="bg1"/>
                </a:solidFill>
                <a:latin typeface="Swis721 Cn BT" pitchFamily="34" charset="0"/>
              </a:rPr>
              <a:t>Manual BIM</a:t>
            </a:r>
            <a:endParaRPr lang="en-GB" sz="900" b="1" cap="small" dirty="0" smtClean="0">
              <a:solidFill>
                <a:schemeClr val="bg1">
                  <a:lumMod val="50000"/>
                </a:schemeClr>
              </a:solidFill>
              <a:latin typeface="Calibri" pitchFamily="34" charset="0"/>
            </a:endParaRPr>
          </a:p>
        </p:txBody>
      </p:sp>
      <p:sp>
        <p:nvSpPr>
          <p:cNvPr id="8" name="CaixaDeTexto 7"/>
          <p:cNvSpPr txBox="1"/>
          <p:nvPr/>
        </p:nvSpPr>
        <p:spPr>
          <a:xfrm>
            <a:off x="4860032" y="260648"/>
            <a:ext cx="3960440" cy="707886"/>
          </a:xfrm>
          <a:prstGeom prst="rect">
            <a:avLst/>
          </a:prstGeom>
          <a:noFill/>
          <a:ln>
            <a:noFill/>
          </a:ln>
        </p:spPr>
        <p:txBody>
          <a:bodyPr wrap="square" rtlCol="0">
            <a:spAutoFit/>
          </a:bodyPr>
          <a:lstStyle/>
          <a:p>
            <a:pPr algn="ctr"/>
            <a:endParaRPr lang="en-GB" sz="1000" b="1" cap="small" dirty="0" smtClean="0">
              <a:solidFill>
                <a:schemeClr val="bg1">
                  <a:lumMod val="50000"/>
                </a:schemeClr>
              </a:solidFill>
              <a:latin typeface="Calibri" pitchFamily="34" charset="0"/>
            </a:endParaRPr>
          </a:p>
          <a:p>
            <a:pPr algn="r"/>
            <a:r>
              <a:rPr lang="en-GB" sz="2000" b="1" dirty="0" smtClean="0">
                <a:solidFill>
                  <a:schemeClr val="bg1"/>
                </a:solidFill>
                <a:latin typeface="Swis721 Cn BT" pitchFamily="34" charset="0"/>
              </a:rPr>
              <a:t>A-BIM</a:t>
            </a:r>
          </a:p>
          <a:p>
            <a:pPr algn="r"/>
            <a:endParaRPr lang="en-GB" sz="900" b="1" cap="small" dirty="0" smtClean="0">
              <a:solidFill>
                <a:schemeClr val="bg1">
                  <a:lumMod val="50000"/>
                </a:schemeClr>
              </a:solidFill>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5125"/>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9933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1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9331"/>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5123"/>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2050"/>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51"/>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5125"/>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9933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12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050"/>
                                        </p:tgtEl>
                                        <p:attrNameLst>
                                          <p:attrName>style.visibility</p:attrName>
                                        </p:attrNameLst>
                                      </p:cBhvr>
                                      <p:to>
                                        <p:strVal val="visible"/>
                                      </p:to>
                                    </p:set>
                                  </p:childTnLst>
                                </p:cTn>
                              </p:par>
                              <p:par>
                                <p:cTn id="43" presetID="1" presetClass="exit" presetSubtype="0" fill="hold" nodeType="withEffect">
                                  <p:stCondLst>
                                    <p:cond delay="0"/>
                                  </p:stCondLst>
                                  <p:childTnLst>
                                    <p:set>
                                      <p:cBhvr>
                                        <p:cTn id="44" dur="1" fill="hold">
                                          <p:stCondLst>
                                            <p:cond delay="0"/>
                                          </p:stCondLst>
                                        </p:cTn>
                                        <p:tgtEl>
                                          <p:spTgt spid="1026"/>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20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2" descr="C:\Users\Sofia Feist\Desktop\Absolute Towers 2160x1008 after Photoshop.png"/>
          <p:cNvPicPr>
            <a:picLocks noChangeAspect="1" noChangeArrowheads="1"/>
          </p:cNvPicPr>
          <p:nvPr/>
        </p:nvPicPr>
        <p:blipFill>
          <a:blip r:embed="rId3" cstate="print"/>
          <a:srcRect/>
          <a:stretch>
            <a:fillRect/>
          </a:stretch>
        </p:blipFill>
        <p:spPr bwMode="auto">
          <a:xfrm>
            <a:off x="-1044624" y="0"/>
            <a:ext cx="12241289" cy="5711814"/>
          </a:xfrm>
          <a:prstGeom prst="rect">
            <a:avLst/>
          </a:prstGeom>
          <a:noFill/>
        </p:spPr>
      </p:pic>
      <p:pic>
        <p:nvPicPr>
          <p:cNvPr id="5" name="Picture 7" descr="C:\Users\Sofia Feist\Desktop\Line AT copy copy.png"/>
          <p:cNvPicPr>
            <a:picLocks noChangeAspect="1" noChangeArrowheads="1"/>
          </p:cNvPicPr>
          <p:nvPr/>
        </p:nvPicPr>
        <p:blipFill>
          <a:blip r:embed="rId4" cstate="print"/>
          <a:srcRect t="48970" b="14630"/>
          <a:stretch>
            <a:fillRect/>
          </a:stretch>
        </p:blipFill>
        <p:spPr bwMode="auto">
          <a:xfrm>
            <a:off x="0" y="5609861"/>
            <a:ext cx="9144000" cy="1248139"/>
          </a:xfrm>
          <a:prstGeom prst="rect">
            <a:avLst/>
          </a:prstGeom>
          <a:noFill/>
        </p:spPr>
      </p:pic>
      <p:sp>
        <p:nvSpPr>
          <p:cNvPr id="10" name="CaixaDeTexto 9"/>
          <p:cNvSpPr txBox="1"/>
          <p:nvPr/>
        </p:nvSpPr>
        <p:spPr>
          <a:xfrm>
            <a:off x="1331640" y="6003098"/>
            <a:ext cx="7560840" cy="400110"/>
          </a:xfrm>
          <a:prstGeom prst="rect">
            <a:avLst/>
          </a:prstGeom>
          <a:noFill/>
        </p:spPr>
        <p:txBody>
          <a:bodyPr wrap="square" rtlCol="0">
            <a:spAutoFit/>
          </a:bodyPr>
          <a:lstStyle/>
          <a:p>
            <a:pPr algn="r"/>
            <a:r>
              <a:rPr lang="en-GB" sz="2000" b="1" cap="small" dirty="0" smtClean="0">
                <a:solidFill>
                  <a:srgbClr val="259DB5"/>
                </a:solidFill>
                <a:latin typeface="Swis721 Cn BT" pitchFamily="34" charset="0"/>
              </a:rPr>
              <a:t>Evaluation</a:t>
            </a:r>
            <a:endParaRPr lang="en-GB" sz="2000" b="1" cap="small" dirty="0">
              <a:solidFill>
                <a:srgbClr val="259DB5"/>
              </a:solidFill>
              <a:latin typeface="Swis721 Cn BT" pitchFamily="34" charset="0"/>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C:\Users\Sofia Feist\Desktop\Apresentação Tese\Gifs\Floors\ATFloors0dot3.gif"/>
          <p:cNvPicPr>
            <a:picLocks noChangeAspect="1" noChangeArrowheads="1" noCrop="1"/>
          </p:cNvPicPr>
          <p:nvPr/>
        </p:nvPicPr>
        <p:blipFill>
          <a:blip r:embed="rId3" cstate="print"/>
          <a:srcRect/>
          <a:stretch>
            <a:fillRect/>
          </a:stretch>
        </p:blipFill>
        <p:spPr bwMode="auto">
          <a:xfrm>
            <a:off x="-612576" y="0"/>
            <a:ext cx="10240000" cy="5760000"/>
          </a:xfrm>
          <a:prstGeom prst="rect">
            <a:avLst/>
          </a:prstGeom>
          <a:noFill/>
        </p:spPr>
      </p:pic>
      <p:pic>
        <p:nvPicPr>
          <p:cNvPr id="5" name="Picture 7" descr="C:\Users\Sofia Feist\Desktop\Line AT copy copy.png"/>
          <p:cNvPicPr>
            <a:picLocks noChangeAspect="1" noChangeArrowheads="1"/>
          </p:cNvPicPr>
          <p:nvPr/>
        </p:nvPicPr>
        <p:blipFill>
          <a:blip r:embed="rId4" cstate="print"/>
          <a:srcRect t="48970" b="14630"/>
          <a:stretch>
            <a:fillRect/>
          </a:stretch>
        </p:blipFill>
        <p:spPr bwMode="auto">
          <a:xfrm>
            <a:off x="0" y="5609861"/>
            <a:ext cx="9144000" cy="1248139"/>
          </a:xfrm>
          <a:prstGeom prst="rect">
            <a:avLst/>
          </a:prstGeom>
          <a:noFill/>
        </p:spPr>
      </p:pic>
      <p:sp>
        <p:nvSpPr>
          <p:cNvPr id="10" name="CaixaDeTexto 9"/>
          <p:cNvSpPr txBox="1"/>
          <p:nvPr/>
        </p:nvSpPr>
        <p:spPr>
          <a:xfrm>
            <a:off x="1331640" y="6003098"/>
            <a:ext cx="7560840" cy="400110"/>
          </a:xfrm>
          <a:prstGeom prst="rect">
            <a:avLst/>
          </a:prstGeom>
          <a:noFill/>
        </p:spPr>
        <p:txBody>
          <a:bodyPr wrap="square" rtlCol="0">
            <a:spAutoFit/>
          </a:bodyPr>
          <a:lstStyle/>
          <a:p>
            <a:pPr algn="r"/>
            <a:r>
              <a:rPr lang="en-GB" sz="2000" b="1" cap="small" dirty="0" smtClean="0">
                <a:solidFill>
                  <a:srgbClr val="259DB5"/>
                </a:solidFill>
                <a:latin typeface="Swis721 Cn BT" pitchFamily="34" charset="0"/>
              </a:rPr>
              <a:t>Automation of Repetitive Tasks</a:t>
            </a:r>
            <a:endParaRPr lang="en-GB" sz="2000" b="1" cap="small" dirty="0">
              <a:solidFill>
                <a:srgbClr val="259DB5"/>
              </a:solidFill>
              <a:latin typeface="Swis721 Cn BT" pitchFamily="34" charset="0"/>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Sofia Feist\Desktop\Apresentação Tese\Gifs\Rots\ATRot0dot03.gif"/>
          <p:cNvPicPr>
            <a:picLocks noChangeAspect="1" noChangeArrowheads="1" noCrop="1"/>
          </p:cNvPicPr>
          <p:nvPr/>
        </p:nvPicPr>
        <p:blipFill>
          <a:blip r:embed="rId3" cstate="print"/>
          <a:srcRect/>
          <a:stretch>
            <a:fillRect/>
          </a:stretch>
        </p:blipFill>
        <p:spPr bwMode="auto">
          <a:xfrm>
            <a:off x="-612576" y="0"/>
            <a:ext cx="10240000" cy="5760000"/>
          </a:xfrm>
          <a:prstGeom prst="rect">
            <a:avLst/>
          </a:prstGeom>
          <a:noFill/>
        </p:spPr>
      </p:pic>
      <p:pic>
        <p:nvPicPr>
          <p:cNvPr id="5" name="Picture 7" descr="C:\Users\Sofia Feist\Desktop\Line AT copy copy.png"/>
          <p:cNvPicPr>
            <a:picLocks noChangeAspect="1" noChangeArrowheads="1"/>
          </p:cNvPicPr>
          <p:nvPr/>
        </p:nvPicPr>
        <p:blipFill>
          <a:blip r:embed="rId4" cstate="print"/>
          <a:srcRect t="48970" b="14630"/>
          <a:stretch>
            <a:fillRect/>
          </a:stretch>
        </p:blipFill>
        <p:spPr bwMode="auto">
          <a:xfrm>
            <a:off x="0" y="5609861"/>
            <a:ext cx="9144000" cy="1248139"/>
          </a:xfrm>
          <a:prstGeom prst="rect">
            <a:avLst/>
          </a:prstGeom>
          <a:noFill/>
        </p:spPr>
      </p:pic>
      <p:sp>
        <p:nvSpPr>
          <p:cNvPr id="10" name="CaixaDeTexto 9"/>
          <p:cNvSpPr txBox="1"/>
          <p:nvPr/>
        </p:nvSpPr>
        <p:spPr>
          <a:xfrm>
            <a:off x="251520" y="6003098"/>
            <a:ext cx="8640960" cy="400110"/>
          </a:xfrm>
          <a:prstGeom prst="rect">
            <a:avLst/>
          </a:prstGeom>
          <a:noFill/>
        </p:spPr>
        <p:txBody>
          <a:bodyPr wrap="square" rtlCol="0">
            <a:spAutoFit/>
          </a:bodyPr>
          <a:lstStyle/>
          <a:p>
            <a:pPr algn="r"/>
            <a:r>
              <a:rPr lang="en-GB" sz="2000" b="1" cap="small" dirty="0" smtClean="0">
                <a:solidFill>
                  <a:srgbClr val="259DB5"/>
                </a:solidFill>
                <a:latin typeface="Swis721 Cn BT" pitchFamily="34" charset="0"/>
              </a:rPr>
              <a:t>Exploration of a Wide Range of Design Alternatives</a:t>
            </a:r>
            <a:endParaRPr lang="en-GB" sz="2000" b="1" cap="small" dirty="0">
              <a:solidFill>
                <a:srgbClr val="259DB5"/>
              </a:solidFill>
              <a:latin typeface="Swis721 Cn BT" pitchFamily="34" charset="0"/>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C:\Users\Sofia Feist\Desktop\Apresentação Tese\Gifs\Shape\ATShape0dot03.gif"/>
          <p:cNvPicPr>
            <a:picLocks noChangeAspect="1" noChangeArrowheads="1" noCrop="1"/>
          </p:cNvPicPr>
          <p:nvPr/>
        </p:nvPicPr>
        <p:blipFill>
          <a:blip r:embed="rId3" cstate="print"/>
          <a:srcRect/>
          <a:stretch>
            <a:fillRect/>
          </a:stretch>
        </p:blipFill>
        <p:spPr bwMode="auto">
          <a:xfrm>
            <a:off x="-612576" y="0"/>
            <a:ext cx="10240000" cy="5760000"/>
          </a:xfrm>
          <a:prstGeom prst="rect">
            <a:avLst/>
          </a:prstGeom>
          <a:noFill/>
        </p:spPr>
      </p:pic>
      <p:pic>
        <p:nvPicPr>
          <p:cNvPr id="5" name="Picture 7" descr="C:\Users\Sofia Feist\Desktop\Line AT copy copy.png"/>
          <p:cNvPicPr>
            <a:picLocks noChangeAspect="1" noChangeArrowheads="1"/>
          </p:cNvPicPr>
          <p:nvPr/>
        </p:nvPicPr>
        <p:blipFill>
          <a:blip r:embed="rId4" cstate="print"/>
          <a:srcRect t="48970" b="14630"/>
          <a:stretch>
            <a:fillRect/>
          </a:stretch>
        </p:blipFill>
        <p:spPr bwMode="auto">
          <a:xfrm>
            <a:off x="0" y="5609861"/>
            <a:ext cx="9144000" cy="1248139"/>
          </a:xfrm>
          <a:prstGeom prst="rect">
            <a:avLst/>
          </a:prstGeom>
          <a:noFill/>
        </p:spPr>
      </p:pic>
      <p:sp>
        <p:nvSpPr>
          <p:cNvPr id="10" name="CaixaDeTexto 9"/>
          <p:cNvSpPr txBox="1"/>
          <p:nvPr/>
        </p:nvSpPr>
        <p:spPr>
          <a:xfrm>
            <a:off x="251520" y="6003098"/>
            <a:ext cx="8640960" cy="400110"/>
          </a:xfrm>
          <a:prstGeom prst="rect">
            <a:avLst/>
          </a:prstGeom>
          <a:noFill/>
        </p:spPr>
        <p:txBody>
          <a:bodyPr wrap="square" rtlCol="0">
            <a:spAutoFit/>
          </a:bodyPr>
          <a:lstStyle/>
          <a:p>
            <a:pPr algn="r"/>
            <a:r>
              <a:rPr lang="en-GB" sz="2000" b="1" cap="small" dirty="0" smtClean="0">
                <a:solidFill>
                  <a:srgbClr val="259DB5"/>
                </a:solidFill>
                <a:latin typeface="Swis721 Cn BT" pitchFamily="34" charset="0"/>
              </a:rPr>
              <a:t>Exploration of a Wide Range of Design Alternatives</a:t>
            </a:r>
            <a:endParaRPr lang="en-GB" sz="2000" b="1" cap="small" dirty="0">
              <a:solidFill>
                <a:srgbClr val="259DB5"/>
              </a:solidFill>
              <a:latin typeface="Swis721 Cn BT" pitchFamily="34" charset="0"/>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2" name="Picture 4" descr="C:\Users\Sofia Feist\Desktop\Apresentação Tese\Propagation of changes\RenderRailing02.png"/>
          <p:cNvPicPr>
            <a:picLocks noChangeAspect="1" noChangeArrowheads="1"/>
          </p:cNvPicPr>
          <p:nvPr/>
        </p:nvPicPr>
        <p:blipFill>
          <a:blip r:embed="rId3" cstate="print"/>
          <a:srcRect/>
          <a:stretch>
            <a:fillRect/>
          </a:stretch>
        </p:blipFill>
        <p:spPr bwMode="auto">
          <a:xfrm>
            <a:off x="-324544" y="0"/>
            <a:ext cx="10176000" cy="5724000"/>
          </a:xfrm>
          <a:prstGeom prst="rect">
            <a:avLst/>
          </a:prstGeom>
          <a:noFill/>
        </p:spPr>
      </p:pic>
      <p:pic>
        <p:nvPicPr>
          <p:cNvPr id="2051" name="Picture 3" descr="C:\Users\Sofia Feist\Desktop\Apresentação Tese\Propagation of changes\RenderRailing01.png"/>
          <p:cNvPicPr>
            <a:picLocks noChangeAspect="1" noChangeArrowheads="1"/>
          </p:cNvPicPr>
          <p:nvPr/>
        </p:nvPicPr>
        <p:blipFill>
          <a:blip r:embed="rId4" cstate="print"/>
          <a:srcRect/>
          <a:stretch>
            <a:fillRect/>
          </a:stretch>
        </p:blipFill>
        <p:spPr bwMode="auto">
          <a:xfrm>
            <a:off x="-324544" y="0"/>
            <a:ext cx="10176000" cy="5724000"/>
          </a:xfrm>
          <a:prstGeom prst="rect">
            <a:avLst/>
          </a:prstGeom>
          <a:noFill/>
        </p:spPr>
      </p:pic>
      <p:sp>
        <p:nvSpPr>
          <p:cNvPr id="7" name="CaixaDeTexto 6"/>
          <p:cNvSpPr txBox="1"/>
          <p:nvPr/>
        </p:nvSpPr>
        <p:spPr>
          <a:xfrm>
            <a:off x="4860032" y="260648"/>
            <a:ext cx="3960440" cy="707886"/>
          </a:xfrm>
          <a:prstGeom prst="rect">
            <a:avLst/>
          </a:prstGeom>
          <a:noFill/>
          <a:ln>
            <a:noFill/>
          </a:ln>
        </p:spPr>
        <p:txBody>
          <a:bodyPr wrap="square" rtlCol="0">
            <a:spAutoFit/>
          </a:bodyPr>
          <a:lstStyle/>
          <a:p>
            <a:pPr algn="ctr"/>
            <a:endParaRPr lang="en-GB" sz="1000" b="1" cap="small" dirty="0" smtClean="0">
              <a:solidFill>
                <a:schemeClr val="bg1">
                  <a:lumMod val="50000"/>
                </a:schemeClr>
              </a:solidFill>
              <a:latin typeface="Calibri" pitchFamily="34" charset="0"/>
            </a:endParaRPr>
          </a:p>
          <a:p>
            <a:pPr algn="r"/>
            <a:r>
              <a:rPr lang="en-GB" sz="2000" b="1" dirty="0" smtClean="0">
                <a:solidFill>
                  <a:schemeClr val="bg1"/>
                </a:solidFill>
                <a:latin typeface="Swis721 Cn BT" pitchFamily="34" charset="0"/>
              </a:rPr>
              <a:t>A-BIM</a:t>
            </a:r>
          </a:p>
          <a:p>
            <a:pPr algn="r"/>
            <a:endParaRPr lang="en-GB" sz="900" b="1" cap="small" dirty="0" smtClean="0">
              <a:solidFill>
                <a:schemeClr val="bg1">
                  <a:lumMod val="50000"/>
                </a:schemeClr>
              </a:solidFill>
              <a:latin typeface="Calibri" pitchFamily="34" charset="0"/>
            </a:endParaRPr>
          </a:p>
        </p:txBody>
      </p:sp>
      <p:pic>
        <p:nvPicPr>
          <p:cNvPr id="5" name="Picture 7" descr="C:\Users\Sofia Feist\Desktop\Line AT copy copy.png"/>
          <p:cNvPicPr>
            <a:picLocks noChangeAspect="1" noChangeArrowheads="1"/>
          </p:cNvPicPr>
          <p:nvPr/>
        </p:nvPicPr>
        <p:blipFill>
          <a:blip r:embed="rId5" cstate="print"/>
          <a:srcRect t="48970" b="14630"/>
          <a:stretch>
            <a:fillRect/>
          </a:stretch>
        </p:blipFill>
        <p:spPr bwMode="auto">
          <a:xfrm>
            <a:off x="0" y="5609861"/>
            <a:ext cx="9144000" cy="1248139"/>
          </a:xfrm>
          <a:prstGeom prst="rect">
            <a:avLst/>
          </a:prstGeom>
          <a:noFill/>
        </p:spPr>
      </p:pic>
      <p:sp>
        <p:nvSpPr>
          <p:cNvPr id="10" name="CaixaDeTexto 9"/>
          <p:cNvSpPr txBox="1"/>
          <p:nvPr/>
        </p:nvSpPr>
        <p:spPr>
          <a:xfrm>
            <a:off x="1331640" y="6003098"/>
            <a:ext cx="7560840" cy="400110"/>
          </a:xfrm>
          <a:prstGeom prst="rect">
            <a:avLst/>
          </a:prstGeom>
          <a:noFill/>
        </p:spPr>
        <p:txBody>
          <a:bodyPr wrap="square" rtlCol="0">
            <a:spAutoFit/>
          </a:bodyPr>
          <a:lstStyle/>
          <a:p>
            <a:pPr algn="r"/>
            <a:r>
              <a:rPr lang="en-GB" sz="2000" b="1" cap="small" dirty="0" smtClean="0">
                <a:solidFill>
                  <a:srgbClr val="259DB5"/>
                </a:solidFill>
                <a:latin typeface="Swis721 Cn BT" pitchFamily="34" charset="0"/>
              </a:rPr>
              <a:t>Propagation of Changes</a:t>
            </a:r>
            <a:endParaRPr lang="en-GB" sz="2000" b="1" cap="small" dirty="0">
              <a:solidFill>
                <a:srgbClr val="259DB5"/>
              </a:solidFill>
              <a:latin typeface="Swis721 Cn BT"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20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C:\Users\Sofia Feist\Desktop\Atrium-at-Federation-Square.jpg"/>
          <p:cNvPicPr>
            <a:picLocks noChangeAspect="1" noChangeArrowheads="1"/>
          </p:cNvPicPr>
          <p:nvPr/>
        </p:nvPicPr>
        <p:blipFill>
          <a:blip r:embed="rId3" cstate="print"/>
          <a:srcRect/>
          <a:stretch>
            <a:fillRect/>
          </a:stretch>
        </p:blipFill>
        <p:spPr bwMode="auto">
          <a:xfrm>
            <a:off x="0" y="-496492"/>
            <a:ext cx="9988394" cy="6661796"/>
          </a:xfrm>
          <a:prstGeom prst="rect">
            <a:avLst/>
          </a:prstGeom>
          <a:noFill/>
        </p:spPr>
      </p:pic>
      <p:sp>
        <p:nvSpPr>
          <p:cNvPr id="6" name="CaixaDeTexto 5"/>
          <p:cNvSpPr txBox="1"/>
          <p:nvPr/>
        </p:nvSpPr>
        <p:spPr>
          <a:xfrm>
            <a:off x="5940152" y="5106673"/>
            <a:ext cx="3168352" cy="584775"/>
          </a:xfrm>
          <a:prstGeom prst="rect">
            <a:avLst/>
          </a:prstGeom>
          <a:noFill/>
        </p:spPr>
        <p:txBody>
          <a:bodyPr wrap="square" rtlCol="0">
            <a:spAutoFit/>
          </a:bodyPr>
          <a:lstStyle/>
          <a:p>
            <a:pPr algn="r"/>
            <a:r>
              <a:rPr lang="en-US" sz="1100" dirty="0" smtClean="0">
                <a:solidFill>
                  <a:schemeClr val="bg1">
                    <a:lumMod val="65000"/>
                  </a:schemeClr>
                </a:solidFill>
              </a:rPr>
              <a:t>Federation Square</a:t>
            </a:r>
          </a:p>
          <a:p>
            <a:pPr algn="r"/>
            <a:r>
              <a:rPr lang="en-US" sz="1100" dirty="0" smtClean="0">
                <a:solidFill>
                  <a:schemeClr val="bg1">
                    <a:lumMod val="65000"/>
                  </a:schemeClr>
                </a:solidFill>
              </a:rPr>
              <a:t>Lab Architecture Studio</a:t>
            </a:r>
          </a:p>
          <a:p>
            <a:pPr algn="r"/>
            <a:r>
              <a:rPr lang="en-US" sz="1000" dirty="0" smtClean="0">
                <a:solidFill>
                  <a:schemeClr val="bg1">
                    <a:lumMod val="65000"/>
                  </a:schemeClr>
                </a:solidFill>
              </a:rPr>
              <a:t>Photo taken from: piecesofvictoria.com</a:t>
            </a:r>
            <a:endParaRPr lang="en-US" sz="1000" dirty="0">
              <a:solidFill>
                <a:schemeClr val="bg1">
                  <a:lumMod val="65000"/>
                </a:schemeClr>
              </a:solidFill>
            </a:endParaRPr>
          </a:p>
        </p:txBody>
      </p:sp>
      <p:pic>
        <p:nvPicPr>
          <p:cNvPr id="8" name="Picture 7" descr="C:\Users\Sofia Feist\Desktop\Line AT copy copy.png"/>
          <p:cNvPicPr>
            <a:picLocks noChangeAspect="1" noChangeArrowheads="1"/>
          </p:cNvPicPr>
          <p:nvPr/>
        </p:nvPicPr>
        <p:blipFill>
          <a:blip r:embed="rId4" cstate="print"/>
          <a:srcRect t="48970" b="14630"/>
          <a:stretch>
            <a:fillRect/>
          </a:stretch>
        </p:blipFill>
        <p:spPr bwMode="auto">
          <a:xfrm>
            <a:off x="0" y="5609861"/>
            <a:ext cx="9144000" cy="1248139"/>
          </a:xfrm>
          <a:prstGeom prst="rect">
            <a:avLst/>
          </a:prstGeom>
          <a:noFill/>
        </p:spPr>
      </p:pic>
      <p:sp>
        <p:nvSpPr>
          <p:cNvPr id="7" name="CaixaDeTexto 6"/>
          <p:cNvSpPr txBox="1"/>
          <p:nvPr/>
        </p:nvSpPr>
        <p:spPr>
          <a:xfrm>
            <a:off x="4211960" y="6003098"/>
            <a:ext cx="4680520" cy="400110"/>
          </a:xfrm>
          <a:prstGeom prst="rect">
            <a:avLst/>
          </a:prstGeom>
          <a:noFill/>
        </p:spPr>
        <p:txBody>
          <a:bodyPr wrap="square" rtlCol="0">
            <a:spAutoFit/>
          </a:bodyPr>
          <a:lstStyle/>
          <a:p>
            <a:pPr algn="r"/>
            <a:r>
              <a:rPr lang="en-GB" sz="2000" b="1" cap="small" dirty="0" smtClean="0">
                <a:solidFill>
                  <a:srgbClr val="259DB5"/>
                </a:solidFill>
                <a:latin typeface="Swis721 Cn BT" pitchFamily="34" charset="0"/>
              </a:rPr>
              <a:t>Algorithmic Design (AD)</a:t>
            </a:r>
            <a:endParaRPr lang="en-GB" sz="2000" b="1" cap="small" dirty="0">
              <a:solidFill>
                <a:srgbClr val="259DB5"/>
              </a:solidFill>
              <a:latin typeface="Swis721 Cn BT" pitchFamily="34" charset="0"/>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3" name="Picture 5" descr="C:\Users\Sofia Feist\Desktop\Apresentação Tese\Propagation of changes\RenderRailingManualChange03.png"/>
          <p:cNvPicPr>
            <a:picLocks noChangeAspect="1" noChangeArrowheads="1"/>
          </p:cNvPicPr>
          <p:nvPr/>
        </p:nvPicPr>
        <p:blipFill>
          <a:blip r:embed="rId3" cstate="print"/>
          <a:srcRect/>
          <a:stretch>
            <a:fillRect/>
          </a:stretch>
        </p:blipFill>
        <p:spPr bwMode="auto">
          <a:xfrm>
            <a:off x="-324544" y="0"/>
            <a:ext cx="10176000" cy="5724000"/>
          </a:xfrm>
          <a:prstGeom prst="rect">
            <a:avLst/>
          </a:prstGeom>
          <a:noFill/>
        </p:spPr>
      </p:pic>
      <p:pic>
        <p:nvPicPr>
          <p:cNvPr id="5" name="Picture 7" descr="C:\Users\Sofia Feist\Desktop\Line AT copy copy.png"/>
          <p:cNvPicPr>
            <a:picLocks noChangeAspect="1" noChangeArrowheads="1"/>
          </p:cNvPicPr>
          <p:nvPr/>
        </p:nvPicPr>
        <p:blipFill>
          <a:blip r:embed="rId4" cstate="print"/>
          <a:srcRect t="48970" b="14630"/>
          <a:stretch>
            <a:fillRect/>
          </a:stretch>
        </p:blipFill>
        <p:spPr bwMode="auto">
          <a:xfrm>
            <a:off x="0" y="5609861"/>
            <a:ext cx="9144000" cy="1248139"/>
          </a:xfrm>
          <a:prstGeom prst="rect">
            <a:avLst/>
          </a:prstGeom>
          <a:noFill/>
        </p:spPr>
      </p:pic>
      <p:sp>
        <p:nvSpPr>
          <p:cNvPr id="10" name="CaixaDeTexto 9"/>
          <p:cNvSpPr txBox="1"/>
          <p:nvPr/>
        </p:nvSpPr>
        <p:spPr>
          <a:xfrm>
            <a:off x="1331640" y="6003098"/>
            <a:ext cx="7560840" cy="400110"/>
          </a:xfrm>
          <a:prstGeom prst="rect">
            <a:avLst/>
          </a:prstGeom>
          <a:noFill/>
        </p:spPr>
        <p:txBody>
          <a:bodyPr wrap="square" rtlCol="0">
            <a:spAutoFit/>
          </a:bodyPr>
          <a:lstStyle/>
          <a:p>
            <a:pPr algn="r"/>
            <a:r>
              <a:rPr lang="en-GB" sz="2000" b="1" cap="small" dirty="0" smtClean="0">
                <a:solidFill>
                  <a:srgbClr val="259DB5"/>
                </a:solidFill>
                <a:latin typeface="Swis721 Cn BT" pitchFamily="34" charset="0"/>
              </a:rPr>
              <a:t>Propagation of Changes</a:t>
            </a:r>
            <a:endParaRPr lang="en-GB" sz="2000" b="1" cap="small" dirty="0">
              <a:solidFill>
                <a:srgbClr val="259DB5"/>
              </a:solidFill>
              <a:latin typeface="Swis721 Cn BT" pitchFamily="34" charset="0"/>
            </a:endParaRPr>
          </a:p>
        </p:txBody>
      </p:sp>
      <p:sp>
        <p:nvSpPr>
          <p:cNvPr id="6" name="CaixaDeTexto 5"/>
          <p:cNvSpPr txBox="1"/>
          <p:nvPr/>
        </p:nvSpPr>
        <p:spPr>
          <a:xfrm>
            <a:off x="4860032" y="260648"/>
            <a:ext cx="3960440" cy="707886"/>
          </a:xfrm>
          <a:prstGeom prst="rect">
            <a:avLst/>
          </a:prstGeom>
          <a:noFill/>
          <a:ln>
            <a:noFill/>
          </a:ln>
        </p:spPr>
        <p:txBody>
          <a:bodyPr wrap="square" rtlCol="0">
            <a:spAutoFit/>
          </a:bodyPr>
          <a:lstStyle/>
          <a:p>
            <a:pPr algn="ctr"/>
            <a:endParaRPr lang="en-GB" sz="1000" b="1" cap="small" dirty="0" smtClean="0">
              <a:solidFill>
                <a:schemeClr val="bg1">
                  <a:lumMod val="50000"/>
                </a:schemeClr>
              </a:solidFill>
              <a:latin typeface="Calibri" pitchFamily="34" charset="0"/>
            </a:endParaRPr>
          </a:p>
          <a:p>
            <a:pPr algn="r"/>
            <a:r>
              <a:rPr lang="en-GB" sz="2000" b="1" dirty="0" smtClean="0">
                <a:solidFill>
                  <a:schemeClr val="bg1"/>
                </a:solidFill>
                <a:latin typeface="Swis721 Cn BT" pitchFamily="34" charset="0"/>
              </a:rPr>
              <a:t>Manual BIM</a:t>
            </a:r>
          </a:p>
          <a:p>
            <a:pPr algn="r"/>
            <a:endParaRPr lang="en-GB" sz="900" b="1" cap="small" dirty="0" smtClean="0">
              <a:solidFill>
                <a:schemeClr val="bg1">
                  <a:lumMod val="50000"/>
                </a:schemeClr>
              </a:solidFill>
              <a:latin typeface="Calibri" pitchFamily="34" charset="0"/>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descr="C:\Users\Sofia Feist\Desktop\Absolute towers - Scenario 1 INVERTED.png"/>
          <p:cNvPicPr>
            <a:picLocks noChangeAspect="1" noChangeArrowheads="1"/>
          </p:cNvPicPr>
          <p:nvPr/>
        </p:nvPicPr>
        <p:blipFill>
          <a:blip r:embed="rId3" cstate="print"/>
          <a:srcRect/>
          <a:stretch>
            <a:fillRect/>
          </a:stretch>
        </p:blipFill>
        <p:spPr bwMode="auto">
          <a:xfrm>
            <a:off x="1115616" y="513216"/>
            <a:ext cx="1574543" cy="4860000"/>
          </a:xfrm>
          <a:prstGeom prst="rect">
            <a:avLst/>
          </a:prstGeom>
          <a:noFill/>
        </p:spPr>
      </p:pic>
      <p:pic>
        <p:nvPicPr>
          <p:cNvPr id="5" name="Picture 7" descr="C:\Users\Sofia Feist\Desktop\Line AT copy copy.png"/>
          <p:cNvPicPr>
            <a:picLocks noChangeAspect="1" noChangeArrowheads="1"/>
          </p:cNvPicPr>
          <p:nvPr/>
        </p:nvPicPr>
        <p:blipFill>
          <a:blip r:embed="rId4" cstate="print"/>
          <a:srcRect t="48970" b="14630"/>
          <a:stretch>
            <a:fillRect/>
          </a:stretch>
        </p:blipFill>
        <p:spPr bwMode="auto">
          <a:xfrm>
            <a:off x="0" y="5609861"/>
            <a:ext cx="9144000" cy="1248139"/>
          </a:xfrm>
          <a:prstGeom prst="rect">
            <a:avLst/>
          </a:prstGeom>
          <a:noFill/>
        </p:spPr>
      </p:pic>
      <p:sp>
        <p:nvSpPr>
          <p:cNvPr id="10" name="CaixaDeTexto 9"/>
          <p:cNvSpPr txBox="1"/>
          <p:nvPr/>
        </p:nvSpPr>
        <p:spPr>
          <a:xfrm>
            <a:off x="1331640" y="6003098"/>
            <a:ext cx="7560840" cy="400110"/>
          </a:xfrm>
          <a:prstGeom prst="rect">
            <a:avLst/>
          </a:prstGeom>
          <a:noFill/>
        </p:spPr>
        <p:txBody>
          <a:bodyPr wrap="square" rtlCol="0">
            <a:spAutoFit/>
          </a:bodyPr>
          <a:lstStyle/>
          <a:p>
            <a:pPr algn="r"/>
            <a:r>
              <a:rPr lang="en-GB" sz="2000" b="1" cap="small" dirty="0" smtClean="0">
                <a:solidFill>
                  <a:srgbClr val="259DB5"/>
                </a:solidFill>
                <a:latin typeface="Swis721 Cn BT" pitchFamily="34" charset="0"/>
              </a:rPr>
              <a:t>Optimization</a:t>
            </a:r>
            <a:endParaRPr lang="en-GB" sz="2000" b="1" cap="small" dirty="0">
              <a:solidFill>
                <a:srgbClr val="259DB5"/>
              </a:solidFill>
              <a:latin typeface="Swis721 Cn BT" pitchFamily="34" charset="0"/>
            </a:endParaRPr>
          </a:p>
        </p:txBody>
      </p:sp>
      <p:sp>
        <p:nvSpPr>
          <p:cNvPr id="8" name="CaixaDeTexto 7"/>
          <p:cNvSpPr txBox="1"/>
          <p:nvPr/>
        </p:nvSpPr>
        <p:spPr>
          <a:xfrm>
            <a:off x="3923928" y="1017272"/>
            <a:ext cx="4752528" cy="4037003"/>
          </a:xfrm>
          <a:prstGeom prst="rect">
            <a:avLst/>
          </a:prstGeom>
          <a:noFill/>
        </p:spPr>
        <p:txBody>
          <a:bodyPr wrap="square" rtlCol="0">
            <a:spAutoFit/>
          </a:bodyPr>
          <a:lstStyle/>
          <a:p>
            <a:pPr marL="180000">
              <a:spcAft>
                <a:spcPts val="600"/>
              </a:spcAft>
            </a:pPr>
            <a:r>
              <a:rPr lang="en-US" dirty="0" smtClean="0">
                <a:solidFill>
                  <a:schemeClr val="bg1"/>
                </a:solidFill>
              </a:rPr>
              <a:t>Energy, Carbon and Cost Summary:</a:t>
            </a:r>
          </a:p>
          <a:p>
            <a:r>
              <a:rPr lang="en-US" dirty="0" smtClean="0">
                <a:solidFill>
                  <a:schemeClr val="bg1"/>
                </a:solidFill>
              </a:rPr>
              <a:t>Annual Energy Cost:  16.371 $</a:t>
            </a:r>
          </a:p>
          <a:p>
            <a:r>
              <a:rPr lang="en-US" dirty="0" smtClean="0">
                <a:solidFill>
                  <a:schemeClr val="bg1"/>
                </a:solidFill>
              </a:rPr>
              <a:t>Lifecycle Cost:  222.970 $</a:t>
            </a:r>
          </a:p>
          <a:p>
            <a:pPr marL="180000">
              <a:spcAft>
                <a:spcPts val="600"/>
              </a:spcAft>
            </a:pPr>
            <a:endParaRPr lang="en-US" dirty="0" smtClean="0">
              <a:solidFill>
                <a:schemeClr val="bg1"/>
              </a:solidFill>
            </a:endParaRPr>
          </a:p>
          <a:p>
            <a:pPr marL="180000">
              <a:spcAft>
                <a:spcPts val="600"/>
              </a:spcAft>
            </a:pPr>
            <a:r>
              <a:rPr lang="en-US" dirty="0" smtClean="0">
                <a:solidFill>
                  <a:schemeClr val="bg1"/>
                </a:solidFill>
              </a:rPr>
              <a:t>Annual Energy:</a:t>
            </a:r>
          </a:p>
          <a:p>
            <a:pPr>
              <a:lnSpc>
                <a:spcPts val="2160"/>
              </a:lnSpc>
            </a:pPr>
            <a:r>
              <a:rPr lang="en-US" dirty="0" smtClean="0">
                <a:solidFill>
                  <a:schemeClr val="bg1"/>
                </a:solidFill>
              </a:rPr>
              <a:t>Energy Use Intensity: 222.239 MJ/m</a:t>
            </a:r>
            <a:r>
              <a:rPr lang="en-US" baseline="40000" dirty="0" smtClean="0">
                <a:solidFill>
                  <a:schemeClr val="bg1"/>
                </a:solidFill>
              </a:rPr>
              <a:t>2</a:t>
            </a:r>
            <a:r>
              <a:rPr lang="en-US" dirty="0" smtClean="0">
                <a:solidFill>
                  <a:schemeClr val="bg1"/>
                </a:solidFill>
              </a:rPr>
              <a:t>/Year</a:t>
            </a:r>
          </a:p>
          <a:p>
            <a:pPr>
              <a:lnSpc>
                <a:spcPts val="2160"/>
              </a:lnSpc>
            </a:pPr>
            <a:r>
              <a:rPr lang="en-US" dirty="0" smtClean="0">
                <a:solidFill>
                  <a:schemeClr val="bg1"/>
                </a:solidFill>
              </a:rPr>
              <a:t>Electric: 112.081 kWh</a:t>
            </a:r>
          </a:p>
          <a:p>
            <a:pPr>
              <a:lnSpc>
                <a:spcPts val="2160"/>
              </a:lnSpc>
            </a:pPr>
            <a:r>
              <a:rPr lang="en-US" dirty="0" smtClean="0">
                <a:solidFill>
                  <a:schemeClr val="bg1"/>
                </a:solidFill>
              </a:rPr>
              <a:t>Fuel: 24.143 MJ</a:t>
            </a:r>
          </a:p>
          <a:p>
            <a:pPr>
              <a:lnSpc>
                <a:spcPts val="2160"/>
              </a:lnSpc>
            </a:pPr>
            <a:r>
              <a:rPr lang="en-US" dirty="0" smtClean="0">
                <a:solidFill>
                  <a:schemeClr val="bg1"/>
                </a:solidFill>
              </a:rPr>
              <a:t>Annual Peak Demand:  43,9kW</a:t>
            </a:r>
          </a:p>
          <a:p>
            <a:pPr>
              <a:lnSpc>
                <a:spcPts val="2160"/>
              </a:lnSpc>
            </a:pPr>
            <a:endParaRPr lang="en-US" dirty="0" smtClean="0">
              <a:solidFill>
                <a:schemeClr val="bg1"/>
              </a:solidFill>
            </a:endParaRPr>
          </a:p>
          <a:p>
            <a:pPr marL="180000">
              <a:spcAft>
                <a:spcPts val="600"/>
              </a:spcAft>
            </a:pPr>
            <a:r>
              <a:rPr lang="en-US" dirty="0" smtClean="0">
                <a:solidFill>
                  <a:schemeClr val="bg1"/>
                </a:solidFill>
              </a:rPr>
              <a:t>Lifecycle Energy:</a:t>
            </a:r>
          </a:p>
          <a:p>
            <a:pPr>
              <a:lnSpc>
                <a:spcPts val="2160"/>
              </a:lnSpc>
            </a:pPr>
            <a:r>
              <a:rPr lang="en-US" dirty="0" smtClean="0">
                <a:solidFill>
                  <a:schemeClr val="bg1"/>
                </a:solidFill>
              </a:rPr>
              <a:t>Electric: 3.362.418 kW</a:t>
            </a:r>
          </a:p>
          <a:p>
            <a:pPr>
              <a:lnSpc>
                <a:spcPts val="2160"/>
              </a:lnSpc>
            </a:pPr>
            <a:r>
              <a:rPr lang="en-US" dirty="0" smtClean="0">
                <a:solidFill>
                  <a:schemeClr val="bg1"/>
                </a:solidFill>
              </a:rPr>
              <a:t>Fuel: 724.292 MJ</a:t>
            </a:r>
          </a:p>
        </p:txBody>
      </p:sp>
      <p:pic>
        <p:nvPicPr>
          <p:cNvPr id="12" name="Picture 2" descr="C:\Users\Sofia Feist\Desktop\Absolute towers - Initial Model 2 INVERTED.png"/>
          <p:cNvPicPr>
            <a:picLocks noChangeAspect="1" noChangeArrowheads="1"/>
          </p:cNvPicPr>
          <p:nvPr/>
        </p:nvPicPr>
        <p:blipFill>
          <a:blip r:embed="rId5" cstate="print"/>
          <a:srcRect/>
          <a:stretch>
            <a:fillRect/>
          </a:stretch>
        </p:blipFill>
        <p:spPr bwMode="auto">
          <a:xfrm>
            <a:off x="1115616" y="513216"/>
            <a:ext cx="1544561" cy="4860000"/>
          </a:xfrm>
          <a:prstGeom prst="rect">
            <a:avLst/>
          </a:prstGeom>
          <a:noFill/>
        </p:spPr>
      </p:pic>
      <p:sp>
        <p:nvSpPr>
          <p:cNvPr id="13" name="CaixaDeTexto 12"/>
          <p:cNvSpPr txBox="1"/>
          <p:nvPr/>
        </p:nvSpPr>
        <p:spPr>
          <a:xfrm>
            <a:off x="3923928" y="1017272"/>
            <a:ext cx="4752528" cy="4037003"/>
          </a:xfrm>
          <a:prstGeom prst="rect">
            <a:avLst/>
          </a:prstGeom>
          <a:noFill/>
        </p:spPr>
        <p:txBody>
          <a:bodyPr wrap="square" rtlCol="0">
            <a:spAutoFit/>
          </a:bodyPr>
          <a:lstStyle/>
          <a:p>
            <a:pPr marL="180000">
              <a:spcAft>
                <a:spcPts val="600"/>
              </a:spcAft>
            </a:pPr>
            <a:r>
              <a:rPr lang="en-US" dirty="0" smtClean="0">
                <a:solidFill>
                  <a:schemeClr val="bg1"/>
                </a:solidFill>
              </a:rPr>
              <a:t>Energy, Carbon and Cost Summary:</a:t>
            </a:r>
          </a:p>
          <a:p>
            <a:r>
              <a:rPr lang="en-US" dirty="0" smtClean="0">
                <a:solidFill>
                  <a:schemeClr val="bg1"/>
                </a:solidFill>
              </a:rPr>
              <a:t>Annual Energy Cost:  4.991 $</a:t>
            </a:r>
          </a:p>
          <a:p>
            <a:r>
              <a:rPr lang="en-US" dirty="0" smtClean="0">
                <a:solidFill>
                  <a:schemeClr val="bg1"/>
                </a:solidFill>
              </a:rPr>
              <a:t>Lifecycle Cost:  67.975 $</a:t>
            </a:r>
          </a:p>
          <a:p>
            <a:pPr marL="180000">
              <a:spcAft>
                <a:spcPts val="600"/>
              </a:spcAft>
            </a:pPr>
            <a:endParaRPr lang="en-US" dirty="0" smtClean="0">
              <a:solidFill>
                <a:schemeClr val="bg1"/>
              </a:solidFill>
            </a:endParaRPr>
          </a:p>
          <a:p>
            <a:pPr marL="180000">
              <a:spcAft>
                <a:spcPts val="600"/>
              </a:spcAft>
            </a:pPr>
            <a:r>
              <a:rPr lang="en-US" dirty="0" smtClean="0">
                <a:solidFill>
                  <a:schemeClr val="bg1"/>
                </a:solidFill>
              </a:rPr>
              <a:t>Annual Energy:</a:t>
            </a:r>
          </a:p>
          <a:p>
            <a:pPr>
              <a:lnSpc>
                <a:spcPts val="2160"/>
              </a:lnSpc>
            </a:pPr>
            <a:r>
              <a:rPr lang="en-US" dirty="0" smtClean="0">
                <a:solidFill>
                  <a:schemeClr val="bg1"/>
                </a:solidFill>
              </a:rPr>
              <a:t>Energy Use Intensity: 6.329 MJ/m</a:t>
            </a:r>
            <a:r>
              <a:rPr lang="en-US" baseline="40000" dirty="0" smtClean="0">
                <a:solidFill>
                  <a:schemeClr val="bg1"/>
                </a:solidFill>
              </a:rPr>
              <a:t>2</a:t>
            </a:r>
            <a:r>
              <a:rPr lang="en-US" dirty="0" smtClean="0">
                <a:solidFill>
                  <a:schemeClr val="bg1"/>
                </a:solidFill>
              </a:rPr>
              <a:t>/Year</a:t>
            </a:r>
          </a:p>
          <a:p>
            <a:pPr>
              <a:lnSpc>
                <a:spcPts val="2160"/>
              </a:lnSpc>
            </a:pPr>
            <a:r>
              <a:rPr lang="en-US" dirty="0" smtClean="0">
                <a:solidFill>
                  <a:schemeClr val="bg1"/>
                </a:solidFill>
              </a:rPr>
              <a:t>Electric: 30.953 kWh</a:t>
            </a:r>
          </a:p>
          <a:p>
            <a:pPr>
              <a:lnSpc>
                <a:spcPts val="2160"/>
              </a:lnSpc>
            </a:pPr>
            <a:r>
              <a:rPr lang="en-US" dirty="0" smtClean="0">
                <a:solidFill>
                  <a:schemeClr val="bg1"/>
                </a:solidFill>
              </a:rPr>
              <a:t>Fuel: 49.496 MJ</a:t>
            </a:r>
          </a:p>
          <a:p>
            <a:pPr>
              <a:lnSpc>
                <a:spcPts val="2160"/>
              </a:lnSpc>
            </a:pPr>
            <a:r>
              <a:rPr lang="en-US" dirty="0" smtClean="0">
                <a:solidFill>
                  <a:schemeClr val="bg1"/>
                </a:solidFill>
              </a:rPr>
              <a:t>Annual Peak Demand:  11,4kW</a:t>
            </a:r>
          </a:p>
          <a:p>
            <a:pPr>
              <a:lnSpc>
                <a:spcPts val="2160"/>
              </a:lnSpc>
            </a:pPr>
            <a:endParaRPr lang="en-US" dirty="0" smtClean="0">
              <a:solidFill>
                <a:schemeClr val="bg1"/>
              </a:solidFill>
            </a:endParaRPr>
          </a:p>
          <a:p>
            <a:pPr marL="180000">
              <a:spcAft>
                <a:spcPts val="600"/>
              </a:spcAft>
            </a:pPr>
            <a:r>
              <a:rPr lang="en-US" dirty="0" smtClean="0">
                <a:solidFill>
                  <a:schemeClr val="bg1"/>
                </a:solidFill>
              </a:rPr>
              <a:t>Lifecycle Energy:</a:t>
            </a:r>
          </a:p>
          <a:p>
            <a:pPr>
              <a:lnSpc>
                <a:spcPts val="2160"/>
              </a:lnSpc>
            </a:pPr>
            <a:r>
              <a:rPr lang="en-US" dirty="0" smtClean="0">
                <a:solidFill>
                  <a:schemeClr val="bg1"/>
                </a:solidFill>
              </a:rPr>
              <a:t>Electric: 928.576 kW</a:t>
            </a:r>
          </a:p>
          <a:p>
            <a:pPr>
              <a:lnSpc>
                <a:spcPts val="2160"/>
              </a:lnSpc>
            </a:pPr>
            <a:r>
              <a:rPr lang="en-US" dirty="0" smtClean="0">
                <a:solidFill>
                  <a:schemeClr val="bg1"/>
                </a:solidFill>
              </a:rPr>
              <a:t>Fuel: 1.484.871 MJ</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12"/>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7" descr="C:\Users\Sofia Feist\Desktop\Line AT copy copy.png"/>
          <p:cNvPicPr>
            <a:picLocks noChangeAspect="1" noChangeArrowheads="1"/>
          </p:cNvPicPr>
          <p:nvPr/>
        </p:nvPicPr>
        <p:blipFill>
          <a:blip r:embed="rId3" cstate="print"/>
          <a:srcRect t="48970" b="14630"/>
          <a:stretch>
            <a:fillRect/>
          </a:stretch>
        </p:blipFill>
        <p:spPr bwMode="auto">
          <a:xfrm>
            <a:off x="0" y="5609861"/>
            <a:ext cx="9144000" cy="1248139"/>
          </a:xfrm>
          <a:prstGeom prst="rect">
            <a:avLst/>
          </a:prstGeom>
          <a:noFill/>
        </p:spPr>
      </p:pic>
      <p:sp>
        <p:nvSpPr>
          <p:cNvPr id="10" name="CaixaDeTexto 9"/>
          <p:cNvSpPr txBox="1"/>
          <p:nvPr/>
        </p:nvSpPr>
        <p:spPr>
          <a:xfrm>
            <a:off x="1331640" y="6003098"/>
            <a:ext cx="7560840" cy="400110"/>
          </a:xfrm>
          <a:prstGeom prst="rect">
            <a:avLst/>
          </a:prstGeom>
          <a:noFill/>
        </p:spPr>
        <p:txBody>
          <a:bodyPr wrap="square" rtlCol="0">
            <a:spAutoFit/>
          </a:bodyPr>
          <a:lstStyle/>
          <a:p>
            <a:pPr algn="r"/>
            <a:r>
              <a:rPr lang="en-GB" sz="2000" b="1" cap="small" dirty="0" smtClean="0">
                <a:solidFill>
                  <a:srgbClr val="259DB5"/>
                </a:solidFill>
                <a:latin typeface="Swis721 Cn BT" pitchFamily="34" charset="0"/>
              </a:rPr>
              <a:t>Future Work</a:t>
            </a:r>
            <a:endParaRPr lang="en-GB" sz="2000" b="1" cap="small" dirty="0">
              <a:solidFill>
                <a:srgbClr val="259DB5"/>
              </a:solidFill>
              <a:latin typeface="Swis721 Cn BT" pitchFamily="34" charset="0"/>
            </a:endParaRPr>
          </a:p>
        </p:txBody>
      </p:sp>
      <p:sp>
        <p:nvSpPr>
          <p:cNvPr id="6" name="CaixaDeTexto 5"/>
          <p:cNvSpPr txBox="1"/>
          <p:nvPr/>
        </p:nvSpPr>
        <p:spPr>
          <a:xfrm>
            <a:off x="1979712" y="1095127"/>
            <a:ext cx="7164288" cy="400110"/>
          </a:xfrm>
          <a:prstGeom prst="rect">
            <a:avLst/>
          </a:prstGeom>
          <a:noFill/>
        </p:spPr>
        <p:txBody>
          <a:bodyPr wrap="square" rtlCol="0">
            <a:spAutoFit/>
          </a:bodyPr>
          <a:lstStyle/>
          <a:p>
            <a:r>
              <a:rPr lang="en-US" sz="2000" b="1" cap="small" dirty="0" smtClean="0">
                <a:solidFill>
                  <a:srgbClr val="FFFFFF"/>
                </a:solidFill>
                <a:latin typeface="Swis721 Cn BT" pitchFamily="34" charset="0"/>
              </a:rPr>
              <a:t>Further Explore A-BIM’s Capabilities:</a:t>
            </a:r>
          </a:p>
        </p:txBody>
      </p:sp>
      <p:sp>
        <p:nvSpPr>
          <p:cNvPr id="7" name="CaixaDeTexto 6"/>
          <p:cNvSpPr txBox="1"/>
          <p:nvPr/>
        </p:nvSpPr>
        <p:spPr>
          <a:xfrm>
            <a:off x="1979712" y="2524834"/>
            <a:ext cx="5112568" cy="400110"/>
          </a:xfrm>
          <a:prstGeom prst="rect">
            <a:avLst/>
          </a:prstGeom>
          <a:noFill/>
        </p:spPr>
        <p:txBody>
          <a:bodyPr wrap="square" rtlCol="0">
            <a:spAutoFit/>
          </a:bodyPr>
          <a:lstStyle/>
          <a:p>
            <a:pPr>
              <a:buFont typeface="Arial" pitchFamily="34" charset="0"/>
              <a:buChar char="•"/>
            </a:pPr>
            <a:r>
              <a:rPr lang="en-US" sz="2000" b="1" cap="small" dirty="0" smtClean="0">
                <a:solidFill>
                  <a:srgbClr val="FFFFFF"/>
                </a:solidFill>
                <a:latin typeface="Swis721 Cn BT" pitchFamily="34" charset="0"/>
              </a:rPr>
              <a:t>   </a:t>
            </a:r>
            <a:r>
              <a:rPr lang="en-US" b="1" cap="small" dirty="0" smtClean="0">
                <a:solidFill>
                  <a:srgbClr val="FFFFFF"/>
                </a:solidFill>
                <a:latin typeface="Swis721 Cn BT" pitchFamily="34" charset="0"/>
              </a:rPr>
              <a:t>Explore Optimization Processes</a:t>
            </a:r>
          </a:p>
        </p:txBody>
      </p:sp>
      <p:sp>
        <p:nvSpPr>
          <p:cNvPr id="11" name="CaixaDeTexto 10"/>
          <p:cNvSpPr txBox="1"/>
          <p:nvPr/>
        </p:nvSpPr>
        <p:spPr>
          <a:xfrm>
            <a:off x="1979712" y="3300953"/>
            <a:ext cx="5832648" cy="400110"/>
          </a:xfrm>
          <a:prstGeom prst="rect">
            <a:avLst/>
          </a:prstGeom>
          <a:noFill/>
        </p:spPr>
        <p:txBody>
          <a:bodyPr wrap="square" rtlCol="0">
            <a:spAutoFit/>
          </a:bodyPr>
          <a:lstStyle/>
          <a:p>
            <a:pPr>
              <a:spcAft>
                <a:spcPts val="1200"/>
              </a:spcAft>
              <a:buFont typeface="Arial" pitchFamily="34" charset="0"/>
              <a:buChar char="•"/>
            </a:pPr>
            <a:r>
              <a:rPr lang="en-US" sz="2000" b="1" cap="small" dirty="0" smtClean="0">
                <a:solidFill>
                  <a:srgbClr val="FFFFFF"/>
                </a:solidFill>
                <a:latin typeface="Swis721 Cn BT" pitchFamily="34" charset="0"/>
              </a:rPr>
              <a:t>   </a:t>
            </a:r>
            <a:r>
              <a:rPr lang="en-US" b="1" cap="small" dirty="0" smtClean="0">
                <a:solidFill>
                  <a:srgbClr val="FFFFFF"/>
                </a:solidFill>
                <a:latin typeface="Swis721 Cn BT" pitchFamily="34" charset="0"/>
              </a:rPr>
              <a:t>Evaluate impact on collaboration   </a:t>
            </a:r>
            <a:endParaRPr lang="en-US" sz="2000" b="1" cap="small" dirty="0" smtClean="0">
              <a:solidFill>
                <a:srgbClr val="FFFFFF"/>
              </a:solidFill>
              <a:latin typeface="Swis721 Cn BT" pitchFamily="34" charset="0"/>
            </a:endParaRPr>
          </a:p>
        </p:txBody>
      </p:sp>
      <p:sp>
        <p:nvSpPr>
          <p:cNvPr id="8" name="CaixaDeTexto 7"/>
          <p:cNvSpPr txBox="1"/>
          <p:nvPr/>
        </p:nvSpPr>
        <p:spPr>
          <a:xfrm>
            <a:off x="1979712" y="4077072"/>
            <a:ext cx="5832648" cy="400110"/>
          </a:xfrm>
          <a:prstGeom prst="rect">
            <a:avLst/>
          </a:prstGeom>
          <a:noFill/>
        </p:spPr>
        <p:txBody>
          <a:bodyPr wrap="square" rtlCol="0">
            <a:spAutoFit/>
          </a:bodyPr>
          <a:lstStyle/>
          <a:p>
            <a:pPr>
              <a:spcAft>
                <a:spcPts val="1200"/>
              </a:spcAft>
              <a:buFont typeface="Arial" pitchFamily="34" charset="0"/>
              <a:buChar char="•"/>
            </a:pPr>
            <a:r>
              <a:rPr lang="en-US" sz="2000" b="1" cap="small" dirty="0" smtClean="0">
                <a:solidFill>
                  <a:srgbClr val="FFFFFF"/>
                </a:solidFill>
                <a:latin typeface="Swis721 Cn BT" pitchFamily="34" charset="0"/>
              </a:rPr>
              <a:t>   </a:t>
            </a:r>
            <a:r>
              <a:rPr lang="en-US" b="1" cap="small" dirty="0" smtClean="0">
                <a:solidFill>
                  <a:srgbClr val="FFFFFF"/>
                </a:solidFill>
                <a:latin typeface="Swis721 Cn BT" pitchFamily="34" charset="0"/>
              </a:rPr>
              <a:t>Evaluate A-BIM in a project-driven environment</a:t>
            </a:r>
            <a:endParaRPr lang="en-US" sz="2000" b="1" cap="small" dirty="0" smtClean="0">
              <a:solidFill>
                <a:srgbClr val="FFFFFF"/>
              </a:solidFill>
              <a:latin typeface="Swis721 Cn BT"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C:\Users\Sofia Feist\Desktop\Line AT copy copy.png"/>
          <p:cNvPicPr>
            <a:picLocks noChangeAspect="1" noChangeArrowheads="1"/>
          </p:cNvPicPr>
          <p:nvPr/>
        </p:nvPicPr>
        <p:blipFill>
          <a:blip r:embed="rId3" cstate="print"/>
          <a:srcRect l="14484" t="54669" b="14630"/>
          <a:stretch>
            <a:fillRect/>
          </a:stretch>
        </p:blipFill>
        <p:spPr bwMode="auto">
          <a:xfrm>
            <a:off x="0" y="5805264"/>
            <a:ext cx="9144000" cy="1052736"/>
          </a:xfrm>
          <a:prstGeom prst="rect">
            <a:avLst/>
          </a:prstGeom>
          <a:noFill/>
        </p:spPr>
      </p:pic>
      <p:pic>
        <p:nvPicPr>
          <p:cNvPr id="9" name="Picture 7" descr="C:\Users\Sofia Feist\Desktop\Line AT copy copy.png"/>
          <p:cNvPicPr>
            <a:picLocks noChangeAspect="1" noChangeArrowheads="1"/>
          </p:cNvPicPr>
          <p:nvPr/>
        </p:nvPicPr>
        <p:blipFill>
          <a:blip r:embed="rId3" cstate="print"/>
          <a:srcRect t="48970" b="44730"/>
          <a:stretch>
            <a:fillRect/>
          </a:stretch>
        </p:blipFill>
        <p:spPr bwMode="auto">
          <a:xfrm>
            <a:off x="0" y="5301208"/>
            <a:ext cx="9144000" cy="216024"/>
          </a:xfrm>
          <a:prstGeom prst="rect">
            <a:avLst/>
          </a:prstGeom>
          <a:noFill/>
        </p:spPr>
      </p:pic>
      <p:sp>
        <p:nvSpPr>
          <p:cNvPr id="7" name="CaixaDeTexto 6"/>
          <p:cNvSpPr txBox="1"/>
          <p:nvPr/>
        </p:nvSpPr>
        <p:spPr>
          <a:xfrm>
            <a:off x="5940152" y="5126997"/>
            <a:ext cx="3168352" cy="246221"/>
          </a:xfrm>
          <a:prstGeom prst="rect">
            <a:avLst/>
          </a:prstGeom>
          <a:noFill/>
        </p:spPr>
        <p:txBody>
          <a:bodyPr wrap="square" rtlCol="0">
            <a:spAutoFit/>
          </a:bodyPr>
          <a:lstStyle/>
          <a:p>
            <a:pPr algn="r"/>
            <a:r>
              <a:rPr lang="en-US" sz="1000" dirty="0" smtClean="0">
                <a:solidFill>
                  <a:schemeClr val="tx1">
                    <a:lumMod val="75000"/>
                    <a:lumOff val="25000"/>
                  </a:schemeClr>
                </a:solidFill>
              </a:rPr>
              <a:t>Cover Image: </a:t>
            </a:r>
            <a:r>
              <a:rPr lang="pt-PT" sz="1000" dirty="0" smtClean="0">
                <a:solidFill>
                  <a:schemeClr val="tx1">
                    <a:lumMod val="75000"/>
                    <a:lumOff val="25000"/>
                  </a:schemeClr>
                </a:solidFill>
              </a:rPr>
              <a:t>@ </a:t>
            </a:r>
            <a:r>
              <a:rPr lang="pt-PT" sz="1000" dirty="0" err="1" smtClean="0">
                <a:solidFill>
                  <a:schemeClr val="tx1">
                    <a:lumMod val="75000"/>
                    <a:lumOff val="25000"/>
                  </a:schemeClr>
                </a:solidFill>
              </a:rPr>
              <a:t>Romain</a:t>
            </a:r>
            <a:r>
              <a:rPr lang="pt-PT" sz="1000" dirty="0" smtClean="0">
                <a:solidFill>
                  <a:schemeClr val="tx1">
                    <a:lumMod val="75000"/>
                    <a:lumOff val="25000"/>
                  </a:schemeClr>
                </a:solidFill>
              </a:rPr>
              <a:t> </a:t>
            </a:r>
            <a:r>
              <a:rPr lang="pt-PT" sz="1000" dirty="0" err="1" smtClean="0">
                <a:solidFill>
                  <a:schemeClr val="tx1">
                    <a:lumMod val="75000"/>
                    <a:lumOff val="25000"/>
                  </a:schemeClr>
                </a:solidFill>
              </a:rPr>
              <a:t>Trystram</a:t>
            </a:r>
            <a:endParaRPr lang="en-US" sz="1000" dirty="0">
              <a:solidFill>
                <a:schemeClr val="tx1">
                  <a:lumMod val="75000"/>
                  <a:lumOff val="25000"/>
                </a:schemeClr>
              </a:solidFill>
            </a:endParaRPr>
          </a:p>
        </p:txBody>
      </p:sp>
      <p:sp>
        <p:nvSpPr>
          <p:cNvPr id="10" name="CaixaDeTexto 9"/>
          <p:cNvSpPr txBox="1"/>
          <p:nvPr/>
        </p:nvSpPr>
        <p:spPr>
          <a:xfrm>
            <a:off x="611560" y="2276872"/>
            <a:ext cx="7848872" cy="923330"/>
          </a:xfrm>
          <a:prstGeom prst="rect">
            <a:avLst/>
          </a:prstGeom>
          <a:noFill/>
        </p:spPr>
        <p:txBody>
          <a:bodyPr wrap="square" rtlCol="0">
            <a:spAutoFit/>
          </a:bodyPr>
          <a:lstStyle/>
          <a:p>
            <a:pPr algn="ctr"/>
            <a:r>
              <a:rPr lang="en-GB" sz="5400" b="1" cap="small" dirty="0" smtClean="0">
                <a:solidFill>
                  <a:srgbClr val="FFFFFF"/>
                </a:solidFill>
                <a:latin typeface="Swis721 Cn BT" pitchFamily="34" charset="0"/>
              </a:rPr>
              <a:t>Thank You!</a:t>
            </a:r>
            <a:endParaRPr lang="en-GB" sz="5400" b="1" cap="small" dirty="0">
              <a:solidFill>
                <a:srgbClr val="FFFFFF"/>
              </a:solidFill>
              <a:latin typeface="Swis721 Cn BT" pitchFamily="34" charset="0"/>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 name="Picture 7" descr="C:\Users\Sofia Feist\Desktop\Line AT copy copy.png"/>
          <p:cNvPicPr>
            <a:picLocks noChangeAspect="1" noChangeArrowheads="1"/>
          </p:cNvPicPr>
          <p:nvPr/>
        </p:nvPicPr>
        <p:blipFill>
          <a:blip r:embed="rId3" cstate="print"/>
          <a:srcRect t="48970" b="14630"/>
          <a:stretch>
            <a:fillRect/>
          </a:stretch>
        </p:blipFill>
        <p:spPr bwMode="auto">
          <a:xfrm>
            <a:off x="0" y="5609861"/>
            <a:ext cx="9144000" cy="1248139"/>
          </a:xfrm>
          <a:prstGeom prst="rect">
            <a:avLst/>
          </a:prstGeom>
          <a:noFill/>
        </p:spPr>
      </p:pic>
      <p:pic>
        <p:nvPicPr>
          <p:cNvPr id="2" name="Picture 2" descr="C:\Users\Sofia Feist\Desktop\Setas copy.png"/>
          <p:cNvPicPr>
            <a:picLocks noChangeAspect="1" noChangeArrowheads="1"/>
          </p:cNvPicPr>
          <p:nvPr/>
        </p:nvPicPr>
        <p:blipFill>
          <a:blip r:embed="rId4" cstate="print"/>
          <a:srcRect l="43778" t="13946" r="37273" b="25620"/>
          <a:stretch>
            <a:fillRect/>
          </a:stretch>
        </p:blipFill>
        <p:spPr bwMode="auto">
          <a:xfrm>
            <a:off x="3851920" y="665381"/>
            <a:ext cx="2304256" cy="4131771"/>
          </a:xfrm>
          <a:prstGeom prst="rect">
            <a:avLst/>
          </a:prstGeom>
          <a:noFill/>
        </p:spPr>
      </p:pic>
      <p:sp>
        <p:nvSpPr>
          <p:cNvPr id="5" name="CaixaDeTexto 4"/>
          <p:cNvSpPr txBox="1"/>
          <p:nvPr/>
        </p:nvSpPr>
        <p:spPr>
          <a:xfrm>
            <a:off x="1296144" y="3068965"/>
            <a:ext cx="2555776" cy="584775"/>
          </a:xfrm>
          <a:prstGeom prst="rect">
            <a:avLst/>
          </a:prstGeom>
          <a:noFill/>
        </p:spPr>
        <p:txBody>
          <a:bodyPr wrap="square" rtlCol="0">
            <a:spAutoFit/>
          </a:bodyPr>
          <a:lstStyle/>
          <a:p>
            <a:r>
              <a:rPr lang="en-US" sz="3200" b="1" dirty="0" smtClean="0">
                <a:solidFill>
                  <a:schemeClr val="bg1"/>
                </a:solidFill>
                <a:latin typeface="Calibri" pitchFamily="34" charset="0"/>
                <a:cs typeface="Arial" pitchFamily="34" charset="0"/>
              </a:rPr>
              <a:t>Visual LISP</a:t>
            </a:r>
            <a:endParaRPr lang="en-US" sz="3200" b="1" dirty="0">
              <a:solidFill>
                <a:schemeClr val="bg1"/>
              </a:solidFill>
              <a:latin typeface="Calibri" pitchFamily="34" charset="0"/>
              <a:cs typeface="Arial" pitchFamily="34" charset="0"/>
            </a:endParaRPr>
          </a:p>
        </p:txBody>
      </p:sp>
      <p:sp>
        <p:nvSpPr>
          <p:cNvPr id="11" name="CaixaDeTexto 10"/>
          <p:cNvSpPr txBox="1"/>
          <p:nvPr/>
        </p:nvSpPr>
        <p:spPr>
          <a:xfrm>
            <a:off x="1202432" y="1756408"/>
            <a:ext cx="3131840" cy="592470"/>
          </a:xfrm>
          <a:prstGeom prst="rect">
            <a:avLst/>
          </a:prstGeom>
          <a:noFill/>
        </p:spPr>
        <p:txBody>
          <a:bodyPr wrap="square" rtlCol="0">
            <a:spAutoFit/>
          </a:bodyPr>
          <a:lstStyle/>
          <a:p>
            <a:r>
              <a:rPr lang="en-US" sz="3250" b="1" dirty="0" err="1" smtClean="0">
                <a:solidFill>
                  <a:schemeClr val="bg1"/>
                </a:solidFill>
                <a:latin typeface="Calibri" pitchFamily="34" charset="0"/>
                <a:cs typeface="Arial" pitchFamily="34" charset="0"/>
              </a:rPr>
              <a:t>Rhino</a:t>
            </a:r>
            <a:r>
              <a:rPr lang="en-US" sz="3250" b="1" dirty="0" err="1" smtClean="0">
                <a:solidFill>
                  <a:srgbClr val="F60000"/>
                </a:solidFill>
                <a:latin typeface="Calibri" pitchFamily="34" charset="0"/>
                <a:cs typeface="Arial" pitchFamily="34" charset="0"/>
              </a:rPr>
              <a:t>script</a:t>
            </a:r>
            <a:endParaRPr lang="en-US" sz="3250" b="1" dirty="0">
              <a:solidFill>
                <a:srgbClr val="F60000"/>
              </a:solidFill>
              <a:latin typeface="Calibri" pitchFamily="34" charset="0"/>
              <a:cs typeface="Arial" pitchFamily="34" charset="0"/>
            </a:endParaRPr>
          </a:p>
        </p:txBody>
      </p:sp>
      <p:pic>
        <p:nvPicPr>
          <p:cNvPr id="1033" name="Picture 9" descr="C:\Users\Sofia Feist\Desktop\Autodesk-Autocad-icon.png"/>
          <p:cNvPicPr>
            <a:picLocks noChangeAspect="1" noChangeArrowheads="1"/>
          </p:cNvPicPr>
          <p:nvPr/>
        </p:nvPicPr>
        <p:blipFill>
          <a:blip r:embed="rId5" cstate="print">
            <a:lum bright="5000"/>
          </a:blip>
          <a:srcRect/>
          <a:stretch>
            <a:fillRect/>
          </a:stretch>
        </p:blipFill>
        <p:spPr bwMode="auto">
          <a:xfrm>
            <a:off x="6228184" y="3140968"/>
            <a:ext cx="1728192" cy="1728192"/>
          </a:xfrm>
          <a:prstGeom prst="rect">
            <a:avLst/>
          </a:prstGeom>
          <a:noFill/>
        </p:spPr>
      </p:pic>
      <p:pic>
        <p:nvPicPr>
          <p:cNvPr id="1036" name="Picture 12" descr="C:\Users\Sofia Feist\Desktop\icon_rhino-big.png"/>
          <p:cNvPicPr>
            <a:picLocks noChangeAspect="1" noChangeArrowheads="1"/>
          </p:cNvPicPr>
          <p:nvPr/>
        </p:nvPicPr>
        <p:blipFill>
          <a:blip r:embed="rId6" cstate="print"/>
          <a:srcRect/>
          <a:stretch>
            <a:fillRect/>
          </a:stretch>
        </p:blipFill>
        <p:spPr bwMode="auto">
          <a:xfrm rot="21213207">
            <a:off x="6193379" y="511477"/>
            <a:ext cx="2016224" cy="2016224"/>
          </a:xfrm>
          <a:prstGeom prst="rect">
            <a:avLst/>
          </a:prstGeom>
          <a:noFill/>
        </p:spPr>
      </p:pic>
      <p:sp>
        <p:nvSpPr>
          <p:cNvPr id="12" name="CaixaDeTexto 11"/>
          <p:cNvSpPr txBox="1"/>
          <p:nvPr/>
        </p:nvSpPr>
        <p:spPr>
          <a:xfrm>
            <a:off x="1080016" y="4489956"/>
            <a:ext cx="3780016" cy="695062"/>
          </a:xfrm>
          <a:prstGeom prst="rect">
            <a:avLst/>
          </a:prstGeom>
          <a:noFill/>
        </p:spPr>
        <p:txBody>
          <a:bodyPr wrap="square" rtlCol="0">
            <a:spAutoFit/>
          </a:bodyPr>
          <a:lstStyle/>
          <a:p>
            <a:pPr>
              <a:lnSpc>
                <a:spcPts val="2900"/>
              </a:lnSpc>
            </a:pPr>
            <a:r>
              <a:rPr lang="en-US" sz="2800" b="1" spc="-150" dirty="0" smtClean="0">
                <a:solidFill>
                  <a:schemeClr val="bg1"/>
                </a:solidFill>
                <a:latin typeface="Arial Black" pitchFamily="34" charset="0"/>
                <a:cs typeface="Arial" pitchFamily="34" charset="0"/>
              </a:rPr>
              <a:t>Visual Basic</a:t>
            </a:r>
          </a:p>
          <a:p>
            <a:pPr>
              <a:lnSpc>
                <a:spcPts val="1800"/>
              </a:lnSpc>
            </a:pPr>
            <a:r>
              <a:rPr lang="en-US" sz="2800" spc="-300" dirty="0" smtClean="0">
                <a:solidFill>
                  <a:schemeClr val="bg1"/>
                </a:solidFill>
                <a:latin typeface="Arial" pitchFamily="34" charset="0"/>
                <a:cs typeface="Arial" pitchFamily="34" charset="0"/>
              </a:rPr>
              <a:t>	</a:t>
            </a:r>
            <a:r>
              <a:rPr lang="en-US" sz="2500" spc="-150" dirty="0" smtClean="0">
                <a:solidFill>
                  <a:schemeClr val="bg1"/>
                </a:solidFill>
                <a:latin typeface="+mj-lt"/>
                <a:cs typeface="Arial" pitchFamily="34" charset="0"/>
              </a:rPr>
              <a:t> for Applications</a:t>
            </a:r>
            <a:endParaRPr lang="en-US" sz="2500" spc="-150" dirty="0">
              <a:solidFill>
                <a:schemeClr val="bg1"/>
              </a:solidFill>
              <a:latin typeface="+mj-lt"/>
              <a:cs typeface="Arial" pitchFamily="34" charset="0"/>
            </a:endParaRPr>
          </a:p>
        </p:txBody>
      </p:sp>
      <p:pic>
        <p:nvPicPr>
          <p:cNvPr id="1026" name="Picture 2" descr="C:\Users\Sofia Feist\Desktop\Microsoft-VBA-Large.png"/>
          <p:cNvPicPr>
            <a:picLocks noChangeAspect="1" noChangeArrowheads="1"/>
          </p:cNvPicPr>
          <p:nvPr/>
        </p:nvPicPr>
        <p:blipFill>
          <a:blip r:embed="rId7"/>
          <a:srcRect/>
          <a:stretch>
            <a:fillRect/>
          </a:stretch>
        </p:blipFill>
        <p:spPr bwMode="auto">
          <a:xfrm>
            <a:off x="3690938" y="3656016"/>
            <a:ext cx="11112" cy="3175"/>
          </a:xfrm>
          <a:prstGeom prst="rect">
            <a:avLst/>
          </a:prstGeom>
          <a:noFill/>
        </p:spPr>
      </p:pic>
      <p:sp>
        <p:nvSpPr>
          <p:cNvPr id="14" name="CaixaDeTexto 13"/>
          <p:cNvSpPr txBox="1"/>
          <p:nvPr/>
        </p:nvSpPr>
        <p:spPr>
          <a:xfrm>
            <a:off x="1187624" y="404664"/>
            <a:ext cx="3131840" cy="848950"/>
          </a:xfrm>
          <a:prstGeom prst="rect">
            <a:avLst/>
          </a:prstGeom>
          <a:noFill/>
        </p:spPr>
        <p:txBody>
          <a:bodyPr wrap="square" rtlCol="0">
            <a:spAutoFit/>
          </a:bodyPr>
          <a:lstStyle/>
          <a:p>
            <a:r>
              <a:rPr lang="en-US" sz="3250" b="1" dirty="0" smtClean="0">
                <a:solidFill>
                  <a:schemeClr val="bg1"/>
                </a:solidFill>
                <a:latin typeface="Calibri" pitchFamily="34" charset="0"/>
                <a:cs typeface="Arial" pitchFamily="34" charset="0"/>
              </a:rPr>
              <a:t>Rhino</a:t>
            </a:r>
            <a:r>
              <a:rPr lang="en-US" sz="3250" b="1" dirty="0" smtClean="0">
                <a:solidFill>
                  <a:srgbClr val="83B630"/>
                </a:solidFill>
                <a:latin typeface="Calibri" pitchFamily="34" charset="0"/>
                <a:cs typeface="Arial" pitchFamily="34" charset="0"/>
              </a:rPr>
              <a:t>ceros</a:t>
            </a:r>
          </a:p>
          <a:p>
            <a:pPr>
              <a:lnSpc>
                <a:spcPts val="2000"/>
              </a:lnSpc>
            </a:pPr>
            <a:r>
              <a:rPr lang="en-US" sz="2300" b="1" kern="1500" spc="170" dirty="0" smtClean="0">
                <a:solidFill>
                  <a:srgbClr val="83B630"/>
                </a:solidFill>
                <a:latin typeface="Arial" pitchFamily="34" charset="0"/>
                <a:cs typeface="Arial" pitchFamily="34" charset="0"/>
              </a:rPr>
              <a:t>grasshopper</a:t>
            </a:r>
            <a:endParaRPr lang="en-US" sz="2300" b="1" kern="1500" spc="170" dirty="0">
              <a:solidFill>
                <a:srgbClr val="83B630"/>
              </a:solidFill>
              <a:latin typeface="Arial" pitchFamily="34" charset="0"/>
              <a:cs typeface="Arial" pitchFamily="34" charset="0"/>
            </a:endParaRPr>
          </a:p>
        </p:txBody>
      </p:sp>
      <p:sp>
        <p:nvSpPr>
          <p:cNvPr id="16" name="CaixaDeTexto 15"/>
          <p:cNvSpPr txBox="1"/>
          <p:nvPr/>
        </p:nvSpPr>
        <p:spPr>
          <a:xfrm>
            <a:off x="5580112" y="6003098"/>
            <a:ext cx="3312368" cy="400110"/>
          </a:xfrm>
          <a:prstGeom prst="rect">
            <a:avLst/>
          </a:prstGeom>
          <a:noFill/>
        </p:spPr>
        <p:txBody>
          <a:bodyPr wrap="square" rtlCol="0">
            <a:spAutoFit/>
          </a:bodyPr>
          <a:lstStyle/>
          <a:p>
            <a:pPr algn="r"/>
            <a:r>
              <a:rPr lang="en-GB" sz="2000" b="1" cap="small" dirty="0" smtClean="0">
                <a:solidFill>
                  <a:srgbClr val="259DB5"/>
                </a:solidFill>
                <a:latin typeface="Swis721 Cn BT" pitchFamily="34" charset="0"/>
              </a:rPr>
              <a:t>AD Tools for CAD</a:t>
            </a:r>
            <a:endParaRPr lang="en-GB" sz="2000" b="1" cap="small" dirty="0">
              <a:solidFill>
                <a:srgbClr val="259DB5"/>
              </a:solidFill>
              <a:latin typeface="Swis721 Cn BT" pitchFamily="34" charset="0"/>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C:\Users\Sofia Feist\Desktop\Tese\Dissertação\Imagens\Cap. 3 BIM\BIM approach5.png"/>
          <p:cNvPicPr>
            <a:picLocks noChangeAspect="1" noChangeArrowheads="1"/>
          </p:cNvPicPr>
          <p:nvPr/>
        </p:nvPicPr>
        <p:blipFill>
          <a:blip r:embed="rId3" cstate="print"/>
          <a:srcRect/>
          <a:stretch>
            <a:fillRect/>
          </a:stretch>
        </p:blipFill>
        <p:spPr bwMode="auto">
          <a:xfrm>
            <a:off x="70772" y="477224"/>
            <a:ext cx="9072220" cy="4968000"/>
          </a:xfrm>
          <a:prstGeom prst="rect">
            <a:avLst/>
          </a:prstGeom>
          <a:noFill/>
        </p:spPr>
      </p:pic>
      <p:pic>
        <p:nvPicPr>
          <p:cNvPr id="9" name="Picture 7" descr="C:\Users\Sofia Feist\Desktop\Line AT copy copy.png"/>
          <p:cNvPicPr>
            <a:picLocks noChangeAspect="1" noChangeArrowheads="1"/>
          </p:cNvPicPr>
          <p:nvPr/>
        </p:nvPicPr>
        <p:blipFill>
          <a:blip r:embed="rId4" cstate="print"/>
          <a:srcRect t="48970" b="14630"/>
          <a:stretch>
            <a:fillRect/>
          </a:stretch>
        </p:blipFill>
        <p:spPr bwMode="auto">
          <a:xfrm>
            <a:off x="0" y="5609861"/>
            <a:ext cx="9144000" cy="1248139"/>
          </a:xfrm>
          <a:prstGeom prst="rect">
            <a:avLst/>
          </a:prstGeom>
          <a:noFill/>
        </p:spPr>
      </p:pic>
      <p:sp>
        <p:nvSpPr>
          <p:cNvPr id="6" name="CaixaDeTexto 5"/>
          <p:cNvSpPr txBox="1"/>
          <p:nvPr/>
        </p:nvSpPr>
        <p:spPr>
          <a:xfrm>
            <a:off x="5868144" y="5445227"/>
            <a:ext cx="3240360" cy="246221"/>
          </a:xfrm>
          <a:prstGeom prst="rect">
            <a:avLst/>
          </a:prstGeom>
          <a:noFill/>
        </p:spPr>
        <p:txBody>
          <a:bodyPr wrap="square" rtlCol="0">
            <a:spAutoFit/>
          </a:bodyPr>
          <a:lstStyle/>
          <a:p>
            <a:pPr algn="r"/>
            <a:r>
              <a:rPr lang="en-US" sz="1000" dirty="0" smtClean="0">
                <a:solidFill>
                  <a:schemeClr val="tx1">
                    <a:lumMod val="75000"/>
                    <a:lumOff val="25000"/>
                  </a:schemeClr>
                </a:solidFill>
              </a:rPr>
              <a:t>Image taken from: graphisoft.com</a:t>
            </a:r>
            <a:endParaRPr lang="en-US" sz="1000" dirty="0">
              <a:solidFill>
                <a:schemeClr val="tx1">
                  <a:lumMod val="75000"/>
                  <a:lumOff val="25000"/>
                </a:schemeClr>
              </a:solidFill>
            </a:endParaRPr>
          </a:p>
        </p:txBody>
      </p:sp>
      <p:sp>
        <p:nvSpPr>
          <p:cNvPr id="7" name="CaixaDeTexto 6"/>
          <p:cNvSpPr txBox="1"/>
          <p:nvPr/>
        </p:nvSpPr>
        <p:spPr>
          <a:xfrm>
            <a:off x="827584" y="6003098"/>
            <a:ext cx="8064896" cy="400110"/>
          </a:xfrm>
          <a:prstGeom prst="rect">
            <a:avLst/>
          </a:prstGeom>
          <a:noFill/>
        </p:spPr>
        <p:txBody>
          <a:bodyPr wrap="square" rtlCol="0">
            <a:spAutoFit/>
          </a:bodyPr>
          <a:lstStyle/>
          <a:p>
            <a:pPr algn="r"/>
            <a:r>
              <a:rPr lang="en-GB" sz="2000" b="1" cap="small" dirty="0" smtClean="0">
                <a:solidFill>
                  <a:srgbClr val="259DB5"/>
                </a:solidFill>
                <a:latin typeface="Swis721 Cn BT" pitchFamily="34" charset="0"/>
              </a:rPr>
              <a:t>Building Information Modelling (BIM)</a:t>
            </a:r>
            <a:endParaRPr lang="en-GB" sz="2000" b="1" cap="small" dirty="0">
              <a:solidFill>
                <a:srgbClr val="259DB5"/>
              </a:solidFill>
              <a:latin typeface="Swis721 Cn BT" pitchFamily="34" charset="0"/>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7" name="Picture 3" descr="C:\Users\Sofia Feist\Desktop\Paradigm shift A-BIM.png"/>
          <p:cNvPicPr>
            <a:picLocks noChangeAspect="1" noChangeArrowheads="1"/>
          </p:cNvPicPr>
          <p:nvPr/>
        </p:nvPicPr>
        <p:blipFill>
          <a:blip r:embed="rId3" cstate="print"/>
          <a:srcRect/>
          <a:stretch>
            <a:fillRect/>
          </a:stretch>
        </p:blipFill>
        <p:spPr bwMode="auto">
          <a:xfrm>
            <a:off x="323528" y="2654575"/>
            <a:ext cx="8640000" cy="2142577"/>
          </a:xfrm>
          <a:prstGeom prst="rect">
            <a:avLst/>
          </a:prstGeom>
          <a:noFill/>
        </p:spPr>
      </p:pic>
      <p:pic>
        <p:nvPicPr>
          <p:cNvPr id="1026" name="Picture 2" descr="C:\Users\Sofia Feist\Desktop\Paradigm shift BIM.png"/>
          <p:cNvPicPr>
            <a:picLocks noChangeAspect="1" noChangeArrowheads="1"/>
          </p:cNvPicPr>
          <p:nvPr/>
        </p:nvPicPr>
        <p:blipFill>
          <a:blip r:embed="rId4" cstate="print"/>
          <a:srcRect/>
          <a:stretch>
            <a:fillRect/>
          </a:stretch>
        </p:blipFill>
        <p:spPr bwMode="auto">
          <a:xfrm>
            <a:off x="323528" y="2654575"/>
            <a:ext cx="8640000" cy="2142577"/>
          </a:xfrm>
          <a:prstGeom prst="rect">
            <a:avLst/>
          </a:prstGeom>
          <a:noFill/>
        </p:spPr>
      </p:pic>
      <p:pic>
        <p:nvPicPr>
          <p:cNvPr id="13" name="Picture 7" descr="C:\Users\Sofia Feist\Desktop\Line AT copy copy.png"/>
          <p:cNvPicPr>
            <a:picLocks noChangeAspect="1" noChangeArrowheads="1"/>
          </p:cNvPicPr>
          <p:nvPr/>
        </p:nvPicPr>
        <p:blipFill>
          <a:blip r:embed="rId5" cstate="print"/>
          <a:srcRect t="48970" b="14630"/>
          <a:stretch>
            <a:fillRect/>
          </a:stretch>
        </p:blipFill>
        <p:spPr bwMode="auto">
          <a:xfrm>
            <a:off x="0" y="5609861"/>
            <a:ext cx="9144000" cy="1248139"/>
          </a:xfrm>
          <a:prstGeom prst="rect">
            <a:avLst/>
          </a:prstGeom>
          <a:noFill/>
        </p:spPr>
      </p:pic>
      <p:sp>
        <p:nvSpPr>
          <p:cNvPr id="14" name="CaixaDeTexto 13"/>
          <p:cNvSpPr txBox="1"/>
          <p:nvPr/>
        </p:nvSpPr>
        <p:spPr>
          <a:xfrm>
            <a:off x="251520" y="6003098"/>
            <a:ext cx="8622984" cy="400110"/>
          </a:xfrm>
          <a:prstGeom prst="rect">
            <a:avLst/>
          </a:prstGeom>
          <a:noFill/>
        </p:spPr>
        <p:txBody>
          <a:bodyPr wrap="square" rtlCol="0">
            <a:spAutoFit/>
          </a:bodyPr>
          <a:lstStyle/>
          <a:p>
            <a:pPr algn="r"/>
            <a:r>
              <a:rPr lang="en-GB" sz="2000" b="1" cap="small" dirty="0" smtClean="0">
                <a:solidFill>
                  <a:srgbClr val="259DB5"/>
                </a:solidFill>
                <a:latin typeface="Swis721 Cn BT" pitchFamily="34" charset="0"/>
              </a:rPr>
              <a:t>Algorithmic-based Building Information Modelling (A-BIM)</a:t>
            </a:r>
            <a:endParaRPr lang="en-GB" sz="2000" b="1" cap="small" dirty="0">
              <a:solidFill>
                <a:srgbClr val="259DB5"/>
              </a:solidFill>
              <a:latin typeface="Swis721 Cn BT" pitchFamily="34" charset="0"/>
            </a:endParaRPr>
          </a:p>
        </p:txBody>
      </p:sp>
      <p:sp>
        <p:nvSpPr>
          <p:cNvPr id="6" name="CaixaDeTexto 5"/>
          <p:cNvSpPr txBox="1"/>
          <p:nvPr/>
        </p:nvSpPr>
        <p:spPr>
          <a:xfrm>
            <a:off x="611560" y="476672"/>
            <a:ext cx="7776864" cy="2062103"/>
          </a:xfrm>
          <a:prstGeom prst="rect">
            <a:avLst/>
          </a:prstGeom>
          <a:noFill/>
        </p:spPr>
        <p:txBody>
          <a:bodyPr wrap="square" rtlCol="0">
            <a:spAutoFit/>
          </a:bodyPr>
          <a:lstStyle/>
          <a:p>
            <a:pPr algn="ctr"/>
            <a:r>
              <a:rPr lang="en-US" sz="2800" u="sng" dirty="0" smtClean="0">
                <a:solidFill>
                  <a:schemeClr val="bg1"/>
                </a:solidFill>
              </a:rPr>
              <a:t>A-BIM: </a:t>
            </a:r>
          </a:p>
          <a:p>
            <a:pPr algn="ctr"/>
            <a:endParaRPr lang="en-US" sz="2400" u="sng" dirty="0" smtClean="0">
              <a:solidFill>
                <a:schemeClr val="bg1"/>
              </a:solidFill>
            </a:endParaRPr>
          </a:p>
          <a:p>
            <a:pPr>
              <a:buFont typeface="Arial" pitchFamily="34" charset="0"/>
              <a:buChar char="•"/>
            </a:pPr>
            <a:r>
              <a:rPr lang="en-US" sz="2400" dirty="0" smtClean="0">
                <a:solidFill>
                  <a:schemeClr val="bg1"/>
                </a:solidFill>
              </a:rPr>
              <a:t>   Algorithmic approach to BIM</a:t>
            </a:r>
          </a:p>
          <a:p>
            <a:pPr>
              <a:buFont typeface="Arial" pitchFamily="34" charset="0"/>
              <a:buChar char="•"/>
            </a:pPr>
            <a:r>
              <a:rPr lang="en-US" sz="2400" dirty="0" smtClean="0">
                <a:solidFill>
                  <a:schemeClr val="bg1"/>
                </a:solidFill>
              </a:rPr>
              <a:t>   Generation of BIM models through algorithms </a:t>
            </a:r>
          </a:p>
          <a:p>
            <a:pPr algn="ctr"/>
            <a:endParaRPr lang="en-US" sz="2400"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7"/>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Sofia Feist\Desktop\binary city.jpg"/>
          <p:cNvPicPr>
            <a:picLocks noChangeAspect="1" noChangeArrowheads="1"/>
          </p:cNvPicPr>
          <p:nvPr/>
        </p:nvPicPr>
        <p:blipFill>
          <a:blip r:embed="rId3" cstate="print">
            <a:lum bright="-5000"/>
          </a:blip>
          <a:srcRect/>
          <a:stretch>
            <a:fillRect/>
          </a:stretch>
        </p:blipFill>
        <p:spPr bwMode="auto">
          <a:xfrm>
            <a:off x="0" y="-99392"/>
            <a:ext cx="9144000" cy="6858000"/>
          </a:xfrm>
          <a:prstGeom prst="rect">
            <a:avLst/>
          </a:prstGeom>
          <a:noFill/>
        </p:spPr>
      </p:pic>
      <p:pic>
        <p:nvPicPr>
          <p:cNvPr id="13" name="Picture 7" descr="C:\Users\Sofia Feist\Desktop\Line AT copy copy.png"/>
          <p:cNvPicPr>
            <a:picLocks noChangeAspect="1" noChangeArrowheads="1"/>
          </p:cNvPicPr>
          <p:nvPr/>
        </p:nvPicPr>
        <p:blipFill>
          <a:blip r:embed="rId4" cstate="print"/>
          <a:srcRect t="48970" b="14630"/>
          <a:stretch>
            <a:fillRect/>
          </a:stretch>
        </p:blipFill>
        <p:spPr bwMode="auto">
          <a:xfrm>
            <a:off x="0" y="5609861"/>
            <a:ext cx="9144000" cy="1248139"/>
          </a:xfrm>
          <a:prstGeom prst="rect">
            <a:avLst/>
          </a:prstGeom>
          <a:noFill/>
        </p:spPr>
      </p:pic>
      <p:sp>
        <p:nvSpPr>
          <p:cNvPr id="10" name="CaixaDeTexto 9"/>
          <p:cNvSpPr txBox="1"/>
          <p:nvPr/>
        </p:nvSpPr>
        <p:spPr>
          <a:xfrm>
            <a:off x="5940152" y="5445224"/>
            <a:ext cx="3168352" cy="246221"/>
          </a:xfrm>
          <a:prstGeom prst="rect">
            <a:avLst/>
          </a:prstGeom>
          <a:noFill/>
        </p:spPr>
        <p:txBody>
          <a:bodyPr wrap="square" rtlCol="0">
            <a:spAutoFit/>
          </a:bodyPr>
          <a:lstStyle/>
          <a:p>
            <a:pPr algn="r"/>
            <a:r>
              <a:rPr lang="en-US" sz="1000" dirty="0" smtClean="0">
                <a:solidFill>
                  <a:schemeClr val="bg1">
                    <a:lumMod val="85000"/>
                  </a:schemeClr>
                </a:solidFill>
              </a:rPr>
              <a:t>Image taken from: </a:t>
            </a:r>
            <a:r>
              <a:rPr lang="pt-PT" sz="1000" dirty="0" err="1" smtClean="0">
                <a:solidFill>
                  <a:schemeClr val="bg1">
                    <a:lumMod val="85000"/>
                  </a:schemeClr>
                </a:solidFill>
              </a:rPr>
              <a:t>ices.dk</a:t>
            </a:r>
            <a:endParaRPr lang="en-US" sz="1000" dirty="0">
              <a:solidFill>
                <a:schemeClr val="bg1">
                  <a:lumMod val="85000"/>
                </a:schemeClr>
              </a:solidFill>
            </a:endParaRPr>
          </a:p>
        </p:txBody>
      </p:sp>
      <p:sp>
        <p:nvSpPr>
          <p:cNvPr id="12" name="CaixaDeTexto 11"/>
          <p:cNvSpPr txBox="1"/>
          <p:nvPr/>
        </p:nvSpPr>
        <p:spPr>
          <a:xfrm>
            <a:off x="899592" y="2505090"/>
            <a:ext cx="7344816" cy="707886"/>
          </a:xfrm>
          <a:prstGeom prst="rect">
            <a:avLst/>
          </a:prstGeom>
          <a:noFill/>
          <a:ln>
            <a:noFill/>
          </a:ln>
        </p:spPr>
        <p:txBody>
          <a:bodyPr wrap="square" rtlCol="0">
            <a:spAutoFit/>
          </a:bodyPr>
          <a:lstStyle/>
          <a:p>
            <a:pPr algn="ctr"/>
            <a:endParaRPr lang="en-GB" sz="1000" b="1" cap="small" dirty="0" smtClean="0">
              <a:solidFill>
                <a:schemeClr val="tx1">
                  <a:lumMod val="50000"/>
                  <a:lumOff val="50000"/>
                </a:schemeClr>
              </a:solidFill>
              <a:latin typeface="Swis721 Cn BT" pitchFamily="34" charset="0"/>
            </a:endParaRPr>
          </a:p>
          <a:p>
            <a:pPr algn="ctr"/>
            <a:r>
              <a:rPr lang="en-GB" sz="2000" b="1" cap="small" dirty="0" smtClean="0">
                <a:solidFill>
                  <a:schemeClr val="bg1"/>
                </a:solidFill>
                <a:latin typeface="Swis721 Cn BT" pitchFamily="34" charset="0"/>
              </a:rPr>
              <a:t>What exactly does programming for BIM entail?</a:t>
            </a:r>
          </a:p>
          <a:p>
            <a:pPr algn="ctr"/>
            <a:endParaRPr lang="en-GB" sz="1000" b="1" cap="small" dirty="0" smtClean="0">
              <a:solidFill>
                <a:schemeClr val="bg1">
                  <a:lumMod val="50000"/>
                </a:schemeClr>
              </a:solidFill>
              <a:latin typeface="Calibri" pitchFamily="34" charset="0"/>
            </a:endParaRPr>
          </a:p>
        </p:txBody>
      </p:sp>
      <p:sp>
        <p:nvSpPr>
          <p:cNvPr id="14" name="CaixaDeTexto 13"/>
          <p:cNvSpPr txBox="1"/>
          <p:nvPr/>
        </p:nvSpPr>
        <p:spPr>
          <a:xfrm>
            <a:off x="251520" y="6003098"/>
            <a:ext cx="8622984" cy="400110"/>
          </a:xfrm>
          <a:prstGeom prst="rect">
            <a:avLst/>
          </a:prstGeom>
          <a:noFill/>
        </p:spPr>
        <p:txBody>
          <a:bodyPr wrap="square" rtlCol="0">
            <a:spAutoFit/>
          </a:bodyPr>
          <a:lstStyle/>
          <a:p>
            <a:pPr algn="r"/>
            <a:r>
              <a:rPr lang="en-GB" sz="2000" b="1" cap="small" dirty="0" smtClean="0">
                <a:solidFill>
                  <a:srgbClr val="259DB5"/>
                </a:solidFill>
                <a:latin typeface="Swis721 Cn BT" pitchFamily="34" charset="0"/>
              </a:rPr>
              <a:t>Programming for BIM</a:t>
            </a:r>
            <a:endParaRPr lang="en-GB" sz="2000" b="1" cap="small" dirty="0">
              <a:solidFill>
                <a:srgbClr val="259DB5"/>
              </a:solidFill>
              <a:latin typeface="Swis721 Cn BT" pitchFamily="34" charset="0"/>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 name="Picture 7" descr="C:\Users\Sofia Feist\Desktop\Line AT copy copy.png"/>
          <p:cNvPicPr>
            <a:picLocks noChangeAspect="1" noChangeArrowheads="1"/>
          </p:cNvPicPr>
          <p:nvPr/>
        </p:nvPicPr>
        <p:blipFill>
          <a:blip r:embed="rId3" cstate="print"/>
          <a:srcRect t="48970" b="14630"/>
          <a:stretch>
            <a:fillRect/>
          </a:stretch>
        </p:blipFill>
        <p:spPr bwMode="auto">
          <a:xfrm>
            <a:off x="0" y="5609861"/>
            <a:ext cx="9144000" cy="1248139"/>
          </a:xfrm>
          <a:prstGeom prst="rect">
            <a:avLst/>
          </a:prstGeom>
          <a:noFill/>
        </p:spPr>
      </p:pic>
      <p:pic>
        <p:nvPicPr>
          <p:cNvPr id="2050" name="Picture 2" descr="C:\Users\Sofia Feist\Desktop\Apresentação CAADRIA\A-BIM\Parede 2.png"/>
          <p:cNvPicPr>
            <a:picLocks noChangeAspect="1" noChangeArrowheads="1"/>
          </p:cNvPicPr>
          <p:nvPr/>
        </p:nvPicPr>
        <p:blipFill>
          <a:blip r:embed="rId4" cstate="print"/>
          <a:srcRect/>
          <a:stretch>
            <a:fillRect/>
          </a:stretch>
        </p:blipFill>
        <p:spPr bwMode="auto">
          <a:xfrm>
            <a:off x="2627784" y="1340772"/>
            <a:ext cx="3960000" cy="2882449"/>
          </a:xfrm>
          <a:prstGeom prst="rect">
            <a:avLst/>
          </a:prstGeom>
          <a:noFill/>
        </p:spPr>
      </p:pic>
      <p:sp>
        <p:nvSpPr>
          <p:cNvPr id="9" name="CaixaDeTexto 8"/>
          <p:cNvSpPr txBox="1"/>
          <p:nvPr/>
        </p:nvSpPr>
        <p:spPr>
          <a:xfrm>
            <a:off x="5922176" y="6003098"/>
            <a:ext cx="2952328" cy="400110"/>
          </a:xfrm>
          <a:prstGeom prst="rect">
            <a:avLst/>
          </a:prstGeom>
          <a:noFill/>
        </p:spPr>
        <p:txBody>
          <a:bodyPr wrap="square" rtlCol="0">
            <a:spAutoFit/>
          </a:bodyPr>
          <a:lstStyle/>
          <a:p>
            <a:pPr algn="r"/>
            <a:r>
              <a:rPr lang="en-GB" sz="2000" b="1" cap="small" dirty="0" smtClean="0">
                <a:solidFill>
                  <a:srgbClr val="259DB5"/>
                </a:solidFill>
                <a:latin typeface="Swis721 Cn BT" pitchFamily="34" charset="0"/>
              </a:rPr>
              <a:t>Semantics</a:t>
            </a:r>
            <a:endParaRPr lang="en-GB" sz="2000" b="1" cap="small" dirty="0">
              <a:solidFill>
                <a:srgbClr val="259DB5"/>
              </a:solidFill>
              <a:latin typeface="Swis721 Cn BT" pitchFamily="34" charset="0"/>
            </a:endParaRPr>
          </a:p>
        </p:txBody>
      </p:sp>
      <p:sp>
        <p:nvSpPr>
          <p:cNvPr id="20" name="CaixaDeTexto 19"/>
          <p:cNvSpPr txBox="1"/>
          <p:nvPr/>
        </p:nvSpPr>
        <p:spPr>
          <a:xfrm>
            <a:off x="6300192" y="4653140"/>
            <a:ext cx="2520280" cy="692497"/>
          </a:xfrm>
          <a:prstGeom prst="rect">
            <a:avLst/>
          </a:prstGeom>
          <a:noFill/>
          <a:ln>
            <a:noFill/>
          </a:ln>
        </p:spPr>
        <p:txBody>
          <a:bodyPr wrap="square" rtlCol="0">
            <a:spAutoFit/>
          </a:bodyPr>
          <a:lstStyle/>
          <a:p>
            <a:pPr algn="r"/>
            <a:r>
              <a:rPr lang="en-GB" sz="1600" b="1" dirty="0" smtClean="0">
                <a:solidFill>
                  <a:schemeClr val="bg1"/>
                </a:solidFill>
                <a:latin typeface="Courier New" pitchFamily="49" charset="0"/>
                <a:cs typeface="Courier New" pitchFamily="49" charset="0"/>
              </a:rPr>
              <a:t>wall</a:t>
            </a:r>
            <a:r>
              <a:rPr lang="en-GB" sz="1600" b="1" spc="-150" dirty="0" smtClean="0">
                <a:solidFill>
                  <a:schemeClr val="bg1"/>
                </a:solidFill>
                <a:latin typeface="Courier New" pitchFamily="49" charset="0"/>
                <a:cs typeface="Courier New" pitchFamily="49" charset="0"/>
              </a:rPr>
              <a:t>(a, b, ...)</a:t>
            </a:r>
          </a:p>
          <a:p>
            <a:pPr algn="r"/>
            <a:r>
              <a:rPr lang="en-GB" sz="1600" b="1" dirty="0" smtClean="0">
                <a:solidFill>
                  <a:schemeClr val="bg1"/>
                </a:solidFill>
                <a:latin typeface="Courier New" pitchFamily="49" charset="0"/>
                <a:ea typeface="Cambria Math" pitchFamily="18" charset="0"/>
                <a:cs typeface="Courier New" pitchFamily="49" charset="0"/>
              </a:rPr>
              <a:t>slab</a:t>
            </a:r>
            <a:r>
              <a:rPr lang="en-GB" sz="1600" b="1" spc="-150" dirty="0" smtClean="0">
                <a:solidFill>
                  <a:schemeClr val="bg1"/>
                </a:solidFill>
                <a:latin typeface="Courier New" pitchFamily="49" charset="0"/>
                <a:ea typeface="Cambria Math" pitchFamily="18" charset="0"/>
                <a:cs typeface="Courier New" pitchFamily="49" charset="0"/>
              </a:rPr>
              <a:t>(c, d, ...)</a:t>
            </a:r>
            <a:endParaRPr lang="en-GB" sz="1400" b="1" spc="-150" dirty="0" smtClean="0">
              <a:solidFill>
                <a:schemeClr val="bg1"/>
              </a:solidFill>
              <a:latin typeface="Courier New" pitchFamily="49" charset="0"/>
              <a:ea typeface="Cambria Math" pitchFamily="18" charset="0"/>
              <a:cs typeface="Courier New" pitchFamily="49" charset="0"/>
            </a:endParaRPr>
          </a:p>
          <a:p>
            <a:pPr algn="ctr"/>
            <a:endParaRPr lang="en-GB" sz="700" b="1" cap="small" spc="-150" dirty="0" smtClean="0">
              <a:solidFill>
                <a:schemeClr val="bg1"/>
              </a:solidFill>
              <a:latin typeface="Courier New" pitchFamily="49" charset="0"/>
              <a:cs typeface="Courier New" pitchFamily="49" charset="0"/>
            </a:endParaRPr>
          </a:p>
        </p:txBody>
      </p:sp>
      <p:sp>
        <p:nvSpPr>
          <p:cNvPr id="21" name="CaixaDeTexto 20"/>
          <p:cNvSpPr txBox="1"/>
          <p:nvPr/>
        </p:nvSpPr>
        <p:spPr>
          <a:xfrm>
            <a:off x="323528" y="293751"/>
            <a:ext cx="3960440" cy="707886"/>
          </a:xfrm>
          <a:prstGeom prst="rect">
            <a:avLst/>
          </a:prstGeom>
          <a:noFill/>
          <a:ln>
            <a:noFill/>
          </a:ln>
        </p:spPr>
        <p:txBody>
          <a:bodyPr wrap="square" rtlCol="0">
            <a:spAutoFit/>
          </a:bodyPr>
          <a:lstStyle/>
          <a:p>
            <a:pPr algn="ctr"/>
            <a:endParaRPr lang="en-GB" sz="1000" b="1" cap="small" dirty="0" smtClean="0">
              <a:solidFill>
                <a:schemeClr val="bg1">
                  <a:lumMod val="50000"/>
                </a:schemeClr>
              </a:solidFill>
              <a:latin typeface="Calibri" pitchFamily="34" charset="0"/>
            </a:endParaRPr>
          </a:p>
          <a:p>
            <a:r>
              <a:rPr lang="en-GB" sz="2000" b="1" dirty="0" smtClean="0">
                <a:solidFill>
                  <a:srgbClr val="FFFFFF"/>
                </a:solidFill>
                <a:latin typeface="Swis721 Cn BT" pitchFamily="34" charset="0"/>
              </a:rPr>
              <a:t>CAD</a:t>
            </a:r>
          </a:p>
          <a:p>
            <a:pPr algn="ctr"/>
            <a:endParaRPr lang="en-GB" sz="1000" b="1" cap="small" dirty="0" smtClean="0">
              <a:solidFill>
                <a:schemeClr val="bg1">
                  <a:lumMod val="50000"/>
                </a:schemeClr>
              </a:solidFill>
              <a:latin typeface="Calibri" pitchFamily="34" charset="0"/>
            </a:endParaRPr>
          </a:p>
        </p:txBody>
      </p:sp>
      <p:sp>
        <p:nvSpPr>
          <p:cNvPr id="22" name="CaixaDeTexto 21"/>
          <p:cNvSpPr txBox="1"/>
          <p:nvPr/>
        </p:nvSpPr>
        <p:spPr>
          <a:xfrm>
            <a:off x="323528" y="4653140"/>
            <a:ext cx="2592288" cy="692497"/>
          </a:xfrm>
          <a:prstGeom prst="rect">
            <a:avLst/>
          </a:prstGeom>
          <a:noFill/>
          <a:ln>
            <a:noFill/>
          </a:ln>
        </p:spPr>
        <p:txBody>
          <a:bodyPr wrap="square" rtlCol="0">
            <a:spAutoFit/>
          </a:bodyPr>
          <a:lstStyle/>
          <a:p>
            <a:r>
              <a:rPr lang="en-GB" sz="1600" b="1" dirty="0" smtClean="0">
                <a:solidFill>
                  <a:schemeClr val="bg1"/>
                </a:solidFill>
                <a:latin typeface="Courier New" pitchFamily="49" charset="0"/>
                <a:cs typeface="Courier New" pitchFamily="49" charset="0"/>
              </a:rPr>
              <a:t>box</a:t>
            </a:r>
            <a:r>
              <a:rPr lang="en-GB" sz="1600" b="1" spc="-150" dirty="0" smtClean="0">
                <a:solidFill>
                  <a:schemeClr val="bg1"/>
                </a:solidFill>
                <a:latin typeface="Courier New" pitchFamily="49" charset="0"/>
                <a:cs typeface="Courier New" pitchFamily="49" charset="0"/>
              </a:rPr>
              <a:t>(a, b, ...)</a:t>
            </a:r>
          </a:p>
          <a:p>
            <a:r>
              <a:rPr lang="en-GB" sz="1600" b="1" dirty="0" smtClean="0">
                <a:solidFill>
                  <a:schemeClr val="bg1"/>
                </a:solidFill>
                <a:latin typeface="Courier New" pitchFamily="49" charset="0"/>
                <a:ea typeface="Cambria Math" pitchFamily="18" charset="0"/>
                <a:cs typeface="Courier New" pitchFamily="49" charset="0"/>
              </a:rPr>
              <a:t>box</a:t>
            </a:r>
            <a:r>
              <a:rPr lang="en-GB" sz="1600" b="1" spc="-150" dirty="0" smtClean="0">
                <a:solidFill>
                  <a:schemeClr val="bg1"/>
                </a:solidFill>
                <a:latin typeface="Courier New" pitchFamily="49" charset="0"/>
                <a:ea typeface="Cambria Math" pitchFamily="18" charset="0"/>
                <a:cs typeface="Courier New" pitchFamily="49" charset="0"/>
              </a:rPr>
              <a:t>(c, d, ...)</a:t>
            </a:r>
            <a:endParaRPr lang="en-GB" sz="1400" b="1" spc="-150" dirty="0" smtClean="0">
              <a:solidFill>
                <a:schemeClr val="bg1"/>
              </a:solidFill>
              <a:latin typeface="Courier New" pitchFamily="49" charset="0"/>
              <a:ea typeface="Cambria Math" pitchFamily="18" charset="0"/>
              <a:cs typeface="Courier New" pitchFamily="49" charset="0"/>
            </a:endParaRPr>
          </a:p>
          <a:p>
            <a:pPr algn="ctr"/>
            <a:endParaRPr lang="en-GB" sz="700" b="1" cap="small" spc="-150" dirty="0" smtClean="0">
              <a:solidFill>
                <a:schemeClr val="bg1"/>
              </a:solidFill>
              <a:latin typeface="Courier New" pitchFamily="49" charset="0"/>
              <a:cs typeface="Courier New" pitchFamily="49" charset="0"/>
            </a:endParaRPr>
          </a:p>
        </p:txBody>
      </p:sp>
      <p:sp>
        <p:nvSpPr>
          <p:cNvPr id="28" name="CaixaDeTexto 27"/>
          <p:cNvSpPr txBox="1"/>
          <p:nvPr/>
        </p:nvSpPr>
        <p:spPr>
          <a:xfrm>
            <a:off x="4860032" y="283295"/>
            <a:ext cx="3960440" cy="707886"/>
          </a:xfrm>
          <a:prstGeom prst="rect">
            <a:avLst/>
          </a:prstGeom>
          <a:noFill/>
          <a:ln>
            <a:noFill/>
          </a:ln>
        </p:spPr>
        <p:txBody>
          <a:bodyPr wrap="square" rtlCol="0">
            <a:spAutoFit/>
          </a:bodyPr>
          <a:lstStyle/>
          <a:p>
            <a:pPr algn="ctr"/>
            <a:endParaRPr lang="en-GB" sz="1000" b="1" cap="small" dirty="0" smtClean="0">
              <a:solidFill>
                <a:schemeClr val="bg1">
                  <a:lumMod val="50000"/>
                </a:schemeClr>
              </a:solidFill>
              <a:latin typeface="Calibri" pitchFamily="34" charset="0"/>
            </a:endParaRPr>
          </a:p>
          <a:p>
            <a:pPr algn="r"/>
            <a:r>
              <a:rPr lang="en-GB" sz="2000" b="1" dirty="0" smtClean="0">
                <a:solidFill>
                  <a:srgbClr val="FFFFFF"/>
                </a:solidFill>
                <a:latin typeface="Swis721 Cn BT" pitchFamily="34" charset="0"/>
              </a:rPr>
              <a:t>BIM</a:t>
            </a:r>
          </a:p>
          <a:p>
            <a:pPr algn="ctr"/>
            <a:endParaRPr lang="en-GB" sz="1000" b="1" cap="small" dirty="0" smtClean="0">
              <a:solidFill>
                <a:schemeClr val="bg1">
                  <a:lumMod val="50000"/>
                </a:schemeClr>
              </a:solidFill>
              <a:latin typeface="Calibri" pitchFamily="34" charset="0"/>
            </a:endParaRPr>
          </a:p>
        </p:txBody>
      </p:sp>
      <p:sp>
        <p:nvSpPr>
          <p:cNvPr id="36" name="CaixaDeTexto 35"/>
          <p:cNvSpPr txBox="1"/>
          <p:nvPr/>
        </p:nvSpPr>
        <p:spPr>
          <a:xfrm>
            <a:off x="7164288" y="3492301"/>
            <a:ext cx="648072" cy="615553"/>
          </a:xfrm>
          <a:prstGeom prst="rect">
            <a:avLst/>
          </a:prstGeom>
          <a:noFill/>
          <a:ln>
            <a:noFill/>
          </a:ln>
        </p:spPr>
        <p:txBody>
          <a:bodyPr wrap="square" rtlCol="0">
            <a:spAutoFit/>
          </a:bodyPr>
          <a:lstStyle/>
          <a:p>
            <a:pPr algn="ctr"/>
            <a:endParaRPr lang="en-GB" sz="800" b="1" cap="small" dirty="0" smtClean="0">
              <a:solidFill>
                <a:schemeClr val="bg1">
                  <a:lumMod val="50000"/>
                </a:schemeClr>
              </a:solidFill>
              <a:latin typeface="Calibri" pitchFamily="34" charset="0"/>
            </a:endParaRPr>
          </a:p>
          <a:p>
            <a:r>
              <a:rPr lang="en-GB" dirty="0" smtClean="0">
                <a:solidFill>
                  <a:schemeClr val="bg1"/>
                </a:solidFill>
                <a:latin typeface="Calibri" pitchFamily="34" charset="0"/>
              </a:rPr>
              <a:t>Slab</a:t>
            </a:r>
          </a:p>
          <a:p>
            <a:pPr algn="ctr"/>
            <a:endParaRPr lang="en-GB" sz="800" b="1" cap="small" dirty="0" smtClean="0">
              <a:solidFill>
                <a:schemeClr val="bg1">
                  <a:lumMod val="50000"/>
                </a:schemeClr>
              </a:solidFill>
              <a:latin typeface="Calibri" pitchFamily="34" charset="0"/>
            </a:endParaRPr>
          </a:p>
        </p:txBody>
      </p:sp>
      <p:sp>
        <p:nvSpPr>
          <p:cNvPr id="37" name="CaixaDeTexto 36"/>
          <p:cNvSpPr txBox="1"/>
          <p:nvPr/>
        </p:nvSpPr>
        <p:spPr>
          <a:xfrm>
            <a:off x="7164288" y="1556795"/>
            <a:ext cx="936104" cy="615553"/>
          </a:xfrm>
          <a:prstGeom prst="rect">
            <a:avLst/>
          </a:prstGeom>
          <a:noFill/>
          <a:ln>
            <a:noFill/>
          </a:ln>
        </p:spPr>
        <p:txBody>
          <a:bodyPr wrap="square" rtlCol="0">
            <a:spAutoFit/>
          </a:bodyPr>
          <a:lstStyle/>
          <a:p>
            <a:pPr algn="ctr"/>
            <a:endParaRPr lang="en-GB" sz="800" b="1" cap="small" dirty="0" smtClean="0">
              <a:solidFill>
                <a:schemeClr val="bg1">
                  <a:lumMod val="50000"/>
                </a:schemeClr>
              </a:solidFill>
              <a:latin typeface="Calibri" pitchFamily="34" charset="0"/>
            </a:endParaRPr>
          </a:p>
          <a:p>
            <a:r>
              <a:rPr lang="en-GB" dirty="0" smtClean="0">
                <a:solidFill>
                  <a:schemeClr val="bg1"/>
                </a:solidFill>
                <a:latin typeface="Calibri" pitchFamily="34" charset="0"/>
              </a:rPr>
              <a:t>Wall</a:t>
            </a:r>
          </a:p>
          <a:p>
            <a:pPr algn="ctr"/>
            <a:endParaRPr lang="en-GB" sz="800" b="1" cap="small" dirty="0" smtClean="0">
              <a:solidFill>
                <a:schemeClr val="bg1">
                  <a:lumMod val="50000"/>
                </a:schemeClr>
              </a:solidFill>
              <a:latin typeface="Calibri" pitchFamily="34" charset="0"/>
            </a:endParaRPr>
          </a:p>
        </p:txBody>
      </p:sp>
      <p:sp>
        <p:nvSpPr>
          <p:cNvPr id="38" name="CaixaDeTexto 37"/>
          <p:cNvSpPr txBox="1"/>
          <p:nvPr/>
        </p:nvSpPr>
        <p:spPr>
          <a:xfrm>
            <a:off x="899592" y="1548085"/>
            <a:ext cx="1080120" cy="615553"/>
          </a:xfrm>
          <a:prstGeom prst="rect">
            <a:avLst/>
          </a:prstGeom>
          <a:noFill/>
          <a:ln>
            <a:noFill/>
          </a:ln>
        </p:spPr>
        <p:txBody>
          <a:bodyPr wrap="square" rtlCol="0">
            <a:spAutoFit/>
          </a:bodyPr>
          <a:lstStyle/>
          <a:p>
            <a:pPr algn="r"/>
            <a:endParaRPr lang="en-GB" sz="800" b="1" cap="small" dirty="0" smtClean="0">
              <a:solidFill>
                <a:schemeClr val="bg1">
                  <a:lumMod val="50000"/>
                </a:schemeClr>
              </a:solidFill>
              <a:latin typeface="Calibri" pitchFamily="34" charset="0"/>
            </a:endParaRPr>
          </a:p>
          <a:p>
            <a:pPr algn="r"/>
            <a:r>
              <a:rPr lang="en-GB" dirty="0" smtClean="0">
                <a:solidFill>
                  <a:schemeClr val="bg1"/>
                </a:solidFill>
                <a:latin typeface="Calibri" pitchFamily="34" charset="0"/>
              </a:rPr>
              <a:t>Box 1</a:t>
            </a:r>
          </a:p>
          <a:p>
            <a:pPr algn="r"/>
            <a:endParaRPr lang="en-GB" sz="800" b="1" cap="small" dirty="0" smtClean="0">
              <a:solidFill>
                <a:schemeClr val="bg1">
                  <a:lumMod val="50000"/>
                </a:schemeClr>
              </a:solidFill>
              <a:latin typeface="Calibri" pitchFamily="34" charset="0"/>
            </a:endParaRPr>
          </a:p>
        </p:txBody>
      </p:sp>
      <p:sp>
        <p:nvSpPr>
          <p:cNvPr id="39" name="CaixaDeTexto 38"/>
          <p:cNvSpPr txBox="1"/>
          <p:nvPr/>
        </p:nvSpPr>
        <p:spPr>
          <a:xfrm>
            <a:off x="899592" y="3533532"/>
            <a:ext cx="1080120" cy="615553"/>
          </a:xfrm>
          <a:prstGeom prst="rect">
            <a:avLst/>
          </a:prstGeom>
          <a:noFill/>
          <a:ln>
            <a:noFill/>
          </a:ln>
        </p:spPr>
        <p:txBody>
          <a:bodyPr wrap="square" rtlCol="0">
            <a:spAutoFit/>
          </a:bodyPr>
          <a:lstStyle/>
          <a:p>
            <a:pPr algn="r"/>
            <a:endParaRPr lang="en-GB" sz="800" b="1" cap="small" dirty="0" smtClean="0">
              <a:solidFill>
                <a:schemeClr val="bg1">
                  <a:lumMod val="50000"/>
                </a:schemeClr>
              </a:solidFill>
              <a:latin typeface="Calibri" pitchFamily="34" charset="0"/>
            </a:endParaRPr>
          </a:p>
          <a:p>
            <a:pPr algn="r"/>
            <a:r>
              <a:rPr lang="en-GB" dirty="0" smtClean="0">
                <a:solidFill>
                  <a:schemeClr val="bg1"/>
                </a:solidFill>
                <a:latin typeface="Calibri" pitchFamily="34" charset="0"/>
              </a:rPr>
              <a:t>Box 2</a:t>
            </a:r>
          </a:p>
          <a:p>
            <a:pPr algn="r"/>
            <a:endParaRPr lang="en-GB" sz="800" b="1" cap="small" dirty="0" smtClean="0">
              <a:solidFill>
                <a:schemeClr val="bg1">
                  <a:lumMod val="50000"/>
                </a:schemeClr>
              </a:solidFill>
              <a:latin typeface="Calibri" pitchFamily="34" charset="0"/>
            </a:endParaRPr>
          </a:p>
        </p:txBody>
      </p:sp>
      <p:pic>
        <p:nvPicPr>
          <p:cNvPr id="41" name="Picture 2" descr="C:\Users\Sofia Feist\Desktop\Setas.png"/>
          <p:cNvPicPr>
            <a:picLocks noChangeAspect="1" noChangeArrowheads="1"/>
          </p:cNvPicPr>
          <p:nvPr/>
        </p:nvPicPr>
        <p:blipFill>
          <a:blip r:embed="rId5" cstate="print"/>
          <a:srcRect l="26714" t="24605" r="60899" b="39958"/>
          <a:stretch>
            <a:fillRect/>
          </a:stretch>
        </p:blipFill>
        <p:spPr bwMode="auto">
          <a:xfrm>
            <a:off x="1907704" y="1659581"/>
            <a:ext cx="1512168" cy="2432271"/>
          </a:xfrm>
          <a:prstGeom prst="rect">
            <a:avLst/>
          </a:prstGeom>
          <a:noFill/>
        </p:spPr>
      </p:pic>
      <p:pic>
        <p:nvPicPr>
          <p:cNvPr id="42" name="Picture 2" descr="C:\Users\Sofia Feist\Desktop\Setas.png"/>
          <p:cNvPicPr>
            <a:picLocks noChangeAspect="1" noChangeArrowheads="1"/>
          </p:cNvPicPr>
          <p:nvPr/>
        </p:nvPicPr>
        <p:blipFill>
          <a:blip r:embed="rId5" cstate="print"/>
          <a:srcRect l="56796" t="24605" r="29638" b="67836"/>
          <a:stretch>
            <a:fillRect/>
          </a:stretch>
        </p:blipFill>
        <p:spPr bwMode="auto">
          <a:xfrm flipV="1">
            <a:off x="5436096" y="3573016"/>
            <a:ext cx="1656184" cy="518832"/>
          </a:xfrm>
          <a:prstGeom prst="rect">
            <a:avLst/>
          </a:prstGeom>
          <a:noFill/>
        </p:spPr>
      </p:pic>
      <p:pic>
        <p:nvPicPr>
          <p:cNvPr id="16" name="Picture 2" descr="C:\Users\Sofia Feist\Desktop\Setas.png"/>
          <p:cNvPicPr>
            <a:picLocks noChangeAspect="1" noChangeArrowheads="1"/>
          </p:cNvPicPr>
          <p:nvPr/>
        </p:nvPicPr>
        <p:blipFill>
          <a:blip r:embed="rId5" cstate="print"/>
          <a:srcRect l="56796" t="24605" r="32587" b="67836"/>
          <a:stretch>
            <a:fillRect/>
          </a:stretch>
        </p:blipFill>
        <p:spPr bwMode="auto">
          <a:xfrm flipV="1">
            <a:off x="5724128" y="1628800"/>
            <a:ext cx="1296144" cy="518832"/>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8" grpId="0" build="allAtOnce"/>
      <p:bldP spid="36" grpId="0"/>
      <p:bldP spid="3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 name="Picture 4" descr="C:\Users\Sofia Feist\Desktop\Apresentação CAADRIA\A-BIM\Associative Rules\Wall.png"/>
          <p:cNvPicPr>
            <a:picLocks noChangeAspect="1" noChangeArrowheads="1"/>
          </p:cNvPicPr>
          <p:nvPr/>
        </p:nvPicPr>
        <p:blipFill>
          <a:blip r:embed="rId3" cstate="print"/>
          <a:srcRect/>
          <a:stretch>
            <a:fillRect/>
          </a:stretch>
        </p:blipFill>
        <p:spPr bwMode="auto">
          <a:xfrm>
            <a:off x="251520" y="1484784"/>
            <a:ext cx="2787840" cy="2880000"/>
          </a:xfrm>
          <a:prstGeom prst="rect">
            <a:avLst/>
          </a:prstGeom>
          <a:noFill/>
        </p:spPr>
      </p:pic>
      <p:pic>
        <p:nvPicPr>
          <p:cNvPr id="2051" name="Picture 3" descr="C:\Users\Sofia Feist\Desktop\Apresentação CAADRIA\A-BIM\Associative Rules\Window subtraction.png"/>
          <p:cNvPicPr>
            <a:picLocks noChangeAspect="1" noChangeArrowheads="1"/>
          </p:cNvPicPr>
          <p:nvPr/>
        </p:nvPicPr>
        <p:blipFill>
          <a:blip r:embed="rId4" cstate="print"/>
          <a:srcRect/>
          <a:stretch>
            <a:fillRect/>
          </a:stretch>
        </p:blipFill>
        <p:spPr bwMode="auto">
          <a:xfrm>
            <a:off x="251520" y="1484784"/>
            <a:ext cx="2787840" cy="2880000"/>
          </a:xfrm>
          <a:prstGeom prst="rect">
            <a:avLst/>
          </a:prstGeom>
          <a:noFill/>
        </p:spPr>
      </p:pic>
      <p:pic>
        <p:nvPicPr>
          <p:cNvPr id="28" name="Picture 2" descr="C:\Users\Sofia Feist\Desktop\Apresentação CAADRIA\A-BIM\Associative Rules\Window hole.png"/>
          <p:cNvPicPr>
            <a:picLocks noChangeAspect="1" noChangeArrowheads="1"/>
          </p:cNvPicPr>
          <p:nvPr/>
        </p:nvPicPr>
        <p:blipFill>
          <a:blip r:embed="rId5" cstate="print"/>
          <a:srcRect/>
          <a:stretch>
            <a:fillRect/>
          </a:stretch>
        </p:blipFill>
        <p:spPr bwMode="auto">
          <a:xfrm>
            <a:off x="251520" y="1484784"/>
            <a:ext cx="2787840" cy="2880000"/>
          </a:xfrm>
          <a:prstGeom prst="rect">
            <a:avLst/>
          </a:prstGeom>
          <a:noFill/>
        </p:spPr>
      </p:pic>
      <p:pic>
        <p:nvPicPr>
          <p:cNvPr id="2053" name="Picture 5" descr="C:\Users\Sofia Feist\Desktop\Apresentação CAADRIA\A-BIM\Associative Rules\Wall with window.png"/>
          <p:cNvPicPr>
            <a:picLocks noChangeAspect="1" noChangeArrowheads="1"/>
          </p:cNvPicPr>
          <p:nvPr/>
        </p:nvPicPr>
        <p:blipFill>
          <a:blip r:embed="rId6" cstate="print"/>
          <a:srcRect/>
          <a:stretch>
            <a:fillRect/>
          </a:stretch>
        </p:blipFill>
        <p:spPr bwMode="auto">
          <a:xfrm>
            <a:off x="251520" y="1484784"/>
            <a:ext cx="2787840" cy="2880000"/>
          </a:xfrm>
          <a:prstGeom prst="rect">
            <a:avLst/>
          </a:prstGeom>
          <a:noFill/>
        </p:spPr>
      </p:pic>
      <p:pic>
        <p:nvPicPr>
          <p:cNvPr id="14" name="Picture 2" descr="C:\Users\Sofia Feist\Desktop\Apresentação CAADRIA\A-BIM\Associative Rules\Wall.png"/>
          <p:cNvPicPr>
            <a:picLocks noChangeAspect="1" noChangeArrowheads="1"/>
          </p:cNvPicPr>
          <p:nvPr/>
        </p:nvPicPr>
        <p:blipFill>
          <a:blip r:embed="rId7" cstate="print"/>
          <a:srcRect/>
          <a:stretch>
            <a:fillRect/>
          </a:stretch>
        </p:blipFill>
        <p:spPr bwMode="auto">
          <a:xfrm>
            <a:off x="6104640" y="1484784"/>
            <a:ext cx="2787840" cy="2880000"/>
          </a:xfrm>
          <a:prstGeom prst="rect">
            <a:avLst/>
          </a:prstGeom>
          <a:noFill/>
        </p:spPr>
      </p:pic>
      <p:pic>
        <p:nvPicPr>
          <p:cNvPr id="15" name="Picture 2" descr="C:\Users\Sofia Feist\Desktop\Apresentação CAADRIA\A-BIM\Associative Rules\Wall with window.png"/>
          <p:cNvPicPr>
            <a:picLocks noChangeAspect="1" noChangeArrowheads="1"/>
          </p:cNvPicPr>
          <p:nvPr/>
        </p:nvPicPr>
        <p:blipFill>
          <a:blip r:embed="rId8" cstate="print"/>
          <a:srcRect/>
          <a:stretch>
            <a:fillRect/>
          </a:stretch>
        </p:blipFill>
        <p:spPr bwMode="auto">
          <a:xfrm>
            <a:off x="6104640" y="1484784"/>
            <a:ext cx="2787840" cy="2880000"/>
          </a:xfrm>
          <a:prstGeom prst="rect">
            <a:avLst/>
          </a:prstGeom>
          <a:noFill/>
        </p:spPr>
      </p:pic>
      <p:pic>
        <p:nvPicPr>
          <p:cNvPr id="20" name="Picture 7" descr="C:\Users\Sofia Feist\Desktop\Line AT copy copy.png"/>
          <p:cNvPicPr>
            <a:picLocks noChangeAspect="1" noChangeArrowheads="1"/>
          </p:cNvPicPr>
          <p:nvPr/>
        </p:nvPicPr>
        <p:blipFill>
          <a:blip r:embed="rId9" cstate="print"/>
          <a:srcRect t="48970" b="14630"/>
          <a:stretch>
            <a:fillRect/>
          </a:stretch>
        </p:blipFill>
        <p:spPr bwMode="auto">
          <a:xfrm>
            <a:off x="0" y="5609861"/>
            <a:ext cx="9144000" cy="1248139"/>
          </a:xfrm>
          <a:prstGeom prst="rect">
            <a:avLst/>
          </a:prstGeom>
          <a:noFill/>
        </p:spPr>
      </p:pic>
      <p:sp>
        <p:nvSpPr>
          <p:cNvPr id="31" name="CaixaDeTexto 30"/>
          <p:cNvSpPr txBox="1"/>
          <p:nvPr/>
        </p:nvSpPr>
        <p:spPr>
          <a:xfrm>
            <a:off x="3275856" y="6003098"/>
            <a:ext cx="5598648" cy="400110"/>
          </a:xfrm>
          <a:prstGeom prst="rect">
            <a:avLst/>
          </a:prstGeom>
          <a:noFill/>
        </p:spPr>
        <p:txBody>
          <a:bodyPr wrap="square" rtlCol="0">
            <a:spAutoFit/>
          </a:bodyPr>
          <a:lstStyle/>
          <a:p>
            <a:pPr algn="r"/>
            <a:r>
              <a:rPr lang="en-GB" sz="2000" b="1" cap="small" dirty="0" smtClean="0">
                <a:solidFill>
                  <a:srgbClr val="259DB5"/>
                </a:solidFill>
                <a:latin typeface="Swis721 Cn BT" pitchFamily="34" charset="0"/>
              </a:rPr>
              <a:t>Parametric and Associative Rules</a:t>
            </a:r>
            <a:endParaRPr lang="en-GB" sz="2000" b="1" cap="small" dirty="0">
              <a:solidFill>
                <a:srgbClr val="259DB5"/>
              </a:solidFill>
              <a:latin typeface="Swis721 Cn BT" pitchFamily="34" charset="0"/>
            </a:endParaRPr>
          </a:p>
        </p:txBody>
      </p:sp>
      <p:sp>
        <p:nvSpPr>
          <p:cNvPr id="10" name="CaixaDeTexto 9"/>
          <p:cNvSpPr txBox="1"/>
          <p:nvPr/>
        </p:nvSpPr>
        <p:spPr>
          <a:xfrm>
            <a:off x="5004048" y="4899357"/>
            <a:ext cx="3816424" cy="446276"/>
          </a:xfrm>
          <a:prstGeom prst="rect">
            <a:avLst/>
          </a:prstGeom>
          <a:noFill/>
          <a:ln>
            <a:noFill/>
          </a:ln>
        </p:spPr>
        <p:txBody>
          <a:bodyPr wrap="square" rtlCol="0">
            <a:spAutoFit/>
          </a:bodyPr>
          <a:lstStyle/>
          <a:p>
            <a:pPr algn="r"/>
            <a:r>
              <a:rPr lang="en-GB" sz="1600" b="1" spc="-150" dirty="0" smtClean="0">
                <a:solidFill>
                  <a:schemeClr val="bg1"/>
                </a:solidFill>
                <a:latin typeface="Courier New" pitchFamily="49" charset="0"/>
                <a:cs typeface="Courier New" pitchFamily="49" charset="0"/>
              </a:rPr>
              <a:t>, ...)</a:t>
            </a:r>
          </a:p>
          <a:p>
            <a:pPr algn="ctr"/>
            <a:endParaRPr lang="en-GB" sz="700" b="1" cap="small" spc="-150" dirty="0" smtClean="0">
              <a:solidFill>
                <a:schemeClr val="bg1"/>
              </a:solidFill>
              <a:latin typeface="Courier New" pitchFamily="49" charset="0"/>
              <a:cs typeface="Courier New" pitchFamily="49" charset="0"/>
            </a:endParaRPr>
          </a:p>
        </p:txBody>
      </p:sp>
      <p:sp>
        <p:nvSpPr>
          <p:cNvPr id="34" name="CaixaDeTexto 33"/>
          <p:cNvSpPr txBox="1"/>
          <p:nvPr/>
        </p:nvSpPr>
        <p:spPr>
          <a:xfrm>
            <a:off x="323528" y="293751"/>
            <a:ext cx="3960440" cy="707886"/>
          </a:xfrm>
          <a:prstGeom prst="rect">
            <a:avLst/>
          </a:prstGeom>
          <a:noFill/>
          <a:ln>
            <a:noFill/>
          </a:ln>
        </p:spPr>
        <p:txBody>
          <a:bodyPr wrap="square" rtlCol="0">
            <a:spAutoFit/>
          </a:bodyPr>
          <a:lstStyle/>
          <a:p>
            <a:pPr algn="ctr"/>
            <a:endParaRPr lang="en-GB" sz="1000" b="1" cap="small" dirty="0" smtClean="0">
              <a:solidFill>
                <a:schemeClr val="bg1">
                  <a:lumMod val="50000"/>
                </a:schemeClr>
              </a:solidFill>
              <a:latin typeface="Calibri" pitchFamily="34" charset="0"/>
            </a:endParaRPr>
          </a:p>
          <a:p>
            <a:r>
              <a:rPr lang="en-GB" sz="2000" b="1" dirty="0" smtClean="0">
                <a:solidFill>
                  <a:schemeClr val="bg1"/>
                </a:solidFill>
                <a:latin typeface="Swis721 Cn BT" pitchFamily="34" charset="0"/>
              </a:rPr>
              <a:t>CAD</a:t>
            </a:r>
          </a:p>
          <a:p>
            <a:pPr algn="ctr"/>
            <a:endParaRPr lang="en-GB" sz="1000" b="1" cap="small" dirty="0" smtClean="0">
              <a:solidFill>
                <a:schemeClr val="bg1">
                  <a:lumMod val="50000"/>
                </a:schemeClr>
              </a:solidFill>
              <a:latin typeface="Calibri" pitchFamily="34" charset="0"/>
            </a:endParaRPr>
          </a:p>
        </p:txBody>
      </p:sp>
      <p:sp>
        <p:nvSpPr>
          <p:cNvPr id="35" name="CaixaDeTexto 34"/>
          <p:cNvSpPr txBox="1"/>
          <p:nvPr/>
        </p:nvSpPr>
        <p:spPr>
          <a:xfrm>
            <a:off x="4860032" y="283295"/>
            <a:ext cx="3960440" cy="707886"/>
          </a:xfrm>
          <a:prstGeom prst="rect">
            <a:avLst/>
          </a:prstGeom>
          <a:noFill/>
          <a:ln>
            <a:noFill/>
          </a:ln>
        </p:spPr>
        <p:txBody>
          <a:bodyPr wrap="square" rtlCol="0">
            <a:spAutoFit/>
          </a:bodyPr>
          <a:lstStyle/>
          <a:p>
            <a:pPr algn="ctr"/>
            <a:endParaRPr lang="en-GB" sz="1000" b="1" cap="small" dirty="0" smtClean="0">
              <a:solidFill>
                <a:schemeClr val="bg1">
                  <a:lumMod val="50000"/>
                </a:schemeClr>
              </a:solidFill>
              <a:latin typeface="Calibri" pitchFamily="34" charset="0"/>
            </a:endParaRPr>
          </a:p>
          <a:p>
            <a:pPr algn="r"/>
            <a:r>
              <a:rPr lang="en-GB" sz="2000" b="1" dirty="0" smtClean="0">
                <a:solidFill>
                  <a:schemeClr val="bg1"/>
                </a:solidFill>
                <a:latin typeface="Swis721 Cn BT" pitchFamily="34" charset="0"/>
              </a:rPr>
              <a:t>BIM</a:t>
            </a:r>
          </a:p>
          <a:p>
            <a:pPr algn="r"/>
            <a:endParaRPr lang="en-GB" sz="1000" b="1" cap="small" dirty="0" smtClean="0">
              <a:solidFill>
                <a:schemeClr val="bg1">
                  <a:lumMod val="50000"/>
                </a:schemeClr>
              </a:solidFill>
              <a:latin typeface="Calibri" pitchFamily="34" charset="0"/>
            </a:endParaRPr>
          </a:p>
        </p:txBody>
      </p:sp>
      <p:sp>
        <p:nvSpPr>
          <p:cNvPr id="24" name="CaixaDeTexto 23"/>
          <p:cNvSpPr txBox="1"/>
          <p:nvPr/>
        </p:nvSpPr>
        <p:spPr>
          <a:xfrm>
            <a:off x="2123728" y="4906800"/>
            <a:ext cx="2592288" cy="446276"/>
          </a:xfrm>
          <a:prstGeom prst="rect">
            <a:avLst/>
          </a:prstGeom>
          <a:noFill/>
          <a:ln>
            <a:noFill/>
          </a:ln>
        </p:spPr>
        <p:txBody>
          <a:bodyPr wrap="square" rtlCol="0">
            <a:spAutoFit/>
          </a:bodyPr>
          <a:lstStyle/>
          <a:p>
            <a:pPr algn="r"/>
            <a:r>
              <a:rPr lang="en-GB" sz="1600" b="1" dirty="0" smtClean="0">
                <a:solidFill>
                  <a:schemeClr val="bg1"/>
                </a:solidFill>
                <a:latin typeface="Courier New" pitchFamily="49" charset="0"/>
                <a:ea typeface="Cambria Math" pitchFamily="18" charset="0"/>
                <a:cs typeface="Courier New" pitchFamily="49" charset="0"/>
              </a:rPr>
              <a:t> + window(</a:t>
            </a:r>
            <a:r>
              <a:rPr lang="en-GB" sz="1600" b="1" dirty="0" smtClean="0">
                <a:solidFill>
                  <a:schemeClr val="bg1"/>
                </a:solidFill>
                <a:latin typeface="Courier New" pitchFamily="49" charset="0"/>
                <a:cs typeface="Courier New" pitchFamily="49" charset="0"/>
              </a:rPr>
              <a:t>...</a:t>
            </a:r>
            <a:r>
              <a:rPr lang="en-GB" sz="1600" b="1" dirty="0" smtClean="0">
                <a:solidFill>
                  <a:schemeClr val="bg1"/>
                </a:solidFill>
                <a:latin typeface="Courier New" pitchFamily="49" charset="0"/>
                <a:ea typeface="Cambria Math" pitchFamily="18" charset="0"/>
                <a:cs typeface="Courier New" pitchFamily="49" charset="0"/>
              </a:rPr>
              <a:t>)</a:t>
            </a:r>
            <a:endParaRPr lang="en-GB" sz="1400" b="1" dirty="0" smtClean="0">
              <a:solidFill>
                <a:schemeClr val="bg1"/>
              </a:solidFill>
              <a:latin typeface="Courier New" pitchFamily="49" charset="0"/>
              <a:ea typeface="Cambria Math" pitchFamily="18" charset="0"/>
              <a:cs typeface="Courier New" pitchFamily="49" charset="0"/>
            </a:endParaRPr>
          </a:p>
          <a:p>
            <a:pPr algn="r"/>
            <a:endParaRPr lang="en-GB" sz="700" b="1" cap="small" spc="-150" dirty="0" smtClean="0">
              <a:solidFill>
                <a:schemeClr val="bg1"/>
              </a:solidFill>
              <a:latin typeface="Courier New" pitchFamily="49" charset="0"/>
              <a:cs typeface="Courier New" pitchFamily="49" charset="0"/>
            </a:endParaRPr>
          </a:p>
        </p:txBody>
      </p:sp>
      <p:sp>
        <p:nvSpPr>
          <p:cNvPr id="25" name="CaixaDeTexto 24"/>
          <p:cNvSpPr txBox="1"/>
          <p:nvPr/>
        </p:nvSpPr>
        <p:spPr>
          <a:xfrm>
            <a:off x="323528" y="4906800"/>
            <a:ext cx="2592288" cy="446276"/>
          </a:xfrm>
          <a:prstGeom prst="rect">
            <a:avLst/>
          </a:prstGeom>
          <a:noFill/>
          <a:ln>
            <a:noFill/>
          </a:ln>
        </p:spPr>
        <p:txBody>
          <a:bodyPr wrap="square" rtlCol="0">
            <a:spAutoFit/>
          </a:bodyPr>
          <a:lstStyle/>
          <a:p>
            <a:r>
              <a:rPr lang="en-GB" sz="1600" b="1" dirty="0" smtClean="0">
                <a:solidFill>
                  <a:schemeClr val="bg1"/>
                </a:solidFill>
                <a:latin typeface="Courier New" pitchFamily="49" charset="0"/>
                <a:ea typeface="Cambria Math" pitchFamily="18" charset="0"/>
                <a:cs typeface="Courier New" pitchFamily="49" charset="0"/>
              </a:rPr>
              <a:t>wall(</a:t>
            </a:r>
            <a:r>
              <a:rPr lang="en-GB" sz="1600" b="1" dirty="0" smtClean="0">
                <a:solidFill>
                  <a:schemeClr val="bg1"/>
                </a:solidFill>
                <a:latin typeface="Courier New" pitchFamily="49" charset="0"/>
                <a:cs typeface="Courier New" pitchFamily="49" charset="0"/>
              </a:rPr>
              <a:t>...</a:t>
            </a:r>
            <a:r>
              <a:rPr lang="en-GB" sz="1600" b="1" dirty="0" smtClean="0">
                <a:solidFill>
                  <a:schemeClr val="bg1"/>
                </a:solidFill>
                <a:latin typeface="Courier New" pitchFamily="49" charset="0"/>
                <a:ea typeface="Cambria Math" pitchFamily="18" charset="0"/>
                <a:cs typeface="Courier New" pitchFamily="49" charset="0"/>
              </a:rPr>
              <a:t>)</a:t>
            </a:r>
            <a:endParaRPr lang="en-GB" sz="1400" b="1" dirty="0" smtClean="0">
              <a:solidFill>
                <a:schemeClr val="bg1"/>
              </a:solidFill>
              <a:latin typeface="Courier New" pitchFamily="49" charset="0"/>
              <a:ea typeface="Cambria Math" pitchFamily="18" charset="0"/>
              <a:cs typeface="Courier New" pitchFamily="49" charset="0"/>
            </a:endParaRPr>
          </a:p>
          <a:p>
            <a:pPr algn="ctr"/>
            <a:endParaRPr lang="en-GB" sz="700" b="1" cap="small" spc="-150" dirty="0" smtClean="0">
              <a:solidFill>
                <a:schemeClr val="bg1"/>
              </a:solidFill>
              <a:latin typeface="Courier New" pitchFamily="49" charset="0"/>
              <a:cs typeface="Courier New" pitchFamily="49" charset="0"/>
            </a:endParaRPr>
          </a:p>
        </p:txBody>
      </p:sp>
      <p:sp>
        <p:nvSpPr>
          <p:cNvPr id="27" name="CaixaDeTexto 26"/>
          <p:cNvSpPr txBox="1"/>
          <p:nvPr/>
        </p:nvSpPr>
        <p:spPr>
          <a:xfrm>
            <a:off x="4388400" y="4899357"/>
            <a:ext cx="3816424" cy="446276"/>
          </a:xfrm>
          <a:prstGeom prst="rect">
            <a:avLst/>
          </a:prstGeom>
          <a:noFill/>
          <a:ln>
            <a:noFill/>
          </a:ln>
        </p:spPr>
        <p:txBody>
          <a:bodyPr wrap="square" rtlCol="0">
            <a:spAutoFit/>
          </a:bodyPr>
          <a:lstStyle/>
          <a:p>
            <a:pPr algn="r"/>
            <a:r>
              <a:rPr lang="en-GB" sz="1600" b="1" dirty="0" smtClean="0">
                <a:solidFill>
                  <a:schemeClr val="bg1"/>
                </a:solidFill>
                <a:latin typeface="Courier New" pitchFamily="49" charset="0"/>
                <a:cs typeface="Courier New" pitchFamily="49" charset="0"/>
              </a:rPr>
              <a:t>wall(...)</a:t>
            </a:r>
          </a:p>
          <a:p>
            <a:pPr algn="ctr"/>
            <a:endParaRPr lang="en-GB" sz="700" b="1" cap="small" spc="-150" dirty="0" smtClean="0">
              <a:solidFill>
                <a:schemeClr val="bg1"/>
              </a:solidFill>
              <a:latin typeface="Courier New" pitchFamily="49" charset="0"/>
              <a:cs typeface="Courier New" pitchFamily="49" charset="0"/>
            </a:endParaRPr>
          </a:p>
        </p:txBody>
      </p:sp>
      <p:sp>
        <p:nvSpPr>
          <p:cNvPr id="30" name="CaixaDeTexto 29"/>
          <p:cNvSpPr txBox="1"/>
          <p:nvPr/>
        </p:nvSpPr>
        <p:spPr>
          <a:xfrm>
            <a:off x="395536" y="4906800"/>
            <a:ext cx="2592288" cy="446276"/>
          </a:xfrm>
          <a:prstGeom prst="rect">
            <a:avLst/>
          </a:prstGeom>
          <a:noFill/>
          <a:ln>
            <a:noFill/>
          </a:ln>
        </p:spPr>
        <p:txBody>
          <a:bodyPr wrap="square" rtlCol="0">
            <a:spAutoFit/>
          </a:bodyPr>
          <a:lstStyle/>
          <a:p>
            <a:pPr algn="r"/>
            <a:r>
              <a:rPr lang="en-GB" sz="1600" b="1" dirty="0" smtClean="0">
                <a:solidFill>
                  <a:schemeClr val="bg1"/>
                </a:solidFill>
                <a:latin typeface="Courier New" pitchFamily="49" charset="0"/>
                <a:ea typeface="Cambria Math" pitchFamily="18" charset="0"/>
                <a:cs typeface="Courier New" pitchFamily="49" charset="0"/>
              </a:rPr>
              <a:t>- box(</a:t>
            </a:r>
            <a:r>
              <a:rPr lang="en-GB" sz="1600" b="1" dirty="0" smtClean="0">
                <a:solidFill>
                  <a:schemeClr val="bg1"/>
                </a:solidFill>
                <a:latin typeface="Courier New" pitchFamily="49" charset="0"/>
                <a:cs typeface="Courier New" pitchFamily="49" charset="0"/>
              </a:rPr>
              <a:t>...</a:t>
            </a:r>
            <a:r>
              <a:rPr lang="en-GB" sz="1600" b="1" dirty="0" smtClean="0">
                <a:solidFill>
                  <a:schemeClr val="bg1"/>
                </a:solidFill>
                <a:latin typeface="Courier New" pitchFamily="49" charset="0"/>
                <a:ea typeface="Cambria Math" pitchFamily="18" charset="0"/>
                <a:cs typeface="Courier New" pitchFamily="49" charset="0"/>
              </a:rPr>
              <a:t>)</a:t>
            </a:r>
            <a:endParaRPr lang="en-GB" sz="1400" b="1" dirty="0" smtClean="0">
              <a:solidFill>
                <a:schemeClr val="bg1"/>
              </a:solidFill>
              <a:latin typeface="Courier New" pitchFamily="49" charset="0"/>
              <a:ea typeface="Cambria Math" pitchFamily="18" charset="0"/>
              <a:cs typeface="Courier New" pitchFamily="49" charset="0"/>
            </a:endParaRPr>
          </a:p>
          <a:p>
            <a:pPr algn="r"/>
            <a:endParaRPr lang="en-GB" sz="700" b="1" cap="small" spc="-150" dirty="0" smtClean="0">
              <a:solidFill>
                <a:schemeClr val="bg1"/>
              </a:solidFill>
              <a:latin typeface="Courier New" pitchFamily="49" charset="0"/>
              <a:cs typeface="Courier New" pitchFamily="49" charset="0"/>
            </a:endParaRPr>
          </a:p>
        </p:txBody>
      </p:sp>
      <p:sp>
        <p:nvSpPr>
          <p:cNvPr id="32" name="Rectângulo 31"/>
          <p:cNvSpPr/>
          <p:nvPr/>
        </p:nvSpPr>
        <p:spPr>
          <a:xfrm>
            <a:off x="1619672" y="4653136"/>
            <a:ext cx="216024" cy="64807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aixaDeTexto 20"/>
          <p:cNvSpPr txBox="1"/>
          <p:nvPr/>
        </p:nvSpPr>
        <p:spPr>
          <a:xfrm>
            <a:off x="3275856" y="4899357"/>
            <a:ext cx="3816424" cy="446276"/>
          </a:xfrm>
          <a:prstGeom prst="rect">
            <a:avLst/>
          </a:prstGeom>
          <a:noFill/>
          <a:ln>
            <a:noFill/>
          </a:ln>
        </p:spPr>
        <p:txBody>
          <a:bodyPr wrap="square" rtlCol="0">
            <a:spAutoFit/>
          </a:bodyPr>
          <a:lstStyle/>
          <a:p>
            <a:pPr algn="r"/>
            <a:r>
              <a:rPr lang="en-GB" sz="1600" b="1" dirty="0" smtClean="0">
                <a:solidFill>
                  <a:schemeClr val="bg1"/>
                </a:solidFill>
                <a:latin typeface="Courier New" pitchFamily="49" charset="0"/>
                <a:cs typeface="Courier New" pitchFamily="49" charset="0"/>
              </a:rPr>
              <a:t>window(       </a:t>
            </a:r>
            <a:endParaRPr lang="en-GB" sz="1600" b="1" spc="-150" dirty="0" smtClean="0">
              <a:solidFill>
                <a:schemeClr val="bg1"/>
              </a:solidFill>
              <a:latin typeface="Courier New" pitchFamily="49" charset="0"/>
              <a:cs typeface="Courier New" pitchFamily="49" charset="0"/>
            </a:endParaRPr>
          </a:p>
          <a:p>
            <a:pPr algn="ctr"/>
            <a:endParaRPr lang="en-GB" sz="700" b="1" cap="small" spc="-150" dirty="0" smtClean="0">
              <a:solidFill>
                <a:schemeClr val="bg1"/>
              </a:solidFill>
              <a:latin typeface="Courier New" pitchFamily="49" charset="0"/>
              <a:cs typeface="Courier New" pitchFamily="49"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51"/>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1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xit"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205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05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xit" presetSubtype="0" fill="hold" nodeType="withEffect">
                                  <p:stCondLst>
                                    <p:cond delay="0"/>
                                  </p:stCondLst>
                                  <p:childTnLst>
                                    <p:set>
                                      <p:cBhvr>
                                        <p:cTn id="44" dur="1" fill="hold">
                                          <p:stCondLst>
                                            <p:cond delay="0"/>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4" grpId="0"/>
      <p:bldP spid="24" grpId="0"/>
      <p:bldP spid="25" grpId="0"/>
      <p:bldP spid="30" grpId="1"/>
      <p:bldP spid="32" grpId="0" animBg="1"/>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 name="CaixaDeTexto 15"/>
          <p:cNvSpPr txBox="1"/>
          <p:nvPr/>
        </p:nvSpPr>
        <p:spPr>
          <a:xfrm>
            <a:off x="323528" y="293751"/>
            <a:ext cx="3960440" cy="707886"/>
          </a:xfrm>
          <a:prstGeom prst="rect">
            <a:avLst/>
          </a:prstGeom>
          <a:noFill/>
          <a:ln>
            <a:noFill/>
          </a:ln>
        </p:spPr>
        <p:txBody>
          <a:bodyPr wrap="square" rtlCol="0">
            <a:spAutoFit/>
          </a:bodyPr>
          <a:lstStyle/>
          <a:p>
            <a:pPr algn="ctr"/>
            <a:endParaRPr lang="en-GB" sz="1000" b="1" cap="small" dirty="0" smtClean="0">
              <a:solidFill>
                <a:schemeClr val="bg1">
                  <a:lumMod val="50000"/>
                </a:schemeClr>
              </a:solidFill>
              <a:latin typeface="Calibri" pitchFamily="34" charset="0"/>
            </a:endParaRPr>
          </a:p>
          <a:p>
            <a:r>
              <a:rPr lang="en-GB" sz="2000" b="1" dirty="0" smtClean="0">
                <a:solidFill>
                  <a:schemeClr val="bg1"/>
                </a:solidFill>
                <a:latin typeface="Swis721 Cn BT" pitchFamily="34" charset="0"/>
              </a:rPr>
              <a:t>BIM</a:t>
            </a:r>
          </a:p>
          <a:p>
            <a:pPr algn="ctr"/>
            <a:endParaRPr lang="en-GB" sz="1000" b="1" cap="small" dirty="0" smtClean="0">
              <a:solidFill>
                <a:schemeClr val="bg1">
                  <a:lumMod val="50000"/>
                </a:schemeClr>
              </a:solidFill>
              <a:latin typeface="Calibri" pitchFamily="34" charset="0"/>
            </a:endParaRPr>
          </a:p>
        </p:txBody>
      </p:sp>
      <p:sp>
        <p:nvSpPr>
          <p:cNvPr id="4" name="CaixaDeTexto 3"/>
          <p:cNvSpPr txBox="1"/>
          <p:nvPr/>
        </p:nvSpPr>
        <p:spPr>
          <a:xfrm>
            <a:off x="323528" y="293751"/>
            <a:ext cx="3960440" cy="707886"/>
          </a:xfrm>
          <a:prstGeom prst="rect">
            <a:avLst/>
          </a:prstGeom>
          <a:noFill/>
          <a:ln>
            <a:noFill/>
          </a:ln>
        </p:spPr>
        <p:txBody>
          <a:bodyPr wrap="square" rtlCol="0">
            <a:spAutoFit/>
          </a:bodyPr>
          <a:lstStyle/>
          <a:p>
            <a:pPr algn="ctr"/>
            <a:endParaRPr lang="en-GB" sz="1000" b="1" cap="small" dirty="0" smtClean="0">
              <a:solidFill>
                <a:schemeClr val="bg1">
                  <a:lumMod val="50000"/>
                </a:schemeClr>
              </a:solidFill>
              <a:latin typeface="Calibri" pitchFamily="34" charset="0"/>
            </a:endParaRPr>
          </a:p>
          <a:p>
            <a:r>
              <a:rPr lang="en-GB" sz="2000" b="1" dirty="0" smtClean="0">
                <a:solidFill>
                  <a:schemeClr val="bg1"/>
                </a:solidFill>
                <a:latin typeface="Swis721 Cn BT" pitchFamily="34" charset="0"/>
              </a:rPr>
              <a:t>CAD</a:t>
            </a:r>
          </a:p>
          <a:p>
            <a:pPr algn="ctr"/>
            <a:endParaRPr lang="en-GB" sz="1000" b="1" cap="small" dirty="0" smtClean="0">
              <a:solidFill>
                <a:schemeClr val="bg1">
                  <a:lumMod val="50000"/>
                </a:schemeClr>
              </a:solidFill>
              <a:latin typeface="Calibri" pitchFamily="34" charset="0"/>
            </a:endParaRPr>
          </a:p>
        </p:txBody>
      </p:sp>
      <p:sp>
        <p:nvSpPr>
          <p:cNvPr id="15" name="CaixaDeTexto 14"/>
          <p:cNvSpPr txBox="1"/>
          <p:nvPr/>
        </p:nvSpPr>
        <p:spPr>
          <a:xfrm>
            <a:off x="323528" y="1052736"/>
            <a:ext cx="4824000" cy="4410438"/>
          </a:xfrm>
          <a:prstGeom prst="rect">
            <a:avLst/>
          </a:prstGeom>
          <a:noFill/>
          <a:ln>
            <a:noFill/>
          </a:ln>
        </p:spPr>
        <p:txBody>
          <a:bodyPr wrap="square" rtlCol="0">
            <a:spAutoFit/>
          </a:bodyPr>
          <a:lstStyle/>
          <a:p>
            <a:r>
              <a:rPr lang="en-GB" sz="570" dirty="0" smtClean="0">
                <a:solidFill>
                  <a:schemeClr val="bg1"/>
                </a:solidFill>
                <a:latin typeface="Courier New" pitchFamily="49" charset="0"/>
                <a:cs typeface="Courier New" pitchFamily="49" charset="0"/>
              </a:rPr>
              <a:t>(define (casing p L </a:t>
            </a:r>
            <a:r>
              <a:rPr lang="en-GB" sz="570" dirty="0" err="1" smtClean="0">
                <a:solidFill>
                  <a:schemeClr val="bg1"/>
                </a:solidFill>
                <a:latin typeface="Courier New" pitchFamily="49" charset="0"/>
                <a:cs typeface="Courier New" pitchFamily="49" charset="0"/>
              </a:rPr>
              <a:t>l</a:t>
            </a:r>
            <a:r>
              <a:rPr lang="en-GB" sz="570" dirty="0" smtClean="0">
                <a:solidFill>
                  <a:schemeClr val="bg1"/>
                </a:solidFill>
                <a:latin typeface="Courier New" pitchFamily="49" charset="0"/>
                <a:cs typeface="Courier New" pitchFamily="49" charset="0"/>
              </a:rPr>
              <a:t> h)</a:t>
            </a:r>
          </a:p>
          <a:p>
            <a:r>
              <a:rPr lang="en-GB" sz="570" dirty="0" smtClean="0">
                <a:solidFill>
                  <a:schemeClr val="bg1"/>
                </a:solidFill>
                <a:latin typeface="Courier New" pitchFamily="49" charset="0"/>
                <a:cs typeface="Courier New" pitchFamily="49" charset="0"/>
              </a:rPr>
              <a:t>  (define casing-</a:t>
            </a:r>
            <a:r>
              <a:rPr lang="en-GB" sz="570" dirty="0" err="1" smtClean="0">
                <a:solidFill>
                  <a:schemeClr val="bg1"/>
                </a:solidFill>
                <a:latin typeface="Courier New" pitchFamily="49" charset="0"/>
                <a:cs typeface="Courier New" pitchFamily="49" charset="0"/>
              </a:rPr>
              <a:t>lenght</a:t>
            </a:r>
            <a:r>
              <a:rPr lang="en-GB" sz="570" dirty="0" smtClean="0">
                <a:solidFill>
                  <a:schemeClr val="bg1"/>
                </a:solidFill>
                <a:latin typeface="Courier New" pitchFamily="49" charset="0"/>
                <a:cs typeface="Courier New" pitchFamily="49" charset="0"/>
              </a:rPr>
              <a:t> 0.06)</a:t>
            </a:r>
          </a:p>
          <a:p>
            <a:r>
              <a:rPr lang="en-GB" sz="570" dirty="0" smtClean="0">
                <a:solidFill>
                  <a:schemeClr val="bg1"/>
                </a:solidFill>
                <a:latin typeface="Courier New" pitchFamily="49" charset="0"/>
                <a:cs typeface="Courier New" pitchFamily="49" charset="0"/>
              </a:rPr>
              <a:t>  (define casing-width 0.12)</a:t>
            </a:r>
          </a:p>
          <a:p>
            <a:r>
              <a:rPr lang="en-GB" sz="570" dirty="0" smtClean="0">
                <a:solidFill>
                  <a:schemeClr val="bg1"/>
                </a:solidFill>
                <a:latin typeface="Courier New" pitchFamily="49" charset="0"/>
                <a:cs typeface="Courier New" pitchFamily="49" charset="0"/>
              </a:rPr>
              <a:t>  (sweep (line (+x p (- (/ L -2) (/ casing-</a:t>
            </a:r>
            <a:r>
              <a:rPr lang="en-GB" sz="570" dirty="0" err="1" smtClean="0">
                <a:solidFill>
                  <a:schemeClr val="bg1"/>
                </a:solidFill>
                <a:latin typeface="Courier New" pitchFamily="49" charset="0"/>
                <a:cs typeface="Courier New" pitchFamily="49" charset="0"/>
              </a:rPr>
              <a:t>lenght</a:t>
            </a:r>
            <a:r>
              <a:rPr lang="en-GB" sz="570" dirty="0" smtClean="0">
                <a:solidFill>
                  <a:schemeClr val="bg1"/>
                </a:solidFill>
                <a:latin typeface="Courier New" pitchFamily="49" charset="0"/>
                <a:cs typeface="Courier New" pitchFamily="49" charset="0"/>
              </a:rPr>
              <a:t> 2)))</a:t>
            </a:r>
          </a:p>
          <a:p>
            <a:r>
              <a:rPr lang="en-GB" sz="570" dirty="0" smtClean="0">
                <a:solidFill>
                  <a:schemeClr val="bg1"/>
                </a:solidFill>
                <a:latin typeface="Courier New" pitchFamily="49" charset="0"/>
                <a:cs typeface="Courier New" pitchFamily="49" charset="0"/>
              </a:rPr>
              <a:t>               (+</a:t>
            </a:r>
            <a:r>
              <a:rPr lang="en-GB" sz="570" dirty="0" err="1" smtClean="0">
                <a:solidFill>
                  <a:schemeClr val="bg1"/>
                </a:solidFill>
                <a:latin typeface="Courier New" pitchFamily="49" charset="0"/>
                <a:cs typeface="Courier New" pitchFamily="49" charset="0"/>
              </a:rPr>
              <a:t>xz</a:t>
            </a:r>
            <a:r>
              <a:rPr lang="en-GB" sz="570" dirty="0" smtClean="0">
                <a:solidFill>
                  <a:schemeClr val="bg1"/>
                </a:solidFill>
                <a:latin typeface="Courier New" pitchFamily="49" charset="0"/>
                <a:cs typeface="Courier New" pitchFamily="49" charset="0"/>
              </a:rPr>
              <a:t> p (- (/ L -2) (/ casing-</a:t>
            </a:r>
            <a:r>
              <a:rPr lang="en-GB" sz="570" dirty="0" err="1" smtClean="0">
                <a:solidFill>
                  <a:schemeClr val="bg1"/>
                </a:solidFill>
                <a:latin typeface="Courier New" pitchFamily="49" charset="0"/>
                <a:cs typeface="Courier New" pitchFamily="49" charset="0"/>
              </a:rPr>
              <a:t>lenght</a:t>
            </a:r>
            <a:r>
              <a:rPr lang="en-GB" sz="570" dirty="0" smtClean="0">
                <a:solidFill>
                  <a:schemeClr val="bg1"/>
                </a:solidFill>
                <a:latin typeface="Courier New" pitchFamily="49" charset="0"/>
                <a:cs typeface="Courier New" pitchFamily="49" charset="0"/>
              </a:rPr>
              <a:t> 2)) </a:t>
            </a:r>
          </a:p>
          <a:p>
            <a:r>
              <a:rPr lang="en-GB" sz="570" dirty="0" smtClean="0">
                <a:solidFill>
                  <a:schemeClr val="bg1"/>
                </a:solidFill>
                <a:latin typeface="Courier New" pitchFamily="49" charset="0"/>
                <a:cs typeface="Courier New" pitchFamily="49" charset="0"/>
              </a:rPr>
              <a:t>	 (+ h (/ casing-</a:t>
            </a:r>
            <a:r>
              <a:rPr lang="en-GB" sz="570" dirty="0" err="1" smtClean="0">
                <a:solidFill>
                  <a:schemeClr val="bg1"/>
                </a:solidFill>
                <a:latin typeface="Courier New" pitchFamily="49" charset="0"/>
                <a:cs typeface="Courier New" pitchFamily="49" charset="0"/>
              </a:rPr>
              <a:t>lenght</a:t>
            </a:r>
            <a:r>
              <a:rPr lang="en-GB" sz="570" dirty="0" smtClean="0">
                <a:solidFill>
                  <a:schemeClr val="bg1"/>
                </a:solidFill>
                <a:latin typeface="Courier New" pitchFamily="49" charset="0"/>
                <a:cs typeface="Courier New" pitchFamily="49" charset="0"/>
              </a:rPr>
              <a:t> 2)))</a:t>
            </a:r>
          </a:p>
          <a:p>
            <a:r>
              <a:rPr lang="en-GB" sz="570" dirty="0" smtClean="0">
                <a:solidFill>
                  <a:schemeClr val="bg1"/>
                </a:solidFill>
                <a:latin typeface="Courier New" pitchFamily="49" charset="0"/>
                <a:cs typeface="Courier New" pitchFamily="49" charset="0"/>
              </a:rPr>
              <a:t>               (+</a:t>
            </a:r>
            <a:r>
              <a:rPr lang="en-GB" sz="570" dirty="0" err="1" smtClean="0">
                <a:solidFill>
                  <a:schemeClr val="bg1"/>
                </a:solidFill>
                <a:latin typeface="Courier New" pitchFamily="49" charset="0"/>
                <a:cs typeface="Courier New" pitchFamily="49" charset="0"/>
              </a:rPr>
              <a:t>xz</a:t>
            </a:r>
            <a:r>
              <a:rPr lang="en-GB" sz="570" dirty="0" smtClean="0">
                <a:solidFill>
                  <a:schemeClr val="bg1"/>
                </a:solidFill>
                <a:latin typeface="Courier New" pitchFamily="49" charset="0"/>
                <a:cs typeface="Courier New" pitchFamily="49" charset="0"/>
              </a:rPr>
              <a:t> p (+ (/ L +2) (/ casing-</a:t>
            </a:r>
            <a:r>
              <a:rPr lang="en-GB" sz="570" dirty="0" err="1" smtClean="0">
                <a:solidFill>
                  <a:schemeClr val="bg1"/>
                </a:solidFill>
                <a:latin typeface="Courier New" pitchFamily="49" charset="0"/>
                <a:cs typeface="Courier New" pitchFamily="49" charset="0"/>
              </a:rPr>
              <a:t>lenght</a:t>
            </a:r>
            <a:r>
              <a:rPr lang="en-GB" sz="570" dirty="0" smtClean="0">
                <a:solidFill>
                  <a:schemeClr val="bg1"/>
                </a:solidFill>
                <a:latin typeface="Courier New" pitchFamily="49" charset="0"/>
                <a:cs typeface="Courier New" pitchFamily="49" charset="0"/>
              </a:rPr>
              <a:t> 2)) </a:t>
            </a:r>
          </a:p>
          <a:p>
            <a:r>
              <a:rPr lang="en-GB" sz="570" dirty="0" smtClean="0">
                <a:solidFill>
                  <a:schemeClr val="bg1"/>
                </a:solidFill>
                <a:latin typeface="Courier New" pitchFamily="49" charset="0"/>
                <a:cs typeface="Courier New" pitchFamily="49" charset="0"/>
              </a:rPr>
              <a:t>	 (+ h (/ casing-</a:t>
            </a:r>
            <a:r>
              <a:rPr lang="en-GB" sz="570" dirty="0" err="1" smtClean="0">
                <a:solidFill>
                  <a:schemeClr val="bg1"/>
                </a:solidFill>
                <a:latin typeface="Courier New" pitchFamily="49" charset="0"/>
                <a:cs typeface="Courier New" pitchFamily="49" charset="0"/>
              </a:rPr>
              <a:t>lenght</a:t>
            </a:r>
            <a:r>
              <a:rPr lang="en-GB" sz="570" dirty="0" smtClean="0">
                <a:solidFill>
                  <a:schemeClr val="bg1"/>
                </a:solidFill>
                <a:latin typeface="Courier New" pitchFamily="49" charset="0"/>
                <a:cs typeface="Courier New" pitchFamily="49" charset="0"/>
              </a:rPr>
              <a:t> 2)))</a:t>
            </a:r>
          </a:p>
          <a:p>
            <a:r>
              <a:rPr lang="en-GB" sz="570" dirty="0" smtClean="0">
                <a:solidFill>
                  <a:schemeClr val="bg1"/>
                </a:solidFill>
                <a:latin typeface="Courier New" pitchFamily="49" charset="0"/>
                <a:cs typeface="Courier New" pitchFamily="49" charset="0"/>
              </a:rPr>
              <a:t>               (+x p (+ (/ L +2) (/ casing-</a:t>
            </a:r>
            <a:r>
              <a:rPr lang="en-GB" sz="570" dirty="0" err="1" smtClean="0">
                <a:solidFill>
                  <a:schemeClr val="bg1"/>
                </a:solidFill>
                <a:latin typeface="Courier New" pitchFamily="49" charset="0"/>
                <a:cs typeface="Courier New" pitchFamily="49" charset="0"/>
              </a:rPr>
              <a:t>lenght</a:t>
            </a:r>
            <a:r>
              <a:rPr lang="en-GB" sz="570" dirty="0" smtClean="0">
                <a:solidFill>
                  <a:schemeClr val="bg1"/>
                </a:solidFill>
                <a:latin typeface="Courier New" pitchFamily="49" charset="0"/>
                <a:cs typeface="Courier New" pitchFamily="49" charset="0"/>
              </a:rPr>
              <a:t> 2))))</a:t>
            </a:r>
          </a:p>
          <a:p>
            <a:r>
              <a:rPr lang="en-GB" sz="570" dirty="0" smtClean="0">
                <a:solidFill>
                  <a:schemeClr val="bg1"/>
                </a:solidFill>
                <a:latin typeface="Courier New" pitchFamily="49" charset="0"/>
                <a:cs typeface="Courier New" pitchFamily="49" charset="0"/>
              </a:rPr>
              <a:t>         (surface-rectangle p casing-</a:t>
            </a:r>
            <a:r>
              <a:rPr lang="en-GB" sz="570" dirty="0" err="1" smtClean="0">
                <a:solidFill>
                  <a:schemeClr val="bg1"/>
                </a:solidFill>
                <a:latin typeface="Courier New" pitchFamily="49" charset="0"/>
                <a:cs typeface="Courier New" pitchFamily="49" charset="0"/>
              </a:rPr>
              <a:t>lenght</a:t>
            </a:r>
            <a:r>
              <a:rPr lang="en-GB" sz="570" dirty="0" smtClean="0">
                <a:solidFill>
                  <a:schemeClr val="bg1"/>
                </a:solidFill>
                <a:latin typeface="Courier New" pitchFamily="49" charset="0"/>
                <a:cs typeface="Courier New" pitchFamily="49" charset="0"/>
              </a:rPr>
              <a:t> casing-width)))</a:t>
            </a:r>
          </a:p>
          <a:p>
            <a:endParaRPr lang="en-GB" sz="570" dirty="0" smtClean="0">
              <a:solidFill>
                <a:schemeClr val="bg1"/>
              </a:solidFill>
              <a:latin typeface="Courier New" pitchFamily="49" charset="0"/>
              <a:cs typeface="Courier New" pitchFamily="49" charset="0"/>
            </a:endParaRPr>
          </a:p>
          <a:p>
            <a:r>
              <a:rPr lang="en-GB" sz="570" dirty="0" smtClean="0">
                <a:solidFill>
                  <a:schemeClr val="bg1"/>
                </a:solidFill>
                <a:latin typeface="Courier New" pitchFamily="49" charset="0"/>
                <a:cs typeface="Courier New" pitchFamily="49" charset="0"/>
              </a:rPr>
              <a:t>(define (door p L </a:t>
            </a:r>
            <a:r>
              <a:rPr lang="en-GB" sz="570" dirty="0" err="1" smtClean="0">
                <a:solidFill>
                  <a:schemeClr val="bg1"/>
                </a:solidFill>
                <a:latin typeface="Courier New" pitchFamily="49" charset="0"/>
                <a:cs typeface="Courier New" pitchFamily="49" charset="0"/>
              </a:rPr>
              <a:t>l</a:t>
            </a:r>
            <a:r>
              <a:rPr lang="en-GB" sz="570" dirty="0" smtClean="0">
                <a:solidFill>
                  <a:schemeClr val="bg1"/>
                </a:solidFill>
                <a:latin typeface="Courier New" pitchFamily="49" charset="0"/>
                <a:cs typeface="Courier New" pitchFamily="49" charset="0"/>
              </a:rPr>
              <a:t> h)</a:t>
            </a:r>
          </a:p>
          <a:p>
            <a:r>
              <a:rPr lang="en-GB" sz="570" dirty="0" smtClean="0">
                <a:solidFill>
                  <a:schemeClr val="bg1"/>
                </a:solidFill>
                <a:latin typeface="Courier New" pitchFamily="49" charset="0"/>
                <a:cs typeface="Courier New" pitchFamily="49" charset="0"/>
              </a:rPr>
              <a:t>  (box (+</a:t>
            </a:r>
            <a:r>
              <a:rPr lang="en-GB" sz="570" dirty="0" err="1" smtClean="0">
                <a:solidFill>
                  <a:schemeClr val="bg1"/>
                </a:solidFill>
                <a:latin typeface="Courier New" pitchFamily="49" charset="0"/>
                <a:cs typeface="Courier New" pitchFamily="49" charset="0"/>
              </a:rPr>
              <a:t>xy</a:t>
            </a:r>
            <a:r>
              <a:rPr lang="en-GB" sz="570" dirty="0" smtClean="0">
                <a:solidFill>
                  <a:schemeClr val="bg1"/>
                </a:solidFill>
                <a:latin typeface="Courier New" pitchFamily="49" charset="0"/>
                <a:cs typeface="Courier New" pitchFamily="49" charset="0"/>
              </a:rPr>
              <a:t> p (/ L -2) (/ l -2)) L </a:t>
            </a:r>
            <a:r>
              <a:rPr lang="en-GB" sz="570" dirty="0" err="1" smtClean="0">
                <a:solidFill>
                  <a:schemeClr val="bg1"/>
                </a:solidFill>
                <a:latin typeface="Courier New" pitchFamily="49" charset="0"/>
                <a:cs typeface="Courier New" pitchFamily="49" charset="0"/>
              </a:rPr>
              <a:t>l</a:t>
            </a:r>
            <a:r>
              <a:rPr lang="en-GB" sz="570" dirty="0" smtClean="0">
                <a:solidFill>
                  <a:schemeClr val="bg1"/>
                </a:solidFill>
                <a:latin typeface="Courier New" pitchFamily="49" charset="0"/>
                <a:cs typeface="Courier New" pitchFamily="49" charset="0"/>
              </a:rPr>
              <a:t> h))</a:t>
            </a:r>
          </a:p>
          <a:p>
            <a:endParaRPr lang="en-GB" sz="570" dirty="0" smtClean="0">
              <a:solidFill>
                <a:schemeClr val="bg1"/>
              </a:solidFill>
              <a:latin typeface="Courier New" pitchFamily="49" charset="0"/>
              <a:cs typeface="Courier New" pitchFamily="49" charset="0"/>
            </a:endParaRPr>
          </a:p>
          <a:p>
            <a:r>
              <a:rPr lang="en-GB" sz="570" dirty="0" smtClean="0">
                <a:solidFill>
                  <a:schemeClr val="bg1"/>
                </a:solidFill>
                <a:latin typeface="Courier New" pitchFamily="49" charset="0"/>
                <a:cs typeface="Courier New" pitchFamily="49" charset="0"/>
              </a:rPr>
              <a:t>(define (glass p L l1 h)</a:t>
            </a:r>
          </a:p>
          <a:p>
            <a:r>
              <a:rPr lang="en-GB" sz="570" dirty="0" smtClean="0">
                <a:solidFill>
                  <a:schemeClr val="bg1"/>
                </a:solidFill>
                <a:latin typeface="Courier New" pitchFamily="49" charset="0"/>
                <a:cs typeface="Courier New" pitchFamily="49" charset="0"/>
              </a:rPr>
              <a:t>  (define door-margin 0.08)</a:t>
            </a:r>
          </a:p>
          <a:p>
            <a:r>
              <a:rPr lang="en-GB" sz="570" dirty="0" smtClean="0">
                <a:solidFill>
                  <a:schemeClr val="bg1"/>
                </a:solidFill>
                <a:latin typeface="Courier New" pitchFamily="49" charset="0"/>
                <a:cs typeface="Courier New" pitchFamily="49" charset="0"/>
              </a:rPr>
              <a:t>  (define door-margin-bottom 0.5)</a:t>
            </a:r>
          </a:p>
          <a:p>
            <a:r>
              <a:rPr lang="en-GB" sz="570" dirty="0" smtClean="0">
                <a:solidFill>
                  <a:schemeClr val="bg1"/>
                </a:solidFill>
                <a:latin typeface="Courier New" pitchFamily="49" charset="0"/>
                <a:cs typeface="Courier New" pitchFamily="49" charset="0"/>
              </a:rPr>
              <a:t>  (define door-middle 0.02)</a:t>
            </a:r>
          </a:p>
          <a:p>
            <a:r>
              <a:rPr lang="en-GB" sz="570" dirty="0" smtClean="0">
                <a:solidFill>
                  <a:schemeClr val="bg1"/>
                </a:solidFill>
                <a:latin typeface="Courier New" pitchFamily="49" charset="0"/>
                <a:cs typeface="Courier New" pitchFamily="49" charset="0"/>
              </a:rPr>
              <a:t>  (define n-glasses-horizontal 2)</a:t>
            </a:r>
          </a:p>
          <a:p>
            <a:r>
              <a:rPr lang="en-GB" sz="570" dirty="0" smtClean="0">
                <a:solidFill>
                  <a:schemeClr val="bg1"/>
                </a:solidFill>
                <a:latin typeface="Courier New" pitchFamily="49" charset="0"/>
                <a:cs typeface="Courier New" pitchFamily="49" charset="0"/>
              </a:rPr>
              <a:t>  (define n-glasses-vertical 4)</a:t>
            </a:r>
          </a:p>
          <a:p>
            <a:r>
              <a:rPr lang="en-GB" sz="570" dirty="0" smtClean="0">
                <a:solidFill>
                  <a:schemeClr val="bg1"/>
                </a:solidFill>
                <a:latin typeface="Courier New" pitchFamily="49" charset="0"/>
                <a:cs typeface="Courier New" pitchFamily="49" charset="0"/>
              </a:rPr>
              <a:t>  (define glass-area-length (- L (* door-margin 2) (* door-middle (- n-glasses-horizontal 1))))</a:t>
            </a:r>
          </a:p>
          <a:p>
            <a:r>
              <a:rPr lang="en-GB" sz="570" dirty="0" smtClean="0">
                <a:solidFill>
                  <a:schemeClr val="bg1"/>
                </a:solidFill>
                <a:latin typeface="Courier New" pitchFamily="49" charset="0"/>
                <a:cs typeface="Courier New" pitchFamily="49" charset="0"/>
              </a:rPr>
              <a:t>  (define glass-area-height (- h door-margin door-margin-bottom (* door-middle (- n-glasses-vertical 1))))</a:t>
            </a:r>
          </a:p>
          <a:p>
            <a:r>
              <a:rPr lang="en-GB" sz="570" dirty="0" smtClean="0">
                <a:solidFill>
                  <a:schemeClr val="bg1"/>
                </a:solidFill>
                <a:latin typeface="Courier New" pitchFamily="49" charset="0"/>
                <a:cs typeface="Courier New" pitchFamily="49" charset="0"/>
              </a:rPr>
              <a:t>  (define glass-length (/ glass-area-length n-glasses-horizontal))</a:t>
            </a:r>
          </a:p>
          <a:p>
            <a:r>
              <a:rPr lang="en-GB" sz="570" dirty="0" smtClean="0">
                <a:solidFill>
                  <a:schemeClr val="bg1"/>
                </a:solidFill>
                <a:latin typeface="Courier New" pitchFamily="49" charset="0"/>
                <a:cs typeface="Courier New" pitchFamily="49" charset="0"/>
              </a:rPr>
              <a:t>  (define glass-height (/ glass-area-height n-glasses-vertical))</a:t>
            </a:r>
          </a:p>
          <a:p>
            <a:r>
              <a:rPr lang="en-GB" sz="570" dirty="0" smtClean="0">
                <a:solidFill>
                  <a:schemeClr val="bg1"/>
                </a:solidFill>
                <a:latin typeface="Courier New" pitchFamily="49" charset="0"/>
                <a:cs typeface="Courier New" pitchFamily="49" charset="0"/>
              </a:rPr>
              <a:t>  (map-division (lambda (a b) (box (+</a:t>
            </a:r>
            <a:r>
              <a:rPr lang="en-GB" sz="570" dirty="0" err="1" smtClean="0">
                <a:solidFill>
                  <a:schemeClr val="bg1"/>
                </a:solidFill>
                <a:latin typeface="Courier New" pitchFamily="49" charset="0"/>
                <a:cs typeface="Courier New" pitchFamily="49" charset="0"/>
              </a:rPr>
              <a:t>xz</a:t>
            </a:r>
            <a:r>
              <a:rPr lang="en-GB" sz="570" dirty="0" smtClean="0">
                <a:solidFill>
                  <a:schemeClr val="bg1"/>
                </a:solidFill>
                <a:latin typeface="Courier New" pitchFamily="49" charset="0"/>
                <a:cs typeface="Courier New" pitchFamily="49" charset="0"/>
              </a:rPr>
              <a:t> p a b) glass-length l1 glass-height))</a:t>
            </a:r>
          </a:p>
          <a:p>
            <a:r>
              <a:rPr lang="en-GB" sz="570" dirty="0" smtClean="0">
                <a:solidFill>
                  <a:schemeClr val="bg1"/>
                </a:solidFill>
                <a:latin typeface="Courier New" pitchFamily="49" charset="0"/>
                <a:cs typeface="Courier New" pitchFamily="49" charset="0"/>
              </a:rPr>
              <a:t>                (+ (/ L -2) door-margin) </a:t>
            </a:r>
          </a:p>
          <a:p>
            <a:r>
              <a:rPr lang="en-GB" sz="570" dirty="0" smtClean="0">
                <a:solidFill>
                  <a:schemeClr val="bg1"/>
                </a:solidFill>
                <a:latin typeface="Courier New" pitchFamily="49" charset="0"/>
                <a:cs typeface="Courier New" pitchFamily="49" charset="0"/>
              </a:rPr>
              <a:t>                (+ (/ L -2) door-margin glass-area-length (* door-middle n-glasses-horizontal)) </a:t>
            </a:r>
          </a:p>
          <a:p>
            <a:r>
              <a:rPr lang="en-GB" sz="570" dirty="0" smtClean="0">
                <a:solidFill>
                  <a:schemeClr val="bg1"/>
                </a:solidFill>
                <a:latin typeface="Courier New" pitchFamily="49" charset="0"/>
                <a:cs typeface="Courier New" pitchFamily="49" charset="0"/>
              </a:rPr>
              <a:t>                n-glasses-horizontal #f</a:t>
            </a:r>
          </a:p>
          <a:p>
            <a:r>
              <a:rPr lang="en-GB" sz="570" dirty="0" smtClean="0">
                <a:solidFill>
                  <a:schemeClr val="bg1"/>
                </a:solidFill>
                <a:latin typeface="Courier New" pitchFamily="49" charset="0"/>
                <a:cs typeface="Courier New" pitchFamily="49" charset="0"/>
              </a:rPr>
              <a:t>                door-margin-bottom </a:t>
            </a:r>
          </a:p>
          <a:p>
            <a:r>
              <a:rPr lang="en-GB" sz="570" dirty="0" smtClean="0">
                <a:solidFill>
                  <a:schemeClr val="bg1"/>
                </a:solidFill>
                <a:latin typeface="Courier New" pitchFamily="49" charset="0"/>
                <a:cs typeface="Courier New" pitchFamily="49" charset="0"/>
              </a:rPr>
              <a:t>                (+ door-margin-bottom glass-area-height (* door-middle n-glasses-vertical)) </a:t>
            </a:r>
          </a:p>
          <a:p>
            <a:r>
              <a:rPr lang="en-GB" sz="570" dirty="0" smtClean="0">
                <a:solidFill>
                  <a:schemeClr val="bg1"/>
                </a:solidFill>
                <a:latin typeface="Courier New" pitchFamily="49" charset="0"/>
                <a:cs typeface="Courier New" pitchFamily="49" charset="0"/>
              </a:rPr>
              <a:t>                n-glasses-vertical #f))</a:t>
            </a:r>
          </a:p>
          <a:p>
            <a:endParaRPr lang="en-GB" sz="570" dirty="0" smtClean="0">
              <a:solidFill>
                <a:schemeClr val="bg1"/>
              </a:solidFill>
              <a:latin typeface="Courier New" pitchFamily="49" charset="0"/>
              <a:cs typeface="Courier New" pitchFamily="49" charset="0"/>
            </a:endParaRPr>
          </a:p>
          <a:p>
            <a:r>
              <a:rPr lang="en-GB" sz="570" dirty="0" smtClean="0">
                <a:solidFill>
                  <a:schemeClr val="bg1"/>
                </a:solidFill>
                <a:latin typeface="Courier New" pitchFamily="49" charset="0"/>
                <a:cs typeface="Courier New" pitchFamily="49" charset="0"/>
              </a:rPr>
              <a:t>(define (door-handle p)</a:t>
            </a:r>
          </a:p>
          <a:p>
            <a:r>
              <a:rPr lang="en-GB" sz="570" dirty="0" smtClean="0">
                <a:solidFill>
                  <a:schemeClr val="bg1"/>
                </a:solidFill>
                <a:latin typeface="Courier New" pitchFamily="49" charset="0"/>
                <a:cs typeface="Courier New" pitchFamily="49" charset="0"/>
              </a:rPr>
              <a:t>  (define handle-radius 0.005)</a:t>
            </a:r>
          </a:p>
          <a:p>
            <a:r>
              <a:rPr lang="en-GB" sz="570" dirty="0" smtClean="0">
                <a:solidFill>
                  <a:schemeClr val="bg1"/>
                </a:solidFill>
                <a:latin typeface="Courier New" pitchFamily="49" charset="0"/>
                <a:cs typeface="Courier New" pitchFamily="49" charset="0"/>
              </a:rPr>
              <a:t>  (cylinder p 0.02 (+y p (- 0.01)))</a:t>
            </a:r>
          </a:p>
          <a:p>
            <a:r>
              <a:rPr lang="en-GB" sz="570" dirty="0" smtClean="0">
                <a:solidFill>
                  <a:schemeClr val="bg1"/>
                </a:solidFill>
                <a:latin typeface="Courier New" pitchFamily="49" charset="0"/>
                <a:cs typeface="Courier New" pitchFamily="49" charset="0"/>
              </a:rPr>
              <a:t>  (sweep (</a:t>
            </a:r>
            <a:r>
              <a:rPr lang="en-GB" sz="570" dirty="0" err="1" smtClean="0">
                <a:solidFill>
                  <a:schemeClr val="bg1"/>
                </a:solidFill>
                <a:latin typeface="Courier New" pitchFamily="49" charset="0"/>
                <a:cs typeface="Courier New" pitchFamily="49" charset="0"/>
              </a:rPr>
              <a:t>spline</a:t>
            </a:r>
            <a:r>
              <a:rPr lang="en-GB" sz="570" dirty="0" smtClean="0">
                <a:solidFill>
                  <a:schemeClr val="bg1"/>
                </a:solidFill>
                <a:latin typeface="Courier New" pitchFamily="49" charset="0"/>
                <a:cs typeface="Courier New" pitchFamily="49" charset="0"/>
              </a:rPr>
              <a:t> p (+</a:t>
            </a:r>
            <a:r>
              <a:rPr lang="en-GB" sz="570" dirty="0" err="1" smtClean="0">
                <a:solidFill>
                  <a:schemeClr val="bg1"/>
                </a:solidFill>
                <a:latin typeface="Courier New" pitchFamily="49" charset="0"/>
                <a:cs typeface="Courier New" pitchFamily="49" charset="0"/>
              </a:rPr>
              <a:t>xy</a:t>
            </a:r>
            <a:r>
              <a:rPr lang="en-GB" sz="570" dirty="0" smtClean="0">
                <a:solidFill>
                  <a:schemeClr val="bg1"/>
                </a:solidFill>
                <a:latin typeface="Courier New" pitchFamily="49" charset="0"/>
                <a:cs typeface="Courier New" pitchFamily="49" charset="0"/>
              </a:rPr>
              <a:t> p (- 0.005) (- 0.03)) (+</a:t>
            </a:r>
            <a:r>
              <a:rPr lang="en-GB" sz="570" dirty="0" err="1" smtClean="0">
                <a:solidFill>
                  <a:schemeClr val="bg1"/>
                </a:solidFill>
                <a:latin typeface="Courier New" pitchFamily="49" charset="0"/>
                <a:cs typeface="Courier New" pitchFamily="49" charset="0"/>
              </a:rPr>
              <a:t>xy</a:t>
            </a:r>
            <a:r>
              <a:rPr lang="en-GB" sz="570" dirty="0" smtClean="0">
                <a:solidFill>
                  <a:schemeClr val="bg1"/>
                </a:solidFill>
                <a:latin typeface="Courier New" pitchFamily="49" charset="0"/>
                <a:cs typeface="Courier New" pitchFamily="49" charset="0"/>
              </a:rPr>
              <a:t> p (- 0.08) (- 0.05)))</a:t>
            </a:r>
          </a:p>
          <a:p>
            <a:r>
              <a:rPr lang="en-GB" sz="570" dirty="0" smtClean="0">
                <a:solidFill>
                  <a:schemeClr val="bg1"/>
                </a:solidFill>
                <a:latin typeface="Courier New" pitchFamily="49" charset="0"/>
                <a:cs typeface="Courier New" pitchFamily="49" charset="0"/>
              </a:rPr>
              <a:t>         (surface-circle p handle-radius)))</a:t>
            </a:r>
          </a:p>
          <a:p>
            <a:endParaRPr lang="en-GB" sz="570" dirty="0" smtClean="0">
              <a:solidFill>
                <a:schemeClr val="bg1"/>
              </a:solidFill>
              <a:latin typeface="Courier New" pitchFamily="49" charset="0"/>
              <a:cs typeface="Courier New" pitchFamily="49" charset="0"/>
            </a:endParaRPr>
          </a:p>
          <a:p>
            <a:r>
              <a:rPr lang="en-GB" sz="570" dirty="0" smtClean="0">
                <a:solidFill>
                  <a:schemeClr val="bg1"/>
                </a:solidFill>
                <a:latin typeface="Courier New" pitchFamily="49" charset="0"/>
                <a:cs typeface="Courier New" pitchFamily="49" charset="0"/>
              </a:rPr>
              <a:t>(define (complete-door p L </a:t>
            </a:r>
            <a:r>
              <a:rPr lang="en-GB" sz="570" dirty="0" err="1" smtClean="0">
                <a:solidFill>
                  <a:schemeClr val="bg1"/>
                </a:solidFill>
                <a:latin typeface="Courier New" pitchFamily="49" charset="0"/>
                <a:cs typeface="Courier New" pitchFamily="49" charset="0"/>
              </a:rPr>
              <a:t>l</a:t>
            </a:r>
            <a:r>
              <a:rPr lang="en-GB" sz="570" dirty="0" smtClean="0">
                <a:solidFill>
                  <a:schemeClr val="bg1"/>
                </a:solidFill>
                <a:latin typeface="Courier New" pitchFamily="49" charset="0"/>
                <a:cs typeface="Courier New" pitchFamily="49" charset="0"/>
              </a:rPr>
              <a:t> h)</a:t>
            </a:r>
          </a:p>
          <a:p>
            <a:r>
              <a:rPr lang="en-GB" sz="570" dirty="0" smtClean="0">
                <a:solidFill>
                  <a:schemeClr val="bg1"/>
                </a:solidFill>
                <a:latin typeface="Courier New" pitchFamily="49" charset="0"/>
                <a:cs typeface="Courier New" pitchFamily="49" charset="0"/>
              </a:rPr>
              <a:t>  (define glass-thickness 0.005)</a:t>
            </a:r>
          </a:p>
          <a:p>
            <a:r>
              <a:rPr lang="en-GB" sz="570" dirty="0" smtClean="0">
                <a:solidFill>
                  <a:schemeClr val="bg1"/>
                </a:solidFill>
                <a:latin typeface="Courier New" pitchFamily="49" charset="0"/>
                <a:cs typeface="Courier New" pitchFamily="49" charset="0"/>
              </a:rPr>
              <a:t>  (define door-margin 0.08)</a:t>
            </a:r>
          </a:p>
          <a:p>
            <a:r>
              <a:rPr lang="en-GB" sz="570" dirty="0" smtClean="0">
                <a:solidFill>
                  <a:schemeClr val="bg1"/>
                </a:solidFill>
                <a:latin typeface="Courier New" pitchFamily="49" charset="0"/>
                <a:cs typeface="Courier New" pitchFamily="49" charset="0"/>
              </a:rPr>
              <a:t>  (casing p L </a:t>
            </a:r>
            <a:r>
              <a:rPr lang="en-GB" sz="570" dirty="0" err="1" smtClean="0">
                <a:solidFill>
                  <a:schemeClr val="bg1"/>
                </a:solidFill>
                <a:latin typeface="Courier New" pitchFamily="49" charset="0"/>
                <a:cs typeface="Courier New" pitchFamily="49" charset="0"/>
              </a:rPr>
              <a:t>l</a:t>
            </a:r>
            <a:r>
              <a:rPr lang="en-GB" sz="570" dirty="0" smtClean="0">
                <a:solidFill>
                  <a:schemeClr val="bg1"/>
                </a:solidFill>
                <a:latin typeface="Courier New" pitchFamily="49" charset="0"/>
                <a:cs typeface="Courier New" pitchFamily="49" charset="0"/>
              </a:rPr>
              <a:t> h)</a:t>
            </a:r>
          </a:p>
          <a:p>
            <a:r>
              <a:rPr lang="en-GB" sz="570" dirty="0" smtClean="0">
                <a:solidFill>
                  <a:schemeClr val="bg1"/>
                </a:solidFill>
                <a:latin typeface="Courier New" pitchFamily="49" charset="0"/>
                <a:cs typeface="Courier New" pitchFamily="49" charset="0"/>
              </a:rPr>
              <a:t>  (subtraction (door p L </a:t>
            </a:r>
            <a:r>
              <a:rPr lang="en-GB" sz="570" dirty="0" err="1" smtClean="0">
                <a:solidFill>
                  <a:schemeClr val="bg1"/>
                </a:solidFill>
                <a:latin typeface="Courier New" pitchFamily="49" charset="0"/>
                <a:cs typeface="Courier New" pitchFamily="49" charset="0"/>
              </a:rPr>
              <a:t>l</a:t>
            </a:r>
            <a:r>
              <a:rPr lang="en-GB" sz="570" dirty="0" smtClean="0">
                <a:solidFill>
                  <a:schemeClr val="bg1"/>
                </a:solidFill>
                <a:latin typeface="Courier New" pitchFamily="49" charset="0"/>
                <a:cs typeface="Courier New" pitchFamily="49" charset="0"/>
              </a:rPr>
              <a:t> h)</a:t>
            </a:r>
          </a:p>
          <a:p>
            <a:r>
              <a:rPr lang="en-GB" sz="570" dirty="0" smtClean="0">
                <a:solidFill>
                  <a:schemeClr val="bg1"/>
                </a:solidFill>
                <a:latin typeface="Courier New" pitchFamily="49" charset="0"/>
                <a:cs typeface="Courier New" pitchFamily="49" charset="0"/>
              </a:rPr>
              <a:t>               (glass (+y p (- l)) L (* l 2) h))</a:t>
            </a:r>
          </a:p>
          <a:p>
            <a:r>
              <a:rPr lang="en-GB" sz="570" dirty="0" smtClean="0">
                <a:solidFill>
                  <a:schemeClr val="bg1"/>
                </a:solidFill>
                <a:latin typeface="Courier New" pitchFamily="49" charset="0"/>
                <a:cs typeface="Courier New" pitchFamily="49" charset="0"/>
              </a:rPr>
              <a:t>  (glass (+y p (/ glass-thickness -2)) L glass-thickness h)</a:t>
            </a:r>
          </a:p>
          <a:p>
            <a:r>
              <a:rPr lang="en-GB" sz="570" dirty="0" smtClean="0">
                <a:solidFill>
                  <a:schemeClr val="bg1"/>
                </a:solidFill>
                <a:latin typeface="Courier New" pitchFamily="49" charset="0"/>
                <a:cs typeface="Courier New" pitchFamily="49" charset="0"/>
              </a:rPr>
              <a:t>  (door-handle (+xyz p (- (/ L 2) (/ door-margin 2)) (/ l -2) 0.9)))</a:t>
            </a:r>
          </a:p>
          <a:p>
            <a:endParaRPr lang="en-GB" sz="570" dirty="0" smtClean="0">
              <a:solidFill>
                <a:schemeClr val="bg1"/>
              </a:solidFill>
              <a:latin typeface="Courier New" pitchFamily="49" charset="0"/>
              <a:cs typeface="Courier New" pitchFamily="49" charset="0"/>
            </a:endParaRPr>
          </a:p>
          <a:p>
            <a:r>
              <a:rPr lang="nl-NL" sz="570" dirty="0" smtClean="0">
                <a:solidFill>
                  <a:schemeClr val="bg1"/>
                </a:solidFill>
                <a:latin typeface="Courier New" pitchFamily="49" charset="0"/>
                <a:cs typeface="Courier New" pitchFamily="49" charset="0"/>
              </a:rPr>
              <a:t>(complete-door (xyz 0 0 0) 1 0.06 2.1)</a:t>
            </a:r>
            <a:endParaRPr lang="en-GB" sz="570" dirty="0" smtClean="0">
              <a:solidFill>
                <a:schemeClr val="bg1"/>
              </a:solidFill>
              <a:latin typeface="Courier New" pitchFamily="49" charset="0"/>
              <a:cs typeface="Courier New" pitchFamily="49" charset="0"/>
            </a:endParaRPr>
          </a:p>
          <a:p>
            <a:pPr algn="ctr"/>
            <a:endParaRPr lang="en-GB" sz="700" b="1" cap="small" spc="-150" dirty="0" smtClean="0">
              <a:solidFill>
                <a:schemeClr val="bg1"/>
              </a:solidFill>
              <a:latin typeface="Courier New" pitchFamily="49" charset="0"/>
              <a:cs typeface="Courier New" pitchFamily="49" charset="0"/>
            </a:endParaRPr>
          </a:p>
        </p:txBody>
      </p:sp>
      <p:sp>
        <p:nvSpPr>
          <p:cNvPr id="22" name="CaixaDeTexto 21"/>
          <p:cNvSpPr txBox="1"/>
          <p:nvPr/>
        </p:nvSpPr>
        <p:spPr>
          <a:xfrm>
            <a:off x="971600" y="2780928"/>
            <a:ext cx="3672408" cy="276999"/>
          </a:xfrm>
          <a:prstGeom prst="rect">
            <a:avLst/>
          </a:prstGeom>
          <a:noFill/>
          <a:ln>
            <a:noFill/>
          </a:ln>
        </p:spPr>
        <p:txBody>
          <a:bodyPr wrap="square" rtlCol="0">
            <a:spAutoFit/>
          </a:bodyPr>
          <a:lstStyle/>
          <a:p>
            <a:r>
              <a:rPr lang="en-GB" sz="1200" b="1" dirty="0" smtClean="0">
                <a:solidFill>
                  <a:schemeClr val="bg1"/>
                </a:solidFill>
                <a:latin typeface="Courier New" pitchFamily="49" charset="0"/>
                <a:cs typeface="Courier New" pitchFamily="49" charset="0"/>
              </a:rPr>
              <a:t>door(wall, location, family2)</a:t>
            </a:r>
          </a:p>
        </p:txBody>
      </p:sp>
      <p:pic>
        <p:nvPicPr>
          <p:cNvPr id="21" name="Picture 7" descr="C:\Users\Sofia Feist\Desktop\Line AT copy copy.png"/>
          <p:cNvPicPr>
            <a:picLocks noChangeAspect="1" noChangeArrowheads="1"/>
          </p:cNvPicPr>
          <p:nvPr/>
        </p:nvPicPr>
        <p:blipFill>
          <a:blip r:embed="rId3" cstate="print"/>
          <a:srcRect t="48970" b="14630"/>
          <a:stretch>
            <a:fillRect/>
          </a:stretch>
        </p:blipFill>
        <p:spPr bwMode="auto">
          <a:xfrm>
            <a:off x="0" y="5609861"/>
            <a:ext cx="9144000" cy="1248139"/>
          </a:xfrm>
          <a:prstGeom prst="rect">
            <a:avLst/>
          </a:prstGeom>
          <a:noFill/>
        </p:spPr>
      </p:pic>
      <p:sp>
        <p:nvSpPr>
          <p:cNvPr id="20" name="CaixaDeTexto 19"/>
          <p:cNvSpPr txBox="1"/>
          <p:nvPr/>
        </p:nvSpPr>
        <p:spPr>
          <a:xfrm>
            <a:off x="971600" y="2780928"/>
            <a:ext cx="3024336" cy="276999"/>
          </a:xfrm>
          <a:prstGeom prst="rect">
            <a:avLst/>
          </a:prstGeom>
          <a:noFill/>
          <a:ln>
            <a:noFill/>
          </a:ln>
        </p:spPr>
        <p:txBody>
          <a:bodyPr wrap="square" rtlCol="0">
            <a:spAutoFit/>
          </a:bodyPr>
          <a:lstStyle/>
          <a:p>
            <a:r>
              <a:rPr lang="en-GB" sz="1200" b="1" dirty="0" smtClean="0">
                <a:solidFill>
                  <a:schemeClr val="bg1"/>
                </a:solidFill>
                <a:latin typeface="Courier New" pitchFamily="49" charset="0"/>
                <a:cs typeface="Courier New" pitchFamily="49" charset="0"/>
              </a:rPr>
              <a:t>door(wall, location, family1)</a:t>
            </a:r>
          </a:p>
        </p:txBody>
      </p:sp>
      <p:pic>
        <p:nvPicPr>
          <p:cNvPr id="8195" name="Picture 3" descr="C:\Users\Sofia Feist\Desktop\Apresentação CAADRIA\A-BIM\Pre-modelled objects\ArchiCAD Door .png"/>
          <p:cNvPicPr>
            <a:picLocks noChangeAspect="1" noChangeArrowheads="1"/>
          </p:cNvPicPr>
          <p:nvPr/>
        </p:nvPicPr>
        <p:blipFill>
          <a:blip r:embed="rId4" cstate="print"/>
          <a:srcRect/>
          <a:stretch>
            <a:fillRect/>
          </a:stretch>
        </p:blipFill>
        <p:spPr bwMode="auto">
          <a:xfrm>
            <a:off x="5360400" y="-126000"/>
            <a:ext cx="3236697" cy="5796331"/>
          </a:xfrm>
          <a:prstGeom prst="rect">
            <a:avLst/>
          </a:prstGeom>
          <a:noFill/>
        </p:spPr>
      </p:pic>
      <p:pic>
        <p:nvPicPr>
          <p:cNvPr id="3074" name="Picture 2" descr="C:\Users\Sofia Feist\Desktop\Apresentação CAADRIA\A-BIM\Pre-modelled objects\Casing.png"/>
          <p:cNvPicPr>
            <a:picLocks noChangeAspect="1" noChangeArrowheads="1"/>
          </p:cNvPicPr>
          <p:nvPr/>
        </p:nvPicPr>
        <p:blipFill>
          <a:blip r:embed="rId5" cstate="print"/>
          <a:srcRect/>
          <a:stretch>
            <a:fillRect/>
          </a:stretch>
        </p:blipFill>
        <p:spPr bwMode="auto">
          <a:xfrm>
            <a:off x="5436432" y="69453"/>
            <a:ext cx="3024000" cy="5519791"/>
          </a:xfrm>
          <a:prstGeom prst="rect">
            <a:avLst/>
          </a:prstGeom>
          <a:noFill/>
        </p:spPr>
      </p:pic>
      <p:pic>
        <p:nvPicPr>
          <p:cNvPr id="3075" name="Picture 3" descr="C:\Users\Sofia Feist\Desktop\Apresentação CAADRIA\A-BIM\Pre-modelled objects\Door.png"/>
          <p:cNvPicPr>
            <a:picLocks noChangeAspect="1" noChangeArrowheads="1"/>
          </p:cNvPicPr>
          <p:nvPr/>
        </p:nvPicPr>
        <p:blipFill>
          <a:blip r:embed="rId6" cstate="print"/>
          <a:srcRect/>
          <a:stretch>
            <a:fillRect/>
          </a:stretch>
        </p:blipFill>
        <p:spPr bwMode="auto">
          <a:xfrm>
            <a:off x="5436432" y="69453"/>
            <a:ext cx="3024000" cy="5519791"/>
          </a:xfrm>
          <a:prstGeom prst="rect">
            <a:avLst/>
          </a:prstGeom>
          <a:noFill/>
        </p:spPr>
      </p:pic>
      <p:pic>
        <p:nvPicPr>
          <p:cNvPr id="3076" name="Picture 4" descr="C:\Users\Sofia Feist\Desktop\Apresentação CAADRIA\A-BIM\Pre-modelled objects\Door with no glass.png"/>
          <p:cNvPicPr>
            <a:picLocks noChangeAspect="1" noChangeArrowheads="1"/>
          </p:cNvPicPr>
          <p:nvPr/>
        </p:nvPicPr>
        <p:blipFill>
          <a:blip r:embed="rId7" cstate="print"/>
          <a:srcRect/>
          <a:stretch>
            <a:fillRect/>
          </a:stretch>
        </p:blipFill>
        <p:spPr bwMode="auto">
          <a:xfrm>
            <a:off x="5436432" y="69453"/>
            <a:ext cx="3024000" cy="5519791"/>
          </a:xfrm>
          <a:prstGeom prst="rect">
            <a:avLst/>
          </a:prstGeom>
          <a:noFill/>
        </p:spPr>
      </p:pic>
      <p:pic>
        <p:nvPicPr>
          <p:cNvPr id="3077" name="Picture 5" descr="C:\Users\Sofia Feist\Desktop\Apresentação CAADRIA\A-BIM\Pre-modelled objects\Door with no handle.png"/>
          <p:cNvPicPr>
            <a:picLocks noChangeAspect="1" noChangeArrowheads="1"/>
          </p:cNvPicPr>
          <p:nvPr/>
        </p:nvPicPr>
        <p:blipFill>
          <a:blip r:embed="rId8" cstate="print"/>
          <a:srcRect/>
          <a:stretch>
            <a:fillRect/>
          </a:stretch>
        </p:blipFill>
        <p:spPr bwMode="auto">
          <a:xfrm>
            <a:off x="5436432" y="69453"/>
            <a:ext cx="3024000" cy="5519791"/>
          </a:xfrm>
          <a:prstGeom prst="rect">
            <a:avLst/>
          </a:prstGeom>
          <a:noFill/>
        </p:spPr>
      </p:pic>
      <p:pic>
        <p:nvPicPr>
          <p:cNvPr id="3078" name="Picture 6" descr="C:\Users\Sofia Feist\Desktop\Apresentação CAADRIA\A-BIM\Pre-modelled objects\Door with texture.png"/>
          <p:cNvPicPr>
            <a:picLocks noChangeAspect="1" noChangeArrowheads="1"/>
          </p:cNvPicPr>
          <p:nvPr/>
        </p:nvPicPr>
        <p:blipFill>
          <a:blip r:embed="rId9" cstate="print"/>
          <a:srcRect/>
          <a:stretch>
            <a:fillRect/>
          </a:stretch>
        </p:blipFill>
        <p:spPr bwMode="auto">
          <a:xfrm>
            <a:off x="5436432" y="69453"/>
            <a:ext cx="3024000" cy="5519791"/>
          </a:xfrm>
          <a:prstGeom prst="rect">
            <a:avLst/>
          </a:prstGeom>
          <a:noFill/>
        </p:spPr>
      </p:pic>
      <p:sp>
        <p:nvSpPr>
          <p:cNvPr id="27" name="CaixaDeTexto 26"/>
          <p:cNvSpPr txBox="1"/>
          <p:nvPr/>
        </p:nvSpPr>
        <p:spPr>
          <a:xfrm>
            <a:off x="2699792" y="6003098"/>
            <a:ext cx="6174712" cy="400110"/>
          </a:xfrm>
          <a:prstGeom prst="rect">
            <a:avLst/>
          </a:prstGeom>
          <a:noFill/>
        </p:spPr>
        <p:txBody>
          <a:bodyPr wrap="square" rtlCol="0">
            <a:spAutoFit/>
          </a:bodyPr>
          <a:lstStyle/>
          <a:p>
            <a:pPr algn="r"/>
            <a:r>
              <a:rPr lang="en-GB" sz="2000" b="1" cap="small" dirty="0" smtClean="0">
                <a:solidFill>
                  <a:srgbClr val="259DB5"/>
                </a:solidFill>
                <a:latin typeface="Swis721 Cn BT" pitchFamily="34" charset="0"/>
              </a:rPr>
              <a:t>Libraries of Pre-Modelled BIM objects</a:t>
            </a:r>
            <a:endParaRPr lang="en-GB" sz="2000" b="1" cap="small" dirty="0">
              <a:solidFill>
                <a:srgbClr val="259DB5"/>
              </a:solidFill>
              <a:latin typeface="Swis721 Cn BT" pitchFamily="34" charset="0"/>
            </a:endParaRPr>
          </a:p>
        </p:txBody>
      </p:sp>
      <p:sp>
        <p:nvSpPr>
          <p:cNvPr id="29" name="Rectângulo 28"/>
          <p:cNvSpPr/>
          <p:nvPr/>
        </p:nvSpPr>
        <p:spPr>
          <a:xfrm>
            <a:off x="323528" y="1052736"/>
            <a:ext cx="4824536" cy="972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ângulo 29"/>
          <p:cNvSpPr/>
          <p:nvPr/>
        </p:nvSpPr>
        <p:spPr>
          <a:xfrm>
            <a:off x="323528" y="2025192"/>
            <a:ext cx="4824536" cy="25168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ângulo 30"/>
          <p:cNvSpPr/>
          <p:nvPr/>
        </p:nvSpPr>
        <p:spPr>
          <a:xfrm>
            <a:off x="323528" y="2276872"/>
            <a:ext cx="4824536" cy="1548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ângulo 31"/>
          <p:cNvSpPr/>
          <p:nvPr/>
        </p:nvSpPr>
        <p:spPr>
          <a:xfrm>
            <a:off x="323528" y="3823200"/>
            <a:ext cx="4824536" cy="53830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Conexão recta 33"/>
          <p:cNvCxnSpPr/>
          <p:nvPr/>
        </p:nvCxnSpPr>
        <p:spPr>
          <a:xfrm>
            <a:off x="504000" y="4842000"/>
            <a:ext cx="504056"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2"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3078"/>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07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3074"/>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2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7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3075"/>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3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3076"/>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34"/>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307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3077"/>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31"/>
                                        </p:tgtEl>
                                        <p:attrNameLst>
                                          <p:attrName>style.visibility</p:attrName>
                                        </p:attrNameLst>
                                      </p:cBhvr>
                                      <p:to>
                                        <p:strVal val="hidden"/>
                                      </p:to>
                                    </p:set>
                                  </p:childTnLst>
                                </p:cTn>
                              </p:par>
                              <p:par>
                                <p:cTn id="53" presetID="1" presetClass="entr" presetSubtype="0"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07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32"/>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childTnLst>
                                </p:cTn>
                              </p:par>
                              <p:par>
                                <p:cTn id="65" presetID="10" presetClass="exit" presetSubtype="0" fill="hold" grpId="1" nodeType="withEffect">
                                  <p:stCondLst>
                                    <p:cond delay="0"/>
                                  </p:stCondLst>
                                  <p:childTnLst>
                                    <p:animEffect transition="out" filter="fade">
                                      <p:cBhvr>
                                        <p:cTn id="66" dur="500"/>
                                        <p:tgtEl>
                                          <p:spTgt spid="15"/>
                                        </p:tgtEl>
                                      </p:cBhvr>
                                    </p:animEffect>
                                    <p:set>
                                      <p:cBhvr>
                                        <p:cTn id="67" dur="1" fill="hold">
                                          <p:stCondLst>
                                            <p:cond delay="499"/>
                                          </p:stCondLst>
                                        </p:cTn>
                                        <p:tgtEl>
                                          <p:spTgt spid="15"/>
                                        </p:tgtEl>
                                        <p:attrNameLst>
                                          <p:attrName>style.visibility</p:attrName>
                                        </p:attrNameLst>
                                      </p:cBhvr>
                                      <p:to>
                                        <p:strVal val="hidden"/>
                                      </p:to>
                                    </p:set>
                                  </p:childTnLst>
                                </p:cTn>
                              </p:par>
                              <p:par>
                                <p:cTn id="68" presetID="1" presetClass="exit" presetSubtype="0" fill="hold" grpId="0" nodeType="withEffect">
                                  <p:stCondLst>
                                    <p:cond delay="0"/>
                                  </p:stCondLst>
                                  <p:childTnLst>
                                    <p:set>
                                      <p:cBhvr>
                                        <p:cTn id="69" dur="1" fill="hold">
                                          <p:stCondLst>
                                            <p:cond delay="0"/>
                                          </p:stCondLst>
                                        </p:cTn>
                                        <p:tgtEl>
                                          <p:spTgt spid="4"/>
                                        </p:tgtEl>
                                        <p:attrNameLst>
                                          <p:attrName>style.visibility</p:attrName>
                                        </p:attrNameLst>
                                      </p:cBhvr>
                                      <p:to>
                                        <p:strVal val="hidden"/>
                                      </p:to>
                                    </p:set>
                                  </p:childTnLst>
                                </p:cTn>
                              </p:par>
                              <p:par>
                                <p:cTn id="70" presetID="1" presetClass="entr" presetSubtype="0" fill="hold" grpId="0" nodeType="withEffect">
                                  <p:stCondLst>
                                    <p:cond delay="0"/>
                                  </p:stCondLst>
                                  <p:childTnLst>
                                    <p:set>
                                      <p:cBhvr>
                                        <p:cTn id="71" dur="1" fill="hold">
                                          <p:stCondLst>
                                            <p:cond delay="0"/>
                                          </p:stCondLst>
                                        </p:cTn>
                                        <p:tgtEl>
                                          <p:spTgt spid="20"/>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8195"/>
                                        </p:tgtEl>
                                        <p:attrNameLst>
                                          <p:attrName>style.visibility</p:attrName>
                                        </p:attrNameLst>
                                      </p:cBhvr>
                                      <p:to>
                                        <p:strVal val="visible"/>
                                      </p:to>
                                    </p:set>
                                  </p:childTnLst>
                                </p:cTn>
                              </p:par>
                              <p:par>
                                <p:cTn id="76" presetID="1" presetClass="exit" presetSubtype="0" fill="hold" nodeType="withEffect">
                                  <p:stCondLst>
                                    <p:cond delay="0"/>
                                  </p:stCondLst>
                                  <p:childTnLst>
                                    <p:set>
                                      <p:cBhvr>
                                        <p:cTn id="77" dur="1" fill="hold">
                                          <p:stCondLst>
                                            <p:cond delay="0"/>
                                          </p:stCondLst>
                                        </p:cTn>
                                        <p:tgtEl>
                                          <p:spTgt spid="3078"/>
                                        </p:tgtEl>
                                        <p:attrNameLst>
                                          <p:attrName>style.visibility</p:attrName>
                                        </p:attrNameLst>
                                      </p:cBhvr>
                                      <p:to>
                                        <p:strVal val="hidden"/>
                                      </p:to>
                                    </p:set>
                                  </p:childTnLst>
                                </p:cTn>
                              </p:par>
                              <p:par>
                                <p:cTn id="78" presetID="1" presetClass="entr" presetSubtype="0" fill="hold" grpId="0" nodeType="withEffect">
                                  <p:stCondLst>
                                    <p:cond delay="0"/>
                                  </p:stCondLst>
                                  <p:childTnLst>
                                    <p:set>
                                      <p:cBhvr>
                                        <p:cTn id="79" dur="1" fill="hold">
                                          <p:stCondLst>
                                            <p:cond delay="0"/>
                                          </p:stCondLst>
                                        </p:cTn>
                                        <p:tgtEl>
                                          <p:spTgt spid="22"/>
                                        </p:tgtEl>
                                        <p:attrNameLst>
                                          <p:attrName>style.visibility</p:attrName>
                                        </p:attrNameLst>
                                      </p:cBhvr>
                                      <p:to>
                                        <p:strVal val="visible"/>
                                      </p:to>
                                    </p:set>
                                  </p:childTnLst>
                                </p:cTn>
                              </p:par>
                              <p:par>
                                <p:cTn id="80" presetID="1" presetClass="exit" presetSubtype="0" fill="hold" grpId="1" nodeType="withEffect">
                                  <p:stCondLst>
                                    <p:cond delay="0"/>
                                  </p:stCondLst>
                                  <p:childTnLst>
                                    <p:set>
                                      <p:cBhvr>
                                        <p:cTn id="81"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p:bldP spid="4" grpId="1"/>
      <p:bldP spid="15" grpId="1"/>
      <p:bldP spid="15" grpId="2"/>
      <p:bldP spid="22" grpId="0"/>
      <p:bldP spid="20" grpId="0"/>
      <p:bldP spid="20" grpId="1"/>
      <p:bldP spid="29" grpId="1" animBg="1"/>
      <p:bldP spid="30" grpId="0" animBg="1"/>
      <p:bldP spid="30" grpId="1" animBg="1"/>
      <p:bldP spid="31" grpId="0" animBg="1"/>
      <p:bldP spid="31" grpId="1" animBg="1"/>
      <p:bldP spid="32" grpId="0" animBg="1"/>
      <p:bldP spid="32" grpId="1" animBg="1"/>
    </p:bldLst>
  </p:timing>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24102</TotalTime>
  <Words>2799</Words>
  <Application>Microsoft Office PowerPoint</Application>
  <PresentationFormat>Apresentação no Ecrã (4:3)</PresentationFormat>
  <Paragraphs>238</Paragraphs>
  <Slides>23</Slides>
  <Notes>23</Notes>
  <HiddenSlides>0</HiddenSlides>
  <MMClips>0</MMClips>
  <ScaleCrop>false</ScaleCrop>
  <HeadingPairs>
    <vt:vector size="4" baseType="variant">
      <vt:variant>
        <vt:lpstr>Tema</vt:lpstr>
      </vt:variant>
      <vt:variant>
        <vt:i4>1</vt:i4>
      </vt:variant>
      <vt:variant>
        <vt:lpstr>Títulos dos diapositivos</vt:lpstr>
      </vt:variant>
      <vt:variant>
        <vt:i4>23</vt:i4>
      </vt:variant>
    </vt:vector>
  </HeadingPairs>
  <TitlesOfParts>
    <vt:vector size="24" baseType="lpstr">
      <vt:lpstr>Tema do Office</vt:lpstr>
      <vt:lpstr>Diapositivo 1</vt:lpstr>
      <vt:lpstr>Diapositivo 2</vt:lpstr>
      <vt:lpstr>Diapositivo 3</vt:lpstr>
      <vt:lpstr>Diapositivo 4</vt:lpstr>
      <vt:lpstr>Diapositivo 5</vt:lpstr>
      <vt:lpstr>Diapositivo 6</vt:lpstr>
      <vt:lpstr>Diapositivo 7</vt:lpstr>
      <vt:lpstr>Diapositivo 8</vt:lpstr>
      <vt:lpstr>Diapositivo 9</vt:lpstr>
      <vt:lpstr>Diapositivo 10</vt:lpstr>
      <vt:lpstr>Diapositivo 11</vt:lpstr>
      <vt:lpstr>Diapositivo 12</vt:lpstr>
      <vt:lpstr>Diapositivo 13</vt:lpstr>
      <vt:lpstr>Diapositivo 14</vt:lpstr>
      <vt:lpstr>Diapositivo 15</vt:lpstr>
      <vt:lpstr>Diapositivo 16</vt:lpstr>
      <vt:lpstr>Diapositivo 17</vt:lpstr>
      <vt:lpstr>Diapositivo 18</vt:lpstr>
      <vt:lpstr>Diapositivo 19</vt:lpstr>
      <vt:lpstr>Diapositivo 20</vt:lpstr>
      <vt:lpstr>Diapositivo 21</vt:lpstr>
      <vt:lpstr>Diapositivo 22</vt:lpstr>
      <vt:lpstr>Diapositivo 23</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Diapositivo 1</dc:title>
  <dc:creator>Sofia Feist</dc:creator>
  <cp:lastModifiedBy>Sofia Feist</cp:lastModifiedBy>
  <cp:revision>1668</cp:revision>
  <dcterms:created xsi:type="dcterms:W3CDTF">2016-01-27T23:36:21Z</dcterms:created>
  <dcterms:modified xsi:type="dcterms:W3CDTF">2016-12-29T14:56:18Z</dcterms:modified>
</cp:coreProperties>
</file>