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charts/chart1.xml" ContentType="application/vnd.openxmlformats-officedocument.drawingml.chart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charts/chart2.xml" ContentType="application/vnd.openxmlformats-officedocument.drawingml.chart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charts/chart3.xml" ContentType="application/vnd.openxmlformats-officedocument.drawingml.chart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1"/>
  </p:notesMasterIdLst>
  <p:sldIdLst>
    <p:sldId id="256" r:id="rId2"/>
    <p:sldId id="425" r:id="rId3"/>
    <p:sldId id="281" r:id="rId4"/>
    <p:sldId id="427" r:id="rId5"/>
    <p:sldId id="426" r:id="rId6"/>
    <p:sldId id="615" r:id="rId7"/>
    <p:sldId id="616" r:id="rId8"/>
    <p:sldId id="428" r:id="rId9"/>
    <p:sldId id="429" r:id="rId10"/>
    <p:sldId id="430" r:id="rId11"/>
    <p:sldId id="422" r:id="rId12"/>
    <p:sldId id="509" r:id="rId13"/>
    <p:sldId id="617" r:id="rId14"/>
    <p:sldId id="424" r:id="rId15"/>
    <p:sldId id="510" r:id="rId16"/>
    <p:sldId id="511" r:id="rId17"/>
    <p:sldId id="493" r:id="rId18"/>
    <p:sldId id="491" r:id="rId19"/>
    <p:sldId id="492" r:id="rId20"/>
    <p:sldId id="420" r:id="rId21"/>
    <p:sldId id="435" r:id="rId22"/>
    <p:sldId id="432" r:id="rId23"/>
    <p:sldId id="433" r:id="rId24"/>
    <p:sldId id="436" r:id="rId25"/>
    <p:sldId id="442" r:id="rId26"/>
    <p:sldId id="488" r:id="rId27"/>
    <p:sldId id="437" r:id="rId28"/>
    <p:sldId id="485" r:id="rId29"/>
    <p:sldId id="486" r:id="rId30"/>
    <p:sldId id="487" r:id="rId31"/>
    <p:sldId id="497" r:id="rId32"/>
    <p:sldId id="498" r:id="rId33"/>
    <p:sldId id="499" r:id="rId34"/>
    <p:sldId id="500" r:id="rId35"/>
    <p:sldId id="507" r:id="rId36"/>
    <p:sldId id="508" r:id="rId37"/>
    <p:sldId id="501" r:id="rId38"/>
    <p:sldId id="502" r:id="rId39"/>
    <p:sldId id="504" r:id="rId40"/>
    <p:sldId id="489" r:id="rId41"/>
    <p:sldId id="490" r:id="rId42"/>
    <p:sldId id="438" r:id="rId43"/>
    <p:sldId id="513" r:id="rId44"/>
    <p:sldId id="551" r:id="rId45"/>
    <p:sldId id="552" r:id="rId46"/>
    <p:sldId id="553" r:id="rId47"/>
    <p:sldId id="554" r:id="rId48"/>
    <p:sldId id="555" r:id="rId49"/>
    <p:sldId id="556" r:id="rId50"/>
    <p:sldId id="557" r:id="rId51"/>
    <p:sldId id="558" r:id="rId52"/>
    <p:sldId id="559" r:id="rId53"/>
    <p:sldId id="560" r:id="rId54"/>
    <p:sldId id="561" r:id="rId55"/>
    <p:sldId id="562" r:id="rId56"/>
    <p:sldId id="563" r:id="rId57"/>
    <p:sldId id="564" r:id="rId58"/>
    <p:sldId id="565" r:id="rId59"/>
    <p:sldId id="582" r:id="rId60"/>
    <p:sldId id="567" r:id="rId61"/>
    <p:sldId id="535" r:id="rId62"/>
    <p:sldId id="536" r:id="rId63"/>
    <p:sldId id="537" r:id="rId64"/>
    <p:sldId id="538" r:id="rId65"/>
    <p:sldId id="539" r:id="rId66"/>
    <p:sldId id="514" r:id="rId67"/>
    <p:sldId id="474" r:id="rId68"/>
    <p:sldId id="583" r:id="rId69"/>
    <p:sldId id="584" r:id="rId70"/>
    <p:sldId id="585" r:id="rId71"/>
    <p:sldId id="586" r:id="rId72"/>
    <p:sldId id="587" r:id="rId73"/>
    <p:sldId id="588" r:id="rId74"/>
    <p:sldId id="589" r:id="rId75"/>
    <p:sldId id="590" r:id="rId76"/>
    <p:sldId id="591" r:id="rId77"/>
    <p:sldId id="592" r:id="rId78"/>
    <p:sldId id="593" r:id="rId79"/>
    <p:sldId id="594" r:id="rId80"/>
    <p:sldId id="595" r:id="rId81"/>
    <p:sldId id="596" r:id="rId82"/>
    <p:sldId id="597" r:id="rId83"/>
    <p:sldId id="598" r:id="rId84"/>
    <p:sldId id="599" r:id="rId85"/>
    <p:sldId id="600" r:id="rId86"/>
    <p:sldId id="484" r:id="rId87"/>
    <p:sldId id="601" r:id="rId88"/>
    <p:sldId id="602" r:id="rId89"/>
    <p:sldId id="603" r:id="rId90"/>
    <p:sldId id="604" r:id="rId91"/>
    <p:sldId id="605" r:id="rId92"/>
    <p:sldId id="606" r:id="rId93"/>
    <p:sldId id="607" r:id="rId94"/>
    <p:sldId id="608" r:id="rId95"/>
    <p:sldId id="609" r:id="rId96"/>
    <p:sldId id="610" r:id="rId97"/>
    <p:sldId id="611" r:id="rId98"/>
    <p:sldId id="612" r:id="rId99"/>
    <p:sldId id="614" r:id="rId100"/>
    <p:sldId id="613" r:id="rId101"/>
    <p:sldId id="495" r:id="rId102"/>
    <p:sldId id="494" r:id="rId103"/>
    <p:sldId id="496" r:id="rId104"/>
    <p:sldId id="440" r:id="rId105"/>
    <p:sldId id="441" r:id="rId106"/>
    <p:sldId id="419" r:id="rId107"/>
    <p:sldId id="421" r:id="rId108"/>
    <p:sldId id="618" r:id="rId109"/>
    <p:sldId id="619" r:id="rId1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9DF"/>
    <a:srgbClr val="EEF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79058" autoAdjust="0"/>
  </p:normalViewPr>
  <p:slideViewPr>
    <p:cSldViewPr>
      <p:cViewPr varScale="1">
        <p:scale>
          <a:sx n="90" d="100"/>
          <a:sy n="90" d="100"/>
        </p:scale>
        <p:origin x="10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9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'[Book1]Sheet1 (3)'!$A$1:$A$4</c:f>
              <c:strCache>
                <c:ptCount val="2"/>
                <c:pt idx="0">
                  <c:v>CPython</c:v>
                </c:pt>
                <c:pt idx="1">
                  <c:v>Python on Racket</c:v>
                </c:pt>
              </c:strCache>
            </c:strRef>
          </c:cat>
          <c:val>
            <c:numRef>
              <c:f>'[Book1]Sheet1 (3)'!$B$1:$B$4</c:f>
              <c:numCache>
                <c:formatCode>General</c:formatCode>
                <c:ptCount val="4"/>
                <c:pt idx="0">
                  <c:v>1890</c:v>
                </c:pt>
                <c:pt idx="1">
                  <c:v>2464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337480"/>
        <c:axId val="323336696"/>
      </c:barChart>
      <c:catAx>
        <c:axId val="323337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PT"/>
          </a:p>
        </c:txPr>
        <c:crossAx val="323336696"/>
        <c:crosses val="autoZero"/>
        <c:auto val="1"/>
        <c:lblAlgn val="ctr"/>
        <c:lblOffset val="100"/>
        <c:noMultiLvlLbl val="0"/>
      </c:catAx>
      <c:valAx>
        <c:axId val="323336696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PT" sz="1200" dirty="0" smtClean="0"/>
                  <a:t>Miliseconds</a:t>
                </a:r>
                <a:endParaRPr lang="pt-PT" sz="1200" dirty="0"/>
              </a:p>
            </c:rich>
          </c:tx>
          <c:layout>
            <c:manualLayout>
              <c:xMode val="edge"/>
              <c:yMode val="edge"/>
              <c:x val="0"/>
              <c:y val="0.379454029761274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PT"/>
          </a:p>
        </c:txPr>
        <c:crossAx val="323337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'[Book1]Sheet1 (2)'!$A$1:$A$4</c:f>
              <c:strCache>
                <c:ptCount val="3"/>
                <c:pt idx="0">
                  <c:v>CPython</c:v>
                </c:pt>
                <c:pt idx="1">
                  <c:v>Python on Racket (a)</c:v>
                </c:pt>
                <c:pt idx="2">
                  <c:v>Python on Racket (b)</c:v>
                </c:pt>
              </c:strCache>
            </c:strRef>
          </c:cat>
          <c:val>
            <c:numRef>
              <c:f>'[Book1]Sheet1 (2)'!$B$1:$B$4</c:f>
              <c:numCache>
                <c:formatCode>General</c:formatCode>
                <c:ptCount val="4"/>
                <c:pt idx="0">
                  <c:v>1890</c:v>
                </c:pt>
                <c:pt idx="1">
                  <c:v>2464</c:v>
                </c:pt>
                <c:pt idx="2">
                  <c:v>1887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341008"/>
        <c:axId val="323335912"/>
      </c:barChart>
      <c:catAx>
        <c:axId val="32334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PT"/>
          </a:p>
        </c:txPr>
        <c:crossAx val="323335912"/>
        <c:crosses val="autoZero"/>
        <c:auto val="1"/>
        <c:lblAlgn val="ctr"/>
        <c:lblOffset val="100"/>
        <c:noMultiLvlLbl val="0"/>
      </c:catAx>
      <c:valAx>
        <c:axId val="32333591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PT" sz="1200" dirty="0" smtClean="0"/>
                  <a:t>Miliseconds</a:t>
                </a:r>
                <a:endParaRPr lang="pt-PT" sz="1200" dirty="0"/>
              </a:p>
            </c:rich>
          </c:tx>
          <c:layout>
            <c:manualLayout>
              <c:xMode val="edge"/>
              <c:yMode val="edge"/>
              <c:x val="3.0864197530864196E-3"/>
              <c:y val="0.380215216076666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PT"/>
          </a:p>
        </c:txPr>
        <c:crossAx val="323341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[Book1]Sheet1!$A$1:$A$4</c:f>
              <c:strCache>
                <c:ptCount val="4"/>
                <c:pt idx="0">
                  <c:v>CPython</c:v>
                </c:pt>
                <c:pt idx="1">
                  <c:v>Python on Racket (a)</c:v>
                </c:pt>
                <c:pt idx="2">
                  <c:v>Python on Racket (b)</c:v>
                </c:pt>
                <c:pt idx="3">
                  <c:v>Typed Racket</c:v>
                </c:pt>
              </c:strCache>
            </c:strRef>
          </c:cat>
          <c:val>
            <c:numRef>
              <c:f>[Book1]Sheet1!$B$1:$B$4</c:f>
              <c:numCache>
                <c:formatCode>General</c:formatCode>
                <c:ptCount val="4"/>
                <c:pt idx="0">
                  <c:v>1890</c:v>
                </c:pt>
                <c:pt idx="1">
                  <c:v>2464</c:v>
                </c:pt>
                <c:pt idx="2">
                  <c:v>1887</c:v>
                </c:pt>
                <c:pt idx="3">
                  <c:v>25568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341400"/>
        <c:axId val="323337088"/>
      </c:barChart>
      <c:catAx>
        <c:axId val="323341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PT"/>
          </a:p>
        </c:txPr>
        <c:crossAx val="323337088"/>
        <c:crosses val="autoZero"/>
        <c:auto val="1"/>
        <c:lblAlgn val="ctr"/>
        <c:lblOffset val="100"/>
        <c:noMultiLvlLbl val="0"/>
      </c:catAx>
      <c:valAx>
        <c:axId val="323337088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PT" sz="1200" dirty="0" smtClean="0"/>
                  <a:t>Miliseconds</a:t>
                </a:r>
                <a:endParaRPr lang="pt-PT" sz="1200" dirty="0"/>
              </a:p>
            </c:rich>
          </c:tx>
          <c:layout>
            <c:manualLayout>
              <c:xMode val="edge"/>
              <c:yMode val="edge"/>
              <c:x val="3.1176171389406581E-3"/>
              <c:y val="0.379454029761274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PT"/>
          </a:p>
        </c:txPr>
        <c:crossAx val="323341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CBF3F-3AE9-4F00-9413-EAD670317C1A}" type="datetimeFigureOut">
              <a:rPr lang="pt-PT" smtClean="0"/>
              <a:t>17/09/2019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D8D20-9568-4B01-B4C3-EE773721052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7512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2357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109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29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39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49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59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69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79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89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D8D20-9568-4B01-B4C3-EE773721052C}" type="slidenum">
              <a:rPr lang="pt-PT" smtClean="0"/>
              <a:t>99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862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2F8B-6FE8-4435-B47A-B33CCF8D075C}" type="datetime1">
              <a:rPr lang="pt-PT" smtClean="0"/>
              <a:t>17/09/2019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59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6A0A-06EE-42D1-B22A-CF3DA0DDD1AC}" type="datetime1">
              <a:rPr lang="pt-PT" smtClean="0"/>
              <a:t>17/09/2019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297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4AC9-BA88-45B5-A710-8B5A8239F6C6}" type="datetime1">
              <a:rPr lang="pt-PT" smtClean="0"/>
              <a:t>17/09/2019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794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7F87-A555-4EA8-A52E-8639E581641C}" type="datetime1">
              <a:rPr lang="pt-PT" smtClean="0"/>
              <a:t>17/09/2019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205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E641-A3B7-4070-85EF-67717C8675F7}" type="datetime1">
              <a:rPr lang="pt-PT" smtClean="0"/>
              <a:t>17/09/2019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341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6D4C-266C-4C5C-B2A2-E7133519A081}" type="datetime1">
              <a:rPr lang="pt-PT" smtClean="0"/>
              <a:t>17/09/2019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643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2478-ABDA-4006-839D-936BB338FD59}" type="datetime1">
              <a:rPr lang="pt-PT" smtClean="0"/>
              <a:t>17/09/2019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942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DD46-1739-4D72-B982-94A77274C779}" type="datetime1">
              <a:rPr lang="pt-PT" smtClean="0"/>
              <a:t>17/09/2019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259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9457-B326-4743-B903-7A8D7A8F510B}" type="datetime1">
              <a:rPr lang="pt-PT" smtClean="0"/>
              <a:t>17/09/2019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111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6ED2-F4CB-4EAC-B380-53A918D1D9A2}" type="datetime1">
              <a:rPr lang="pt-PT" smtClean="0"/>
              <a:t>17/09/2019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693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B89F-FFAE-42DE-9277-C1770834E7C7}" type="datetime1">
              <a:rPr lang="pt-PT" smtClean="0"/>
              <a:t>17/09/2019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899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2E8A-473D-4093-A014-006E278BD37F}" type="datetime1">
              <a:rPr lang="pt-PT" smtClean="0"/>
              <a:t>17/09/2019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Pedro Ramos | An Implementation of Python for DrRacket | 6 February 2014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12CC7-C0D1-4A39-A64A-B44055B8412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647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40905"/>
            <a:ext cx="7772400" cy="1470025"/>
          </a:xfrm>
        </p:spPr>
        <p:txBody>
          <a:bodyPr>
            <a:normAutofit/>
          </a:bodyPr>
          <a:lstStyle/>
          <a:p>
            <a:r>
              <a:rPr lang="pt-PT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</a:t>
            </a:r>
            <a:endParaRPr lang="pt-PT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4211960" y="4797152"/>
            <a:ext cx="2988332" cy="985664"/>
          </a:xfrm>
        </p:spPr>
        <p:txBody>
          <a:bodyPr>
            <a:normAutofit/>
          </a:bodyPr>
          <a:lstStyle/>
          <a:p>
            <a:pPr algn="r"/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Palma Ramos</a:t>
            </a:r>
          </a:p>
          <a:p>
            <a:pPr algn="r"/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António Menezes Leitão</a:t>
            </a:r>
            <a:endParaRPr lang="pt-P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2420888"/>
            <a:ext cx="5050904" cy="23762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Mapping to Python/C API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(via Racket Foreign Function Interface)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 reimplementation</a:t>
            </a: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9816" y="292494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alternatives:</a:t>
            </a: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987824" y="2276872"/>
            <a:ext cx="504056" cy="2304256"/>
          </a:xfrm>
          <a:prstGeom prst="lef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angle 5"/>
          <p:cNvSpPr/>
          <p:nvPr/>
        </p:nvSpPr>
        <p:spPr>
          <a:xfrm>
            <a:off x="-202776" y="-221909"/>
            <a:ext cx="9527304" cy="7323317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ounded Rectangle 10"/>
          <p:cNvSpPr/>
          <p:nvPr/>
        </p:nvSpPr>
        <p:spPr>
          <a:xfrm>
            <a:off x="899592" y="1412776"/>
            <a:ext cx="7416824" cy="4032448"/>
          </a:xfrm>
          <a:prstGeom prst="roundRect">
            <a:avLst/>
          </a:prstGeom>
          <a:solidFill>
            <a:srgbClr val="EEF3F9"/>
          </a:solidFill>
          <a:ln>
            <a:solidFill>
              <a:srgbClr val="B3C9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304" y="3055068"/>
            <a:ext cx="1264548" cy="122143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555" y="3047026"/>
            <a:ext cx="1166470" cy="116647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836122" y="2643962"/>
            <a:ext cx="140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4088" y="2643962"/>
            <a:ext cx="253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CPython VM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40437" y="1763524"/>
            <a:ext cx="409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Strategy B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&quot;No&quot; Symbol 11"/>
          <p:cNvSpPr/>
          <p:nvPr/>
        </p:nvSpPr>
        <p:spPr>
          <a:xfrm>
            <a:off x="5833530" y="2871919"/>
            <a:ext cx="1592519" cy="1516684"/>
          </a:xfrm>
          <a:prstGeom prst="noSmoking">
            <a:avLst>
              <a:gd name="adj" fmla="val 9584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53" name="Curved Left Arrow 52"/>
          <p:cNvSpPr/>
          <p:nvPr/>
        </p:nvSpPr>
        <p:spPr>
          <a:xfrm>
            <a:off x="3366251" y="3429000"/>
            <a:ext cx="1194458" cy="482315"/>
          </a:xfrm>
          <a:prstGeom prst="curvedLeftArrow">
            <a:avLst>
              <a:gd name="adj1" fmla="val 8143"/>
              <a:gd name="adj2" fmla="val 50000"/>
              <a:gd name="adj3" fmla="val 2667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45189" y="3975833"/>
            <a:ext cx="1930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</a:t>
            </a:r>
          </a:p>
          <a:p>
            <a:pPr algn="ctr"/>
            <a:r>
              <a:rPr lang="pt-P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 calls</a:t>
            </a:r>
            <a:endParaRPr lang="pt-P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23" grpId="0"/>
      <p:bldP spid="24" grpId="0"/>
      <p:bldP spid="30" grpId="0"/>
      <p:bldP spid="12" grpId="0" animBg="1"/>
      <p:bldP spid="53" grpId="0" animBg="1"/>
      <p:bldP spid="57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Benchmarks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1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#lang python</a:t>
            </a:r>
          </a:p>
          <a:p>
            <a:pPr marL="0" indent="0">
              <a:buNone/>
            </a:pP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cpy-import</a:t>
            </a:r>
            <a:r>
              <a:rPr lang="pt-PT" sz="18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numpy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as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np</a:t>
            </a:r>
          </a:p>
          <a:p>
            <a:pPr marL="0" indent="0">
              <a:buNone/>
            </a:pPr>
            <a:endParaRPr lang="pt-PT" sz="1800" dirty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def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add_arrays(n):</a:t>
            </a:r>
          </a:p>
          <a:p>
            <a:pPr marL="0" indent="0">
              <a:buNone/>
            </a:pP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result = np.zeros((</a:t>
            </a:r>
            <a:r>
              <a:rPr lang="pt-PT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,</a:t>
            </a:r>
            <a:r>
              <a:rPr lang="pt-PT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for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i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in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range(n):</a:t>
            </a:r>
          </a:p>
          <a:p>
            <a:pPr marL="0" indent="0">
              <a:buNone/>
            </a:pP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result += np.random.randint(</a:t>
            </a:r>
            <a:r>
              <a:rPr lang="pt-PT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0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pt-PT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100000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, (</a:t>
            </a:r>
            <a:r>
              <a:rPr lang="pt-PT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,</a:t>
            </a:r>
            <a:r>
              <a:rPr lang="pt-PT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result</a:t>
            </a:r>
          </a:p>
          <a:p>
            <a:pPr marL="0" indent="0">
              <a:buNone/>
            </a:pPr>
            <a:endParaRPr lang="pt-PT" sz="1800" dirty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print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add_arrays(</a:t>
            </a:r>
            <a:r>
              <a:rPr lang="pt-PT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10000</a:t>
            </a:r>
            <a:r>
              <a:rPr lang="pt-PT" sz="18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  <a:endParaRPr lang="pt-PT" sz="1800" dirty="0" smtClean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Benchmarks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412962"/>
              </p:ext>
            </p:extLst>
          </p:nvPr>
        </p:nvGraphicFramePr>
        <p:xfrm>
          <a:off x="467545" y="1628775"/>
          <a:ext cx="8219256" cy="449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967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Benchmarks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#</a:t>
            </a:r>
            <a:r>
              <a:rPr lang="en-US" sz="2000" dirty="0" err="1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lang</a:t>
            </a:r>
            <a:r>
              <a:rPr lang="en-US" sz="20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python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from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arrays_example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-import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add_arrays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print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add_arrays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10000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  <a:endParaRPr lang="pt-PT" sz="2000" dirty="0" smtClean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Benchmarks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9893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845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Benchmarks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#lang typed/racket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require math/matrix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pt-PT" sz="2000" dirty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: randint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Integer Integer Integer -&gt;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Matrix Integer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define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randint x y limit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build-matrix x y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x y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random limit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</a:t>
            </a:r>
          </a:p>
          <a:p>
            <a:pPr marL="0" indent="0">
              <a:lnSpc>
                <a:spcPct val="120000"/>
              </a:lnSpc>
              <a:buNone/>
            </a:pPr>
            <a:endParaRPr lang="pt-PT" sz="2000" dirty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: add-arrays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Integer -&gt;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Matrix Integer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define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add-arrays n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let: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result :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Matrix Integer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make-matrix </a:t>
            </a:r>
            <a:r>
              <a:rPr lang="pt-PT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100 100 0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for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 n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set! result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matrix+ result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randint </a:t>
            </a:r>
            <a:r>
              <a:rPr lang="pt-PT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100 100 100000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result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buNone/>
            </a:pPr>
            <a:endParaRPr lang="pt-PT" sz="2000" dirty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add-arrays </a:t>
            </a:r>
            <a:r>
              <a:rPr lang="pt-PT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10000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328141"/>
              </p:ext>
            </p:extLst>
          </p:nvPr>
        </p:nvGraphicFramePr>
        <p:xfrm>
          <a:off x="395536" y="1628775"/>
          <a:ext cx="8291265" cy="449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52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Summing up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Universal access to Python libraries</a:t>
            </a:r>
          </a:p>
          <a:p>
            <a:pPr>
              <a:lnSpc>
                <a:spcPct val="2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interoperability between Python and Racket</a:t>
            </a:r>
          </a:p>
          <a:p>
            <a:pPr>
              <a:lnSpc>
                <a:spcPct val="2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 to minimize FFI calls for better performance</a:t>
            </a:r>
          </a:p>
          <a:p>
            <a:pPr>
              <a:lnSpc>
                <a:spcPct val="2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Strategy extensible to other dynamic languages</a:t>
            </a:r>
          </a:p>
          <a:p>
            <a:pPr>
              <a:lnSpc>
                <a:spcPct val="250000"/>
              </a:lnSpc>
            </a:pP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50000"/>
              </a:lnSpc>
            </a:pP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91362" y="2636912"/>
            <a:ext cx="7772400" cy="1470025"/>
          </a:xfrm>
        </p:spPr>
        <p:txBody>
          <a:bodyPr>
            <a:normAutofit/>
          </a:bodyPr>
          <a:lstStyle/>
          <a:p>
            <a:r>
              <a:rPr lang="pt-PT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you!</a:t>
            </a:r>
            <a:br>
              <a:rPr lang="pt-PT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Questions? Comments?</a:t>
            </a:r>
            <a:endParaRPr lang="pt-PT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9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91362" y="2636912"/>
            <a:ext cx="7772400" cy="1470025"/>
          </a:xfrm>
        </p:spPr>
        <p:txBody>
          <a:bodyPr>
            <a:normAutofit/>
          </a:bodyPr>
          <a:lstStyle/>
          <a:p>
            <a:r>
              <a:rPr lang="pt-PT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you!</a:t>
            </a:r>
            <a:br>
              <a:rPr lang="pt-PT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Questions? Comments?</a:t>
            </a:r>
            <a:endParaRPr lang="pt-PT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89" y="2914491"/>
            <a:ext cx="2069174" cy="5477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26429" y="3399383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code</a:t>
            </a: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100" y="1482306"/>
            <a:ext cx="1190791" cy="3334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06" y="1311417"/>
            <a:ext cx="675201" cy="6752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41325" y="1815207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code</a:t>
            </a: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725" y="1482305"/>
            <a:ext cx="1190791" cy="33342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31" y="1311416"/>
            <a:ext cx="675201" cy="67520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57166" y="1839912"/>
            <a:ext cx="1487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modules</a:t>
            </a: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961" y="2924944"/>
            <a:ext cx="2069174" cy="54772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46090" y="3399383"/>
            <a:ext cx="25843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modules</a:t>
            </a:r>
          </a:p>
          <a:p>
            <a:pPr algn="ctr"/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(Python source files)</a:t>
            </a:r>
            <a:endParaRPr lang="pt-P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813" y="4522529"/>
            <a:ext cx="2069174" cy="54772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87978" y="4996968"/>
            <a:ext cx="26262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modules</a:t>
            </a:r>
          </a:p>
          <a:p>
            <a:pPr algn="ctr"/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(any library available</a:t>
            </a:r>
          </a:p>
          <a:p>
            <a:pPr algn="ctr"/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CPython)</a:t>
            </a:r>
            <a:endParaRPr lang="pt-P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75856" y="1700808"/>
            <a:ext cx="23042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75856" y="3198805"/>
            <a:ext cx="23042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75856" y="1847034"/>
            <a:ext cx="2304256" cy="12174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275856" y="1847034"/>
            <a:ext cx="2304256" cy="12174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75856" y="2046039"/>
            <a:ext cx="2585105" cy="247649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275856" y="3399383"/>
            <a:ext cx="2547690" cy="139700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2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28" y="1628799"/>
            <a:ext cx="3561556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Strategy A</a:t>
            </a:r>
          </a:p>
          <a:p>
            <a:pPr marL="0" indent="0" algn="ctr">
              <a:buNone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(foreign values)</a:t>
            </a:r>
          </a:p>
          <a:p>
            <a:pPr marL="0" indent="0">
              <a:buNone/>
            </a:pP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44500" indent="-444500">
              <a:buNone/>
            </a:pPr>
            <a:r>
              <a:rPr lang="pt-PT" sz="20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	Completeness</a:t>
            </a:r>
          </a:p>
          <a:p>
            <a:pPr marL="444500" indent="-444500">
              <a:buNone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	Performance</a:t>
            </a:r>
          </a:p>
          <a:p>
            <a:pPr marL="444500" indent="-444500">
              <a:buNone/>
            </a:pPr>
            <a:r>
              <a:rPr lang="pt-PT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	Interoperability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716016" y="1627200"/>
            <a:ext cx="3561556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Strategy B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(Racket values)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44500" indent="-444500">
              <a:buFont typeface="Arial" panose="020B0604020202020204" pitchFamily="34" charset="0"/>
              <a:buNone/>
            </a:pPr>
            <a:r>
              <a:rPr lang="pt-PT" sz="2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	Completeness</a:t>
            </a:r>
          </a:p>
          <a:p>
            <a:pPr marL="444500" indent="-444500">
              <a:buFont typeface="Arial" panose="020B0604020202020204" pitchFamily="34" charset="0"/>
              <a:buNone/>
            </a:pPr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	Performance</a:t>
            </a:r>
          </a:p>
          <a:p>
            <a:pPr marL="444500" indent="-444500">
              <a:buFont typeface="Arial" panose="020B0604020202020204" pitchFamily="34" charset="0"/>
              <a:buNone/>
            </a:pPr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	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10264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91362" y="2852936"/>
            <a:ext cx="7772400" cy="8219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went for Strategy B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691362" y="3356992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how do we access C based libraries?</a:t>
            </a:r>
            <a:endParaRPr lang="pt-PT" sz="2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51088"/>
            <a:ext cx="2285753" cy="19180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6680" y="3140968"/>
            <a:ext cx="4679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Importing and converting libraries</a:t>
            </a:r>
          </a:p>
          <a:p>
            <a:pPr lvl="1"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...from CPython’s VM</a:t>
            </a:r>
          </a:p>
          <a:p>
            <a:pPr lvl="1"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...to a Racket data model</a:t>
            </a:r>
          </a:p>
        </p:txBody>
      </p:sp>
    </p:spTree>
    <p:extLst>
      <p:ext uri="{BB962C8B-B14F-4D97-AF65-F5344CB8AC3E}">
        <p14:creationId xmlns:p14="http://schemas.microsoft.com/office/powerpoint/2010/main" val="262698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1" grpId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89" y="2914491"/>
            <a:ext cx="2069174" cy="5477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26429" y="3399383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code</a:t>
            </a: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100" y="1482306"/>
            <a:ext cx="1190791" cy="3334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06" y="1311417"/>
            <a:ext cx="675201" cy="6752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41325" y="1815207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code</a:t>
            </a: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725" y="1482305"/>
            <a:ext cx="1190791" cy="33342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31" y="1311416"/>
            <a:ext cx="675201" cy="67520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57166" y="1839912"/>
            <a:ext cx="1487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modules</a:t>
            </a: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961" y="2924944"/>
            <a:ext cx="2069174" cy="54772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46090" y="3399383"/>
            <a:ext cx="25843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modules</a:t>
            </a:r>
          </a:p>
          <a:p>
            <a:pPr algn="ctr"/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(Python source files)</a:t>
            </a:r>
            <a:endParaRPr lang="pt-P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813" y="4522529"/>
            <a:ext cx="2069174" cy="54772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87978" y="4996968"/>
            <a:ext cx="26262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modules</a:t>
            </a:r>
          </a:p>
          <a:p>
            <a:pPr algn="ctr"/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(any library available</a:t>
            </a:r>
          </a:p>
          <a:p>
            <a:pPr algn="ctr"/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CPython)</a:t>
            </a:r>
            <a:endParaRPr lang="pt-P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75856" y="1700808"/>
            <a:ext cx="23042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75856" y="3198805"/>
            <a:ext cx="23042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75856" y="1847034"/>
            <a:ext cx="2304256" cy="12174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275856" y="1847034"/>
            <a:ext cx="2304256" cy="12174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75856" y="2046039"/>
            <a:ext cx="2585105" cy="247649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275856" y="3399383"/>
            <a:ext cx="2547690" cy="139700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8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’s Data Model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files define module objects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Classes define type objects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value has an associated type object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 objects hold a dictionary for each method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 name 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function object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 behaviour is stored at the type object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 the </a:t>
            </a:r>
            <a:r>
              <a:rPr lang="pt-PT" sz="1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+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operator is implemented by the method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“__add__”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2656"/>
            <a:ext cx="1794673" cy="47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Python’s reference implementation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 in C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supports libraries written in C (e.g. NumPy)</a:t>
            </a:r>
          </a:p>
          <a:p>
            <a:pPr lvl="1">
              <a:lnSpc>
                <a:spcPct val="150000"/>
              </a:lnSpc>
            </a:pP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 the Python/C API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meant for embedding Python functionality into C code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acessible in Racket via the Foreign Function Interface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</a:t>
            </a:r>
            <a:endParaRPr lang="pt-PT" sz="1400" dirty="0"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lvl="1">
              <a:lnSpc>
                <a:spcPct val="150000"/>
              </a:lnSpc>
            </a:pP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Python values implemented by </a:t>
            </a:r>
            <a:r>
              <a:rPr lang="pt-PT" sz="1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structure</a:t>
            </a:r>
          </a:p>
          <a:p>
            <a:pPr lvl="1">
              <a:lnSpc>
                <a:spcPct val="150000"/>
              </a:lnSpc>
            </a:pPr>
            <a:r>
              <a:rPr lang="pt-PT" sz="1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</a:t>
            </a: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store a pointer to their type-objects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mappings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long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float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complex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Racket numbers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  <a:sym typeface="Wingdings" panose="05000000000000000000" pitchFamily="2" charset="2"/>
              </a:rPr>
              <a:t>bool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 Racket booleans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  <a:sym typeface="Wingdings" panose="05000000000000000000" pitchFamily="2" charset="2"/>
              </a:rPr>
              <a:t>tuple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 Racket vectors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  <a:sym typeface="Wingdings" panose="05000000000000000000" pitchFamily="2" charset="2"/>
              </a:rPr>
              <a:t>dict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 Racket custom hash tables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...</a:t>
            </a: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1"/>
            <a:ext cx="7787208" cy="1008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Python types do not have an equivalent in Racket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iterator</a:t>
            </a: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89430" y="3119482"/>
            <a:ext cx="23762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python-object</a:t>
            </a:r>
            <a:endParaRPr lang="pt-PT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9430" y="3488814"/>
            <a:ext cx="23762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 type</a:t>
            </a:r>
            <a:endParaRPr lang="pt-PT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89430" y="4550350"/>
            <a:ext cx="23762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iterator-object</a:t>
            </a:r>
            <a:endParaRPr lang="pt-PT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89430" y="4919682"/>
            <a:ext cx="23762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 seq</a:t>
            </a:r>
          </a:p>
          <a:p>
            <a:r>
              <a:rPr lang="pt-PT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 index</a:t>
            </a:r>
          </a:p>
          <a:p>
            <a:r>
              <a:rPr lang="pt-PT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 getitem</a:t>
            </a:r>
            <a:endParaRPr lang="pt-PT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4497915" y="3827368"/>
            <a:ext cx="159293" cy="722982"/>
          </a:xfrm>
          <a:prstGeom prst="downArrow">
            <a:avLst>
              <a:gd name="adj1" fmla="val 0"/>
              <a:gd name="adj2" fmla="val 671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754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4" grpId="0" animBg="1"/>
      <p:bldP spid="15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 function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define</a:t>
            </a:r>
            <a:r>
              <a:rPr lang="pt-PT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type 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t-PT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cond</a:t>
            </a:r>
            <a:endParaRPr lang="pt-PT" sz="2000" dirty="0">
              <a:solidFill>
                <a:schemeClr val="tx2"/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PT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[(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number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?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pt-PT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number-type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)]</a:t>
            </a:r>
          </a:p>
          <a:p>
            <a:pPr marL="0" indent="0">
              <a:buNone/>
            </a:pPr>
            <a:r>
              <a:rPr lang="pt-PT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[(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?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pt-PT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py-string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pt-PT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[(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python-object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?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pt-PT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python-object-type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)]</a:t>
            </a:r>
          </a:p>
          <a:p>
            <a:pPr marL="0" indent="0">
              <a:buNone/>
            </a:pPr>
            <a:r>
              <a:rPr lang="pt-PT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...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</a:p>
          <a:p>
            <a:pPr marL="457200" indent="-457200">
              <a:lnSpc>
                <a:spcPct val="200000"/>
              </a:lnSpc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Solution</a:t>
            </a:r>
          </a:p>
          <a:p>
            <a:pPr marL="457200" indent="-457200">
              <a:lnSpc>
                <a:spcPct val="200000"/>
              </a:lnSpc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</a:t>
            </a: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Benchmarks</a:t>
            </a:r>
          </a:p>
          <a:p>
            <a:pPr marL="457200" indent="-457200">
              <a:lnSpc>
                <a:spcPct val="200000"/>
              </a:lnSpc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Conclusions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4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solution...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5328592" cy="3240359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import &lt;module&gt;</a:t>
            </a:r>
          </a:p>
          <a:p>
            <a:pPr>
              <a:lnSpc>
                <a:spcPct val="30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from &lt;module&gt; import &lt;id&gt;</a:t>
            </a:r>
          </a:p>
          <a:p>
            <a:pPr>
              <a:lnSpc>
                <a:spcPct val="30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from &lt;module&gt; import *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4006786" y="1848272"/>
            <a:ext cx="360040" cy="720080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Right Brace 17"/>
          <p:cNvSpPr/>
          <p:nvPr/>
        </p:nvSpPr>
        <p:spPr>
          <a:xfrm>
            <a:off x="5223318" y="2996952"/>
            <a:ext cx="360040" cy="1584176"/>
          </a:xfrm>
          <a:prstGeom prst="rightBrace">
            <a:avLst>
              <a:gd name="adj1" fmla="val 8333"/>
              <a:gd name="adj2" fmla="val 46831"/>
            </a:avLst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TextBox 18"/>
          <p:cNvSpPr txBox="1"/>
          <p:nvPr/>
        </p:nvSpPr>
        <p:spPr>
          <a:xfrm>
            <a:off x="4510842" y="1746647"/>
            <a:ext cx="2084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module-&gt;exports</a:t>
            </a:r>
          </a:p>
          <a:p>
            <a:pPr algn="ctr"/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dynamic-require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1390" y="3563724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85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...an additional import keyword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5328592" cy="3240359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pt-PT" sz="2000" b="1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import &lt;module&gt;</a:t>
            </a:r>
          </a:p>
          <a:p>
            <a:pPr>
              <a:lnSpc>
                <a:spcPct val="30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from &lt;module&gt; </a:t>
            </a:r>
            <a:r>
              <a:rPr lang="pt-PT" sz="2000" b="1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import &lt;id&gt;</a:t>
            </a:r>
          </a:p>
          <a:p>
            <a:pPr>
              <a:lnSpc>
                <a:spcPct val="30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from &lt;module&gt; </a:t>
            </a:r>
            <a:r>
              <a:rPr lang="pt-PT" sz="2000" b="1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import *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5580112" y="1916832"/>
            <a:ext cx="360040" cy="2808312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TextBox 12"/>
          <p:cNvSpPr txBox="1"/>
          <p:nvPr/>
        </p:nvSpPr>
        <p:spPr>
          <a:xfrm>
            <a:off x="6107360" y="2720823"/>
            <a:ext cx="28440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PyImport_ImportModule</a:t>
            </a:r>
          </a:p>
          <a:p>
            <a:pPr algn="ctr"/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(Python/C API)</a:t>
            </a:r>
          </a:p>
          <a:p>
            <a:pPr algn="ctr"/>
            <a:endParaRPr lang="pt-PT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via FFI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CPY-Import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Importing a Module:</a:t>
            </a: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is imported from 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CPython’s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VM (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PyImport_ImportModule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7250" lvl="1" indent="-457200">
              <a:lnSpc>
                <a:spcPct val="150000"/>
              </a:lnSpc>
              <a:buFont typeface="+mj-lt"/>
              <a:buAutoNum type="arabi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module entry is converted to Racket equivalent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takes a foreign C pointer as input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builds its corresponding value according to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Racket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representation</a:t>
            </a: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takes a Racket value as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input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returns a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 pointer to its corresponding Python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 in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CPython’s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shared memory</a:t>
            </a: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</a:t>
            </a:r>
            <a:endParaRPr lang="pt-PT" sz="2800" dirty="0"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6393" y="1340768"/>
            <a:ext cx="8064896" cy="313350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cpy-&gt;racket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PyString_AsString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PyObject_GetAttrString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PyObject_Type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"__name__"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))])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 type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pt-PT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"bool"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bool-from-cpy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)]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pt-PT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"int"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int-from-cpy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)]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PT" sz="2000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proxy-obj-from-cpy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)])))</a:t>
            </a:r>
          </a:p>
        </p:txBody>
      </p:sp>
    </p:spTree>
    <p:extLst>
      <p:ext uri="{BB962C8B-B14F-4D97-AF65-F5344CB8AC3E}">
        <p14:creationId xmlns:p14="http://schemas.microsoft.com/office/powerpoint/2010/main" val="22589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6393" y="1340768"/>
            <a:ext cx="8064896" cy="221017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racket-&gt;cpy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 x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make-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)]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proxy-object?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pt-PT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unwrap-proxy-object x</a:t>
            </a:r>
            <a:r>
              <a:rPr lang="pt-PT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)]</a:t>
            </a:r>
          </a:p>
          <a:p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"racket-&gt;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not supported:"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)]))</a:t>
            </a:r>
            <a:endParaRPr lang="pt-PT" sz="20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basic types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1"/>
            <a:ext cx="7787208" cy="1728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types = </a:t>
            </a:r>
            <a:r>
              <a:rPr lang="en-US" sz="2000" dirty="0" err="1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bool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long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float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complex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000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string</a:t>
            </a: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are immutable</a:t>
            </a:r>
          </a:p>
          <a:p>
            <a:pPr lvl="1">
              <a:lnSpc>
                <a:spcPct val="150000"/>
              </a:lnSpc>
              <a:buFont typeface="Times New Roman" panose="02020603050405020304" pitchFamily="18" charset="0"/>
              <a:buChar char="→"/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need to synchronize changes with Python’s VM</a:t>
            </a:r>
          </a:p>
          <a:p>
            <a:pPr>
              <a:lnSpc>
                <a:spcPct val="150000"/>
              </a:lnSpc>
            </a:pP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99592" y="3645024"/>
            <a:ext cx="7787208" cy="248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define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-from-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x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PyInt_AsLong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x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</a:t>
            </a:r>
            <a:endParaRPr lang="pt-PT" sz="20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  <a:p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7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type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16561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Similar to module objects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 object entries are recursively converted to Racket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→"/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equivalent type object is built using the converted entries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→"/>
            </a:pP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900000" y="3645024"/>
            <a:ext cx="7787208" cy="248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 cache for converted type objects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Instead of converting the same type object twice,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same reference is returned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Entries are never deleted</a:t>
            </a:r>
          </a:p>
        </p:txBody>
      </p:sp>
    </p:spTree>
    <p:extLst>
      <p:ext uri="{BB962C8B-B14F-4D97-AF65-F5344CB8AC3E}">
        <p14:creationId xmlns:p14="http://schemas.microsoft.com/office/powerpoint/2010/main" val="452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1"/>
            <a:ext cx="7787208" cy="7920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Opaque objects are converted to proxy objects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99592" y="4221087"/>
            <a:ext cx="7787208" cy="1997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convert a proxy object back to CPython</a:t>
            </a:r>
          </a:p>
          <a:p>
            <a:pPr lvl="1">
              <a:lnSpc>
                <a:spcPct val="150000"/>
              </a:lnSpc>
            </a:pPr>
            <a:r>
              <a:rPr lang="pt-P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simply unwrap the stored C pointer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2651426"/>
            <a:ext cx="23762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proxy-object</a:t>
            </a:r>
            <a:endParaRPr lang="pt-PT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3020758"/>
            <a:ext cx="23762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 ffi-object</a:t>
            </a:r>
            <a:endParaRPr lang="pt-PT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0032" y="2651426"/>
            <a:ext cx="23762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python-object</a:t>
            </a:r>
            <a:endParaRPr lang="pt-PT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0032" y="3020758"/>
            <a:ext cx="23762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 type</a:t>
            </a:r>
            <a:endParaRPr lang="pt-PT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Down Arrow 16"/>
          <p:cNvSpPr/>
          <p:nvPr/>
        </p:nvSpPr>
        <p:spPr>
          <a:xfrm rot="16200000">
            <a:off x="4312333" y="2552705"/>
            <a:ext cx="159293" cy="936104"/>
          </a:xfrm>
          <a:prstGeom prst="downArrow">
            <a:avLst>
              <a:gd name="adj1" fmla="val 0"/>
              <a:gd name="adj2" fmla="val 671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647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Well suited for:</a:t>
            </a:r>
          </a:p>
          <a:p>
            <a:pPr lvl="1">
              <a:lnSpc>
                <a:spcPct val="150000"/>
              </a:lnSpc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objects of custom defined types</a:t>
            </a:r>
          </a:p>
          <a:p>
            <a:pPr lvl="1">
              <a:lnSpc>
                <a:spcPct val="150000"/>
              </a:lnSpc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functions</a:t>
            </a:r>
          </a:p>
          <a:p>
            <a:pPr lvl="1">
              <a:lnSpc>
                <a:spcPct val="150000"/>
              </a:lnSpc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collections</a:t>
            </a:r>
          </a:p>
          <a:p>
            <a:pPr>
              <a:lnSpc>
                <a:spcPct val="150000"/>
              </a:lnSpc>
            </a:pPr>
            <a:endParaRPr lang="pt-PT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2492896"/>
            <a:ext cx="4690864" cy="3633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Implementation of</a:t>
            </a:r>
          </a:p>
          <a:p>
            <a:pPr marL="0" indent="0" algn="ctr">
              <a:buNone/>
            </a:pPr>
            <a:r>
              <a:rPr lang="pt-P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Python for Racket</a:t>
            </a:r>
          </a:p>
          <a:p>
            <a:pPr marL="0" indent="0" algn="ctr">
              <a:buNone/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7th European Lisp Symposium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(May 2014)</a:t>
            </a: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80" y="1988840"/>
            <a:ext cx="197717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7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</a:t>
            </a:r>
            <a:r>
              <a:rPr lang="pt-PT" sz="1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opaque objects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emulate functions, proxy objects are callable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Racket’s </a:t>
            </a:r>
            <a:r>
              <a:rPr lang="pt-PT" sz="16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prop:procedure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property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27584" y="2708920"/>
            <a:ext cx="803950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lambda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 .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PyObject_CallObject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unwrap-proxy-object f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list-&gt;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cpy-tuple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                  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map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racket-&gt;cpy args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if ffi_call_result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ffi_call_result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let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([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cpy-exception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second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PyErr_Fetch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))])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        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raise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cpy-&gt;racket cpy-exception</a:t>
            </a:r>
            <a:r>
              <a:rPr lang="pt-PT" sz="18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))))))</a:t>
            </a:r>
            <a:endParaRPr lang="pt-PT" sz="1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pic>
        <p:nvPicPr>
          <p:cNvPr id="11" name="Content Placeholder 2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074" y="1484784"/>
            <a:ext cx="6068764" cy="4497388"/>
          </a:xfrm>
        </p:spPr>
      </p:pic>
    </p:spTree>
    <p:extLst>
      <p:ext uri="{BB962C8B-B14F-4D97-AF65-F5344CB8AC3E}">
        <p14:creationId xmlns:p14="http://schemas.microsoft.com/office/powerpoint/2010/main" val="16126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Converting collections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Mutable collections should not be converted to a Racket representation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127010" y="2564904"/>
            <a:ext cx="2901103" cy="1944216"/>
          </a:xfrm>
          <a:prstGeom prst="rect">
            <a:avLst/>
          </a:prstGeom>
          <a:ln cap="rnd">
            <a:solidFill>
              <a:schemeClr val="accent1"/>
            </a:solidFill>
          </a:ln>
        </p:spPr>
        <p:txBody>
          <a:bodyPr vert="horz" lIns="216000" tIns="216000" rIns="216000" bIns="21600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log = []</a:t>
            </a:r>
          </a:p>
          <a:p>
            <a:pPr marL="0" indent="0">
              <a:buNone/>
            </a:pPr>
            <a:endParaRPr lang="pt-PT" sz="1800" dirty="0" smtClean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pPr marL="0" indent="0">
              <a:buNone/>
            </a:pP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log.append(n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PT" sz="18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pt-PT" sz="18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18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* n</a:t>
            </a:r>
            <a:endParaRPr lang="pt-PT" sz="1800" dirty="0" smtClean="0">
              <a:solidFill>
                <a:schemeClr val="tx2"/>
              </a:solidFill>
              <a:latin typeface="Consolas" panose="020B0609020204030204" pitchFamily="49" charset="0"/>
              <a:ea typeface="Verdan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99592" y="4869160"/>
            <a:ext cx="778720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immutable collections?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huge collections, convertion may be a big bottleneck</a:t>
            </a:r>
          </a:p>
        </p:txBody>
      </p:sp>
    </p:spTree>
    <p:extLst>
      <p:ext uri="{BB962C8B-B14F-4D97-AF65-F5344CB8AC3E}">
        <p14:creationId xmlns:p14="http://schemas.microsoft.com/office/powerpoint/2010/main" val="176467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Heterogeneity on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Therefore, collections (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tuple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set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dict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are converted to proxy objects</a:t>
            </a:r>
          </a:p>
          <a:p>
            <a:pPr lvl="1">
              <a:lnSpc>
                <a:spcPct val="150000"/>
              </a:lnSpc>
            </a:pPr>
            <a:endParaRPr lang="pt-PT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leads to 2 heterogeneous representations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 Racket representation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proxy object representation</a:t>
            </a:r>
          </a:p>
          <a:p>
            <a:pPr lvl="1">
              <a:lnSpc>
                <a:spcPct val="150000"/>
              </a:lnSpc>
            </a:pPr>
            <a:endParaRPr lang="pt-P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Collection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constructors (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list()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tuple()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set()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PT" sz="20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dict()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overloaded to convert proxy objects to Racket representation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1470025"/>
          </a:xfrm>
        </p:spPr>
        <p:txBody>
          <a:bodyPr>
            <a:normAutofit/>
          </a:bodyPr>
          <a:lstStyle/>
          <a:p>
            <a:r>
              <a:rPr lang="pt-PT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 - Python’s </a:t>
            </a:r>
            <a:r>
              <a:rPr lang="pt-PT" sz="32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library</a:t>
            </a:r>
            <a:endParaRPr lang="pt-PT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5736" y="3212976"/>
            <a:ext cx="5040560" cy="1415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Python (standard)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Python (on Racket)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</a:t>
            </a: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67129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67129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97906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97906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128684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128684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190239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8840"/>
            <a:ext cx="7787208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Correctness + Completeness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DrRacket Integration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Interoperability with Racket</a:t>
            </a:r>
          </a:p>
          <a:p>
            <a:pPr>
              <a:lnSpc>
                <a:spcPct val="150000"/>
              </a:lnSpc>
            </a:pP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190239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251795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251795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313350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313350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374905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374905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05683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05683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 = xmas - ilc</a:t>
            </a: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36461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 = xmas - ilc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Python has a reference implementation...</a:t>
            </a:r>
          </a:p>
          <a:p>
            <a:pPr lvl="1">
              <a:lnSpc>
                <a:spcPct val="150000"/>
              </a:lnSpc>
            </a:pPr>
            <a:r>
              <a:rPr lang="pt-P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CPython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written in C</a:t>
            </a:r>
          </a:p>
          <a:p>
            <a:pPr>
              <a:lnSpc>
                <a:spcPct val="150000"/>
              </a:lnSpc>
            </a:pP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 and several alternative implementations</a:t>
            </a:r>
          </a:p>
          <a:p>
            <a:pPr lvl="1">
              <a:lnSpc>
                <a:spcPct val="150000"/>
              </a:lnSpc>
            </a:pPr>
            <a:r>
              <a:rPr lang="pt-P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Jython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written in Java</a:t>
            </a:r>
          </a:p>
          <a:p>
            <a:pPr lvl="1">
              <a:lnSpc>
                <a:spcPct val="150000"/>
              </a:lnSpc>
            </a:pPr>
            <a:r>
              <a:rPr lang="pt-P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IronPython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written in C#</a:t>
            </a:r>
          </a:p>
          <a:p>
            <a:pPr lvl="1">
              <a:lnSpc>
                <a:spcPct val="150000"/>
              </a:lnSpc>
            </a:pPr>
            <a:r>
              <a:rPr lang="pt-P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CLPython</a:t>
            </a: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written in Common Lisp</a:t>
            </a:r>
          </a:p>
          <a:p>
            <a:pPr lvl="1">
              <a:lnSpc>
                <a:spcPct val="150000"/>
              </a:lnSpc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</a:t>
            </a: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5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36461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 = xmas - ilc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</a:t>
            </a:r>
          </a:p>
        </p:txBody>
      </p:sp>
    </p:spTree>
    <p:extLst>
      <p:ext uri="{BB962C8B-B14F-4D97-AF65-F5344CB8AC3E}">
        <p14:creationId xmlns:p14="http://schemas.microsoft.com/office/powerpoint/2010/main" val="3058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67238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 = xmas - ilc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datetime.timedelta(131)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436096" y="1484784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8104" y="1340768"/>
            <a:ext cx="3600400" cy="67129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67238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 = xmas - ilc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datetime.timedelta(131)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436096" y="1484784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8104" y="1340768"/>
            <a:ext cx="3600400" cy="67129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interval.days</a:t>
            </a:r>
          </a:p>
        </p:txBody>
      </p:sp>
    </p:spTree>
    <p:extLst>
      <p:ext uri="{BB962C8B-B14F-4D97-AF65-F5344CB8AC3E}">
        <p14:creationId xmlns:p14="http://schemas.microsoft.com/office/powerpoint/2010/main" val="1463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67238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 = xmas - ilc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datetime.timedelta(131)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436096" y="1484784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8104" y="1340768"/>
            <a:ext cx="3600400" cy="128684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interval.days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endParaRPr lang="pt-PT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67238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 = xmas - ilc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datetime.timedelta(131)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436096" y="1484784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8104" y="1340768"/>
            <a:ext cx="3600400" cy="128684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interval.days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ilc.isocalendar()</a:t>
            </a:r>
          </a:p>
        </p:txBody>
      </p:sp>
    </p:spTree>
    <p:extLst>
      <p:ext uri="{BB962C8B-B14F-4D97-AF65-F5344CB8AC3E}">
        <p14:creationId xmlns:p14="http://schemas.microsoft.com/office/powerpoint/2010/main" val="1463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Python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67238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 = xmas - ilc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datetime.timedelta(131)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436096" y="1484784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8104" y="1340768"/>
            <a:ext cx="3600400" cy="190239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interval.days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ilc.isocalendar()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(2014, 33, 6)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endParaRPr lang="pt-PT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 fontScale="90000"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– Python (on Racket)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6393" y="1340768"/>
            <a:ext cx="5051711" cy="467238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datetime </a:t>
            </a:r>
            <a:r>
              <a:rPr lang="pt-PT" sz="2000" b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date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 = date.today()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datetime.date(2014, 8, 16)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sz="20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ilc.year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ilc.isoweekday()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xmas = date(2014,12,25)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 = xmas - ilc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datetime.timedelta(131)</a:t>
            </a:r>
            <a:endParaRPr lang="pt-PT" sz="20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436096" y="1484784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8104" y="1340768"/>
            <a:ext cx="3600400" cy="190239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interval.days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pt-PT" sz="2000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ilc.isocalendar()</a:t>
            </a:r>
          </a:p>
          <a:p>
            <a:r>
              <a:rPr lang="pt-PT" sz="2000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(2014, 33, 6)</a:t>
            </a:r>
          </a:p>
          <a:p>
            <a:r>
              <a:rPr lang="pt-PT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endParaRPr lang="pt-PT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64051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6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64051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91751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libraries written in C (e.g. NumPy)</a:t>
            </a:r>
          </a:p>
          <a:p>
            <a:pPr lvl="1">
              <a:lnSpc>
                <a:spcPct val="150000"/>
              </a:lnSpc>
            </a:pP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available for the reference implementation – CPython</a:t>
            </a:r>
          </a:p>
          <a:p>
            <a:pPr>
              <a:lnSpc>
                <a:spcPct val="150000"/>
              </a:lnSpc>
            </a:pP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However...</a:t>
            </a:r>
          </a:p>
          <a:p>
            <a:pPr lvl="1">
              <a:lnSpc>
                <a:spcPct val="150000"/>
              </a:lnSpc>
            </a:pPr>
            <a:r>
              <a: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CPython can be accessed via the Python/C API</a:t>
            </a:r>
            <a:endParaRPr lang="pt-P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9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91751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119451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119451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147151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147151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ilc</a:t>
            </a:r>
            <a:endParaRPr lang="pt-PT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202550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202550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257950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 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257950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 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ilc-year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"year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285650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 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ilc-year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"year"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2420888"/>
            <a:ext cx="5050904" cy="23762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Mapping to Python/C API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(via Racket Foreign Function Interface)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 reimplementation</a:t>
            </a: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9816" y="292494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alternatives:</a:t>
            </a: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987824" y="2276872"/>
            <a:ext cx="504056" cy="2304256"/>
          </a:xfrm>
          <a:prstGeom prst="lef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12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5" y="1340768"/>
            <a:ext cx="8220063" cy="285650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 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ilc-year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"year"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ilc-year</a:t>
            </a:r>
            <a:endParaRPr lang="pt-PT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341050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 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ilc-year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"year"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ilc-year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341050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 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ilc-year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"year"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ilc-year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ilc-weekday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"isoweekday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368750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 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ilc-year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"year"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ilc-year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ilc-weekday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"isoweekday"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368750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 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ilc-year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"year"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ilc-year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ilc-weekday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"isoweekday"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ilc-weekday</a:t>
            </a:r>
            <a:endParaRPr lang="pt-PT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424150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cpy-from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"datetime"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"date"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date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date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 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today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py-print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2014-08-16 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ilc-year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"year"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ilc-year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2014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ilc-weekday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"isoweekday"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ilc-weekday</a:t>
            </a:r>
          </a:p>
          <a:p>
            <a:r>
              <a:rPr lang="pt-PT" dirty="0" smtClean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256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64051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4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64051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91751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91751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2420888"/>
            <a:ext cx="5050904" cy="23762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Mapping to Python/C API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(via Racket Foreign Function Interface)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endParaRPr lang="pt-P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pt-P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 reimplementation</a:t>
            </a:r>
            <a:endParaRPr lang="pt-P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9816" y="292494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alternatives:</a:t>
            </a:r>
            <a:endParaRPr lang="pt-P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987824" y="2276872"/>
            <a:ext cx="504056" cy="2304256"/>
          </a:xfrm>
          <a:prstGeom prst="lef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angle 5"/>
          <p:cNvSpPr/>
          <p:nvPr/>
        </p:nvSpPr>
        <p:spPr>
          <a:xfrm>
            <a:off x="-202776" y="-221909"/>
            <a:ext cx="9527304" cy="7323317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ounded Rectangle 10"/>
          <p:cNvSpPr/>
          <p:nvPr/>
        </p:nvSpPr>
        <p:spPr>
          <a:xfrm>
            <a:off x="899592" y="1412776"/>
            <a:ext cx="7416824" cy="4032448"/>
          </a:xfrm>
          <a:prstGeom prst="roundRect">
            <a:avLst/>
          </a:prstGeom>
          <a:solidFill>
            <a:srgbClr val="EEF3F9"/>
          </a:solidFill>
          <a:ln>
            <a:solidFill>
              <a:srgbClr val="B3C9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304" y="3055068"/>
            <a:ext cx="1264548" cy="122143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555" y="3047026"/>
            <a:ext cx="1166470" cy="116647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836122" y="2643962"/>
            <a:ext cx="140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4088" y="2643962"/>
            <a:ext cx="253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CPython VM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20257" y="4356393"/>
            <a:ext cx="3035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Racket FFI</a:t>
            </a:r>
          </a:p>
          <a:p>
            <a:pPr algn="ctr"/>
            <a:r>
              <a:rPr lang="pt-P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(Foreign Function Interface)</a:t>
            </a:r>
            <a:endParaRPr lang="pt-P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3666" y="445780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Python/C API</a:t>
            </a:r>
          </a:p>
        </p:txBody>
      </p:sp>
      <p:cxnSp>
        <p:nvCxnSpPr>
          <p:cNvPr id="27" name="Straight Arrow Connector 26"/>
          <p:cNvCxnSpPr>
            <a:stCxn id="25" idx="3"/>
            <a:endCxn id="26" idx="1"/>
          </p:cNvCxnSpPr>
          <p:nvPr/>
        </p:nvCxnSpPr>
        <p:spPr>
          <a:xfrm flipV="1">
            <a:off x="4055717" y="4642475"/>
            <a:ext cx="1457949" cy="630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74314" y="3921108"/>
            <a:ext cx="1930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foreign calls</a:t>
            </a:r>
          </a:p>
          <a:p>
            <a:pPr algn="ctr"/>
            <a:r>
              <a: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C pointers</a:t>
            </a:r>
            <a:endParaRPr lang="pt-P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40437" y="1763524"/>
            <a:ext cx="409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Strategy A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5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23" grpId="0"/>
      <p:bldP spid="24" grpId="0"/>
      <p:bldP spid="25" grpId="0"/>
      <p:bldP spid="26" grpId="0"/>
      <p:bldP spid="28" grpId="0"/>
      <p:bldP spid="30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90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119451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91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119451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interval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"days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92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174851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interval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"days"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93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174851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interval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"days"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94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230250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interval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"days"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95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313350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interval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"days"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iso-calendar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tuple-from-cpy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unwrap-proxy-object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</a:t>
            </a:r>
            <a:r>
              <a:rPr lang="pt-PT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pt-PT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))))</a:t>
            </a:r>
            <a:endParaRPr lang="pt-PT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96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341050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interval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"days"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iso-calendar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tuple-from-cpy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unwrap-proxy-object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))))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97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341050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interval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"days"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iso-calendar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tuple-from-cpy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unwrap-proxy-object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iso-calendar</a:t>
            </a:r>
            <a:endParaRPr lang="pt-PT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738171"/>
          </a:xfrm>
        </p:spPr>
        <p:txBody>
          <a:bodyPr>
            <a:normAutofit/>
          </a:bodyPr>
          <a:lstStyle/>
          <a:p>
            <a:pPr algn="r"/>
            <a:r>
              <a:rPr lang="pt-PT" sz="2800" dirty="0" smtClean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datetime</a:t>
            </a:r>
            <a:r>
              <a:rPr lang="pt-P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Demo - Racket</a:t>
            </a:r>
            <a:endParaRPr lang="pt-P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76256" y="6456202"/>
            <a:ext cx="2133600" cy="365125"/>
          </a:xfrm>
        </p:spPr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98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3936" y="1340768"/>
            <a:ext cx="8220063" cy="396450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xmas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 2014 12 25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interval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py-sub xmas ilc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py-get-attr interval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"days"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131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(proxy-object ... #&lt;cpointer:PyObject&gt;)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define iso-calendar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tuple-from-cpy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unwrap-proxy-object</a:t>
            </a:r>
          </a:p>
          <a:p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py-method-call ilc </a:t>
            </a:r>
            <a:r>
              <a:rPr lang="pt-PT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"isocalendar"</a:t>
            </a:r>
            <a:r>
              <a:rPr lang="pt-PT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))))</a:t>
            </a:r>
          </a:p>
          <a:p>
            <a:r>
              <a:rPr lang="pt-PT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pt-PT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iso-calendar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'#(2014 33 6)</a:t>
            </a:r>
          </a:p>
          <a:p>
            <a:r>
              <a:rPr lang="pt-PT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endParaRPr lang="pt-PT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72444" y="2636912"/>
            <a:ext cx="7772400" cy="1470025"/>
          </a:xfrm>
        </p:spPr>
        <p:txBody>
          <a:bodyPr>
            <a:normAutofit/>
          </a:bodyPr>
          <a:lstStyle/>
          <a:p>
            <a:r>
              <a:rPr lang="pt-PT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Benchmarks</a:t>
            </a:r>
            <a:endParaRPr lang="pt-PT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2CC7-C0D1-4A39-A64A-B44055B8412E}" type="slidenum">
              <a:rPr lang="pt-PT" sz="105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99</a:t>
            </a:fld>
            <a:endParaRPr lang="pt-PT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899592" y="6301862"/>
            <a:ext cx="73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Pedro </a:t>
            </a:r>
            <a:r>
              <a:rPr lang="pt-PT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Ramos &amp; António Menezes Leitão </a:t>
            </a:r>
            <a:r>
              <a:rPr lang="pt-PT" sz="10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Reaching Python from Racket | ILC 2014</a:t>
            </a:r>
            <a:endParaRPr lang="pt-PT" sz="10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44" y="29548"/>
            <a:ext cx="899592" cy="5191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76" y="-221909"/>
            <a:ext cx="1750440" cy="12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5798</Words>
  <Application>Microsoft Office PowerPoint</Application>
  <PresentationFormat>On-screen Show (4:3)</PresentationFormat>
  <Paragraphs>1213</Paragraphs>
  <Slides>109</Slides>
  <Notes>109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6" baseType="lpstr">
      <vt:lpstr>Arial</vt:lpstr>
      <vt:lpstr>Calibri</vt:lpstr>
      <vt:lpstr>Consolas</vt:lpstr>
      <vt:lpstr>Times New Roman</vt:lpstr>
      <vt:lpstr>Verdana</vt:lpstr>
      <vt:lpstr>Wingdings</vt:lpstr>
      <vt:lpstr>Office Theme</vt:lpstr>
      <vt:lpstr>Reaching Python from Racket</vt:lpstr>
      <vt:lpstr>Contents</vt:lpstr>
      <vt:lpstr>The Problem</vt:lpstr>
      <vt:lpstr>The Problem</vt:lpstr>
      <vt:lpstr>The Problem</vt:lpstr>
      <vt:lpstr>The Problem</vt:lpstr>
      <vt:lpstr>The Problem</vt:lpstr>
      <vt:lpstr>The Problem</vt:lpstr>
      <vt:lpstr>The Problem</vt:lpstr>
      <vt:lpstr>The Problem</vt:lpstr>
      <vt:lpstr>The Problem</vt:lpstr>
      <vt:lpstr>We went for Strategy B</vt:lpstr>
      <vt:lpstr>PowerPoint Presentation</vt:lpstr>
      <vt:lpstr>’s Data Model</vt:lpstr>
      <vt:lpstr>CPython</vt:lpstr>
      <vt:lpstr>CPython</vt:lpstr>
      <vt:lpstr>Our mappings</vt:lpstr>
      <vt:lpstr>PowerPoint Presentation</vt:lpstr>
      <vt:lpstr>Type function</vt:lpstr>
      <vt:lpstr>Our solution...</vt:lpstr>
      <vt:lpstr>...an additional import keyword</vt:lpstr>
      <vt:lpstr>CPY-Import</vt:lpstr>
      <vt:lpstr>Converting objects</vt:lpstr>
      <vt:lpstr>cpy-&gt;racket</vt:lpstr>
      <vt:lpstr>racket-&gt;cpy</vt:lpstr>
      <vt:lpstr>Converting basic types</vt:lpstr>
      <vt:lpstr>Converting type objects</vt:lpstr>
      <vt:lpstr>Converting opaque objects</vt:lpstr>
      <vt:lpstr>Converting opaque objects</vt:lpstr>
      <vt:lpstr>Converting opaque objects</vt:lpstr>
      <vt:lpstr>Converting opaque objects</vt:lpstr>
      <vt:lpstr>Converting opaque objects</vt:lpstr>
      <vt:lpstr>Converting opaque objects</vt:lpstr>
      <vt:lpstr>Converting opaque objects</vt:lpstr>
      <vt:lpstr>Converting opaque objects</vt:lpstr>
      <vt:lpstr>Converting opaque objects</vt:lpstr>
      <vt:lpstr>Converting opaque objects</vt:lpstr>
      <vt:lpstr>Converting opaque objects</vt:lpstr>
      <vt:lpstr>Converting opaque objects</vt:lpstr>
      <vt:lpstr>Converting collections</vt:lpstr>
      <vt:lpstr>Heterogeneity on collections</vt:lpstr>
      <vt:lpstr>DEMO - Python’s datetime library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- Python</vt:lpstr>
      <vt:lpstr>datetime Demo – Python (on Racket)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datetime Demo - Racket</vt:lpstr>
      <vt:lpstr>Benchmarks</vt:lpstr>
      <vt:lpstr>Benchmarks</vt:lpstr>
      <vt:lpstr>Benchmarks</vt:lpstr>
      <vt:lpstr>Benchmarks</vt:lpstr>
      <vt:lpstr>Benchmarks</vt:lpstr>
      <vt:lpstr>Benchmarks</vt:lpstr>
      <vt:lpstr>PowerPoint Presentation</vt:lpstr>
      <vt:lpstr>Summing up</vt:lpstr>
      <vt:lpstr>Thank you! Questions? Comments?</vt:lpstr>
      <vt:lpstr>Thank you! Questions? Comments?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2019-09-17T17:52:24Z</dcterms:created>
  <dcterms:modified xsi:type="dcterms:W3CDTF">2019-09-17T17:52:34Z</dcterms:modified>
</cp:coreProperties>
</file>