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.xml" ContentType="application/vnd.openxmlformats-officedocument.drawingml.chart+xml"/>
  <Override PartName="/ppt/notesSlides/notesSlide47.xml" ContentType="application/vnd.openxmlformats-officedocument.presentationml.notesSlide+xml"/>
  <Override PartName="/ppt/charts/chart2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sldIdLst>
    <p:sldId id="256" r:id="rId2"/>
    <p:sldId id="281" r:id="rId3"/>
    <p:sldId id="344" r:id="rId4"/>
    <p:sldId id="433" r:id="rId5"/>
    <p:sldId id="434" r:id="rId6"/>
    <p:sldId id="361" r:id="rId7"/>
    <p:sldId id="347" r:id="rId8"/>
    <p:sldId id="427" r:id="rId9"/>
    <p:sldId id="362" r:id="rId10"/>
    <p:sldId id="409" r:id="rId11"/>
    <p:sldId id="346" r:id="rId12"/>
    <p:sldId id="350" r:id="rId13"/>
    <p:sldId id="412" r:id="rId14"/>
    <p:sldId id="419" r:id="rId15"/>
    <p:sldId id="413" r:id="rId16"/>
    <p:sldId id="376" r:id="rId17"/>
    <p:sldId id="351" r:id="rId18"/>
    <p:sldId id="352" r:id="rId19"/>
    <p:sldId id="373" r:id="rId20"/>
    <p:sldId id="374" r:id="rId21"/>
    <p:sldId id="420" r:id="rId22"/>
    <p:sldId id="421" r:id="rId23"/>
    <p:sldId id="375" r:id="rId24"/>
    <p:sldId id="423" r:id="rId25"/>
    <p:sldId id="422" r:id="rId26"/>
    <p:sldId id="429" r:id="rId27"/>
    <p:sldId id="435" r:id="rId28"/>
    <p:sldId id="436" r:id="rId29"/>
    <p:sldId id="437" r:id="rId30"/>
    <p:sldId id="438" r:id="rId31"/>
    <p:sldId id="439" r:id="rId32"/>
    <p:sldId id="432" r:id="rId33"/>
    <p:sldId id="378" r:id="rId34"/>
    <p:sldId id="424" r:id="rId35"/>
    <p:sldId id="377" r:id="rId36"/>
    <p:sldId id="379" r:id="rId37"/>
    <p:sldId id="380" r:id="rId38"/>
    <p:sldId id="387" r:id="rId39"/>
    <p:sldId id="425" r:id="rId40"/>
    <p:sldId id="381" r:id="rId41"/>
    <p:sldId id="382" r:id="rId42"/>
    <p:sldId id="383" r:id="rId43"/>
    <p:sldId id="391" r:id="rId44"/>
    <p:sldId id="392" r:id="rId45"/>
    <p:sldId id="406" r:id="rId46"/>
    <p:sldId id="393" r:id="rId47"/>
    <p:sldId id="418" r:id="rId48"/>
    <p:sldId id="414" r:id="rId49"/>
    <p:sldId id="440" r:id="rId5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5340" autoAdjust="0"/>
  </p:normalViewPr>
  <p:slideViewPr>
    <p:cSldViewPr>
      <p:cViewPr varScale="1">
        <p:scale>
          <a:sx n="97" d="100"/>
          <a:sy n="97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IST\Tese\artigo\slate\benchmark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IST\Tese\artigo\slate\benchmark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[benchmarks.xlsx]Sheet1!$A$8:$A$11</c:f>
              <c:strCache>
                <c:ptCount val="4"/>
                <c:pt idx="0">
                  <c:v>Racket
on Racket</c:v>
                </c:pt>
                <c:pt idx="1">
                  <c:v>Python
on CPython</c:v>
                </c:pt>
                <c:pt idx="2">
                  <c:v>Python
on Racket
(FFI RT)</c:v>
                </c:pt>
                <c:pt idx="3">
                  <c:v>Python
on Racket
(Racket RT)</c:v>
                </c:pt>
              </c:strCache>
            </c:strRef>
          </c:cat>
          <c:val>
            <c:numRef>
              <c:f>[benchmarks.xlsx]Sheet1!$E$8:$E$11</c:f>
              <c:numCache>
                <c:formatCode>General</c:formatCode>
                <c:ptCount val="4"/>
                <c:pt idx="0">
                  <c:v>16</c:v>
                </c:pt>
                <c:pt idx="1">
                  <c:v>390</c:v>
                </c:pt>
                <c:pt idx="2">
                  <c:v>11403</c:v>
                </c:pt>
                <c:pt idx="3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507056"/>
        <c:axId val="318510976"/>
      </c:barChart>
      <c:catAx>
        <c:axId val="3185070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18510976"/>
        <c:crosses val="autoZero"/>
        <c:auto val="1"/>
        <c:lblAlgn val="ctr"/>
        <c:lblOffset val="100"/>
        <c:noMultiLvlLbl val="0"/>
      </c:catAx>
      <c:valAx>
        <c:axId val="318510976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PT" sz="1200"/>
                  <a:t>Miliseconds</a:t>
                </a:r>
              </a:p>
            </c:rich>
          </c:tx>
          <c:layout>
            <c:manualLayout>
              <c:xMode val="edge"/>
              <c:yMode val="edge"/>
              <c:x val="1.4447882068878206E-2"/>
              <c:y val="0.42333468004330033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18507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[benchmarks.xlsx]Sheet1!$E$2:$E$5</c:f>
              <c:numCache>
                <c:formatCode>General</c:formatCode>
                <c:ptCount val="4"/>
                <c:pt idx="0">
                  <c:v>484</c:v>
                </c:pt>
                <c:pt idx="1">
                  <c:v>2932</c:v>
                </c:pt>
                <c:pt idx="2">
                  <c:v>42448</c:v>
                </c:pt>
                <c:pt idx="3">
                  <c:v>11342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[benchmarks.xlsx]Sheet1!$A$8:$A$11</c15:sqref>
                        </c15:formulaRef>
                      </c:ext>
                    </c:extLst>
                    <c:strCache>
                      <c:ptCount val="4"/>
                      <c:pt idx="0">
                        <c:v>Racket
on Racket</c:v>
                      </c:pt>
                      <c:pt idx="1">
                        <c:v>Python
on CPython</c:v>
                      </c:pt>
                      <c:pt idx="2">
                        <c:v>Python
on Racket
(FFI RT)</c:v>
                      </c:pt>
                      <c:pt idx="3">
                        <c:v>Python
on Racket
(Racket RT)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512544"/>
        <c:axId val="318505880"/>
      </c:barChart>
      <c:catAx>
        <c:axId val="3185125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18505880"/>
        <c:crosses val="autoZero"/>
        <c:auto val="1"/>
        <c:lblAlgn val="ctr"/>
        <c:lblOffset val="100"/>
        <c:noMultiLvlLbl val="0"/>
      </c:catAx>
      <c:valAx>
        <c:axId val="318505880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PT" sz="1200"/>
                  <a:t>Miliseconds</a:t>
                </a:r>
              </a:p>
            </c:rich>
          </c:tx>
          <c:layout>
            <c:manualLayout>
              <c:xMode val="edge"/>
              <c:yMode val="edge"/>
              <c:x val="1.4447882068878206E-2"/>
              <c:y val="0.42333468004330033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1851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CBF3F-3AE9-4F00-9413-EAD670317C1A}" type="datetimeFigureOut">
              <a:rPr lang="pt-PT" smtClean="0"/>
              <a:t>17/09/2019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D8D20-9568-4B01-B4C3-EE77372105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751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235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F8B-6FE8-4435-B47A-B33CCF8D075C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59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6A0A-06EE-42D1-B22A-CF3DA0DDD1AC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297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AC9-BA88-45B5-A710-8B5A8239F6C6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94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F87-A555-4EA8-A52E-8639E581641C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205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E641-A3B7-4070-85EF-67717C8675F7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34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6D4C-266C-4C5C-B2A2-E7133519A081}" type="datetime1">
              <a:rPr lang="pt-PT" smtClean="0"/>
              <a:t>17/09/2019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43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2478-ABDA-4006-839D-936BB338FD59}" type="datetime1">
              <a:rPr lang="pt-PT" smtClean="0"/>
              <a:t>17/09/2019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942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D46-1739-4D72-B982-94A77274C779}" type="datetime1">
              <a:rPr lang="pt-PT" smtClean="0"/>
              <a:t>17/09/2019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59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9457-B326-4743-B903-7A8D7A8F510B}" type="datetime1">
              <a:rPr lang="pt-PT" smtClean="0"/>
              <a:t>17/09/2019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111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6ED2-F4CB-4EAC-B380-53A918D1D9A2}" type="datetime1">
              <a:rPr lang="pt-PT" smtClean="0"/>
              <a:t>17/09/2019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693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B89F-FFAE-42DE-9277-C1770834E7C7}" type="datetime1">
              <a:rPr lang="pt-PT" smtClean="0"/>
              <a:t>17/09/2019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899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32E8A-473D-4093-A014-006E278BD37F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4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0905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</a:t>
            </a:r>
            <a:b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for DrRacket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211960" y="4797152"/>
            <a:ext cx="2988332" cy="985664"/>
          </a:xfrm>
        </p:spPr>
        <p:txBody>
          <a:bodyPr>
            <a:normAutofit/>
          </a:bodyPr>
          <a:lstStyle/>
          <a:p>
            <a:pPr algn="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Palma Ramos</a:t>
            </a:r>
          </a:p>
          <a:p>
            <a:pPr algn="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António Menezes Leitão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level, dynamically typed,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GC’d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code readability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paradigms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Huge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+ third-party libraries</a:t>
            </a:r>
          </a:p>
          <a:p>
            <a:pPr>
              <a:lnSpc>
                <a:spcPct val="200000"/>
              </a:lnSpc>
            </a:pP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69" y="234174"/>
            <a:ext cx="2376264" cy="6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787208" cy="41373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Correctness + Completeness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Integration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 with Racket</a:t>
            </a:r>
          </a:p>
          <a:p>
            <a:pPr>
              <a:lnSpc>
                <a:spcPct val="200000"/>
              </a:lnSpc>
            </a:pP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2467"/>
              </p:ext>
            </p:extLst>
          </p:nvPr>
        </p:nvGraphicFramePr>
        <p:xfrm>
          <a:off x="462762" y="1844824"/>
          <a:ext cx="8229600" cy="123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6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23817"/>
              </p:ext>
            </p:extLst>
          </p:nvPr>
        </p:nvGraphicFramePr>
        <p:xfrm>
          <a:off x="462762" y="1844824"/>
          <a:ext cx="8229600" cy="226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1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314127"/>
              </p:ext>
            </p:extLst>
          </p:nvPr>
        </p:nvGraphicFramePr>
        <p:xfrm>
          <a:off x="462762" y="1844824"/>
          <a:ext cx="8229600" cy="277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PyPy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RPython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C, JVM, 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~6x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2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434256"/>
              </p:ext>
            </p:extLst>
          </p:nvPr>
        </p:nvGraphicFramePr>
        <p:xfrm>
          <a:off x="462762" y="1844824"/>
          <a:ext cx="8229600" cy="328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PyPy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RPython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C, JVM, 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~6x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PLT Spy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Scheme, 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~0.001x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5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362" y="2636912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solution...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Pipeline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6" y="2276872"/>
            <a:ext cx="1268987" cy="1268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66" y="2276872"/>
            <a:ext cx="1314702" cy="13147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3626" y="2780929"/>
            <a:ext cx="67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.py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10" y="2295430"/>
            <a:ext cx="1268987" cy="12689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42853" y="2830263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.rkt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Straight Arrow Connector 15"/>
          <p:cNvCxnSpPr>
            <a:stCxn id="11" idx="3"/>
            <a:endCxn id="14" idx="1"/>
          </p:cNvCxnSpPr>
          <p:nvPr/>
        </p:nvCxnSpPr>
        <p:spPr>
          <a:xfrm>
            <a:off x="1880473" y="2911366"/>
            <a:ext cx="2093037" cy="1855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12" idx="1"/>
          </p:cNvCxnSpPr>
          <p:nvPr/>
        </p:nvCxnSpPr>
        <p:spPr>
          <a:xfrm>
            <a:off x="5242497" y="2929924"/>
            <a:ext cx="2114169" cy="429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 rot="5400000">
            <a:off x="2532878" y="2354031"/>
            <a:ext cx="388088" cy="3114092"/>
          </a:xfrm>
          <a:prstGeom prst="rightBrace">
            <a:avLst>
              <a:gd name="adj1" fmla="val 3676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6230584" y="2328171"/>
            <a:ext cx="388088" cy="3178777"/>
          </a:xfrm>
          <a:prstGeom prst="rightBrace">
            <a:avLst>
              <a:gd name="adj1" fmla="val 3676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981" y="4293096"/>
            <a:ext cx="40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Racket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(source-to-source compiler)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1631" y="4293095"/>
            <a:ext cx="3225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→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Bytecode</a:t>
            </a:r>
          </a:p>
          <a:p>
            <a:pPr algn="ctr"/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(Racket compiler + JIT)</a:t>
            </a:r>
            <a:endParaRPr lang="pt-PT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55776" y="1268760"/>
            <a:ext cx="4824536" cy="10081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92" y="1600200"/>
            <a:ext cx="5376016" cy="4525963"/>
          </a:xfrm>
        </p:spPr>
      </p:pic>
    </p:spTree>
    <p:extLst>
      <p:ext uri="{BB962C8B-B14F-4D97-AF65-F5344CB8AC3E}">
        <p14:creationId xmlns:p14="http://schemas.microsoft.com/office/powerpoint/2010/main" val="22266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Modules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reader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module (for compilation)</a:t>
            </a:r>
          </a:p>
          <a:p>
            <a:pPr lvl="1">
              <a:lnSpc>
                <a:spcPct val="150000"/>
              </a:lnSpc>
            </a:pPr>
            <a:r>
              <a:rPr lang="pt-PT" sz="16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read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		input-port	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(listof s-expression)</a:t>
            </a: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read-syntax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	input-port	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(listof syntax-object)</a:t>
            </a:r>
          </a:p>
          <a:p>
            <a:pPr lvl="1">
              <a:lnSpc>
                <a:spcPct val="150000"/>
              </a:lnSpc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python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module (for runtime behaviour)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functions/macros used in compiled code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0816" y="26183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pt-PT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80000" y="2618116"/>
            <a:ext cx="1440160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64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Work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</a:t>
            </a:r>
          </a:p>
          <a:p>
            <a:pPr>
              <a:lnSpc>
                <a:spcPct val="150000"/>
              </a:lnSpc>
            </a:pPr>
            <a:r>
              <a:rPr lang="pt-PT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Benchmarks</a:t>
            </a: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Syntax-objects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S-expression (Lisp code)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File, line number, column number, span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Lexical-binding information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45940" y="2276872"/>
            <a:ext cx="3474132" cy="25202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92" y="1600200"/>
            <a:ext cx="5376016" cy="4525963"/>
          </a:xfrm>
        </p:spPr>
      </p:pic>
    </p:spTree>
    <p:extLst>
      <p:ext uri="{BB962C8B-B14F-4D97-AF65-F5344CB8AC3E}">
        <p14:creationId xmlns:p14="http://schemas.microsoft.com/office/powerpoint/2010/main" val="19320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Compilation Modules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lex+yacc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module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Tokenization (Lex) and grammar (Yacc) specifications</a:t>
            </a:r>
          </a:p>
          <a:p>
            <a:pPr lvl="1">
              <a:lnSpc>
                <a:spcPct val="150000"/>
              </a:lnSpc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ast-node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Defines how each AST node is compiled</a:t>
            </a:r>
          </a:p>
          <a:p>
            <a:pPr lvl="1">
              <a:lnSpc>
                <a:spcPct val="150000"/>
              </a:lnSpc>
            </a:pP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parse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compile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modules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Interfaces for the above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4744"/>
            <a:ext cx="3419953" cy="724001"/>
          </a:xfrm>
        </p:spPr>
      </p:pic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39952" y="2060848"/>
            <a:ext cx="0" cy="64807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419872" y="1556792"/>
            <a:ext cx="151216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1101372" y="3021903"/>
            <a:ext cx="128913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line:      3</a:t>
            </a: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-col: 0</a:t>
            </a: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end-col:  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9872" y="3021902"/>
            <a:ext cx="159530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 "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lvl="0"/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line:      3</a:t>
            </a:r>
          </a:p>
          <a:p>
            <a:pPr lvl="0"/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-col: </a:t>
            </a:r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/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end-col:   </a:t>
            </a:r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1960" y="2204864"/>
            <a:ext cx="128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tokenization</a:t>
            </a:r>
            <a:endParaRPr lang="pt-P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1177" y="3021903"/>
            <a:ext cx="187743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OPEN-BRACKET</a:t>
            </a:r>
          </a:p>
          <a:p>
            <a:pPr lvl="0"/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line:      3</a:t>
            </a:r>
          </a:p>
          <a:p>
            <a:pPr lvl="0"/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-col: </a:t>
            </a:r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/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end-col:   </a:t>
            </a:r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0723" y="4512021"/>
            <a:ext cx="137409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6</a:t>
            </a:r>
          </a:p>
          <a:p>
            <a:pPr lvl="0"/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line:      3</a:t>
            </a:r>
          </a:p>
          <a:p>
            <a:pPr lvl="0"/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-col: </a:t>
            </a:r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/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end-col:   </a:t>
            </a:r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9111" y="4512022"/>
            <a:ext cx="201850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CLOSE-BRACKET</a:t>
            </a:r>
          </a:p>
          <a:p>
            <a:pPr lvl="0"/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line:      3</a:t>
            </a:r>
          </a:p>
          <a:p>
            <a:pPr lvl="0"/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-col: </a:t>
            </a:r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/>
            <a:r>
              <a:rPr lang="fr-FR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end-col:   </a:t>
            </a:r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7" grpId="0" animBg="1"/>
      <p:bldP spid="30" grpId="0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636214" y="1052736"/>
            <a:ext cx="0" cy="64807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8436" y="1196752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parsing</a:t>
            </a:r>
            <a:endParaRPr lang="pt-P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93492" y="1841043"/>
            <a:ext cx="1285443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print-node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/>
          <p:cNvCxnSpPr>
            <a:stCxn id="12" idx="2"/>
            <a:endCxn id="28" idx="0"/>
          </p:cNvCxnSpPr>
          <p:nvPr/>
        </p:nvCxnSpPr>
        <p:spPr>
          <a:xfrm flipH="1">
            <a:off x="2790688" y="2215614"/>
            <a:ext cx="1845526" cy="7813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47376" y="2996952"/>
            <a:ext cx="1686624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indexing-node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5713" y="2325408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expression</a:t>
            </a:r>
            <a:endParaRPr lang="pt-P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Straight Connector 32"/>
          <p:cNvCxnSpPr>
            <a:stCxn id="28" idx="2"/>
            <a:endCxn id="39" idx="0"/>
          </p:cNvCxnSpPr>
          <p:nvPr/>
        </p:nvCxnSpPr>
        <p:spPr>
          <a:xfrm flipH="1">
            <a:off x="1437336" y="3371523"/>
            <a:ext cx="1353352" cy="1072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2"/>
            <a:endCxn id="40" idx="0"/>
          </p:cNvCxnSpPr>
          <p:nvPr/>
        </p:nvCxnSpPr>
        <p:spPr>
          <a:xfrm>
            <a:off x="2790688" y="3371523"/>
            <a:ext cx="1541806" cy="1072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75429" y="4444151"/>
            <a:ext cx="1723814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identifier-node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638890" y="4444151"/>
            <a:ext cx="1387208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literal-node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8991" y="3578613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endParaRPr lang="pt-P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93492" y="358583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</a:t>
            </a:r>
            <a:endParaRPr lang="pt-P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63"/>
          <p:cNvSpPr txBox="1"/>
          <p:nvPr/>
        </p:nvSpPr>
        <p:spPr>
          <a:xfrm>
            <a:off x="1027552" y="5596279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“arr”</a:t>
            </a:r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64"/>
          <p:cNvSpPr txBox="1"/>
          <p:nvPr/>
        </p:nvSpPr>
        <p:spPr>
          <a:xfrm>
            <a:off x="4176842" y="558698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2" name="Straight Connector 21"/>
          <p:cNvCxnSpPr>
            <a:stCxn id="20" idx="0"/>
            <a:endCxn id="39" idx="2"/>
          </p:cNvCxnSpPr>
          <p:nvPr/>
        </p:nvCxnSpPr>
        <p:spPr>
          <a:xfrm flipV="1">
            <a:off x="1436479" y="4818722"/>
            <a:ext cx="857" cy="777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40" idx="2"/>
          </p:cNvCxnSpPr>
          <p:nvPr/>
        </p:nvCxnSpPr>
        <p:spPr>
          <a:xfrm flipV="1">
            <a:off x="4332494" y="4818722"/>
            <a:ext cx="0" cy="768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72811" y="5053611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endParaRPr lang="pt-P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88146" y="5053611"/>
            <a:ext cx="66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endParaRPr lang="pt-P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2" name="Straight Connector 41"/>
          <p:cNvCxnSpPr>
            <a:stCxn id="46" idx="1"/>
            <a:endCxn id="12" idx="3"/>
          </p:cNvCxnSpPr>
          <p:nvPr/>
        </p:nvCxnSpPr>
        <p:spPr>
          <a:xfrm flipH="1">
            <a:off x="5278935" y="1841043"/>
            <a:ext cx="733225" cy="1872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12160" y="1687154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line: 3, cols: 0-12</a:t>
            </a:r>
            <a:endParaRPr lang="pt-PT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0" name="Straight Connector 59"/>
          <p:cNvCxnSpPr>
            <a:stCxn id="61" idx="1"/>
            <a:endCxn id="28" idx="3"/>
          </p:cNvCxnSpPr>
          <p:nvPr/>
        </p:nvCxnSpPr>
        <p:spPr>
          <a:xfrm flipH="1">
            <a:off x="3634000" y="2659701"/>
            <a:ext cx="2378160" cy="5245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12160" y="2505812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line: 3, cols: 6-12</a:t>
            </a:r>
            <a:endParaRPr lang="pt-PT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3" name="Straight Connector 62"/>
          <p:cNvCxnSpPr>
            <a:stCxn id="64" idx="1"/>
            <a:endCxn id="40" idx="3"/>
          </p:cNvCxnSpPr>
          <p:nvPr/>
        </p:nvCxnSpPr>
        <p:spPr>
          <a:xfrm flipH="1">
            <a:off x="5026098" y="4285153"/>
            <a:ext cx="986062" cy="346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12160" y="4131264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line: 3, cols: 10-11</a:t>
            </a:r>
            <a:endParaRPr lang="pt-PT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1" name="Straight Connector 70"/>
          <p:cNvCxnSpPr>
            <a:stCxn id="72" idx="1"/>
            <a:endCxn id="39" idx="3"/>
          </p:cNvCxnSpPr>
          <p:nvPr/>
        </p:nvCxnSpPr>
        <p:spPr>
          <a:xfrm flipH="1">
            <a:off x="2299243" y="3455053"/>
            <a:ext cx="3712917" cy="117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12160" y="3301164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line: 3, cols: 6-9</a:t>
            </a:r>
            <a:endParaRPr lang="pt-PT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29" grpId="0"/>
      <p:bldP spid="39" grpId="0" animBg="1"/>
      <p:bldP spid="40" grpId="0" animBg="1"/>
      <p:bldP spid="50" grpId="0"/>
      <p:bldP spid="51" grpId="0"/>
      <p:bldP spid="20" grpId="0"/>
      <p:bldP spid="21" grpId="0"/>
      <p:bldP spid="34" grpId="0"/>
      <p:bldP spid="35" grpId="0"/>
      <p:bldP spid="46" grpId="0"/>
      <p:bldP spid="61" grpId="0"/>
      <p:bldP spid="64" grpId="0"/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39952" y="1628800"/>
            <a:ext cx="0" cy="64807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70838" y="2564904"/>
            <a:ext cx="433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py-print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py-get-index arr 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pPr algn="ctr"/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line: 3, cols: 0-12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343" y="3498649"/>
            <a:ext cx="26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py-print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8036" y="3498651"/>
            <a:ext cx="433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py-get-index arr 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algn="ctr"/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line: 3, cols: 6-12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5075" y="4797152"/>
            <a:ext cx="25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py-get-index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9262" y="4797151"/>
            <a:ext cx="193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</a:p>
          <a:p>
            <a:pPr algn="ctr"/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line: 3, cols: 6-9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037" y="4812027"/>
            <a:ext cx="193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  <a:p>
            <a:pPr algn="ctr"/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line: 3, cols: 10-11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Connector 17"/>
          <p:cNvCxnSpPr>
            <a:stCxn id="11" idx="2"/>
          </p:cNvCxnSpPr>
          <p:nvPr/>
        </p:nvCxnSpPr>
        <p:spPr>
          <a:xfrm flipH="1">
            <a:off x="2555777" y="3149679"/>
            <a:ext cx="1584175" cy="3489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2"/>
          </p:cNvCxnSpPr>
          <p:nvPr/>
        </p:nvCxnSpPr>
        <p:spPr>
          <a:xfrm>
            <a:off x="4139952" y="3149679"/>
            <a:ext cx="1512168" cy="3489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97150" y="4083426"/>
            <a:ext cx="1727178" cy="72860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</p:cNvCxnSpPr>
          <p:nvPr/>
        </p:nvCxnSpPr>
        <p:spPr>
          <a:xfrm>
            <a:off x="5797150" y="4083426"/>
            <a:ext cx="7370" cy="7132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3779913" y="4083426"/>
            <a:ext cx="2017237" cy="7132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4188" y="1772816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compiling</a:t>
            </a:r>
            <a:endParaRPr lang="pt-P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+ Python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8" y="1014413"/>
            <a:ext cx="6036824" cy="5111750"/>
          </a:xfrm>
        </p:spPr>
      </p:pic>
    </p:spTree>
    <p:extLst>
      <p:ext uri="{BB962C8B-B14F-4D97-AF65-F5344CB8AC3E}">
        <p14:creationId xmlns:p14="http://schemas.microsoft.com/office/powerpoint/2010/main" val="21095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+ Python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8" y="1014413"/>
            <a:ext cx="6036824" cy="5111750"/>
          </a:xfrm>
        </p:spPr>
      </p:pic>
    </p:spTree>
    <p:extLst>
      <p:ext uri="{BB962C8B-B14F-4D97-AF65-F5344CB8AC3E}">
        <p14:creationId xmlns:p14="http://schemas.microsoft.com/office/powerpoint/2010/main" val="40514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+ Python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8" y="1014413"/>
            <a:ext cx="6036824" cy="5111750"/>
          </a:xfrm>
        </p:spPr>
      </p:pic>
    </p:spTree>
    <p:extLst>
      <p:ext uri="{BB962C8B-B14F-4D97-AF65-F5344CB8AC3E}">
        <p14:creationId xmlns:p14="http://schemas.microsoft.com/office/powerpoint/2010/main" val="40514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+ Python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8" y="1014413"/>
            <a:ext cx="6036824" cy="5111750"/>
          </a:xfrm>
        </p:spPr>
      </p:pic>
    </p:spTree>
    <p:extLst>
      <p:ext uri="{BB962C8B-B14F-4D97-AF65-F5344CB8AC3E}">
        <p14:creationId xmlns:p14="http://schemas.microsoft.com/office/powerpoint/2010/main" val="40514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+ DrRacket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2" y="260648"/>
            <a:ext cx="576064" cy="57606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8" y="1014413"/>
            <a:ext cx="6036824" cy="5111750"/>
          </a:xfrm>
        </p:spPr>
      </p:pic>
    </p:spTree>
    <p:extLst>
      <p:ext uri="{BB962C8B-B14F-4D97-AF65-F5344CB8AC3E}">
        <p14:creationId xmlns:p14="http://schemas.microsoft.com/office/powerpoint/2010/main" val="1829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+ Python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8" y="1014413"/>
            <a:ext cx="6036824" cy="5111750"/>
          </a:xfrm>
        </p:spPr>
      </p:pic>
    </p:spTree>
    <p:extLst>
      <p:ext uri="{BB962C8B-B14F-4D97-AF65-F5344CB8AC3E}">
        <p14:creationId xmlns:p14="http://schemas.microsoft.com/office/powerpoint/2010/main" val="40514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+ Python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8" y="1014413"/>
            <a:ext cx="6036824" cy="5111750"/>
          </a:xfrm>
        </p:spPr>
      </p:pic>
    </p:spTree>
    <p:extLst>
      <p:ext uri="{BB962C8B-B14F-4D97-AF65-F5344CB8AC3E}">
        <p14:creationId xmlns:p14="http://schemas.microsoft.com/office/powerpoint/2010/main" val="40514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</a:t>
            </a:r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pt-P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1124744"/>
            <a:ext cx="6549264" cy="5001419"/>
          </a:xfrm>
        </p:spPr>
      </p:pic>
    </p:spTree>
    <p:extLst>
      <p:ext uri="{BB962C8B-B14F-4D97-AF65-F5344CB8AC3E}">
        <p14:creationId xmlns:p14="http://schemas.microsoft.com/office/powerpoint/2010/main" val="12353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80112" y="3861048"/>
            <a:ext cx="1800200" cy="208823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92" y="1600200"/>
            <a:ext cx="5376016" cy="4525963"/>
          </a:xfrm>
        </p:spPr>
      </p:pic>
    </p:spTree>
    <p:extLst>
      <p:ext uri="{BB962C8B-B14F-4D97-AF65-F5344CB8AC3E}">
        <p14:creationId xmlns:p14="http://schemas.microsoft.com/office/powerpoint/2010/main" val="20925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Runtime Modules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runtime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module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Defines Python functionality in Racket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py-print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py-get-index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etc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libpython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Foreign function interface (FFI) to CPython’s library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FFI Approach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91" y="3130598"/>
            <a:ext cx="1567256" cy="1513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53" y="3018297"/>
            <a:ext cx="1567622" cy="1567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601" y="2640975"/>
            <a:ext cx="140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0062" y="2640975"/>
            <a:ext cx="253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CPython VM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36" y="4716433"/>
            <a:ext cx="303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FFI</a:t>
            </a:r>
          </a:p>
          <a:p>
            <a:pPr algn="ctr"/>
            <a:r>
              <a:rPr lang="pt-P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(Foreign Function Interface)</a:t>
            </a:r>
            <a:endParaRPr lang="pt-P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0081" y="48241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Python/C API</a:t>
            </a: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3759196" y="5008820"/>
            <a:ext cx="2100885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59195" y="4352037"/>
            <a:ext cx="193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foreign calls</a:t>
            </a:r>
          </a:p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 pointers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9872" y="1552436"/>
            <a:ext cx="2592288" cy="3693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libpython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module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988840"/>
            <a:ext cx="252028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3923928" y="1988840"/>
            <a:ext cx="288032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3563888" y="3501008"/>
            <a:ext cx="1512168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2051720" y="4509120"/>
            <a:ext cx="1952600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1"/>
            <a:ext cx="7787208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define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-add x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PyObject_CallObject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PyObject_GetAttrString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x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"__add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__"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                  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make-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-tuple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99592" y="3140968"/>
            <a:ext cx="77872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define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make-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-tuple .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let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([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-tuple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PyTuple_New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length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))])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for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([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(range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length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    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PyTuple_SetItem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-tuple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elem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  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-tuple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FFI Runtime -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2280" y="1015041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x + y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FFI Runtime - Disadvantages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 Performance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Expensive type conversions + FFI calls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Finalizers for GC</a:t>
            </a:r>
          </a:p>
          <a:p>
            <a:pPr lvl="1">
              <a:lnSpc>
                <a:spcPct val="150000"/>
              </a:lnSpc>
            </a:pP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Clumsy Interoperability with Racket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Wrappers/Unwrappers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362" y="2679055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about implementing it over Racket data types?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027" name="Picture 3" descr="C:\Users\Admin\Documents\IST\Tese\apresentacao_els\architecture_no_libpython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92" y="1600200"/>
            <a:ext cx="53760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00" y="1602000"/>
            <a:ext cx="53760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+ DrRacket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2" y="260648"/>
            <a:ext cx="576064" cy="5760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8" y="1014413"/>
            <a:ext cx="6036824" cy="5111750"/>
          </a:xfrm>
        </p:spPr>
      </p:pic>
    </p:spTree>
    <p:extLst>
      <p:ext uri="{BB962C8B-B14F-4D97-AF65-F5344CB8AC3E}">
        <p14:creationId xmlns:p14="http://schemas.microsoft.com/office/powerpoint/2010/main" val="6066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Python’s Data Model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value is an object</a:t>
            </a:r>
          </a:p>
          <a:p>
            <a:pPr lvl="2">
              <a:lnSpc>
                <a:spcPct val="150000"/>
              </a:lnSpc>
            </a:pPr>
            <a:endParaRPr lang="pt-PT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object has a reference to its </a:t>
            </a:r>
            <a:r>
              <a:rPr lang="pt-P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type-object</a:t>
            </a:r>
          </a:p>
          <a:p>
            <a:pPr lvl="2">
              <a:lnSpc>
                <a:spcPct val="150000"/>
              </a:lnSpc>
            </a:pPr>
            <a:endParaRPr lang="pt-PT" sz="1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Type-objects hold hash-table for method dispatching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Maps method names to function objects</a:t>
            </a:r>
          </a:p>
          <a:p>
            <a:pPr lvl="2">
              <a:lnSpc>
                <a:spcPct val="150000"/>
              </a:lnSpc>
            </a:pPr>
            <a:endParaRPr lang="pt-PT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 behaviour is mapped to methods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types mapped to Racket types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int, long, float, complex, string, dict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Avoids wrapping/unwrapping</a:t>
            </a:r>
          </a:p>
          <a:p>
            <a:pPr lvl="1">
              <a:lnSpc>
                <a:spcPct val="150000"/>
              </a:lnSpc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method dispatching for operators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Avoids expensive method dispatching for common uses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Runtime -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00113" y="1628775"/>
            <a:ext cx="7786687" cy="108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define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-add x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-method-call x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"__add__" 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9591" y="3393055"/>
            <a:ext cx="7786687" cy="183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define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-add x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cond</a:t>
            </a:r>
            <a:endParaRPr lang="en-US" sz="1800" dirty="0">
              <a:solidFill>
                <a:schemeClr val="tx2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[(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and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number? x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number?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+ x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[(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and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string? x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string?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string-append x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[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else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py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-method-call x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"__add__"</a:t>
            </a:r>
            <a:r>
              <a:rPr lang="en-US" sz="1800" dirty="0">
                <a:solidFill>
                  <a:schemeClr val="tx2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)]))</a:t>
            </a:r>
            <a:endParaRPr lang="pt-PT" sz="18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27984" y="2636912"/>
            <a:ext cx="0" cy="576064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2280" y="1015041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onsolas" panose="020B0609020204030204" pitchFamily="49" charset="0"/>
                <a:cs typeface="Consolas" panose="020B0609020204030204" pitchFamily="49" charset="0"/>
              </a:rPr>
              <a:t>x + y</a:t>
            </a:r>
            <a:endParaRPr lang="pt-P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Benchmarks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Fibonacci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(tree recursion)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naive implementation of the Fibonacci sequence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Sieve of Eratosthenes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(list iteration)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computing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number of primes below a given number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Fibonacci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6393" y="1196752"/>
            <a:ext cx="8064896" cy="282572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 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n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n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 n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 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 n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)))]))</a:t>
            </a:r>
          </a:p>
          <a:p>
            <a:endParaRPr lang="pt-PT" sz="20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 30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576" y="4013414"/>
            <a:ext cx="8064896" cy="22101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fib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==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==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fib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fib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sz="20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sz="20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5576" y="3977769"/>
            <a:ext cx="806489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Sieve of Eratosthenes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1936907"/>
            <a:ext cx="5400600" cy="290267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sieve n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primes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make-vector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add1 n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sz="15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#t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 </a:t>
            </a:r>
            <a:r>
              <a:rPr lang="nn-NO" sz="15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in-range </a:t>
            </a:r>
            <a:r>
              <a:rPr lang="nn-NO" sz="15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)])</a:t>
            </a:r>
          </a:p>
          <a:p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vector-ref primes i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set! counter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add1 counter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in-range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i i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i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)])</a:t>
            </a:r>
          </a:p>
          <a:p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vector-set! primes j </a:t>
            </a:r>
            <a:r>
              <a:rPr lang="nn-NO" sz="15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#f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))))</a:t>
            </a:r>
          </a:p>
          <a:p>
            <a:r>
              <a:rPr lang="nn-NO" sz="15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counter</a:t>
            </a:r>
            <a:r>
              <a:rPr lang="nn-NO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endParaRPr lang="nn-NO" sz="15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sz="15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sz="1500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sieve </a:t>
            </a:r>
            <a:r>
              <a:rPr lang="nn-NO" sz="15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10000000</a:t>
            </a:r>
            <a:r>
              <a:rPr lang="nn-NO" sz="15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sz="15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1240" y="1936907"/>
            <a:ext cx="4032448" cy="290267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1500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sieve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primes = [True] * 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n+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range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,n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primes[</a:t>
            </a:r>
            <a:r>
              <a:rPr lang="en-US" sz="15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]:</a:t>
            </a:r>
          </a:p>
          <a:p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counter = counter + 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range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5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n, </a:t>
            </a:r>
            <a:r>
              <a:rPr lang="en-US" sz="15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primes[j] = False</a:t>
            </a:r>
          </a:p>
          <a:p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counter</a:t>
            </a:r>
          </a:p>
          <a:p>
            <a:endParaRPr lang="en-US" sz="15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5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sieve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10000000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sz="15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8064" y="1484784"/>
            <a:ext cx="0" cy="388843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0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Fibonacci - Results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05492"/>
              </p:ext>
            </p:extLst>
          </p:nvPr>
        </p:nvGraphicFramePr>
        <p:xfrm>
          <a:off x="240682" y="1484785"/>
          <a:ext cx="6851598" cy="46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40152" y="1916832"/>
            <a:ext cx="3024336" cy="11079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(a)	Racket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(b)	Python on CPython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(c)	Python on Racket (FFI)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(d)	Python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(native)</a:t>
            </a:r>
            <a:endParaRPr lang="pt-P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7298" y="6021288"/>
            <a:ext cx="46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(a)</a:t>
            </a:r>
            <a:endParaRPr 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000" y="6021288"/>
            <a:ext cx="46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(b)</a:t>
            </a:r>
            <a:endParaRPr 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4000" y="6022800"/>
            <a:ext cx="46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(c)</a:t>
            </a:r>
            <a:endParaRPr 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4000" y="6022800"/>
            <a:ext cx="46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(d)</a:t>
            </a:r>
            <a:endParaRPr 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Sieve of Eratosthenes </a:t>
            </a:r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Results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0152" y="1916832"/>
            <a:ext cx="3024336" cy="11079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(a)	Racket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(b)	Python on CPython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(c)	Python on Racket (FFI)</a:t>
            </a:r>
          </a:p>
          <a:p>
            <a:pPr>
              <a:tabLst>
                <a:tab pos="723900" algn="l"/>
              </a:tabLst>
            </a:pPr>
            <a:endParaRPr lang="pt-PT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23900" algn="l"/>
              </a:tabLst>
            </a:pPr>
            <a:r>
              <a:rPr lang="pt-PT" sz="12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(d)	Python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(native)</a:t>
            </a:r>
            <a:endParaRPr lang="pt-P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01440"/>
              </p:ext>
            </p:extLst>
          </p:nvPr>
        </p:nvGraphicFramePr>
        <p:xfrm>
          <a:off x="241200" y="1483200"/>
          <a:ext cx="6851598" cy="46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67298" y="6021288"/>
            <a:ext cx="46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(a)</a:t>
            </a:r>
            <a:endParaRPr 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4000" y="6021288"/>
            <a:ext cx="46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(b)</a:t>
            </a:r>
            <a:endParaRPr 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4000" y="6022800"/>
            <a:ext cx="46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(c)</a:t>
            </a:r>
            <a:endParaRPr 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4000" y="6022800"/>
            <a:ext cx="46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(d)</a:t>
            </a:r>
            <a:endParaRPr 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362" y="2636912"/>
            <a:ext cx="7772400" cy="1470025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br>
              <a:rPr lang="pt-P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Comments?</a:t>
            </a:r>
            <a:endParaRPr lang="pt-P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76953" y="1254672"/>
            <a:ext cx="977313" cy="1022200"/>
            <a:chOff x="476953" y="1254672"/>
            <a:chExt cx="977313" cy="1022200"/>
          </a:xfrm>
        </p:grpSpPr>
        <p:pic>
          <p:nvPicPr>
            <p:cNvPr id="11" name="Content Placeholder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53" y="1254672"/>
              <a:ext cx="819191" cy="8191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578182"/>
              <a:ext cx="698690" cy="69869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533130" y="1332451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pt-PT" sz="3200" spc="-500" dirty="0" smtClean="0">
                <a:latin typeface="OCR-A BT" panose="020F0501020204020304" pitchFamily="34" charset="0"/>
                <a:cs typeface="Consolas" panose="020B0609020204030204" pitchFamily="49" charset="0"/>
              </a:rPr>
              <a:t>TOKENS</a:t>
            </a:r>
            <a:endParaRPr lang="pt-PT" sz="1600" spc="-500" dirty="0">
              <a:latin typeface="OCR-A BT" panose="020F0501020204020304" pitchFamily="34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8614" y="1364977"/>
            <a:ext cx="57259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PT" spc="100" dirty="0" smtClean="0"/>
              <a:t>AST</a:t>
            </a:r>
            <a:endParaRPr lang="pt-PT" sz="2000" spc="100" dirty="0"/>
          </a:p>
        </p:txBody>
      </p:sp>
      <p:cxnSp>
        <p:nvCxnSpPr>
          <p:cNvPr id="24" name="Straight Connector 23"/>
          <p:cNvCxnSpPr>
            <a:stCxn id="5" idx="2"/>
            <a:endCxn id="28" idx="7"/>
          </p:cNvCxnSpPr>
          <p:nvPr/>
        </p:nvCxnSpPr>
        <p:spPr>
          <a:xfrm flipH="1">
            <a:off x="7360753" y="1734309"/>
            <a:ext cx="314158" cy="170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2"/>
            <a:endCxn id="30" idx="1"/>
          </p:cNvCxnSpPr>
          <p:nvPr/>
        </p:nvCxnSpPr>
        <p:spPr>
          <a:xfrm>
            <a:off x="7674911" y="1734309"/>
            <a:ext cx="317070" cy="1705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198361" y="1877748"/>
            <a:ext cx="190254" cy="18814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Oval 29"/>
          <p:cNvSpPr/>
          <p:nvPr/>
        </p:nvSpPr>
        <p:spPr>
          <a:xfrm>
            <a:off x="7964119" y="1877350"/>
            <a:ext cx="190254" cy="18814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50" name="Group 49"/>
          <p:cNvGrpSpPr/>
          <p:nvPr/>
        </p:nvGrpSpPr>
        <p:grpSpPr>
          <a:xfrm>
            <a:off x="10701756" y="1259394"/>
            <a:ext cx="968977" cy="1034245"/>
            <a:chOff x="5112748" y="2971235"/>
            <a:chExt cx="968977" cy="1034245"/>
          </a:xfrm>
        </p:grpSpPr>
        <p:pic>
          <p:nvPicPr>
            <p:cNvPr id="47" name="Content Placeholder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748" y="2971235"/>
              <a:ext cx="819191" cy="81919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306" y="3403314"/>
              <a:ext cx="623419" cy="602166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2411760" y="2730355"/>
            <a:ext cx="968977" cy="1034245"/>
            <a:chOff x="5112748" y="2971235"/>
            <a:chExt cx="968977" cy="1034245"/>
          </a:xfrm>
        </p:grpSpPr>
        <p:pic>
          <p:nvPicPr>
            <p:cNvPr id="52" name="Content Placeholder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748" y="2971235"/>
              <a:ext cx="819191" cy="81919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306" y="3403314"/>
              <a:ext cx="623419" cy="602166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6156176" y="2723085"/>
            <a:ext cx="1076537" cy="1102095"/>
            <a:chOff x="6516216" y="4055097"/>
            <a:chExt cx="1076537" cy="1102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055097"/>
              <a:ext cx="872398" cy="87239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4534674"/>
              <a:ext cx="644489" cy="622518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1619672" y="904990"/>
            <a:ext cx="1782452" cy="1022537"/>
            <a:chOff x="1619672" y="904990"/>
            <a:chExt cx="1782452" cy="1022537"/>
          </a:xfrm>
        </p:grpSpPr>
        <p:sp>
          <p:nvSpPr>
            <p:cNvPr id="37" name="Chevron 36"/>
            <p:cNvSpPr/>
            <p:nvPr/>
          </p:nvSpPr>
          <p:spPr>
            <a:xfrm>
              <a:off x="1619672" y="1364977"/>
              <a:ext cx="1782452" cy="562550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lexical</a:t>
              </a:r>
            </a:p>
            <a:p>
              <a:pPr algn="ctr"/>
              <a:r>
                <a:rPr lang="pt-PT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analysis</a:t>
              </a:r>
              <a:endPara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40631" y="90499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079322" y="909175"/>
            <a:ext cx="1782452" cy="1048347"/>
            <a:chOff x="5079322" y="909175"/>
            <a:chExt cx="1782452" cy="1048347"/>
          </a:xfrm>
        </p:grpSpPr>
        <p:sp>
          <p:nvSpPr>
            <p:cNvPr id="58" name="Chevron 57"/>
            <p:cNvSpPr/>
            <p:nvPr/>
          </p:nvSpPr>
          <p:spPr>
            <a:xfrm>
              <a:off x="5079322" y="1394972"/>
              <a:ext cx="1782452" cy="562550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syntactic</a:t>
              </a:r>
            </a:p>
            <a:p>
              <a:pPr algn="ctr"/>
              <a:r>
                <a:rPr lang="pt-PT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analysis</a:t>
              </a:r>
              <a:endPara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63470" y="909175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(2)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604448" y="909175"/>
            <a:ext cx="1782452" cy="1063573"/>
            <a:chOff x="8604448" y="909175"/>
            <a:chExt cx="1782452" cy="1063573"/>
          </a:xfrm>
        </p:grpSpPr>
        <p:sp>
          <p:nvSpPr>
            <p:cNvPr id="66" name="Chevron 65"/>
            <p:cNvSpPr/>
            <p:nvPr/>
          </p:nvSpPr>
          <p:spPr>
            <a:xfrm>
              <a:off x="8604448" y="1410198"/>
              <a:ext cx="1782452" cy="562550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code generation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225407" y="909175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(3)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41478" y="2431685"/>
            <a:ext cx="1782452" cy="1029420"/>
            <a:chOff x="827584" y="2461629"/>
            <a:chExt cx="1782452" cy="1029420"/>
          </a:xfrm>
        </p:grpSpPr>
        <p:sp>
          <p:nvSpPr>
            <p:cNvPr id="67" name="Chevron 66"/>
            <p:cNvSpPr/>
            <p:nvPr/>
          </p:nvSpPr>
          <p:spPr>
            <a:xfrm>
              <a:off x="827584" y="2928499"/>
              <a:ext cx="1782452" cy="562550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macro expansion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48543" y="2461629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(4)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707904" y="2407114"/>
            <a:ext cx="2248033" cy="1053991"/>
            <a:chOff x="4809721" y="2465814"/>
            <a:chExt cx="2248033" cy="1053991"/>
          </a:xfrm>
        </p:grpSpPr>
        <p:sp>
          <p:nvSpPr>
            <p:cNvPr id="68" name="Chevron 67"/>
            <p:cNvSpPr/>
            <p:nvPr/>
          </p:nvSpPr>
          <p:spPr>
            <a:xfrm>
              <a:off x="4809721" y="2957255"/>
              <a:ext cx="2248033" cy="562550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Racket bytecode</a:t>
              </a:r>
            </a:p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compiler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42440" y="2465814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(5)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1" name="Chevron 80"/>
          <p:cNvSpPr/>
          <p:nvPr/>
        </p:nvSpPr>
        <p:spPr>
          <a:xfrm>
            <a:off x="7524328" y="2923126"/>
            <a:ext cx="2248033" cy="562550"/>
          </a:xfrm>
          <a:prstGeom prst="chevr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</a:t>
            </a:r>
            <a:r>
              <a:rPr lang="pt-PT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</a:t>
            </a:r>
            <a:endParaRPr lang="pt-PT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57047" y="243168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(6)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Pentagon 82"/>
          <p:cNvSpPr/>
          <p:nvPr/>
        </p:nvSpPr>
        <p:spPr>
          <a:xfrm>
            <a:off x="9495674" y="2923126"/>
            <a:ext cx="1615678" cy="562550"/>
          </a:xfrm>
          <a:prstGeom prst="homePlat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34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+ DrRacket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2" y="260648"/>
            <a:ext cx="576064" cy="5760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8" y="1014413"/>
            <a:ext cx="6036824" cy="5111750"/>
          </a:xfrm>
        </p:spPr>
      </p:pic>
    </p:spTree>
    <p:extLst>
      <p:ext uri="{BB962C8B-B14F-4D97-AF65-F5344CB8AC3E}">
        <p14:creationId xmlns:p14="http://schemas.microsoft.com/office/powerpoint/2010/main" val="1109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Slide Number Placeholder 8"/>
          <p:cNvSpPr txBox="1">
            <a:spLocks/>
          </p:cNvSpPr>
          <p:nvPr/>
        </p:nvSpPr>
        <p:spPr>
          <a:xfrm>
            <a:off x="6876256" y="64562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ctrTitle"/>
          </p:nvPr>
        </p:nvSpPr>
        <p:spPr>
          <a:xfrm>
            <a:off x="691362" y="2391023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Python?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1381472" y="3429000"/>
            <a:ext cx="6430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is replacing Scheme in introductory programming courses</a:t>
            </a:r>
            <a:endParaRPr lang="pt-PT" sz="2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Rosetta IDE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50" name="Picture 3" descr="C:\Users\Clkiente\Dropbox\ACADIA\ShapeCloud\ShapeCloudRhi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41478"/>
            <a:ext cx="7925907" cy="4953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6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Generative Design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404040"/>
              </a:clrFrom>
              <a:clrTo>
                <a:srgbClr val="404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8" y="2132856"/>
            <a:ext cx="8164792" cy="30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Rosetta IDE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Ramos &amp; António Menezes Leitão </a:t>
            </a:r>
            <a:r>
              <a:rPr lang="pt-PT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 </a:t>
            </a:r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Python for DrRacket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29548"/>
            <a:ext cx="899592" cy="51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CaixaDeTexto 23"/>
          <p:cNvSpPr txBox="1"/>
          <p:nvPr/>
        </p:nvSpPr>
        <p:spPr>
          <a:xfrm>
            <a:off x="251520" y="4104074"/>
            <a:ext cx="2052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P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UTO</a:t>
            </a:r>
            <a:r>
              <a:rPr lang="pt-P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LISP</a:t>
            </a:r>
            <a:endParaRPr lang="pt-PT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Grupo 69"/>
          <p:cNvGrpSpPr/>
          <p:nvPr/>
        </p:nvGrpSpPr>
        <p:grpSpPr>
          <a:xfrm>
            <a:off x="3375322" y="2360284"/>
            <a:ext cx="2376264" cy="2767590"/>
            <a:chOff x="3131840" y="2420888"/>
            <a:chExt cx="2376264" cy="2767590"/>
          </a:xfrm>
        </p:grpSpPr>
        <p:pic>
          <p:nvPicPr>
            <p:cNvPr id="14" name="Picture 12" descr="C:\Users\Clkiente\Dropbox\ACADIA\Logos\ROSETTA_STO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2420888"/>
              <a:ext cx="2074168" cy="2767590"/>
            </a:xfrm>
            <a:prstGeom prst="rect">
              <a:avLst/>
            </a:prstGeom>
            <a:noFill/>
          </p:spPr>
        </p:pic>
        <p:sp>
          <p:nvSpPr>
            <p:cNvPr id="15" name="CaixaDeTexto 55"/>
            <p:cNvSpPr txBox="1"/>
            <p:nvPr/>
          </p:nvSpPr>
          <p:spPr>
            <a:xfrm>
              <a:off x="3131840" y="3619386"/>
              <a:ext cx="2376264" cy="81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pt-PT" sz="32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Rosetta</a:t>
              </a:r>
            </a:p>
            <a:p>
              <a:pPr algn="ctr">
                <a:lnSpc>
                  <a:spcPts val="3000"/>
                </a:lnSpc>
              </a:pPr>
              <a:r>
                <a:rPr lang="pt-PT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(Racket)</a:t>
              </a:r>
            </a:p>
          </p:txBody>
        </p:sp>
      </p:grpSp>
      <p:grpSp>
        <p:nvGrpSpPr>
          <p:cNvPr id="18" name="Grupo 66"/>
          <p:cNvGrpSpPr/>
          <p:nvPr/>
        </p:nvGrpSpPr>
        <p:grpSpPr>
          <a:xfrm>
            <a:off x="7439037" y="3440265"/>
            <a:ext cx="1080120" cy="952045"/>
            <a:chOff x="323529" y="4005064"/>
            <a:chExt cx="1568619" cy="1382620"/>
          </a:xfrm>
        </p:grpSpPr>
        <p:pic>
          <p:nvPicPr>
            <p:cNvPr id="19" name="Picture 7" descr="C:\Users\Clkiente\Desktop\Rhino_4.jpg"/>
            <p:cNvPicPr>
              <a:picLocks noChangeAspect="1" noChangeArrowheads="1"/>
            </p:cNvPicPr>
            <p:nvPr/>
          </p:nvPicPr>
          <p:blipFill>
            <a:blip r:embed="rId6" cstate="print"/>
            <a:srcRect l="39096" b="74230"/>
            <a:stretch>
              <a:fillRect/>
            </a:stretch>
          </p:blipFill>
          <p:spPr bwMode="auto">
            <a:xfrm>
              <a:off x="323529" y="4889893"/>
              <a:ext cx="1568619" cy="497791"/>
            </a:xfrm>
            <a:prstGeom prst="rect">
              <a:avLst/>
            </a:prstGeom>
            <a:noFill/>
          </p:spPr>
        </p:pic>
        <p:pic>
          <p:nvPicPr>
            <p:cNvPr id="20" name="Picture 8" descr="C:\Users\Clkiente\Dropbox\ACADIA\PPImages\Rhin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1906" y="4005064"/>
              <a:ext cx="1251126" cy="1003811"/>
            </a:xfrm>
            <a:prstGeom prst="rect">
              <a:avLst/>
            </a:prstGeom>
            <a:noFill/>
          </p:spPr>
        </p:pic>
      </p:grpSp>
      <p:grpSp>
        <p:nvGrpSpPr>
          <p:cNvPr id="21" name="Grupo 67"/>
          <p:cNvGrpSpPr/>
          <p:nvPr/>
        </p:nvGrpSpPr>
        <p:grpSpPr>
          <a:xfrm>
            <a:off x="7207837" y="2188005"/>
            <a:ext cx="1165858" cy="1026308"/>
            <a:chOff x="395536" y="2132856"/>
            <a:chExt cx="1401783" cy="1233993"/>
          </a:xfrm>
        </p:grpSpPr>
        <p:pic>
          <p:nvPicPr>
            <p:cNvPr id="22" name="Picture 8" descr="C:\Users\Clkiente\Dropbox\ACADIA\Logos\AutoCAD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568" y="2132856"/>
              <a:ext cx="877826" cy="877826"/>
            </a:xfrm>
            <a:prstGeom prst="rect">
              <a:avLst/>
            </a:prstGeom>
            <a:noFill/>
          </p:spPr>
        </p:pic>
        <p:pic>
          <p:nvPicPr>
            <p:cNvPr id="23" name="Picture 11" descr="C:\Users\Clkiente\Dropbox\ACADIA\Logos\logo_autocad_vermelha_200px.png"/>
            <p:cNvPicPr>
              <a:picLocks noChangeAspect="1" noChangeArrowheads="1"/>
            </p:cNvPicPr>
            <p:nvPr/>
          </p:nvPicPr>
          <p:blipFill>
            <a:blip r:embed="rId9" cstate="print"/>
            <a:srcRect r="8008"/>
            <a:stretch>
              <a:fillRect/>
            </a:stretch>
          </p:blipFill>
          <p:spPr bwMode="auto">
            <a:xfrm>
              <a:off x="395536" y="2924944"/>
              <a:ext cx="1401783" cy="441905"/>
            </a:xfrm>
            <a:prstGeom prst="rect">
              <a:avLst/>
            </a:prstGeom>
            <a:noFill/>
          </p:spPr>
        </p:pic>
      </p:grpSp>
      <p:cxnSp>
        <p:nvCxnSpPr>
          <p:cNvPr id="25" name="Conexão recta unidireccional 73"/>
          <p:cNvCxnSpPr/>
          <p:nvPr/>
        </p:nvCxnSpPr>
        <p:spPr>
          <a:xfrm>
            <a:off x="2405707" y="2918090"/>
            <a:ext cx="1014165" cy="265568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74"/>
          <p:cNvCxnSpPr/>
          <p:nvPr/>
        </p:nvCxnSpPr>
        <p:spPr>
          <a:xfrm>
            <a:off x="2267744" y="3584786"/>
            <a:ext cx="1152128" cy="113320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86"/>
          <p:cNvCxnSpPr/>
          <p:nvPr/>
        </p:nvCxnSpPr>
        <p:spPr>
          <a:xfrm flipH="1">
            <a:off x="5580112" y="2859622"/>
            <a:ext cx="1627724" cy="180020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97"/>
          <p:cNvCxnSpPr/>
          <p:nvPr/>
        </p:nvCxnSpPr>
        <p:spPr>
          <a:xfrm flipH="1" flipV="1">
            <a:off x="5724128" y="3866505"/>
            <a:ext cx="1483708" cy="12626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unidireccional 33"/>
          <p:cNvCxnSpPr/>
          <p:nvPr/>
        </p:nvCxnSpPr>
        <p:spPr>
          <a:xfrm>
            <a:off x="2267744" y="4319133"/>
            <a:ext cx="1152128" cy="0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1778" y="1342013"/>
            <a:ext cx="2429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 ends: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3406" y="1340169"/>
            <a:ext cx="2429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 ends:</a:t>
            </a:r>
          </a:p>
        </p:txBody>
      </p:sp>
      <p:sp>
        <p:nvSpPr>
          <p:cNvPr id="34" name="Right Brace 33"/>
          <p:cNvSpPr/>
          <p:nvPr/>
        </p:nvSpPr>
        <p:spPr>
          <a:xfrm rot="16200000">
            <a:off x="1535186" y="720431"/>
            <a:ext cx="342747" cy="226302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ight Brace 34"/>
          <p:cNvSpPr/>
          <p:nvPr/>
        </p:nvSpPr>
        <p:spPr>
          <a:xfrm rot="16200000">
            <a:off x="7357543" y="724028"/>
            <a:ext cx="342747" cy="226302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Conexão recta unidireccional 97"/>
          <p:cNvCxnSpPr/>
          <p:nvPr/>
        </p:nvCxnSpPr>
        <p:spPr>
          <a:xfrm flipH="1" flipV="1">
            <a:off x="5724128" y="4558076"/>
            <a:ext cx="1368152" cy="388550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36" y="4826311"/>
            <a:ext cx="1368969" cy="63019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" y="5184725"/>
            <a:ext cx="1800200" cy="476523"/>
          </a:xfrm>
          <a:prstGeom prst="rect">
            <a:avLst/>
          </a:prstGeom>
        </p:spPr>
      </p:pic>
      <p:cxnSp>
        <p:nvCxnSpPr>
          <p:cNvPr id="49" name="Conexão recta unidireccional 33"/>
          <p:cNvCxnSpPr/>
          <p:nvPr/>
        </p:nvCxnSpPr>
        <p:spPr>
          <a:xfrm flipV="1">
            <a:off x="2627784" y="4863501"/>
            <a:ext cx="747538" cy="321224"/>
          </a:xfrm>
          <a:prstGeom prst="straightConnector1">
            <a:avLst/>
          </a:prstGeom>
          <a:ln w="63500">
            <a:solidFill>
              <a:srgbClr val="0070C0"/>
            </a:solidFill>
            <a:prstDash val="solid"/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" y="2380207"/>
            <a:ext cx="2397129" cy="8327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96754"/>
            <a:ext cx="576064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3" y="3392071"/>
            <a:ext cx="1190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3" grpId="0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1754</Words>
  <Application>Microsoft Office PowerPoint</Application>
  <PresentationFormat>On-screen Show (4:3)</PresentationFormat>
  <Paragraphs>517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Consolas</vt:lpstr>
      <vt:lpstr>OCR-A BT</vt:lpstr>
      <vt:lpstr>Verdana</vt:lpstr>
      <vt:lpstr>Wingdings</vt:lpstr>
      <vt:lpstr>Office Theme</vt:lpstr>
      <vt:lpstr>Implementing Python for DrRacket</vt:lpstr>
      <vt:lpstr>Contents</vt:lpstr>
      <vt:lpstr>Racket + DrRacket</vt:lpstr>
      <vt:lpstr>Racket + DrRacket</vt:lpstr>
      <vt:lpstr>Racket + DrRacket</vt:lpstr>
      <vt:lpstr>Why Python?</vt:lpstr>
      <vt:lpstr>Rosetta IDE</vt:lpstr>
      <vt:lpstr>Generative Design</vt:lpstr>
      <vt:lpstr>Rosetta IDE</vt:lpstr>
      <vt:lpstr>PowerPoint Presentation</vt:lpstr>
      <vt:lpstr>Goals</vt:lpstr>
      <vt:lpstr>Related implementations</vt:lpstr>
      <vt:lpstr>Related implementations</vt:lpstr>
      <vt:lpstr>Related implementations</vt:lpstr>
      <vt:lpstr>Related implementations</vt:lpstr>
      <vt:lpstr>Our solution...</vt:lpstr>
      <vt:lpstr>Pipeline</vt:lpstr>
      <vt:lpstr>Architecture</vt:lpstr>
      <vt:lpstr>Racket Modules</vt:lpstr>
      <vt:lpstr>Syntax-objects</vt:lpstr>
      <vt:lpstr>Architecture</vt:lpstr>
      <vt:lpstr>Compilation Modules</vt:lpstr>
      <vt:lpstr>Example</vt:lpstr>
      <vt:lpstr>Example</vt:lpstr>
      <vt:lpstr>Example</vt:lpstr>
      <vt:lpstr>DrRacket + Python</vt:lpstr>
      <vt:lpstr>DrRacket + Python</vt:lpstr>
      <vt:lpstr>DrRacket + Python</vt:lpstr>
      <vt:lpstr>DrRacket + Python</vt:lpstr>
      <vt:lpstr>DrRacket + Python</vt:lpstr>
      <vt:lpstr>DrRacket + Python</vt:lpstr>
      <vt:lpstr>DrRacket + Python</vt:lpstr>
      <vt:lpstr>Architecture</vt:lpstr>
      <vt:lpstr>Runtime Modules</vt:lpstr>
      <vt:lpstr>FFI Approach</vt:lpstr>
      <vt:lpstr>FFI Runtime - Example</vt:lpstr>
      <vt:lpstr>FFI Runtime - Disadvantages</vt:lpstr>
      <vt:lpstr>What about implementing it over Racket data types?</vt:lpstr>
      <vt:lpstr>Architecture</vt:lpstr>
      <vt:lpstr>Python’s Data Model</vt:lpstr>
      <vt:lpstr>Optimizations</vt:lpstr>
      <vt:lpstr>Racket Runtime - Example</vt:lpstr>
      <vt:lpstr>Benchmarks</vt:lpstr>
      <vt:lpstr>Fibonacci</vt:lpstr>
      <vt:lpstr>Sieve of Eratosthenes</vt:lpstr>
      <vt:lpstr>Fibonacci - Results</vt:lpstr>
      <vt:lpstr>Sieve of Eratosthenes - Results</vt:lpstr>
      <vt:lpstr>Thank you! Questions? Comments?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2019-09-17T17:54:20Z</dcterms:created>
  <dcterms:modified xsi:type="dcterms:W3CDTF">2019-09-17T17:54:27Z</dcterms:modified>
</cp:coreProperties>
</file>