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8" r:id="rId3"/>
    <p:sldId id="291" r:id="rId4"/>
    <p:sldId id="280" r:id="rId5"/>
    <p:sldId id="292" r:id="rId6"/>
    <p:sldId id="314" r:id="rId7"/>
    <p:sldId id="313" r:id="rId8"/>
    <p:sldId id="293" r:id="rId9"/>
    <p:sldId id="316" r:id="rId10"/>
    <p:sldId id="301" r:id="rId11"/>
    <p:sldId id="300" r:id="rId12"/>
    <p:sldId id="302" r:id="rId13"/>
    <p:sldId id="283" r:id="rId14"/>
    <p:sldId id="303" r:id="rId15"/>
    <p:sldId id="30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33CC33"/>
    <a:srgbClr val="FF6600"/>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89" autoAdjust="0"/>
    <p:restoredTop sz="73806" autoAdjust="0"/>
  </p:normalViewPr>
  <p:slideViewPr>
    <p:cSldViewPr snapToGrid="0">
      <p:cViewPr>
        <p:scale>
          <a:sx n="55" d="100"/>
          <a:sy n="55" d="100"/>
        </p:scale>
        <p:origin x="-1212" y="-42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P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C5B87D-1157-4B1A-A99E-17FCD5B3EF57}" type="datetimeFigureOut">
              <a:rPr lang="pt-PT" smtClean="0"/>
              <a:pPr/>
              <a:t>23/10/2014</a:t>
            </a:fld>
            <a:endParaRPr lang="pt-PT"/>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pt-P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P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E16F9C-4D91-4FEE-9F20-10BAEF94EA47}" type="slidenum">
              <a:rPr lang="pt-PT" smtClean="0"/>
              <a:pPr/>
              <a:t>‹#›</a:t>
            </a:fld>
            <a:endParaRPr lang="pt-PT"/>
          </a:p>
        </p:txBody>
      </p:sp>
    </p:spTree>
    <p:extLst>
      <p:ext uri="{BB962C8B-B14F-4D97-AF65-F5344CB8AC3E}">
        <p14:creationId xmlns:p14="http://schemas.microsoft.com/office/powerpoint/2010/main" val="2140118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a:t>
            </a:r>
          </a:p>
          <a:p>
            <a:endParaRPr lang="en-US" dirty="0" smtClean="0"/>
          </a:p>
          <a:p>
            <a:r>
              <a:rPr lang="en-US" dirty="0" smtClean="0"/>
              <a:t>My</a:t>
            </a:r>
            <a:r>
              <a:rPr lang="en-US" baseline="0" dirty="0" smtClean="0"/>
              <a:t> name is </a:t>
            </a:r>
            <a:r>
              <a:rPr lang="en-US" baseline="0" dirty="0" err="1" smtClean="0"/>
              <a:t>António</a:t>
            </a:r>
            <a:r>
              <a:rPr lang="en-US" baseline="0" dirty="0" smtClean="0"/>
              <a:t> </a:t>
            </a:r>
            <a:r>
              <a:rPr lang="en-US" baseline="0" dirty="0" err="1" smtClean="0"/>
              <a:t>Leitão</a:t>
            </a:r>
            <a:r>
              <a:rPr lang="en-US" baseline="0" dirty="0" smtClean="0"/>
              <a:t> and I want to present you Illustrated Programming.</a:t>
            </a:r>
          </a:p>
        </p:txBody>
      </p:sp>
      <p:sp>
        <p:nvSpPr>
          <p:cNvPr id="4" name="Slide Number Placeholder 3"/>
          <p:cNvSpPr>
            <a:spLocks noGrp="1"/>
          </p:cNvSpPr>
          <p:nvPr>
            <p:ph type="sldNum" sz="quarter" idx="10"/>
          </p:nvPr>
        </p:nvSpPr>
        <p:spPr/>
        <p:txBody>
          <a:bodyPr/>
          <a:lstStyle/>
          <a:p>
            <a:fld id="{EBE16F9C-4D91-4FEE-9F20-10BAEF94EA47}" type="slidenum">
              <a:rPr lang="pt-PT" smtClean="0"/>
              <a:pPr/>
              <a:t>1</a:t>
            </a:fld>
            <a:endParaRPr lang="pt-PT"/>
          </a:p>
        </p:txBody>
      </p:sp>
    </p:spTree>
    <p:extLst>
      <p:ext uri="{BB962C8B-B14F-4D97-AF65-F5344CB8AC3E}">
        <p14:creationId xmlns:p14="http://schemas.microsoft.com/office/powerpoint/2010/main" val="484322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idea of Illustrated Programming</a:t>
            </a:r>
            <a:r>
              <a:rPr lang="en-US" baseline="0" dirty="0" smtClean="0"/>
              <a:t> is that we should have, on one hand, a correlation between the sketches that document a design and the program that implements it, and, on the other hand, a correlation between the program and the model it generates.</a:t>
            </a:r>
          </a:p>
          <a:p>
            <a:r>
              <a:rPr lang="en-US" baseline="0" dirty="0" smtClean="0"/>
              <a:t>For the first correlation, we propose that, like in Literate Programming, programs should include whatever helps its comprehension, particularly, sketches, as these are usually already available.</a:t>
            </a:r>
          </a:p>
          <a:p>
            <a:r>
              <a:rPr lang="en-US" baseline="0" dirty="0" smtClean="0"/>
              <a:t>For the second correlation, we propose two different techniques: traceability and immediate feedback. Traceability establishes a bi-directional relation between the program and generated model, while immediate feedback allows us to see the impact of the program parameters in the generated model.</a:t>
            </a:r>
          </a:p>
          <a:p>
            <a:endParaRPr lang="en-US" dirty="0"/>
          </a:p>
        </p:txBody>
      </p:sp>
      <p:sp>
        <p:nvSpPr>
          <p:cNvPr id="4" name="Slide Number Placeholder 3"/>
          <p:cNvSpPr>
            <a:spLocks noGrp="1"/>
          </p:cNvSpPr>
          <p:nvPr>
            <p:ph type="sldNum" sz="quarter" idx="10"/>
          </p:nvPr>
        </p:nvSpPr>
        <p:spPr/>
        <p:txBody>
          <a:bodyPr/>
          <a:lstStyle/>
          <a:p>
            <a:fld id="{EBE16F9C-4D91-4FEE-9F20-10BAEF94EA47}" type="slidenum">
              <a:rPr lang="pt-PT" smtClean="0"/>
              <a:pPr/>
              <a:t>10</a:t>
            </a:fld>
            <a:endParaRPr lang="pt-PT"/>
          </a:p>
        </p:txBody>
      </p:sp>
    </p:spTree>
    <p:extLst>
      <p:ext uri="{BB962C8B-B14F-4D97-AF65-F5344CB8AC3E}">
        <p14:creationId xmlns:p14="http://schemas.microsoft.com/office/powerpoint/2010/main" val="464797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Naturaly</a:t>
            </a:r>
            <a:r>
              <a:rPr lang="en-US" dirty="0" smtClean="0"/>
              <a:t>, we want</a:t>
            </a:r>
            <a:r>
              <a:rPr lang="en-US" baseline="0" dirty="0" smtClean="0"/>
              <a:t> everybody to start using Illustrated Programming. </a:t>
            </a:r>
          </a:p>
          <a:p>
            <a:r>
              <a:rPr lang="en-US" baseline="0" dirty="0" smtClean="0"/>
              <a:t>The problem is that different people prefer different programming languages and different CAD applications.</a:t>
            </a:r>
          </a:p>
          <a:p>
            <a:r>
              <a:rPr lang="en-US" baseline="0" dirty="0" smtClean="0"/>
              <a:t>To solve this problem, in the last few years, we have been developing a programming environment for generative design, named Rosetta, which allows you to write your programs in different programming languages and generate your models in different CAD applications. We already support several programming languages and CAD applications, and we are working to support even more. Our current targets are Processing, </a:t>
            </a:r>
            <a:r>
              <a:rPr lang="en-US" baseline="0" dirty="0" err="1" smtClean="0"/>
              <a:t>SketchUp</a:t>
            </a:r>
            <a:r>
              <a:rPr lang="en-US" baseline="0" dirty="0" smtClean="0"/>
              <a:t> and Revit.</a:t>
            </a:r>
          </a:p>
          <a:p>
            <a:r>
              <a:rPr lang="en-US" baseline="0" dirty="0" smtClean="0"/>
              <a:t>The good news is that we implemented Illustrated Programming for Rosetta, meaning that you can use it with all combinations of programming language and CAD application.</a:t>
            </a:r>
            <a:endParaRPr lang="en-US" dirty="0"/>
          </a:p>
        </p:txBody>
      </p:sp>
      <p:sp>
        <p:nvSpPr>
          <p:cNvPr id="4" name="Slide Number Placeholder 3"/>
          <p:cNvSpPr>
            <a:spLocks noGrp="1"/>
          </p:cNvSpPr>
          <p:nvPr>
            <p:ph type="sldNum" sz="quarter" idx="10"/>
          </p:nvPr>
        </p:nvSpPr>
        <p:spPr/>
        <p:txBody>
          <a:bodyPr/>
          <a:lstStyle/>
          <a:p>
            <a:fld id="{EBE16F9C-4D91-4FEE-9F20-10BAEF94EA47}" type="slidenum">
              <a:rPr lang="pt-PT" smtClean="0"/>
              <a:pPr/>
              <a:t>11</a:t>
            </a:fld>
            <a:endParaRPr lang="pt-PT"/>
          </a:p>
        </p:txBody>
      </p:sp>
    </p:spTree>
    <p:extLst>
      <p:ext uri="{BB962C8B-B14F-4D97-AF65-F5344CB8AC3E}">
        <p14:creationId xmlns:p14="http://schemas.microsoft.com/office/powerpoint/2010/main" val="1718811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PT" dirty="0" smtClean="0"/>
              <a:t>And this is what it looks to have the Sketch-Program correlation.</a:t>
            </a:r>
          </a:p>
          <a:p>
            <a:r>
              <a:rPr lang="pt-PT" baseline="0" dirty="0" smtClean="0"/>
              <a:t>Rosetta allows you to paste your sketches in the middle of your code. Naturaly, the sketches are labeled and it is a good practice to have the code use the same labels in the parameters and local variables, so that you can easily understand what each name means simply by looking at the sketch. And to make it clear what the program is supposed to </a:t>
            </a:r>
            <a:r>
              <a:rPr lang="pt-PT" baseline="0" dirty="0" smtClean="0"/>
              <a:t>do</a:t>
            </a:r>
            <a:r>
              <a:rPr lang="pt-PT" baseline="0" dirty="0" smtClean="0"/>
              <a:t>, you can execute the program, generate a model, render it, and then include the render in the program.  Obviously, you can also include textual documentation if you want.</a:t>
            </a:r>
          </a:p>
          <a:p>
            <a:endParaRPr lang="pt-PT" dirty="0" smtClean="0"/>
          </a:p>
        </p:txBody>
      </p:sp>
      <p:sp>
        <p:nvSpPr>
          <p:cNvPr id="4" name="Slide Number Placeholder 3"/>
          <p:cNvSpPr>
            <a:spLocks noGrp="1"/>
          </p:cNvSpPr>
          <p:nvPr>
            <p:ph type="sldNum" sz="quarter" idx="10"/>
          </p:nvPr>
        </p:nvSpPr>
        <p:spPr/>
        <p:txBody>
          <a:bodyPr/>
          <a:lstStyle/>
          <a:p>
            <a:fld id="{B2BA3BAB-DBE7-45BD-9F22-86BBFAB63BF1}" type="slidenum">
              <a:rPr lang="pt-PT" smtClean="0"/>
              <a:pPr/>
              <a:t>12</a:t>
            </a:fld>
            <a:endParaRPr lang="pt-PT"/>
          </a:p>
        </p:txBody>
      </p:sp>
    </p:spTree>
    <p:extLst>
      <p:ext uri="{BB962C8B-B14F-4D97-AF65-F5344CB8AC3E}">
        <p14:creationId xmlns:p14="http://schemas.microsoft.com/office/powerpoint/2010/main" val="3814826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PT" dirty="0" smtClean="0"/>
              <a:t>In what regards, the Traceability</a:t>
            </a:r>
            <a:r>
              <a:rPr lang="pt-PT" baseline="0" dirty="0" smtClean="0"/>
              <a:t>, it is preferable to show you an example. The idea is that traceability helps you understand the structure of your program by relating parts of the program with the corresponding parts in the model. So, if I click in the program, it shows me which elements in the model were produced by that part of the code. Naturaly, if I click in more top-level parts of the program, it shows that they were responsible for a larger number of elements.</a:t>
            </a:r>
          </a:p>
          <a:p>
            <a:r>
              <a:rPr lang="pt-PT" baseline="0" dirty="0" smtClean="0"/>
              <a:t>But it goes in the other direction, too. You can click on some element in your model, and it shows you the control flow that was used to generate that element, and also the other elements that were generated by that control flow.</a:t>
            </a:r>
            <a:endParaRPr lang="pt-PT" dirty="0" smtClean="0"/>
          </a:p>
        </p:txBody>
      </p:sp>
      <p:sp>
        <p:nvSpPr>
          <p:cNvPr id="4" name="Slide Number Placeholder 3"/>
          <p:cNvSpPr>
            <a:spLocks noGrp="1"/>
          </p:cNvSpPr>
          <p:nvPr>
            <p:ph type="sldNum" sz="quarter" idx="10"/>
          </p:nvPr>
        </p:nvSpPr>
        <p:spPr/>
        <p:txBody>
          <a:bodyPr/>
          <a:lstStyle/>
          <a:p>
            <a:fld id="{B2BA3BAB-DBE7-45BD-9F22-86BBFAB63BF1}" type="slidenum">
              <a:rPr lang="pt-PT" smtClean="0"/>
              <a:pPr/>
              <a:t>13</a:t>
            </a:fld>
            <a:endParaRPr lang="pt-PT"/>
          </a:p>
        </p:txBody>
      </p:sp>
    </p:spTree>
    <p:extLst>
      <p:ext uri="{BB962C8B-B14F-4D97-AF65-F5344CB8AC3E}">
        <p14:creationId xmlns:p14="http://schemas.microsoft.com/office/powerpoint/2010/main" val="527227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PT" dirty="0" smtClean="0"/>
              <a:t>Immediate feedback is a different tool that allows you to better understand</a:t>
            </a:r>
            <a:r>
              <a:rPr lang="pt-PT" baseline="0" dirty="0" smtClean="0"/>
              <a:t> the dynamics of your program. Just like you can do with, for example, Grasshopper, it is possible in Rosetta to specify a set of sliders that allow you to quickly cover the space of possibilities of your model. The problem is that typical CAD applications cannot cope with the responsiveness that is required for proper use of the sliders. And that’s what we see here, first for AutoCAD, and then for Rhino. We all know that, after a certain level of complexity, Grasshopper sliders become painfull to use because the model is not updated quickly enough.</a:t>
            </a:r>
          </a:p>
          <a:p>
            <a:endParaRPr lang="pt-PT" baseline="0" dirty="0" smtClean="0"/>
          </a:p>
          <a:p>
            <a:r>
              <a:rPr lang="pt-PT" baseline="0" dirty="0" smtClean="0"/>
              <a:t>Fortunately, in Rosetta, we can select different CAD applications, and we have implemented an opengl backend that is used just for visualization, but has the advantage that it is much more responsive than a complete CAD application. This means that we can use sliders for more complex models, and still get the immediate feedback we expect. </a:t>
            </a:r>
          </a:p>
          <a:p>
            <a:r>
              <a:rPr lang="pt-PT" baseline="0" dirty="0" smtClean="0"/>
              <a:t>And when we are satisfied, we can generate the code that reproduces a particular model, we can insert it in our program, and we can revert to whatever CAD application we were using.</a:t>
            </a:r>
          </a:p>
          <a:p>
            <a:endParaRPr lang="pt-PT" baseline="0" dirty="0" smtClean="0"/>
          </a:p>
          <a:p>
            <a:endParaRPr lang="pt-PT" dirty="0" smtClean="0"/>
          </a:p>
        </p:txBody>
      </p:sp>
      <p:sp>
        <p:nvSpPr>
          <p:cNvPr id="4" name="Slide Number Placeholder 3"/>
          <p:cNvSpPr>
            <a:spLocks noGrp="1"/>
          </p:cNvSpPr>
          <p:nvPr>
            <p:ph type="sldNum" sz="quarter" idx="10"/>
          </p:nvPr>
        </p:nvSpPr>
        <p:spPr/>
        <p:txBody>
          <a:bodyPr/>
          <a:lstStyle/>
          <a:p>
            <a:fld id="{B2BA3BAB-DBE7-45BD-9F22-86BBFAB63BF1}" type="slidenum">
              <a:rPr lang="pt-PT" smtClean="0"/>
              <a:pPr/>
              <a:t>14</a:t>
            </a:fld>
            <a:endParaRPr lang="pt-PT"/>
          </a:p>
        </p:txBody>
      </p:sp>
    </p:spTree>
    <p:extLst>
      <p:ext uri="{BB962C8B-B14F-4D97-AF65-F5344CB8AC3E}">
        <p14:creationId xmlns:p14="http://schemas.microsoft.com/office/powerpoint/2010/main" val="1942900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US" dirty="0" smtClean="0">
                <a:solidFill>
                  <a:schemeClr val="bg1"/>
                </a:solidFill>
                <a:latin typeface="Helvetica" pitchFamily="34" charset="0"/>
              </a:rPr>
              <a:t>So, to</a:t>
            </a:r>
            <a:r>
              <a:rPr lang="en-US" baseline="0" dirty="0" smtClean="0">
                <a:solidFill>
                  <a:schemeClr val="bg1"/>
                </a:solidFill>
                <a:latin typeface="Helvetica" pitchFamily="34" charset="0"/>
              </a:rPr>
              <a:t> conclude.</a:t>
            </a:r>
          </a:p>
          <a:p>
            <a:pPr algn="just"/>
            <a:endParaRPr lang="en-US" baseline="0" dirty="0" smtClean="0">
              <a:solidFill>
                <a:schemeClr val="bg1"/>
              </a:solidFill>
              <a:latin typeface="Helvetica" pitchFamily="34" charset="0"/>
            </a:endParaRPr>
          </a:p>
          <a:p>
            <a:pPr algn="just"/>
            <a:r>
              <a:rPr lang="en-US" baseline="0" dirty="0" smtClean="0">
                <a:solidFill>
                  <a:schemeClr val="bg1"/>
                </a:solidFill>
                <a:latin typeface="Helvetica" pitchFamily="34" charset="0"/>
              </a:rPr>
              <a:t>We discussed the need for program comprehension tools that establish a strong correlation between a design, the corresponding program, and the generated model.</a:t>
            </a:r>
            <a:endParaRPr lang="en-US" dirty="0" smtClean="0">
              <a:solidFill>
                <a:schemeClr val="bg1"/>
              </a:solidFill>
              <a:latin typeface="Helvetica" pitchFamily="34" charset="0"/>
            </a:endParaRPr>
          </a:p>
          <a:p>
            <a:pPr algn="just"/>
            <a:endParaRPr lang="en-US" sz="500" dirty="0" smtClean="0">
              <a:solidFill>
                <a:schemeClr val="bg1"/>
              </a:solidFill>
              <a:latin typeface="Helvetica" pitchFamily="34" charset="0"/>
            </a:endParaRPr>
          </a:p>
          <a:p>
            <a:pPr algn="just"/>
            <a:r>
              <a:rPr lang="en-US" sz="500" dirty="0" smtClean="0">
                <a:solidFill>
                  <a:schemeClr val="bg1"/>
                </a:solidFill>
                <a:latin typeface="Helvetica" pitchFamily="34" charset="0"/>
              </a:rPr>
              <a:t>And we propose Illustrated Programming as a solution to</a:t>
            </a:r>
            <a:r>
              <a:rPr lang="en-US" sz="500" baseline="0" dirty="0" smtClean="0">
                <a:solidFill>
                  <a:schemeClr val="bg1"/>
                </a:solidFill>
                <a:latin typeface="Helvetica" pitchFamily="34" charset="0"/>
              </a:rPr>
              <a:t> this problem.</a:t>
            </a:r>
          </a:p>
          <a:p>
            <a:pPr algn="just"/>
            <a:endParaRPr lang="en-US" sz="500" baseline="0" dirty="0" smtClean="0">
              <a:solidFill>
                <a:schemeClr val="bg1"/>
              </a:solidFill>
              <a:latin typeface="Helvetica" pitchFamily="34" charset="0"/>
            </a:endParaRPr>
          </a:p>
          <a:p>
            <a:pPr algn="just"/>
            <a:r>
              <a:rPr lang="en-US" sz="500" baseline="0" dirty="0" smtClean="0">
                <a:solidFill>
                  <a:schemeClr val="bg1"/>
                </a:solidFill>
                <a:latin typeface="Helvetica" pitchFamily="34" charset="0"/>
              </a:rPr>
              <a:t>Illustrated Programming is based, on one hand, on establishing a correlation between the original sketches and the program that was created from them and, on the other hand, on techniques that allow you to understand the relation between the program and the generated model, namely, traceability, and immediate feedback.</a:t>
            </a:r>
          </a:p>
          <a:p>
            <a:pPr algn="just"/>
            <a:endParaRPr lang="en-US" sz="500" dirty="0" smtClean="0">
              <a:solidFill>
                <a:schemeClr val="bg1"/>
              </a:solidFill>
              <a:latin typeface="Helvetica" pitchFamily="34" charset="0"/>
            </a:endParaRPr>
          </a:p>
          <a:p>
            <a:pPr algn="just"/>
            <a:r>
              <a:rPr lang="en-US" sz="500" dirty="0" smtClean="0">
                <a:solidFill>
                  <a:schemeClr val="bg1"/>
                </a:solidFill>
                <a:latin typeface="Helvetica" pitchFamily="34" charset="0"/>
              </a:rPr>
              <a:t>The main advantage of Illustrated</a:t>
            </a:r>
            <a:r>
              <a:rPr lang="en-US" sz="500" baseline="0" dirty="0" smtClean="0">
                <a:solidFill>
                  <a:schemeClr val="bg1"/>
                </a:solidFill>
                <a:latin typeface="Helvetica" pitchFamily="34" charset="0"/>
              </a:rPr>
              <a:t> Programming is that it </a:t>
            </a:r>
            <a:r>
              <a:rPr lang="en-US" dirty="0" smtClean="0">
                <a:solidFill>
                  <a:schemeClr val="bg1"/>
                </a:solidFill>
                <a:latin typeface="Helvetica" pitchFamily="34" charset="0"/>
              </a:rPr>
              <a:t>improves the quality of</a:t>
            </a:r>
            <a:r>
              <a:rPr lang="en-US" baseline="0" dirty="0" smtClean="0">
                <a:solidFill>
                  <a:schemeClr val="bg1"/>
                </a:solidFill>
                <a:latin typeface="Helvetica" pitchFamily="34" charset="0"/>
              </a:rPr>
              <a:t> generative design</a:t>
            </a:r>
            <a:r>
              <a:rPr lang="en-US" dirty="0" smtClean="0">
                <a:solidFill>
                  <a:schemeClr val="bg1"/>
                </a:solidFill>
                <a:latin typeface="Helvetica" pitchFamily="34" charset="0"/>
              </a:rPr>
              <a:t> programs by offering a visual explanation of their structure and behavior, thus facilitating their</a:t>
            </a:r>
            <a:r>
              <a:rPr lang="en-US" baseline="0" dirty="0" smtClean="0">
                <a:solidFill>
                  <a:schemeClr val="bg1"/>
                </a:solidFill>
                <a:latin typeface="Helvetica" pitchFamily="34" charset="0"/>
              </a:rPr>
              <a:t> </a:t>
            </a:r>
            <a:r>
              <a:rPr lang="en-US" dirty="0" smtClean="0">
                <a:solidFill>
                  <a:schemeClr val="bg1"/>
                </a:solidFill>
                <a:latin typeface="Helvetica" pitchFamily="34" charset="0"/>
              </a:rPr>
              <a:t>development, understanding, and maintenance.</a:t>
            </a:r>
          </a:p>
          <a:p>
            <a:pPr algn="just"/>
            <a:endParaRPr lang="en-US" dirty="0" smtClean="0">
              <a:solidFill>
                <a:schemeClr val="bg1"/>
              </a:solidFill>
              <a:latin typeface="Helvetica" pitchFamily="34" charset="0"/>
            </a:endParaRPr>
          </a:p>
          <a:p>
            <a:pPr algn="just"/>
            <a:r>
              <a:rPr lang="en-US" dirty="0" smtClean="0">
                <a:solidFill>
                  <a:schemeClr val="bg1"/>
                </a:solidFill>
                <a:latin typeface="Helvetica" pitchFamily="34" charset="0"/>
              </a:rPr>
              <a:t>Finally,</a:t>
            </a:r>
            <a:r>
              <a:rPr lang="en-US" baseline="0" dirty="0" smtClean="0">
                <a:solidFill>
                  <a:schemeClr val="bg1"/>
                </a:solidFill>
                <a:latin typeface="Helvetica" pitchFamily="34" charset="0"/>
              </a:rPr>
              <a:t> we showed you the implementation of Illustrated Programming in the Rosetta Programming Environment.</a:t>
            </a:r>
          </a:p>
          <a:p>
            <a:pPr algn="just"/>
            <a:endParaRPr lang="pt-PT" dirty="0" smtClean="0"/>
          </a:p>
        </p:txBody>
      </p:sp>
      <p:sp>
        <p:nvSpPr>
          <p:cNvPr id="4" name="Slide Number Placeholder 3"/>
          <p:cNvSpPr>
            <a:spLocks noGrp="1"/>
          </p:cNvSpPr>
          <p:nvPr>
            <p:ph type="sldNum" sz="quarter" idx="10"/>
          </p:nvPr>
        </p:nvSpPr>
        <p:spPr/>
        <p:txBody>
          <a:bodyPr/>
          <a:lstStyle/>
          <a:p>
            <a:fld id="{B2BA3BAB-DBE7-45BD-9F22-86BBFAB63BF1}" type="slidenum">
              <a:rPr lang="pt-PT" smtClean="0"/>
              <a:pPr/>
              <a:t>15</a:t>
            </a:fld>
            <a:endParaRPr lang="pt-PT"/>
          </a:p>
        </p:txBody>
      </p:sp>
    </p:spTree>
    <p:extLst>
      <p:ext uri="{BB962C8B-B14F-4D97-AF65-F5344CB8AC3E}">
        <p14:creationId xmlns:p14="http://schemas.microsoft.com/office/powerpoint/2010/main" val="1708655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PT" dirty="0" smtClean="0"/>
              <a:t>But first,</a:t>
            </a:r>
            <a:r>
              <a:rPr lang="pt-PT" baseline="0" dirty="0" smtClean="0"/>
              <a:t> let me show you the problem that motivated this work.</a:t>
            </a:r>
            <a:endParaRPr lang="pt-PT" dirty="0"/>
          </a:p>
        </p:txBody>
      </p:sp>
      <p:sp>
        <p:nvSpPr>
          <p:cNvPr id="4" name="Slide Number Placeholder 3"/>
          <p:cNvSpPr>
            <a:spLocks noGrp="1"/>
          </p:cNvSpPr>
          <p:nvPr>
            <p:ph type="sldNum" sz="quarter" idx="10"/>
          </p:nvPr>
        </p:nvSpPr>
        <p:spPr/>
        <p:txBody>
          <a:bodyPr/>
          <a:lstStyle/>
          <a:p>
            <a:fld id="{B2BA3BAB-DBE7-45BD-9F22-86BBFAB63BF1}" type="slidenum">
              <a:rPr lang="pt-PT" smtClean="0"/>
              <a:pPr/>
              <a:t>2</a:t>
            </a:fld>
            <a:endParaRPr lang="pt-PT"/>
          </a:p>
        </p:txBody>
      </p:sp>
    </p:spTree>
    <p:extLst>
      <p:ext uri="{BB962C8B-B14F-4D97-AF65-F5344CB8AC3E}">
        <p14:creationId xmlns:p14="http://schemas.microsoft.com/office/powerpoint/2010/main" val="2302350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PT" dirty="0" smtClean="0"/>
              <a:t>This is the problem.</a:t>
            </a:r>
          </a:p>
          <a:p>
            <a:r>
              <a:rPr lang="pt-PT" dirty="0" smtClean="0"/>
              <a:t>This is a program that generates a</a:t>
            </a:r>
            <a:r>
              <a:rPr lang="pt-PT" baseline="0" dirty="0" smtClean="0"/>
              <a:t> design. But which design? It’s very hard to know.</a:t>
            </a:r>
          </a:p>
          <a:p>
            <a:r>
              <a:rPr lang="pt-PT" baseline="0" dirty="0" smtClean="0"/>
              <a:t>And the problem is not related to fact that we are using a textual programming language here.</a:t>
            </a:r>
            <a:endParaRPr lang="pt-PT" dirty="0"/>
          </a:p>
        </p:txBody>
      </p:sp>
      <p:sp>
        <p:nvSpPr>
          <p:cNvPr id="4" name="Slide Number Placeholder 3"/>
          <p:cNvSpPr>
            <a:spLocks noGrp="1"/>
          </p:cNvSpPr>
          <p:nvPr>
            <p:ph type="sldNum" sz="quarter" idx="10"/>
          </p:nvPr>
        </p:nvSpPr>
        <p:spPr/>
        <p:txBody>
          <a:bodyPr/>
          <a:lstStyle/>
          <a:p>
            <a:fld id="{EBE16F9C-4D91-4FEE-9F20-10BAEF94EA47}" type="slidenum">
              <a:rPr lang="pt-PT" smtClean="0"/>
              <a:pPr/>
              <a:t>3</a:t>
            </a:fld>
            <a:endParaRPr lang="pt-PT"/>
          </a:p>
        </p:txBody>
      </p:sp>
    </p:spTree>
    <p:extLst>
      <p:ext uri="{BB962C8B-B14F-4D97-AF65-F5344CB8AC3E}">
        <p14:creationId xmlns:p14="http://schemas.microsoft.com/office/powerpoint/2010/main" val="2916821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PT" dirty="0" smtClean="0"/>
              <a:t>In</a:t>
            </a:r>
            <a:r>
              <a:rPr lang="pt-PT" baseline="0" dirty="0" smtClean="0"/>
              <a:t> this program, it is also very hard to know what it does, and it is also very hard to know where and how to change it to make it generate something sligthly different.</a:t>
            </a:r>
          </a:p>
          <a:p>
            <a:endParaRPr lang="pt-PT" baseline="0" dirty="0" smtClean="0"/>
          </a:p>
          <a:p>
            <a:r>
              <a:rPr lang="pt-PT" baseline="0" dirty="0" smtClean="0"/>
              <a:t>In fact, in both cases, it is very hard to understand what the programs do, and what design problem are they trying to solve.</a:t>
            </a:r>
          </a:p>
          <a:p>
            <a:endParaRPr lang="pt-PT" baseline="0" dirty="0" smtClean="0"/>
          </a:p>
          <a:p>
            <a:r>
              <a:rPr lang="pt-PT" baseline="0" dirty="0" smtClean="0"/>
              <a:t>How did we get into this situation?</a:t>
            </a:r>
          </a:p>
        </p:txBody>
      </p:sp>
      <p:sp>
        <p:nvSpPr>
          <p:cNvPr id="4" name="Slide Number Placeholder 3"/>
          <p:cNvSpPr>
            <a:spLocks noGrp="1"/>
          </p:cNvSpPr>
          <p:nvPr>
            <p:ph type="sldNum" sz="quarter" idx="10"/>
          </p:nvPr>
        </p:nvSpPr>
        <p:spPr/>
        <p:txBody>
          <a:bodyPr/>
          <a:lstStyle/>
          <a:p>
            <a:fld id="{B2BA3BAB-DBE7-45BD-9F22-86BBFAB63BF1}" type="slidenum">
              <a:rPr lang="pt-PT" smtClean="0"/>
              <a:pPr/>
              <a:t>4</a:t>
            </a:fld>
            <a:endParaRPr lang="pt-PT"/>
          </a:p>
        </p:txBody>
      </p:sp>
    </p:spTree>
    <p:extLst>
      <p:ext uri="{BB962C8B-B14F-4D97-AF65-F5344CB8AC3E}">
        <p14:creationId xmlns:p14="http://schemas.microsoft.com/office/powerpoint/2010/main" val="2714980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PT" dirty="0" smtClean="0"/>
              <a:t>W</a:t>
            </a:r>
            <a:r>
              <a:rPr lang="pt-PT" baseline="0" dirty="0" smtClean="0"/>
              <a:t>hen we look into the typical workflow of people that create generative design programs, they usually start by making sketches and diagrams, which will then be the basis for writing the program.</a:t>
            </a:r>
            <a:endParaRPr lang="pt-PT" dirty="0"/>
          </a:p>
        </p:txBody>
      </p:sp>
      <p:sp>
        <p:nvSpPr>
          <p:cNvPr id="4" name="Slide Number Placeholder 3"/>
          <p:cNvSpPr>
            <a:spLocks noGrp="1"/>
          </p:cNvSpPr>
          <p:nvPr>
            <p:ph type="sldNum" sz="quarter" idx="10"/>
          </p:nvPr>
        </p:nvSpPr>
        <p:spPr/>
        <p:txBody>
          <a:bodyPr/>
          <a:lstStyle/>
          <a:p>
            <a:fld id="{EBE16F9C-4D91-4FEE-9F20-10BAEF94EA47}" type="slidenum">
              <a:rPr lang="pt-PT" smtClean="0"/>
              <a:pPr/>
              <a:t>5</a:t>
            </a:fld>
            <a:endParaRPr lang="pt-PT"/>
          </a:p>
        </p:txBody>
      </p:sp>
    </p:spTree>
    <p:extLst>
      <p:ext uri="{BB962C8B-B14F-4D97-AF65-F5344CB8AC3E}">
        <p14:creationId xmlns:p14="http://schemas.microsoft.com/office/powerpoint/2010/main" val="57576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PT" dirty="0" smtClean="0"/>
              <a:t>The problem is that after they</a:t>
            </a:r>
            <a:r>
              <a:rPr lang="pt-PT" baseline="0" dirty="0" smtClean="0"/>
              <a:t> write the program, we no longer have those sketches and diagrams available, so it becomes difficult to relate the program with the original concepts.</a:t>
            </a:r>
            <a:endParaRPr lang="pt-PT" dirty="0"/>
          </a:p>
        </p:txBody>
      </p:sp>
      <p:sp>
        <p:nvSpPr>
          <p:cNvPr id="4" name="Slide Number Placeholder 3"/>
          <p:cNvSpPr>
            <a:spLocks noGrp="1"/>
          </p:cNvSpPr>
          <p:nvPr>
            <p:ph type="sldNum" sz="quarter" idx="10"/>
          </p:nvPr>
        </p:nvSpPr>
        <p:spPr/>
        <p:txBody>
          <a:bodyPr/>
          <a:lstStyle/>
          <a:p>
            <a:fld id="{EBE16F9C-4D91-4FEE-9F20-10BAEF94EA47}" type="slidenum">
              <a:rPr lang="pt-PT" smtClean="0"/>
              <a:pPr/>
              <a:t>6</a:t>
            </a:fld>
            <a:endParaRPr lang="pt-PT"/>
          </a:p>
        </p:txBody>
      </p:sp>
    </p:spTree>
    <p:extLst>
      <p:ext uri="{BB962C8B-B14F-4D97-AF65-F5344CB8AC3E}">
        <p14:creationId xmlns:p14="http://schemas.microsoft.com/office/powerpoint/2010/main" val="298530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PT" dirty="0" smtClean="0"/>
              <a:t>And it also becomes difficult to relate the program with the generated design.</a:t>
            </a:r>
          </a:p>
          <a:p>
            <a:endParaRPr lang="pt-PT" dirty="0" smtClean="0"/>
          </a:p>
          <a:p>
            <a:r>
              <a:rPr lang="pt-PT" baseline="0" dirty="0" smtClean="0"/>
              <a:t>So, how can we solve these problems.</a:t>
            </a:r>
          </a:p>
          <a:p>
            <a:endParaRPr lang="pt-PT" baseline="0" dirty="0" smtClean="0"/>
          </a:p>
          <a:p>
            <a:r>
              <a:rPr lang="pt-PT" baseline="0" dirty="0" smtClean="0"/>
              <a:t>One possible solution, named Literate Programming, was proposed many years ago by Donald Knuth. He suggested that we should write our programs as if we were writing a book.</a:t>
            </a:r>
          </a:p>
        </p:txBody>
      </p:sp>
      <p:sp>
        <p:nvSpPr>
          <p:cNvPr id="4" name="Slide Number Placeholder 3"/>
          <p:cNvSpPr>
            <a:spLocks noGrp="1"/>
          </p:cNvSpPr>
          <p:nvPr>
            <p:ph type="sldNum" sz="quarter" idx="10"/>
          </p:nvPr>
        </p:nvSpPr>
        <p:spPr/>
        <p:txBody>
          <a:bodyPr/>
          <a:lstStyle/>
          <a:p>
            <a:fld id="{EBE16F9C-4D91-4FEE-9F20-10BAEF94EA47}" type="slidenum">
              <a:rPr lang="pt-PT" smtClean="0"/>
              <a:pPr/>
              <a:t>7</a:t>
            </a:fld>
            <a:endParaRPr lang="pt-PT"/>
          </a:p>
        </p:txBody>
      </p:sp>
    </p:spTree>
    <p:extLst>
      <p:ext uri="{BB962C8B-B14F-4D97-AF65-F5344CB8AC3E}">
        <p14:creationId xmlns:p14="http://schemas.microsoft.com/office/powerpoint/2010/main" val="2354463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this is what it looked like. </a:t>
            </a:r>
          </a:p>
          <a:p>
            <a:r>
              <a:rPr lang="en-US" dirty="0" smtClean="0"/>
              <a:t>We</a:t>
            </a:r>
            <a:r>
              <a:rPr lang="en-US" baseline="0" dirty="0" smtClean="0"/>
              <a:t> would have text, formulas, and whatever would be necessary to explain the program in the middle of the program itself.</a:t>
            </a:r>
          </a:p>
          <a:p>
            <a:r>
              <a:rPr lang="en-US" baseline="0" dirty="0" smtClean="0"/>
              <a:t>The human reader would use all this information to understand the program, while the computer would simply ignore it.</a:t>
            </a:r>
          </a:p>
          <a:p>
            <a:r>
              <a:rPr lang="en-US" baseline="0" dirty="0" smtClean="0"/>
              <a:t>Unfortunately, Literate programming was a failure, simply because it was too hard to write programs like if they were books. It is already hard enough to write books.</a:t>
            </a:r>
          </a:p>
          <a:p>
            <a:r>
              <a:rPr lang="en-US" baseline="0" dirty="0" smtClean="0"/>
              <a:t>However, in the area of generative design, we usually have most of the documentation available even before we have the program.</a:t>
            </a:r>
          </a:p>
          <a:p>
            <a:r>
              <a:rPr lang="en-US" baseline="0" dirty="0" smtClean="0"/>
              <a:t>The only difference is that the documentation is in the form of sketches. </a:t>
            </a:r>
            <a:endParaRPr lang="en-US" dirty="0"/>
          </a:p>
        </p:txBody>
      </p:sp>
      <p:sp>
        <p:nvSpPr>
          <p:cNvPr id="4" name="Slide Number Placeholder 3"/>
          <p:cNvSpPr>
            <a:spLocks noGrp="1"/>
          </p:cNvSpPr>
          <p:nvPr>
            <p:ph type="sldNum" sz="quarter" idx="10"/>
          </p:nvPr>
        </p:nvSpPr>
        <p:spPr/>
        <p:txBody>
          <a:bodyPr/>
          <a:lstStyle/>
          <a:p>
            <a:fld id="{EBE16F9C-4D91-4FEE-9F20-10BAEF94EA47}" type="slidenum">
              <a:rPr lang="pt-PT" smtClean="0"/>
              <a:pPr/>
              <a:t>8</a:t>
            </a:fld>
            <a:endParaRPr lang="pt-PT"/>
          </a:p>
        </p:txBody>
      </p:sp>
    </p:spTree>
    <p:extLst>
      <p:ext uri="{BB962C8B-B14F-4D97-AF65-F5344CB8AC3E}">
        <p14:creationId xmlns:p14="http://schemas.microsoft.com/office/powerpoint/2010/main" val="322563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this is the first step of what we call Illustrated Programming.</a:t>
            </a:r>
          </a:p>
          <a:p>
            <a:endParaRPr lang="en-US" dirty="0" smtClean="0"/>
          </a:p>
          <a:p>
            <a:r>
              <a:rPr lang="en-US" dirty="0" smtClean="0"/>
              <a:t>But it is</a:t>
            </a:r>
            <a:r>
              <a:rPr lang="en-US" baseline="0" dirty="0" smtClean="0"/>
              <a:t> more than this.</a:t>
            </a:r>
            <a:endParaRPr lang="en-US" dirty="0"/>
          </a:p>
        </p:txBody>
      </p:sp>
      <p:sp>
        <p:nvSpPr>
          <p:cNvPr id="4" name="Slide Number Placeholder 3"/>
          <p:cNvSpPr>
            <a:spLocks noGrp="1"/>
          </p:cNvSpPr>
          <p:nvPr>
            <p:ph type="sldNum" sz="quarter" idx="10"/>
          </p:nvPr>
        </p:nvSpPr>
        <p:spPr/>
        <p:txBody>
          <a:bodyPr/>
          <a:lstStyle/>
          <a:p>
            <a:fld id="{EBE16F9C-4D91-4FEE-9F20-10BAEF94EA47}" type="slidenum">
              <a:rPr lang="pt-PT" smtClean="0"/>
              <a:pPr/>
              <a:t>9</a:t>
            </a:fld>
            <a:endParaRPr lang="pt-PT"/>
          </a:p>
        </p:txBody>
      </p:sp>
    </p:spTree>
    <p:extLst>
      <p:ext uri="{BB962C8B-B14F-4D97-AF65-F5344CB8AC3E}">
        <p14:creationId xmlns:p14="http://schemas.microsoft.com/office/powerpoint/2010/main" val="322563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A7A42BB-766D-44BF-83EA-83F56F97BBAF}" type="datetimeFigureOut">
              <a:rPr lang="en-US" smtClean="0"/>
              <a:pPr/>
              <a:t>10/23/2014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CFCCD5-4F97-4951-B9D7-DE8A2F0EC6E0}" type="slidenum">
              <a:rPr lang="en-US" smtClean="0"/>
              <a:pPr/>
              <a:t>‹#›</a:t>
            </a:fld>
            <a:endParaRPr lang="en-US"/>
          </a:p>
        </p:txBody>
      </p:sp>
    </p:spTree>
    <p:extLst>
      <p:ext uri="{BB962C8B-B14F-4D97-AF65-F5344CB8AC3E}">
        <p14:creationId xmlns:p14="http://schemas.microsoft.com/office/powerpoint/2010/main" val="1530571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7A42BB-766D-44BF-83EA-83F56F97BBAF}" type="datetimeFigureOut">
              <a:rPr lang="en-US" smtClean="0"/>
              <a:pPr/>
              <a:t>10/23/2014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CFCCD5-4F97-4951-B9D7-DE8A2F0EC6E0}" type="slidenum">
              <a:rPr lang="en-US" smtClean="0"/>
              <a:pPr/>
              <a:t>‹#›</a:t>
            </a:fld>
            <a:endParaRPr lang="en-US"/>
          </a:p>
        </p:txBody>
      </p:sp>
    </p:spTree>
    <p:extLst>
      <p:ext uri="{BB962C8B-B14F-4D97-AF65-F5344CB8AC3E}">
        <p14:creationId xmlns:p14="http://schemas.microsoft.com/office/powerpoint/2010/main" val="3325921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7A42BB-766D-44BF-83EA-83F56F97BBAF}" type="datetimeFigureOut">
              <a:rPr lang="en-US" smtClean="0"/>
              <a:pPr/>
              <a:t>10/23/2014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CFCCD5-4F97-4951-B9D7-DE8A2F0EC6E0}" type="slidenum">
              <a:rPr lang="en-US" smtClean="0"/>
              <a:pPr/>
              <a:t>‹#›</a:t>
            </a:fld>
            <a:endParaRPr lang="en-US"/>
          </a:p>
        </p:txBody>
      </p:sp>
    </p:spTree>
    <p:extLst>
      <p:ext uri="{BB962C8B-B14F-4D97-AF65-F5344CB8AC3E}">
        <p14:creationId xmlns:p14="http://schemas.microsoft.com/office/powerpoint/2010/main" val="566193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7A42BB-766D-44BF-83EA-83F56F97BBAF}" type="datetimeFigureOut">
              <a:rPr lang="en-US" smtClean="0"/>
              <a:pPr/>
              <a:t>10/23/2014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CFCCD5-4F97-4951-B9D7-DE8A2F0EC6E0}" type="slidenum">
              <a:rPr lang="en-US" smtClean="0"/>
              <a:pPr/>
              <a:t>‹#›</a:t>
            </a:fld>
            <a:endParaRPr lang="en-US"/>
          </a:p>
        </p:txBody>
      </p:sp>
    </p:spTree>
    <p:extLst>
      <p:ext uri="{BB962C8B-B14F-4D97-AF65-F5344CB8AC3E}">
        <p14:creationId xmlns:p14="http://schemas.microsoft.com/office/powerpoint/2010/main" val="185050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7A42BB-766D-44BF-83EA-83F56F97BBAF}" type="datetimeFigureOut">
              <a:rPr lang="en-US" smtClean="0"/>
              <a:pPr/>
              <a:t>10/23/2014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CFCCD5-4F97-4951-B9D7-DE8A2F0EC6E0}" type="slidenum">
              <a:rPr lang="en-US" smtClean="0"/>
              <a:pPr/>
              <a:t>‹#›</a:t>
            </a:fld>
            <a:endParaRPr lang="en-US"/>
          </a:p>
        </p:txBody>
      </p:sp>
    </p:spTree>
    <p:extLst>
      <p:ext uri="{BB962C8B-B14F-4D97-AF65-F5344CB8AC3E}">
        <p14:creationId xmlns:p14="http://schemas.microsoft.com/office/powerpoint/2010/main" val="2908362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A7A42BB-766D-44BF-83EA-83F56F97BBAF}" type="datetimeFigureOut">
              <a:rPr lang="en-US" smtClean="0"/>
              <a:pPr/>
              <a:t>10/23/2014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CFCCD5-4F97-4951-B9D7-DE8A2F0EC6E0}" type="slidenum">
              <a:rPr lang="en-US" smtClean="0"/>
              <a:pPr/>
              <a:t>‹#›</a:t>
            </a:fld>
            <a:endParaRPr lang="en-US"/>
          </a:p>
        </p:txBody>
      </p:sp>
    </p:spTree>
    <p:extLst>
      <p:ext uri="{BB962C8B-B14F-4D97-AF65-F5344CB8AC3E}">
        <p14:creationId xmlns:p14="http://schemas.microsoft.com/office/powerpoint/2010/main" val="1230813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A7A42BB-766D-44BF-83EA-83F56F97BBAF}" type="datetimeFigureOut">
              <a:rPr lang="en-US" smtClean="0"/>
              <a:pPr/>
              <a:t>10/23/2014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CFCCD5-4F97-4951-B9D7-DE8A2F0EC6E0}" type="slidenum">
              <a:rPr lang="en-US" smtClean="0"/>
              <a:pPr/>
              <a:t>‹#›</a:t>
            </a:fld>
            <a:endParaRPr lang="en-US"/>
          </a:p>
        </p:txBody>
      </p:sp>
    </p:spTree>
    <p:extLst>
      <p:ext uri="{BB962C8B-B14F-4D97-AF65-F5344CB8AC3E}">
        <p14:creationId xmlns:p14="http://schemas.microsoft.com/office/powerpoint/2010/main" val="2456750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A7A42BB-766D-44BF-83EA-83F56F97BBAF}" type="datetimeFigureOut">
              <a:rPr lang="en-US" smtClean="0"/>
              <a:pPr/>
              <a:t>10/23/2014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CFCCD5-4F97-4951-B9D7-DE8A2F0EC6E0}" type="slidenum">
              <a:rPr lang="en-US" smtClean="0"/>
              <a:pPr/>
              <a:t>‹#›</a:t>
            </a:fld>
            <a:endParaRPr lang="en-US"/>
          </a:p>
        </p:txBody>
      </p:sp>
    </p:spTree>
    <p:extLst>
      <p:ext uri="{BB962C8B-B14F-4D97-AF65-F5344CB8AC3E}">
        <p14:creationId xmlns:p14="http://schemas.microsoft.com/office/powerpoint/2010/main" val="4055000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7A42BB-766D-44BF-83EA-83F56F97BBAF}" type="datetimeFigureOut">
              <a:rPr lang="en-US" smtClean="0"/>
              <a:pPr/>
              <a:t>10/23/2014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CFCCD5-4F97-4951-B9D7-DE8A2F0EC6E0}" type="slidenum">
              <a:rPr lang="en-US" smtClean="0"/>
              <a:pPr/>
              <a:t>‹#›</a:t>
            </a:fld>
            <a:endParaRPr lang="en-US"/>
          </a:p>
        </p:txBody>
      </p:sp>
    </p:spTree>
    <p:extLst>
      <p:ext uri="{BB962C8B-B14F-4D97-AF65-F5344CB8AC3E}">
        <p14:creationId xmlns:p14="http://schemas.microsoft.com/office/powerpoint/2010/main" val="3055077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7A42BB-766D-44BF-83EA-83F56F97BBAF}" type="datetimeFigureOut">
              <a:rPr lang="en-US" smtClean="0"/>
              <a:pPr/>
              <a:t>10/23/2014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CFCCD5-4F97-4951-B9D7-DE8A2F0EC6E0}" type="slidenum">
              <a:rPr lang="en-US" smtClean="0"/>
              <a:pPr/>
              <a:t>‹#›</a:t>
            </a:fld>
            <a:endParaRPr lang="en-US"/>
          </a:p>
        </p:txBody>
      </p:sp>
    </p:spTree>
    <p:extLst>
      <p:ext uri="{BB962C8B-B14F-4D97-AF65-F5344CB8AC3E}">
        <p14:creationId xmlns:p14="http://schemas.microsoft.com/office/powerpoint/2010/main" val="2258031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7A42BB-766D-44BF-83EA-83F56F97BBAF}" type="datetimeFigureOut">
              <a:rPr lang="en-US" smtClean="0"/>
              <a:pPr/>
              <a:t>10/23/2014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CFCCD5-4F97-4951-B9D7-DE8A2F0EC6E0}" type="slidenum">
              <a:rPr lang="en-US" smtClean="0"/>
              <a:pPr/>
              <a:t>‹#›</a:t>
            </a:fld>
            <a:endParaRPr lang="en-US"/>
          </a:p>
        </p:txBody>
      </p:sp>
    </p:spTree>
    <p:extLst>
      <p:ext uri="{BB962C8B-B14F-4D97-AF65-F5344CB8AC3E}">
        <p14:creationId xmlns:p14="http://schemas.microsoft.com/office/powerpoint/2010/main" val="3635797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7A42BB-766D-44BF-83EA-83F56F97BBAF}" type="datetimeFigureOut">
              <a:rPr lang="en-US" smtClean="0"/>
              <a:pPr/>
              <a:t>10/23/2014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CFCCD5-4F97-4951-B9D7-DE8A2F0EC6E0}" type="slidenum">
              <a:rPr lang="en-US" smtClean="0"/>
              <a:pPr/>
              <a:t>‹#›</a:t>
            </a:fld>
            <a:endParaRPr lang="en-US"/>
          </a:p>
        </p:txBody>
      </p:sp>
    </p:spTree>
    <p:extLst>
      <p:ext uri="{BB962C8B-B14F-4D97-AF65-F5344CB8AC3E}">
        <p14:creationId xmlns:p14="http://schemas.microsoft.com/office/powerpoint/2010/main" val="42732339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video" Target="file:///C:\Users\aml\Dropbox\Pubs\ACADIA\2014\Presentation\Rosetta_and_Rhino.wmv" TargetMode="Externa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Subtitle 2"/>
          <p:cNvSpPr txBox="1">
            <a:spLocks/>
          </p:cNvSpPr>
          <p:nvPr/>
        </p:nvSpPr>
        <p:spPr>
          <a:xfrm>
            <a:off x="6143626" y="4008444"/>
            <a:ext cx="4821154" cy="47533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2800" b="1" dirty="0" smtClean="0">
                <a:latin typeface="Yummo" panose="04020404020B02020C02" pitchFamily="82" charset="0"/>
              </a:rPr>
              <a:t>Illustrated Programming</a:t>
            </a:r>
            <a:endParaRPr lang="en-US" sz="2800" b="1" dirty="0">
              <a:latin typeface="Yummo" panose="04020404020B02020C02" pitchFamily="82" charset="0"/>
            </a:endParaRPr>
          </a:p>
        </p:txBody>
      </p:sp>
      <p:sp>
        <p:nvSpPr>
          <p:cNvPr id="8" name="Subtitle 2"/>
          <p:cNvSpPr txBox="1">
            <a:spLocks/>
          </p:cNvSpPr>
          <p:nvPr/>
        </p:nvSpPr>
        <p:spPr>
          <a:xfrm>
            <a:off x="7900738" y="4468415"/>
            <a:ext cx="3064041" cy="47533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2000" dirty="0" err="1" smtClean="0">
                <a:latin typeface="Yummo" panose="04020404020B02020C02" pitchFamily="82" charset="0"/>
              </a:rPr>
              <a:t>António</a:t>
            </a:r>
            <a:r>
              <a:rPr lang="en-US" sz="2000" dirty="0" smtClean="0">
                <a:latin typeface="Yummo" panose="04020404020B02020C02" pitchFamily="82" charset="0"/>
              </a:rPr>
              <a:t> </a:t>
            </a:r>
            <a:r>
              <a:rPr lang="en-US" sz="2000" dirty="0" err="1" smtClean="0">
                <a:latin typeface="Yummo" panose="04020404020B02020C02" pitchFamily="82" charset="0"/>
              </a:rPr>
              <a:t>Leitão</a:t>
            </a:r>
            <a:endParaRPr lang="en-US" sz="2000" dirty="0">
              <a:latin typeface="Yummo" panose="04020404020B02020C02" pitchFamily="82"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5300" y="335859"/>
            <a:ext cx="4305657" cy="4305657"/>
          </a:xfrm>
          <a:prstGeom prst="rect">
            <a:avLst/>
          </a:prstGeom>
        </p:spPr>
      </p:pic>
      <p:sp>
        <p:nvSpPr>
          <p:cNvPr id="12" name="Subtitle 2"/>
          <p:cNvSpPr txBox="1">
            <a:spLocks/>
          </p:cNvSpPr>
          <p:nvPr/>
        </p:nvSpPr>
        <p:spPr>
          <a:xfrm>
            <a:off x="7900737" y="4751038"/>
            <a:ext cx="3064041" cy="47533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2000" dirty="0" smtClean="0">
                <a:latin typeface="Yummo" panose="04020404020B02020C02" pitchFamily="82" charset="0"/>
              </a:rPr>
              <a:t>INESC – IST - UL</a:t>
            </a:r>
            <a:endParaRPr lang="en-US" sz="2000" dirty="0">
              <a:latin typeface="Yummo" panose="04020404020B02020C02" pitchFamily="82" charset="0"/>
            </a:endParaRPr>
          </a:p>
        </p:txBody>
      </p:sp>
      <p:sp>
        <p:nvSpPr>
          <p:cNvPr id="7" name="Subtitle 2"/>
          <p:cNvSpPr txBox="1">
            <a:spLocks/>
          </p:cNvSpPr>
          <p:nvPr/>
        </p:nvSpPr>
        <p:spPr>
          <a:xfrm>
            <a:off x="7900733" y="5086430"/>
            <a:ext cx="3064041" cy="47533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2000" dirty="0" smtClean="0">
                <a:latin typeface="Yummo" panose="04020404020B02020C02" pitchFamily="82" charset="0"/>
              </a:rPr>
              <a:t>José Lopes</a:t>
            </a:r>
            <a:endParaRPr lang="en-US" sz="2000" dirty="0">
              <a:latin typeface="Yummo" panose="04020404020B02020C02" pitchFamily="82" charset="0"/>
            </a:endParaRPr>
          </a:p>
        </p:txBody>
      </p:sp>
      <p:sp>
        <p:nvSpPr>
          <p:cNvPr id="9" name="Subtitle 2"/>
          <p:cNvSpPr txBox="1">
            <a:spLocks/>
          </p:cNvSpPr>
          <p:nvPr/>
        </p:nvSpPr>
        <p:spPr>
          <a:xfrm>
            <a:off x="7900732" y="5369053"/>
            <a:ext cx="3064041" cy="47533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2000" dirty="0" smtClean="0">
                <a:latin typeface="Yummo" panose="04020404020B02020C02" pitchFamily="82" charset="0"/>
              </a:rPr>
              <a:t>IST-</a:t>
            </a:r>
            <a:r>
              <a:rPr lang="en-US" sz="2000" dirty="0" err="1" smtClean="0">
                <a:latin typeface="Yummo" panose="04020404020B02020C02" pitchFamily="82" charset="0"/>
              </a:rPr>
              <a:t>Ul</a:t>
            </a:r>
            <a:endParaRPr lang="en-US" sz="2000" dirty="0">
              <a:latin typeface="Yummo" panose="04020404020B02020C02" pitchFamily="82" charset="0"/>
            </a:endParaRPr>
          </a:p>
        </p:txBody>
      </p:sp>
      <p:sp>
        <p:nvSpPr>
          <p:cNvPr id="11" name="Subtitle 2"/>
          <p:cNvSpPr txBox="1">
            <a:spLocks/>
          </p:cNvSpPr>
          <p:nvPr/>
        </p:nvSpPr>
        <p:spPr>
          <a:xfrm>
            <a:off x="7918663" y="5731345"/>
            <a:ext cx="3064041" cy="47533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2000" dirty="0" err="1" smtClean="0">
                <a:latin typeface="Yummo" panose="04020404020B02020C02" pitchFamily="82" charset="0"/>
              </a:rPr>
              <a:t>Luís</a:t>
            </a:r>
            <a:r>
              <a:rPr lang="en-US" sz="2000" dirty="0" smtClean="0">
                <a:latin typeface="Yummo" panose="04020404020B02020C02" pitchFamily="82" charset="0"/>
              </a:rPr>
              <a:t> Santos</a:t>
            </a:r>
            <a:endParaRPr lang="en-US" sz="2000" dirty="0">
              <a:latin typeface="Yummo" panose="04020404020B02020C02" pitchFamily="82" charset="0"/>
            </a:endParaRPr>
          </a:p>
        </p:txBody>
      </p:sp>
      <p:sp>
        <p:nvSpPr>
          <p:cNvPr id="13" name="Subtitle 2"/>
          <p:cNvSpPr txBox="1">
            <a:spLocks/>
          </p:cNvSpPr>
          <p:nvPr/>
        </p:nvSpPr>
        <p:spPr>
          <a:xfrm>
            <a:off x="7918662" y="6013968"/>
            <a:ext cx="3064041" cy="47533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2000" dirty="0" smtClean="0">
                <a:latin typeface="Yummo" panose="04020404020B02020C02" pitchFamily="82" charset="0"/>
              </a:rPr>
              <a:t>UC Berkeley - CBE</a:t>
            </a:r>
            <a:endParaRPr lang="en-US" sz="2000" dirty="0">
              <a:latin typeface="Yummo" panose="04020404020B02020C02" pitchFamily="82" charset="0"/>
            </a:endParaRPr>
          </a:p>
        </p:txBody>
      </p:sp>
    </p:spTree>
    <p:extLst>
      <p:ext uri="{BB962C8B-B14F-4D97-AF65-F5344CB8AC3E}">
        <p14:creationId xmlns:p14="http://schemas.microsoft.com/office/powerpoint/2010/main" val="35439684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3825" y="1263650"/>
            <a:ext cx="4324350" cy="400110"/>
          </a:xfrm>
          <a:prstGeom prst="rect">
            <a:avLst/>
          </a:prstGeom>
          <a:noFill/>
        </p:spPr>
        <p:txBody>
          <a:bodyPr wrap="square" rtlCol="0">
            <a:spAutoFit/>
          </a:bodyPr>
          <a:lstStyle/>
          <a:p>
            <a:pPr algn="ctr"/>
            <a:r>
              <a:rPr lang="en-US" sz="2000" dirty="0" smtClean="0">
                <a:solidFill>
                  <a:schemeClr val="bg1"/>
                </a:solidFill>
                <a:latin typeface="Helvetica" pitchFamily="34" charset="0"/>
              </a:rPr>
              <a:t>Illustrated Programming</a:t>
            </a:r>
            <a:endParaRPr lang="en-US" sz="2000" dirty="0">
              <a:solidFill>
                <a:schemeClr val="bg1"/>
              </a:solidFill>
              <a:latin typeface="Helvetica" pitchFamily="34" charset="0"/>
            </a:endParaRPr>
          </a:p>
        </p:txBody>
      </p:sp>
      <p:sp>
        <p:nvSpPr>
          <p:cNvPr id="3" name="TextBox 2"/>
          <p:cNvSpPr txBox="1"/>
          <p:nvPr/>
        </p:nvSpPr>
        <p:spPr>
          <a:xfrm>
            <a:off x="353385" y="192440"/>
            <a:ext cx="8196255" cy="430887"/>
          </a:xfrm>
          <a:prstGeom prst="rect">
            <a:avLst/>
          </a:prstGeom>
          <a:noFill/>
        </p:spPr>
        <p:txBody>
          <a:bodyPr wrap="square" rtlCol="0">
            <a:spAutoFit/>
          </a:bodyPr>
          <a:lstStyle/>
          <a:p>
            <a:r>
              <a:rPr lang="en-US" sz="2200" dirty="0" smtClean="0">
                <a:solidFill>
                  <a:srgbClr val="00FF00"/>
                </a:solidFill>
                <a:latin typeface="Lucida Console" pitchFamily="49" charset="0"/>
              </a:rPr>
              <a:t>&gt;Solution</a:t>
            </a:r>
          </a:p>
        </p:txBody>
      </p:sp>
      <p:sp>
        <p:nvSpPr>
          <p:cNvPr id="5" name="Rectangle 4"/>
          <p:cNvSpPr/>
          <p:nvPr/>
        </p:nvSpPr>
        <p:spPr>
          <a:xfrm>
            <a:off x="2000747" y="467359"/>
            <a:ext cx="144000" cy="540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Oval 5"/>
          <p:cNvSpPr/>
          <p:nvPr/>
        </p:nvSpPr>
        <p:spPr>
          <a:xfrm>
            <a:off x="3036000" y="546800"/>
            <a:ext cx="6120000" cy="61200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Oval 6"/>
          <p:cNvSpPr/>
          <p:nvPr/>
        </p:nvSpPr>
        <p:spPr>
          <a:xfrm>
            <a:off x="3242900" y="2324100"/>
            <a:ext cx="1980500" cy="1980500"/>
          </a:xfrm>
          <a:prstGeom prst="ellipse">
            <a:avLst/>
          </a:prstGeom>
          <a:noFill/>
          <a:ln w="25400"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 name="TextBox 7"/>
          <p:cNvSpPr txBox="1"/>
          <p:nvPr/>
        </p:nvSpPr>
        <p:spPr>
          <a:xfrm>
            <a:off x="3033350" y="2990850"/>
            <a:ext cx="2330450" cy="646331"/>
          </a:xfrm>
          <a:prstGeom prst="rect">
            <a:avLst/>
          </a:prstGeom>
          <a:noFill/>
          <a:ln w="38100" cap="rnd">
            <a:noFill/>
            <a:prstDash val="sysDot"/>
            <a:round/>
          </a:ln>
        </p:spPr>
        <p:txBody>
          <a:bodyPr wrap="square" rtlCol="0">
            <a:spAutoFit/>
          </a:bodyPr>
          <a:lstStyle/>
          <a:p>
            <a:pPr algn="ctr"/>
            <a:r>
              <a:rPr lang="en-US" dirty="0" smtClean="0">
                <a:solidFill>
                  <a:schemeClr val="bg1"/>
                </a:solidFill>
                <a:latin typeface="Helvetica" pitchFamily="34" charset="0"/>
              </a:rPr>
              <a:t>Sketch-Program</a:t>
            </a:r>
          </a:p>
          <a:p>
            <a:pPr algn="ctr"/>
            <a:r>
              <a:rPr lang="en-US" dirty="0" smtClean="0">
                <a:solidFill>
                  <a:schemeClr val="bg1"/>
                </a:solidFill>
                <a:latin typeface="Helvetica" pitchFamily="34" charset="0"/>
              </a:rPr>
              <a:t>Correlation</a:t>
            </a:r>
            <a:endParaRPr lang="en-US" dirty="0">
              <a:solidFill>
                <a:schemeClr val="bg1"/>
              </a:solidFill>
              <a:latin typeface="Helvetica" pitchFamily="34" charset="0"/>
            </a:endParaRPr>
          </a:p>
        </p:txBody>
      </p:sp>
      <p:sp>
        <p:nvSpPr>
          <p:cNvPr id="11" name="Oval 10"/>
          <p:cNvSpPr/>
          <p:nvPr/>
        </p:nvSpPr>
        <p:spPr>
          <a:xfrm>
            <a:off x="5135900" y="2552700"/>
            <a:ext cx="3600000" cy="3600000"/>
          </a:xfrm>
          <a:prstGeom prst="ellipse">
            <a:avLst/>
          </a:prstGeom>
          <a:noFill/>
          <a:ln w="25400"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2" name="TextBox 11"/>
          <p:cNvSpPr txBox="1"/>
          <p:nvPr/>
        </p:nvSpPr>
        <p:spPr>
          <a:xfrm>
            <a:off x="5763850" y="3054350"/>
            <a:ext cx="2330450" cy="646331"/>
          </a:xfrm>
          <a:prstGeom prst="rect">
            <a:avLst/>
          </a:prstGeom>
          <a:noFill/>
        </p:spPr>
        <p:txBody>
          <a:bodyPr wrap="square" rtlCol="0">
            <a:spAutoFit/>
          </a:bodyPr>
          <a:lstStyle/>
          <a:p>
            <a:pPr algn="ctr"/>
            <a:r>
              <a:rPr lang="en-US" dirty="0" smtClean="0">
                <a:solidFill>
                  <a:schemeClr val="bg1"/>
                </a:solidFill>
                <a:latin typeface="Helvetica" pitchFamily="34" charset="0"/>
              </a:rPr>
              <a:t>Program-Model</a:t>
            </a:r>
          </a:p>
          <a:p>
            <a:pPr algn="ctr"/>
            <a:r>
              <a:rPr lang="en-US" dirty="0" smtClean="0">
                <a:solidFill>
                  <a:schemeClr val="bg1"/>
                </a:solidFill>
                <a:latin typeface="Helvetica" pitchFamily="34" charset="0"/>
              </a:rPr>
              <a:t>Correlation</a:t>
            </a:r>
            <a:endParaRPr lang="en-US" dirty="0">
              <a:solidFill>
                <a:schemeClr val="bg1"/>
              </a:solidFill>
              <a:latin typeface="Helvetica" pitchFamily="34" charset="0"/>
            </a:endParaRPr>
          </a:p>
        </p:txBody>
      </p:sp>
      <p:sp>
        <p:nvSpPr>
          <p:cNvPr id="14" name="TextBox 13"/>
          <p:cNvSpPr txBox="1"/>
          <p:nvPr/>
        </p:nvSpPr>
        <p:spPr>
          <a:xfrm>
            <a:off x="5192350" y="4895850"/>
            <a:ext cx="2330450" cy="338554"/>
          </a:xfrm>
          <a:prstGeom prst="rect">
            <a:avLst/>
          </a:prstGeom>
          <a:noFill/>
        </p:spPr>
        <p:txBody>
          <a:bodyPr wrap="square" rtlCol="0">
            <a:spAutoFit/>
          </a:bodyPr>
          <a:lstStyle/>
          <a:p>
            <a:pPr algn="ctr"/>
            <a:r>
              <a:rPr lang="en-US" sz="1600" dirty="0" smtClean="0">
                <a:solidFill>
                  <a:schemeClr val="bg1"/>
                </a:solidFill>
                <a:latin typeface="Helvetica" pitchFamily="34" charset="0"/>
              </a:rPr>
              <a:t>Traceability</a:t>
            </a:r>
            <a:endParaRPr lang="en-US" sz="1600" dirty="0">
              <a:solidFill>
                <a:schemeClr val="bg1"/>
              </a:solidFill>
              <a:latin typeface="Helvetica" pitchFamily="34" charset="0"/>
            </a:endParaRPr>
          </a:p>
        </p:txBody>
      </p:sp>
      <p:sp>
        <p:nvSpPr>
          <p:cNvPr id="15" name="Oval 14"/>
          <p:cNvSpPr/>
          <p:nvPr/>
        </p:nvSpPr>
        <p:spPr>
          <a:xfrm>
            <a:off x="5631200" y="4356100"/>
            <a:ext cx="1440000" cy="1440000"/>
          </a:xfrm>
          <a:prstGeom prst="ellipse">
            <a:avLst/>
          </a:prstGeom>
          <a:noFill/>
          <a:ln w="25400" cap="rnd">
            <a:solidFill>
              <a:schemeClr val="bg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6" name="TextBox 15"/>
          <p:cNvSpPr txBox="1"/>
          <p:nvPr/>
        </p:nvSpPr>
        <p:spPr>
          <a:xfrm>
            <a:off x="6716350" y="4197350"/>
            <a:ext cx="2330450" cy="584775"/>
          </a:xfrm>
          <a:prstGeom prst="rect">
            <a:avLst/>
          </a:prstGeom>
          <a:noFill/>
        </p:spPr>
        <p:txBody>
          <a:bodyPr wrap="square" rtlCol="0">
            <a:spAutoFit/>
          </a:bodyPr>
          <a:lstStyle/>
          <a:p>
            <a:pPr algn="ctr"/>
            <a:r>
              <a:rPr lang="en-US" sz="1600" dirty="0" smtClean="0">
                <a:solidFill>
                  <a:schemeClr val="bg1"/>
                </a:solidFill>
                <a:latin typeface="Helvetica" pitchFamily="34" charset="0"/>
              </a:rPr>
              <a:t>Immediate</a:t>
            </a:r>
          </a:p>
          <a:p>
            <a:pPr algn="ctr"/>
            <a:r>
              <a:rPr lang="en-US" sz="1600" dirty="0" smtClean="0">
                <a:solidFill>
                  <a:schemeClr val="bg1"/>
                </a:solidFill>
                <a:latin typeface="Helvetica" pitchFamily="34" charset="0"/>
              </a:rPr>
              <a:t>Feedback</a:t>
            </a:r>
            <a:endParaRPr lang="en-US" sz="1600" dirty="0">
              <a:solidFill>
                <a:schemeClr val="bg1"/>
              </a:solidFill>
              <a:latin typeface="Helvetica" pitchFamily="34" charset="0"/>
            </a:endParaRPr>
          </a:p>
        </p:txBody>
      </p:sp>
      <p:sp>
        <p:nvSpPr>
          <p:cNvPr id="17" name="Oval 16"/>
          <p:cNvSpPr/>
          <p:nvPr/>
        </p:nvSpPr>
        <p:spPr>
          <a:xfrm>
            <a:off x="7129800" y="3784600"/>
            <a:ext cx="1440000" cy="1440000"/>
          </a:xfrm>
          <a:prstGeom prst="ellipse">
            <a:avLst/>
          </a:prstGeom>
          <a:noFill/>
          <a:ln w="25400" cap="rnd">
            <a:solidFill>
              <a:schemeClr val="bg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remove" grpId="0" nodeType="withEffect">
                                  <p:stCondLst>
                                    <p:cond delay="0"/>
                                  </p:stCondLst>
                                  <p:childTnLst>
                                    <p:anim calcmode="discrete" valueType="str">
                                      <p:cBhvr>
                                        <p:cTn id="6" dur="1000" fill="hold"/>
                                        <p:tgtEl>
                                          <p:spTgt spid="5"/>
                                        </p:tgtEl>
                                        <p:attrNameLst>
                                          <p:attrName>style.visibility</p:attrName>
                                        </p:attrNameLst>
                                      </p:cBhvr>
                                      <p:tavLst>
                                        <p:tav tm="0">
                                          <p:val>
                                            <p:strVal val="hidden"/>
                                          </p:val>
                                        </p:tav>
                                        <p:tav tm="50000">
                                          <p:val>
                                            <p:strVal val="visible"/>
                                          </p:val>
                                        </p:tav>
                                      </p:tavLst>
                                    </p:anim>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11" grpId="0" animBg="1"/>
      <p:bldP spid="12" grpId="0"/>
      <p:bldP spid="14" grpId="0"/>
      <p:bldP spid="15" grpId="0" animBg="1"/>
      <p:bldP spid="16" grpId="0"/>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3385" y="192440"/>
            <a:ext cx="8196255" cy="430887"/>
          </a:xfrm>
          <a:prstGeom prst="rect">
            <a:avLst/>
          </a:prstGeom>
          <a:noFill/>
        </p:spPr>
        <p:txBody>
          <a:bodyPr wrap="square" rtlCol="0">
            <a:spAutoFit/>
          </a:bodyPr>
          <a:lstStyle/>
          <a:p>
            <a:r>
              <a:rPr lang="en-US" sz="2200" dirty="0" smtClean="0">
                <a:solidFill>
                  <a:srgbClr val="00FF00"/>
                </a:solidFill>
                <a:latin typeface="Lucida Console" pitchFamily="49" charset="0"/>
              </a:rPr>
              <a:t>&gt;Implementation</a:t>
            </a:r>
          </a:p>
        </p:txBody>
      </p:sp>
      <p:sp>
        <p:nvSpPr>
          <p:cNvPr id="6" name="Rectangle 5"/>
          <p:cNvSpPr/>
          <p:nvPr/>
        </p:nvSpPr>
        <p:spPr>
          <a:xfrm>
            <a:off x="3013752" y="471978"/>
            <a:ext cx="144000" cy="540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CaixaDeTexto 23"/>
          <p:cNvSpPr txBox="1"/>
          <p:nvPr/>
        </p:nvSpPr>
        <p:spPr>
          <a:xfrm>
            <a:off x="1144712" y="3527152"/>
            <a:ext cx="2052736" cy="483915"/>
          </a:xfrm>
          <a:prstGeom prst="rect">
            <a:avLst/>
          </a:prstGeom>
          <a:noFill/>
        </p:spPr>
        <p:txBody>
          <a:bodyPr wrap="square" rtlCol="0">
            <a:spAutoFit/>
          </a:bodyPr>
          <a:lstStyle/>
          <a:p>
            <a:pPr algn="r">
              <a:lnSpc>
                <a:spcPts val="3000"/>
              </a:lnSpc>
            </a:pPr>
            <a:r>
              <a:rPr lang="pt-PT" sz="3500" b="1" dirty="0" err="1" smtClean="0">
                <a:solidFill>
                  <a:schemeClr val="bg1"/>
                </a:solidFill>
                <a:latin typeface="Trebuchet MS" pitchFamily="34" charset="0"/>
                <a:cs typeface="Arabic Typesetting" pitchFamily="66" charset="-78"/>
              </a:rPr>
              <a:t>AutoLISP</a:t>
            </a:r>
            <a:endParaRPr lang="pt-PT" sz="3500" b="1" dirty="0" smtClean="0">
              <a:solidFill>
                <a:schemeClr val="bg1"/>
              </a:solidFill>
              <a:latin typeface="Trebuchet MS" pitchFamily="34" charset="0"/>
              <a:cs typeface="Arabic Typesetting" pitchFamily="66" charset="-78"/>
            </a:endParaRPr>
          </a:p>
        </p:txBody>
      </p:sp>
      <p:grpSp>
        <p:nvGrpSpPr>
          <p:cNvPr id="9" name="Grupo 69"/>
          <p:cNvGrpSpPr/>
          <p:nvPr/>
        </p:nvGrpSpPr>
        <p:grpSpPr>
          <a:xfrm>
            <a:off x="4848522" y="2011927"/>
            <a:ext cx="2376264" cy="2767590"/>
            <a:chOff x="3131840" y="2420888"/>
            <a:chExt cx="2376264" cy="2767590"/>
          </a:xfrm>
        </p:grpSpPr>
        <p:pic>
          <p:nvPicPr>
            <p:cNvPr id="10" name="Picture 12" descr="C:\Users\Clkiente\Dropbox\ACADIA\Logos\ROSETTA_STONE.png"/>
            <p:cNvPicPr>
              <a:picLocks noChangeAspect="1" noChangeArrowheads="1"/>
            </p:cNvPicPr>
            <p:nvPr/>
          </p:nvPicPr>
          <p:blipFill>
            <a:blip r:embed="rId3" cstate="print"/>
            <a:srcRect/>
            <a:stretch>
              <a:fillRect/>
            </a:stretch>
          </p:blipFill>
          <p:spPr bwMode="auto">
            <a:xfrm>
              <a:off x="3275856" y="2420888"/>
              <a:ext cx="2074168" cy="2767590"/>
            </a:xfrm>
            <a:prstGeom prst="rect">
              <a:avLst/>
            </a:prstGeom>
            <a:noFill/>
          </p:spPr>
        </p:pic>
        <p:sp>
          <p:nvSpPr>
            <p:cNvPr id="11" name="CaixaDeTexto 55"/>
            <p:cNvSpPr txBox="1"/>
            <p:nvPr/>
          </p:nvSpPr>
          <p:spPr>
            <a:xfrm>
              <a:off x="3131840" y="3619386"/>
              <a:ext cx="2376264" cy="477054"/>
            </a:xfrm>
            <a:prstGeom prst="rect">
              <a:avLst/>
            </a:prstGeom>
            <a:noFill/>
          </p:spPr>
          <p:txBody>
            <a:bodyPr wrap="square" rtlCol="0">
              <a:spAutoFit/>
            </a:bodyPr>
            <a:lstStyle/>
            <a:p>
              <a:pPr algn="ctr">
                <a:lnSpc>
                  <a:spcPts val="3000"/>
                </a:lnSpc>
              </a:pPr>
              <a:r>
                <a:rPr lang="pt-PT" sz="4000" b="1" dirty="0" err="1" smtClean="0">
                  <a:solidFill>
                    <a:schemeClr val="bg1"/>
                  </a:solidFill>
                  <a:latin typeface="Trebuchet MS" pitchFamily="34" charset="0"/>
                </a:rPr>
                <a:t>Rosetta</a:t>
              </a:r>
              <a:endParaRPr lang="pt-PT" sz="4000" b="1" dirty="0" smtClean="0">
                <a:solidFill>
                  <a:schemeClr val="bg1"/>
                </a:solidFill>
                <a:latin typeface="Trebuchet MS" pitchFamily="34" charset="0"/>
              </a:endParaRPr>
            </a:p>
          </p:txBody>
        </p:sp>
      </p:grpSp>
      <p:sp>
        <p:nvSpPr>
          <p:cNvPr id="12" name="CaixaDeTexto 56"/>
          <p:cNvSpPr txBox="1"/>
          <p:nvPr/>
        </p:nvSpPr>
        <p:spPr>
          <a:xfrm>
            <a:off x="814512" y="1061902"/>
            <a:ext cx="2376264" cy="483915"/>
          </a:xfrm>
          <a:prstGeom prst="rect">
            <a:avLst/>
          </a:prstGeom>
          <a:noFill/>
        </p:spPr>
        <p:txBody>
          <a:bodyPr wrap="square" rtlCol="0">
            <a:spAutoFit/>
          </a:bodyPr>
          <a:lstStyle/>
          <a:p>
            <a:pPr algn="r">
              <a:lnSpc>
                <a:spcPts val="3000"/>
              </a:lnSpc>
            </a:pPr>
            <a:r>
              <a:rPr lang="pt-PT" sz="3500" b="1" dirty="0" smtClean="0">
                <a:solidFill>
                  <a:schemeClr val="bg1"/>
                </a:solidFill>
                <a:latin typeface="Trebuchet MS" pitchFamily="34" charset="0"/>
                <a:cs typeface="Arabic Typesetting" pitchFamily="66" charset="-78"/>
              </a:rPr>
              <a:t>Javascript</a:t>
            </a:r>
          </a:p>
        </p:txBody>
      </p:sp>
      <p:sp>
        <p:nvSpPr>
          <p:cNvPr id="13" name="CaixaDeTexto 57"/>
          <p:cNvSpPr txBox="1"/>
          <p:nvPr/>
        </p:nvSpPr>
        <p:spPr>
          <a:xfrm>
            <a:off x="1652712" y="2235200"/>
            <a:ext cx="1626906" cy="483915"/>
          </a:xfrm>
          <a:prstGeom prst="rect">
            <a:avLst/>
          </a:prstGeom>
          <a:noFill/>
        </p:spPr>
        <p:txBody>
          <a:bodyPr wrap="square" rtlCol="0">
            <a:spAutoFit/>
          </a:bodyPr>
          <a:lstStyle/>
          <a:p>
            <a:pPr algn="r">
              <a:lnSpc>
                <a:spcPts val="3000"/>
              </a:lnSpc>
            </a:pPr>
            <a:r>
              <a:rPr lang="pt-PT" sz="3500" b="1" dirty="0" smtClean="0">
                <a:solidFill>
                  <a:schemeClr val="bg1"/>
                </a:solidFill>
                <a:latin typeface="Trebuchet MS" pitchFamily="34" charset="0"/>
                <a:cs typeface="Arabic Typesetting" pitchFamily="66" charset="-78"/>
              </a:rPr>
              <a:t>Racket</a:t>
            </a:r>
          </a:p>
        </p:txBody>
      </p:sp>
      <p:grpSp>
        <p:nvGrpSpPr>
          <p:cNvPr id="14" name="Grupo 66"/>
          <p:cNvGrpSpPr/>
          <p:nvPr/>
        </p:nvGrpSpPr>
        <p:grpSpPr>
          <a:xfrm>
            <a:off x="8853512" y="1699289"/>
            <a:ext cx="1568619" cy="1382620"/>
            <a:chOff x="323529" y="4005064"/>
            <a:chExt cx="1568619" cy="1382620"/>
          </a:xfrm>
        </p:grpSpPr>
        <p:pic>
          <p:nvPicPr>
            <p:cNvPr id="15" name="Picture 7" descr="C:\Users\Clkiente\Desktop\Rhino_4.jpg"/>
            <p:cNvPicPr>
              <a:picLocks noChangeAspect="1" noChangeArrowheads="1"/>
            </p:cNvPicPr>
            <p:nvPr/>
          </p:nvPicPr>
          <p:blipFill>
            <a:blip r:embed="rId4" cstate="print"/>
            <a:srcRect l="39096" b="74230"/>
            <a:stretch>
              <a:fillRect/>
            </a:stretch>
          </p:blipFill>
          <p:spPr bwMode="auto">
            <a:xfrm>
              <a:off x="323529" y="4889893"/>
              <a:ext cx="1568619" cy="497791"/>
            </a:xfrm>
            <a:prstGeom prst="rect">
              <a:avLst/>
            </a:prstGeom>
            <a:noFill/>
          </p:spPr>
        </p:pic>
        <p:pic>
          <p:nvPicPr>
            <p:cNvPr id="16" name="Picture 8" descr="C:\Users\Clkiente\Dropbox\ACADIA\PPImages\Rhino.png"/>
            <p:cNvPicPr>
              <a:picLocks noChangeAspect="1" noChangeArrowheads="1"/>
            </p:cNvPicPr>
            <p:nvPr/>
          </p:nvPicPr>
          <p:blipFill>
            <a:blip r:embed="rId5" cstate="print"/>
            <a:srcRect/>
            <a:stretch>
              <a:fillRect/>
            </a:stretch>
          </p:blipFill>
          <p:spPr bwMode="auto">
            <a:xfrm>
              <a:off x="441906" y="4005064"/>
              <a:ext cx="1251126" cy="1003811"/>
            </a:xfrm>
            <a:prstGeom prst="rect">
              <a:avLst/>
            </a:prstGeom>
            <a:noFill/>
          </p:spPr>
        </p:pic>
      </p:grpSp>
      <p:grpSp>
        <p:nvGrpSpPr>
          <p:cNvPr id="17" name="Grupo 67"/>
          <p:cNvGrpSpPr/>
          <p:nvPr/>
        </p:nvGrpSpPr>
        <p:grpSpPr>
          <a:xfrm>
            <a:off x="8866412" y="281857"/>
            <a:ext cx="1401783" cy="1233993"/>
            <a:chOff x="395536" y="2132856"/>
            <a:chExt cx="1401783" cy="1233993"/>
          </a:xfrm>
        </p:grpSpPr>
        <p:pic>
          <p:nvPicPr>
            <p:cNvPr id="18" name="Picture 8" descr="C:\Users\Clkiente\Dropbox\ACADIA\Logos\AutoCAD.png"/>
            <p:cNvPicPr>
              <a:picLocks noChangeAspect="1" noChangeArrowheads="1"/>
            </p:cNvPicPr>
            <p:nvPr/>
          </p:nvPicPr>
          <p:blipFill>
            <a:blip r:embed="rId6" cstate="print"/>
            <a:srcRect/>
            <a:stretch>
              <a:fillRect/>
            </a:stretch>
          </p:blipFill>
          <p:spPr bwMode="auto">
            <a:xfrm>
              <a:off x="683568" y="2132856"/>
              <a:ext cx="877826" cy="877826"/>
            </a:xfrm>
            <a:prstGeom prst="rect">
              <a:avLst/>
            </a:prstGeom>
            <a:noFill/>
          </p:spPr>
        </p:pic>
        <p:pic>
          <p:nvPicPr>
            <p:cNvPr id="19" name="Picture 11" descr="C:\Users\Clkiente\Dropbox\ACADIA\Logos\logo_autocad_vermelha_200px.png"/>
            <p:cNvPicPr>
              <a:picLocks noChangeAspect="1" noChangeArrowheads="1"/>
            </p:cNvPicPr>
            <p:nvPr/>
          </p:nvPicPr>
          <p:blipFill>
            <a:blip r:embed="rId7" cstate="print"/>
            <a:srcRect r="8008"/>
            <a:stretch>
              <a:fillRect/>
            </a:stretch>
          </p:blipFill>
          <p:spPr bwMode="auto">
            <a:xfrm>
              <a:off x="395536" y="2924944"/>
              <a:ext cx="1401783" cy="441905"/>
            </a:xfrm>
            <a:prstGeom prst="rect">
              <a:avLst/>
            </a:prstGeom>
            <a:noFill/>
          </p:spPr>
        </p:pic>
      </p:grpSp>
      <p:cxnSp>
        <p:nvCxnSpPr>
          <p:cNvPr id="21" name="Conexão recta unidireccional 73"/>
          <p:cNvCxnSpPr>
            <a:stCxn id="12" idx="3"/>
          </p:cNvCxnSpPr>
          <p:nvPr/>
        </p:nvCxnSpPr>
        <p:spPr>
          <a:xfrm>
            <a:off x="3190776" y="1303860"/>
            <a:ext cx="1698724" cy="944040"/>
          </a:xfrm>
          <a:prstGeom prst="straightConnector1">
            <a:avLst/>
          </a:prstGeom>
          <a:ln w="63500">
            <a:solidFill>
              <a:schemeClr val="tx2">
                <a:lumMod val="40000"/>
                <a:lumOff val="60000"/>
              </a:schemeClr>
            </a:solidFill>
            <a:prstDash val="solid"/>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2" name="Conexão recta unidireccional 74"/>
          <p:cNvCxnSpPr/>
          <p:nvPr/>
        </p:nvCxnSpPr>
        <p:spPr>
          <a:xfrm>
            <a:off x="3365500" y="2425700"/>
            <a:ext cx="1371600" cy="368300"/>
          </a:xfrm>
          <a:prstGeom prst="straightConnector1">
            <a:avLst/>
          </a:prstGeom>
          <a:ln w="63500">
            <a:solidFill>
              <a:schemeClr val="tx2">
                <a:lumMod val="40000"/>
                <a:lumOff val="60000"/>
              </a:schemeClr>
            </a:solidFill>
            <a:prstDash val="solid"/>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3" name="Conexão recta unidireccional 79"/>
          <p:cNvCxnSpPr>
            <a:stCxn id="28" idx="3"/>
          </p:cNvCxnSpPr>
          <p:nvPr/>
        </p:nvCxnSpPr>
        <p:spPr>
          <a:xfrm flipV="1">
            <a:off x="3197448" y="4076700"/>
            <a:ext cx="1590452" cy="911610"/>
          </a:xfrm>
          <a:prstGeom prst="straightConnector1">
            <a:avLst/>
          </a:prstGeom>
          <a:ln w="63500">
            <a:solidFill>
              <a:schemeClr val="tx2">
                <a:lumMod val="40000"/>
                <a:lumOff val="60000"/>
              </a:schemeClr>
            </a:solidFill>
            <a:prstDash val="solid"/>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4" name="Conexão recta unidireccional 86"/>
          <p:cNvCxnSpPr/>
          <p:nvPr/>
        </p:nvCxnSpPr>
        <p:spPr>
          <a:xfrm flipH="1">
            <a:off x="7035800" y="1295400"/>
            <a:ext cx="1727200" cy="990600"/>
          </a:xfrm>
          <a:prstGeom prst="straightConnector1">
            <a:avLst/>
          </a:prstGeom>
          <a:ln w="63500">
            <a:solidFill>
              <a:schemeClr val="tx2">
                <a:lumMod val="40000"/>
                <a:lumOff val="60000"/>
              </a:schemeClr>
            </a:solidFill>
            <a:prstDash val="solid"/>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5" name="Conexão recta unidireccional 97"/>
          <p:cNvCxnSpPr/>
          <p:nvPr/>
        </p:nvCxnSpPr>
        <p:spPr>
          <a:xfrm flipH="1">
            <a:off x="7226300" y="2616200"/>
            <a:ext cx="1574800" cy="304800"/>
          </a:xfrm>
          <a:prstGeom prst="straightConnector1">
            <a:avLst/>
          </a:prstGeom>
          <a:ln w="63500">
            <a:solidFill>
              <a:schemeClr val="tx2">
                <a:lumMod val="40000"/>
                <a:lumOff val="60000"/>
              </a:schemeClr>
            </a:solidFill>
            <a:prstDash val="solid"/>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7" name="Conexão recta unidireccional 33"/>
          <p:cNvCxnSpPr>
            <a:stCxn id="7" idx="3"/>
          </p:cNvCxnSpPr>
          <p:nvPr/>
        </p:nvCxnSpPr>
        <p:spPr>
          <a:xfrm flipV="1">
            <a:off x="3197448" y="3479800"/>
            <a:ext cx="1565052" cy="289310"/>
          </a:xfrm>
          <a:prstGeom prst="straightConnector1">
            <a:avLst/>
          </a:prstGeom>
          <a:ln w="63500">
            <a:solidFill>
              <a:schemeClr val="tx2">
                <a:lumMod val="40000"/>
                <a:lumOff val="60000"/>
              </a:schemeClr>
            </a:solidFill>
            <a:prstDash val="solid"/>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28" name="CaixaDeTexto 23"/>
          <p:cNvSpPr txBox="1"/>
          <p:nvPr/>
        </p:nvSpPr>
        <p:spPr>
          <a:xfrm>
            <a:off x="1409700" y="4746352"/>
            <a:ext cx="1787748" cy="483915"/>
          </a:xfrm>
          <a:prstGeom prst="rect">
            <a:avLst/>
          </a:prstGeom>
          <a:noFill/>
        </p:spPr>
        <p:txBody>
          <a:bodyPr wrap="square" rtlCol="0">
            <a:spAutoFit/>
          </a:bodyPr>
          <a:lstStyle/>
          <a:p>
            <a:pPr algn="r">
              <a:lnSpc>
                <a:spcPts val="3000"/>
              </a:lnSpc>
            </a:pPr>
            <a:r>
              <a:rPr lang="pt-PT" sz="3500" b="1" dirty="0" smtClean="0">
                <a:solidFill>
                  <a:schemeClr val="bg1"/>
                </a:solidFill>
                <a:latin typeface="Trebuchet MS" pitchFamily="34" charset="0"/>
                <a:cs typeface="Arabic Typesetting" pitchFamily="66" charset="-78"/>
              </a:rPr>
              <a:t>Python</a:t>
            </a:r>
          </a:p>
        </p:txBody>
      </p:sp>
      <p:sp>
        <p:nvSpPr>
          <p:cNvPr id="37" name="CaixaDeTexto 23"/>
          <p:cNvSpPr txBox="1"/>
          <p:nvPr/>
        </p:nvSpPr>
        <p:spPr>
          <a:xfrm>
            <a:off x="723900" y="5863952"/>
            <a:ext cx="2489200" cy="483915"/>
          </a:xfrm>
          <a:prstGeom prst="rect">
            <a:avLst/>
          </a:prstGeom>
          <a:noFill/>
        </p:spPr>
        <p:txBody>
          <a:bodyPr wrap="square" rtlCol="0">
            <a:spAutoFit/>
          </a:bodyPr>
          <a:lstStyle/>
          <a:p>
            <a:pPr algn="r">
              <a:lnSpc>
                <a:spcPts val="3000"/>
              </a:lnSpc>
            </a:pPr>
            <a:r>
              <a:rPr lang="pt-PT" sz="3500" b="1" dirty="0" smtClean="0">
                <a:solidFill>
                  <a:schemeClr val="bg1"/>
                </a:solidFill>
                <a:latin typeface="Trebuchet MS" pitchFamily="34" charset="0"/>
                <a:cs typeface="Arabic Typesetting" pitchFamily="66" charset="-78"/>
              </a:rPr>
              <a:t>Processing</a:t>
            </a:r>
          </a:p>
        </p:txBody>
      </p:sp>
      <p:cxnSp>
        <p:nvCxnSpPr>
          <p:cNvPr id="42" name="Conexão recta unidireccional 79"/>
          <p:cNvCxnSpPr>
            <a:stCxn id="37" idx="3"/>
          </p:cNvCxnSpPr>
          <p:nvPr/>
        </p:nvCxnSpPr>
        <p:spPr>
          <a:xfrm flipV="1">
            <a:off x="3213100" y="4673600"/>
            <a:ext cx="1790700" cy="1432310"/>
          </a:xfrm>
          <a:prstGeom prst="straightConnector1">
            <a:avLst/>
          </a:prstGeom>
          <a:ln w="63500">
            <a:solidFill>
              <a:schemeClr val="tx2">
                <a:lumMod val="40000"/>
                <a:lumOff val="60000"/>
              </a:schemeClr>
            </a:solidFill>
            <a:prstDash val="sysDash"/>
            <a:headEnd type="triangle" w="lg" len="med"/>
            <a:tailEnd type="triangle" w="lg" len="med"/>
          </a:ln>
        </p:spPr>
        <p:style>
          <a:lnRef idx="1">
            <a:schemeClr val="accent1"/>
          </a:lnRef>
          <a:fillRef idx="0">
            <a:schemeClr val="accent1"/>
          </a:fillRef>
          <a:effectRef idx="0">
            <a:schemeClr val="accent1"/>
          </a:effectRef>
          <a:fontRef idx="minor">
            <a:schemeClr val="tx1"/>
          </a:fontRef>
        </p:style>
      </p:cxnSp>
      <p:pic>
        <p:nvPicPr>
          <p:cNvPr id="55" name="Picture 54" descr="OpenGL_logo.png"/>
          <p:cNvPicPr>
            <a:picLocks noChangeAspect="1"/>
          </p:cNvPicPr>
          <p:nvPr/>
        </p:nvPicPr>
        <p:blipFill>
          <a:blip r:embed="rId8" cstate="print"/>
          <a:stretch>
            <a:fillRect/>
          </a:stretch>
        </p:blipFill>
        <p:spPr>
          <a:xfrm>
            <a:off x="8871199" y="3200400"/>
            <a:ext cx="1901135" cy="977900"/>
          </a:xfrm>
          <a:prstGeom prst="rect">
            <a:avLst/>
          </a:prstGeom>
        </p:spPr>
      </p:pic>
      <p:cxnSp>
        <p:nvCxnSpPr>
          <p:cNvPr id="59" name="Conexão recta unidireccional 97"/>
          <p:cNvCxnSpPr>
            <a:stCxn id="55" idx="1"/>
            <a:endCxn id="11" idx="3"/>
          </p:cNvCxnSpPr>
          <p:nvPr/>
        </p:nvCxnSpPr>
        <p:spPr>
          <a:xfrm flipH="1" flipV="1">
            <a:off x="7224786" y="3448952"/>
            <a:ext cx="1646413" cy="240398"/>
          </a:xfrm>
          <a:prstGeom prst="straightConnector1">
            <a:avLst/>
          </a:prstGeom>
          <a:ln w="63500">
            <a:solidFill>
              <a:schemeClr val="tx2">
                <a:lumMod val="40000"/>
                <a:lumOff val="60000"/>
              </a:schemeClr>
            </a:solidFill>
            <a:prstDash val="solid"/>
            <a:headEnd type="triangle" w="lg" len="med"/>
            <a:tailEnd type="triangle" w="lg" len="med"/>
          </a:ln>
        </p:spPr>
        <p:style>
          <a:lnRef idx="1">
            <a:schemeClr val="accent1"/>
          </a:lnRef>
          <a:fillRef idx="0">
            <a:schemeClr val="accent1"/>
          </a:fillRef>
          <a:effectRef idx="0">
            <a:schemeClr val="accent1"/>
          </a:effectRef>
          <a:fontRef idx="minor">
            <a:schemeClr val="tx1"/>
          </a:fontRef>
        </p:style>
      </p:cxnSp>
      <p:pic>
        <p:nvPicPr>
          <p:cNvPr id="1027" name="Picture 3" descr="C:\Users\IHCI\Dropbox\2014\Presentation\Sketchup_logo.png"/>
          <p:cNvPicPr>
            <a:picLocks noChangeAspect="1" noChangeArrowheads="1"/>
          </p:cNvPicPr>
          <p:nvPr/>
        </p:nvPicPr>
        <p:blipFill>
          <a:blip r:embed="rId9" cstate="print"/>
          <a:srcRect/>
          <a:stretch>
            <a:fillRect/>
          </a:stretch>
        </p:blipFill>
        <p:spPr bwMode="auto">
          <a:xfrm>
            <a:off x="8870950" y="4267200"/>
            <a:ext cx="958850" cy="958850"/>
          </a:xfrm>
          <a:prstGeom prst="rect">
            <a:avLst/>
          </a:prstGeom>
          <a:noFill/>
        </p:spPr>
      </p:pic>
      <p:sp>
        <p:nvSpPr>
          <p:cNvPr id="66" name="CaixaDeTexto 23"/>
          <p:cNvSpPr txBox="1"/>
          <p:nvPr/>
        </p:nvSpPr>
        <p:spPr>
          <a:xfrm>
            <a:off x="9779000" y="4670152"/>
            <a:ext cx="2413000" cy="483915"/>
          </a:xfrm>
          <a:prstGeom prst="rect">
            <a:avLst/>
          </a:prstGeom>
          <a:noFill/>
        </p:spPr>
        <p:txBody>
          <a:bodyPr wrap="square" rtlCol="0">
            <a:spAutoFit/>
          </a:bodyPr>
          <a:lstStyle/>
          <a:p>
            <a:pPr>
              <a:lnSpc>
                <a:spcPts val="3000"/>
              </a:lnSpc>
            </a:pPr>
            <a:r>
              <a:rPr lang="pt-PT" sz="3500" b="1" dirty="0" smtClean="0">
                <a:solidFill>
                  <a:schemeClr val="bg1"/>
                </a:solidFill>
                <a:latin typeface="Trebuchet MS" pitchFamily="34" charset="0"/>
                <a:cs typeface="Arabic Typesetting" pitchFamily="66" charset="-78"/>
              </a:rPr>
              <a:t>SketchUp</a:t>
            </a:r>
          </a:p>
        </p:txBody>
      </p:sp>
      <p:cxnSp>
        <p:nvCxnSpPr>
          <p:cNvPr id="67" name="Conexão recta unidireccional 97"/>
          <p:cNvCxnSpPr>
            <a:stCxn id="1027" idx="1"/>
          </p:cNvCxnSpPr>
          <p:nvPr/>
        </p:nvCxnSpPr>
        <p:spPr>
          <a:xfrm flipH="1" flipV="1">
            <a:off x="7264400" y="4076700"/>
            <a:ext cx="1606550" cy="669925"/>
          </a:xfrm>
          <a:prstGeom prst="straightConnector1">
            <a:avLst/>
          </a:prstGeom>
          <a:ln w="63500">
            <a:solidFill>
              <a:schemeClr val="tx2">
                <a:lumMod val="40000"/>
                <a:lumOff val="60000"/>
              </a:schemeClr>
            </a:solidFill>
            <a:prstDash val="sysDash"/>
            <a:headEnd type="triangle" w="lg" len="med"/>
            <a:tailEnd type="triangle" w="lg" len="med"/>
          </a:ln>
        </p:spPr>
        <p:style>
          <a:lnRef idx="1">
            <a:schemeClr val="accent1"/>
          </a:lnRef>
          <a:fillRef idx="0">
            <a:schemeClr val="accent1"/>
          </a:fillRef>
          <a:effectRef idx="0">
            <a:schemeClr val="accent1"/>
          </a:effectRef>
          <a:fontRef idx="minor">
            <a:schemeClr val="tx1"/>
          </a:fontRef>
        </p:style>
      </p:cxnSp>
      <p:pic>
        <p:nvPicPr>
          <p:cNvPr id="1028" name="Picture 4" descr="C:\Users\IHCI\Dropbox\2014\Presentation\revit_logo.png"/>
          <p:cNvPicPr>
            <a:picLocks noChangeAspect="1" noChangeArrowheads="1"/>
          </p:cNvPicPr>
          <p:nvPr/>
        </p:nvPicPr>
        <p:blipFill>
          <a:blip r:embed="rId10" cstate="print"/>
          <a:srcRect/>
          <a:stretch>
            <a:fillRect/>
          </a:stretch>
        </p:blipFill>
        <p:spPr bwMode="auto">
          <a:xfrm>
            <a:off x="8896350" y="5448300"/>
            <a:ext cx="2577924" cy="1003300"/>
          </a:xfrm>
          <a:prstGeom prst="rect">
            <a:avLst/>
          </a:prstGeom>
          <a:noFill/>
        </p:spPr>
      </p:pic>
      <p:cxnSp>
        <p:nvCxnSpPr>
          <p:cNvPr id="73" name="Conexão recta unidireccional 97"/>
          <p:cNvCxnSpPr/>
          <p:nvPr/>
        </p:nvCxnSpPr>
        <p:spPr>
          <a:xfrm flipH="1" flipV="1">
            <a:off x="7061200" y="4673600"/>
            <a:ext cx="1714500" cy="1155701"/>
          </a:xfrm>
          <a:prstGeom prst="straightConnector1">
            <a:avLst/>
          </a:prstGeom>
          <a:ln w="63500">
            <a:solidFill>
              <a:schemeClr val="tx2">
                <a:lumMod val="40000"/>
                <a:lumOff val="60000"/>
              </a:schemeClr>
            </a:solidFill>
            <a:prstDash val="sysDash"/>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remove" grpId="0" nodeType="withEffect">
                                  <p:stCondLst>
                                    <p:cond delay="0"/>
                                  </p:stCondLst>
                                  <p:childTnLst>
                                    <p:anim calcmode="discrete" valueType="str">
                                      <p:cBhvr>
                                        <p:cTn id="6" dur="1000" fill="hold"/>
                                        <p:tgtEl>
                                          <p:spTgt spid="6"/>
                                        </p:tgtEl>
                                        <p:attrNameLst>
                                          <p:attrName>style.visibility</p:attrName>
                                        </p:attrNameLst>
                                      </p:cBhvr>
                                      <p:tavLst>
                                        <p:tav tm="0">
                                          <p:val>
                                            <p:strVal val="hidden"/>
                                          </p:val>
                                        </p:tav>
                                        <p:tav tm="50000">
                                          <p:val>
                                            <p:strVal val="visible"/>
                                          </p:val>
                                        </p:tav>
                                      </p:tavLst>
                                    </p:anim>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1000"/>
                                        <p:tgtEl>
                                          <p:spTgt spid="2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fade">
                                      <p:cBhvr>
                                        <p:cTn id="31" dur="1000"/>
                                        <p:tgtEl>
                                          <p:spTgt spid="66"/>
                                        </p:tgtEl>
                                      </p:cBhvr>
                                    </p:animEffect>
                                  </p:childTnLst>
                                </p:cTn>
                              </p:par>
                              <p:par>
                                <p:cTn id="32" presetID="10" presetClass="entr" presetSubtype="0" fill="hold" nodeType="withEffect">
                                  <p:stCondLst>
                                    <p:cond delay="0"/>
                                  </p:stCondLst>
                                  <p:childTnLst>
                                    <p:set>
                                      <p:cBhvr>
                                        <p:cTn id="33" dur="1" fill="hold">
                                          <p:stCondLst>
                                            <p:cond delay="0"/>
                                          </p:stCondLst>
                                        </p:cTn>
                                        <p:tgtEl>
                                          <p:spTgt spid="1028"/>
                                        </p:tgtEl>
                                        <p:attrNameLst>
                                          <p:attrName>style.visibility</p:attrName>
                                        </p:attrNameLst>
                                      </p:cBhvr>
                                      <p:to>
                                        <p:strVal val="visible"/>
                                      </p:to>
                                    </p:set>
                                    <p:animEffect transition="in" filter="fade">
                                      <p:cBhvr>
                                        <p:cTn id="34" dur="1000"/>
                                        <p:tgtEl>
                                          <p:spTgt spid="1028"/>
                                        </p:tgtEl>
                                      </p:cBhvr>
                                    </p:animEffect>
                                  </p:childTnLst>
                                </p:cTn>
                              </p:par>
                              <p:par>
                                <p:cTn id="35" presetID="10" presetClass="entr" presetSubtype="0" fill="hold" nodeType="with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fade">
                                      <p:cBhvr>
                                        <p:cTn id="37" dur="1000"/>
                                        <p:tgtEl>
                                          <p:spTgt spid="55"/>
                                        </p:tgtEl>
                                      </p:cBhvr>
                                    </p:animEffect>
                                  </p:childTnLst>
                                </p:cTn>
                              </p:par>
                              <p:par>
                                <p:cTn id="38" presetID="10" presetClass="entr" presetSubtype="0" fill="hold" nodeType="withEffect">
                                  <p:stCondLst>
                                    <p:cond delay="0"/>
                                  </p:stCondLst>
                                  <p:childTnLst>
                                    <p:set>
                                      <p:cBhvr>
                                        <p:cTn id="39" dur="1" fill="hold">
                                          <p:stCondLst>
                                            <p:cond delay="0"/>
                                          </p:stCondLst>
                                        </p:cTn>
                                        <p:tgtEl>
                                          <p:spTgt spid="1027"/>
                                        </p:tgtEl>
                                        <p:attrNameLst>
                                          <p:attrName>style.visibility</p:attrName>
                                        </p:attrNameLst>
                                      </p:cBhvr>
                                      <p:to>
                                        <p:strVal val="visible"/>
                                      </p:to>
                                    </p:set>
                                    <p:animEffect transition="in" filter="fade">
                                      <p:cBhvr>
                                        <p:cTn id="40" dur="1000"/>
                                        <p:tgtEl>
                                          <p:spTgt spid="102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childTnLst>
                                </p:cTn>
                              </p:par>
                            </p:childTnLst>
                          </p:cTn>
                        </p:par>
                        <p:par>
                          <p:cTn id="46" fill="hold">
                            <p:stCondLst>
                              <p:cond delay="1000"/>
                            </p:stCondLst>
                            <p:childTnLst>
                              <p:par>
                                <p:cTn id="47" presetID="10" presetClass="entr" presetSubtype="0" fill="hold"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000"/>
                                        <p:tgtEl>
                                          <p:spTgt spid="21"/>
                                        </p:tgtEl>
                                      </p:cBhvr>
                                    </p:animEffect>
                                  </p:childTnLst>
                                </p:cTn>
                              </p:par>
                              <p:par>
                                <p:cTn id="50" presetID="10" presetClass="entr" presetSubtype="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1000"/>
                                        <p:tgtEl>
                                          <p:spTgt spid="22"/>
                                        </p:tgtEl>
                                      </p:cBhvr>
                                    </p:animEffect>
                                  </p:childTnLst>
                                </p:cTn>
                              </p:par>
                              <p:par>
                                <p:cTn id="53" presetID="10" presetClass="entr" presetSubtype="0"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1000"/>
                                        <p:tgtEl>
                                          <p:spTgt spid="24"/>
                                        </p:tgtEl>
                                      </p:cBhvr>
                                    </p:animEffect>
                                  </p:childTnLst>
                                </p:cTn>
                              </p:par>
                              <p:par>
                                <p:cTn id="56" presetID="10"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1000"/>
                                        <p:tgtEl>
                                          <p:spTgt spid="25"/>
                                        </p:tgtEl>
                                      </p:cBhvr>
                                    </p:animEffect>
                                  </p:childTnLst>
                                </p:cTn>
                              </p:par>
                              <p:par>
                                <p:cTn id="59" presetID="10" presetClass="entr" presetSubtype="0" fill="hold"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000"/>
                                        <p:tgtEl>
                                          <p:spTgt spid="27"/>
                                        </p:tgtEl>
                                      </p:cBhvr>
                                    </p:animEffect>
                                  </p:childTnLst>
                                </p:cTn>
                              </p:par>
                              <p:par>
                                <p:cTn id="62" presetID="10" presetClass="entr" presetSubtype="0" fill="hold"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1000"/>
                                        <p:tgtEl>
                                          <p:spTgt spid="23"/>
                                        </p:tgtEl>
                                      </p:cBhvr>
                                    </p:animEffect>
                                  </p:childTnLst>
                                </p:cTn>
                              </p:par>
                              <p:par>
                                <p:cTn id="65" presetID="10" presetClass="entr" presetSubtype="0" fill="hold" nodeType="with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1000"/>
                                        <p:tgtEl>
                                          <p:spTgt spid="42"/>
                                        </p:tgtEl>
                                      </p:cBhvr>
                                    </p:animEffect>
                                  </p:childTnLst>
                                </p:cTn>
                              </p:par>
                              <p:par>
                                <p:cTn id="68" presetID="10" presetClass="entr" presetSubtype="0" fill="hold" nodeType="withEffect">
                                  <p:stCondLst>
                                    <p:cond delay="0"/>
                                  </p:stCondLst>
                                  <p:childTnLst>
                                    <p:set>
                                      <p:cBhvr>
                                        <p:cTn id="69" dur="1" fill="hold">
                                          <p:stCondLst>
                                            <p:cond delay="0"/>
                                          </p:stCondLst>
                                        </p:cTn>
                                        <p:tgtEl>
                                          <p:spTgt spid="59"/>
                                        </p:tgtEl>
                                        <p:attrNameLst>
                                          <p:attrName>style.visibility</p:attrName>
                                        </p:attrNameLst>
                                      </p:cBhvr>
                                      <p:to>
                                        <p:strVal val="visible"/>
                                      </p:to>
                                    </p:set>
                                    <p:animEffect transition="in" filter="fade">
                                      <p:cBhvr>
                                        <p:cTn id="70" dur="1000"/>
                                        <p:tgtEl>
                                          <p:spTgt spid="59"/>
                                        </p:tgtEl>
                                      </p:cBhvr>
                                    </p:animEffect>
                                  </p:childTnLst>
                                </p:cTn>
                              </p:par>
                              <p:par>
                                <p:cTn id="71" presetID="10" presetClass="entr" presetSubtype="0" fill="hold" nodeType="withEffect">
                                  <p:stCondLst>
                                    <p:cond delay="0"/>
                                  </p:stCondLst>
                                  <p:childTnLst>
                                    <p:set>
                                      <p:cBhvr>
                                        <p:cTn id="72" dur="1" fill="hold">
                                          <p:stCondLst>
                                            <p:cond delay="0"/>
                                          </p:stCondLst>
                                        </p:cTn>
                                        <p:tgtEl>
                                          <p:spTgt spid="67"/>
                                        </p:tgtEl>
                                        <p:attrNameLst>
                                          <p:attrName>style.visibility</p:attrName>
                                        </p:attrNameLst>
                                      </p:cBhvr>
                                      <p:to>
                                        <p:strVal val="visible"/>
                                      </p:to>
                                    </p:set>
                                    <p:animEffect transition="in" filter="fade">
                                      <p:cBhvr>
                                        <p:cTn id="73" dur="1000"/>
                                        <p:tgtEl>
                                          <p:spTgt spid="67"/>
                                        </p:tgtEl>
                                      </p:cBhvr>
                                    </p:animEffect>
                                  </p:childTnLst>
                                </p:cTn>
                              </p:par>
                              <p:par>
                                <p:cTn id="74" presetID="10" presetClass="entr" presetSubtype="0" fill="hold" nodeType="withEffect">
                                  <p:stCondLst>
                                    <p:cond delay="0"/>
                                  </p:stCondLst>
                                  <p:childTnLst>
                                    <p:set>
                                      <p:cBhvr>
                                        <p:cTn id="75" dur="1" fill="hold">
                                          <p:stCondLst>
                                            <p:cond delay="0"/>
                                          </p:stCondLst>
                                        </p:cTn>
                                        <p:tgtEl>
                                          <p:spTgt spid="73"/>
                                        </p:tgtEl>
                                        <p:attrNameLst>
                                          <p:attrName>style.visibility</p:attrName>
                                        </p:attrNameLst>
                                      </p:cBhvr>
                                      <p:to>
                                        <p:strVal val="visible"/>
                                      </p:to>
                                    </p:set>
                                    <p:animEffect transition="in" filter="fade">
                                      <p:cBhvr>
                                        <p:cTn id="76" dur="10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2" grpId="0"/>
      <p:bldP spid="13" grpId="0"/>
      <p:bldP spid="28" grpId="0"/>
      <p:bldP spid="37" grpId="0"/>
      <p:bldP spid="6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IHCI\Dropbox\2014\Presentation\ACADIA2014\Window1PY.png"/>
          <p:cNvPicPr>
            <a:picLocks noChangeAspect="1" noChangeArrowheads="1"/>
          </p:cNvPicPr>
          <p:nvPr/>
        </p:nvPicPr>
        <p:blipFill>
          <a:blip r:embed="rId3" cstate="print"/>
          <a:srcRect/>
          <a:stretch>
            <a:fillRect/>
          </a:stretch>
        </p:blipFill>
        <p:spPr bwMode="auto">
          <a:xfrm>
            <a:off x="2333000" y="761997"/>
            <a:ext cx="7525992" cy="5864409"/>
          </a:xfrm>
          <a:prstGeom prst="rect">
            <a:avLst/>
          </a:prstGeom>
          <a:noFill/>
        </p:spPr>
      </p:pic>
      <p:pic>
        <p:nvPicPr>
          <p:cNvPr id="4098" name="Picture 2" descr="C:\Users\IHCI\Dropbox\2014\Presentation\ACADIA2014\Window1.png"/>
          <p:cNvPicPr>
            <a:picLocks noChangeAspect="1" noChangeArrowheads="1"/>
          </p:cNvPicPr>
          <p:nvPr/>
        </p:nvPicPr>
        <p:blipFill>
          <a:blip r:embed="rId4" cstate="print"/>
          <a:srcRect/>
          <a:stretch>
            <a:fillRect/>
          </a:stretch>
        </p:blipFill>
        <p:spPr bwMode="auto">
          <a:xfrm>
            <a:off x="2333004" y="762001"/>
            <a:ext cx="7525992" cy="5864409"/>
          </a:xfrm>
          <a:prstGeom prst="rect">
            <a:avLst/>
          </a:prstGeom>
          <a:noFill/>
        </p:spPr>
      </p:pic>
      <p:sp>
        <p:nvSpPr>
          <p:cNvPr id="7" name="TextBox 6"/>
          <p:cNvSpPr txBox="1"/>
          <p:nvPr/>
        </p:nvSpPr>
        <p:spPr>
          <a:xfrm>
            <a:off x="353385" y="192440"/>
            <a:ext cx="6479215" cy="430887"/>
          </a:xfrm>
          <a:prstGeom prst="rect">
            <a:avLst/>
          </a:prstGeom>
          <a:noFill/>
        </p:spPr>
        <p:txBody>
          <a:bodyPr wrap="square" rtlCol="0">
            <a:spAutoFit/>
          </a:bodyPr>
          <a:lstStyle/>
          <a:p>
            <a:r>
              <a:rPr lang="en-US" sz="2200" dirty="0" smtClean="0">
                <a:solidFill>
                  <a:srgbClr val="00FF00"/>
                </a:solidFill>
                <a:latin typeface="Lucida Console" pitchFamily="49" charset="0"/>
              </a:rPr>
              <a:t>&gt;Sketch-Program correlation</a:t>
            </a:r>
          </a:p>
        </p:txBody>
      </p:sp>
      <p:sp>
        <p:nvSpPr>
          <p:cNvPr id="8" name="Rectangle 7"/>
          <p:cNvSpPr/>
          <p:nvPr/>
        </p:nvSpPr>
        <p:spPr>
          <a:xfrm>
            <a:off x="5030165" y="467359"/>
            <a:ext cx="144000" cy="540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remove" grpId="0" nodeType="withEffect">
                                  <p:stCondLst>
                                    <p:cond delay="0"/>
                                  </p:stCondLst>
                                  <p:childTnLst>
                                    <p:anim calcmode="discrete" valueType="str">
                                      <p:cBhvr>
                                        <p:cTn id="6" dur="1000" fill="hold"/>
                                        <p:tgtEl>
                                          <p:spTgt spid="8"/>
                                        </p:tgtEl>
                                        <p:attrNameLst>
                                          <p:attrName>style.visibility</p:attrName>
                                        </p:attrNameLst>
                                      </p:cBhvr>
                                      <p:tavLst>
                                        <p:tav tm="0">
                                          <p:val>
                                            <p:strVal val="hidden"/>
                                          </p:val>
                                        </p:tav>
                                        <p:tav tm="50000">
                                          <p:val>
                                            <p:strVal val="visible"/>
                                          </p:val>
                                        </p:tav>
                                      </p:tavLst>
                                    </p:anim>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1000"/>
                                        <p:tgtEl>
                                          <p:spTgt spid="4098"/>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1000"/>
                                        <p:tgtEl>
                                          <p:spTgt spid="4098"/>
                                        </p:tgtEl>
                                      </p:cBhvr>
                                    </p:animEffect>
                                    <p:set>
                                      <p:cBhvr>
                                        <p:cTn id="19" dur="1" fill="hold">
                                          <p:stCondLst>
                                            <p:cond delay="999"/>
                                          </p:stCondLst>
                                        </p:cTn>
                                        <p:tgtEl>
                                          <p:spTgt spid="40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osetta_and_Rhino.wmv">
            <a:hlinkClick r:id="" action="ppaction://media"/>
          </p:cNvPr>
          <p:cNvPicPr>
            <a:picLocks noChangeAspect="1"/>
          </p:cNvPicPr>
          <p:nvPr>
            <a:videoFile r:link="rId1"/>
            <p:extLst/>
          </p:nvPr>
        </p:nvPicPr>
        <p:blipFill>
          <a:blip r:embed="rId4" cstate="print"/>
          <a:stretch>
            <a:fillRect/>
          </a:stretch>
        </p:blipFill>
        <p:spPr>
          <a:xfrm>
            <a:off x="1296000" y="920932"/>
            <a:ext cx="9600000" cy="5400000"/>
          </a:xfrm>
          <a:prstGeom prst="rect">
            <a:avLst/>
          </a:prstGeom>
        </p:spPr>
      </p:pic>
      <p:sp>
        <p:nvSpPr>
          <p:cNvPr id="5" name="TextBox 4"/>
          <p:cNvSpPr txBox="1"/>
          <p:nvPr/>
        </p:nvSpPr>
        <p:spPr>
          <a:xfrm>
            <a:off x="353385" y="192440"/>
            <a:ext cx="7425942" cy="430887"/>
          </a:xfrm>
          <a:prstGeom prst="rect">
            <a:avLst/>
          </a:prstGeom>
          <a:noFill/>
        </p:spPr>
        <p:txBody>
          <a:bodyPr wrap="square" rtlCol="0">
            <a:spAutoFit/>
          </a:bodyPr>
          <a:lstStyle/>
          <a:p>
            <a:r>
              <a:rPr lang="en-US" sz="2200" dirty="0" smtClean="0">
                <a:solidFill>
                  <a:srgbClr val="00FF00"/>
                </a:solidFill>
                <a:latin typeface="Lucida Console" pitchFamily="49" charset="0"/>
              </a:rPr>
              <a:t>&gt;Program-Model correlation: traceability</a:t>
            </a:r>
          </a:p>
        </p:txBody>
      </p:sp>
      <p:sp>
        <p:nvSpPr>
          <p:cNvPr id="6" name="Rectangle 5"/>
          <p:cNvSpPr/>
          <p:nvPr/>
        </p:nvSpPr>
        <p:spPr>
          <a:xfrm>
            <a:off x="7220915" y="467359"/>
            <a:ext cx="144000" cy="540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remove" grpId="0" nodeType="withEffect">
                                  <p:stCondLst>
                                    <p:cond delay="0"/>
                                  </p:stCondLst>
                                  <p:childTnLst>
                                    <p:anim calcmode="discrete" valueType="str">
                                      <p:cBhvr>
                                        <p:cTn id="6" dur="1000" fill="hold"/>
                                        <p:tgtEl>
                                          <p:spTgt spid="6"/>
                                        </p:tgtEl>
                                        <p:attrNameLst>
                                          <p:attrName>style.visibility</p:attrName>
                                        </p:attrNameLst>
                                      </p:cBhvr>
                                      <p:tavLst>
                                        <p:tav tm="0">
                                          <p:val>
                                            <p:strVal val="hidden"/>
                                          </p:val>
                                        </p:tav>
                                        <p:tav tm="50000">
                                          <p:val>
                                            <p:strVal val="visible"/>
                                          </p:val>
                                        </p:tav>
                                      </p:tavLst>
                                    </p:anim>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childTnLst>
                          </p:cTn>
                        </p:par>
                        <p:par>
                          <p:cTn id="11" fill="hold">
                            <p:stCondLst>
                              <p:cond delay="2000"/>
                            </p:stCondLst>
                            <p:childTnLst>
                              <p:par>
                                <p:cTn id="12" presetID="1" presetClass="mediacall" presetSubtype="0" fill="hold" nodeType="afterEffect">
                                  <p:stCondLst>
                                    <p:cond delay="0"/>
                                  </p:stCondLst>
                                  <p:childTnLst>
                                    <p:cmd type="call" cmd="playFrom(0.0)">
                                      <p:cBhvr>
                                        <p:cTn id="13" dur="6504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4" fill="hold" display="0">
                  <p:stCondLst>
                    <p:cond delay="indefinite"/>
                  </p:stCondLst>
                  <p:endCondLst>
                    <p:cond evt="onNext" delay="0">
                      <p:tgtEl>
                        <p:sldTgt/>
                      </p:tgtEl>
                    </p:cond>
                    <p:cond evt="onPrev" delay="0">
                      <p:tgtEl>
                        <p:sldTgt/>
                      </p:tgtEl>
                    </p:cond>
                  </p:endCondLst>
                </p:cTn>
                <p:tgtEl>
                  <p:spTgt spid="8"/>
                </p:tgtEl>
              </p:cMediaNode>
            </p:video>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223060" y="454659"/>
            <a:ext cx="144000" cy="540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TextBox 5"/>
          <p:cNvSpPr txBox="1"/>
          <p:nvPr/>
        </p:nvSpPr>
        <p:spPr>
          <a:xfrm>
            <a:off x="353385" y="192440"/>
            <a:ext cx="8435015" cy="430887"/>
          </a:xfrm>
          <a:prstGeom prst="rect">
            <a:avLst/>
          </a:prstGeom>
          <a:noFill/>
        </p:spPr>
        <p:txBody>
          <a:bodyPr wrap="square" rtlCol="0">
            <a:spAutoFit/>
          </a:bodyPr>
          <a:lstStyle/>
          <a:p>
            <a:r>
              <a:rPr lang="en-US" sz="2200" dirty="0" smtClean="0">
                <a:solidFill>
                  <a:srgbClr val="00FF00"/>
                </a:solidFill>
                <a:latin typeface="Lucida Console" pitchFamily="49" charset="0"/>
              </a:rPr>
              <a:t>&gt;Program-Model correlation: immediate feedback</a:t>
            </a:r>
          </a:p>
        </p:txBody>
      </p:sp>
      <p:pic>
        <p:nvPicPr>
          <p:cNvPr id="2" name="ImmediateFeedback_final0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8448" y="923544"/>
            <a:ext cx="9607296" cy="54041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remove" grpId="0" nodeType="withEffect">
                                  <p:stCondLst>
                                    <p:cond delay="0"/>
                                  </p:stCondLst>
                                  <p:childTnLst>
                                    <p:anim calcmode="discrete" valueType="str">
                                      <p:cBhvr>
                                        <p:cTn id="6" dur="1000" fill="hold"/>
                                        <p:tgtEl>
                                          <p:spTgt spid="5"/>
                                        </p:tgtEl>
                                        <p:attrNameLst>
                                          <p:attrName>style.visibility</p:attrName>
                                        </p:attrNameLst>
                                      </p:cBhvr>
                                      <p:tavLst>
                                        <p:tav tm="0">
                                          <p:val>
                                            <p:strVal val="hidden"/>
                                          </p:val>
                                        </p:tav>
                                        <p:tav tm="50000">
                                          <p:val>
                                            <p:strVal val="visible"/>
                                          </p:val>
                                        </p:tav>
                                      </p:tavLst>
                                    </p:anim>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500"/>
                            </p:stCondLst>
                            <p:childTnLst>
                              <p:par>
                                <p:cTn id="12" presetID="1" presetClass="mediacall" presetSubtype="0" fill="hold" nodeType="afterEffect">
                                  <p:stCondLst>
                                    <p:cond delay="0"/>
                                  </p:stCondLst>
                                  <p:childTnLst>
                                    <p:cmd type="call" cmd="playFrom(0.0)">
                                      <p:cBhvr>
                                        <p:cTn id="13" dur="1429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
                </p:tgtEl>
              </p:cMediaNode>
            </p:video>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1282778"/>
            <a:ext cx="8661400" cy="4893647"/>
          </a:xfrm>
          <a:prstGeom prst="rect">
            <a:avLst/>
          </a:prstGeom>
          <a:noFill/>
        </p:spPr>
        <p:txBody>
          <a:bodyPr wrap="square" rtlCol="0">
            <a:spAutoFit/>
          </a:bodyPr>
          <a:lstStyle/>
          <a:p>
            <a:pPr algn="just"/>
            <a:r>
              <a:rPr lang="en-US" sz="2200" dirty="0" smtClean="0">
                <a:solidFill>
                  <a:schemeClr val="bg1"/>
                </a:solidFill>
                <a:latin typeface="Helvetica" pitchFamily="34" charset="0"/>
              </a:rPr>
              <a:t>Tools for program comprehension</a:t>
            </a:r>
          </a:p>
          <a:p>
            <a:pPr algn="ctr"/>
            <a:endParaRPr lang="en-US" sz="2600" dirty="0" smtClean="0">
              <a:solidFill>
                <a:schemeClr val="bg1"/>
              </a:solidFill>
              <a:latin typeface="Helvetica" pitchFamily="34" charset="0"/>
            </a:endParaRPr>
          </a:p>
          <a:p>
            <a:pPr algn="just"/>
            <a:r>
              <a:rPr lang="en-US" sz="2200" dirty="0" smtClean="0">
                <a:solidFill>
                  <a:schemeClr val="bg1"/>
                </a:solidFill>
                <a:latin typeface="Helvetica" pitchFamily="34" charset="0"/>
              </a:rPr>
              <a:t>Strong correlation between design, program, and model</a:t>
            </a:r>
          </a:p>
          <a:p>
            <a:pPr algn="just"/>
            <a:endParaRPr lang="en-US" sz="2600" dirty="0" smtClean="0">
              <a:solidFill>
                <a:schemeClr val="bg1"/>
              </a:solidFill>
              <a:latin typeface="Helvetica" pitchFamily="34" charset="0"/>
            </a:endParaRPr>
          </a:p>
          <a:p>
            <a:pPr algn="just"/>
            <a:r>
              <a:rPr lang="en-US" sz="2200" dirty="0" smtClean="0">
                <a:solidFill>
                  <a:schemeClr val="bg1"/>
                </a:solidFill>
                <a:latin typeface="Helvetica" pitchFamily="34" charset="0"/>
              </a:rPr>
              <a:t>Illustrated Programming concepts</a:t>
            </a:r>
          </a:p>
          <a:p>
            <a:pPr algn="just"/>
            <a:endParaRPr lang="en-US" sz="800" dirty="0" smtClean="0">
              <a:solidFill>
                <a:schemeClr val="bg1"/>
              </a:solidFill>
              <a:latin typeface="Helvetica" pitchFamily="34" charset="0"/>
            </a:endParaRPr>
          </a:p>
          <a:p>
            <a:pPr marL="446088" algn="just">
              <a:lnSpc>
                <a:spcPct val="150000"/>
              </a:lnSpc>
            </a:pPr>
            <a:r>
              <a:rPr lang="en-US" sz="2000" dirty="0" smtClean="0">
                <a:solidFill>
                  <a:schemeClr val="bg1"/>
                </a:solidFill>
                <a:latin typeface="Helvetica" pitchFamily="34" charset="0"/>
              </a:rPr>
              <a:t>Sketch-Program correlation</a:t>
            </a:r>
          </a:p>
          <a:p>
            <a:pPr marL="446088" algn="just">
              <a:lnSpc>
                <a:spcPct val="150000"/>
              </a:lnSpc>
            </a:pPr>
            <a:r>
              <a:rPr lang="en-US" sz="2000" dirty="0" smtClean="0">
                <a:solidFill>
                  <a:schemeClr val="bg1"/>
                </a:solidFill>
                <a:latin typeface="Helvetica" pitchFamily="34" charset="0"/>
              </a:rPr>
              <a:t>Program-Model correlation</a:t>
            </a:r>
          </a:p>
          <a:p>
            <a:pPr marL="893763" algn="just">
              <a:lnSpc>
                <a:spcPct val="150000"/>
              </a:lnSpc>
            </a:pPr>
            <a:r>
              <a:rPr lang="en-US" sz="2000" dirty="0" smtClean="0">
                <a:solidFill>
                  <a:schemeClr val="bg1"/>
                </a:solidFill>
                <a:latin typeface="Helvetica" pitchFamily="34" charset="0"/>
              </a:rPr>
              <a:t>Traceability</a:t>
            </a:r>
          </a:p>
          <a:p>
            <a:pPr marL="893763" algn="just">
              <a:lnSpc>
                <a:spcPct val="150000"/>
              </a:lnSpc>
            </a:pPr>
            <a:r>
              <a:rPr lang="en-US" sz="2000" dirty="0" smtClean="0">
                <a:solidFill>
                  <a:schemeClr val="bg1"/>
                </a:solidFill>
                <a:latin typeface="Helvetica" pitchFamily="34" charset="0"/>
              </a:rPr>
              <a:t>Immediate Feedback</a:t>
            </a:r>
          </a:p>
          <a:p>
            <a:pPr algn="just"/>
            <a:endParaRPr lang="en-US" sz="2600" dirty="0" smtClean="0">
              <a:solidFill>
                <a:schemeClr val="bg1"/>
              </a:solidFill>
              <a:latin typeface="Helvetica" pitchFamily="34" charset="0"/>
            </a:endParaRPr>
          </a:p>
          <a:p>
            <a:pPr algn="just"/>
            <a:r>
              <a:rPr lang="en-US" sz="2200" dirty="0" smtClean="0">
                <a:solidFill>
                  <a:schemeClr val="bg1"/>
                </a:solidFill>
                <a:latin typeface="Helvetica" pitchFamily="34" charset="0"/>
              </a:rPr>
              <a:t>Illustrated Programming in Rosetta</a:t>
            </a:r>
          </a:p>
          <a:p>
            <a:pPr algn="just"/>
            <a:endParaRPr lang="en-US" dirty="0" smtClean="0">
              <a:solidFill>
                <a:schemeClr val="bg1"/>
              </a:solidFill>
              <a:latin typeface="Helvetica" pitchFamily="34" charset="0"/>
            </a:endParaRPr>
          </a:p>
        </p:txBody>
      </p:sp>
      <p:sp>
        <p:nvSpPr>
          <p:cNvPr id="4" name="Rectangle 3"/>
          <p:cNvSpPr/>
          <p:nvPr/>
        </p:nvSpPr>
        <p:spPr>
          <a:xfrm>
            <a:off x="2331992" y="461586"/>
            <a:ext cx="144000" cy="540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PT"/>
          </a:p>
        </p:txBody>
      </p:sp>
      <p:sp>
        <p:nvSpPr>
          <p:cNvPr id="5" name="TextBox 4"/>
          <p:cNvSpPr txBox="1"/>
          <p:nvPr/>
        </p:nvSpPr>
        <p:spPr>
          <a:xfrm>
            <a:off x="353385" y="192440"/>
            <a:ext cx="8435015" cy="430887"/>
          </a:xfrm>
          <a:prstGeom prst="rect">
            <a:avLst/>
          </a:prstGeom>
          <a:noFill/>
        </p:spPr>
        <p:txBody>
          <a:bodyPr wrap="square" rtlCol="0">
            <a:spAutoFit/>
          </a:bodyPr>
          <a:lstStyle/>
          <a:p>
            <a:pPr algn="just"/>
            <a:r>
              <a:rPr lang="en-US" sz="2200" dirty="0" smtClean="0">
                <a:solidFill>
                  <a:srgbClr val="00FF00"/>
                </a:solidFill>
                <a:latin typeface="Lucida Console" pitchFamily="49" charset="0"/>
              </a:rPr>
              <a:t>&gt;Conclusion</a:t>
            </a:r>
          </a:p>
        </p:txBody>
      </p:sp>
      <p:sp>
        <p:nvSpPr>
          <p:cNvPr id="6" name="TextBox 5"/>
          <p:cNvSpPr txBox="1"/>
          <p:nvPr/>
        </p:nvSpPr>
        <p:spPr>
          <a:xfrm>
            <a:off x="5435600" y="5661248"/>
            <a:ext cx="5823892" cy="769441"/>
          </a:xfrm>
          <a:prstGeom prst="rect">
            <a:avLst/>
          </a:prstGeom>
          <a:noFill/>
        </p:spPr>
        <p:txBody>
          <a:bodyPr wrap="square" rtlCol="0">
            <a:spAutoFit/>
          </a:bodyPr>
          <a:lstStyle/>
          <a:p>
            <a:pPr algn="r"/>
            <a:r>
              <a:rPr lang="en-US" sz="2200" dirty="0" smtClean="0">
                <a:solidFill>
                  <a:srgbClr val="00FF00"/>
                </a:solidFill>
                <a:latin typeface="Lucida Console" pitchFamily="49" charset="0"/>
                <a:cs typeface="Courier New" pitchFamily="49" charset="0"/>
              </a:rPr>
              <a:t>&gt;Thank you!</a:t>
            </a:r>
          </a:p>
          <a:p>
            <a:pPr algn="r"/>
            <a:r>
              <a:rPr lang="en-US" sz="2200" dirty="0" smtClean="0">
                <a:solidFill>
                  <a:srgbClr val="00FF00"/>
                </a:solidFill>
                <a:latin typeface="Lucida Console" pitchFamily="49" charset="0"/>
                <a:cs typeface="Courier New" pitchFamily="49" charset="0"/>
              </a:rPr>
              <a:t>&gt;Questions?</a:t>
            </a:r>
            <a:endParaRPr lang="en-US" sz="2200" dirty="0">
              <a:solidFill>
                <a:srgbClr val="00FF00"/>
              </a:solidFill>
              <a:latin typeface="Lucida Console" pitchFamily="49" charset="0"/>
              <a:cs typeface="Courier New" pitchFamily="49" charset="0"/>
            </a:endParaRPr>
          </a:p>
        </p:txBody>
      </p:sp>
      <p:sp>
        <p:nvSpPr>
          <p:cNvPr id="8" name="Rectangle 7"/>
          <p:cNvSpPr/>
          <p:nvPr/>
        </p:nvSpPr>
        <p:spPr>
          <a:xfrm>
            <a:off x="11166112" y="6280726"/>
            <a:ext cx="144000" cy="540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P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remove" grpId="0" nodeType="withEffect">
                                  <p:stCondLst>
                                    <p:cond delay="0"/>
                                  </p:stCondLst>
                                  <p:childTnLst>
                                    <p:anim calcmode="discrete" valueType="str">
                                      <p:cBhvr>
                                        <p:cTn id="6" dur="1000" fill="hold"/>
                                        <p:tgtEl>
                                          <p:spTgt spid="4"/>
                                        </p:tgtEl>
                                        <p:attrNameLst>
                                          <p:attrName>style.visibility</p:attrName>
                                        </p:attrNameLst>
                                      </p:cBhvr>
                                      <p:tavLst>
                                        <p:tav tm="0">
                                          <p:val>
                                            <p:strVal val="hidden"/>
                                          </p:val>
                                        </p:tav>
                                        <p:tav tm="50000">
                                          <p:val>
                                            <p:strVal val="visible"/>
                                          </p:val>
                                        </p:tav>
                                      </p:tavLst>
                                    </p:anim>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Effect transition="in" filter="fade">
                                      <p:cBhvr>
                                        <p:cTn id="37" dur="500"/>
                                        <p:tgtEl>
                                          <p:spTgt spid="3">
                                            <p:txEl>
                                              <p:pRg st="11" end="1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par>
                                <p:cTn id="43" presetID="10" presetClass="entr" presetSubtype="0" fill="hold" grpId="1"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par>
                          <p:cTn id="46" fill="hold">
                            <p:stCondLst>
                              <p:cond delay="500"/>
                            </p:stCondLst>
                            <p:childTnLst>
                              <p:par>
                                <p:cTn id="47" presetID="35" presetClass="emph" presetSubtype="0" repeatCount="indefinite" fill="remove" grpId="0" nodeType="afterEffect">
                                  <p:stCondLst>
                                    <p:cond delay="0"/>
                                  </p:stCondLst>
                                  <p:childTnLst>
                                    <p:anim calcmode="discrete" valueType="str">
                                      <p:cBhvr>
                                        <p:cTn id="48" dur="1000" fill="hold"/>
                                        <p:tgtEl>
                                          <p:spTgt spid="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animBg="1"/>
      <p:bldP spid="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71531" y="5661248"/>
            <a:ext cx="9553061" cy="553998"/>
          </a:xfrm>
          <a:prstGeom prst="rect">
            <a:avLst/>
          </a:prstGeom>
          <a:noFill/>
        </p:spPr>
        <p:txBody>
          <a:bodyPr wrap="square" rtlCol="0">
            <a:spAutoFit/>
          </a:bodyPr>
          <a:lstStyle/>
          <a:p>
            <a:pPr algn="r"/>
            <a:r>
              <a:rPr lang="en-US" sz="3000" dirty="0" smtClean="0">
                <a:solidFill>
                  <a:srgbClr val="00FF00"/>
                </a:solidFill>
                <a:latin typeface="Lucida Console" pitchFamily="49" charset="0"/>
                <a:cs typeface="Courier New" pitchFamily="49" charset="0"/>
              </a:rPr>
              <a:t>&gt;illustrated programming</a:t>
            </a:r>
            <a:endParaRPr lang="en-US" sz="3000" dirty="0">
              <a:solidFill>
                <a:srgbClr val="00FF00"/>
              </a:solidFill>
              <a:latin typeface="Lucida Console" pitchFamily="49" charset="0"/>
              <a:cs typeface="Courier New" pitchFamily="49" charset="0"/>
            </a:endParaRPr>
          </a:p>
        </p:txBody>
      </p:sp>
      <p:sp>
        <p:nvSpPr>
          <p:cNvPr id="7" name="Rectangle 6"/>
          <p:cNvSpPr/>
          <p:nvPr/>
        </p:nvSpPr>
        <p:spPr>
          <a:xfrm>
            <a:off x="11386747" y="6054432"/>
            <a:ext cx="252000" cy="720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 name="TextBox 7"/>
          <p:cNvSpPr txBox="1"/>
          <p:nvPr/>
        </p:nvSpPr>
        <p:spPr>
          <a:xfrm>
            <a:off x="3139440" y="1859280"/>
            <a:ext cx="6370320" cy="553998"/>
          </a:xfrm>
          <a:prstGeom prst="rect">
            <a:avLst/>
          </a:prstGeom>
          <a:noFill/>
        </p:spPr>
        <p:txBody>
          <a:bodyPr wrap="square" rtlCol="0">
            <a:spAutoFit/>
          </a:bodyPr>
          <a:lstStyle/>
          <a:p>
            <a:endParaRPr lang="pt-PT" sz="3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remove" grpId="0" nodeType="withEffect">
                                  <p:stCondLst>
                                    <p:cond delay="0"/>
                                  </p:stCondLst>
                                  <p:childTnLst>
                                    <p:anim calcmode="discrete" valueType="str">
                                      <p:cBhvr>
                                        <p:cTn id="6"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IHCI\Dropbox\2014\Presentation\py_script.png"/>
          <p:cNvPicPr>
            <a:picLocks noChangeAspect="1" noChangeArrowheads="1"/>
          </p:cNvPicPr>
          <p:nvPr/>
        </p:nvPicPr>
        <p:blipFill>
          <a:blip r:embed="rId3" cstate="print"/>
          <a:srcRect/>
          <a:stretch>
            <a:fillRect/>
          </a:stretch>
        </p:blipFill>
        <p:spPr bwMode="auto">
          <a:xfrm>
            <a:off x="1488406" y="840099"/>
            <a:ext cx="9215189" cy="5695962"/>
          </a:xfrm>
          <a:prstGeom prst="rect">
            <a:avLst/>
          </a:prstGeom>
          <a:noFill/>
        </p:spPr>
      </p:pic>
      <p:sp>
        <p:nvSpPr>
          <p:cNvPr id="10" name="TextBox 9"/>
          <p:cNvSpPr txBox="1"/>
          <p:nvPr/>
        </p:nvSpPr>
        <p:spPr>
          <a:xfrm>
            <a:off x="353385" y="192440"/>
            <a:ext cx="8257215" cy="430887"/>
          </a:xfrm>
          <a:prstGeom prst="rect">
            <a:avLst/>
          </a:prstGeom>
          <a:noFill/>
        </p:spPr>
        <p:txBody>
          <a:bodyPr wrap="square" rtlCol="0">
            <a:spAutoFit/>
          </a:bodyPr>
          <a:lstStyle/>
          <a:p>
            <a:r>
              <a:rPr lang="en-US" sz="2200" dirty="0" smtClean="0">
                <a:solidFill>
                  <a:srgbClr val="00FF00"/>
                </a:solidFill>
                <a:latin typeface="Lucida Console" pitchFamily="49" charset="0"/>
              </a:rPr>
              <a:t>&gt;What is this program doing?</a:t>
            </a:r>
          </a:p>
        </p:txBody>
      </p:sp>
      <p:sp>
        <p:nvSpPr>
          <p:cNvPr id="11" name="Rectangle 10"/>
          <p:cNvSpPr/>
          <p:nvPr/>
        </p:nvSpPr>
        <p:spPr>
          <a:xfrm>
            <a:off x="5123678" y="486294"/>
            <a:ext cx="144000" cy="540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remove" grpId="0" nodeType="withEffect">
                                  <p:stCondLst>
                                    <p:cond delay="0"/>
                                  </p:stCondLst>
                                  <p:childTnLst>
                                    <p:anim calcmode="discrete" valueType="str">
                                      <p:cBhvr>
                                        <p:cTn id="6" dur="10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3385" y="192440"/>
            <a:ext cx="10428915" cy="430887"/>
          </a:xfrm>
          <a:prstGeom prst="rect">
            <a:avLst/>
          </a:prstGeom>
          <a:noFill/>
        </p:spPr>
        <p:txBody>
          <a:bodyPr wrap="square" rtlCol="0">
            <a:spAutoFit/>
          </a:bodyPr>
          <a:lstStyle/>
          <a:p>
            <a:pPr marL="182563" indent="-182563"/>
            <a:r>
              <a:rPr lang="en-US" sz="2200" dirty="0" smtClean="0">
                <a:solidFill>
                  <a:srgbClr val="00FF00"/>
                </a:solidFill>
                <a:latin typeface="Lucida Console" pitchFamily="49" charset="0"/>
              </a:rPr>
              <a:t>&gt;How can I change this program?</a:t>
            </a:r>
          </a:p>
        </p:txBody>
      </p:sp>
      <p:sp>
        <p:nvSpPr>
          <p:cNvPr id="5" name="Rectangle 4"/>
          <p:cNvSpPr/>
          <p:nvPr/>
        </p:nvSpPr>
        <p:spPr>
          <a:xfrm>
            <a:off x="5647627" y="473416"/>
            <a:ext cx="144000" cy="540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7" name="Group 6"/>
          <p:cNvGrpSpPr/>
          <p:nvPr/>
        </p:nvGrpSpPr>
        <p:grpSpPr>
          <a:xfrm>
            <a:off x="512243" y="1622340"/>
            <a:ext cx="11167515" cy="4099214"/>
            <a:chOff x="511629" y="1759979"/>
            <a:chExt cx="11167515" cy="4099214"/>
          </a:xfrm>
        </p:grpSpPr>
        <p:pic>
          <p:nvPicPr>
            <p:cNvPr id="1027" name="Picture 3" descr="C:\Users\IHCI\Dropbox\2014\FinalVersion\Leitao_3_Hangzhou.png"/>
            <p:cNvPicPr>
              <a:picLocks noChangeAspect="1" noChangeArrowheads="1"/>
            </p:cNvPicPr>
            <p:nvPr/>
          </p:nvPicPr>
          <p:blipFill>
            <a:blip r:embed="rId3" cstate="print"/>
            <a:srcRect/>
            <a:stretch>
              <a:fillRect/>
            </a:stretch>
          </p:blipFill>
          <p:spPr bwMode="auto">
            <a:xfrm>
              <a:off x="512856" y="1759979"/>
              <a:ext cx="11166288" cy="3660016"/>
            </a:xfrm>
            <a:prstGeom prst="rect">
              <a:avLst/>
            </a:prstGeom>
            <a:noFill/>
          </p:spPr>
        </p:pic>
        <p:sp>
          <p:nvSpPr>
            <p:cNvPr id="6" name="TextBox 5"/>
            <p:cNvSpPr txBox="1"/>
            <p:nvPr/>
          </p:nvSpPr>
          <p:spPr>
            <a:xfrm>
              <a:off x="511629" y="5582194"/>
              <a:ext cx="11114314" cy="276999"/>
            </a:xfrm>
            <a:prstGeom prst="rect">
              <a:avLst/>
            </a:prstGeom>
            <a:noFill/>
          </p:spPr>
          <p:txBody>
            <a:bodyPr wrap="square" rtlCol="0">
              <a:spAutoFit/>
            </a:bodyPr>
            <a:lstStyle/>
            <a:p>
              <a:r>
                <a:rPr lang="pt-PT" sz="1200" dirty="0" smtClean="0">
                  <a:solidFill>
                    <a:schemeClr val="bg1"/>
                  </a:solidFill>
                  <a:latin typeface="Helvetica" pitchFamily="34" charset="0"/>
                </a:rPr>
                <a:t>© </a:t>
              </a:r>
              <a:r>
                <a:rPr lang="pt-PT" sz="1200" dirty="0" err="1" smtClean="0">
                  <a:solidFill>
                    <a:schemeClr val="bg1"/>
                  </a:solidFill>
                  <a:latin typeface="Helvetica" pitchFamily="34" charset="0"/>
                </a:rPr>
                <a:t>Nathan</a:t>
              </a:r>
              <a:r>
                <a:rPr lang="pt-PT" sz="1200" dirty="0" smtClean="0">
                  <a:solidFill>
                    <a:schemeClr val="bg1"/>
                  </a:solidFill>
                  <a:latin typeface="Helvetica" pitchFamily="34" charset="0"/>
                </a:rPr>
                <a:t> Miller</a:t>
              </a:r>
              <a:endParaRPr lang="pt-PT" sz="1200" dirty="0">
                <a:solidFill>
                  <a:schemeClr val="bg1"/>
                </a:solidFill>
                <a:latin typeface="Helvetica"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remove" grpId="0" nodeType="withEffect">
                                  <p:stCondLst>
                                    <p:cond delay="0"/>
                                  </p:stCondLst>
                                  <p:childTnLst>
                                    <p:anim calcmode="discrete" valueType="str">
                                      <p:cBhvr>
                                        <p:cTn id="6"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355873" y="1246695"/>
            <a:ext cx="1474886" cy="338554"/>
          </a:xfrm>
          <a:prstGeom prst="rect">
            <a:avLst/>
          </a:prstGeom>
          <a:noFill/>
        </p:spPr>
        <p:txBody>
          <a:bodyPr wrap="square" rtlCol="0">
            <a:spAutoFit/>
          </a:bodyPr>
          <a:lstStyle/>
          <a:p>
            <a:pPr algn="ctr"/>
            <a:r>
              <a:rPr lang="pt-PT" sz="1600" dirty="0" smtClean="0">
                <a:solidFill>
                  <a:schemeClr val="bg1"/>
                </a:solidFill>
                <a:latin typeface="Helvetica" pitchFamily="34" charset="0"/>
              </a:rPr>
              <a:t>SCRIPT</a:t>
            </a:r>
          </a:p>
        </p:txBody>
      </p:sp>
      <p:sp>
        <p:nvSpPr>
          <p:cNvPr id="8" name="Oval 7"/>
          <p:cNvSpPr/>
          <p:nvPr/>
        </p:nvSpPr>
        <p:spPr>
          <a:xfrm>
            <a:off x="5556230" y="873810"/>
            <a:ext cx="1080000" cy="1080000"/>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 name="Oval 9"/>
          <p:cNvSpPr/>
          <p:nvPr/>
        </p:nvSpPr>
        <p:spPr>
          <a:xfrm>
            <a:off x="1731022" y="683575"/>
            <a:ext cx="1440000" cy="1440000"/>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 name="TextBox 10"/>
          <p:cNvSpPr txBox="1"/>
          <p:nvPr/>
        </p:nvSpPr>
        <p:spPr>
          <a:xfrm>
            <a:off x="1736854" y="1229707"/>
            <a:ext cx="1474886" cy="338554"/>
          </a:xfrm>
          <a:prstGeom prst="rect">
            <a:avLst/>
          </a:prstGeom>
          <a:noFill/>
        </p:spPr>
        <p:txBody>
          <a:bodyPr wrap="square" rtlCol="0">
            <a:spAutoFit/>
          </a:bodyPr>
          <a:lstStyle/>
          <a:p>
            <a:pPr algn="ctr"/>
            <a:r>
              <a:rPr lang="pt-PT" sz="1600" dirty="0" smtClean="0">
                <a:solidFill>
                  <a:schemeClr val="bg1"/>
                </a:solidFill>
                <a:latin typeface="Helvetica" pitchFamily="34" charset="0"/>
              </a:rPr>
              <a:t>CONCEPT</a:t>
            </a:r>
          </a:p>
        </p:txBody>
      </p:sp>
      <p:sp>
        <p:nvSpPr>
          <p:cNvPr id="13" name="TextBox 12"/>
          <p:cNvSpPr txBox="1"/>
          <p:nvPr/>
        </p:nvSpPr>
        <p:spPr>
          <a:xfrm>
            <a:off x="3594471" y="1030317"/>
            <a:ext cx="1474887" cy="338554"/>
          </a:xfrm>
          <a:prstGeom prst="rect">
            <a:avLst/>
          </a:prstGeom>
          <a:noFill/>
        </p:spPr>
        <p:txBody>
          <a:bodyPr wrap="square" rtlCol="0">
            <a:spAutoFit/>
          </a:bodyPr>
          <a:lstStyle/>
          <a:p>
            <a:pPr algn="ctr"/>
            <a:r>
              <a:rPr lang="pt-PT" sz="1600" dirty="0" smtClean="0">
                <a:solidFill>
                  <a:schemeClr val="bg1"/>
                </a:solidFill>
                <a:latin typeface="Helvetica" pitchFamily="34" charset="0"/>
              </a:rPr>
              <a:t>Sketches</a:t>
            </a:r>
          </a:p>
        </p:txBody>
      </p:sp>
      <p:sp>
        <p:nvSpPr>
          <p:cNvPr id="14" name="TextBox 13"/>
          <p:cNvSpPr txBox="1"/>
          <p:nvPr/>
        </p:nvSpPr>
        <p:spPr>
          <a:xfrm>
            <a:off x="3605863" y="1451797"/>
            <a:ext cx="1474887" cy="338554"/>
          </a:xfrm>
          <a:prstGeom prst="rect">
            <a:avLst/>
          </a:prstGeom>
          <a:noFill/>
        </p:spPr>
        <p:txBody>
          <a:bodyPr wrap="square" rtlCol="0">
            <a:spAutoFit/>
          </a:bodyPr>
          <a:lstStyle/>
          <a:p>
            <a:pPr algn="ctr"/>
            <a:r>
              <a:rPr lang="pt-PT" sz="1600" dirty="0" smtClean="0">
                <a:solidFill>
                  <a:schemeClr val="bg1"/>
                </a:solidFill>
                <a:latin typeface="Helvetica" pitchFamily="34" charset="0"/>
                <a:cs typeface="JasmineUPC" pitchFamily="18" charset="-34"/>
              </a:rPr>
              <a:t>Diagrams</a:t>
            </a:r>
          </a:p>
        </p:txBody>
      </p:sp>
      <p:sp>
        <p:nvSpPr>
          <p:cNvPr id="15" name="TextBox 14"/>
          <p:cNvSpPr txBox="1"/>
          <p:nvPr/>
        </p:nvSpPr>
        <p:spPr>
          <a:xfrm>
            <a:off x="8929461" y="1257380"/>
            <a:ext cx="1474886" cy="338554"/>
          </a:xfrm>
          <a:prstGeom prst="rect">
            <a:avLst/>
          </a:prstGeom>
          <a:noFill/>
        </p:spPr>
        <p:txBody>
          <a:bodyPr wrap="square" rtlCol="0">
            <a:spAutoFit/>
          </a:bodyPr>
          <a:lstStyle/>
          <a:p>
            <a:pPr algn="ctr"/>
            <a:r>
              <a:rPr lang="en-US" sz="1600" dirty="0" smtClean="0">
                <a:solidFill>
                  <a:schemeClr val="bg1"/>
                </a:solidFill>
                <a:latin typeface="Helvetica" pitchFamily="34" charset="0"/>
              </a:rPr>
              <a:t>DESIGN</a:t>
            </a:r>
            <a:endParaRPr lang="pt-PT" sz="1600" dirty="0" smtClean="0">
              <a:solidFill>
                <a:schemeClr val="bg1"/>
              </a:solidFill>
              <a:latin typeface="Helvetica" pitchFamily="34" charset="0"/>
            </a:endParaRPr>
          </a:p>
        </p:txBody>
      </p:sp>
      <p:sp>
        <p:nvSpPr>
          <p:cNvPr id="16" name="Oval 15"/>
          <p:cNvSpPr/>
          <p:nvPr/>
        </p:nvSpPr>
        <p:spPr>
          <a:xfrm>
            <a:off x="8941734" y="708514"/>
            <a:ext cx="1440000" cy="1440000"/>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19" name="Straight Arrow Connector 18"/>
          <p:cNvCxnSpPr/>
          <p:nvPr/>
        </p:nvCxnSpPr>
        <p:spPr>
          <a:xfrm>
            <a:off x="3442675" y="1426135"/>
            <a:ext cx="1799830" cy="0"/>
          </a:xfrm>
          <a:prstGeom prst="straightConnector1">
            <a:avLst/>
          </a:prstGeom>
          <a:ln w="38100" cap="rnd">
            <a:solidFill>
              <a:schemeClr val="bg1"/>
            </a:solidFill>
            <a:prstDash val="solid"/>
            <a:round/>
            <a:headEnd type="none" w="lg" len="sm"/>
            <a:tailEnd type="arrow" w="lg" len="sm"/>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000240" y="1413810"/>
            <a:ext cx="1691640" cy="0"/>
          </a:xfrm>
          <a:prstGeom prst="straightConnector1">
            <a:avLst/>
          </a:prstGeom>
          <a:ln w="38100" cap="rnd">
            <a:solidFill>
              <a:schemeClr val="bg1"/>
            </a:solidFill>
            <a:prstDash val="sysDot"/>
            <a:round/>
            <a:tailEnd type="arrow" w="lg" len="sm"/>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53385" y="192440"/>
            <a:ext cx="8196255" cy="430887"/>
          </a:xfrm>
          <a:prstGeom prst="rect">
            <a:avLst/>
          </a:prstGeom>
          <a:noFill/>
        </p:spPr>
        <p:txBody>
          <a:bodyPr wrap="square" rtlCol="0">
            <a:spAutoFit/>
          </a:bodyPr>
          <a:lstStyle/>
          <a:p>
            <a:r>
              <a:rPr lang="en-US" sz="2200" dirty="0" smtClean="0">
                <a:solidFill>
                  <a:srgbClr val="00FF00"/>
                </a:solidFill>
                <a:latin typeface="Lucida Console" pitchFamily="49" charset="0"/>
              </a:rPr>
              <a:t>&gt;Workflow</a:t>
            </a:r>
          </a:p>
        </p:txBody>
      </p:sp>
      <p:sp>
        <p:nvSpPr>
          <p:cNvPr id="24" name="Rectangle 23"/>
          <p:cNvSpPr/>
          <p:nvPr/>
        </p:nvSpPr>
        <p:spPr>
          <a:xfrm>
            <a:off x="1992672" y="467129"/>
            <a:ext cx="144000" cy="540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27" name="Picture 2" descr="C:\Users\Afonso\Desktop\CEACAAUD\Fabricação Digital Avançada\Final Project\New Folder\SCN_0002.jpg"/>
          <p:cNvPicPr>
            <a:picLocks noChangeAspect="1" noChangeArrowheads="1"/>
          </p:cNvPicPr>
          <p:nvPr/>
        </p:nvPicPr>
        <p:blipFill>
          <a:blip r:embed="rId3" cstate="print"/>
          <a:srcRect t="7016" r="50769"/>
          <a:stretch>
            <a:fillRect/>
          </a:stretch>
        </p:blipFill>
        <p:spPr bwMode="auto">
          <a:xfrm>
            <a:off x="940956" y="2331720"/>
            <a:ext cx="3097613" cy="4356000"/>
          </a:xfrm>
          <a:prstGeom prst="rect">
            <a:avLst/>
          </a:prstGeom>
          <a:noFill/>
        </p:spPr>
      </p:pic>
      <p:pic>
        <p:nvPicPr>
          <p:cNvPr id="28" name="Picture 2" descr="C:\Users\Afonso\Desktop\CEACAAUD\Fabricação Digital Avançada\Final Project\New Folder\SCN_0002.jpg"/>
          <p:cNvPicPr>
            <a:picLocks noChangeAspect="1" noChangeArrowheads="1"/>
          </p:cNvPicPr>
          <p:nvPr/>
        </p:nvPicPr>
        <p:blipFill>
          <a:blip r:embed="rId3" cstate="print"/>
          <a:srcRect l="51538" b="6543"/>
          <a:stretch>
            <a:fillRect/>
          </a:stretch>
        </p:blipFill>
        <p:spPr bwMode="auto">
          <a:xfrm>
            <a:off x="4574886" y="2322217"/>
            <a:ext cx="3033795" cy="4356000"/>
          </a:xfrm>
          <a:prstGeom prst="rect">
            <a:avLst/>
          </a:prstGeom>
          <a:noFill/>
        </p:spPr>
      </p:pic>
      <p:grpSp>
        <p:nvGrpSpPr>
          <p:cNvPr id="29" name="Group 28"/>
          <p:cNvGrpSpPr>
            <a:grpSpLocks noChangeAspect="1"/>
          </p:cNvGrpSpPr>
          <p:nvPr/>
        </p:nvGrpSpPr>
        <p:grpSpPr>
          <a:xfrm>
            <a:off x="8078125" y="2019300"/>
            <a:ext cx="3238073" cy="4716000"/>
            <a:chOff x="8112760" y="2019300"/>
            <a:chExt cx="3322320" cy="4838700"/>
          </a:xfrm>
        </p:grpSpPr>
        <p:pic>
          <p:nvPicPr>
            <p:cNvPr id="30" name="Picture 2" descr="C:\Users\Afonso\Desktop\CEACAAUD\Fabricação Digital Avançada\Final Project\New Folder\SCN_0003.jpg"/>
            <p:cNvPicPr>
              <a:picLocks noChangeAspect="1" noChangeArrowheads="1"/>
            </p:cNvPicPr>
            <p:nvPr/>
          </p:nvPicPr>
          <p:blipFill>
            <a:blip r:embed="rId4" cstate="print"/>
            <a:srcRect t="4762" r="50476"/>
            <a:stretch>
              <a:fillRect/>
            </a:stretch>
          </p:blipFill>
          <p:spPr bwMode="auto">
            <a:xfrm>
              <a:off x="8265160" y="2286000"/>
              <a:ext cx="3169920" cy="4572000"/>
            </a:xfrm>
            <a:prstGeom prst="rect">
              <a:avLst/>
            </a:prstGeom>
            <a:noFill/>
          </p:spPr>
        </p:pic>
        <p:pic>
          <p:nvPicPr>
            <p:cNvPr id="31" name="Picture 2" descr="C:\Users\Afonso\Desktop\CEACAAUD\Fabricação Digital Avançada\Final Project\New Folder\SCN_0003.jpg"/>
            <p:cNvPicPr>
              <a:picLocks noChangeAspect="1" noChangeArrowheads="1"/>
            </p:cNvPicPr>
            <p:nvPr/>
          </p:nvPicPr>
          <p:blipFill>
            <a:blip r:embed="rId4" cstate="print"/>
            <a:srcRect t="-1852" r="85675" b="93387"/>
            <a:stretch>
              <a:fillRect/>
            </a:stretch>
          </p:blipFill>
          <p:spPr bwMode="auto">
            <a:xfrm>
              <a:off x="8112760" y="2019300"/>
              <a:ext cx="916940" cy="406400"/>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remove" grpId="0" nodeType="withEffect">
                                  <p:stCondLst>
                                    <p:cond delay="0"/>
                                  </p:stCondLst>
                                  <p:childTnLst>
                                    <p:anim calcmode="discrete" valueType="str">
                                      <p:cBhvr>
                                        <p:cTn id="6" dur="1000" fill="hold"/>
                                        <p:tgtEl>
                                          <p:spTgt spid="24"/>
                                        </p:tgtEl>
                                        <p:attrNameLst>
                                          <p:attrName>style.visibility</p:attrName>
                                        </p:attrNameLst>
                                      </p:cBhvr>
                                      <p:tavLst>
                                        <p:tav tm="0">
                                          <p:val>
                                            <p:strVal val="hidden"/>
                                          </p:val>
                                        </p:tav>
                                        <p:tav tm="50000">
                                          <p:val>
                                            <p:strVal val="visible"/>
                                          </p:val>
                                        </p:tav>
                                      </p:tavLst>
                                    </p:anim>
                                  </p:childTnLst>
                                </p:cTn>
                              </p:par>
                            </p:childTnLst>
                          </p:cTn>
                        </p:par>
                        <p:par>
                          <p:cTn id="7" fill="hold">
                            <p:stCondLst>
                              <p:cond delay="1000"/>
                            </p:stCondLst>
                            <p:childTnLst>
                              <p:par>
                                <p:cTn id="8" presetID="10"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childTnLst>
                                </p:cTn>
                              </p:par>
                              <p:par>
                                <p:cTn id="35" presetID="10"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childTnLst>
                                </p:cTn>
                              </p:par>
                              <p:par>
                                <p:cTn id="38" presetID="10" presetClass="entr" presetSubtype="0"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1000"/>
                                        <p:tgtEl>
                                          <p:spTgt spid="24"/>
                                        </p:tgtEl>
                                      </p:cBhvr>
                                    </p:animEffect>
                                  </p:childTnLst>
                                </p:cTn>
                              </p:par>
                            </p:childTnLst>
                          </p:cTn>
                        </p:par>
                        <p:par>
                          <p:cTn id="41" fill="hold">
                            <p:stCondLst>
                              <p:cond delay="2000"/>
                            </p:stCondLst>
                            <p:childTnLst>
                              <p:par>
                                <p:cTn id="42" presetID="7" presetClass="emph" presetSubtype="2" fill="hold" nodeType="afterEffect">
                                  <p:stCondLst>
                                    <p:cond delay="0"/>
                                  </p:stCondLst>
                                  <p:childTnLst>
                                    <p:animClr clrSpc="rgb" dir="cw">
                                      <p:cBhvr>
                                        <p:cTn id="43" dur="1000" fill="hold"/>
                                        <p:tgtEl>
                                          <p:spTgt spid="19"/>
                                        </p:tgtEl>
                                        <p:attrNameLst>
                                          <p:attrName>stroke.color</p:attrName>
                                        </p:attrNameLst>
                                      </p:cBhvr>
                                      <p:to>
                                        <a:srgbClr val="FF0000"/>
                                      </p:to>
                                    </p:animClr>
                                    <p:set>
                                      <p:cBhvr>
                                        <p:cTn id="44" dur="1000" fill="hold"/>
                                        <p:tgtEl>
                                          <p:spTgt spid="19"/>
                                        </p:tgtEl>
                                        <p:attrNameLst>
                                          <p:attrName>stroke.on</p:attrName>
                                        </p:attrNameLst>
                                      </p:cBhvr>
                                      <p:to>
                                        <p:strVal val="true"/>
                                      </p:to>
                                    </p:set>
                                  </p:childTnLst>
                                </p:cTn>
                              </p:par>
                            </p:childTnLst>
                          </p:cTn>
                        </p:par>
                        <p:par>
                          <p:cTn id="45" fill="hold">
                            <p:stCondLst>
                              <p:cond delay="3000"/>
                            </p:stCondLst>
                            <p:childTnLst>
                              <p:par>
                                <p:cTn id="46" presetID="10" presetClass="entr" presetSubtype="0" fill="hold"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childTnLst>
                                </p:cTn>
                              </p:par>
                              <p:par>
                                <p:cTn id="49" presetID="10" presetClass="entr" presetSubtype="0"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1000"/>
                                        <p:tgtEl>
                                          <p:spTgt spid="28"/>
                                        </p:tgtEl>
                                      </p:cBhvr>
                                    </p:animEffect>
                                  </p:childTnLst>
                                </p:cTn>
                              </p:par>
                              <p:par>
                                <p:cTn id="52" presetID="10" presetClass="entr" presetSubtype="0"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355873" y="1246695"/>
            <a:ext cx="1474886" cy="338554"/>
          </a:xfrm>
          <a:prstGeom prst="rect">
            <a:avLst/>
          </a:prstGeom>
          <a:noFill/>
        </p:spPr>
        <p:txBody>
          <a:bodyPr wrap="square" rtlCol="0">
            <a:spAutoFit/>
          </a:bodyPr>
          <a:lstStyle/>
          <a:p>
            <a:pPr algn="ctr"/>
            <a:r>
              <a:rPr lang="pt-PT" sz="1600" dirty="0" smtClean="0">
                <a:solidFill>
                  <a:schemeClr val="bg1"/>
                </a:solidFill>
                <a:latin typeface="Helvetica" pitchFamily="34" charset="0"/>
              </a:rPr>
              <a:t>SCRIPT</a:t>
            </a:r>
          </a:p>
        </p:txBody>
      </p:sp>
      <p:sp>
        <p:nvSpPr>
          <p:cNvPr id="8" name="Oval 7"/>
          <p:cNvSpPr/>
          <p:nvPr/>
        </p:nvSpPr>
        <p:spPr>
          <a:xfrm>
            <a:off x="5556230" y="873810"/>
            <a:ext cx="1080000" cy="1080000"/>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 name="Oval 9"/>
          <p:cNvSpPr/>
          <p:nvPr/>
        </p:nvSpPr>
        <p:spPr>
          <a:xfrm>
            <a:off x="1731022" y="683575"/>
            <a:ext cx="1440000" cy="1440000"/>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3" name="TextBox 12"/>
          <p:cNvSpPr txBox="1"/>
          <p:nvPr/>
        </p:nvSpPr>
        <p:spPr>
          <a:xfrm>
            <a:off x="3594471" y="1030317"/>
            <a:ext cx="1474887" cy="338554"/>
          </a:xfrm>
          <a:prstGeom prst="rect">
            <a:avLst/>
          </a:prstGeom>
          <a:noFill/>
        </p:spPr>
        <p:txBody>
          <a:bodyPr wrap="square" rtlCol="0">
            <a:spAutoFit/>
          </a:bodyPr>
          <a:lstStyle/>
          <a:p>
            <a:pPr algn="ctr"/>
            <a:r>
              <a:rPr lang="pt-PT" sz="1600" dirty="0" smtClean="0">
                <a:solidFill>
                  <a:schemeClr val="bg1"/>
                </a:solidFill>
                <a:latin typeface="Helvetica" pitchFamily="34" charset="0"/>
              </a:rPr>
              <a:t>Sketches</a:t>
            </a:r>
          </a:p>
        </p:txBody>
      </p:sp>
      <p:sp>
        <p:nvSpPr>
          <p:cNvPr id="14" name="TextBox 13"/>
          <p:cNvSpPr txBox="1"/>
          <p:nvPr/>
        </p:nvSpPr>
        <p:spPr>
          <a:xfrm>
            <a:off x="3605863" y="1451797"/>
            <a:ext cx="1474887" cy="338554"/>
          </a:xfrm>
          <a:prstGeom prst="rect">
            <a:avLst/>
          </a:prstGeom>
          <a:noFill/>
        </p:spPr>
        <p:txBody>
          <a:bodyPr wrap="square" rtlCol="0">
            <a:spAutoFit/>
          </a:bodyPr>
          <a:lstStyle/>
          <a:p>
            <a:pPr algn="ctr"/>
            <a:r>
              <a:rPr lang="pt-PT" sz="1600" dirty="0" smtClean="0">
                <a:solidFill>
                  <a:schemeClr val="bg1"/>
                </a:solidFill>
                <a:latin typeface="Helvetica" pitchFamily="34" charset="0"/>
                <a:cs typeface="JasmineUPC" pitchFamily="18" charset="-34"/>
              </a:rPr>
              <a:t>Diagrams</a:t>
            </a:r>
          </a:p>
        </p:txBody>
      </p:sp>
      <p:sp>
        <p:nvSpPr>
          <p:cNvPr id="16" name="Oval 15"/>
          <p:cNvSpPr/>
          <p:nvPr/>
        </p:nvSpPr>
        <p:spPr>
          <a:xfrm>
            <a:off x="8941734" y="708514"/>
            <a:ext cx="1440000" cy="1440000"/>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19" name="Straight Arrow Connector 18"/>
          <p:cNvCxnSpPr/>
          <p:nvPr/>
        </p:nvCxnSpPr>
        <p:spPr>
          <a:xfrm>
            <a:off x="3442675" y="1426135"/>
            <a:ext cx="1799830" cy="0"/>
          </a:xfrm>
          <a:prstGeom prst="straightConnector1">
            <a:avLst/>
          </a:prstGeom>
          <a:ln w="38100" cap="rnd">
            <a:solidFill>
              <a:srgbClr val="FF0000"/>
            </a:solidFill>
            <a:prstDash val="solid"/>
            <a:round/>
            <a:headEnd type="none" w="lg" len="sm"/>
            <a:tailEnd type="arrow" w="lg" len="sm"/>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000240" y="1413810"/>
            <a:ext cx="1691640" cy="0"/>
          </a:xfrm>
          <a:prstGeom prst="straightConnector1">
            <a:avLst/>
          </a:prstGeom>
          <a:ln w="38100" cap="rnd">
            <a:solidFill>
              <a:schemeClr val="bg1"/>
            </a:solidFill>
            <a:prstDash val="sysDot"/>
            <a:round/>
            <a:tailEnd type="arrow" w="lg" len="sm"/>
          </a:ln>
        </p:spPr>
        <p:style>
          <a:lnRef idx="1">
            <a:schemeClr val="accent1"/>
          </a:lnRef>
          <a:fillRef idx="0">
            <a:schemeClr val="accent1"/>
          </a:fillRef>
          <a:effectRef idx="0">
            <a:schemeClr val="accent1"/>
          </a:effectRef>
          <a:fontRef idx="minor">
            <a:schemeClr val="tx1"/>
          </a:fontRef>
        </p:style>
      </p:cxnSp>
      <p:grpSp>
        <p:nvGrpSpPr>
          <p:cNvPr id="2" name="Group 24"/>
          <p:cNvGrpSpPr/>
          <p:nvPr/>
        </p:nvGrpSpPr>
        <p:grpSpPr>
          <a:xfrm>
            <a:off x="1447800" y="2374876"/>
            <a:ext cx="9283700" cy="3974549"/>
            <a:chOff x="1536700" y="2298676"/>
            <a:chExt cx="9283700" cy="3974549"/>
          </a:xfrm>
        </p:grpSpPr>
        <p:sp>
          <p:nvSpPr>
            <p:cNvPr id="23" name="TextBox 22"/>
            <p:cNvSpPr txBox="1"/>
            <p:nvPr/>
          </p:nvSpPr>
          <p:spPr>
            <a:xfrm>
              <a:off x="1536700" y="2302907"/>
              <a:ext cx="5572132" cy="3970318"/>
            </a:xfrm>
            <a:prstGeom prst="rect">
              <a:avLst/>
            </a:prstGeom>
            <a:noFill/>
          </p:spPr>
          <p:txBody>
            <a:bodyPr wrap="square" rtlCol="0">
              <a:spAutoFit/>
            </a:bodyPr>
            <a:lstStyle/>
            <a:p>
              <a:r>
                <a:rPr lang="es-ES" sz="900" dirty="0" smtClean="0">
                  <a:solidFill>
                    <a:schemeClr val="bg1"/>
                  </a:solidFill>
                  <a:latin typeface="Courier New" pitchFamily="49" charset="0"/>
                  <a:cs typeface="Courier New" pitchFamily="49" charset="0"/>
                </a:rPr>
                <a:t>(define (skin-open-</a:t>
              </a:r>
              <a:r>
                <a:rPr lang="es-ES" sz="900" dirty="0" err="1" smtClean="0">
                  <a:solidFill>
                    <a:schemeClr val="bg1"/>
                  </a:solidFill>
                  <a:latin typeface="Courier New" pitchFamily="49" charset="0"/>
                  <a:cs typeface="Courier New" pitchFamily="49" charset="0"/>
                </a:rPr>
                <a:t>srf</a:t>
              </a:r>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srf</a:t>
              </a:r>
              <a:r>
                <a:rPr lang="es-ES" sz="900" dirty="0" smtClean="0">
                  <a:solidFill>
                    <a:schemeClr val="bg1"/>
                  </a:solidFill>
                  <a:latin typeface="Courier New" pitchFamily="49" charset="0"/>
                  <a:cs typeface="Courier New" pitchFamily="49" charset="0"/>
                </a:rPr>
                <a:t> panel panel-f panel-h </a:t>
              </a:r>
              <a:r>
                <a:rPr lang="es-ES" sz="900" dirty="0" err="1" smtClean="0">
                  <a:solidFill>
                    <a:schemeClr val="bg1"/>
                  </a:solidFill>
                  <a:latin typeface="Courier New" pitchFamily="49" charset="0"/>
                  <a:cs typeface="Courier New" pitchFamily="49" charset="0"/>
                </a:rPr>
                <a:t>att</a:t>
              </a:r>
              <a:r>
                <a:rPr lang="es-ES" sz="900" dirty="0" smtClean="0">
                  <a:solidFill>
                    <a:schemeClr val="bg1"/>
                  </a:solidFill>
                  <a:latin typeface="Courier New" pitchFamily="49" charset="0"/>
                  <a:cs typeface="Courier New" pitchFamily="49" charset="0"/>
                </a:rPr>
                <a:t>)</a:t>
              </a:r>
            </a:p>
            <a:p>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sphere</a:t>
              </a:r>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att</a:t>
              </a:r>
              <a:r>
                <a:rPr lang="es-ES" sz="900" dirty="0" smtClean="0">
                  <a:solidFill>
                    <a:schemeClr val="bg1"/>
                  </a:solidFill>
                  <a:latin typeface="Courier New" pitchFamily="49" charset="0"/>
                  <a:cs typeface="Courier New" pitchFamily="49" charset="0"/>
                </a:rPr>
                <a:t> 0.03)</a:t>
              </a:r>
            </a:p>
            <a:p>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iterate-quads</a:t>
              </a:r>
              <a:endParaRPr lang="es-ES" sz="900" dirty="0" smtClean="0">
                <a:solidFill>
                  <a:schemeClr val="bg1"/>
                </a:solidFill>
                <a:latin typeface="Courier New" pitchFamily="49" charset="0"/>
                <a:cs typeface="Courier New" pitchFamily="49" charset="0"/>
              </a:endParaRPr>
            </a:p>
            <a:p>
              <a:r>
                <a:rPr lang="es-ES" sz="900" dirty="0" smtClean="0">
                  <a:solidFill>
                    <a:schemeClr val="bg1"/>
                  </a:solidFill>
                  <a:latin typeface="Courier New" pitchFamily="49" charset="0"/>
                  <a:cs typeface="Courier New" pitchFamily="49" charset="0"/>
                </a:rPr>
                <a:t>   (lambda (h0 h1 h2 h3)</a:t>
              </a:r>
            </a:p>
            <a:p>
              <a:r>
                <a:rPr lang="es-ES" sz="900" dirty="0" smtClean="0">
                  <a:solidFill>
                    <a:schemeClr val="bg1"/>
                  </a:solidFill>
                  <a:latin typeface="Courier New" pitchFamily="49" charset="0"/>
                  <a:cs typeface="Courier New" pitchFamily="49" charset="0"/>
                </a:rPr>
                <a:t>     (panel (</a:t>
              </a:r>
              <a:r>
                <a:rPr lang="es-ES" sz="900" dirty="0" err="1" smtClean="0">
                  <a:solidFill>
                    <a:schemeClr val="bg1"/>
                  </a:solidFill>
                  <a:latin typeface="Courier New" pitchFamily="49" charset="0"/>
                  <a:cs typeface="Courier New" pitchFamily="49" charset="0"/>
                </a:rPr>
                <a:t>list-ref</a:t>
              </a:r>
              <a:r>
                <a:rPr lang="es-ES" sz="900" dirty="0" smtClean="0">
                  <a:solidFill>
                    <a:schemeClr val="bg1"/>
                  </a:solidFill>
                  <a:latin typeface="Courier New" pitchFamily="49" charset="0"/>
                  <a:cs typeface="Courier New" pitchFamily="49" charset="0"/>
                </a:rPr>
                <a:t> h0 4)</a:t>
              </a:r>
            </a:p>
            <a:p>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list-ref</a:t>
              </a:r>
              <a:r>
                <a:rPr lang="es-ES" sz="900" dirty="0" smtClean="0">
                  <a:solidFill>
                    <a:schemeClr val="bg1"/>
                  </a:solidFill>
                  <a:latin typeface="Courier New" pitchFamily="49" charset="0"/>
                  <a:cs typeface="Courier New" pitchFamily="49" charset="0"/>
                </a:rPr>
                <a:t> h0 3)</a:t>
              </a:r>
            </a:p>
            <a:p>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list-ref</a:t>
              </a:r>
              <a:r>
                <a:rPr lang="es-ES" sz="900" dirty="0" smtClean="0">
                  <a:solidFill>
                    <a:schemeClr val="bg1"/>
                  </a:solidFill>
                  <a:latin typeface="Courier New" pitchFamily="49" charset="0"/>
                  <a:cs typeface="Courier New" pitchFamily="49" charset="0"/>
                </a:rPr>
                <a:t> h1 4)</a:t>
              </a:r>
            </a:p>
            <a:p>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list-ref</a:t>
              </a:r>
              <a:r>
                <a:rPr lang="es-ES" sz="900" dirty="0" smtClean="0">
                  <a:solidFill>
                    <a:schemeClr val="bg1"/>
                  </a:solidFill>
                  <a:latin typeface="Courier New" pitchFamily="49" charset="0"/>
                  <a:cs typeface="Courier New" pitchFamily="49" charset="0"/>
                </a:rPr>
                <a:t> h2 1)</a:t>
              </a:r>
            </a:p>
            <a:p>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list-ref</a:t>
              </a:r>
              <a:r>
                <a:rPr lang="es-ES" sz="900" dirty="0" smtClean="0">
                  <a:solidFill>
                    <a:schemeClr val="bg1"/>
                  </a:solidFill>
                  <a:latin typeface="Courier New" pitchFamily="49" charset="0"/>
                  <a:cs typeface="Courier New" pitchFamily="49" charset="0"/>
                </a:rPr>
                <a:t> h2 0)</a:t>
              </a:r>
            </a:p>
            <a:p>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list-ref</a:t>
              </a:r>
              <a:r>
                <a:rPr lang="es-ES" sz="900" dirty="0" smtClean="0">
                  <a:solidFill>
                    <a:schemeClr val="bg1"/>
                  </a:solidFill>
                  <a:latin typeface="Courier New" pitchFamily="49" charset="0"/>
                  <a:cs typeface="Courier New" pitchFamily="49" charset="0"/>
                </a:rPr>
                <a:t> h3 1)</a:t>
              </a:r>
            </a:p>
            <a:p>
              <a:r>
                <a:rPr lang="es-ES" sz="900" dirty="0" smtClean="0">
                  <a:solidFill>
                    <a:schemeClr val="bg1"/>
                  </a:solidFill>
                  <a:latin typeface="Courier New" pitchFamily="49" charset="0"/>
                  <a:cs typeface="Courier New" pitchFamily="49" charset="0"/>
                </a:rPr>
                <a:t>            panel-f panel-h </a:t>
              </a:r>
              <a:r>
                <a:rPr lang="es-ES" sz="900" dirty="0" err="1" smtClean="0">
                  <a:solidFill>
                    <a:schemeClr val="bg1"/>
                  </a:solidFill>
                  <a:latin typeface="Courier New" pitchFamily="49" charset="0"/>
                  <a:cs typeface="Courier New" pitchFamily="49" charset="0"/>
                </a:rPr>
                <a:t>att</a:t>
              </a:r>
              <a:r>
                <a:rPr lang="es-ES" sz="900" dirty="0" smtClean="0">
                  <a:solidFill>
                    <a:schemeClr val="bg1"/>
                  </a:solidFill>
                  <a:latin typeface="Courier New" pitchFamily="49" charset="0"/>
                  <a:cs typeface="Courier New" pitchFamily="49" charset="0"/>
                </a:rPr>
                <a:t>))</a:t>
              </a:r>
            </a:p>
            <a:p>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iterate-quads</a:t>
              </a:r>
              <a:endParaRPr lang="es-ES" sz="900" dirty="0" smtClean="0">
                <a:solidFill>
                  <a:schemeClr val="bg1"/>
                </a:solidFill>
                <a:latin typeface="Courier New" pitchFamily="49" charset="0"/>
                <a:cs typeface="Courier New" pitchFamily="49" charset="0"/>
              </a:endParaRPr>
            </a:p>
            <a:p>
              <a:r>
                <a:rPr lang="es-ES" sz="900" dirty="0" smtClean="0">
                  <a:solidFill>
                    <a:schemeClr val="bg1"/>
                  </a:solidFill>
                  <a:latin typeface="Courier New" pitchFamily="49" charset="0"/>
                  <a:cs typeface="Courier New" pitchFamily="49" charset="0"/>
                </a:rPr>
                <a:t>    (lambda (p0 p1 p2 p3)</a:t>
              </a:r>
            </a:p>
            <a:p>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let</a:t>
              </a:r>
              <a:r>
                <a:rPr lang="es-ES" sz="900" dirty="0" smtClean="0">
                  <a:solidFill>
                    <a:schemeClr val="bg1"/>
                  </a:solidFill>
                  <a:latin typeface="Courier New" pitchFamily="49" charset="0"/>
                  <a:cs typeface="Courier New" pitchFamily="49" charset="0"/>
                </a:rPr>
                <a:t>* ((a (</a:t>
              </a:r>
              <a:r>
                <a:rPr lang="es-ES" sz="900" dirty="0" err="1" smtClean="0">
                  <a:solidFill>
                    <a:schemeClr val="bg1"/>
                  </a:solidFill>
                  <a:latin typeface="Courier New" pitchFamily="49" charset="0"/>
                  <a:cs typeface="Courier New" pitchFamily="49" charset="0"/>
                </a:rPr>
                <a:t>ptf</a:t>
              </a:r>
              <a:r>
                <a:rPr lang="es-ES" sz="900" dirty="0" smtClean="0">
                  <a:solidFill>
                    <a:schemeClr val="bg1"/>
                  </a:solidFill>
                  <a:latin typeface="Courier New" pitchFamily="49" charset="0"/>
                  <a:cs typeface="Courier New" pitchFamily="49" charset="0"/>
                </a:rPr>
                <a:t> p0 p3 0.17))</a:t>
              </a:r>
            </a:p>
            <a:p>
              <a:r>
                <a:rPr lang="es-ES" sz="900" dirty="0" smtClean="0">
                  <a:solidFill>
                    <a:schemeClr val="bg1"/>
                  </a:solidFill>
                  <a:latin typeface="Courier New" pitchFamily="49" charset="0"/>
                  <a:cs typeface="Courier New" pitchFamily="49" charset="0"/>
                </a:rPr>
                <a:t>             (b (</a:t>
              </a:r>
              <a:r>
                <a:rPr lang="es-ES" sz="900" dirty="0" err="1" smtClean="0">
                  <a:solidFill>
                    <a:schemeClr val="bg1"/>
                  </a:solidFill>
                  <a:latin typeface="Courier New" pitchFamily="49" charset="0"/>
                  <a:cs typeface="Courier New" pitchFamily="49" charset="0"/>
                </a:rPr>
                <a:t>ptf</a:t>
              </a:r>
              <a:r>
                <a:rPr lang="es-ES" sz="900" dirty="0" smtClean="0">
                  <a:solidFill>
                    <a:schemeClr val="bg1"/>
                  </a:solidFill>
                  <a:latin typeface="Courier New" pitchFamily="49" charset="0"/>
                  <a:cs typeface="Courier New" pitchFamily="49" charset="0"/>
                </a:rPr>
                <a:t> p0 p1 1/2))</a:t>
              </a:r>
            </a:p>
            <a:p>
              <a:r>
                <a:rPr lang="es-ES" sz="900" dirty="0" smtClean="0">
                  <a:solidFill>
                    <a:schemeClr val="bg1"/>
                  </a:solidFill>
                  <a:latin typeface="Courier New" pitchFamily="49" charset="0"/>
                  <a:cs typeface="Courier New" pitchFamily="49" charset="0"/>
                </a:rPr>
                <a:t>             (f (</a:t>
              </a:r>
              <a:r>
                <a:rPr lang="es-ES" sz="900" dirty="0" err="1" smtClean="0">
                  <a:solidFill>
                    <a:schemeClr val="bg1"/>
                  </a:solidFill>
                  <a:latin typeface="Courier New" pitchFamily="49" charset="0"/>
                  <a:cs typeface="Courier New" pitchFamily="49" charset="0"/>
                </a:rPr>
                <a:t>ptf</a:t>
              </a:r>
              <a:r>
                <a:rPr lang="es-ES" sz="900" dirty="0" smtClean="0">
                  <a:solidFill>
                    <a:schemeClr val="bg1"/>
                  </a:solidFill>
                  <a:latin typeface="Courier New" pitchFamily="49" charset="0"/>
                  <a:cs typeface="Courier New" pitchFamily="49" charset="0"/>
                </a:rPr>
                <a:t> p0 p3 1/2))</a:t>
              </a:r>
            </a:p>
            <a:p>
              <a:r>
                <a:rPr lang="es-ES" sz="900" dirty="0" smtClean="0">
                  <a:solidFill>
                    <a:schemeClr val="bg1"/>
                  </a:solidFill>
                  <a:latin typeface="Courier New" pitchFamily="49" charset="0"/>
                  <a:cs typeface="Courier New" pitchFamily="49" charset="0"/>
                </a:rPr>
                <a:t>             (j (</a:t>
              </a:r>
              <a:r>
                <a:rPr lang="es-ES" sz="900" dirty="0" err="1" smtClean="0">
                  <a:solidFill>
                    <a:schemeClr val="bg1"/>
                  </a:solidFill>
                  <a:latin typeface="Courier New" pitchFamily="49" charset="0"/>
                  <a:cs typeface="Courier New" pitchFamily="49" charset="0"/>
                </a:rPr>
                <a:t>ptf</a:t>
              </a:r>
              <a:r>
                <a:rPr lang="es-ES" sz="900" dirty="0" smtClean="0">
                  <a:solidFill>
                    <a:schemeClr val="bg1"/>
                  </a:solidFill>
                  <a:latin typeface="Courier New" pitchFamily="49" charset="0"/>
                  <a:cs typeface="Courier New" pitchFamily="49" charset="0"/>
                </a:rPr>
                <a:t> p3 p2 1/2))</a:t>
              </a:r>
            </a:p>
            <a:p>
              <a:r>
                <a:rPr lang="es-ES" sz="900" dirty="0" smtClean="0">
                  <a:solidFill>
                    <a:schemeClr val="bg1"/>
                  </a:solidFill>
                  <a:latin typeface="Courier New" pitchFamily="49" charset="0"/>
                  <a:cs typeface="Courier New" pitchFamily="49" charset="0"/>
                </a:rPr>
                <a:t>             (e (</a:t>
              </a:r>
              <a:r>
                <a:rPr lang="es-ES" sz="900" dirty="0" err="1" smtClean="0">
                  <a:solidFill>
                    <a:schemeClr val="bg1"/>
                  </a:solidFill>
                  <a:latin typeface="Courier New" pitchFamily="49" charset="0"/>
                  <a:cs typeface="Courier New" pitchFamily="49" charset="0"/>
                </a:rPr>
                <a:t>ptf</a:t>
              </a:r>
              <a:r>
                <a:rPr lang="es-ES" sz="900" dirty="0" smtClean="0">
                  <a:solidFill>
                    <a:schemeClr val="bg1"/>
                  </a:solidFill>
                  <a:latin typeface="Courier New" pitchFamily="49" charset="0"/>
                  <a:cs typeface="Courier New" pitchFamily="49" charset="0"/>
                </a:rPr>
                <a:t> b j 2/3))</a:t>
              </a:r>
            </a:p>
            <a:p>
              <a:r>
                <a:rPr lang="es-ES" sz="900" dirty="0" smtClean="0">
                  <a:solidFill>
                    <a:schemeClr val="bg1"/>
                  </a:solidFill>
                  <a:latin typeface="Courier New" pitchFamily="49" charset="0"/>
                  <a:cs typeface="Courier New" pitchFamily="49" charset="0"/>
                </a:rPr>
                <a:t>             (k p1)</a:t>
              </a:r>
            </a:p>
            <a:p>
              <a:r>
                <a:rPr lang="es-ES" sz="900" dirty="0" smtClean="0">
                  <a:solidFill>
                    <a:schemeClr val="bg1"/>
                  </a:solidFill>
                  <a:latin typeface="Courier New" pitchFamily="49" charset="0"/>
                  <a:cs typeface="Courier New" pitchFamily="49" charset="0"/>
                </a:rPr>
                <a:t>             (l p2)</a:t>
              </a:r>
            </a:p>
            <a:p>
              <a:r>
                <a:rPr lang="es-ES" sz="900" dirty="0" smtClean="0">
                  <a:solidFill>
                    <a:schemeClr val="bg1"/>
                  </a:solidFill>
                  <a:latin typeface="Courier New" pitchFamily="49" charset="0"/>
                  <a:cs typeface="Courier New" pitchFamily="49" charset="0"/>
                </a:rPr>
                <a:t>             (c (</a:t>
              </a:r>
              <a:r>
                <a:rPr lang="es-ES" sz="900" dirty="0" err="1" smtClean="0">
                  <a:solidFill>
                    <a:schemeClr val="bg1"/>
                  </a:solidFill>
                  <a:latin typeface="Courier New" pitchFamily="49" charset="0"/>
                  <a:cs typeface="Courier New" pitchFamily="49" charset="0"/>
                </a:rPr>
                <a:t>ptf</a:t>
              </a:r>
              <a:r>
                <a:rPr lang="es-ES" sz="900" dirty="0" smtClean="0">
                  <a:solidFill>
                    <a:schemeClr val="bg1"/>
                  </a:solidFill>
                  <a:latin typeface="Courier New" pitchFamily="49" charset="0"/>
                  <a:cs typeface="Courier New" pitchFamily="49" charset="0"/>
                </a:rPr>
                <a:t> k l 0.17))</a:t>
              </a:r>
            </a:p>
            <a:p>
              <a:r>
                <a:rPr lang="es-ES" sz="900" dirty="0" smtClean="0">
                  <a:solidFill>
                    <a:schemeClr val="bg1"/>
                  </a:solidFill>
                  <a:latin typeface="Courier New" pitchFamily="49" charset="0"/>
                  <a:cs typeface="Courier New" pitchFamily="49" charset="0"/>
                </a:rPr>
                <a:t>             (d (</a:t>
              </a:r>
              <a:r>
                <a:rPr lang="es-ES" sz="900" dirty="0" err="1" smtClean="0">
                  <a:solidFill>
                    <a:schemeClr val="bg1"/>
                  </a:solidFill>
                  <a:latin typeface="Courier New" pitchFamily="49" charset="0"/>
                  <a:cs typeface="Courier New" pitchFamily="49" charset="0"/>
                </a:rPr>
                <a:t>ptf</a:t>
              </a:r>
              <a:r>
                <a:rPr lang="es-ES" sz="900" dirty="0" smtClean="0">
                  <a:solidFill>
                    <a:schemeClr val="bg1"/>
                  </a:solidFill>
                  <a:latin typeface="Courier New" pitchFamily="49" charset="0"/>
                  <a:cs typeface="Courier New" pitchFamily="49" charset="0"/>
                </a:rPr>
                <a:t> k l 1/2))</a:t>
              </a:r>
            </a:p>
            <a:p>
              <a:r>
                <a:rPr lang="es-ES" sz="900" dirty="0" smtClean="0">
                  <a:solidFill>
                    <a:schemeClr val="bg1"/>
                  </a:solidFill>
                  <a:latin typeface="Courier New" pitchFamily="49" charset="0"/>
                  <a:cs typeface="Courier New" pitchFamily="49" charset="0"/>
                </a:rPr>
                <a:t>             (w (</a:t>
              </a:r>
              <a:r>
                <a:rPr lang="es-ES" sz="900" dirty="0" err="1" smtClean="0">
                  <a:solidFill>
                    <a:schemeClr val="bg1"/>
                  </a:solidFill>
                  <a:latin typeface="Courier New" pitchFamily="49" charset="0"/>
                  <a:cs typeface="Courier New" pitchFamily="49" charset="0"/>
                </a:rPr>
                <a:t>ptf</a:t>
              </a:r>
              <a:r>
                <a:rPr lang="es-ES" sz="900" dirty="0" smtClean="0">
                  <a:solidFill>
                    <a:schemeClr val="bg1"/>
                  </a:solidFill>
                  <a:latin typeface="Courier New" pitchFamily="49" charset="0"/>
                  <a:cs typeface="Courier New" pitchFamily="49" charset="0"/>
                </a:rPr>
                <a:t> k l 2/3))</a:t>
              </a:r>
            </a:p>
            <a:p>
              <a:r>
                <a:rPr lang="es-ES" sz="900" dirty="0" smtClean="0">
                  <a:solidFill>
                    <a:schemeClr val="bg1"/>
                  </a:solidFill>
                  <a:latin typeface="Courier New" pitchFamily="49" charset="0"/>
                  <a:cs typeface="Courier New" pitchFamily="49" charset="0"/>
                </a:rPr>
                <a:t>             (g (</a:t>
              </a:r>
              <a:r>
                <a:rPr lang="es-ES" sz="900" dirty="0" err="1" smtClean="0">
                  <a:solidFill>
                    <a:schemeClr val="bg1"/>
                  </a:solidFill>
                  <a:latin typeface="Courier New" pitchFamily="49" charset="0"/>
                  <a:cs typeface="Courier New" pitchFamily="49" charset="0"/>
                </a:rPr>
                <a:t>ptf</a:t>
              </a:r>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ptf</a:t>
              </a:r>
              <a:r>
                <a:rPr lang="es-ES" sz="900" dirty="0" smtClean="0">
                  <a:solidFill>
                    <a:schemeClr val="bg1"/>
                  </a:solidFill>
                  <a:latin typeface="Courier New" pitchFamily="49" charset="0"/>
                  <a:cs typeface="Courier New" pitchFamily="49" charset="0"/>
                </a:rPr>
                <a:t> p0 p3 2/3) (</a:t>
              </a:r>
              <a:r>
                <a:rPr lang="es-ES" sz="900" dirty="0" err="1" smtClean="0">
                  <a:solidFill>
                    <a:schemeClr val="bg1"/>
                  </a:solidFill>
                  <a:latin typeface="Courier New" pitchFamily="49" charset="0"/>
                  <a:cs typeface="Courier New" pitchFamily="49" charset="0"/>
                </a:rPr>
                <a:t>ptf</a:t>
              </a:r>
              <a:r>
                <a:rPr lang="es-ES" sz="900" dirty="0" smtClean="0">
                  <a:solidFill>
                    <a:schemeClr val="bg1"/>
                  </a:solidFill>
                  <a:latin typeface="Courier New" pitchFamily="49" charset="0"/>
                  <a:cs typeface="Courier New" pitchFamily="49" charset="0"/>
                </a:rPr>
                <a:t> p1 p2 2/3) 3/2))</a:t>
              </a:r>
            </a:p>
            <a:p>
              <a:r>
                <a:rPr lang="es-ES" sz="900" dirty="0" smtClean="0">
                  <a:solidFill>
                    <a:schemeClr val="bg1"/>
                  </a:solidFill>
                  <a:latin typeface="Courier New" pitchFamily="49" charset="0"/>
                  <a:cs typeface="Courier New" pitchFamily="49" charset="0"/>
                </a:rPr>
                <a:t>             (h (</a:t>
              </a:r>
              <a:r>
                <a:rPr lang="es-ES" sz="900" dirty="0" err="1" smtClean="0">
                  <a:solidFill>
                    <a:schemeClr val="bg1"/>
                  </a:solidFill>
                  <a:latin typeface="Courier New" pitchFamily="49" charset="0"/>
                  <a:cs typeface="Courier New" pitchFamily="49" charset="0"/>
                </a:rPr>
                <a:t>ptf</a:t>
              </a:r>
              <a:r>
                <a:rPr lang="es-ES" sz="900" dirty="0" smtClean="0">
                  <a:solidFill>
                    <a:schemeClr val="bg1"/>
                  </a:solidFill>
                  <a:latin typeface="Courier New" pitchFamily="49" charset="0"/>
                  <a:cs typeface="Courier New" pitchFamily="49" charset="0"/>
                </a:rPr>
                <a:t> p3 p2 3/2))</a:t>
              </a:r>
            </a:p>
            <a:p>
              <a:r>
                <a:rPr lang="es-ES" sz="900" dirty="0" smtClean="0">
                  <a:solidFill>
                    <a:schemeClr val="bg1"/>
                  </a:solidFill>
                  <a:latin typeface="Courier New" pitchFamily="49" charset="0"/>
                  <a:cs typeface="Courier New" pitchFamily="49" charset="0"/>
                </a:rPr>
                <a:t>             (i (</a:t>
              </a:r>
              <a:r>
                <a:rPr lang="es-ES" sz="900" dirty="0" err="1" smtClean="0">
                  <a:solidFill>
                    <a:schemeClr val="bg1"/>
                  </a:solidFill>
                  <a:latin typeface="Courier New" pitchFamily="49" charset="0"/>
                  <a:cs typeface="Courier New" pitchFamily="49" charset="0"/>
                </a:rPr>
                <a:t>ptf</a:t>
              </a:r>
              <a:r>
                <a:rPr lang="es-ES" sz="900" dirty="0" smtClean="0">
                  <a:solidFill>
                    <a:schemeClr val="bg1"/>
                  </a:solidFill>
                  <a:latin typeface="Courier New" pitchFamily="49" charset="0"/>
                  <a:cs typeface="Courier New" pitchFamily="49" charset="0"/>
                </a:rPr>
                <a:t> k l 1.17)))</a:t>
              </a:r>
            </a:p>
            <a:p>
              <a:r>
                <a:rPr lang="es-ES" sz="900" dirty="0" smtClean="0">
                  <a:solidFill>
                    <a:schemeClr val="bg1"/>
                  </a:solidFill>
                  <a:latin typeface="Courier New" pitchFamily="49" charset="0"/>
                  <a:cs typeface="Courier New" pitchFamily="49" charset="0"/>
                </a:rPr>
                <a:t>        (panel a b c d e f panel-f panel-h </a:t>
              </a:r>
              <a:r>
                <a:rPr lang="es-ES" sz="900" dirty="0" err="1" smtClean="0">
                  <a:solidFill>
                    <a:schemeClr val="bg1"/>
                  </a:solidFill>
                  <a:latin typeface="Courier New" pitchFamily="49" charset="0"/>
                  <a:cs typeface="Courier New" pitchFamily="49" charset="0"/>
                </a:rPr>
                <a:t>att</a:t>
              </a:r>
              <a:r>
                <a:rPr lang="es-ES" sz="900" dirty="0" smtClean="0">
                  <a:solidFill>
                    <a:schemeClr val="bg1"/>
                  </a:solidFill>
                  <a:latin typeface="Courier New" pitchFamily="49" charset="0"/>
                  <a:cs typeface="Courier New" pitchFamily="49" charset="0"/>
                </a:rPr>
                <a:t>)</a:t>
              </a:r>
            </a:p>
            <a:p>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list</a:t>
              </a:r>
              <a:r>
                <a:rPr lang="es-ES" sz="900" dirty="0" smtClean="0">
                  <a:solidFill>
                    <a:schemeClr val="bg1"/>
                  </a:solidFill>
                  <a:latin typeface="Courier New" pitchFamily="49" charset="0"/>
                  <a:cs typeface="Courier New" pitchFamily="49" charset="0"/>
                </a:rPr>
                <a:t> a b c d e f)))</a:t>
              </a:r>
            </a:p>
          </p:txBody>
        </p:sp>
        <p:sp>
          <p:nvSpPr>
            <p:cNvPr id="24" name="TextBox 23"/>
            <p:cNvSpPr txBox="1"/>
            <p:nvPr/>
          </p:nvSpPr>
          <p:spPr>
            <a:xfrm>
              <a:off x="6256888" y="2298676"/>
              <a:ext cx="4563512" cy="3416320"/>
            </a:xfrm>
            <a:prstGeom prst="rect">
              <a:avLst/>
            </a:prstGeom>
            <a:noFill/>
          </p:spPr>
          <p:txBody>
            <a:bodyPr wrap="square" rtlCol="0">
              <a:spAutoFit/>
            </a:bodyPr>
            <a:lstStyle/>
            <a:p>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transpose-matrix</a:t>
              </a:r>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srf</a:t>
              </a:r>
              <a:r>
                <a:rPr lang="es-ES" sz="900" dirty="0" smtClean="0">
                  <a:solidFill>
                    <a:schemeClr val="bg1"/>
                  </a:solidFill>
                  <a:latin typeface="Courier New" pitchFamily="49" charset="0"/>
                  <a:cs typeface="Courier New" pitchFamily="49" charset="0"/>
                </a:rPr>
                <a:t>))))</a:t>
              </a:r>
            </a:p>
            <a:p>
              <a:endParaRPr lang="es-ES" sz="900" dirty="0" smtClean="0">
                <a:solidFill>
                  <a:schemeClr val="bg1"/>
                </a:solidFill>
                <a:latin typeface="Courier New" pitchFamily="49" charset="0"/>
                <a:cs typeface="Courier New" pitchFamily="49" charset="0"/>
              </a:endParaRPr>
            </a:p>
            <a:p>
              <a:r>
                <a:rPr lang="es-ES" sz="900" dirty="0" smtClean="0">
                  <a:solidFill>
                    <a:schemeClr val="bg1"/>
                  </a:solidFill>
                  <a:latin typeface="Courier New" pitchFamily="49" charset="0"/>
                  <a:cs typeface="Courier New" pitchFamily="49" charset="0"/>
                </a:rPr>
                <a:t>(define (hex-panel-1 p0 p1 p2 p3 p4 p5 f h </a:t>
              </a:r>
              <a:r>
                <a:rPr lang="es-ES" sz="900" dirty="0" err="1" smtClean="0">
                  <a:solidFill>
                    <a:schemeClr val="bg1"/>
                  </a:solidFill>
                  <a:latin typeface="Courier New" pitchFamily="49" charset="0"/>
                  <a:cs typeface="Courier New" pitchFamily="49" charset="0"/>
                </a:rPr>
                <a:t>att</a:t>
              </a:r>
              <a:r>
                <a:rPr lang="es-ES" sz="900" dirty="0" smtClean="0">
                  <a:solidFill>
                    <a:schemeClr val="bg1"/>
                  </a:solidFill>
                  <a:latin typeface="Courier New" pitchFamily="49" charset="0"/>
                  <a:cs typeface="Courier New" pitchFamily="49" charset="0"/>
                </a:rPr>
                <a:t>)</a:t>
              </a:r>
            </a:p>
            <a:p>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let</a:t>
              </a:r>
              <a:r>
                <a:rPr lang="es-ES" sz="900" dirty="0" smtClean="0">
                  <a:solidFill>
                    <a:schemeClr val="bg1"/>
                  </a:solidFill>
                  <a:latin typeface="Courier New" pitchFamily="49" charset="0"/>
                  <a:cs typeface="Courier New" pitchFamily="49" charset="0"/>
                </a:rPr>
                <a:t>* ((c (</a:t>
              </a:r>
              <a:r>
                <a:rPr lang="es-ES" sz="900" dirty="0" err="1" smtClean="0">
                  <a:solidFill>
                    <a:schemeClr val="bg1"/>
                  </a:solidFill>
                  <a:latin typeface="Courier New" pitchFamily="49" charset="0"/>
                  <a:cs typeface="Courier New" pitchFamily="49" charset="0"/>
                </a:rPr>
                <a:t>quad</a:t>
              </a:r>
              <a:r>
                <a:rPr lang="es-ES" sz="900" dirty="0" smtClean="0">
                  <a:solidFill>
                    <a:schemeClr val="bg1"/>
                  </a:solidFill>
                  <a:latin typeface="Courier New" pitchFamily="49" charset="0"/>
                  <a:cs typeface="Courier New" pitchFamily="49" charset="0"/>
                </a:rPr>
                <a:t>-center p0 p1 p2 p3))</a:t>
              </a:r>
            </a:p>
            <a:p>
              <a:r>
                <a:rPr lang="es-ES" sz="900" dirty="0" smtClean="0">
                  <a:solidFill>
                    <a:schemeClr val="bg1"/>
                  </a:solidFill>
                  <a:latin typeface="Courier New" pitchFamily="49" charset="0"/>
                  <a:cs typeface="Courier New" pitchFamily="49" charset="0"/>
                </a:rPr>
                <a:t>        (n (</a:t>
              </a:r>
              <a:r>
                <a:rPr lang="es-ES" sz="900" dirty="0" err="1" smtClean="0">
                  <a:solidFill>
                    <a:schemeClr val="bg1"/>
                  </a:solidFill>
                  <a:latin typeface="Courier New" pitchFamily="49" charset="0"/>
                  <a:cs typeface="Courier New" pitchFamily="49" charset="0"/>
                </a:rPr>
                <a:t>quad</a:t>
              </a:r>
              <a:r>
                <a:rPr lang="es-ES" sz="900" dirty="0" smtClean="0">
                  <a:solidFill>
                    <a:schemeClr val="bg1"/>
                  </a:solidFill>
                  <a:latin typeface="Courier New" pitchFamily="49" charset="0"/>
                  <a:cs typeface="Courier New" pitchFamily="49" charset="0"/>
                </a:rPr>
                <a:t>-normal p0 p1 p2 p3))</a:t>
              </a:r>
            </a:p>
            <a:p>
              <a:r>
                <a:rPr lang="es-ES" sz="900" dirty="0" smtClean="0">
                  <a:solidFill>
                    <a:schemeClr val="bg1"/>
                  </a:solidFill>
                  <a:latin typeface="Courier New" pitchFamily="49" charset="0"/>
                  <a:cs typeface="Courier New" pitchFamily="49" charset="0"/>
                </a:rPr>
                <a:t>        (d (* f (</a:t>
              </a:r>
              <a:r>
                <a:rPr lang="es-ES" sz="900" dirty="0" err="1" smtClean="0">
                  <a:solidFill>
                    <a:schemeClr val="bg1"/>
                  </a:solidFill>
                  <a:latin typeface="Courier New" pitchFamily="49" charset="0"/>
                  <a:cs typeface="Courier New" pitchFamily="49" charset="0"/>
                </a:rPr>
                <a:t>distance</a:t>
              </a:r>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att</a:t>
              </a:r>
              <a:r>
                <a:rPr lang="es-ES" sz="900" dirty="0" smtClean="0">
                  <a:solidFill>
                    <a:schemeClr val="bg1"/>
                  </a:solidFill>
                  <a:latin typeface="Courier New" pitchFamily="49" charset="0"/>
                  <a:cs typeface="Courier New" pitchFamily="49" charset="0"/>
                </a:rPr>
                <a:t> c))))</a:t>
              </a:r>
            </a:p>
            <a:p>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loft</a:t>
              </a:r>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list</a:t>
              </a:r>
              <a:endParaRPr lang="es-ES" sz="900" dirty="0" smtClean="0">
                <a:solidFill>
                  <a:schemeClr val="bg1"/>
                </a:solidFill>
                <a:latin typeface="Courier New" pitchFamily="49" charset="0"/>
                <a:cs typeface="Courier New" pitchFamily="49" charset="0"/>
              </a:endParaRPr>
            </a:p>
            <a:p>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closed</a:t>
              </a:r>
              <a:r>
                <a:rPr lang="es-ES" sz="900" dirty="0" smtClean="0">
                  <a:solidFill>
                    <a:schemeClr val="bg1"/>
                  </a:solidFill>
                  <a:latin typeface="Courier New" pitchFamily="49" charset="0"/>
                  <a:cs typeface="Courier New" pitchFamily="49" charset="0"/>
                </a:rPr>
                <a:t>-line p0 p1 p2 p3 p4 p5)</a:t>
              </a:r>
            </a:p>
            <a:p>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move</a:t>
              </a:r>
              <a:endParaRPr lang="es-ES" sz="900" dirty="0" smtClean="0">
                <a:solidFill>
                  <a:schemeClr val="bg1"/>
                </a:solidFill>
                <a:latin typeface="Courier New" pitchFamily="49" charset="0"/>
                <a:cs typeface="Courier New" pitchFamily="49" charset="0"/>
              </a:endParaRPr>
            </a:p>
            <a:p>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scale</a:t>
              </a:r>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closed</a:t>
              </a:r>
              <a:r>
                <a:rPr lang="es-ES" sz="900" dirty="0" smtClean="0">
                  <a:solidFill>
                    <a:schemeClr val="bg1"/>
                  </a:solidFill>
                  <a:latin typeface="Courier New" pitchFamily="49" charset="0"/>
                  <a:cs typeface="Courier New" pitchFamily="49" charset="0"/>
                </a:rPr>
                <a:t>-line p0 p1 p2 p3 p4 p5) d c)</a:t>
              </a:r>
            </a:p>
            <a:p>
              <a:r>
                <a:rPr lang="es-ES" sz="900" dirty="0" smtClean="0">
                  <a:solidFill>
                    <a:schemeClr val="bg1"/>
                  </a:solidFill>
                  <a:latin typeface="Courier New" pitchFamily="49" charset="0"/>
                  <a:cs typeface="Courier New" pitchFamily="49" charset="0"/>
                </a:rPr>
                <a:t>      (*c n (- h)))))))</a:t>
              </a:r>
            </a:p>
            <a:p>
              <a:endParaRPr lang="es-ES" sz="900" dirty="0" smtClean="0">
                <a:solidFill>
                  <a:schemeClr val="bg1"/>
                </a:solidFill>
                <a:latin typeface="Courier New" pitchFamily="49" charset="0"/>
                <a:cs typeface="Courier New" pitchFamily="49" charset="0"/>
              </a:endParaRPr>
            </a:p>
            <a:p>
              <a:r>
                <a:rPr lang="es-ES" sz="900" dirty="0" smtClean="0">
                  <a:solidFill>
                    <a:schemeClr val="bg1"/>
                  </a:solidFill>
                  <a:latin typeface="Courier New" pitchFamily="49" charset="0"/>
                  <a:cs typeface="Courier New" pitchFamily="49" charset="0"/>
                </a:rPr>
                <a:t>(define (hex-panel-2 p0 p1 p2 p3 p4 p5 f h </a:t>
              </a:r>
              <a:r>
                <a:rPr lang="es-ES" sz="900" dirty="0" err="1" smtClean="0">
                  <a:solidFill>
                    <a:schemeClr val="bg1"/>
                  </a:solidFill>
                  <a:latin typeface="Courier New" pitchFamily="49" charset="0"/>
                  <a:cs typeface="Courier New" pitchFamily="49" charset="0"/>
                </a:rPr>
                <a:t>att</a:t>
              </a:r>
              <a:r>
                <a:rPr lang="es-ES" sz="900" dirty="0" smtClean="0">
                  <a:solidFill>
                    <a:schemeClr val="bg1"/>
                  </a:solidFill>
                  <a:latin typeface="Courier New" pitchFamily="49" charset="0"/>
                  <a:cs typeface="Courier New" pitchFamily="49" charset="0"/>
                </a:rPr>
                <a:t>)</a:t>
              </a:r>
            </a:p>
            <a:p>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let</a:t>
              </a:r>
              <a:r>
                <a:rPr lang="es-ES" sz="900" dirty="0" smtClean="0">
                  <a:solidFill>
                    <a:schemeClr val="bg1"/>
                  </a:solidFill>
                  <a:latin typeface="Courier New" pitchFamily="49" charset="0"/>
                  <a:cs typeface="Courier New" pitchFamily="49" charset="0"/>
                </a:rPr>
                <a:t>* ((c (</a:t>
              </a:r>
              <a:r>
                <a:rPr lang="es-ES" sz="900" dirty="0" err="1" smtClean="0">
                  <a:solidFill>
                    <a:schemeClr val="bg1"/>
                  </a:solidFill>
                  <a:latin typeface="Courier New" pitchFamily="49" charset="0"/>
                  <a:cs typeface="Courier New" pitchFamily="49" charset="0"/>
                </a:rPr>
                <a:t>quad</a:t>
              </a:r>
              <a:r>
                <a:rPr lang="es-ES" sz="900" dirty="0" smtClean="0">
                  <a:solidFill>
                    <a:schemeClr val="bg1"/>
                  </a:solidFill>
                  <a:latin typeface="Courier New" pitchFamily="49" charset="0"/>
                  <a:cs typeface="Courier New" pitchFamily="49" charset="0"/>
                </a:rPr>
                <a:t>-center p0 p1 p2 p3))</a:t>
              </a:r>
            </a:p>
            <a:p>
              <a:r>
                <a:rPr lang="es-ES" sz="900" dirty="0" smtClean="0">
                  <a:solidFill>
                    <a:schemeClr val="bg1"/>
                  </a:solidFill>
                  <a:latin typeface="Courier New" pitchFamily="49" charset="0"/>
                  <a:cs typeface="Courier New" pitchFamily="49" charset="0"/>
                </a:rPr>
                <a:t>        (n (</a:t>
              </a:r>
              <a:r>
                <a:rPr lang="es-ES" sz="900" dirty="0" err="1" smtClean="0">
                  <a:solidFill>
                    <a:schemeClr val="bg1"/>
                  </a:solidFill>
                  <a:latin typeface="Courier New" pitchFamily="49" charset="0"/>
                  <a:cs typeface="Courier New" pitchFamily="49" charset="0"/>
                </a:rPr>
                <a:t>quad</a:t>
              </a:r>
              <a:r>
                <a:rPr lang="es-ES" sz="900" dirty="0" smtClean="0">
                  <a:solidFill>
                    <a:schemeClr val="bg1"/>
                  </a:solidFill>
                  <a:latin typeface="Courier New" pitchFamily="49" charset="0"/>
                  <a:cs typeface="Courier New" pitchFamily="49" charset="0"/>
                </a:rPr>
                <a:t>-normal p0 p1 p2 p3))</a:t>
              </a:r>
            </a:p>
            <a:p>
              <a:r>
                <a:rPr lang="es-ES" sz="900" dirty="0" smtClean="0">
                  <a:solidFill>
                    <a:schemeClr val="bg1"/>
                  </a:solidFill>
                  <a:latin typeface="Courier New" pitchFamily="49" charset="0"/>
                  <a:cs typeface="Courier New" pitchFamily="49" charset="0"/>
                </a:rPr>
                <a:t>        (d (* f (</a:t>
              </a:r>
              <a:r>
                <a:rPr lang="es-ES" sz="900" dirty="0" err="1" smtClean="0">
                  <a:solidFill>
                    <a:schemeClr val="bg1"/>
                  </a:solidFill>
                  <a:latin typeface="Courier New" pitchFamily="49" charset="0"/>
                  <a:cs typeface="Courier New" pitchFamily="49" charset="0"/>
                </a:rPr>
                <a:t>distance</a:t>
              </a:r>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att</a:t>
              </a:r>
              <a:r>
                <a:rPr lang="es-ES" sz="900" dirty="0" smtClean="0">
                  <a:solidFill>
                    <a:schemeClr val="bg1"/>
                  </a:solidFill>
                  <a:latin typeface="Courier New" pitchFamily="49" charset="0"/>
                  <a:cs typeface="Courier New" pitchFamily="49" charset="0"/>
                </a:rPr>
                <a:t> c))))</a:t>
              </a:r>
            </a:p>
            <a:p>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loft</a:t>
              </a:r>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list</a:t>
              </a:r>
              <a:endParaRPr lang="es-ES" sz="900" dirty="0" smtClean="0">
                <a:solidFill>
                  <a:schemeClr val="bg1"/>
                </a:solidFill>
                <a:latin typeface="Courier New" pitchFamily="49" charset="0"/>
                <a:cs typeface="Courier New" pitchFamily="49" charset="0"/>
              </a:endParaRPr>
            </a:p>
            <a:p>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closed</a:t>
              </a:r>
              <a:r>
                <a:rPr lang="es-ES" sz="900" dirty="0" smtClean="0">
                  <a:solidFill>
                    <a:schemeClr val="bg1"/>
                  </a:solidFill>
                  <a:latin typeface="Courier New" pitchFamily="49" charset="0"/>
                  <a:cs typeface="Courier New" pitchFamily="49" charset="0"/>
                </a:rPr>
                <a:t>-line p0 p1 p2 p3 p4 p5)</a:t>
              </a:r>
            </a:p>
            <a:p>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move</a:t>
              </a:r>
              <a:endParaRPr lang="es-ES" sz="900" dirty="0" smtClean="0">
                <a:solidFill>
                  <a:schemeClr val="bg1"/>
                </a:solidFill>
                <a:latin typeface="Courier New" pitchFamily="49" charset="0"/>
                <a:cs typeface="Courier New" pitchFamily="49" charset="0"/>
              </a:endParaRPr>
            </a:p>
            <a:p>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scale</a:t>
              </a:r>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closed</a:t>
              </a:r>
              <a:r>
                <a:rPr lang="es-ES" sz="900" dirty="0" smtClean="0">
                  <a:solidFill>
                    <a:schemeClr val="bg1"/>
                  </a:solidFill>
                  <a:latin typeface="Courier New" pitchFamily="49" charset="0"/>
                  <a:cs typeface="Courier New" pitchFamily="49" charset="0"/>
                </a:rPr>
                <a:t>-line p0 p1 p2 p3 p4 p5) (/ d 1.3) c)</a:t>
              </a:r>
            </a:p>
            <a:p>
              <a:r>
                <a:rPr lang="es-ES" sz="900" dirty="0" smtClean="0">
                  <a:solidFill>
                    <a:schemeClr val="bg1"/>
                  </a:solidFill>
                  <a:latin typeface="Courier New" pitchFamily="49" charset="0"/>
                  <a:cs typeface="Courier New" pitchFamily="49" charset="0"/>
                </a:rPr>
                <a:t>      (*c n (/ (- h) 2.0)))</a:t>
              </a:r>
            </a:p>
            <a:p>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move</a:t>
              </a:r>
              <a:endParaRPr lang="es-ES" sz="900" dirty="0" smtClean="0">
                <a:solidFill>
                  <a:schemeClr val="bg1"/>
                </a:solidFill>
                <a:latin typeface="Courier New" pitchFamily="49" charset="0"/>
                <a:cs typeface="Courier New" pitchFamily="49" charset="0"/>
              </a:endParaRPr>
            </a:p>
            <a:p>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scale</a:t>
              </a:r>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closed</a:t>
              </a:r>
              <a:r>
                <a:rPr lang="es-ES" sz="900" dirty="0" smtClean="0">
                  <a:solidFill>
                    <a:schemeClr val="bg1"/>
                  </a:solidFill>
                  <a:latin typeface="Courier New" pitchFamily="49" charset="0"/>
                  <a:cs typeface="Courier New" pitchFamily="49" charset="0"/>
                </a:rPr>
                <a:t>-line p0 p1 p2 p3 p4 p5) d c)</a:t>
              </a:r>
            </a:p>
            <a:p>
              <a:r>
                <a:rPr lang="es-ES" sz="900" dirty="0" smtClean="0">
                  <a:solidFill>
                    <a:schemeClr val="bg1"/>
                  </a:solidFill>
                  <a:latin typeface="Courier New" pitchFamily="49" charset="0"/>
                  <a:cs typeface="Courier New" pitchFamily="49" charset="0"/>
                </a:rPr>
                <a:t>      (*c n (- h)))))))</a:t>
              </a:r>
              <a:endParaRPr lang="pt-PT" sz="900" dirty="0">
                <a:solidFill>
                  <a:schemeClr val="bg1"/>
                </a:solidFill>
                <a:latin typeface="Courier New" pitchFamily="49" charset="0"/>
                <a:cs typeface="Courier New" pitchFamily="49" charset="0"/>
              </a:endParaRPr>
            </a:p>
          </p:txBody>
        </p:sp>
      </p:grpSp>
      <p:sp>
        <p:nvSpPr>
          <p:cNvPr id="25" name="TextBox 24"/>
          <p:cNvSpPr txBox="1"/>
          <p:nvPr/>
        </p:nvSpPr>
        <p:spPr>
          <a:xfrm>
            <a:off x="1736854" y="1229707"/>
            <a:ext cx="1474886" cy="338554"/>
          </a:xfrm>
          <a:prstGeom prst="rect">
            <a:avLst/>
          </a:prstGeom>
          <a:noFill/>
        </p:spPr>
        <p:txBody>
          <a:bodyPr wrap="square" rtlCol="0">
            <a:spAutoFit/>
          </a:bodyPr>
          <a:lstStyle/>
          <a:p>
            <a:pPr algn="ctr"/>
            <a:r>
              <a:rPr lang="pt-PT" sz="1600" dirty="0" smtClean="0">
                <a:solidFill>
                  <a:schemeClr val="bg1"/>
                </a:solidFill>
                <a:latin typeface="Helvetica" pitchFamily="34" charset="0"/>
              </a:rPr>
              <a:t>CONCEPT</a:t>
            </a:r>
          </a:p>
        </p:txBody>
      </p:sp>
      <p:sp>
        <p:nvSpPr>
          <p:cNvPr id="26" name="TextBox 25"/>
          <p:cNvSpPr txBox="1"/>
          <p:nvPr/>
        </p:nvSpPr>
        <p:spPr>
          <a:xfrm>
            <a:off x="8929461" y="1257380"/>
            <a:ext cx="1474886" cy="338554"/>
          </a:xfrm>
          <a:prstGeom prst="rect">
            <a:avLst/>
          </a:prstGeom>
          <a:noFill/>
        </p:spPr>
        <p:txBody>
          <a:bodyPr wrap="square" rtlCol="0">
            <a:spAutoFit/>
          </a:bodyPr>
          <a:lstStyle/>
          <a:p>
            <a:pPr algn="ctr"/>
            <a:r>
              <a:rPr lang="en-US" sz="1600" dirty="0" smtClean="0">
                <a:solidFill>
                  <a:schemeClr val="bg1"/>
                </a:solidFill>
                <a:latin typeface="Helvetica" pitchFamily="34" charset="0"/>
              </a:rPr>
              <a:t>DESIGN</a:t>
            </a:r>
            <a:endParaRPr lang="pt-PT" sz="1600" dirty="0" smtClean="0">
              <a:solidFill>
                <a:schemeClr val="bg1"/>
              </a:solidFill>
              <a:latin typeface="Helvetica" pitchFamily="34" charset="0"/>
            </a:endParaRPr>
          </a:p>
        </p:txBody>
      </p:sp>
      <p:sp>
        <p:nvSpPr>
          <p:cNvPr id="27" name="TextBox 26"/>
          <p:cNvSpPr txBox="1"/>
          <p:nvPr/>
        </p:nvSpPr>
        <p:spPr>
          <a:xfrm>
            <a:off x="353385" y="192440"/>
            <a:ext cx="8196255" cy="430887"/>
          </a:xfrm>
          <a:prstGeom prst="rect">
            <a:avLst/>
          </a:prstGeom>
          <a:noFill/>
        </p:spPr>
        <p:txBody>
          <a:bodyPr wrap="square" rtlCol="0">
            <a:spAutoFit/>
          </a:bodyPr>
          <a:lstStyle/>
          <a:p>
            <a:r>
              <a:rPr lang="en-US" sz="2200" dirty="0" smtClean="0">
                <a:solidFill>
                  <a:srgbClr val="00FF00"/>
                </a:solidFill>
                <a:latin typeface="Lucida Console" pitchFamily="49" charset="0"/>
              </a:rPr>
              <a:t>&gt;Workflow</a:t>
            </a:r>
          </a:p>
        </p:txBody>
      </p:sp>
      <p:sp>
        <p:nvSpPr>
          <p:cNvPr id="28" name="Rectangle 27"/>
          <p:cNvSpPr/>
          <p:nvPr/>
        </p:nvSpPr>
        <p:spPr>
          <a:xfrm>
            <a:off x="1992672" y="467129"/>
            <a:ext cx="144000" cy="540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7" name="Picture 2" descr="C:\Users\Afonso\Desktop\CEACAAUD\Fabricação Digital Avançada\Final Project\New Folder\SCN_0002.jpg"/>
          <p:cNvPicPr>
            <a:picLocks noChangeAspect="1" noChangeArrowheads="1"/>
          </p:cNvPicPr>
          <p:nvPr/>
        </p:nvPicPr>
        <p:blipFill>
          <a:blip r:embed="rId3" cstate="print"/>
          <a:srcRect t="7016" r="50769"/>
          <a:stretch>
            <a:fillRect/>
          </a:stretch>
        </p:blipFill>
        <p:spPr bwMode="auto">
          <a:xfrm>
            <a:off x="940956" y="2331720"/>
            <a:ext cx="3097613" cy="4356000"/>
          </a:xfrm>
          <a:prstGeom prst="rect">
            <a:avLst/>
          </a:prstGeom>
          <a:noFill/>
        </p:spPr>
      </p:pic>
      <p:pic>
        <p:nvPicPr>
          <p:cNvPr id="18" name="Picture 2" descr="C:\Users\Afonso\Desktop\CEACAAUD\Fabricação Digital Avançada\Final Project\New Folder\SCN_0002.jpg"/>
          <p:cNvPicPr>
            <a:picLocks noChangeAspect="1" noChangeArrowheads="1"/>
          </p:cNvPicPr>
          <p:nvPr/>
        </p:nvPicPr>
        <p:blipFill>
          <a:blip r:embed="rId3" cstate="print"/>
          <a:srcRect l="51538" b="6543"/>
          <a:stretch>
            <a:fillRect/>
          </a:stretch>
        </p:blipFill>
        <p:spPr bwMode="auto">
          <a:xfrm>
            <a:off x="4574886" y="2322217"/>
            <a:ext cx="3033795" cy="4356000"/>
          </a:xfrm>
          <a:prstGeom prst="rect">
            <a:avLst/>
          </a:prstGeom>
          <a:noFill/>
        </p:spPr>
      </p:pic>
      <p:grpSp>
        <p:nvGrpSpPr>
          <p:cNvPr id="21" name="Group 20"/>
          <p:cNvGrpSpPr>
            <a:grpSpLocks noChangeAspect="1"/>
          </p:cNvGrpSpPr>
          <p:nvPr/>
        </p:nvGrpSpPr>
        <p:grpSpPr>
          <a:xfrm>
            <a:off x="8078125" y="2019300"/>
            <a:ext cx="3238073" cy="4716000"/>
            <a:chOff x="8112760" y="2019300"/>
            <a:chExt cx="3322320" cy="4838700"/>
          </a:xfrm>
        </p:grpSpPr>
        <p:pic>
          <p:nvPicPr>
            <p:cNvPr id="22" name="Picture 2" descr="C:\Users\Afonso\Desktop\CEACAAUD\Fabricação Digital Avançada\Final Project\New Folder\SCN_0003.jpg"/>
            <p:cNvPicPr>
              <a:picLocks noChangeAspect="1" noChangeArrowheads="1"/>
            </p:cNvPicPr>
            <p:nvPr/>
          </p:nvPicPr>
          <p:blipFill>
            <a:blip r:embed="rId4" cstate="print"/>
            <a:srcRect t="4762" r="50476"/>
            <a:stretch>
              <a:fillRect/>
            </a:stretch>
          </p:blipFill>
          <p:spPr bwMode="auto">
            <a:xfrm>
              <a:off x="8265160" y="2286000"/>
              <a:ext cx="3169920" cy="4572000"/>
            </a:xfrm>
            <a:prstGeom prst="rect">
              <a:avLst/>
            </a:prstGeom>
            <a:noFill/>
          </p:spPr>
        </p:pic>
        <p:pic>
          <p:nvPicPr>
            <p:cNvPr id="29" name="Picture 2" descr="C:\Users\Afonso\Desktop\CEACAAUD\Fabricação Digital Avançada\Final Project\New Folder\SCN_0003.jpg"/>
            <p:cNvPicPr>
              <a:picLocks noChangeAspect="1" noChangeArrowheads="1"/>
            </p:cNvPicPr>
            <p:nvPr/>
          </p:nvPicPr>
          <p:blipFill>
            <a:blip r:embed="rId4" cstate="print"/>
            <a:srcRect t="-1852" r="85675" b="93387"/>
            <a:stretch>
              <a:fillRect/>
            </a:stretch>
          </p:blipFill>
          <p:spPr bwMode="auto">
            <a:xfrm>
              <a:off x="8112760" y="2019300"/>
              <a:ext cx="916940" cy="406400"/>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remove" grpId="0" nodeType="withEffect">
                                  <p:stCondLst>
                                    <p:cond delay="0"/>
                                  </p:stCondLst>
                                  <p:childTnLst>
                                    <p:anim calcmode="discrete" valueType="str">
                                      <p:cBhvr>
                                        <p:cTn id="6" dur="1000" fill="hold"/>
                                        <p:tgtEl>
                                          <p:spTgt spid="28"/>
                                        </p:tgtEl>
                                        <p:attrNameLst>
                                          <p:attrName>style.visibility</p:attrName>
                                        </p:attrNameLst>
                                      </p:cBhvr>
                                      <p:tavLst>
                                        <p:tav tm="0">
                                          <p:val>
                                            <p:strVal val="hidden"/>
                                          </p:val>
                                        </p:tav>
                                        <p:tav tm="50000">
                                          <p:val>
                                            <p:strVal val="visible"/>
                                          </p:val>
                                        </p:tav>
                                      </p:tavLst>
                                    </p:anim>
                                  </p:childTnLst>
                                </p:cTn>
                              </p:par>
                            </p:childTnLst>
                          </p:cTn>
                        </p:par>
                        <p:par>
                          <p:cTn id="7" fill="hold">
                            <p:stCondLst>
                              <p:cond delay="1000"/>
                            </p:stCondLst>
                            <p:childTnLst>
                              <p:par>
                                <p:cTn id="8" presetID="7" presetClass="emph" presetSubtype="2" fill="hold" nodeType="afterEffect">
                                  <p:stCondLst>
                                    <p:cond delay="0"/>
                                  </p:stCondLst>
                                  <p:childTnLst>
                                    <p:animClr clrSpc="rgb" dir="cw">
                                      <p:cBhvr>
                                        <p:cTn id="9" dur="1000" fill="hold"/>
                                        <p:tgtEl>
                                          <p:spTgt spid="19"/>
                                        </p:tgtEl>
                                        <p:attrNameLst>
                                          <p:attrName>stroke.color</p:attrName>
                                        </p:attrNameLst>
                                      </p:cBhvr>
                                      <p:to>
                                        <a:schemeClr val="bg1"/>
                                      </p:to>
                                    </p:animClr>
                                    <p:set>
                                      <p:cBhvr>
                                        <p:cTn id="10" dur="1000" fill="hold"/>
                                        <p:tgtEl>
                                          <p:spTgt spid="19"/>
                                        </p:tgtEl>
                                        <p:attrNameLst>
                                          <p:attrName>stroke.on</p:attrName>
                                        </p:attrNameLst>
                                      </p:cBhvr>
                                      <p:to>
                                        <p:strVal val="true"/>
                                      </p:to>
                                    </p:set>
                                  </p:childTnLst>
                                </p:cTn>
                              </p:par>
                              <p:par>
                                <p:cTn id="11" presetID="10" presetClass="exit" presetSubtype="0" fill="hold" nodeType="withEffect">
                                  <p:stCondLst>
                                    <p:cond delay="0"/>
                                  </p:stCondLst>
                                  <p:childTnLst>
                                    <p:animEffect transition="out" filter="fade">
                                      <p:cBhvr>
                                        <p:cTn id="12" dur="1000"/>
                                        <p:tgtEl>
                                          <p:spTgt spid="17"/>
                                        </p:tgtEl>
                                      </p:cBhvr>
                                    </p:animEffect>
                                    <p:set>
                                      <p:cBhvr>
                                        <p:cTn id="13" dur="1" fill="hold">
                                          <p:stCondLst>
                                            <p:cond delay="999"/>
                                          </p:stCondLst>
                                        </p:cTn>
                                        <p:tgtEl>
                                          <p:spTgt spid="17"/>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18"/>
                                        </p:tgtEl>
                                      </p:cBhvr>
                                    </p:animEffect>
                                    <p:set>
                                      <p:cBhvr>
                                        <p:cTn id="16" dur="1" fill="hold">
                                          <p:stCondLst>
                                            <p:cond delay="999"/>
                                          </p:stCondLst>
                                        </p:cTn>
                                        <p:tgtEl>
                                          <p:spTgt spid="18"/>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1000"/>
                                        <p:tgtEl>
                                          <p:spTgt spid="21"/>
                                        </p:tgtEl>
                                      </p:cBhvr>
                                    </p:animEffect>
                                    <p:set>
                                      <p:cBhvr>
                                        <p:cTn id="19" dur="1" fill="hold">
                                          <p:stCondLst>
                                            <p:cond delay="999"/>
                                          </p:stCondLst>
                                        </p:cTn>
                                        <p:tgtEl>
                                          <p:spTgt spid="21"/>
                                        </p:tgtEl>
                                        <p:attrNameLst>
                                          <p:attrName>style.visibility</p:attrName>
                                        </p:attrNameLst>
                                      </p:cBhvr>
                                      <p:to>
                                        <p:strVal val="hidden"/>
                                      </p:to>
                                    </p:set>
                                  </p:childTnLst>
                                </p:cTn>
                              </p:par>
                            </p:childTnLst>
                          </p:cTn>
                        </p:par>
                        <p:par>
                          <p:cTn id="20" fill="hold">
                            <p:stCondLst>
                              <p:cond delay="2000"/>
                            </p:stCondLst>
                            <p:childTnLst>
                              <p:par>
                                <p:cTn id="21" presetID="7" presetClass="emph" presetSubtype="2" fill="hold" nodeType="afterEffect">
                                  <p:stCondLst>
                                    <p:cond delay="0"/>
                                  </p:stCondLst>
                                  <p:childTnLst>
                                    <p:animClr clrSpc="rgb" dir="cw">
                                      <p:cBhvr>
                                        <p:cTn id="22" dur="1000" fill="hold"/>
                                        <p:tgtEl>
                                          <p:spTgt spid="8"/>
                                        </p:tgtEl>
                                        <p:attrNameLst>
                                          <p:attrName>stroke.color</p:attrName>
                                        </p:attrNameLst>
                                      </p:cBhvr>
                                      <p:to>
                                        <a:srgbClr val="FF0000"/>
                                      </p:to>
                                    </p:animClr>
                                    <p:set>
                                      <p:cBhvr>
                                        <p:cTn id="23" dur="1000" fill="hold"/>
                                        <p:tgtEl>
                                          <p:spTgt spid="8"/>
                                        </p:tgtEl>
                                        <p:attrNameLst>
                                          <p:attrName>stroke.on</p:attrName>
                                        </p:attrNameLst>
                                      </p:cBhvr>
                                      <p:to>
                                        <p:strVal val="true"/>
                                      </p:to>
                                    </p:se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355873" y="1246695"/>
            <a:ext cx="1474886" cy="338554"/>
          </a:xfrm>
          <a:prstGeom prst="rect">
            <a:avLst/>
          </a:prstGeom>
          <a:noFill/>
        </p:spPr>
        <p:txBody>
          <a:bodyPr wrap="square" rtlCol="0">
            <a:spAutoFit/>
          </a:bodyPr>
          <a:lstStyle/>
          <a:p>
            <a:pPr algn="ctr"/>
            <a:r>
              <a:rPr lang="pt-PT" sz="1600" dirty="0" smtClean="0">
                <a:solidFill>
                  <a:schemeClr val="bg1"/>
                </a:solidFill>
                <a:latin typeface="Helvetica" pitchFamily="34" charset="0"/>
              </a:rPr>
              <a:t>SCRIPT</a:t>
            </a:r>
          </a:p>
        </p:txBody>
      </p:sp>
      <p:sp>
        <p:nvSpPr>
          <p:cNvPr id="8" name="Oval 7"/>
          <p:cNvSpPr/>
          <p:nvPr/>
        </p:nvSpPr>
        <p:spPr>
          <a:xfrm>
            <a:off x="5556230" y="873810"/>
            <a:ext cx="1080000" cy="10800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 name="Oval 9"/>
          <p:cNvSpPr/>
          <p:nvPr/>
        </p:nvSpPr>
        <p:spPr>
          <a:xfrm>
            <a:off x="1731022" y="683575"/>
            <a:ext cx="1440000" cy="1440000"/>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3" name="TextBox 12"/>
          <p:cNvSpPr txBox="1"/>
          <p:nvPr/>
        </p:nvSpPr>
        <p:spPr>
          <a:xfrm>
            <a:off x="3594471" y="1030317"/>
            <a:ext cx="1474887" cy="338554"/>
          </a:xfrm>
          <a:prstGeom prst="rect">
            <a:avLst/>
          </a:prstGeom>
          <a:noFill/>
        </p:spPr>
        <p:txBody>
          <a:bodyPr wrap="square" rtlCol="0">
            <a:spAutoFit/>
          </a:bodyPr>
          <a:lstStyle/>
          <a:p>
            <a:pPr algn="ctr"/>
            <a:r>
              <a:rPr lang="pt-PT" sz="1600" dirty="0" smtClean="0">
                <a:solidFill>
                  <a:schemeClr val="bg1"/>
                </a:solidFill>
                <a:latin typeface="Helvetica" pitchFamily="34" charset="0"/>
              </a:rPr>
              <a:t>Sketches</a:t>
            </a:r>
          </a:p>
        </p:txBody>
      </p:sp>
      <p:sp>
        <p:nvSpPr>
          <p:cNvPr id="14" name="TextBox 13"/>
          <p:cNvSpPr txBox="1"/>
          <p:nvPr/>
        </p:nvSpPr>
        <p:spPr>
          <a:xfrm>
            <a:off x="3605863" y="1451797"/>
            <a:ext cx="1474887" cy="338554"/>
          </a:xfrm>
          <a:prstGeom prst="rect">
            <a:avLst/>
          </a:prstGeom>
          <a:noFill/>
        </p:spPr>
        <p:txBody>
          <a:bodyPr wrap="square" rtlCol="0">
            <a:spAutoFit/>
          </a:bodyPr>
          <a:lstStyle/>
          <a:p>
            <a:pPr algn="ctr"/>
            <a:r>
              <a:rPr lang="pt-PT" sz="1600" dirty="0" smtClean="0">
                <a:solidFill>
                  <a:schemeClr val="bg1"/>
                </a:solidFill>
                <a:latin typeface="Helvetica" pitchFamily="34" charset="0"/>
                <a:cs typeface="JasmineUPC" pitchFamily="18" charset="-34"/>
              </a:rPr>
              <a:t>Diagrams</a:t>
            </a:r>
          </a:p>
        </p:txBody>
      </p:sp>
      <p:sp>
        <p:nvSpPr>
          <p:cNvPr id="16" name="Oval 15"/>
          <p:cNvSpPr/>
          <p:nvPr/>
        </p:nvSpPr>
        <p:spPr>
          <a:xfrm>
            <a:off x="8941734" y="708514"/>
            <a:ext cx="1440000" cy="1440000"/>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19" name="Straight Arrow Connector 18"/>
          <p:cNvCxnSpPr/>
          <p:nvPr/>
        </p:nvCxnSpPr>
        <p:spPr>
          <a:xfrm>
            <a:off x="3442675" y="1426135"/>
            <a:ext cx="1799830" cy="0"/>
          </a:xfrm>
          <a:prstGeom prst="straightConnector1">
            <a:avLst/>
          </a:prstGeom>
          <a:ln w="38100" cap="rnd">
            <a:solidFill>
              <a:schemeClr val="bg1"/>
            </a:solidFill>
            <a:prstDash val="solid"/>
            <a:round/>
            <a:headEnd type="none" w="lg" len="sm"/>
            <a:tailEnd type="arrow" w="lg" len="sm"/>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000240" y="1413810"/>
            <a:ext cx="1691640" cy="0"/>
          </a:xfrm>
          <a:prstGeom prst="straightConnector1">
            <a:avLst/>
          </a:prstGeom>
          <a:ln w="38100" cap="rnd">
            <a:solidFill>
              <a:schemeClr val="bg1"/>
            </a:solidFill>
            <a:prstDash val="sysDot"/>
            <a:round/>
            <a:tailEnd type="arrow" w="lg" len="sm"/>
          </a:ln>
        </p:spPr>
        <p:style>
          <a:lnRef idx="1">
            <a:schemeClr val="accent1"/>
          </a:lnRef>
          <a:fillRef idx="0">
            <a:schemeClr val="accent1"/>
          </a:fillRef>
          <a:effectRef idx="0">
            <a:schemeClr val="accent1"/>
          </a:effectRef>
          <a:fontRef idx="minor">
            <a:schemeClr val="tx1"/>
          </a:fontRef>
        </p:style>
      </p:cxnSp>
      <p:pic>
        <p:nvPicPr>
          <p:cNvPr id="27" name="Picture 2" descr="C:\Users\Afonso\Desktop\CEACAAUD\Fabricação Digital Avançada\Final Project\New Folder\img5.jpg"/>
          <p:cNvPicPr>
            <a:picLocks noChangeAspect="1" noChangeArrowheads="1"/>
          </p:cNvPicPr>
          <p:nvPr/>
        </p:nvPicPr>
        <p:blipFill>
          <a:blip r:embed="rId3" cstate="print"/>
          <a:srcRect l="18767" t="1958" r="26815"/>
          <a:stretch>
            <a:fillRect/>
          </a:stretch>
        </p:blipFill>
        <p:spPr bwMode="auto">
          <a:xfrm>
            <a:off x="3662934" y="2608118"/>
            <a:ext cx="4847090" cy="3973834"/>
          </a:xfrm>
          <a:prstGeom prst="rect">
            <a:avLst/>
          </a:prstGeom>
          <a:noFill/>
        </p:spPr>
      </p:pic>
      <p:sp>
        <p:nvSpPr>
          <p:cNvPr id="25" name="TextBox 24"/>
          <p:cNvSpPr txBox="1"/>
          <p:nvPr/>
        </p:nvSpPr>
        <p:spPr>
          <a:xfrm>
            <a:off x="1736854" y="1229707"/>
            <a:ext cx="1474886" cy="338554"/>
          </a:xfrm>
          <a:prstGeom prst="rect">
            <a:avLst/>
          </a:prstGeom>
          <a:noFill/>
        </p:spPr>
        <p:txBody>
          <a:bodyPr wrap="square" rtlCol="0">
            <a:spAutoFit/>
          </a:bodyPr>
          <a:lstStyle/>
          <a:p>
            <a:pPr algn="ctr"/>
            <a:r>
              <a:rPr lang="pt-PT" sz="1600" dirty="0" smtClean="0">
                <a:solidFill>
                  <a:schemeClr val="bg1"/>
                </a:solidFill>
                <a:latin typeface="Helvetica" pitchFamily="34" charset="0"/>
              </a:rPr>
              <a:t>CONCEPT</a:t>
            </a:r>
          </a:p>
        </p:txBody>
      </p:sp>
      <p:sp>
        <p:nvSpPr>
          <p:cNvPr id="28" name="TextBox 27"/>
          <p:cNvSpPr txBox="1"/>
          <p:nvPr/>
        </p:nvSpPr>
        <p:spPr>
          <a:xfrm>
            <a:off x="8929461" y="1257380"/>
            <a:ext cx="1474886" cy="338554"/>
          </a:xfrm>
          <a:prstGeom prst="rect">
            <a:avLst/>
          </a:prstGeom>
          <a:noFill/>
        </p:spPr>
        <p:txBody>
          <a:bodyPr wrap="square" rtlCol="0">
            <a:spAutoFit/>
          </a:bodyPr>
          <a:lstStyle/>
          <a:p>
            <a:pPr algn="ctr"/>
            <a:r>
              <a:rPr lang="en-US" sz="1600" dirty="0" smtClean="0">
                <a:solidFill>
                  <a:schemeClr val="bg1"/>
                </a:solidFill>
                <a:latin typeface="Helvetica" pitchFamily="34" charset="0"/>
              </a:rPr>
              <a:t>DESIGN</a:t>
            </a:r>
            <a:endParaRPr lang="pt-PT" sz="1600" dirty="0" smtClean="0">
              <a:solidFill>
                <a:schemeClr val="bg1"/>
              </a:solidFill>
              <a:latin typeface="Helvetica" pitchFamily="34" charset="0"/>
            </a:endParaRPr>
          </a:p>
        </p:txBody>
      </p:sp>
      <p:sp>
        <p:nvSpPr>
          <p:cNvPr id="29" name="TextBox 28"/>
          <p:cNvSpPr txBox="1"/>
          <p:nvPr/>
        </p:nvSpPr>
        <p:spPr>
          <a:xfrm>
            <a:off x="353385" y="192440"/>
            <a:ext cx="8196255" cy="430887"/>
          </a:xfrm>
          <a:prstGeom prst="rect">
            <a:avLst/>
          </a:prstGeom>
          <a:noFill/>
        </p:spPr>
        <p:txBody>
          <a:bodyPr wrap="square" rtlCol="0">
            <a:spAutoFit/>
          </a:bodyPr>
          <a:lstStyle/>
          <a:p>
            <a:r>
              <a:rPr lang="en-US" sz="2200" dirty="0" smtClean="0">
                <a:solidFill>
                  <a:srgbClr val="00FF00"/>
                </a:solidFill>
                <a:latin typeface="Lucida Console" pitchFamily="49" charset="0"/>
              </a:rPr>
              <a:t>&gt;Workflow</a:t>
            </a:r>
          </a:p>
        </p:txBody>
      </p:sp>
      <p:sp>
        <p:nvSpPr>
          <p:cNvPr id="30" name="Rectangle 29"/>
          <p:cNvSpPr/>
          <p:nvPr/>
        </p:nvSpPr>
        <p:spPr>
          <a:xfrm>
            <a:off x="1992672" y="467129"/>
            <a:ext cx="144000" cy="540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15" name="Group 24"/>
          <p:cNvGrpSpPr/>
          <p:nvPr/>
        </p:nvGrpSpPr>
        <p:grpSpPr>
          <a:xfrm>
            <a:off x="1447800" y="2374876"/>
            <a:ext cx="9283700" cy="3974549"/>
            <a:chOff x="1536700" y="2298676"/>
            <a:chExt cx="9283700" cy="3974549"/>
          </a:xfrm>
        </p:grpSpPr>
        <p:sp>
          <p:nvSpPr>
            <p:cNvPr id="17" name="TextBox 16"/>
            <p:cNvSpPr txBox="1"/>
            <p:nvPr/>
          </p:nvSpPr>
          <p:spPr>
            <a:xfrm>
              <a:off x="1536700" y="2302907"/>
              <a:ext cx="5572132" cy="3970318"/>
            </a:xfrm>
            <a:prstGeom prst="rect">
              <a:avLst/>
            </a:prstGeom>
            <a:noFill/>
          </p:spPr>
          <p:txBody>
            <a:bodyPr wrap="square" rtlCol="0">
              <a:spAutoFit/>
            </a:bodyPr>
            <a:lstStyle/>
            <a:p>
              <a:r>
                <a:rPr lang="es-ES" sz="900" dirty="0" smtClean="0">
                  <a:solidFill>
                    <a:schemeClr val="bg1"/>
                  </a:solidFill>
                  <a:latin typeface="Courier New" pitchFamily="49" charset="0"/>
                  <a:cs typeface="Courier New" pitchFamily="49" charset="0"/>
                </a:rPr>
                <a:t>(define (</a:t>
              </a:r>
              <a:r>
                <a:rPr lang="es-ES" sz="900" dirty="0" err="1" smtClean="0">
                  <a:solidFill>
                    <a:schemeClr val="bg1"/>
                  </a:solidFill>
                  <a:latin typeface="Courier New" pitchFamily="49" charset="0"/>
                  <a:cs typeface="Courier New" pitchFamily="49" charset="0"/>
                </a:rPr>
                <a:t>skin</a:t>
              </a:r>
              <a:r>
                <a:rPr lang="es-ES" sz="900" dirty="0" smtClean="0">
                  <a:solidFill>
                    <a:schemeClr val="bg1"/>
                  </a:solidFill>
                  <a:latin typeface="Courier New" pitchFamily="49" charset="0"/>
                  <a:cs typeface="Courier New" pitchFamily="49" charset="0"/>
                </a:rPr>
                <a:t>-open-</a:t>
              </a:r>
              <a:r>
                <a:rPr lang="es-ES" sz="900" dirty="0" err="1" smtClean="0">
                  <a:solidFill>
                    <a:schemeClr val="bg1"/>
                  </a:solidFill>
                  <a:latin typeface="Courier New" pitchFamily="49" charset="0"/>
                  <a:cs typeface="Courier New" pitchFamily="49" charset="0"/>
                </a:rPr>
                <a:t>srf</a:t>
              </a:r>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srf</a:t>
              </a:r>
              <a:r>
                <a:rPr lang="es-ES" sz="900" dirty="0" smtClean="0">
                  <a:solidFill>
                    <a:schemeClr val="bg1"/>
                  </a:solidFill>
                  <a:latin typeface="Courier New" pitchFamily="49" charset="0"/>
                  <a:cs typeface="Courier New" pitchFamily="49" charset="0"/>
                </a:rPr>
                <a:t> panel </a:t>
              </a:r>
              <a:r>
                <a:rPr lang="es-ES" sz="900" dirty="0" err="1" smtClean="0">
                  <a:solidFill>
                    <a:schemeClr val="bg1"/>
                  </a:solidFill>
                  <a:latin typeface="Courier New" pitchFamily="49" charset="0"/>
                  <a:cs typeface="Courier New" pitchFamily="49" charset="0"/>
                </a:rPr>
                <a:t>panel</a:t>
              </a:r>
              <a:r>
                <a:rPr lang="es-ES" sz="900" dirty="0" smtClean="0">
                  <a:solidFill>
                    <a:schemeClr val="bg1"/>
                  </a:solidFill>
                  <a:latin typeface="Courier New" pitchFamily="49" charset="0"/>
                  <a:cs typeface="Courier New" pitchFamily="49" charset="0"/>
                </a:rPr>
                <a:t>-f panel-h </a:t>
              </a:r>
              <a:r>
                <a:rPr lang="es-ES" sz="900" dirty="0" err="1" smtClean="0">
                  <a:solidFill>
                    <a:schemeClr val="bg1"/>
                  </a:solidFill>
                  <a:latin typeface="Courier New" pitchFamily="49" charset="0"/>
                  <a:cs typeface="Courier New" pitchFamily="49" charset="0"/>
                </a:rPr>
                <a:t>att</a:t>
              </a:r>
              <a:r>
                <a:rPr lang="es-ES" sz="900" dirty="0" smtClean="0">
                  <a:solidFill>
                    <a:schemeClr val="bg1"/>
                  </a:solidFill>
                  <a:latin typeface="Courier New" pitchFamily="49" charset="0"/>
                  <a:cs typeface="Courier New" pitchFamily="49" charset="0"/>
                </a:rPr>
                <a:t>)</a:t>
              </a:r>
            </a:p>
            <a:p>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sphere</a:t>
              </a:r>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att</a:t>
              </a:r>
              <a:r>
                <a:rPr lang="es-ES" sz="900" dirty="0" smtClean="0">
                  <a:solidFill>
                    <a:schemeClr val="bg1"/>
                  </a:solidFill>
                  <a:latin typeface="Courier New" pitchFamily="49" charset="0"/>
                  <a:cs typeface="Courier New" pitchFamily="49" charset="0"/>
                </a:rPr>
                <a:t> 0.03)</a:t>
              </a:r>
            </a:p>
            <a:p>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iterate-quads</a:t>
              </a:r>
              <a:endParaRPr lang="es-ES" sz="900" dirty="0" smtClean="0">
                <a:solidFill>
                  <a:schemeClr val="bg1"/>
                </a:solidFill>
                <a:latin typeface="Courier New" pitchFamily="49" charset="0"/>
                <a:cs typeface="Courier New" pitchFamily="49" charset="0"/>
              </a:endParaRPr>
            </a:p>
            <a:p>
              <a:r>
                <a:rPr lang="es-ES" sz="900" dirty="0" smtClean="0">
                  <a:solidFill>
                    <a:schemeClr val="bg1"/>
                  </a:solidFill>
                  <a:latin typeface="Courier New" pitchFamily="49" charset="0"/>
                  <a:cs typeface="Courier New" pitchFamily="49" charset="0"/>
                </a:rPr>
                <a:t>   (lambda (h0 h1 h2 h3)</a:t>
              </a:r>
            </a:p>
            <a:p>
              <a:r>
                <a:rPr lang="es-ES" sz="900" dirty="0" smtClean="0">
                  <a:solidFill>
                    <a:schemeClr val="bg1"/>
                  </a:solidFill>
                  <a:latin typeface="Courier New" pitchFamily="49" charset="0"/>
                  <a:cs typeface="Courier New" pitchFamily="49" charset="0"/>
                </a:rPr>
                <a:t>     (panel (</a:t>
              </a:r>
              <a:r>
                <a:rPr lang="es-ES" sz="900" dirty="0" err="1" smtClean="0">
                  <a:solidFill>
                    <a:schemeClr val="bg1"/>
                  </a:solidFill>
                  <a:latin typeface="Courier New" pitchFamily="49" charset="0"/>
                  <a:cs typeface="Courier New" pitchFamily="49" charset="0"/>
                </a:rPr>
                <a:t>list-ref</a:t>
              </a:r>
              <a:r>
                <a:rPr lang="es-ES" sz="900" dirty="0" smtClean="0">
                  <a:solidFill>
                    <a:schemeClr val="bg1"/>
                  </a:solidFill>
                  <a:latin typeface="Courier New" pitchFamily="49" charset="0"/>
                  <a:cs typeface="Courier New" pitchFamily="49" charset="0"/>
                </a:rPr>
                <a:t> h0 4)</a:t>
              </a:r>
            </a:p>
            <a:p>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list-ref</a:t>
              </a:r>
              <a:r>
                <a:rPr lang="es-ES" sz="900" dirty="0" smtClean="0">
                  <a:solidFill>
                    <a:schemeClr val="bg1"/>
                  </a:solidFill>
                  <a:latin typeface="Courier New" pitchFamily="49" charset="0"/>
                  <a:cs typeface="Courier New" pitchFamily="49" charset="0"/>
                </a:rPr>
                <a:t> h0 3)</a:t>
              </a:r>
            </a:p>
            <a:p>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list-ref</a:t>
              </a:r>
              <a:r>
                <a:rPr lang="es-ES" sz="900" dirty="0" smtClean="0">
                  <a:solidFill>
                    <a:schemeClr val="bg1"/>
                  </a:solidFill>
                  <a:latin typeface="Courier New" pitchFamily="49" charset="0"/>
                  <a:cs typeface="Courier New" pitchFamily="49" charset="0"/>
                </a:rPr>
                <a:t> h1 4)</a:t>
              </a:r>
            </a:p>
            <a:p>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list-ref</a:t>
              </a:r>
              <a:r>
                <a:rPr lang="es-ES" sz="900" dirty="0" smtClean="0">
                  <a:solidFill>
                    <a:schemeClr val="bg1"/>
                  </a:solidFill>
                  <a:latin typeface="Courier New" pitchFamily="49" charset="0"/>
                  <a:cs typeface="Courier New" pitchFamily="49" charset="0"/>
                </a:rPr>
                <a:t> h2 1)</a:t>
              </a:r>
            </a:p>
            <a:p>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list-ref</a:t>
              </a:r>
              <a:r>
                <a:rPr lang="es-ES" sz="900" dirty="0" smtClean="0">
                  <a:solidFill>
                    <a:schemeClr val="bg1"/>
                  </a:solidFill>
                  <a:latin typeface="Courier New" pitchFamily="49" charset="0"/>
                  <a:cs typeface="Courier New" pitchFamily="49" charset="0"/>
                </a:rPr>
                <a:t> h2 0)</a:t>
              </a:r>
            </a:p>
            <a:p>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list-ref</a:t>
              </a:r>
              <a:r>
                <a:rPr lang="es-ES" sz="900" dirty="0" smtClean="0">
                  <a:solidFill>
                    <a:schemeClr val="bg1"/>
                  </a:solidFill>
                  <a:latin typeface="Courier New" pitchFamily="49" charset="0"/>
                  <a:cs typeface="Courier New" pitchFamily="49" charset="0"/>
                </a:rPr>
                <a:t> h3 1)</a:t>
              </a:r>
            </a:p>
            <a:p>
              <a:r>
                <a:rPr lang="es-ES" sz="900" dirty="0" smtClean="0">
                  <a:solidFill>
                    <a:schemeClr val="bg1"/>
                  </a:solidFill>
                  <a:latin typeface="Courier New" pitchFamily="49" charset="0"/>
                  <a:cs typeface="Courier New" pitchFamily="49" charset="0"/>
                </a:rPr>
                <a:t>            panel-f panel-h </a:t>
              </a:r>
              <a:r>
                <a:rPr lang="es-ES" sz="900" dirty="0" err="1" smtClean="0">
                  <a:solidFill>
                    <a:schemeClr val="bg1"/>
                  </a:solidFill>
                  <a:latin typeface="Courier New" pitchFamily="49" charset="0"/>
                  <a:cs typeface="Courier New" pitchFamily="49" charset="0"/>
                </a:rPr>
                <a:t>att</a:t>
              </a:r>
              <a:r>
                <a:rPr lang="es-ES" sz="900" dirty="0" smtClean="0">
                  <a:solidFill>
                    <a:schemeClr val="bg1"/>
                  </a:solidFill>
                  <a:latin typeface="Courier New" pitchFamily="49" charset="0"/>
                  <a:cs typeface="Courier New" pitchFamily="49" charset="0"/>
                </a:rPr>
                <a:t>))</a:t>
              </a:r>
            </a:p>
            <a:p>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iterate-quads</a:t>
              </a:r>
              <a:endParaRPr lang="es-ES" sz="900" dirty="0" smtClean="0">
                <a:solidFill>
                  <a:schemeClr val="bg1"/>
                </a:solidFill>
                <a:latin typeface="Courier New" pitchFamily="49" charset="0"/>
                <a:cs typeface="Courier New" pitchFamily="49" charset="0"/>
              </a:endParaRPr>
            </a:p>
            <a:p>
              <a:r>
                <a:rPr lang="es-ES" sz="900" dirty="0" smtClean="0">
                  <a:solidFill>
                    <a:schemeClr val="bg1"/>
                  </a:solidFill>
                  <a:latin typeface="Courier New" pitchFamily="49" charset="0"/>
                  <a:cs typeface="Courier New" pitchFamily="49" charset="0"/>
                </a:rPr>
                <a:t>    (lambda (p0 p1 p2 p3)</a:t>
              </a:r>
            </a:p>
            <a:p>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let</a:t>
              </a:r>
              <a:r>
                <a:rPr lang="es-ES" sz="900" dirty="0" smtClean="0">
                  <a:solidFill>
                    <a:schemeClr val="bg1"/>
                  </a:solidFill>
                  <a:latin typeface="Courier New" pitchFamily="49" charset="0"/>
                  <a:cs typeface="Courier New" pitchFamily="49" charset="0"/>
                </a:rPr>
                <a:t>* ((a (</a:t>
              </a:r>
              <a:r>
                <a:rPr lang="es-ES" sz="900" dirty="0" err="1" smtClean="0">
                  <a:solidFill>
                    <a:schemeClr val="bg1"/>
                  </a:solidFill>
                  <a:latin typeface="Courier New" pitchFamily="49" charset="0"/>
                  <a:cs typeface="Courier New" pitchFamily="49" charset="0"/>
                </a:rPr>
                <a:t>ptf</a:t>
              </a:r>
              <a:r>
                <a:rPr lang="es-ES" sz="900" dirty="0" smtClean="0">
                  <a:solidFill>
                    <a:schemeClr val="bg1"/>
                  </a:solidFill>
                  <a:latin typeface="Courier New" pitchFamily="49" charset="0"/>
                  <a:cs typeface="Courier New" pitchFamily="49" charset="0"/>
                </a:rPr>
                <a:t> p0 p3 0.17))</a:t>
              </a:r>
            </a:p>
            <a:p>
              <a:r>
                <a:rPr lang="es-ES" sz="900" dirty="0" smtClean="0">
                  <a:solidFill>
                    <a:schemeClr val="bg1"/>
                  </a:solidFill>
                  <a:latin typeface="Courier New" pitchFamily="49" charset="0"/>
                  <a:cs typeface="Courier New" pitchFamily="49" charset="0"/>
                </a:rPr>
                <a:t>             (b (</a:t>
              </a:r>
              <a:r>
                <a:rPr lang="es-ES" sz="900" dirty="0" err="1" smtClean="0">
                  <a:solidFill>
                    <a:schemeClr val="bg1"/>
                  </a:solidFill>
                  <a:latin typeface="Courier New" pitchFamily="49" charset="0"/>
                  <a:cs typeface="Courier New" pitchFamily="49" charset="0"/>
                </a:rPr>
                <a:t>ptf</a:t>
              </a:r>
              <a:r>
                <a:rPr lang="es-ES" sz="900" dirty="0" smtClean="0">
                  <a:solidFill>
                    <a:schemeClr val="bg1"/>
                  </a:solidFill>
                  <a:latin typeface="Courier New" pitchFamily="49" charset="0"/>
                  <a:cs typeface="Courier New" pitchFamily="49" charset="0"/>
                </a:rPr>
                <a:t> p0 p1 1/2))</a:t>
              </a:r>
            </a:p>
            <a:p>
              <a:r>
                <a:rPr lang="es-ES" sz="900" dirty="0" smtClean="0">
                  <a:solidFill>
                    <a:schemeClr val="bg1"/>
                  </a:solidFill>
                  <a:latin typeface="Courier New" pitchFamily="49" charset="0"/>
                  <a:cs typeface="Courier New" pitchFamily="49" charset="0"/>
                </a:rPr>
                <a:t>             (f (</a:t>
              </a:r>
              <a:r>
                <a:rPr lang="es-ES" sz="900" dirty="0" err="1" smtClean="0">
                  <a:solidFill>
                    <a:schemeClr val="bg1"/>
                  </a:solidFill>
                  <a:latin typeface="Courier New" pitchFamily="49" charset="0"/>
                  <a:cs typeface="Courier New" pitchFamily="49" charset="0"/>
                </a:rPr>
                <a:t>ptf</a:t>
              </a:r>
              <a:r>
                <a:rPr lang="es-ES" sz="900" dirty="0" smtClean="0">
                  <a:solidFill>
                    <a:schemeClr val="bg1"/>
                  </a:solidFill>
                  <a:latin typeface="Courier New" pitchFamily="49" charset="0"/>
                  <a:cs typeface="Courier New" pitchFamily="49" charset="0"/>
                </a:rPr>
                <a:t> p0 p3 1/2))</a:t>
              </a:r>
            </a:p>
            <a:p>
              <a:r>
                <a:rPr lang="es-ES" sz="900" dirty="0" smtClean="0">
                  <a:solidFill>
                    <a:schemeClr val="bg1"/>
                  </a:solidFill>
                  <a:latin typeface="Courier New" pitchFamily="49" charset="0"/>
                  <a:cs typeface="Courier New" pitchFamily="49" charset="0"/>
                </a:rPr>
                <a:t>             (j (</a:t>
              </a:r>
              <a:r>
                <a:rPr lang="es-ES" sz="900" dirty="0" err="1" smtClean="0">
                  <a:solidFill>
                    <a:schemeClr val="bg1"/>
                  </a:solidFill>
                  <a:latin typeface="Courier New" pitchFamily="49" charset="0"/>
                  <a:cs typeface="Courier New" pitchFamily="49" charset="0"/>
                </a:rPr>
                <a:t>ptf</a:t>
              </a:r>
              <a:r>
                <a:rPr lang="es-ES" sz="900" dirty="0" smtClean="0">
                  <a:solidFill>
                    <a:schemeClr val="bg1"/>
                  </a:solidFill>
                  <a:latin typeface="Courier New" pitchFamily="49" charset="0"/>
                  <a:cs typeface="Courier New" pitchFamily="49" charset="0"/>
                </a:rPr>
                <a:t> p3 p2 1/2))</a:t>
              </a:r>
            </a:p>
            <a:p>
              <a:r>
                <a:rPr lang="es-ES" sz="900" dirty="0" smtClean="0">
                  <a:solidFill>
                    <a:schemeClr val="bg1"/>
                  </a:solidFill>
                  <a:latin typeface="Courier New" pitchFamily="49" charset="0"/>
                  <a:cs typeface="Courier New" pitchFamily="49" charset="0"/>
                </a:rPr>
                <a:t>             (e (</a:t>
              </a:r>
              <a:r>
                <a:rPr lang="es-ES" sz="900" dirty="0" err="1" smtClean="0">
                  <a:solidFill>
                    <a:schemeClr val="bg1"/>
                  </a:solidFill>
                  <a:latin typeface="Courier New" pitchFamily="49" charset="0"/>
                  <a:cs typeface="Courier New" pitchFamily="49" charset="0"/>
                </a:rPr>
                <a:t>ptf</a:t>
              </a:r>
              <a:r>
                <a:rPr lang="es-ES" sz="900" dirty="0" smtClean="0">
                  <a:solidFill>
                    <a:schemeClr val="bg1"/>
                  </a:solidFill>
                  <a:latin typeface="Courier New" pitchFamily="49" charset="0"/>
                  <a:cs typeface="Courier New" pitchFamily="49" charset="0"/>
                </a:rPr>
                <a:t> b j 2/3))</a:t>
              </a:r>
            </a:p>
            <a:p>
              <a:r>
                <a:rPr lang="es-ES" sz="900" dirty="0" smtClean="0">
                  <a:solidFill>
                    <a:schemeClr val="bg1"/>
                  </a:solidFill>
                  <a:latin typeface="Courier New" pitchFamily="49" charset="0"/>
                  <a:cs typeface="Courier New" pitchFamily="49" charset="0"/>
                </a:rPr>
                <a:t>             (k p1)</a:t>
              </a:r>
            </a:p>
            <a:p>
              <a:r>
                <a:rPr lang="es-ES" sz="900" dirty="0" smtClean="0">
                  <a:solidFill>
                    <a:schemeClr val="bg1"/>
                  </a:solidFill>
                  <a:latin typeface="Courier New" pitchFamily="49" charset="0"/>
                  <a:cs typeface="Courier New" pitchFamily="49" charset="0"/>
                </a:rPr>
                <a:t>             (l p2)</a:t>
              </a:r>
            </a:p>
            <a:p>
              <a:r>
                <a:rPr lang="es-ES" sz="900" dirty="0" smtClean="0">
                  <a:solidFill>
                    <a:schemeClr val="bg1"/>
                  </a:solidFill>
                  <a:latin typeface="Courier New" pitchFamily="49" charset="0"/>
                  <a:cs typeface="Courier New" pitchFamily="49" charset="0"/>
                </a:rPr>
                <a:t>             (c (</a:t>
              </a:r>
              <a:r>
                <a:rPr lang="es-ES" sz="900" dirty="0" err="1" smtClean="0">
                  <a:solidFill>
                    <a:schemeClr val="bg1"/>
                  </a:solidFill>
                  <a:latin typeface="Courier New" pitchFamily="49" charset="0"/>
                  <a:cs typeface="Courier New" pitchFamily="49" charset="0"/>
                </a:rPr>
                <a:t>ptf</a:t>
              </a:r>
              <a:r>
                <a:rPr lang="es-ES" sz="900" dirty="0" smtClean="0">
                  <a:solidFill>
                    <a:schemeClr val="bg1"/>
                  </a:solidFill>
                  <a:latin typeface="Courier New" pitchFamily="49" charset="0"/>
                  <a:cs typeface="Courier New" pitchFamily="49" charset="0"/>
                </a:rPr>
                <a:t> k l 0.17))</a:t>
              </a:r>
            </a:p>
            <a:p>
              <a:r>
                <a:rPr lang="es-ES" sz="900" dirty="0" smtClean="0">
                  <a:solidFill>
                    <a:schemeClr val="bg1"/>
                  </a:solidFill>
                  <a:latin typeface="Courier New" pitchFamily="49" charset="0"/>
                  <a:cs typeface="Courier New" pitchFamily="49" charset="0"/>
                </a:rPr>
                <a:t>             (d (</a:t>
              </a:r>
              <a:r>
                <a:rPr lang="es-ES" sz="900" dirty="0" err="1" smtClean="0">
                  <a:solidFill>
                    <a:schemeClr val="bg1"/>
                  </a:solidFill>
                  <a:latin typeface="Courier New" pitchFamily="49" charset="0"/>
                  <a:cs typeface="Courier New" pitchFamily="49" charset="0"/>
                </a:rPr>
                <a:t>ptf</a:t>
              </a:r>
              <a:r>
                <a:rPr lang="es-ES" sz="900" dirty="0" smtClean="0">
                  <a:solidFill>
                    <a:schemeClr val="bg1"/>
                  </a:solidFill>
                  <a:latin typeface="Courier New" pitchFamily="49" charset="0"/>
                  <a:cs typeface="Courier New" pitchFamily="49" charset="0"/>
                </a:rPr>
                <a:t> k l 1/2))</a:t>
              </a:r>
            </a:p>
            <a:p>
              <a:r>
                <a:rPr lang="es-ES" sz="900" dirty="0" smtClean="0">
                  <a:solidFill>
                    <a:schemeClr val="bg1"/>
                  </a:solidFill>
                  <a:latin typeface="Courier New" pitchFamily="49" charset="0"/>
                  <a:cs typeface="Courier New" pitchFamily="49" charset="0"/>
                </a:rPr>
                <a:t>             (w (</a:t>
              </a:r>
              <a:r>
                <a:rPr lang="es-ES" sz="900" dirty="0" err="1" smtClean="0">
                  <a:solidFill>
                    <a:schemeClr val="bg1"/>
                  </a:solidFill>
                  <a:latin typeface="Courier New" pitchFamily="49" charset="0"/>
                  <a:cs typeface="Courier New" pitchFamily="49" charset="0"/>
                </a:rPr>
                <a:t>ptf</a:t>
              </a:r>
              <a:r>
                <a:rPr lang="es-ES" sz="900" dirty="0" smtClean="0">
                  <a:solidFill>
                    <a:schemeClr val="bg1"/>
                  </a:solidFill>
                  <a:latin typeface="Courier New" pitchFamily="49" charset="0"/>
                  <a:cs typeface="Courier New" pitchFamily="49" charset="0"/>
                </a:rPr>
                <a:t> k l 2/3))</a:t>
              </a:r>
            </a:p>
            <a:p>
              <a:r>
                <a:rPr lang="es-ES" sz="900" dirty="0" smtClean="0">
                  <a:solidFill>
                    <a:schemeClr val="bg1"/>
                  </a:solidFill>
                  <a:latin typeface="Courier New" pitchFamily="49" charset="0"/>
                  <a:cs typeface="Courier New" pitchFamily="49" charset="0"/>
                </a:rPr>
                <a:t>             (g (</a:t>
              </a:r>
              <a:r>
                <a:rPr lang="es-ES" sz="900" dirty="0" err="1" smtClean="0">
                  <a:solidFill>
                    <a:schemeClr val="bg1"/>
                  </a:solidFill>
                  <a:latin typeface="Courier New" pitchFamily="49" charset="0"/>
                  <a:cs typeface="Courier New" pitchFamily="49" charset="0"/>
                </a:rPr>
                <a:t>ptf</a:t>
              </a:r>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ptf</a:t>
              </a:r>
              <a:r>
                <a:rPr lang="es-ES" sz="900" dirty="0" smtClean="0">
                  <a:solidFill>
                    <a:schemeClr val="bg1"/>
                  </a:solidFill>
                  <a:latin typeface="Courier New" pitchFamily="49" charset="0"/>
                  <a:cs typeface="Courier New" pitchFamily="49" charset="0"/>
                </a:rPr>
                <a:t> p0 p3 2/3) (</a:t>
              </a:r>
              <a:r>
                <a:rPr lang="es-ES" sz="900" dirty="0" err="1" smtClean="0">
                  <a:solidFill>
                    <a:schemeClr val="bg1"/>
                  </a:solidFill>
                  <a:latin typeface="Courier New" pitchFamily="49" charset="0"/>
                  <a:cs typeface="Courier New" pitchFamily="49" charset="0"/>
                </a:rPr>
                <a:t>ptf</a:t>
              </a:r>
              <a:r>
                <a:rPr lang="es-ES" sz="900" dirty="0" smtClean="0">
                  <a:solidFill>
                    <a:schemeClr val="bg1"/>
                  </a:solidFill>
                  <a:latin typeface="Courier New" pitchFamily="49" charset="0"/>
                  <a:cs typeface="Courier New" pitchFamily="49" charset="0"/>
                </a:rPr>
                <a:t> p1 p2 2/3) 3/2))</a:t>
              </a:r>
            </a:p>
            <a:p>
              <a:r>
                <a:rPr lang="es-ES" sz="900" dirty="0" smtClean="0">
                  <a:solidFill>
                    <a:schemeClr val="bg1"/>
                  </a:solidFill>
                  <a:latin typeface="Courier New" pitchFamily="49" charset="0"/>
                  <a:cs typeface="Courier New" pitchFamily="49" charset="0"/>
                </a:rPr>
                <a:t>             (h (</a:t>
              </a:r>
              <a:r>
                <a:rPr lang="es-ES" sz="900" dirty="0" err="1" smtClean="0">
                  <a:solidFill>
                    <a:schemeClr val="bg1"/>
                  </a:solidFill>
                  <a:latin typeface="Courier New" pitchFamily="49" charset="0"/>
                  <a:cs typeface="Courier New" pitchFamily="49" charset="0"/>
                </a:rPr>
                <a:t>ptf</a:t>
              </a:r>
              <a:r>
                <a:rPr lang="es-ES" sz="900" dirty="0" smtClean="0">
                  <a:solidFill>
                    <a:schemeClr val="bg1"/>
                  </a:solidFill>
                  <a:latin typeface="Courier New" pitchFamily="49" charset="0"/>
                  <a:cs typeface="Courier New" pitchFamily="49" charset="0"/>
                </a:rPr>
                <a:t> p3 p2 3/2))</a:t>
              </a:r>
            </a:p>
            <a:p>
              <a:r>
                <a:rPr lang="es-ES" sz="900" dirty="0" smtClean="0">
                  <a:solidFill>
                    <a:schemeClr val="bg1"/>
                  </a:solidFill>
                  <a:latin typeface="Courier New" pitchFamily="49" charset="0"/>
                  <a:cs typeface="Courier New" pitchFamily="49" charset="0"/>
                </a:rPr>
                <a:t>             (i (</a:t>
              </a:r>
              <a:r>
                <a:rPr lang="es-ES" sz="900" dirty="0" err="1" smtClean="0">
                  <a:solidFill>
                    <a:schemeClr val="bg1"/>
                  </a:solidFill>
                  <a:latin typeface="Courier New" pitchFamily="49" charset="0"/>
                  <a:cs typeface="Courier New" pitchFamily="49" charset="0"/>
                </a:rPr>
                <a:t>ptf</a:t>
              </a:r>
              <a:r>
                <a:rPr lang="es-ES" sz="900" dirty="0" smtClean="0">
                  <a:solidFill>
                    <a:schemeClr val="bg1"/>
                  </a:solidFill>
                  <a:latin typeface="Courier New" pitchFamily="49" charset="0"/>
                  <a:cs typeface="Courier New" pitchFamily="49" charset="0"/>
                </a:rPr>
                <a:t> k l 1.17)))</a:t>
              </a:r>
            </a:p>
            <a:p>
              <a:r>
                <a:rPr lang="es-ES" sz="900" dirty="0" smtClean="0">
                  <a:solidFill>
                    <a:schemeClr val="bg1"/>
                  </a:solidFill>
                  <a:latin typeface="Courier New" pitchFamily="49" charset="0"/>
                  <a:cs typeface="Courier New" pitchFamily="49" charset="0"/>
                </a:rPr>
                <a:t>        (panel a b c d e f panel-f panel-h </a:t>
              </a:r>
              <a:r>
                <a:rPr lang="es-ES" sz="900" dirty="0" err="1" smtClean="0">
                  <a:solidFill>
                    <a:schemeClr val="bg1"/>
                  </a:solidFill>
                  <a:latin typeface="Courier New" pitchFamily="49" charset="0"/>
                  <a:cs typeface="Courier New" pitchFamily="49" charset="0"/>
                </a:rPr>
                <a:t>att</a:t>
              </a:r>
              <a:r>
                <a:rPr lang="es-ES" sz="900" dirty="0" smtClean="0">
                  <a:solidFill>
                    <a:schemeClr val="bg1"/>
                  </a:solidFill>
                  <a:latin typeface="Courier New" pitchFamily="49" charset="0"/>
                  <a:cs typeface="Courier New" pitchFamily="49" charset="0"/>
                </a:rPr>
                <a:t>)</a:t>
              </a:r>
            </a:p>
            <a:p>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list</a:t>
              </a:r>
              <a:r>
                <a:rPr lang="es-ES" sz="900" dirty="0" smtClean="0">
                  <a:solidFill>
                    <a:schemeClr val="bg1"/>
                  </a:solidFill>
                  <a:latin typeface="Courier New" pitchFamily="49" charset="0"/>
                  <a:cs typeface="Courier New" pitchFamily="49" charset="0"/>
                </a:rPr>
                <a:t> a b c d e f)))</a:t>
              </a:r>
            </a:p>
          </p:txBody>
        </p:sp>
        <p:sp>
          <p:nvSpPr>
            <p:cNvPr id="18" name="TextBox 17"/>
            <p:cNvSpPr txBox="1"/>
            <p:nvPr/>
          </p:nvSpPr>
          <p:spPr>
            <a:xfrm>
              <a:off x="6256888" y="2298676"/>
              <a:ext cx="4563512" cy="3416320"/>
            </a:xfrm>
            <a:prstGeom prst="rect">
              <a:avLst/>
            </a:prstGeom>
            <a:noFill/>
          </p:spPr>
          <p:txBody>
            <a:bodyPr wrap="square" rtlCol="0">
              <a:spAutoFit/>
            </a:bodyPr>
            <a:lstStyle/>
            <a:p>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transpose-matrix</a:t>
              </a:r>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srf</a:t>
              </a:r>
              <a:r>
                <a:rPr lang="es-ES" sz="900" dirty="0" smtClean="0">
                  <a:solidFill>
                    <a:schemeClr val="bg1"/>
                  </a:solidFill>
                  <a:latin typeface="Courier New" pitchFamily="49" charset="0"/>
                  <a:cs typeface="Courier New" pitchFamily="49" charset="0"/>
                </a:rPr>
                <a:t>))))</a:t>
              </a:r>
            </a:p>
            <a:p>
              <a:endParaRPr lang="es-ES" sz="900" dirty="0" smtClean="0">
                <a:solidFill>
                  <a:schemeClr val="bg1"/>
                </a:solidFill>
                <a:latin typeface="Courier New" pitchFamily="49" charset="0"/>
                <a:cs typeface="Courier New" pitchFamily="49" charset="0"/>
              </a:endParaRPr>
            </a:p>
            <a:p>
              <a:r>
                <a:rPr lang="es-ES" sz="900" dirty="0" smtClean="0">
                  <a:solidFill>
                    <a:schemeClr val="bg1"/>
                  </a:solidFill>
                  <a:latin typeface="Courier New" pitchFamily="49" charset="0"/>
                  <a:cs typeface="Courier New" pitchFamily="49" charset="0"/>
                </a:rPr>
                <a:t>(define (hex-panel-1 p0 p1 p2 p3 p4 p5 f h </a:t>
              </a:r>
              <a:r>
                <a:rPr lang="es-ES" sz="900" dirty="0" err="1" smtClean="0">
                  <a:solidFill>
                    <a:schemeClr val="bg1"/>
                  </a:solidFill>
                  <a:latin typeface="Courier New" pitchFamily="49" charset="0"/>
                  <a:cs typeface="Courier New" pitchFamily="49" charset="0"/>
                </a:rPr>
                <a:t>att</a:t>
              </a:r>
              <a:r>
                <a:rPr lang="es-ES" sz="900" dirty="0" smtClean="0">
                  <a:solidFill>
                    <a:schemeClr val="bg1"/>
                  </a:solidFill>
                  <a:latin typeface="Courier New" pitchFamily="49" charset="0"/>
                  <a:cs typeface="Courier New" pitchFamily="49" charset="0"/>
                </a:rPr>
                <a:t>)</a:t>
              </a:r>
            </a:p>
            <a:p>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let</a:t>
              </a:r>
              <a:r>
                <a:rPr lang="es-ES" sz="900" dirty="0" smtClean="0">
                  <a:solidFill>
                    <a:schemeClr val="bg1"/>
                  </a:solidFill>
                  <a:latin typeface="Courier New" pitchFamily="49" charset="0"/>
                  <a:cs typeface="Courier New" pitchFamily="49" charset="0"/>
                </a:rPr>
                <a:t>* ((c (</a:t>
              </a:r>
              <a:r>
                <a:rPr lang="es-ES" sz="900" dirty="0" err="1" smtClean="0">
                  <a:solidFill>
                    <a:schemeClr val="bg1"/>
                  </a:solidFill>
                  <a:latin typeface="Courier New" pitchFamily="49" charset="0"/>
                  <a:cs typeface="Courier New" pitchFamily="49" charset="0"/>
                </a:rPr>
                <a:t>quad</a:t>
              </a:r>
              <a:r>
                <a:rPr lang="es-ES" sz="900" dirty="0" smtClean="0">
                  <a:solidFill>
                    <a:schemeClr val="bg1"/>
                  </a:solidFill>
                  <a:latin typeface="Courier New" pitchFamily="49" charset="0"/>
                  <a:cs typeface="Courier New" pitchFamily="49" charset="0"/>
                </a:rPr>
                <a:t>-center p0 p1 p2 p3))</a:t>
              </a:r>
            </a:p>
            <a:p>
              <a:r>
                <a:rPr lang="es-ES" sz="900" dirty="0" smtClean="0">
                  <a:solidFill>
                    <a:schemeClr val="bg1"/>
                  </a:solidFill>
                  <a:latin typeface="Courier New" pitchFamily="49" charset="0"/>
                  <a:cs typeface="Courier New" pitchFamily="49" charset="0"/>
                </a:rPr>
                <a:t>        (n (</a:t>
              </a:r>
              <a:r>
                <a:rPr lang="es-ES" sz="900" dirty="0" err="1" smtClean="0">
                  <a:solidFill>
                    <a:schemeClr val="bg1"/>
                  </a:solidFill>
                  <a:latin typeface="Courier New" pitchFamily="49" charset="0"/>
                  <a:cs typeface="Courier New" pitchFamily="49" charset="0"/>
                </a:rPr>
                <a:t>quad</a:t>
              </a:r>
              <a:r>
                <a:rPr lang="es-ES" sz="900" dirty="0" smtClean="0">
                  <a:solidFill>
                    <a:schemeClr val="bg1"/>
                  </a:solidFill>
                  <a:latin typeface="Courier New" pitchFamily="49" charset="0"/>
                  <a:cs typeface="Courier New" pitchFamily="49" charset="0"/>
                </a:rPr>
                <a:t>-normal p0 p1 p2 p3))</a:t>
              </a:r>
            </a:p>
            <a:p>
              <a:r>
                <a:rPr lang="es-ES" sz="900" dirty="0" smtClean="0">
                  <a:solidFill>
                    <a:schemeClr val="bg1"/>
                  </a:solidFill>
                  <a:latin typeface="Courier New" pitchFamily="49" charset="0"/>
                  <a:cs typeface="Courier New" pitchFamily="49" charset="0"/>
                </a:rPr>
                <a:t>        (d (* f (</a:t>
              </a:r>
              <a:r>
                <a:rPr lang="es-ES" sz="900" dirty="0" err="1" smtClean="0">
                  <a:solidFill>
                    <a:schemeClr val="bg1"/>
                  </a:solidFill>
                  <a:latin typeface="Courier New" pitchFamily="49" charset="0"/>
                  <a:cs typeface="Courier New" pitchFamily="49" charset="0"/>
                </a:rPr>
                <a:t>distance</a:t>
              </a:r>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att</a:t>
              </a:r>
              <a:r>
                <a:rPr lang="es-ES" sz="900" dirty="0" smtClean="0">
                  <a:solidFill>
                    <a:schemeClr val="bg1"/>
                  </a:solidFill>
                  <a:latin typeface="Courier New" pitchFamily="49" charset="0"/>
                  <a:cs typeface="Courier New" pitchFamily="49" charset="0"/>
                </a:rPr>
                <a:t> c))))</a:t>
              </a:r>
            </a:p>
            <a:p>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loft</a:t>
              </a:r>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list</a:t>
              </a:r>
              <a:endParaRPr lang="es-ES" sz="900" dirty="0" smtClean="0">
                <a:solidFill>
                  <a:schemeClr val="bg1"/>
                </a:solidFill>
                <a:latin typeface="Courier New" pitchFamily="49" charset="0"/>
                <a:cs typeface="Courier New" pitchFamily="49" charset="0"/>
              </a:endParaRPr>
            </a:p>
            <a:p>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closed</a:t>
              </a:r>
              <a:r>
                <a:rPr lang="es-ES" sz="900" dirty="0" smtClean="0">
                  <a:solidFill>
                    <a:schemeClr val="bg1"/>
                  </a:solidFill>
                  <a:latin typeface="Courier New" pitchFamily="49" charset="0"/>
                  <a:cs typeface="Courier New" pitchFamily="49" charset="0"/>
                </a:rPr>
                <a:t>-line p0 p1 p2 p3 p4 p5)</a:t>
              </a:r>
            </a:p>
            <a:p>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move</a:t>
              </a:r>
              <a:endParaRPr lang="es-ES" sz="900" dirty="0" smtClean="0">
                <a:solidFill>
                  <a:schemeClr val="bg1"/>
                </a:solidFill>
                <a:latin typeface="Courier New" pitchFamily="49" charset="0"/>
                <a:cs typeface="Courier New" pitchFamily="49" charset="0"/>
              </a:endParaRPr>
            </a:p>
            <a:p>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scale</a:t>
              </a:r>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closed</a:t>
              </a:r>
              <a:r>
                <a:rPr lang="es-ES" sz="900" dirty="0" smtClean="0">
                  <a:solidFill>
                    <a:schemeClr val="bg1"/>
                  </a:solidFill>
                  <a:latin typeface="Courier New" pitchFamily="49" charset="0"/>
                  <a:cs typeface="Courier New" pitchFamily="49" charset="0"/>
                </a:rPr>
                <a:t>-line p0 p1 p2 p3 p4 p5) d c)</a:t>
              </a:r>
            </a:p>
            <a:p>
              <a:r>
                <a:rPr lang="es-ES" sz="900" dirty="0" smtClean="0">
                  <a:solidFill>
                    <a:schemeClr val="bg1"/>
                  </a:solidFill>
                  <a:latin typeface="Courier New" pitchFamily="49" charset="0"/>
                  <a:cs typeface="Courier New" pitchFamily="49" charset="0"/>
                </a:rPr>
                <a:t>      (*c n (- h)))))))</a:t>
              </a:r>
            </a:p>
            <a:p>
              <a:endParaRPr lang="es-ES" sz="900" dirty="0" smtClean="0">
                <a:solidFill>
                  <a:schemeClr val="bg1"/>
                </a:solidFill>
                <a:latin typeface="Courier New" pitchFamily="49" charset="0"/>
                <a:cs typeface="Courier New" pitchFamily="49" charset="0"/>
              </a:endParaRPr>
            </a:p>
            <a:p>
              <a:r>
                <a:rPr lang="es-ES" sz="900" dirty="0" smtClean="0">
                  <a:solidFill>
                    <a:schemeClr val="bg1"/>
                  </a:solidFill>
                  <a:latin typeface="Courier New" pitchFamily="49" charset="0"/>
                  <a:cs typeface="Courier New" pitchFamily="49" charset="0"/>
                </a:rPr>
                <a:t>(define (hex-panel-2 p0 p1 p2 p3 p4 p5 f h </a:t>
              </a:r>
              <a:r>
                <a:rPr lang="es-ES" sz="900" dirty="0" err="1" smtClean="0">
                  <a:solidFill>
                    <a:schemeClr val="bg1"/>
                  </a:solidFill>
                  <a:latin typeface="Courier New" pitchFamily="49" charset="0"/>
                  <a:cs typeface="Courier New" pitchFamily="49" charset="0"/>
                </a:rPr>
                <a:t>att</a:t>
              </a:r>
              <a:r>
                <a:rPr lang="es-ES" sz="900" dirty="0" smtClean="0">
                  <a:solidFill>
                    <a:schemeClr val="bg1"/>
                  </a:solidFill>
                  <a:latin typeface="Courier New" pitchFamily="49" charset="0"/>
                  <a:cs typeface="Courier New" pitchFamily="49" charset="0"/>
                </a:rPr>
                <a:t>)</a:t>
              </a:r>
            </a:p>
            <a:p>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let</a:t>
              </a:r>
              <a:r>
                <a:rPr lang="es-ES" sz="900" dirty="0" smtClean="0">
                  <a:solidFill>
                    <a:schemeClr val="bg1"/>
                  </a:solidFill>
                  <a:latin typeface="Courier New" pitchFamily="49" charset="0"/>
                  <a:cs typeface="Courier New" pitchFamily="49" charset="0"/>
                </a:rPr>
                <a:t>* ((c (</a:t>
              </a:r>
              <a:r>
                <a:rPr lang="es-ES" sz="900" dirty="0" err="1" smtClean="0">
                  <a:solidFill>
                    <a:schemeClr val="bg1"/>
                  </a:solidFill>
                  <a:latin typeface="Courier New" pitchFamily="49" charset="0"/>
                  <a:cs typeface="Courier New" pitchFamily="49" charset="0"/>
                </a:rPr>
                <a:t>quad</a:t>
              </a:r>
              <a:r>
                <a:rPr lang="es-ES" sz="900" dirty="0" smtClean="0">
                  <a:solidFill>
                    <a:schemeClr val="bg1"/>
                  </a:solidFill>
                  <a:latin typeface="Courier New" pitchFamily="49" charset="0"/>
                  <a:cs typeface="Courier New" pitchFamily="49" charset="0"/>
                </a:rPr>
                <a:t>-center p0 p1 p2 p3))</a:t>
              </a:r>
            </a:p>
            <a:p>
              <a:r>
                <a:rPr lang="es-ES" sz="900" dirty="0" smtClean="0">
                  <a:solidFill>
                    <a:schemeClr val="bg1"/>
                  </a:solidFill>
                  <a:latin typeface="Courier New" pitchFamily="49" charset="0"/>
                  <a:cs typeface="Courier New" pitchFamily="49" charset="0"/>
                </a:rPr>
                <a:t>        (n (</a:t>
              </a:r>
              <a:r>
                <a:rPr lang="es-ES" sz="900" dirty="0" err="1" smtClean="0">
                  <a:solidFill>
                    <a:schemeClr val="bg1"/>
                  </a:solidFill>
                  <a:latin typeface="Courier New" pitchFamily="49" charset="0"/>
                  <a:cs typeface="Courier New" pitchFamily="49" charset="0"/>
                </a:rPr>
                <a:t>quad</a:t>
              </a:r>
              <a:r>
                <a:rPr lang="es-ES" sz="900" dirty="0" smtClean="0">
                  <a:solidFill>
                    <a:schemeClr val="bg1"/>
                  </a:solidFill>
                  <a:latin typeface="Courier New" pitchFamily="49" charset="0"/>
                  <a:cs typeface="Courier New" pitchFamily="49" charset="0"/>
                </a:rPr>
                <a:t>-normal p0 p1 p2 p3))</a:t>
              </a:r>
            </a:p>
            <a:p>
              <a:r>
                <a:rPr lang="es-ES" sz="900" dirty="0" smtClean="0">
                  <a:solidFill>
                    <a:schemeClr val="bg1"/>
                  </a:solidFill>
                  <a:latin typeface="Courier New" pitchFamily="49" charset="0"/>
                  <a:cs typeface="Courier New" pitchFamily="49" charset="0"/>
                </a:rPr>
                <a:t>        (d (* f (</a:t>
              </a:r>
              <a:r>
                <a:rPr lang="es-ES" sz="900" dirty="0" err="1" smtClean="0">
                  <a:solidFill>
                    <a:schemeClr val="bg1"/>
                  </a:solidFill>
                  <a:latin typeface="Courier New" pitchFamily="49" charset="0"/>
                  <a:cs typeface="Courier New" pitchFamily="49" charset="0"/>
                </a:rPr>
                <a:t>distance</a:t>
              </a:r>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att</a:t>
              </a:r>
              <a:r>
                <a:rPr lang="es-ES" sz="900" dirty="0" smtClean="0">
                  <a:solidFill>
                    <a:schemeClr val="bg1"/>
                  </a:solidFill>
                  <a:latin typeface="Courier New" pitchFamily="49" charset="0"/>
                  <a:cs typeface="Courier New" pitchFamily="49" charset="0"/>
                </a:rPr>
                <a:t> c))))</a:t>
              </a:r>
            </a:p>
            <a:p>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loft</a:t>
              </a:r>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list</a:t>
              </a:r>
              <a:endParaRPr lang="es-ES" sz="900" dirty="0" smtClean="0">
                <a:solidFill>
                  <a:schemeClr val="bg1"/>
                </a:solidFill>
                <a:latin typeface="Courier New" pitchFamily="49" charset="0"/>
                <a:cs typeface="Courier New" pitchFamily="49" charset="0"/>
              </a:endParaRPr>
            </a:p>
            <a:p>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closed</a:t>
              </a:r>
              <a:r>
                <a:rPr lang="es-ES" sz="900" dirty="0" smtClean="0">
                  <a:solidFill>
                    <a:schemeClr val="bg1"/>
                  </a:solidFill>
                  <a:latin typeface="Courier New" pitchFamily="49" charset="0"/>
                  <a:cs typeface="Courier New" pitchFamily="49" charset="0"/>
                </a:rPr>
                <a:t>-line p0 p1 p2 p3 p4 p5)</a:t>
              </a:r>
            </a:p>
            <a:p>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move</a:t>
              </a:r>
              <a:endParaRPr lang="es-ES" sz="900" dirty="0" smtClean="0">
                <a:solidFill>
                  <a:schemeClr val="bg1"/>
                </a:solidFill>
                <a:latin typeface="Courier New" pitchFamily="49" charset="0"/>
                <a:cs typeface="Courier New" pitchFamily="49" charset="0"/>
              </a:endParaRPr>
            </a:p>
            <a:p>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scale</a:t>
              </a:r>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closed</a:t>
              </a:r>
              <a:r>
                <a:rPr lang="es-ES" sz="900" dirty="0" smtClean="0">
                  <a:solidFill>
                    <a:schemeClr val="bg1"/>
                  </a:solidFill>
                  <a:latin typeface="Courier New" pitchFamily="49" charset="0"/>
                  <a:cs typeface="Courier New" pitchFamily="49" charset="0"/>
                </a:rPr>
                <a:t>-line p0 p1 p2 p3 p4 p5) (/ d 1.3) c)</a:t>
              </a:r>
            </a:p>
            <a:p>
              <a:r>
                <a:rPr lang="es-ES" sz="900" dirty="0" smtClean="0">
                  <a:solidFill>
                    <a:schemeClr val="bg1"/>
                  </a:solidFill>
                  <a:latin typeface="Courier New" pitchFamily="49" charset="0"/>
                  <a:cs typeface="Courier New" pitchFamily="49" charset="0"/>
                </a:rPr>
                <a:t>      (*c n (/ (- h) 2.0)))</a:t>
              </a:r>
            </a:p>
            <a:p>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move</a:t>
              </a:r>
              <a:endParaRPr lang="es-ES" sz="900" dirty="0" smtClean="0">
                <a:solidFill>
                  <a:schemeClr val="bg1"/>
                </a:solidFill>
                <a:latin typeface="Courier New" pitchFamily="49" charset="0"/>
                <a:cs typeface="Courier New" pitchFamily="49" charset="0"/>
              </a:endParaRPr>
            </a:p>
            <a:p>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scale</a:t>
              </a:r>
              <a:r>
                <a:rPr lang="es-ES" sz="900" dirty="0" smtClean="0">
                  <a:solidFill>
                    <a:schemeClr val="bg1"/>
                  </a:solidFill>
                  <a:latin typeface="Courier New" pitchFamily="49" charset="0"/>
                  <a:cs typeface="Courier New" pitchFamily="49" charset="0"/>
                </a:rPr>
                <a:t> (</a:t>
              </a:r>
              <a:r>
                <a:rPr lang="es-ES" sz="900" dirty="0" err="1" smtClean="0">
                  <a:solidFill>
                    <a:schemeClr val="bg1"/>
                  </a:solidFill>
                  <a:latin typeface="Courier New" pitchFamily="49" charset="0"/>
                  <a:cs typeface="Courier New" pitchFamily="49" charset="0"/>
                </a:rPr>
                <a:t>closed</a:t>
              </a:r>
              <a:r>
                <a:rPr lang="es-ES" sz="900" dirty="0" smtClean="0">
                  <a:solidFill>
                    <a:schemeClr val="bg1"/>
                  </a:solidFill>
                  <a:latin typeface="Courier New" pitchFamily="49" charset="0"/>
                  <a:cs typeface="Courier New" pitchFamily="49" charset="0"/>
                </a:rPr>
                <a:t>-line p0 p1 p2 p3 p4 p5) d c)</a:t>
              </a:r>
            </a:p>
            <a:p>
              <a:r>
                <a:rPr lang="es-ES" sz="900" dirty="0" smtClean="0">
                  <a:solidFill>
                    <a:schemeClr val="bg1"/>
                  </a:solidFill>
                  <a:latin typeface="Courier New" pitchFamily="49" charset="0"/>
                  <a:cs typeface="Courier New" pitchFamily="49" charset="0"/>
                </a:rPr>
                <a:t>      (*c n (- h)))))))</a:t>
              </a:r>
              <a:endParaRPr lang="pt-PT" sz="900" dirty="0">
                <a:solidFill>
                  <a:schemeClr val="bg1"/>
                </a:solidFill>
                <a:latin typeface="Courier New" pitchFamily="49" charset="0"/>
                <a:cs typeface="Courier New" pitchFamily="49"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remove" grpId="0" nodeType="withEffect">
                                  <p:stCondLst>
                                    <p:cond delay="0"/>
                                  </p:stCondLst>
                                  <p:childTnLst>
                                    <p:anim calcmode="discrete" valueType="str">
                                      <p:cBhvr>
                                        <p:cTn id="6" dur="1000" fill="hold"/>
                                        <p:tgtEl>
                                          <p:spTgt spid="30"/>
                                        </p:tgtEl>
                                        <p:attrNameLst>
                                          <p:attrName>style.visibility</p:attrName>
                                        </p:attrNameLst>
                                      </p:cBhvr>
                                      <p:tavLst>
                                        <p:tav tm="0">
                                          <p:val>
                                            <p:strVal val="hidden"/>
                                          </p:val>
                                        </p:tav>
                                        <p:tav tm="50000">
                                          <p:val>
                                            <p:strVal val="visible"/>
                                          </p:val>
                                        </p:tav>
                                      </p:tavLst>
                                    </p:anim>
                                  </p:childTnLst>
                                </p:cTn>
                              </p:par>
                            </p:childTnLst>
                          </p:cTn>
                        </p:par>
                        <p:par>
                          <p:cTn id="7" fill="hold">
                            <p:stCondLst>
                              <p:cond delay="1000"/>
                            </p:stCondLst>
                            <p:childTnLst>
                              <p:par>
                                <p:cTn id="8" presetID="7" presetClass="emph" presetSubtype="2" fill="hold" nodeType="afterEffect">
                                  <p:stCondLst>
                                    <p:cond delay="0"/>
                                  </p:stCondLst>
                                  <p:childTnLst>
                                    <p:animClr clrSpc="rgb" dir="cw">
                                      <p:cBhvr>
                                        <p:cTn id="9" dur="1000" fill="hold"/>
                                        <p:tgtEl>
                                          <p:spTgt spid="8"/>
                                        </p:tgtEl>
                                        <p:attrNameLst>
                                          <p:attrName>stroke.color</p:attrName>
                                        </p:attrNameLst>
                                      </p:cBhvr>
                                      <p:to>
                                        <a:schemeClr val="bg1"/>
                                      </p:to>
                                    </p:animClr>
                                    <p:set>
                                      <p:cBhvr>
                                        <p:cTn id="10" dur="1000" fill="hold"/>
                                        <p:tgtEl>
                                          <p:spTgt spid="8"/>
                                        </p:tgtEl>
                                        <p:attrNameLst>
                                          <p:attrName>stroke.on</p:attrName>
                                        </p:attrNameLst>
                                      </p:cBhvr>
                                      <p:to>
                                        <p:strVal val="true"/>
                                      </p:to>
                                    </p:set>
                                  </p:childTnLst>
                                </p:cTn>
                              </p:par>
                              <p:par>
                                <p:cTn id="11" presetID="10" presetClass="exit" presetSubtype="0" fill="hold" nodeType="withEffect">
                                  <p:stCondLst>
                                    <p:cond delay="0"/>
                                  </p:stCondLst>
                                  <p:childTnLst>
                                    <p:animEffect transition="out" filter="fade">
                                      <p:cBhvr>
                                        <p:cTn id="12" dur="1000"/>
                                        <p:tgtEl>
                                          <p:spTgt spid="15"/>
                                        </p:tgtEl>
                                      </p:cBhvr>
                                    </p:animEffect>
                                    <p:set>
                                      <p:cBhvr>
                                        <p:cTn id="13" dur="1" fill="hold">
                                          <p:stCondLst>
                                            <p:cond delay="999"/>
                                          </p:stCondLst>
                                        </p:cTn>
                                        <p:tgtEl>
                                          <p:spTgt spid="15"/>
                                        </p:tgtEl>
                                        <p:attrNameLst>
                                          <p:attrName>style.visibility</p:attrName>
                                        </p:attrNameLst>
                                      </p:cBhvr>
                                      <p:to>
                                        <p:strVal val="hidden"/>
                                      </p:to>
                                    </p:set>
                                  </p:childTnLst>
                                </p:cTn>
                              </p:par>
                            </p:childTnLst>
                          </p:cTn>
                        </p:par>
                        <p:par>
                          <p:cTn id="14" fill="hold">
                            <p:stCondLst>
                              <p:cond delay="2000"/>
                            </p:stCondLst>
                            <p:childTnLst>
                              <p:par>
                                <p:cTn id="15" presetID="7" presetClass="emph" presetSubtype="2" fill="hold" nodeType="afterEffect">
                                  <p:stCondLst>
                                    <p:cond delay="0"/>
                                  </p:stCondLst>
                                  <p:childTnLst>
                                    <p:animClr clrSpc="rgb" dir="cw">
                                      <p:cBhvr>
                                        <p:cTn id="16" dur="1000" fill="hold"/>
                                        <p:tgtEl>
                                          <p:spTgt spid="16"/>
                                        </p:tgtEl>
                                        <p:attrNameLst>
                                          <p:attrName>stroke.color</p:attrName>
                                        </p:attrNameLst>
                                      </p:cBhvr>
                                      <p:to>
                                        <a:srgbClr val="FF0000"/>
                                      </p:to>
                                    </p:animClr>
                                    <p:set>
                                      <p:cBhvr>
                                        <p:cTn id="17" dur="1000" fill="hold"/>
                                        <p:tgtEl>
                                          <p:spTgt spid="16"/>
                                        </p:tgtEl>
                                        <p:attrNameLst>
                                          <p:attrName>stroke.on</p:attrName>
                                        </p:attrNameLst>
                                      </p:cBhvr>
                                      <p:to>
                                        <p:strVal val="true"/>
                                      </p:to>
                                    </p:se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3385" y="192440"/>
            <a:ext cx="9603415" cy="430887"/>
          </a:xfrm>
          <a:prstGeom prst="rect">
            <a:avLst/>
          </a:prstGeom>
          <a:noFill/>
        </p:spPr>
        <p:txBody>
          <a:bodyPr wrap="square" rtlCol="0">
            <a:spAutoFit/>
          </a:bodyPr>
          <a:lstStyle/>
          <a:p>
            <a:r>
              <a:rPr lang="en-US" sz="2200" dirty="0" smtClean="0">
                <a:solidFill>
                  <a:srgbClr val="00FF00"/>
                </a:solidFill>
                <a:latin typeface="Lucida Console" pitchFamily="49" charset="0"/>
              </a:rPr>
              <a:t>&gt;Literate Programming</a:t>
            </a:r>
          </a:p>
        </p:txBody>
      </p:sp>
      <p:sp>
        <p:nvSpPr>
          <p:cNvPr id="5" name="Rectangle 4"/>
          <p:cNvSpPr/>
          <p:nvPr/>
        </p:nvSpPr>
        <p:spPr>
          <a:xfrm>
            <a:off x="4013775" y="460101"/>
            <a:ext cx="144000" cy="540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2050" name="Picture 2" descr="C:\Users\IHCI\Dropbox\2014\Presentation\literate_programming.png"/>
          <p:cNvPicPr>
            <a:picLocks noChangeAspect="1" noChangeArrowheads="1"/>
          </p:cNvPicPr>
          <p:nvPr/>
        </p:nvPicPr>
        <p:blipFill>
          <a:blip r:embed="rId3" cstate="print"/>
          <a:srcRect/>
          <a:stretch>
            <a:fillRect/>
          </a:stretch>
        </p:blipFill>
        <p:spPr bwMode="auto">
          <a:xfrm>
            <a:off x="3189289" y="916927"/>
            <a:ext cx="5797612" cy="5278843"/>
          </a:xfrm>
          <a:prstGeom prst="rect">
            <a:avLst/>
          </a:prstGeom>
          <a:noFill/>
        </p:spPr>
      </p:pic>
      <p:sp>
        <p:nvSpPr>
          <p:cNvPr id="6" name="Rounded Rectangle 5"/>
          <p:cNvSpPr/>
          <p:nvPr/>
        </p:nvSpPr>
        <p:spPr>
          <a:xfrm>
            <a:off x="3169920" y="972820"/>
            <a:ext cx="5821680" cy="3136900"/>
          </a:xfrm>
          <a:prstGeom prst="roundRect">
            <a:avLst>
              <a:gd name="adj" fmla="val 8176"/>
            </a:avLst>
          </a:prstGeom>
          <a:noFill/>
          <a:ln w="50800" cap="rnd">
            <a:solidFill>
              <a:srgbClr val="FF0000"/>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ounded Rectangle 6"/>
          <p:cNvSpPr/>
          <p:nvPr/>
        </p:nvSpPr>
        <p:spPr>
          <a:xfrm>
            <a:off x="3169920" y="5283200"/>
            <a:ext cx="5821680" cy="840740"/>
          </a:xfrm>
          <a:prstGeom prst="roundRect">
            <a:avLst>
              <a:gd name="adj" fmla="val 8176"/>
            </a:avLst>
          </a:prstGeom>
          <a:noFill/>
          <a:ln w="50800" cap="rnd">
            <a:solidFill>
              <a:srgbClr val="FF0000"/>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TextBox 8"/>
          <p:cNvSpPr txBox="1"/>
          <p:nvPr/>
        </p:nvSpPr>
        <p:spPr>
          <a:xfrm>
            <a:off x="9738360" y="2422438"/>
            <a:ext cx="2103120" cy="369332"/>
          </a:xfrm>
          <a:prstGeom prst="rect">
            <a:avLst/>
          </a:prstGeom>
          <a:noFill/>
        </p:spPr>
        <p:txBody>
          <a:bodyPr wrap="square" rtlCol="0">
            <a:spAutoFit/>
          </a:bodyPr>
          <a:lstStyle/>
          <a:p>
            <a:r>
              <a:rPr lang="en-US" dirty="0" smtClean="0">
                <a:solidFill>
                  <a:schemeClr val="bg1"/>
                </a:solidFill>
                <a:latin typeface="Helvetica" pitchFamily="34" charset="0"/>
              </a:rPr>
              <a:t>Documentation</a:t>
            </a:r>
            <a:endParaRPr lang="en-US" dirty="0">
              <a:solidFill>
                <a:schemeClr val="bg1"/>
              </a:solidFill>
              <a:latin typeface="Helvetica" pitchFamily="34" charset="0"/>
            </a:endParaRPr>
          </a:p>
        </p:txBody>
      </p:sp>
      <p:sp>
        <p:nvSpPr>
          <p:cNvPr id="10" name="TextBox 9"/>
          <p:cNvSpPr txBox="1"/>
          <p:nvPr/>
        </p:nvSpPr>
        <p:spPr>
          <a:xfrm>
            <a:off x="9723120" y="5531398"/>
            <a:ext cx="2118360" cy="369332"/>
          </a:xfrm>
          <a:prstGeom prst="rect">
            <a:avLst/>
          </a:prstGeom>
          <a:noFill/>
        </p:spPr>
        <p:txBody>
          <a:bodyPr wrap="square" rtlCol="0">
            <a:spAutoFit/>
          </a:bodyPr>
          <a:lstStyle/>
          <a:p>
            <a:r>
              <a:rPr lang="en-US" dirty="0" smtClean="0">
                <a:solidFill>
                  <a:schemeClr val="bg1"/>
                </a:solidFill>
                <a:latin typeface="Helvetica" pitchFamily="34" charset="0"/>
              </a:rPr>
              <a:t>Documentation</a:t>
            </a:r>
            <a:endParaRPr lang="en-US" dirty="0">
              <a:solidFill>
                <a:schemeClr val="bg1"/>
              </a:solidFill>
              <a:latin typeface="Helvetica" pitchFamily="34" charset="0"/>
            </a:endParaRPr>
          </a:p>
        </p:txBody>
      </p:sp>
      <p:cxnSp>
        <p:nvCxnSpPr>
          <p:cNvPr id="12" name="Straight Connector 11"/>
          <p:cNvCxnSpPr>
            <a:endCxn id="9" idx="1"/>
          </p:cNvCxnSpPr>
          <p:nvPr/>
        </p:nvCxnSpPr>
        <p:spPr>
          <a:xfrm>
            <a:off x="9100457" y="2604086"/>
            <a:ext cx="637903" cy="3018"/>
          </a:xfrm>
          <a:prstGeom prst="line">
            <a:avLst/>
          </a:prstGeom>
          <a:noFill/>
          <a:ln w="50800" cap="rnd">
            <a:solidFill>
              <a:srgbClr val="FF0000"/>
            </a:solidFill>
            <a:prstDash val="sysDot"/>
            <a:round/>
          </a:ln>
        </p:spPr>
        <p:style>
          <a:lnRef idx="2">
            <a:schemeClr val="accent1">
              <a:shade val="50000"/>
            </a:schemeClr>
          </a:lnRef>
          <a:fillRef idx="1">
            <a:schemeClr val="accent1"/>
          </a:fillRef>
          <a:effectRef idx="0">
            <a:schemeClr val="accent1"/>
          </a:effectRef>
          <a:fontRef idx="minor">
            <a:schemeClr val="lt1"/>
          </a:fontRef>
        </p:style>
      </p:cxnSp>
      <p:cxnSp>
        <p:nvCxnSpPr>
          <p:cNvPr id="14" name="Straight Connector 13"/>
          <p:cNvCxnSpPr>
            <a:endCxn id="10" idx="1"/>
          </p:cNvCxnSpPr>
          <p:nvPr/>
        </p:nvCxnSpPr>
        <p:spPr>
          <a:xfrm>
            <a:off x="9100457" y="5713046"/>
            <a:ext cx="622663" cy="3018"/>
          </a:xfrm>
          <a:prstGeom prst="line">
            <a:avLst/>
          </a:prstGeom>
          <a:noFill/>
          <a:ln w="50800" cap="rnd">
            <a:solidFill>
              <a:srgbClr val="FF0000"/>
            </a:solidFill>
            <a:prstDash val="sysDot"/>
            <a:round/>
          </a:ln>
        </p:spPr>
        <p:style>
          <a:lnRef idx="2">
            <a:schemeClr val="accent1">
              <a:shade val="50000"/>
            </a:schemeClr>
          </a:lnRef>
          <a:fillRef idx="1">
            <a:schemeClr val="accent1"/>
          </a:fillRef>
          <a:effectRef idx="0">
            <a:schemeClr val="accent1"/>
          </a:effectRef>
          <a:fontRef idx="minor">
            <a:schemeClr val="lt1"/>
          </a:fontRef>
        </p:style>
      </p:cxnSp>
      <p:sp>
        <p:nvSpPr>
          <p:cNvPr id="17" name="TextBox 16"/>
          <p:cNvSpPr txBox="1"/>
          <p:nvPr/>
        </p:nvSpPr>
        <p:spPr>
          <a:xfrm>
            <a:off x="9753600" y="4429760"/>
            <a:ext cx="2103120" cy="369332"/>
          </a:xfrm>
          <a:prstGeom prst="rect">
            <a:avLst/>
          </a:prstGeom>
          <a:noFill/>
        </p:spPr>
        <p:txBody>
          <a:bodyPr wrap="square" rtlCol="0">
            <a:spAutoFit/>
          </a:bodyPr>
          <a:lstStyle/>
          <a:p>
            <a:r>
              <a:rPr lang="pt-PT" dirty="0" smtClean="0">
                <a:solidFill>
                  <a:schemeClr val="bg1"/>
                </a:solidFill>
                <a:latin typeface="Helvetica" pitchFamily="34" charset="0"/>
              </a:rPr>
              <a:t>Program</a:t>
            </a:r>
            <a:endParaRPr lang="pt-PT" dirty="0">
              <a:solidFill>
                <a:schemeClr val="bg1"/>
              </a:solidFill>
              <a:latin typeface="Helvetica" pitchFamily="34" charset="0"/>
            </a:endParaRPr>
          </a:p>
        </p:txBody>
      </p:sp>
      <p:cxnSp>
        <p:nvCxnSpPr>
          <p:cNvPr id="18" name="Straight Connector 17"/>
          <p:cNvCxnSpPr>
            <a:endCxn id="17" idx="1"/>
          </p:cNvCxnSpPr>
          <p:nvPr/>
        </p:nvCxnSpPr>
        <p:spPr>
          <a:xfrm>
            <a:off x="7955280" y="4614426"/>
            <a:ext cx="1798320" cy="0"/>
          </a:xfrm>
          <a:prstGeom prst="line">
            <a:avLst/>
          </a:prstGeom>
          <a:noFill/>
          <a:ln w="50800" cap="rnd">
            <a:solidFill>
              <a:srgbClr val="FF0000"/>
            </a:solidFill>
            <a:prstDash val="sysDot"/>
            <a:round/>
          </a:ln>
        </p:spPr>
        <p:style>
          <a:lnRef idx="2">
            <a:schemeClr val="accent1">
              <a:shade val="50000"/>
            </a:schemeClr>
          </a:lnRef>
          <a:fillRef idx="1">
            <a:schemeClr val="accent1"/>
          </a:fillRef>
          <a:effectRef idx="0">
            <a:schemeClr val="accent1"/>
          </a:effectRef>
          <a:fontRef idx="minor">
            <a:schemeClr val="lt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remove" grpId="0" nodeType="withEffect">
                                  <p:stCondLst>
                                    <p:cond delay="0"/>
                                  </p:stCondLst>
                                  <p:childTnLst>
                                    <p:anim calcmode="discrete" valueType="str">
                                      <p:cBhvr>
                                        <p:cTn id="6" dur="1000" fill="hold"/>
                                        <p:tgtEl>
                                          <p:spTgt spid="5"/>
                                        </p:tgtEl>
                                        <p:attrNameLst>
                                          <p:attrName>style.visibility</p:attrName>
                                        </p:attrNameLst>
                                      </p:cBhvr>
                                      <p:tavLst>
                                        <p:tav tm="0">
                                          <p:val>
                                            <p:strVal val="hidden"/>
                                          </p:val>
                                        </p:tav>
                                        <p:tav tm="50000">
                                          <p:val>
                                            <p:strVal val="visible"/>
                                          </p:val>
                                        </p:tav>
                                      </p:tavLst>
                                    </p:anim>
                                  </p:childTnLst>
                                </p:cTn>
                              </p:par>
                            </p:childTnLst>
                          </p:cTn>
                        </p:par>
                        <p:par>
                          <p:cTn id="7" fill="hold">
                            <p:stCondLst>
                              <p:cond delay="1000"/>
                            </p:stCondLst>
                            <p:childTnLst>
                              <p:par>
                                <p:cTn id="8" presetID="10" presetClass="entr" presetSubtype="0" fill="hold" nodeType="afterEffect">
                                  <p:stCondLst>
                                    <p:cond delay="200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1000"/>
                                        <p:tgtEl>
                                          <p:spTgt spid="2050"/>
                                        </p:tgtEl>
                                      </p:cBhvr>
                                    </p:animEffect>
                                  </p:childTnLst>
                                </p:cTn>
                              </p:par>
                            </p:childTnLst>
                          </p:cTn>
                        </p:par>
                        <p:par>
                          <p:cTn id="11" fill="hold">
                            <p:stCondLst>
                              <p:cond delay="4000"/>
                            </p:stCondLst>
                            <p:childTnLst>
                              <p:par>
                                <p:cTn id="12" presetID="10" presetClass="entr" presetSubtype="0" fill="hold" grpId="0" nodeType="afterEffect">
                                  <p:stCondLst>
                                    <p:cond delay="20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par>
                                <p:cTn id="15" presetID="10" presetClass="entr" presetSubtype="0" fill="hold" nodeType="withEffect">
                                  <p:stCondLst>
                                    <p:cond delay="20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childTnLst>
                                </p:cTn>
                              </p:par>
                              <p:par>
                                <p:cTn id="18" presetID="10" presetClass="entr" presetSubtype="0" fill="hold" grpId="0" nodeType="withEffect">
                                  <p:stCondLst>
                                    <p:cond delay="20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childTnLst>
                                </p:cTn>
                              </p:par>
                              <p:par>
                                <p:cTn id="21" presetID="10" presetClass="entr" presetSubtype="0" fill="hold" nodeType="withEffect">
                                  <p:stCondLst>
                                    <p:cond delay="200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childTnLst>
                                </p:cTn>
                              </p:par>
                              <p:par>
                                <p:cTn id="24" presetID="10" presetClass="entr" presetSubtype="0" fill="hold" grpId="0" nodeType="withEffect">
                                  <p:stCondLst>
                                    <p:cond delay="200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childTnLst>
                                </p:cTn>
                              </p:par>
                              <p:par>
                                <p:cTn id="27" presetID="10" presetClass="entr" presetSubtype="0" fill="hold" grpId="0" nodeType="withEffect">
                                  <p:stCondLst>
                                    <p:cond delay="20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childTnLst>
                                </p:cTn>
                              </p:par>
                              <p:par>
                                <p:cTn id="30" presetID="10" presetClass="entr" presetSubtype="0" fill="hold" nodeType="withEffect">
                                  <p:stCondLst>
                                    <p:cond delay="20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childTnLst>
                                </p:cTn>
                              </p:par>
                              <p:par>
                                <p:cTn id="33" presetID="10" presetClass="entr" presetSubtype="0" fill="hold" grpId="0" nodeType="withEffect">
                                  <p:stCondLst>
                                    <p:cond delay="200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p:bldP spid="10"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3385" y="192440"/>
            <a:ext cx="9603415" cy="430887"/>
          </a:xfrm>
          <a:prstGeom prst="rect">
            <a:avLst/>
          </a:prstGeom>
          <a:noFill/>
        </p:spPr>
        <p:txBody>
          <a:bodyPr wrap="square" rtlCol="0">
            <a:spAutoFit/>
          </a:bodyPr>
          <a:lstStyle/>
          <a:p>
            <a:r>
              <a:rPr lang="en-US" sz="2200" dirty="0" smtClean="0">
                <a:solidFill>
                  <a:srgbClr val="00FF00"/>
                </a:solidFill>
                <a:latin typeface="Lucida Console" pitchFamily="49" charset="0"/>
              </a:rPr>
              <a:t>&gt;Illustrated Programming</a:t>
            </a:r>
          </a:p>
        </p:txBody>
      </p:sp>
      <p:sp>
        <p:nvSpPr>
          <p:cNvPr id="5" name="Rectangle 4"/>
          <p:cNvSpPr/>
          <p:nvPr/>
        </p:nvSpPr>
        <p:spPr>
          <a:xfrm>
            <a:off x="4531365" y="460101"/>
            <a:ext cx="144000" cy="540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ounded Rectangle 5"/>
          <p:cNvSpPr/>
          <p:nvPr/>
        </p:nvSpPr>
        <p:spPr>
          <a:xfrm>
            <a:off x="3169920" y="972820"/>
            <a:ext cx="5821680" cy="3136900"/>
          </a:xfrm>
          <a:prstGeom prst="roundRect">
            <a:avLst>
              <a:gd name="adj" fmla="val 8176"/>
            </a:avLst>
          </a:prstGeom>
          <a:noFill/>
          <a:ln w="50800" cap="rnd">
            <a:solidFill>
              <a:srgbClr val="FF0000"/>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TextBox 8"/>
          <p:cNvSpPr txBox="1"/>
          <p:nvPr/>
        </p:nvSpPr>
        <p:spPr>
          <a:xfrm>
            <a:off x="9738360" y="2422438"/>
            <a:ext cx="2103120" cy="369332"/>
          </a:xfrm>
          <a:prstGeom prst="rect">
            <a:avLst/>
          </a:prstGeom>
          <a:noFill/>
        </p:spPr>
        <p:txBody>
          <a:bodyPr wrap="square" rtlCol="0">
            <a:spAutoFit/>
          </a:bodyPr>
          <a:lstStyle/>
          <a:p>
            <a:r>
              <a:rPr lang="en-US" dirty="0" smtClean="0">
                <a:solidFill>
                  <a:schemeClr val="bg1"/>
                </a:solidFill>
                <a:latin typeface="Helvetica" pitchFamily="34" charset="0"/>
              </a:rPr>
              <a:t>Documentation</a:t>
            </a:r>
            <a:endParaRPr lang="en-US" dirty="0">
              <a:solidFill>
                <a:schemeClr val="bg1"/>
              </a:solidFill>
              <a:latin typeface="Helvetica" pitchFamily="34" charset="0"/>
            </a:endParaRPr>
          </a:p>
        </p:txBody>
      </p:sp>
      <p:cxnSp>
        <p:nvCxnSpPr>
          <p:cNvPr id="12" name="Straight Connector 11"/>
          <p:cNvCxnSpPr>
            <a:endCxn id="9" idx="1"/>
          </p:cNvCxnSpPr>
          <p:nvPr/>
        </p:nvCxnSpPr>
        <p:spPr>
          <a:xfrm>
            <a:off x="9100457" y="2604086"/>
            <a:ext cx="637903" cy="3018"/>
          </a:xfrm>
          <a:prstGeom prst="line">
            <a:avLst/>
          </a:prstGeom>
          <a:noFill/>
          <a:ln w="50800" cap="rnd">
            <a:solidFill>
              <a:srgbClr val="FF0000"/>
            </a:solidFill>
            <a:prstDash val="sysDot"/>
            <a:round/>
          </a:ln>
        </p:spPr>
        <p:style>
          <a:lnRef idx="2">
            <a:schemeClr val="accent1">
              <a:shade val="50000"/>
            </a:schemeClr>
          </a:lnRef>
          <a:fillRef idx="1">
            <a:schemeClr val="accent1"/>
          </a:fillRef>
          <a:effectRef idx="0">
            <a:schemeClr val="accent1"/>
          </a:effectRef>
          <a:fontRef idx="minor">
            <a:schemeClr val="lt1"/>
          </a:fontRef>
        </p:style>
      </p:cxnSp>
      <p:sp>
        <p:nvSpPr>
          <p:cNvPr id="17" name="TextBox 16"/>
          <p:cNvSpPr txBox="1"/>
          <p:nvPr/>
        </p:nvSpPr>
        <p:spPr>
          <a:xfrm>
            <a:off x="9753600" y="4429760"/>
            <a:ext cx="2103120" cy="369332"/>
          </a:xfrm>
          <a:prstGeom prst="rect">
            <a:avLst/>
          </a:prstGeom>
          <a:noFill/>
        </p:spPr>
        <p:txBody>
          <a:bodyPr wrap="square" rtlCol="0">
            <a:spAutoFit/>
          </a:bodyPr>
          <a:lstStyle/>
          <a:p>
            <a:r>
              <a:rPr lang="pt-PT" dirty="0" smtClean="0">
                <a:solidFill>
                  <a:schemeClr val="bg1"/>
                </a:solidFill>
                <a:latin typeface="Helvetica" pitchFamily="34" charset="0"/>
              </a:rPr>
              <a:t>Program</a:t>
            </a:r>
            <a:endParaRPr lang="pt-PT" dirty="0">
              <a:solidFill>
                <a:schemeClr val="bg1"/>
              </a:solidFill>
              <a:latin typeface="Helvetica" pitchFamily="34" charset="0"/>
            </a:endParaRPr>
          </a:p>
        </p:txBody>
      </p:sp>
      <p:cxnSp>
        <p:nvCxnSpPr>
          <p:cNvPr id="18" name="Straight Connector 17"/>
          <p:cNvCxnSpPr>
            <a:endCxn id="17" idx="1"/>
          </p:cNvCxnSpPr>
          <p:nvPr/>
        </p:nvCxnSpPr>
        <p:spPr>
          <a:xfrm>
            <a:off x="7955280" y="4614426"/>
            <a:ext cx="1798320" cy="0"/>
          </a:xfrm>
          <a:prstGeom prst="line">
            <a:avLst/>
          </a:prstGeom>
          <a:noFill/>
          <a:ln w="50800" cap="rnd">
            <a:solidFill>
              <a:srgbClr val="FF0000"/>
            </a:solidFill>
            <a:prstDash val="sysDot"/>
            <a:round/>
          </a:ln>
        </p:spPr>
        <p:style>
          <a:lnRef idx="2">
            <a:schemeClr val="accent1">
              <a:shade val="50000"/>
            </a:schemeClr>
          </a:lnRef>
          <a:fillRef idx="1">
            <a:schemeClr val="accent1"/>
          </a:fillRef>
          <a:effectRef idx="0">
            <a:schemeClr val="accent1"/>
          </a:effectRef>
          <a:fontRef idx="minor">
            <a:schemeClr val="lt1"/>
          </a:fontRef>
        </p:style>
      </p:cxnSp>
      <p:pic>
        <p:nvPicPr>
          <p:cNvPr id="13"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29966" y="1188889"/>
            <a:ext cx="4901587" cy="2704762"/>
          </a:xfrm>
        </p:spPr>
      </p:pic>
      <p:sp>
        <p:nvSpPr>
          <p:cNvPr id="2" name="TextBox 1"/>
          <p:cNvSpPr txBox="1"/>
          <p:nvPr/>
        </p:nvSpPr>
        <p:spPr>
          <a:xfrm>
            <a:off x="3563470" y="4262718"/>
            <a:ext cx="5428129" cy="2308324"/>
          </a:xfrm>
          <a:prstGeom prst="rect">
            <a:avLst/>
          </a:prstGeom>
          <a:noFill/>
        </p:spPr>
        <p:txBody>
          <a:bodyPr wrap="square" rtlCol="0">
            <a:spAutoFit/>
          </a:bodyPr>
          <a:lstStyle/>
          <a:p>
            <a:r>
              <a:rPr lang="pl-PL" sz="1200" b="1" dirty="0">
                <a:solidFill>
                  <a:schemeClr val="bg1"/>
                </a:solidFill>
                <a:latin typeface="Courier New" panose="02070309020205020404" pitchFamily="49" charset="0"/>
                <a:cs typeface="Courier New" panose="02070309020205020404" pitchFamily="49" charset="0"/>
              </a:rPr>
              <a:t>def cubeSpheres(c, r, w):</a:t>
            </a:r>
          </a:p>
          <a:p>
            <a:r>
              <a:rPr lang="pl-PL" sz="1200" b="1" dirty="0">
                <a:solidFill>
                  <a:schemeClr val="bg1"/>
                </a:solidFill>
                <a:latin typeface="Courier New" panose="02070309020205020404" pitchFamily="49" charset="0"/>
                <a:cs typeface="Courier New" panose="02070309020205020404" pitchFamily="49" charset="0"/>
              </a:rPr>
              <a:t>  c1 = c+xyz(-w,-w,-w)</a:t>
            </a:r>
          </a:p>
          <a:p>
            <a:r>
              <a:rPr lang="pl-PL" sz="1200" b="1" dirty="0">
                <a:solidFill>
                  <a:schemeClr val="bg1"/>
                </a:solidFill>
                <a:latin typeface="Courier New" panose="02070309020205020404" pitchFamily="49" charset="0"/>
                <a:cs typeface="Courier New" panose="02070309020205020404" pitchFamily="49" charset="0"/>
              </a:rPr>
              <a:t>  c2 = c+xyz(+w,-w,-w)</a:t>
            </a:r>
          </a:p>
          <a:p>
            <a:r>
              <a:rPr lang="pl-PL" sz="1200" b="1" dirty="0">
                <a:solidFill>
                  <a:schemeClr val="bg1"/>
                </a:solidFill>
                <a:latin typeface="Courier New" panose="02070309020205020404" pitchFamily="49" charset="0"/>
                <a:cs typeface="Courier New" panose="02070309020205020404" pitchFamily="49" charset="0"/>
              </a:rPr>
              <a:t>  c3 = c+xyz(+w,+w,-w)</a:t>
            </a:r>
          </a:p>
          <a:p>
            <a:r>
              <a:rPr lang="pl-PL" sz="1200" b="1" dirty="0">
                <a:solidFill>
                  <a:schemeClr val="bg1"/>
                </a:solidFill>
                <a:latin typeface="Courier New" panose="02070309020205020404" pitchFamily="49" charset="0"/>
                <a:cs typeface="Courier New" panose="02070309020205020404" pitchFamily="49" charset="0"/>
              </a:rPr>
              <a:t>  c4 = c+xyz(-w,+w,-w)</a:t>
            </a:r>
          </a:p>
          <a:p>
            <a:r>
              <a:rPr lang="pl-PL" sz="1200" b="1" dirty="0">
                <a:solidFill>
                  <a:schemeClr val="bg1"/>
                </a:solidFill>
                <a:latin typeface="Courier New" panose="02070309020205020404" pitchFamily="49" charset="0"/>
                <a:cs typeface="Courier New" panose="02070309020205020404" pitchFamily="49" charset="0"/>
              </a:rPr>
              <a:t>  c5 = c+xyz(-w,-w,+w)</a:t>
            </a:r>
          </a:p>
          <a:p>
            <a:r>
              <a:rPr lang="pl-PL" sz="1200" b="1" dirty="0">
                <a:solidFill>
                  <a:schemeClr val="bg1"/>
                </a:solidFill>
                <a:latin typeface="Courier New" panose="02070309020205020404" pitchFamily="49" charset="0"/>
                <a:cs typeface="Courier New" panose="02070309020205020404" pitchFamily="49" charset="0"/>
              </a:rPr>
              <a:t>  c6 = c+xyz(+w,-w,+w</a:t>
            </a:r>
            <a:r>
              <a:rPr lang="pl-PL" sz="1200" b="1" dirty="0" smtClean="0">
                <a:solidFill>
                  <a:schemeClr val="bg1"/>
                </a:solidFill>
                <a:latin typeface="Courier New" panose="02070309020205020404" pitchFamily="49" charset="0"/>
                <a:cs typeface="Courier New" panose="02070309020205020404" pitchFamily="49" charset="0"/>
              </a:rPr>
              <a:t>)</a:t>
            </a:r>
            <a:endParaRPr lang="en-US" sz="1200" b="1" dirty="0" smtClean="0">
              <a:solidFill>
                <a:schemeClr val="bg1"/>
              </a:solidFill>
              <a:latin typeface="Courier New" panose="02070309020205020404" pitchFamily="49" charset="0"/>
              <a:cs typeface="Courier New" panose="02070309020205020404" pitchFamily="49" charset="0"/>
            </a:endParaRPr>
          </a:p>
          <a:p>
            <a:r>
              <a:rPr lang="en-US" sz="1200" b="1" dirty="0" smtClean="0">
                <a:solidFill>
                  <a:schemeClr val="bg1"/>
                </a:solidFill>
                <a:latin typeface="Courier New" panose="02070309020205020404" pitchFamily="49" charset="0"/>
                <a:cs typeface="Courier New" panose="02070309020205020404" pitchFamily="49" charset="0"/>
              </a:rPr>
              <a:t>  </a:t>
            </a:r>
            <a:r>
              <a:rPr lang="pl-PL" sz="1200" b="1" dirty="0" smtClean="0">
                <a:solidFill>
                  <a:schemeClr val="bg1"/>
                </a:solidFill>
                <a:latin typeface="Courier New" panose="02070309020205020404" pitchFamily="49" charset="0"/>
                <a:cs typeface="Courier New" panose="02070309020205020404" pitchFamily="49" charset="0"/>
              </a:rPr>
              <a:t>c7 </a:t>
            </a:r>
            <a:r>
              <a:rPr lang="pl-PL" sz="1200" b="1" dirty="0">
                <a:solidFill>
                  <a:schemeClr val="bg1"/>
                </a:solidFill>
                <a:latin typeface="Courier New" panose="02070309020205020404" pitchFamily="49" charset="0"/>
                <a:cs typeface="Courier New" panose="02070309020205020404" pitchFamily="49" charset="0"/>
              </a:rPr>
              <a:t>= c+xyz(+w,+w,+w)</a:t>
            </a:r>
          </a:p>
          <a:p>
            <a:r>
              <a:rPr lang="pl-PL" sz="1200" b="1" dirty="0">
                <a:solidFill>
                  <a:schemeClr val="bg1"/>
                </a:solidFill>
                <a:latin typeface="Courier New" panose="02070309020205020404" pitchFamily="49" charset="0"/>
                <a:cs typeface="Courier New" panose="02070309020205020404" pitchFamily="49" charset="0"/>
              </a:rPr>
              <a:t>  c8 = c+xyz(-w,+w,+w</a:t>
            </a:r>
            <a:r>
              <a:rPr lang="pl-PL" sz="1200" b="1" dirty="0" smtClean="0">
                <a:solidFill>
                  <a:schemeClr val="bg1"/>
                </a:solidFill>
                <a:latin typeface="Courier New" panose="02070309020205020404" pitchFamily="49" charset="0"/>
                <a:cs typeface="Courier New" panose="02070309020205020404" pitchFamily="49" charset="0"/>
              </a:rPr>
              <a:t>)</a:t>
            </a:r>
            <a:endParaRPr lang="pl-PL" sz="1200" b="1" dirty="0">
              <a:solidFill>
                <a:schemeClr val="bg1"/>
              </a:solidFill>
              <a:latin typeface="Courier New" panose="02070309020205020404" pitchFamily="49" charset="0"/>
              <a:cs typeface="Courier New" panose="02070309020205020404" pitchFamily="49" charset="0"/>
            </a:endParaRPr>
          </a:p>
          <a:p>
            <a:r>
              <a:rPr lang="pl-PL" sz="1200" b="1" dirty="0">
                <a:solidFill>
                  <a:schemeClr val="bg1"/>
                </a:solidFill>
                <a:latin typeface="Courier New" panose="02070309020205020404" pitchFamily="49" charset="0"/>
                <a:cs typeface="Courier New" panose="02070309020205020404" pitchFamily="49" charset="0"/>
              </a:rPr>
              <a:t>  for p </a:t>
            </a:r>
            <a:r>
              <a:rPr lang="pl-PL" sz="1200" b="1" dirty="0" smtClean="0">
                <a:solidFill>
                  <a:schemeClr val="bg1"/>
                </a:solidFill>
                <a:latin typeface="Courier New" panose="02070309020205020404" pitchFamily="49" charset="0"/>
                <a:cs typeface="Courier New" panose="02070309020205020404" pitchFamily="49" charset="0"/>
              </a:rPr>
              <a:t>in</a:t>
            </a:r>
            <a:r>
              <a:rPr lang="en-US" sz="1200" b="1" dirty="0">
                <a:solidFill>
                  <a:schemeClr val="bg1"/>
                </a:solidFill>
                <a:latin typeface="Courier New" panose="02070309020205020404" pitchFamily="49" charset="0"/>
                <a:cs typeface="Courier New" panose="02070309020205020404" pitchFamily="49" charset="0"/>
              </a:rPr>
              <a:t> </a:t>
            </a:r>
            <a:r>
              <a:rPr lang="en-US" sz="1200" b="1" dirty="0" smtClean="0">
                <a:solidFill>
                  <a:schemeClr val="bg1"/>
                </a:solidFill>
                <a:latin typeface="Courier New" panose="02070309020205020404" pitchFamily="49" charset="0"/>
                <a:cs typeface="Courier New" panose="02070309020205020404" pitchFamily="49" charset="0"/>
              </a:rPr>
              <a:t>[c1,c2,c3,c4,c5,c6,c7,c8]</a:t>
            </a:r>
            <a:r>
              <a:rPr lang="pl-PL" sz="1200" b="1" dirty="0" smtClean="0">
                <a:solidFill>
                  <a:schemeClr val="bg1"/>
                </a:solidFill>
                <a:latin typeface="Courier New" panose="02070309020205020404" pitchFamily="49" charset="0"/>
                <a:cs typeface="Courier New" panose="02070309020205020404" pitchFamily="49" charset="0"/>
              </a:rPr>
              <a:t>:</a:t>
            </a:r>
            <a:endParaRPr lang="pl-PL" sz="1200" b="1" dirty="0">
              <a:solidFill>
                <a:schemeClr val="bg1"/>
              </a:solidFill>
              <a:latin typeface="Courier New" panose="02070309020205020404" pitchFamily="49" charset="0"/>
              <a:cs typeface="Courier New" panose="02070309020205020404" pitchFamily="49" charset="0"/>
            </a:endParaRPr>
          </a:p>
          <a:p>
            <a:r>
              <a:rPr lang="pl-PL" sz="1200" b="1" dirty="0">
                <a:solidFill>
                  <a:schemeClr val="bg1"/>
                </a:solidFill>
                <a:latin typeface="Courier New" panose="02070309020205020404" pitchFamily="49" charset="0"/>
                <a:cs typeface="Courier New" panose="02070309020205020404" pitchFamily="49" charset="0"/>
              </a:rPr>
              <a:t>    sphere(p, r)</a:t>
            </a:r>
          </a:p>
          <a:p>
            <a:endParaRPr lang="en-US" sz="12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7516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remove" grpId="0" nodeType="withEffect">
                                  <p:stCondLst>
                                    <p:cond delay="0"/>
                                  </p:stCondLst>
                                  <p:childTnLst>
                                    <p:anim calcmode="discrete" valueType="str">
                                      <p:cBhvr>
                                        <p:cTn id="6" dur="1000" fill="hold"/>
                                        <p:tgtEl>
                                          <p:spTgt spid="5"/>
                                        </p:tgtEl>
                                        <p:attrNameLst>
                                          <p:attrName>style.visibility</p:attrName>
                                        </p:attrNameLst>
                                      </p:cBhvr>
                                      <p:tavLst>
                                        <p:tav tm="0">
                                          <p:val>
                                            <p:strVal val="hidden"/>
                                          </p:val>
                                        </p:tav>
                                        <p:tav tm="50000">
                                          <p:val>
                                            <p:strVal val="visible"/>
                                          </p:val>
                                        </p:tav>
                                      </p:tavLst>
                                    </p:anim>
                                  </p:childTnLst>
                                </p:cTn>
                              </p:par>
                            </p:childTnLst>
                          </p:cTn>
                        </p:par>
                        <p:par>
                          <p:cTn id="7" fill="hold">
                            <p:stCondLst>
                              <p:cond delay="1000"/>
                            </p:stCondLst>
                            <p:childTnLst>
                              <p:par>
                                <p:cTn id="8" presetID="10" presetClass="entr" presetSubtype="0" fill="hold" grpId="0" nodeType="afterEffect">
                                  <p:stCondLst>
                                    <p:cond delay="2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par>
                                <p:cTn id="11" presetID="10" presetClass="entr" presetSubtype="0" fill="hold" nodeType="withEffect">
                                  <p:stCondLst>
                                    <p:cond delay="20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par>
                                <p:cTn id="17" presetID="10" presetClass="entr" presetSubtype="0" fill="hold" nodeType="withEffect">
                                  <p:stCondLst>
                                    <p:cond delay="20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childTnLst>
                                </p:cTn>
                              </p:par>
                              <p:par>
                                <p:cTn id="20" presetID="10" presetClass="entr" presetSubtype="0" fill="hold" grpId="0" nodeType="withEffect">
                                  <p:stCondLst>
                                    <p:cond delay="20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3516</TotalTime>
  <Words>2441</Words>
  <Application>Microsoft Office PowerPoint</Application>
  <PresentationFormat>Custom</PresentationFormat>
  <Paragraphs>255</Paragraphs>
  <Slides>15</Slides>
  <Notes>15</Notes>
  <HiddenSlides>0</HiddenSlides>
  <MMClips>2</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 Sanchez</dc:creator>
  <cp:lastModifiedBy>aml</cp:lastModifiedBy>
  <cp:revision>67</cp:revision>
  <dcterms:created xsi:type="dcterms:W3CDTF">2014-10-17T23:11:31Z</dcterms:created>
  <dcterms:modified xsi:type="dcterms:W3CDTF">2014-10-23T16:33:22Z</dcterms:modified>
</cp:coreProperties>
</file>