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1.xml" ContentType="application/vnd.openxmlformats-officedocument.drawingml.chart+xml"/>
  <Override PartName="/ppt/notesSlides/notesSlide43.xml" ContentType="application/vnd.openxmlformats-officedocument.presentationml.notesSlide+xml"/>
  <Override PartName="/ppt/charts/chart2.xml" ContentType="application/vnd.openxmlformats-officedocument.drawingml.chart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0"/>
  </p:notesMasterIdLst>
  <p:sldIdLst>
    <p:sldId id="256" r:id="rId2"/>
    <p:sldId id="281" r:id="rId3"/>
    <p:sldId id="344" r:id="rId4"/>
    <p:sldId id="357" r:id="rId5"/>
    <p:sldId id="358" r:id="rId6"/>
    <p:sldId id="359" r:id="rId7"/>
    <p:sldId id="360" r:id="rId8"/>
    <p:sldId id="361" r:id="rId9"/>
    <p:sldId id="347" r:id="rId10"/>
    <p:sldId id="362" r:id="rId11"/>
    <p:sldId id="409" r:id="rId12"/>
    <p:sldId id="346" r:id="rId13"/>
    <p:sldId id="350" r:id="rId14"/>
    <p:sldId id="412" r:id="rId15"/>
    <p:sldId id="413" r:id="rId16"/>
    <p:sldId id="376" r:id="rId17"/>
    <p:sldId id="351" r:id="rId18"/>
    <p:sldId id="352" r:id="rId19"/>
    <p:sldId id="373" r:id="rId20"/>
    <p:sldId id="374" r:id="rId21"/>
    <p:sldId id="375" r:id="rId22"/>
    <p:sldId id="378" r:id="rId23"/>
    <p:sldId id="385" r:id="rId24"/>
    <p:sldId id="384" r:id="rId25"/>
    <p:sldId id="386" r:id="rId26"/>
    <p:sldId id="377" r:id="rId27"/>
    <p:sldId id="379" r:id="rId28"/>
    <p:sldId id="380" r:id="rId29"/>
    <p:sldId id="387" r:id="rId30"/>
    <p:sldId id="381" r:id="rId31"/>
    <p:sldId id="382" r:id="rId32"/>
    <p:sldId id="383" r:id="rId33"/>
    <p:sldId id="403" r:id="rId34"/>
    <p:sldId id="388" r:id="rId35"/>
    <p:sldId id="389" r:id="rId36"/>
    <p:sldId id="404" r:id="rId37"/>
    <p:sldId id="405" r:id="rId38"/>
    <p:sldId id="390" r:id="rId39"/>
    <p:sldId id="391" r:id="rId40"/>
    <p:sldId id="392" r:id="rId41"/>
    <p:sldId id="406" r:id="rId42"/>
    <p:sldId id="393" r:id="rId43"/>
    <p:sldId id="394" r:id="rId44"/>
    <p:sldId id="395" r:id="rId45"/>
    <p:sldId id="407" r:id="rId46"/>
    <p:sldId id="414" r:id="rId47"/>
    <p:sldId id="415" r:id="rId48"/>
    <p:sldId id="416" r:id="rId4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79058" autoAdjust="0"/>
  </p:normalViewPr>
  <p:slideViewPr>
    <p:cSldViewPr>
      <p:cViewPr varScale="1">
        <p:scale>
          <a:sx n="90" d="100"/>
          <a:sy n="90" d="100"/>
        </p:scale>
        <p:origin x="100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9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IST\Tese\artigo\els\benchmarks_mor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IST\Tese\artigo\els\benchmarks_mo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'[benchmarks_more.xlsx]Sheet1 (2)'!$B$13:$B$18</c:f>
              <c:strCache>
                <c:ptCount val="6"/>
                <c:pt idx="0">
                  <c:v>(a)</c:v>
                </c:pt>
                <c:pt idx="1">
                  <c:v>(b)</c:v>
                </c:pt>
                <c:pt idx="2">
                  <c:v>(c.1)</c:v>
                </c:pt>
                <c:pt idx="3">
                  <c:v>(c.2)</c:v>
                </c:pt>
                <c:pt idx="4">
                  <c:v>(d.1)</c:v>
                </c:pt>
                <c:pt idx="5">
                  <c:v>(d.2)</c:v>
                </c:pt>
              </c:strCache>
            </c:strRef>
          </c:cat>
          <c:val>
            <c:numRef>
              <c:f>'[benchmarks_more.xlsx]Sheet1 (2)'!$G$13:$G$18</c:f>
              <c:numCache>
                <c:formatCode>General</c:formatCode>
                <c:ptCount val="6"/>
                <c:pt idx="0">
                  <c:v>93</c:v>
                </c:pt>
                <c:pt idx="1">
                  <c:v>2641</c:v>
                </c:pt>
                <c:pt idx="2">
                  <c:v>54351</c:v>
                </c:pt>
                <c:pt idx="3">
                  <c:v>115557</c:v>
                </c:pt>
                <c:pt idx="4">
                  <c:v>11357</c:v>
                </c:pt>
                <c:pt idx="5">
                  <c:v>811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17074840"/>
        <c:axId val="317071312"/>
      </c:barChart>
      <c:catAx>
        <c:axId val="317074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PT"/>
          </a:p>
        </c:txPr>
        <c:crossAx val="317071312"/>
        <c:crosses val="autoZero"/>
        <c:auto val="1"/>
        <c:lblAlgn val="ctr"/>
        <c:lblOffset val="100"/>
        <c:noMultiLvlLbl val="0"/>
      </c:catAx>
      <c:valAx>
        <c:axId val="317071312"/>
        <c:scaling>
          <c:orientation val="minMax"/>
          <c:max val="120000"/>
        </c:scaling>
        <c:delete val="0"/>
        <c:axPos val="l"/>
        <c:majorGridlines>
          <c:spPr>
            <a:ln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80000">
                    <a:schemeClr val="tx1">
                      <a:lumMod val="85000"/>
                      <a:lumOff val="15000"/>
                      <a:alpha val="0"/>
                    </a:schemeClr>
                  </a:gs>
                  <a:gs pos="100000">
                    <a:schemeClr val="tx1">
                      <a:lumMod val="85000"/>
                      <a:lumOff val="15000"/>
                      <a:alpha val="0"/>
                    </a:schemeClr>
                  </a:gs>
                </a:gsLst>
                <a:lin ang="18000000" scaled="0"/>
              </a:gra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pt-PT" sz="1200"/>
                  <a:t>Miliseconds</a:t>
                </a:r>
              </a:p>
            </c:rich>
          </c:tx>
          <c:layout>
            <c:manualLayout>
              <c:xMode val="edge"/>
              <c:yMode val="edge"/>
              <c:x val="1.4447882068878206E-2"/>
              <c:y val="0.42333468004330033"/>
            </c:manualLayout>
          </c:layout>
          <c:overlay val="0"/>
        </c:title>
        <c:numFmt formatCode="#,##0" sourceLinked="0"/>
        <c:majorTickMark val="out"/>
        <c:minorTickMark val="out"/>
        <c:tickLblPos val="nextTo"/>
        <c:txPr>
          <a:bodyPr/>
          <a:lstStyle/>
          <a:p>
            <a:pPr>
              <a:defRPr sz="1200"/>
            </a:pPr>
            <a:endParaRPr lang="pt-PT"/>
          </a:p>
        </c:txPr>
        <c:crossAx val="317074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'[benchmarks_more.xlsx]Sheet1 (2)'!$B$2:$B$7</c:f>
              <c:strCache>
                <c:ptCount val="6"/>
                <c:pt idx="0">
                  <c:v>(a)</c:v>
                </c:pt>
                <c:pt idx="1">
                  <c:v>(b)</c:v>
                </c:pt>
                <c:pt idx="2">
                  <c:v>(c.1)</c:v>
                </c:pt>
                <c:pt idx="3">
                  <c:v>(c.2)</c:v>
                </c:pt>
                <c:pt idx="4">
                  <c:v>(d.1)</c:v>
                </c:pt>
                <c:pt idx="5">
                  <c:v>(d.2)</c:v>
                </c:pt>
              </c:strCache>
            </c:strRef>
          </c:cat>
          <c:val>
            <c:numRef>
              <c:f>'[benchmarks_more.xlsx]Sheet1 (2)'!$G$2:$G$7</c:f>
              <c:numCache>
                <c:formatCode>General</c:formatCode>
                <c:ptCount val="6"/>
                <c:pt idx="0">
                  <c:v>406</c:v>
                </c:pt>
                <c:pt idx="1">
                  <c:v>359</c:v>
                </c:pt>
                <c:pt idx="2">
                  <c:v>7145</c:v>
                </c:pt>
                <c:pt idx="3">
                  <c:v>19126</c:v>
                </c:pt>
                <c:pt idx="4">
                  <c:v>1045</c:v>
                </c:pt>
                <c:pt idx="5">
                  <c:v>765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17078760"/>
        <c:axId val="317071704"/>
      </c:barChart>
      <c:catAx>
        <c:axId val="317078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PT"/>
          </a:p>
        </c:txPr>
        <c:crossAx val="317071704"/>
        <c:crosses val="autoZero"/>
        <c:auto val="1"/>
        <c:lblAlgn val="ctr"/>
        <c:lblOffset val="100"/>
        <c:noMultiLvlLbl val="0"/>
      </c:catAx>
      <c:valAx>
        <c:axId val="317071704"/>
        <c:scaling>
          <c:orientation val="minMax"/>
          <c:max val="20000"/>
        </c:scaling>
        <c:delete val="0"/>
        <c:axPos val="l"/>
        <c:majorGridlines>
          <c:spPr>
            <a:ln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80000">
                    <a:schemeClr val="tx1">
                      <a:lumMod val="85000"/>
                      <a:lumOff val="15000"/>
                      <a:alpha val="0"/>
                    </a:schemeClr>
                  </a:gs>
                  <a:gs pos="100000">
                    <a:schemeClr val="tx1">
                      <a:lumMod val="85000"/>
                      <a:lumOff val="15000"/>
                      <a:alpha val="0"/>
                    </a:schemeClr>
                  </a:gs>
                </a:gsLst>
                <a:lin ang="18000000" scaled="0"/>
                <a:tileRect/>
              </a:gra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pt-PT" sz="1200"/>
                  <a:t>Miliseconds</a:t>
                </a:r>
              </a:p>
            </c:rich>
          </c:tx>
          <c:layout>
            <c:manualLayout>
              <c:xMode val="edge"/>
              <c:yMode val="edge"/>
              <c:x val="1.3605442176870748E-2"/>
              <c:y val="0.41706862250537041"/>
            </c:manualLayout>
          </c:layout>
          <c:overlay val="0"/>
        </c:title>
        <c:numFmt formatCode="#,##0" sourceLinked="0"/>
        <c:majorTickMark val="out"/>
        <c:minorTickMark val="out"/>
        <c:tickLblPos val="nextTo"/>
        <c:txPr>
          <a:bodyPr/>
          <a:lstStyle/>
          <a:p>
            <a:pPr>
              <a:defRPr sz="1200"/>
            </a:pPr>
            <a:endParaRPr lang="pt-PT"/>
          </a:p>
        </c:txPr>
        <c:crossAx val="317078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CBF3F-3AE9-4F00-9413-EAD670317C1A}" type="datetimeFigureOut">
              <a:rPr lang="pt-PT" smtClean="0"/>
              <a:t>17/09/2019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D8D20-9568-4B01-B4C3-EE77372105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7512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2357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33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34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35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36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37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38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39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40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41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42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43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44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45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46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47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48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2F8B-6FE8-4435-B47A-B33CCF8D075C}" type="datetime1">
              <a:rPr lang="pt-PT" smtClean="0"/>
              <a:t>17/09/2019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Pedro Ramos | An Implementation of Python for DrRacket | 6 February 2014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2CC7-C0D1-4A39-A64A-B44055B8412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59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6A0A-06EE-42D1-B22A-CF3DA0DDD1AC}" type="datetime1">
              <a:rPr lang="pt-PT" smtClean="0"/>
              <a:t>17/09/2019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Pedro Ramos | An Implementation of Python for DrRacket | 6 February 2014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2CC7-C0D1-4A39-A64A-B44055B8412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6297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4AC9-BA88-45B5-A710-8B5A8239F6C6}" type="datetime1">
              <a:rPr lang="pt-PT" smtClean="0"/>
              <a:t>17/09/2019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Pedro Ramos | An Implementation of Python for DrRacket | 6 February 2014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2CC7-C0D1-4A39-A64A-B44055B8412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794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7F87-A555-4EA8-A52E-8639E581641C}" type="datetime1">
              <a:rPr lang="pt-PT" smtClean="0"/>
              <a:t>17/09/2019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Pedro Ramos | An Implementation of Python for DrRacket | 6 February 2014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2CC7-C0D1-4A39-A64A-B44055B8412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205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E641-A3B7-4070-85EF-67717C8675F7}" type="datetime1">
              <a:rPr lang="pt-PT" smtClean="0"/>
              <a:t>17/09/2019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Pedro Ramos | An Implementation of Python for DrRacket | 6 February 2014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2CC7-C0D1-4A39-A64A-B44055B8412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341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6D4C-266C-4C5C-B2A2-E7133519A081}" type="datetime1">
              <a:rPr lang="pt-PT" smtClean="0"/>
              <a:t>17/09/2019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Pedro Ramos | An Implementation of Python for DrRacket | 6 February 2014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2CC7-C0D1-4A39-A64A-B44055B8412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643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2478-ABDA-4006-839D-936BB338FD59}" type="datetime1">
              <a:rPr lang="pt-PT" smtClean="0"/>
              <a:t>17/09/2019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Pedro Ramos | An Implementation of Python for DrRacket | 6 February 2014</a:t>
            </a:r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2CC7-C0D1-4A39-A64A-B44055B8412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9427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DD46-1739-4D72-B982-94A77274C779}" type="datetime1">
              <a:rPr lang="pt-PT" smtClean="0"/>
              <a:t>17/09/2019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Pedro Ramos | An Implementation of Python for DrRacket | 6 February 2014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2CC7-C0D1-4A39-A64A-B44055B8412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259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9457-B326-4743-B903-7A8D7A8F510B}" type="datetime1">
              <a:rPr lang="pt-PT" smtClean="0"/>
              <a:t>17/09/2019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Pedro Ramos | An Implementation of Python for DrRacket | 6 February 2014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2CC7-C0D1-4A39-A64A-B44055B8412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111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76ED2-F4CB-4EAC-B380-53A918D1D9A2}" type="datetime1">
              <a:rPr lang="pt-PT" smtClean="0"/>
              <a:t>17/09/2019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Pedro Ramos | An Implementation of Python for DrRacket | 6 February 2014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2CC7-C0D1-4A39-A64A-B44055B8412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693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B89F-FFAE-42DE-9277-C1770834E7C7}" type="datetime1">
              <a:rPr lang="pt-PT" smtClean="0"/>
              <a:t>17/09/2019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Pedro Ramos | An Implementation of Python for DrRacket | 6 February 2014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2CC7-C0D1-4A39-A64A-B44055B8412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5899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32E8A-473D-4093-A014-006E278BD37F}" type="datetime1">
              <a:rPr lang="pt-PT" smtClean="0"/>
              <a:t>17/09/2019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Pedro Ramos | An Implementation of Python for DrRacket | 6 February 2014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12CC7-C0D1-4A39-A64A-B44055B8412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647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40905"/>
            <a:ext cx="7772400" cy="1470025"/>
          </a:xfrm>
        </p:spPr>
        <p:txBody>
          <a:bodyPr>
            <a:normAutofit/>
          </a:bodyPr>
          <a:lstStyle/>
          <a:p>
            <a:r>
              <a:rPr lang="pt-PT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Implementation of</a:t>
            </a:r>
            <a:br>
              <a:rPr lang="pt-PT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PT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Python for Racket</a:t>
            </a:r>
            <a:endParaRPr lang="pt-PT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4211960" y="4797152"/>
            <a:ext cx="2988332" cy="985664"/>
          </a:xfrm>
        </p:spPr>
        <p:txBody>
          <a:bodyPr>
            <a:normAutofit/>
          </a:bodyPr>
          <a:lstStyle/>
          <a:p>
            <a:pPr algn="r"/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Palma Ramos</a:t>
            </a:r>
          </a:p>
          <a:p>
            <a:pPr algn="r"/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António Menezes Leitão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2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Rosetta IDE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11" name="CaixaDeTexto 23"/>
          <p:cNvSpPr txBox="1"/>
          <p:nvPr/>
        </p:nvSpPr>
        <p:spPr>
          <a:xfrm>
            <a:off x="251520" y="4104074"/>
            <a:ext cx="20527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pt-P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pt-P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UTO</a:t>
            </a:r>
            <a:r>
              <a:rPr lang="pt-P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LISP</a:t>
            </a:r>
            <a:endParaRPr lang="pt-PT" sz="2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3" name="Grupo 69"/>
          <p:cNvGrpSpPr/>
          <p:nvPr/>
        </p:nvGrpSpPr>
        <p:grpSpPr>
          <a:xfrm>
            <a:off x="3375322" y="2360284"/>
            <a:ext cx="2376264" cy="2767590"/>
            <a:chOff x="3131840" y="2420888"/>
            <a:chExt cx="2376264" cy="2767590"/>
          </a:xfrm>
        </p:grpSpPr>
        <p:pic>
          <p:nvPicPr>
            <p:cNvPr id="14" name="Picture 12" descr="C:\Users\Clkiente\Dropbox\ACADIA\Logos\ROSETTA_STON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75856" y="2420888"/>
              <a:ext cx="2074168" cy="2767590"/>
            </a:xfrm>
            <a:prstGeom prst="rect">
              <a:avLst/>
            </a:prstGeom>
            <a:noFill/>
          </p:spPr>
        </p:pic>
        <p:sp>
          <p:nvSpPr>
            <p:cNvPr id="15" name="CaixaDeTexto 55"/>
            <p:cNvSpPr txBox="1"/>
            <p:nvPr/>
          </p:nvSpPr>
          <p:spPr>
            <a:xfrm>
              <a:off x="3131840" y="3619386"/>
              <a:ext cx="2376264" cy="818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pt-PT" sz="32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Rosetta</a:t>
              </a:r>
            </a:p>
            <a:p>
              <a:pPr algn="ctr">
                <a:lnSpc>
                  <a:spcPts val="3000"/>
                </a:lnSpc>
              </a:pPr>
              <a:r>
                <a:rPr lang="pt-PT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(Racket)</a:t>
              </a:r>
            </a:p>
          </p:txBody>
        </p:sp>
      </p:grpSp>
      <p:grpSp>
        <p:nvGrpSpPr>
          <p:cNvPr id="18" name="Grupo 66"/>
          <p:cNvGrpSpPr/>
          <p:nvPr/>
        </p:nvGrpSpPr>
        <p:grpSpPr>
          <a:xfrm>
            <a:off x="7439037" y="3440265"/>
            <a:ext cx="1080120" cy="952045"/>
            <a:chOff x="323529" y="4005064"/>
            <a:chExt cx="1568619" cy="1382620"/>
          </a:xfrm>
        </p:grpSpPr>
        <p:pic>
          <p:nvPicPr>
            <p:cNvPr id="19" name="Picture 7" descr="C:\Users\Clkiente\Desktop\Rhino_4.jpg"/>
            <p:cNvPicPr>
              <a:picLocks noChangeAspect="1" noChangeArrowheads="1"/>
            </p:cNvPicPr>
            <p:nvPr/>
          </p:nvPicPr>
          <p:blipFill>
            <a:blip r:embed="rId6" cstate="print"/>
            <a:srcRect l="39096" b="74230"/>
            <a:stretch>
              <a:fillRect/>
            </a:stretch>
          </p:blipFill>
          <p:spPr bwMode="auto">
            <a:xfrm>
              <a:off x="323529" y="4889893"/>
              <a:ext cx="1568619" cy="497791"/>
            </a:xfrm>
            <a:prstGeom prst="rect">
              <a:avLst/>
            </a:prstGeom>
            <a:noFill/>
          </p:spPr>
        </p:pic>
        <p:pic>
          <p:nvPicPr>
            <p:cNvPr id="20" name="Picture 8" descr="C:\Users\Clkiente\Dropbox\ACADIA\PPImages\Rhino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1906" y="4005064"/>
              <a:ext cx="1251126" cy="1003811"/>
            </a:xfrm>
            <a:prstGeom prst="rect">
              <a:avLst/>
            </a:prstGeom>
            <a:noFill/>
          </p:spPr>
        </p:pic>
      </p:grpSp>
      <p:grpSp>
        <p:nvGrpSpPr>
          <p:cNvPr id="21" name="Grupo 67"/>
          <p:cNvGrpSpPr/>
          <p:nvPr/>
        </p:nvGrpSpPr>
        <p:grpSpPr>
          <a:xfrm>
            <a:off x="7207837" y="2188005"/>
            <a:ext cx="1165858" cy="1026308"/>
            <a:chOff x="395536" y="2132856"/>
            <a:chExt cx="1401783" cy="1233993"/>
          </a:xfrm>
        </p:grpSpPr>
        <p:pic>
          <p:nvPicPr>
            <p:cNvPr id="22" name="Picture 8" descr="C:\Users\Clkiente\Dropbox\ACADIA\Logos\AutoCAD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3568" y="2132856"/>
              <a:ext cx="877826" cy="877826"/>
            </a:xfrm>
            <a:prstGeom prst="rect">
              <a:avLst/>
            </a:prstGeom>
            <a:noFill/>
          </p:spPr>
        </p:pic>
        <p:pic>
          <p:nvPicPr>
            <p:cNvPr id="23" name="Picture 11" descr="C:\Users\Clkiente\Dropbox\ACADIA\Logos\logo_autocad_vermelha_200px.png"/>
            <p:cNvPicPr>
              <a:picLocks noChangeAspect="1" noChangeArrowheads="1"/>
            </p:cNvPicPr>
            <p:nvPr/>
          </p:nvPicPr>
          <p:blipFill>
            <a:blip r:embed="rId9" cstate="print"/>
            <a:srcRect r="8008"/>
            <a:stretch>
              <a:fillRect/>
            </a:stretch>
          </p:blipFill>
          <p:spPr bwMode="auto">
            <a:xfrm>
              <a:off x="395536" y="2924944"/>
              <a:ext cx="1401783" cy="441905"/>
            </a:xfrm>
            <a:prstGeom prst="rect">
              <a:avLst/>
            </a:prstGeom>
            <a:noFill/>
          </p:spPr>
        </p:pic>
      </p:grpSp>
      <p:cxnSp>
        <p:nvCxnSpPr>
          <p:cNvPr id="25" name="Conexão recta unidireccional 73"/>
          <p:cNvCxnSpPr/>
          <p:nvPr/>
        </p:nvCxnSpPr>
        <p:spPr>
          <a:xfrm>
            <a:off x="2405707" y="2918090"/>
            <a:ext cx="1014165" cy="265568"/>
          </a:xfrm>
          <a:prstGeom prst="straightConnector1">
            <a:avLst/>
          </a:prstGeom>
          <a:ln w="63500">
            <a:solidFill>
              <a:srgbClr val="0070C0"/>
            </a:solidFill>
            <a:prstDash val="solid"/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xão recta unidireccional 74"/>
          <p:cNvCxnSpPr/>
          <p:nvPr/>
        </p:nvCxnSpPr>
        <p:spPr>
          <a:xfrm>
            <a:off x="2267744" y="3584786"/>
            <a:ext cx="1152128" cy="113320"/>
          </a:xfrm>
          <a:prstGeom prst="straightConnector1">
            <a:avLst/>
          </a:prstGeom>
          <a:ln w="63500">
            <a:solidFill>
              <a:srgbClr val="0070C0"/>
            </a:solidFill>
            <a:prstDash val="solid"/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xão recta unidireccional 86"/>
          <p:cNvCxnSpPr/>
          <p:nvPr/>
        </p:nvCxnSpPr>
        <p:spPr>
          <a:xfrm flipH="1">
            <a:off x="5580112" y="2859622"/>
            <a:ext cx="1627724" cy="180020"/>
          </a:xfrm>
          <a:prstGeom prst="straightConnector1">
            <a:avLst/>
          </a:prstGeom>
          <a:ln w="63500">
            <a:solidFill>
              <a:srgbClr val="0070C0"/>
            </a:solidFill>
            <a:prstDash val="solid"/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cta unidireccional 97"/>
          <p:cNvCxnSpPr/>
          <p:nvPr/>
        </p:nvCxnSpPr>
        <p:spPr>
          <a:xfrm flipH="1" flipV="1">
            <a:off x="5724128" y="3866505"/>
            <a:ext cx="1483708" cy="12626"/>
          </a:xfrm>
          <a:prstGeom prst="straightConnector1">
            <a:avLst/>
          </a:prstGeom>
          <a:ln w="63500">
            <a:solidFill>
              <a:srgbClr val="0070C0"/>
            </a:solidFill>
            <a:prstDash val="solid"/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cta unidireccional 33"/>
          <p:cNvCxnSpPr/>
          <p:nvPr/>
        </p:nvCxnSpPr>
        <p:spPr>
          <a:xfrm>
            <a:off x="2267744" y="4319133"/>
            <a:ext cx="1152128" cy="0"/>
          </a:xfrm>
          <a:prstGeom prst="straightConnector1">
            <a:avLst/>
          </a:prstGeom>
          <a:ln w="63500">
            <a:solidFill>
              <a:srgbClr val="0070C0"/>
            </a:solidFill>
            <a:prstDash val="solid"/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91778" y="1342013"/>
            <a:ext cx="2429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Front ends: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23406" y="1340169"/>
            <a:ext cx="2429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 ends:</a:t>
            </a:r>
          </a:p>
        </p:txBody>
      </p:sp>
      <p:sp>
        <p:nvSpPr>
          <p:cNvPr id="34" name="Right Brace 33"/>
          <p:cNvSpPr/>
          <p:nvPr/>
        </p:nvSpPr>
        <p:spPr>
          <a:xfrm rot="16200000">
            <a:off x="1535186" y="720431"/>
            <a:ext cx="342747" cy="226302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Right Brace 34"/>
          <p:cNvSpPr/>
          <p:nvPr/>
        </p:nvSpPr>
        <p:spPr>
          <a:xfrm rot="16200000">
            <a:off x="7357543" y="724028"/>
            <a:ext cx="342747" cy="226302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6" name="Conexão recta unidireccional 97"/>
          <p:cNvCxnSpPr/>
          <p:nvPr/>
        </p:nvCxnSpPr>
        <p:spPr>
          <a:xfrm flipH="1" flipV="1">
            <a:off x="5724128" y="4558076"/>
            <a:ext cx="1368152" cy="388550"/>
          </a:xfrm>
          <a:prstGeom prst="straightConnector1">
            <a:avLst/>
          </a:prstGeom>
          <a:ln w="63500">
            <a:solidFill>
              <a:srgbClr val="0070C0"/>
            </a:solidFill>
            <a:prstDash val="solid"/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836" y="4826311"/>
            <a:ext cx="1368969" cy="63019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49" y="5184725"/>
            <a:ext cx="1800200" cy="476523"/>
          </a:xfrm>
          <a:prstGeom prst="rect">
            <a:avLst/>
          </a:prstGeom>
        </p:spPr>
      </p:pic>
      <p:cxnSp>
        <p:nvCxnSpPr>
          <p:cNvPr id="49" name="Conexão recta unidireccional 33"/>
          <p:cNvCxnSpPr/>
          <p:nvPr/>
        </p:nvCxnSpPr>
        <p:spPr>
          <a:xfrm flipV="1">
            <a:off x="2627784" y="4863501"/>
            <a:ext cx="747538" cy="321224"/>
          </a:xfrm>
          <a:prstGeom prst="straightConnector1">
            <a:avLst/>
          </a:prstGeom>
          <a:ln w="63500">
            <a:solidFill>
              <a:srgbClr val="0070C0"/>
            </a:solidFill>
            <a:prstDash val="solid"/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9" y="2380207"/>
            <a:ext cx="2397129" cy="8327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96754"/>
            <a:ext cx="576064" cy="576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53" y="3392071"/>
            <a:ext cx="1190791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2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2" grpId="0"/>
      <p:bldP spid="33" grpId="0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7787208" cy="44973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Borrows influences from Lisp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level,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dynamically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typed,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GC’d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Multiple paradigms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Huge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library + third-party libraries</a:t>
            </a:r>
          </a:p>
          <a:p>
            <a:pPr>
              <a:lnSpc>
                <a:spcPct val="200000"/>
              </a:lnSpc>
            </a:pPr>
            <a:endParaRPr lang="pt-P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169" y="234174"/>
            <a:ext cx="2376264" cy="62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4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Goals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88840"/>
            <a:ext cx="7787208" cy="413732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Correctness + Completeness</a:t>
            </a:r>
          </a:p>
          <a:p>
            <a:pPr>
              <a:lnSpc>
                <a:spcPct val="20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</a:t>
            </a:r>
          </a:p>
          <a:p>
            <a:pPr>
              <a:lnSpc>
                <a:spcPct val="20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DrRacket Integration</a:t>
            </a:r>
          </a:p>
          <a:p>
            <a:pPr>
              <a:lnSpc>
                <a:spcPct val="20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Interoperability with Racket</a:t>
            </a:r>
          </a:p>
          <a:p>
            <a:pPr>
              <a:lnSpc>
                <a:spcPct val="200000"/>
              </a:lnSpc>
            </a:pPr>
            <a:endParaRPr lang="pt-P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9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Related implementations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2467"/>
              </p:ext>
            </p:extLst>
          </p:nvPr>
        </p:nvGraphicFramePr>
        <p:xfrm>
          <a:off x="462762" y="1844824"/>
          <a:ext cx="8229600" cy="1233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720080">
                <a:tc>
                  <a:txBody>
                    <a:bodyPr/>
                    <a:lstStyle/>
                    <a:p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Language(s)</a:t>
                      </a:r>
                    </a:p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written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Platform(s)</a:t>
                      </a:r>
                    </a:p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targetted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Speedup</a:t>
                      </a:r>
                    </a:p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(vs.</a:t>
                      </a:r>
                      <a:r>
                        <a:rPr lang="pt-PT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CPython)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Std.</a:t>
                      </a:r>
                      <a:r>
                        <a:rPr lang="pt-PT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library</a:t>
                      </a:r>
                    </a:p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CPython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CPython’s VM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Full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669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Related implementations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735098"/>
              </p:ext>
            </p:extLst>
          </p:nvPr>
        </p:nvGraphicFramePr>
        <p:xfrm>
          <a:off x="462762" y="1844824"/>
          <a:ext cx="8229600" cy="277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720080">
                <a:tc>
                  <a:txBody>
                    <a:bodyPr/>
                    <a:lstStyle/>
                    <a:p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Language(s)</a:t>
                      </a:r>
                    </a:p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written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Platform(s)</a:t>
                      </a:r>
                    </a:p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targetted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Speedup</a:t>
                      </a:r>
                    </a:p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(vs.</a:t>
                      </a:r>
                      <a:r>
                        <a:rPr lang="pt-PT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CPython)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Std.</a:t>
                      </a:r>
                      <a:r>
                        <a:rPr lang="pt-PT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library</a:t>
                      </a:r>
                    </a:p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CPython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CPython’s VM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Full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Jython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Java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JVM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~1x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Most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IronPython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C#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CLI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~1.8x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Most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CLPython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Common Lisp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Common Lisp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~0.5x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Most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17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Related implementations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434256"/>
              </p:ext>
            </p:extLst>
          </p:nvPr>
        </p:nvGraphicFramePr>
        <p:xfrm>
          <a:off x="462762" y="1844824"/>
          <a:ext cx="8229600" cy="3289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720080">
                <a:tc>
                  <a:txBody>
                    <a:bodyPr/>
                    <a:lstStyle/>
                    <a:p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Language(s)</a:t>
                      </a:r>
                    </a:p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written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Platform(s)</a:t>
                      </a:r>
                    </a:p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targetted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Speedup</a:t>
                      </a:r>
                    </a:p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(vs.</a:t>
                      </a:r>
                      <a:r>
                        <a:rPr lang="pt-PT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CPython)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Std.</a:t>
                      </a:r>
                      <a:r>
                        <a:rPr lang="pt-PT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library</a:t>
                      </a:r>
                    </a:p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CPython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CPython’s VM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Full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Jython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Java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JVM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~1x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Most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IronPython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C#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CLI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~1.8x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Most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CLPython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Common Lisp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Common Lisp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~0.5x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Most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PLT Spy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Scheme, C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Scheme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~0.001x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Full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56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91362" y="2636912"/>
            <a:ext cx="7772400" cy="1470025"/>
          </a:xfrm>
        </p:spPr>
        <p:txBody>
          <a:bodyPr>
            <a:normAutofit/>
          </a:bodyPr>
          <a:lstStyle/>
          <a:p>
            <a:r>
              <a:rPr lang="pt-PT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solution...</a:t>
            </a:r>
            <a:endParaRPr lang="pt-PT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85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Pipeline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86" y="2276872"/>
            <a:ext cx="1268987" cy="12689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66" y="2276872"/>
            <a:ext cx="1314702" cy="13147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83626" y="2780929"/>
            <a:ext cx="67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.py</a:t>
            </a:r>
            <a:endParaRPr lang="pt-P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510" y="2295430"/>
            <a:ext cx="1268987" cy="12689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42853" y="2830263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.rkt</a:t>
            </a:r>
            <a:endParaRPr lang="pt-P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6" name="Straight Arrow Connector 15"/>
          <p:cNvCxnSpPr>
            <a:stCxn id="11" idx="3"/>
            <a:endCxn id="14" idx="1"/>
          </p:cNvCxnSpPr>
          <p:nvPr/>
        </p:nvCxnSpPr>
        <p:spPr>
          <a:xfrm>
            <a:off x="1880473" y="2911366"/>
            <a:ext cx="2093037" cy="1855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3"/>
            <a:endCxn id="12" idx="1"/>
          </p:cNvCxnSpPr>
          <p:nvPr/>
        </p:nvCxnSpPr>
        <p:spPr>
          <a:xfrm>
            <a:off x="5242497" y="2929924"/>
            <a:ext cx="2114169" cy="429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Brace 17"/>
          <p:cNvSpPr/>
          <p:nvPr/>
        </p:nvSpPr>
        <p:spPr>
          <a:xfrm rot="5400000">
            <a:off x="2532878" y="2354031"/>
            <a:ext cx="388088" cy="3114092"/>
          </a:xfrm>
          <a:prstGeom prst="rightBrace">
            <a:avLst>
              <a:gd name="adj1" fmla="val 3676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ight Brace 18"/>
          <p:cNvSpPr/>
          <p:nvPr/>
        </p:nvSpPr>
        <p:spPr>
          <a:xfrm rot="5400000">
            <a:off x="6230584" y="2328171"/>
            <a:ext cx="388088" cy="3178777"/>
          </a:xfrm>
          <a:prstGeom prst="rightBrace">
            <a:avLst>
              <a:gd name="adj1" fmla="val 3676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0981" y="4293096"/>
            <a:ext cx="4051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Python 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→ Racket</a:t>
            </a:r>
            <a:endParaRPr lang="pt-P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(source-to-source compiler)</a:t>
            </a:r>
            <a:endParaRPr lang="pt-P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11631" y="4293095"/>
            <a:ext cx="3225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 → 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Bytecode</a:t>
            </a:r>
          </a:p>
          <a:p>
            <a:pPr algn="ctr"/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(Racket compiler + JIT)</a:t>
            </a:r>
            <a:endParaRPr lang="pt-PT" sz="2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69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Architecture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992" y="1600200"/>
            <a:ext cx="5376016" cy="4525963"/>
          </a:xfrm>
        </p:spPr>
      </p:pic>
      <p:sp>
        <p:nvSpPr>
          <p:cNvPr id="11" name="Rectangle 10"/>
          <p:cNvSpPr/>
          <p:nvPr/>
        </p:nvSpPr>
        <p:spPr>
          <a:xfrm>
            <a:off x="2555776" y="1268760"/>
            <a:ext cx="4824536" cy="100811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669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 Modules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7787208" cy="4497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sz="2000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reader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module (for compilation)</a:t>
            </a:r>
          </a:p>
          <a:p>
            <a:pPr lvl="1">
              <a:lnSpc>
                <a:spcPct val="150000"/>
              </a:lnSpc>
            </a:pPr>
            <a:r>
              <a:rPr lang="pt-PT" sz="16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read</a:t>
            </a:r>
            <a:r>
              <a:rPr lang="pt-P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		input-port	</a:t>
            </a:r>
            <a:r>
              <a:rPr lang="pt-P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(listof s-expression)</a:t>
            </a:r>
            <a:endPara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pt-PT" sz="1600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read-syntax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	input-port	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(listof syntax-object)</a:t>
            </a:r>
          </a:p>
          <a:p>
            <a:pPr lvl="1">
              <a:lnSpc>
                <a:spcPct val="150000"/>
              </a:lnSpc>
            </a:pPr>
            <a:endPara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python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module (for runtime behaviour)</a:t>
            </a:r>
          </a:p>
          <a:p>
            <a:pPr lvl="1">
              <a:lnSpc>
                <a:spcPct val="150000"/>
              </a:lnSpc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Provides functions/macros used in compiled code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44208" y="2627620"/>
            <a:ext cx="1440160" cy="36004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extBox 4"/>
          <p:cNvSpPr txBox="1"/>
          <p:nvPr/>
        </p:nvSpPr>
        <p:spPr>
          <a:xfrm>
            <a:off x="7940816" y="261832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pt-PT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40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Contents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7787208" cy="4497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Motivation</a:t>
            </a: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Goals</a:t>
            </a: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Related Work</a:t>
            </a: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Solution</a:t>
            </a: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Benchmarks</a:t>
            </a: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Future Work</a:t>
            </a: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8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Syntax-objects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7787208" cy="44973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S-expression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location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 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200000"/>
              </a:lnSpc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File, line number, column number, span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Lexical-binding information</a:t>
            </a:r>
            <a:endParaRPr lang="pt-P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0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Syntax-objects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24744"/>
            <a:ext cx="3419953" cy="724001"/>
          </a:xfrm>
        </p:spPr>
      </p:pic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139952" y="1916832"/>
            <a:ext cx="0" cy="43204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70838" y="2564904"/>
            <a:ext cx="4338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py-print 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py-get-index arr </a:t>
            </a:r>
            <a:r>
              <a:rPr lang="pt-PT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</a:p>
          <a:p>
            <a:pPr algn="ctr"/>
            <a:r>
              <a:rPr lang="pt-PT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line: 3, cols: 0-12</a:t>
            </a:r>
            <a:endParaRPr lang="pt-PT" sz="14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4343" y="3498649"/>
            <a:ext cx="2604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py-print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28036" y="3498651"/>
            <a:ext cx="4338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py-get-index arr </a:t>
            </a:r>
            <a:r>
              <a:rPr lang="pt-PT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algn="ctr"/>
            <a:r>
              <a:rPr lang="pt-PT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line: 3, cols: 6-12</a:t>
            </a:r>
            <a:endParaRPr lang="pt-PT" sz="14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15075" y="4797152"/>
            <a:ext cx="251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py-get-index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29262" y="4797151"/>
            <a:ext cx="193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</a:p>
          <a:p>
            <a:pPr algn="ctr"/>
            <a:r>
              <a:rPr lang="pt-PT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line: 3, cols: 6-9</a:t>
            </a:r>
            <a:endParaRPr lang="pt-PT" sz="14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037" y="4812027"/>
            <a:ext cx="193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  <a:p>
            <a:pPr algn="ctr"/>
            <a:r>
              <a:rPr lang="pt-PT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line: 3, cols: 10-11</a:t>
            </a:r>
            <a:endParaRPr lang="pt-PT" sz="14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8" name="Straight Connector 17"/>
          <p:cNvCxnSpPr>
            <a:stCxn id="11" idx="2"/>
          </p:cNvCxnSpPr>
          <p:nvPr/>
        </p:nvCxnSpPr>
        <p:spPr>
          <a:xfrm flipH="1">
            <a:off x="2555777" y="3149679"/>
            <a:ext cx="1584175" cy="34897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2"/>
          </p:cNvCxnSpPr>
          <p:nvPr/>
        </p:nvCxnSpPr>
        <p:spPr>
          <a:xfrm>
            <a:off x="4139952" y="3149679"/>
            <a:ext cx="1512168" cy="34897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97150" y="4083426"/>
            <a:ext cx="1727178" cy="72860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2"/>
          </p:cNvCxnSpPr>
          <p:nvPr/>
        </p:nvCxnSpPr>
        <p:spPr>
          <a:xfrm>
            <a:off x="5797150" y="4083426"/>
            <a:ext cx="7370" cy="71327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3" idx="2"/>
          </p:cNvCxnSpPr>
          <p:nvPr/>
        </p:nvCxnSpPr>
        <p:spPr>
          <a:xfrm flipH="1">
            <a:off x="3779913" y="4083426"/>
            <a:ext cx="2017237" cy="71327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40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Architecture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992" y="1600200"/>
            <a:ext cx="5376016" cy="4525963"/>
          </a:xfrm>
        </p:spPr>
      </p:pic>
      <p:sp>
        <p:nvSpPr>
          <p:cNvPr id="11" name="Rectangle 10"/>
          <p:cNvSpPr/>
          <p:nvPr/>
        </p:nvSpPr>
        <p:spPr>
          <a:xfrm>
            <a:off x="5580112" y="3861048"/>
            <a:ext cx="1800200" cy="100811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259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91362" y="2636912"/>
            <a:ext cx="7772400" cy="1470025"/>
          </a:xfrm>
        </p:spPr>
        <p:txBody>
          <a:bodyPr>
            <a:normAutofit/>
          </a:bodyPr>
          <a:lstStyle/>
          <a:p>
            <a:r>
              <a:rPr lang="pt-PT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implement</a:t>
            </a:r>
            <a:br>
              <a:rPr lang="pt-PT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PT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Python’s behaviour?</a:t>
            </a:r>
            <a:endParaRPr lang="pt-PT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0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Runtime implementation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2420888"/>
            <a:ext cx="5050904" cy="23762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Mapping to Python/C API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(via Racket Foreign Function Interface)</a:t>
            </a:r>
          </a:p>
          <a:p>
            <a:pPr>
              <a:lnSpc>
                <a:spcPct val="150000"/>
              </a:lnSpc>
            </a:pPr>
            <a:endParaRPr lang="pt-PT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 reimplementation</a:t>
            </a:r>
            <a:endParaRPr lang="pt-P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9816" y="2924944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 alternatives:</a:t>
            </a:r>
            <a:endParaRPr lang="pt-P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2987824" y="2276872"/>
            <a:ext cx="504056" cy="2304256"/>
          </a:xfrm>
          <a:prstGeom prst="leftBrac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136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800" y="1602000"/>
            <a:ext cx="5376016" cy="452596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992" y="1600200"/>
            <a:ext cx="5376016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Architecture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3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FFI Approach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591" y="3130598"/>
            <a:ext cx="1567256" cy="15138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953" y="3018297"/>
            <a:ext cx="1567622" cy="15676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9601" y="2640975"/>
            <a:ext cx="1403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90062" y="2640975"/>
            <a:ext cx="2531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CPython VM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3736" y="4716433"/>
            <a:ext cx="3035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 FFI</a:t>
            </a:r>
          </a:p>
          <a:p>
            <a:pPr algn="ctr"/>
            <a:r>
              <a:rPr lang="pt-PT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(Foreign Function Interface)</a:t>
            </a:r>
            <a:endParaRPr lang="pt-PT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0081" y="482415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Python/C API</a:t>
            </a:r>
          </a:p>
        </p:txBody>
      </p:sp>
      <p:cxnSp>
        <p:nvCxnSpPr>
          <p:cNvPr id="16" name="Straight Arrow Connector 15"/>
          <p:cNvCxnSpPr>
            <a:stCxn id="14" idx="3"/>
            <a:endCxn id="15" idx="1"/>
          </p:cNvCxnSpPr>
          <p:nvPr/>
        </p:nvCxnSpPr>
        <p:spPr>
          <a:xfrm flipV="1">
            <a:off x="3759196" y="5008820"/>
            <a:ext cx="2100885" cy="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759195" y="4352037"/>
            <a:ext cx="1930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foreign calls</a:t>
            </a:r>
          </a:p>
          <a:p>
            <a:pPr algn="ctr"/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C pointers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19872" y="1552436"/>
            <a:ext cx="2592288" cy="369332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libpython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module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67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1640" y="1988840"/>
            <a:ext cx="2520280" cy="288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angle 11"/>
          <p:cNvSpPr/>
          <p:nvPr/>
        </p:nvSpPr>
        <p:spPr>
          <a:xfrm>
            <a:off x="3923928" y="1988840"/>
            <a:ext cx="2880320" cy="288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ctangle 12"/>
          <p:cNvSpPr/>
          <p:nvPr/>
        </p:nvSpPr>
        <p:spPr>
          <a:xfrm>
            <a:off x="3563888" y="3501008"/>
            <a:ext cx="1512168" cy="288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ctangle 13"/>
          <p:cNvSpPr/>
          <p:nvPr/>
        </p:nvSpPr>
        <p:spPr>
          <a:xfrm>
            <a:off x="2051720" y="4509120"/>
            <a:ext cx="1952600" cy="288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1"/>
            <a:ext cx="7787208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define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py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-add x 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 err="1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PyObject_CallObject</a:t>
            </a: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 err="1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PyObject_GetAttrString</a:t>
            </a: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x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"__add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__"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                     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make-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py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-tuple 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)))</a:t>
            </a:r>
            <a:endParaRPr lang="pt-PT" sz="1800" dirty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99592" y="3140968"/>
            <a:ext cx="7787208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define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make-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py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-tuple . 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elems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let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([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py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-tuple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PyTuple_New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length 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elems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))])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    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for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([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(range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length 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elems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))]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          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[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elem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elems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])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      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PyTuple_SetItem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py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-tuple 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elem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     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py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-tuple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))</a:t>
            </a:r>
            <a:endParaRPr lang="pt-PT" sz="1800" dirty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FFI Runtime - Example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92280" y="1015041"/>
            <a:ext cx="13681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Consolas" panose="020B0609020204030204" pitchFamily="49" charset="0"/>
                <a:cs typeface="Consolas" panose="020B0609020204030204" pitchFamily="49" charset="0"/>
              </a:rPr>
              <a:t>x + y</a:t>
            </a:r>
            <a:endParaRPr lang="pt-PT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18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FFI Runtime - Disadvantages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7787208" cy="4497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Bad Performance</a:t>
            </a:r>
          </a:p>
          <a:p>
            <a:pPr lvl="1">
              <a:lnSpc>
                <a:spcPct val="150000"/>
              </a:lnSpc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Expensive type conversions + FFI calls</a:t>
            </a:r>
          </a:p>
          <a:p>
            <a:pPr lvl="1">
              <a:lnSpc>
                <a:spcPct val="150000"/>
              </a:lnSpc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Finalizers for GC</a:t>
            </a:r>
          </a:p>
          <a:p>
            <a:pPr lvl="1">
              <a:lnSpc>
                <a:spcPct val="150000"/>
              </a:lnSpc>
            </a:pPr>
            <a:endParaRPr lang="pt-PT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Clumsy Interoperability with Racket</a:t>
            </a:r>
          </a:p>
          <a:p>
            <a:pPr lvl="1">
              <a:lnSpc>
                <a:spcPct val="150000"/>
              </a:lnSpc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Wrappers/Unwrappers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8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91362" y="2132856"/>
            <a:ext cx="7772400" cy="1470025"/>
          </a:xfrm>
        </p:spPr>
        <p:txBody>
          <a:bodyPr>
            <a:normAutofit/>
          </a:bodyPr>
          <a:lstStyle/>
          <a:p>
            <a:r>
              <a:rPr lang="pt-PT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about implementing it over Racket data types?</a:t>
            </a:r>
            <a:endParaRPr lang="pt-PT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11" name="Title 4"/>
          <p:cNvSpPr txBox="1">
            <a:spLocks/>
          </p:cNvSpPr>
          <p:nvPr/>
        </p:nvSpPr>
        <p:spPr>
          <a:xfrm>
            <a:off x="691362" y="3429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must first understand</a:t>
            </a:r>
          </a:p>
          <a:p>
            <a:r>
              <a:rPr lang="pt-P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Python’s data model</a:t>
            </a:r>
            <a:endParaRPr lang="pt-PT" sz="24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10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 + DrRacket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08" y="1341438"/>
            <a:ext cx="6456496" cy="4784725"/>
          </a:xfr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62" y="260648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Python’s Data Model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7787208" cy="4497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 value is an object</a:t>
            </a:r>
          </a:p>
          <a:p>
            <a:pPr lvl="2">
              <a:lnSpc>
                <a:spcPct val="150000"/>
              </a:lnSpc>
            </a:pPr>
            <a:endParaRPr lang="pt-PT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 object has a reference to its </a:t>
            </a:r>
            <a:r>
              <a:rPr lang="pt-PT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type-object</a:t>
            </a:r>
          </a:p>
          <a:p>
            <a:pPr lvl="2">
              <a:lnSpc>
                <a:spcPct val="150000"/>
              </a:lnSpc>
            </a:pPr>
            <a:endParaRPr lang="pt-PT" sz="12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Type-objects hold hash-table for method dispatching</a:t>
            </a:r>
          </a:p>
          <a:p>
            <a:pPr lvl="1">
              <a:lnSpc>
                <a:spcPct val="150000"/>
              </a:lnSpc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Maps method names to function objects</a:t>
            </a:r>
          </a:p>
          <a:p>
            <a:pPr lvl="2">
              <a:lnSpc>
                <a:spcPct val="150000"/>
              </a:lnSpc>
            </a:pPr>
            <a:endParaRPr lang="pt-PT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Operator behaviour is mapped to methods</a:t>
            </a:r>
            <a:endParaRPr lang="pt-P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8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Optimizations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7787208" cy="4497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Basic types mapped to Racket types</a:t>
            </a:r>
          </a:p>
          <a:p>
            <a:pPr lvl="1">
              <a:lnSpc>
                <a:spcPct val="150000"/>
              </a:lnSpc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int, long, float, complex, string, dict</a:t>
            </a:r>
          </a:p>
          <a:p>
            <a:pPr lvl="1">
              <a:lnSpc>
                <a:spcPct val="150000"/>
              </a:lnSpc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Avoids wrapping/unwrapping</a:t>
            </a:r>
          </a:p>
          <a:p>
            <a:pPr lvl="1">
              <a:lnSpc>
                <a:spcPct val="150000"/>
              </a:lnSpc>
            </a:pPr>
            <a:endPara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Early method dispatching for operators</a:t>
            </a:r>
          </a:p>
          <a:p>
            <a:pPr lvl="1">
              <a:lnSpc>
                <a:spcPct val="150000"/>
              </a:lnSpc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Avoids expensive method dispatching for common uses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8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 Runtime - Example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00113" y="1628775"/>
            <a:ext cx="7786687" cy="1080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define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py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-add x 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py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-method-call x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"__add__" 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))</a:t>
            </a:r>
            <a:endParaRPr lang="pt-PT" sz="1800" dirty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99591" y="3393055"/>
            <a:ext cx="7786687" cy="1836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define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py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-add x 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cond</a:t>
            </a:r>
            <a:endParaRPr lang="en-US" sz="1800" dirty="0">
              <a:solidFill>
                <a:schemeClr val="tx2"/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 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[(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and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number? x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number? 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))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+ x 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)]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 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[(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and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string? x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string? 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))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string-append x 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)]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 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[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else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py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-method-call x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"__add__"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)]))</a:t>
            </a:r>
            <a:endParaRPr lang="pt-PT" sz="1800" dirty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27984" y="2636912"/>
            <a:ext cx="0" cy="576064"/>
          </a:xfrm>
          <a:prstGeom prst="straightConnector1">
            <a:avLst/>
          </a:prstGeom>
          <a:ln w="444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92280" y="1015041"/>
            <a:ext cx="13681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Consolas" panose="020B0609020204030204" pitchFamily="49" charset="0"/>
                <a:cs typeface="Consolas" panose="020B0609020204030204" pitchFamily="49" charset="0"/>
              </a:rPr>
              <a:t>x + y</a:t>
            </a:r>
            <a:endParaRPr lang="pt-PT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18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91362" y="2636912"/>
            <a:ext cx="7772400" cy="1470025"/>
          </a:xfrm>
        </p:spPr>
        <p:txBody>
          <a:bodyPr>
            <a:normAutofit/>
          </a:bodyPr>
          <a:lstStyle/>
          <a:p>
            <a:r>
              <a:rPr lang="pt-PT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are modules imported?</a:t>
            </a:r>
            <a:endParaRPr lang="pt-PT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96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Python import system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5328592" cy="324035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sz="2000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import &lt;module&gt;</a:t>
            </a:r>
          </a:p>
          <a:p>
            <a:pPr lvl="1">
              <a:lnSpc>
                <a:spcPct val="150000"/>
              </a:lnSpc>
            </a:pPr>
            <a:r>
              <a:rPr lang="pt-P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module&gt; is imported as a module object</a:t>
            </a:r>
            <a:endParaRPr lang="pt-PT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from &lt;module&gt; import &lt;id&gt;</a:t>
            </a:r>
          </a:p>
          <a:p>
            <a:pPr lvl="1">
              <a:lnSpc>
                <a:spcPct val="150000"/>
              </a:lnSpc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&lt;id&gt; is imported as a new binding</a:t>
            </a:r>
            <a:endParaRPr lang="pt-PT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from &lt;module&gt; import *</a:t>
            </a:r>
          </a:p>
          <a:p>
            <a:pPr lvl="1">
              <a:lnSpc>
                <a:spcPct val="150000"/>
              </a:lnSpc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bindings from &lt;module&gt; are imported</a:t>
            </a:r>
          </a:p>
          <a:p>
            <a:pPr lvl="2">
              <a:lnSpc>
                <a:spcPct val="150000"/>
              </a:lnSpc>
            </a:pPr>
            <a:endParaRPr lang="pt-P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>
            <a:off x="6228184" y="1700808"/>
            <a:ext cx="360040" cy="936104"/>
          </a:xfrm>
          <a:prstGeom prst="rightBrac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ight Brace 4"/>
          <p:cNvSpPr/>
          <p:nvPr/>
        </p:nvSpPr>
        <p:spPr>
          <a:xfrm>
            <a:off x="6228184" y="2780928"/>
            <a:ext cx="360040" cy="1728192"/>
          </a:xfrm>
          <a:prstGeom prst="rightBrace">
            <a:avLst>
              <a:gd name="adj1" fmla="val 8333"/>
              <a:gd name="adj2" fmla="val 46831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extBox 5"/>
          <p:cNvSpPr txBox="1"/>
          <p:nvPr/>
        </p:nvSpPr>
        <p:spPr>
          <a:xfrm>
            <a:off x="6732240" y="1707195"/>
            <a:ext cx="20842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module-&gt;exports</a:t>
            </a:r>
          </a:p>
          <a:p>
            <a:pPr algn="ctr"/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</a:p>
          <a:p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dynamic-require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6256" y="3419708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require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99592" y="4869160"/>
            <a:ext cx="5328592" cy="807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Special syntax for Racket imports</a:t>
            </a:r>
          </a:p>
        </p:txBody>
      </p:sp>
    </p:spTree>
    <p:extLst>
      <p:ext uri="{BB962C8B-B14F-4D97-AF65-F5344CB8AC3E}">
        <p14:creationId xmlns:p14="http://schemas.microsoft.com/office/powerpoint/2010/main" val="194974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 - Example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00113" y="1340768"/>
            <a:ext cx="7786687" cy="26643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#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lang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python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import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"racket"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as </a:t>
            </a:r>
            <a:r>
              <a:rPr lang="en-US" sz="1800" dirty="0" err="1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rkt</a:t>
            </a:r>
            <a:endParaRPr lang="en-US" sz="1800" dirty="0" smtClean="0">
              <a:solidFill>
                <a:schemeClr val="tx2"/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2"/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 err="1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def</a:t>
            </a: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add_cons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</a:t>
            </a: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return </a:t>
            </a:r>
            <a:r>
              <a:rPr lang="en-US" sz="1800" dirty="0" err="1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rkt.car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+ </a:t>
            </a:r>
            <a:r>
              <a:rPr lang="en-US" sz="1800" dirty="0" err="1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rkt.cdr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c1 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= </a:t>
            </a:r>
            <a:r>
              <a:rPr lang="en-US" sz="1800" dirty="0" err="1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rkt.cons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2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3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c2 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= </a:t>
            </a:r>
            <a:r>
              <a:rPr lang="en-US" sz="1800" dirty="0" err="1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rkt.cons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"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abc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"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"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def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"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</a:t>
            </a:r>
            <a:endParaRPr lang="pt-PT" sz="1800" dirty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99592" y="4437112"/>
            <a:ext cx="7786687" cy="145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&gt;</a:t>
            </a:r>
            <a:r>
              <a:rPr lang="pt-PT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add_cons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c1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</a:t>
            </a:r>
            <a:endParaRPr lang="pt-PT" sz="1800" dirty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pt-PT" sz="1800" dirty="0">
                <a:solidFill>
                  <a:srgbClr val="0070C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5</a:t>
            </a:r>
          </a:p>
          <a:p>
            <a:pPr marL="0" indent="0">
              <a:buNone/>
            </a:pPr>
            <a:r>
              <a:rPr lang="pt-PT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&gt;</a:t>
            </a:r>
            <a:r>
              <a:rPr lang="pt-PT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add_cons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c2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</a:t>
            </a:r>
            <a:endParaRPr lang="pt-PT" sz="1800" dirty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pt-PT" sz="1800" dirty="0">
                <a:solidFill>
                  <a:srgbClr val="0070C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"abcdef"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71600" y="4149080"/>
            <a:ext cx="7056784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74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 </a:t>
            </a:r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Example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00113" y="1340768"/>
            <a:ext cx="7786687" cy="26643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#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lang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python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from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"racket"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import cons, car, </a:t>
            </a:r>
            <a:r>
              <a:rPr lang="en-US" sz="1800" dirty="0" err="1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cdr</a:t>
            </a:r>
            <a:endParaRPr lang="en-US" sz="1800" dirty="0" smtClean="0">
              <a:solidFill>
                <a:schemeClr val="tx2"/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2"/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 err="1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def</a:t>
            </a: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add_cons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</a:t>
            </a: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return car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+ </a:t>
            </a:r>
            <a:r>
              <a:rPr lang="en-US" sz="1800" dirty="0" err="1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cdr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c1 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= </a:t>
            </a: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cons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2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3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c2 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= </a:t>
            </a: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cons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"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abc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"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"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def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"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</a:t>
            </a:r>
            <a:endParaRPr lang="pt-PT" sz="1800" dirty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99592" y="4437112"/>
            <a:ext cx="7786687" cy="145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&gt;</a:t>
            </a:r>
            <a:r>
              <a:rPr lang="pt-PT" sz="18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add_cons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c1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</a:t>
            </a:r>
            <a:endParaRPr lang="pt-PT" sz="1800" dirty="0" smtClean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pt-PT" sz="1800" dirty="0" smtClean="0">
                <a:solidFill>
                  <a:srgbClr val="0070C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5</a:t>
            </a:r>
          </a:p>
          <a:p>
            <a:pPr marL="0" indent="0">
              <a:buNone/>
            </a:pPr>
            <a:r>
              <a:rPr lang="pt-PT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&gt;</a:t>
            </a:r>
            <a:r>
              <a:rPr lang="pt-PT" sz="18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add_cons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c2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</a:t>
            </a:r>
            <a:endParaRPr lang="pt-PT" sz="1800" dirty="0" smtClean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pt-PT" sz="1800" dirty="0" smtClean="0">
                <a:solidFill>
                  <a:srgbClr val="0070C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"</a:t>
            </a:r>
            <a:r>
              <a:rPr lang="pt-PT" sz="1800" dirty="0">
                <a:solidFill>
                  <a:srgbClr val="0070C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abcdef"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71600" y="4149080"/>
            <a:ext cx="7056784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43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 - Example (Macros)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76044" y="1340768"/>
            <a:ext cx="4607991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#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lang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python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from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"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racket/trace"</a:t>
            </a: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import trace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2"/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 err="1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def</a:t>
            </a: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factorial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n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</a:t>
            </a: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if n ==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0</a:t>
            </a: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: return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1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else: return n * factorial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n-1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trace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factorial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0112" y="1340768"/>
            <a:ext cx="28803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factorial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&gt;(factorial </a:t>
            </a:r>
            <a:r>
              <a:rPr lang="pt-PT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5)</a:t>
            </a:r>
          </a:p>
          <a:p>
            <a:r>
              <a:rPr lang="pt-PT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(factorial </a:t>
            </a:r>
            <a:r>
              <a:rPr lang="pt-PT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4)</a:t>
            </a:r>
          </a:p>
          <a:p>
            <a:r>
              <a:rPr lang="pt-PT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&gt;(factorial </a:t>
            </a:r>
            <a:r>
              <a:rPr lang="pt-PT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3)</a:t>
            </a:r>
          </a:p>
          <a:p>
            <a:r>
              <a:rPr lang="pt-PT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&gt; 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(factorial </a:t>
            </a:r>
            <a:r>
              <a:rPr lang="pt-PT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2)</a:t>
            </a:r>
          </a:p>
          <a:p>
            <a:r>
              <a:rPr lang="pt-PT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&gt; 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&gt;(factorial </a:t>
            </a:r>
            <a:r>
              <a:rPr lang="pt-PT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1)</a:t>
            </a:r>
          </a:p>
          <a:p>
            <a:r>
              <a:rPr lang="pt-PT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&gt; &gt; 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(factorial </a:t>
            </a:r>
            <a:r>
              <a:rPr lang="pt-PT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0)</a:t>
            </a:r>
          </a:p>
          <a:p>
            <a:r>
              <a:rPr lang="pt-PT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 &lt; &lt; 1</a:t>
            </a:r>
          </a:p>
          <a:p>
            <a:r>
              <a:rPr lang="pt-PT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 &lt; &lt;1</a:t>
            </a:r>
          </a:p>
          <a:p>
            <a:r>
              <a:rPr lang="pt-PT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 &lt; 2</a:t>
            </a:r>
          </a:p>
          <a:p>
            <a:r>
              <a:rPr lang="pt-PT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 &lt;6</a:t>
            </a:r>
          </a:p>
          <a:p>
            <a:r>
              <a:rPr lang="pt-PT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 24</a:t>
            </a:r>
          </a:p>
          <a:p>
            <a:r>
              <a:rPr lang="pt-PT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&lt;120</a:t>
            </a:r>
          </a:p>
          <a:p>
            <a:r>
              <a:rPr lang="pt-PT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120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364088" y="1268760"/>
            <a:ext cx="0" cy="460851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22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Features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7787208" cy="4497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 definitions</a:t>
            </a:r>
          </a:p>
          <a:p>
            <a:pPr lvl="1">
              <a:lnSpc>
                <a:spcPct val="150000"/>
              </a:lnSpc>
            </a:pPr>
            <a:r>
              <a:rPr lang="pt-PT" sz="1600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class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statement  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 new type object</a:t>
            </a:r>
            <a:endPara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Exception handling</a:t>
            </a:r>
          </a:p>
          <a:p>
            <a:pPr lvl="1">
              <a:lnSpc>
                <a:spcPct val="150000"/>
              </a:lnSpc>
            </a:pPr>
            <a:r>
              <a:rPr lang="pt-PT" sz="1600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raise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PT" sz="1600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try...except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statements 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 </a:t>
            </a:r>
            <a:r>
              <a:rPr lang="pt-PT" sz="1600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raise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PT" sz="1600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with-handlers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forms</a:t>
            </a:r>
          </a:p>
          <a:p>
            <a:pPr lvl="1">
              <a:lnSpc>
                <a:spcPct val="150000"/>
              </a:lnSpc>
            </a:pPr>
            <a:endPara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Flow control statements</a:t>
            </a:r>
          </a:p>
          <a:p>
            <a:pPr lvl="1">
              <a:lnSpc>
                <a:spcPct val="150000"/>
              </a:lnSpc>
            </a:pPr>
            <a:r>
              <a:rPr lang="pt-PT" sz="1600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return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PT" sz="1600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break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PT" sz="1600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continue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PT" sz="1600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yield  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 escape continuations</a:t>
            </a:r>
            <a:r>
              <a:rPr lang="pt-PT" sz="1600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endParaRPr lang="pt-PT" sz="1600" dirty="0"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4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Benchmarks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7787208" cy="4497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Ackermann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computing the Ackermann function</a:t>
            </a:r>
          </a:p>
          <a:p>
            <a:pPr lvl="1">
              <a:lnSpc>
                <a:spcPct val="150000"/>
              </a:lnSpc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Mandelbrot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computing if a complex sequence diverges after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limited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 of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iterations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39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4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 + DrRacket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08" y="1341438"/>
            <a:ext cx="6456496" cy="4784725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62" y="260648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Ackermann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6393" y="1340768"/>
            <a:ext cx="8064896" cy="251795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define</a:t>
            </a:r>
            <a:r>
              <a:rPr lang="pt-PT" sz="2000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ackermann m n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cond</a:t>
            </a:r>
          </a:p>
          <a:p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[(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pt-PT" sz="2000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(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)]</a:t>
            </a:r>
          </a:p>
          <a:p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[(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ackermann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)]</a:t>
            </a:r>
          </a:p>
          <a:p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ackermann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ackermann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)))]))</a:t>
            </a:r>
          </a:p>
          <a:p>
            <a:endParaRPr lang="pt-PT" sz="20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ackermann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3 9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pt-PT" sz="2000" dirty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5576" y="4013414"/>
            <a:ext cx="8064896" cy="221017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 ackermann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pt-P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m == </a:t>
            </a:r>
            <a:r>
              <a:rPr lang="pt-PT" sz="20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return n+</a:t>
            </a:r>
            <a:r>
              <a:rPr lang="pt-PT" sz="20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elif m &gt; </a:t>
            </a:r>
            <a:r>
              <a:rPr lang="pt-PT" sz="20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and n == </a:t>
            </a:r>
            <a:r>
              <a:rPr lang="pt-PT" sz="20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return ackermann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m-</a:t>
            </a:r>
            <a:r>
              <a:rPr lang="pt-PT" sz="20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pt-P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pt-PT" sz="20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else: return ackermann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m-</a:t>
            </a:r>
            <a:r>
              <a:rPr lang="pt-PT" sz="20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pt-P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ackermann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pt-P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n-</a:t>
            </a:r>
            <a:r>
              <a:rPr lang="pt-PT" sz="20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</a:p>
          <a:p>
            <a:endParaRPr lang="pt-PT" sz="2000" dirty="0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 ackermann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20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pt-P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pt-PT" sz="20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9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5576" y="3977769"/>
            <a:ext cx="806489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74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Mandelbrot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9365" y="932534"/>
            <a:ext cx="8064896" cy="2856506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define 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mandelbrot limit c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let loop 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([</a:t>
            </a:r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 </a:t>
            </a:r>
            <a:r>
              <a:rPr lang="nn-NO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[</a:t>
            </a:r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 </a:t>
            </a:r>
            <a:r>
              <a:rPr lang="nn-NO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0+0i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])</a:t>
            </a:r>
          </a:p>
          <a:p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cond</a:t>
            </a:r>
          </a:p>
          <a:p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[(</a:t>
            </a:r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i limit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[(</a:t>
            </a:r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magnitude z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 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loop 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add1 i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 z z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))])))</a:t>
            </a:r>
          </a:p>
          <a:p>
            <a:endParaRPr lang="nn-NO" dirty="0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n-NO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mandelbrot </a:t>
            </a:r>
            <a:r>
              <a:rPr lang="nn-NO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1000000</a:t>
            </a:r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.2+.3i</a:t>
            </a:r>
            <a:r>
              <a:rPr lang="nn-NO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pt-PT" dirty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418" y="3748358"/>
            <a:ext cx="8064896" cy="257950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 mandelbrot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limit</a:t>
            </a:r>
            <a:r>
              <a:rPr lang="pt-PT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z = </a:t>
            </a:r>
            <a:r>
              <a:rPr lang="pt-PT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0+0j</a:t>
            </a:r>
          </a:p>
          <a:p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for i in range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limit+</a:t>
            </a:r>
            <a:r>
              <a:rPr lang="pt-PT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if abs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pt-PT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pt-PT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return 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</a:p>
          <a:p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z = z*z + c</a:t>
            </a:r>
          </a:p>
          <a:p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return i+</a:t>
            </a:r>
            <a:r>
              <a:rPr lang="pt-PT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endParaRPr lang="pt-PT" dirty="0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 </a:t>
            </a:r>
            <a:r>
              <a:rPr lang="pt-PT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mandelbrot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1000000</a:t>
            </a:r>
            <a:r>
              <a:rPr lang="pt-PT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.2+.3j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pt-PT" dirty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55576" y="3748358"/>
            <a:ext cx="806489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04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Ackermann - Results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42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899125"/>
              </p:ext>
            </p:extLst>
          </p:nvPr>
        </p:nvGraphicFramePr>
        <p:xfrm>
          <a:off x="395537" y="1628775"/>
          <a:ext cx="7560000" cy="449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12160" y="1916832"/>
            <a:ext cx="3024336" cy="20313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723900" algn="l"/>
              </a:tabLst>
            </a:pPr>
            <a:r>
              <a:rPr lang="pt-PT" sz="12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■</a:t>
            </a:r>
            <a:r>
              <a:rPr lang="pt-P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(a)	Racket </a:t>
            </a:r>
            <a:r>
              <a:rPr lang="pt-P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lang="pt-P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</a:p>
          <a:p>
            <a:pPr>
              <a:tabLst>
                <a:tab pos="723900" algn="l"/>
              </a:tabLst>
            </a:pPr>
            <a:endParaRPr lang="pt-PT" sz="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tabLst>
                <a:tab pos="723900" algn="l"/>
              </a:tabLst>
            </a:pPr>
            <a:r>
              <a:rPr lang="pt-PT" sz="1200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■</a:t>
            </a:r>
            <a:r>
              <a:rPr lang="pt-P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(b)	Python on CPython</a:t>
            </a:r>
          </a:p>
          <a:p>
            <a:pPr>
              <a:tabLst>
                <a:tab pos="723900" algn="l"/>
              </a:tabLst>
            </a:pPr>
            <a:endParaRPr lang="pt-PT" sz="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tabLst>
                <a:tab pos="723900" algn="l"/>
              </a:tabLst>
            </a:pPr>
            <a:r>
              <a:rPr lang="pt-PT" sz="12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■</a:t>
            </a:r>
            <a:r>
              <a:rPr lang="pt-P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(c.1)	Python on Racket (FFI)</a:t>
            </a:r>
          </a:p>
          <a:p>
            <a:pPr>
              <a:tabLst>
                <a:tab pos="723900" algn="l"/>
              </a:tabLst>
            </a:pPr>
            <a:endParaRPr lang="pt-PT" sz="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tabLst>
                <a:tab pos="723900" algn="l"/>
              </a:tabLst>
            </a:pPr>
            <a:r>
              <a:rPr lang="pt-PT" sz="12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■</a:t>
            </a:r>
            <a:r>
              <a:rPr lang="pt-P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(c.2)	Python on Racket</a:t>
            </a:r>
          </a:p>
          <a:p>
            <a:pPr>
              <a:tabLst>
                <a:tab pos="723900" algn="l"/>
              </a:tabLst>
            </a:pPr>
            <a:r>
              <a:rPr lang="pt-P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pt-P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(FFI + finalizers)</a:t>
            </a:r>
          </a:p>
          <a:p>
            <a:pPr>
              <a:tabLst>
                <a:tab pos="723900" algn="l"/>
              </a:tabLst>
            </a:pPr>
            <a:endParaRPr lang="pt-PT" sz="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tabLst>
                <a:tab pos="723900" algn="l"/>
              </a:tabLst>
            </a:pPr>
            <a:r>
              <a:rPr lang="pt-PT" sz="1200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■</a:t>
            </a:r>
            <a:r>
              <a:rPr lang="pt-P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(d.1)	Python </a:t>
            </a:r>
            <a:r>
              <a:rPr lang="pt-P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lang="pt-P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 (native)</a:t>
            </a:r>
          </a:p>
          <a:p>
            <a:pPr>
              <a:tabLst>
                <a:tab pos="723900" algn="l"/>
              </a:tabLst>
            </a:pPr>
            <a:endParaRPr lang="pt-PT" sz="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tabLst>
                <a:tab pos="723900" algn="l"/>
              </a:tabLst>
            </a:pPr>
            <a:r>
              <a:rPr lang="pt-PT" sz="1200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■</a:t>
            </a:r>
            <a:r>
              <a:rPr lang="pt-P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(d.2)	Python </a:t>
            </a:r>
            <a:r>
              <a:rPr lang="pt-P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lang="pt-P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</a:p>
          <a:p>
            <a:pPr>
              <a:tabLst>
                <a:tab pos="723900" algn="l"/>
              </a:tabLst>
            </a:pPr>
            <a:r>
              <a:rPr lang="pt-P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pt-P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(native + early dispatch)</a:t>
            </a:r>
            <a:endParaRPr lang="pt-P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74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Mandelbrot - Results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43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794052"/>
              </p:ext>
            </p:extLst>
          </p:nvPr>
        </p:nvGraphicFramePr>
        <p:xfrm>
          <a:off x="395537" y="1628775"/>
          <a:ext cx="7560839" cy="449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12160" y="1916832"/>
            <a:ext cx="3024336" cy="20313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723900" algn="l"/>
              </a:tabLst>
            </a:pPr>
            <a:r>
              <a:rPr lang="pt-PT" sz="12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■</a:t>
            </a:r>
            <a:r>
              <a:rPr lang="pt-P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(a)	Racket </a:t>
            </a:r>
            <a:r>
              <a:rPr lang="pt-P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lang="pt-P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</a:p>
          <a:p>
            <a:pPr>
              <a:tabLst>
                <a:tab pos="723900" algn="l"/>
              </a:tabLst>
            </a:pPr>
            <a:endParaRPr lang="pt-PT" sz="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tabLst>
                <a:tab pos="723900" algn="l"/>
              </a:tabLst>
            </a:pPr>
            <a:r>
              <a:rPr lang="pt-PT" sz="1200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■</a:t>
            </a:r>
            <a:r>
              <a:rPr lang="pt-P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(b)	Python on CPython</a:t>
            </a:r>
          </a:p>
          <a:p>
            <a:pPr>
              <a:tabLst>
                <a:tab pos="723900" algn="l"/>
              </a:tabLst>
            </a:pPr>
            <a:endParaRPr lang="pt-PT" sz="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tabLst>
                <a:tab pos="723900" algn="l"/>
              </a:tabLst>
            </a:pPr>
            <a:r>
              <a:rPr lang="pt-PT" sz="12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■</a:t>
            </a:r>
            <a:r>
              <a:rPr lang="pt-P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(c.1)	Python on Racket (FFI)</a:t>
            </a:r>
          </a:p>
          <a:p>
            <a:pPr>
              <a:tabLst>
                <a:tab pos="723900" algn="l"/>
              </a:tabLst>
            </a:pPr>
            <a:endParaRPr lang="pt-PT" sz="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tabLst>
                <a:tab pos="723900" algn="l"/>
              </a:tabLst>
            </a:pPr>
            <a:r>
              <a:rPr lang="pt-PT" sz="12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■</a:t>
            </a:r>
            <a:r>
              <a:rPr lang="pt-P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(c.2)	Python on Racket</a:t>
            </a:r>
          </a:p>
          <a:p>
            <a:pPr>
              <a:tabLst>
                <a:tab pos="723900" algn="l"/>
              </a:tabLst>
            </a:pPr>
            <a:r>
              <a:rPr lang="pt-P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pt-P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(FFI + finalizers)</a:t>
            </a:r>
          </a:p>
          <a:p>
            <a:pPr>
              <a:tabLst>
                <a:tab pos="723900" algn="l"/>
              </a:tabLst>
            </a:pPr>
            <a:endParaRPr lang="pt-PT" sz="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tabLst>
                <a:tab pos="723900" algn="l"/>
              </a:tabLst>
            </a:pPr>
            <a:r>
              <a:rPr lang="pt-PT" sz="1200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■</a:t>
            </a:r>
            <a:r>
              <a:rPr lang="pt-P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(d.1)	Python </a:t>
            </a:r>
            <a:r>
              <a:rPr lang="pt-P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lang="pt-P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 (native)</a:t>
            </a:r>
          </a:p>
          <a:p>
            <a:pPr>
              <a:tabLst>
                <a:tab pos="723900" algn="l"/>
              </a:tabLst>
            </a:pPr>
            <a:endParaRPr lang="pt-PT" sz="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tabLst>
                <a:tab pos="723900" algn="l"/>
              </a:tabLst>
            </a:pPr>
            <a:r>
              <a:rPr lang="pt-PT" sz="1200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■</a:t>
            </a:r>
            <a:r>
              <a:rPr lang="pt-P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(d.2)	Python </a:t>
            </a:r>
            <a:r>
              <a:rPr lang="pt-P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lang="pt-P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</a:p>
          <a:p>
            <a:pPr>
              <a:tabLst>
                <a:tab pos="723900" algn="l"/>
              </a:tabLst>
            </a:pPr>
            <a:r>
              <a:rPr lang="pt-P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pt-P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(native + early dispatch)</a:t>
            </a:r>
            <a:endParaRPr lang="pt-P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74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Future Work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7787208" cy="44973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Fully implement compilation process</a:t>
            </a:r>
          </a:p>
          <a:p>
            <a:pPr>
              <a:lnSpc>
                <a:spcPct val="20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 behaviour for built-in types</a:t>
            </a:r>
          </a:p>
          <a:p>
            <a:pPr>
              <a:lnSpc>
                <a:spcPct val="20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Integrate FFI calls with current data model</a:t>
            </a:r>
          </a:p>
          <a:p>
            <a:pPr>
              <a:lnSpc>
                <a:spcPct val="20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Formal testing for correctness</a:t>
            </a:r>
            <a:endParaRPr lang="pt-P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4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91362" y="2636912"/>
            <a:ext cx="7772400" cy="1470025"/>
          </a:xfrm>
        </p:spPr>
        <p:txBody>
          <a:bodyPr>
            <a:normAutofit/>
          </a:bodyPr>
          <a:lstStyle/>
          <a:p>
            <a:r>
              <a:rPr lang="pt-PT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for listening!</a:t>
            </a:r>
            <a:br>
              <a:rPr lang="pt-PT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Questions? Comments?</a:t>
            </a:r>
            <a:endParaRPr lang="pt-PT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0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91362" y="2636912"/>
            <a:ext cx="7772400" cy="1470025"/>
          </a:xfrm>
        </p:spPr>
        <p:txBody>
          <a:bodyPr>
            <a:normAutofit/>
          </a:bodyPr>
          <a:lstStyle/>
          <a:p>
            <a:r>
              <a:rPr lang="pt-PT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for listening!</a:t>
            </a:r>
            <a:br>
              <a:rPr lang="pt-PT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Questions? Comments?</a:t>
            </a:r>
            <a:endParaRPr lang="pt-PT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46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8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47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754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Ackermann</a:t>
            </a:r>
          </a:p>
          <a:p>
            <a:pPr lvl="1"/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CLPython (SBCL): </a:t>
            </a:r>
            <a:r>
              <a:rPr lang="pt-P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2106 ms</a:t>
            </a:r>
          </a:p>
          <a:p>
            <a:pPr lvl="1"/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Python on Racket: </a:t>
            </a:r>
            <a:r>
              <a:rPr lang="pt-P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811 ms</a:t>
            </a:r>
          </a:p>
          <a:p>
            <a:endParaRPr lang="pt-PT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Mandelbrot</a:t>
            </a:r>
          </a:p>
          <a:p>
            <a:pPr lvl="1"/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CLPython (SBCL): </a:t>
            </a:r>
            <a:r>
              <a:rPr lang="pt-P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943 ms</a:t>
            </a:r>
          </a:p>
          <a:p>
            <a:pPr lvl="1"/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Python on Racket: </a:t>
            </a:r>
            <a:r>
              <a:rPr lang="pt-P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765 ms</a:t>
            </a:r>
            <a:endParaRPr lang="pt-PT" sz="24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48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1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 + DrRacket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08" y="1341438"/>
            <a:ext cx="6456496" cy="4784725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62" y="260648"/>
            <a:ext cx="576064" cy="57606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339752" y="2204864"/>
            <a:ext cx="1296144" cy="360040"/>
          </a:xfrm>
          <a:prstGeom prst="ellipse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15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goal...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08" y="1341438"/>
            <a:ext cx="6456496" cy="4784725"/>
          </a:xfrm>
        </p:spPr>
      </p:pic>
    </p:spTree>
    <p:extLst>
      <p:ext uri="{BB962C8B-B14F-4D97-AF65-F5344CB8AC3E}">
        <p14:creationId xmlns:p14="http://schemas.microsoft.com/office/powerpoint/2010/main" val="21515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goal...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08" y="1341438"/>
            <a:ext cx="6456496" cy="4784725"/>
          </a:xfrm>
        </p:spPr>
      </p:pic>
    </p:spTree>
    <p:extLst>
      <p:ext uri="{BB962C8B-B14F-4D97-AF65-F5344CB8AC3E}">
        <p14:creationId xmlns:p14="http://schemas.microsoft.com/office/powerpoint/2010/main" val="21515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11" name="Slide Number Placeholder 8"/>
          <p:cNvSpPr txBox="1">
            <a:spLocks/>
          </p:cNvSpPr>
          <p:nvPr/>
        </p:nvSpPr>
        <p:spPr>
          <a:xfrm>
            <a:off x="6876256" y="64562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8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itle 4"/>
          <p:cNvSpPr>
            <a:spLocks noGrp="1"/>
          </p:cNvSpPr>
          <p:nvPr>
            <p:ph type="ctrTitle"/>
          </p:nvPr>
        </p:nvSpPr>
        <p:spPr>
          <a:xfrm>
            <a:off x="691362" y="2391023"/>
            <a:ext cx="7772400" cy="1470025"/>
          </a:xfrm>
        </p:spPr>
        <p:txBody>
          <a:bodyPr>
            <a:normAutofit/>
          </a:bodyPr>
          <a:lstStyle/>
          <a:p>
            <a:r>
              <a:rPr lang="pt-PT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Python?</a:t>
            </a:r>
            <a:endParaRPr lang="pt-PT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1381472" y="3429000"/>
            <a:ext cx="64308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Python is replacing Scheme in introductory programming courses</a:t>
            </a:r>
            <a:endParaRPr lang="pt-PT" sz="24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5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Rosetta IDE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An Implementation of Python for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pic>
        <p:nvPicPr>
          <p:cNvPr id="50" name="Picture 3" descr="C:\Users\Clkiente\Dropbox\ACADIA\ShapeCloud\ShapeCloudRhin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241478"/>
            <a:ext cx="7925907" cy="49536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669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1894</Words>
  <Application>Microsoft Office PowerPoint</Application>
  <PresentationFormat>On-screen Show (4:3)</PresentationFormat>
  <Paragraphs>502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Consolas</vt:lpstr>
      <vt:lpstr>Verdana</vt:lpstr>
      <vt:lpstr>Wingdings</vt:lpstr>
      <vt:lpstr>Office Theme</vt:lpstr>
      <vt:lpstr>An Implementation of Python for Racket</vt:lpstr>
      <vt:lpstr>Contents</vt:lpstr>
      <vt:lpstr>Racket + DrRacket</vt:lpstr>
      <vt:lpstr>Racket + DrRacket</vt:lpstr>
      <vt:lpstr>Racket + DrRacket</vt:lpstr>
      <vt:lpstr>Our goal...</vt:lpstr>
      <vt:lpstr>Our goal...</vt:lpstr>
      <vt:lpstr>Why Python?</vt:lpstr>
      <vt:lpstr>Rosetta IDE</vt:lpstr>
      <vt:lpstr>Rosetta IDE</vt:lpstr>
      <vt:lpstr>PowerPoint Presentation</vt:lpstr>
      <vt:lpstr>Goals</vt:lpstr>
      <vt:lpstr>Related implementations</vt:lpstr>
      <vt:lpstr>Related implementations</vt:lpstr>
      <vt:lpstr>Related implementations</vt:lpstr>
      <vt:lpstr>Our solution...</vt:lpstr>
      <vt:lpstr>Pipeline</vt:lpstr>
      <vt:lpstr>Architecture</vt:lpstr>
      <vt:lpstr>Racket Modules</vt:lpstr>
      <vt:lpstr>Syntax-objects</vt:lpstr>
      <vt:lpstr>Syntax-objects</vt:lpstr>
      <vt:lpstr>Architecture</vt:lpstr>
      <vt:lpstr>How to implement Python’s behaviour?</vt:lpstr>
      <vt:lpstr>Runtime implementation</vt:lpstr>
      <vt:lpstr>Architecture</vt:lpstr>
      <vt:lpstr>FFI Approach</vt:lpstr>
      <vt:lpstr>FFI Runtime - Example</vt:lpstr>
      <vt:lpstr>FFI Runtime - Disadvantages</vt:lpstr>
      <vt:lpstr>What about implementing it over Racket data types?</vt:lpstr>
      <vt:lpstr>Python’s Data Model</vt:lpstr>
      <vt:lpstr>Optimizations</vt:lpstr>
      <vt:lpstr>Racket Runtime - Example</vt:lpstr>
      <vt:lpstr>How are modules imported?</vt:lpstr>
      <vt:lpstr>Python import system</vt:lpstr>
      <vt:lpstr>Import - Example</vt:lpstr>
      <vt:lpstr>Import - Example</vt:lpstr>
      <vt:lpstr>Import - Example (Macros)</vt:lpstr>
      <vt:lpstr>Other Features</vt:lpstr>
      <vt:lpstr>Benchmarks</vt:lpstr>
      <vt:lpstr>Ackermann</vt:lpstr>
      <vt:lpstr>Mandelbrot</vt:lpstr>
      <vt:lpstr>Ackermann - Results</vt:lpstr>
      <vt:lpstr>Mandelbrot - Results</vt:lpstr>
      <vt:lpstr>Future Work</vt:lpstr>
      <vt:lpstr>Thank you for listening! Questions? Comments?</vt:lpstr>
      <vt:lpstr>Thank you for listening! Questions? Comments?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2019-09-17T17:51:44Z</dcterms:created>
  <dcterms:modified xsi:type="dcterms:W3CDTF">2019-09-17T17:51:50Z</dcterms:modified>
</cp:coreProperties>
</file>