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300" r:id="rId3"/>
    <p:sldId id="266" r:id="rId4"/>
    <p:sldId id="267" r:id="rId5"/>
    <p:sldId id="289" r:id="rId6"/>
    <p:sldId id="268" r:id="rId7"/>
    <p:sldId id="269" r:id="rId8"/>
    <p:sldId id="277" r:id="rId9"/>
    <p:sldId id="290" r:id="rId10"/>
    <p:sldId id="288" r:id="rId11"/>
    <p:sldId id="274" r:id="rId12"/>
    <p:sldId id="305" r:id="rId13"/>
    <p:sldId id="301" r:id="rId14"/>
    <p:sldId id="303" r:id="rId15"/>
    <p:sldId id="297" r:id="rId16"/>
    <p:sldId id="306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9900"/>
    <a:srgbClr val="FFCC99"/>
    <a:srgbClr val="FF9933"/>
    <a:srgbClr val="FFCC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9" autoAdjust="0"/>
    <p:restoredTop sz="94638" autoAdjust="0"/>
  </p:normalViewPr>
  <p:slideViewPr>
    <p:cSldViewPr>
      <p:cViewPr>
        <p:scale>
          <a:sx n="50" d="100"/>
          <a:sy n="50" d="100"/>
        </p:scale>
        <p:origin x="-81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8042-CB78-4081-A12E-1EC541E79CF4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49A23-6917-44C9-97C4-39C859A52C87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9A23-6917-44C9-97C4-39C859A52C87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6D40-1D6F-4A42-8C6E-A400F75DC422}" type="datetimeFigureOut">
              <a:rPr lang="pt-PT" smtClean="0"/>
              <a:pPr/>
              <a:t>19-09-2011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96E6-D626-4757-8E7C-A978453B8C3C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1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rcRect r="61121" b="37603"/>
          <a:stretch>
            <a:fillRect/>
          </a:stretch>
        </p:blipFill>
        <p:spPr>
          <a:xfrm>
            <a:off x="1850554" y="5076488"/>
            <a:ext cx="1296144" cy="270421"/>
          </a:xfrm>
          <a:prstGeom prst="rect">
            <a:avLst/>
          </a:prstGeom>
        </p:spPr>
      </p:pic>
      <p:sp>
        <p:nvSpPr>
          <p:cNvPr id="14" name="Rectângulo 13"/>
          <p:cNvSpPr/>
          <p:nvPr/>
        </p:nvSpPr>
        <p:spPr>
          <a:xfrm>
            <a:off x="0" y="0"/>
            <a:ext cx="9144000" cy="5085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ângulo 14"/>
          <p:cNvSpPr/>
          <p:nvPr/>
        </p:nvSpPr>
        <p:spPr>
          <a:xfrm>
            <a:off x="3779912" y="5075659"/>
            <a:ext cx="5364088" cy="262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3002682" y="501317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Arial Black" pitchFamily="34" charset="0"/>
                <a:cs typeface="Arial" pitchFamily="34" charset="0"/>
              </a:rPr>
              <a:t>2011</a:t>
            </a:r>
            <a:r>
              <a:rPr lang="pt-PT" sz="2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– </a:t>
            </a:r>
            <a:r>
              <a:rPr lang="pt-PT" sz="2000" b="1" dirty="0" err="1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Respecting</a:t>
            </a:r>
            <a:r>
              <a:rPr lang="pt-PT" sz="20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Fragile</a:t>
            </a:r>
            <a:r>
              <a:rPr lang="pt-PT" sz="20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Spaces</a:t>
            </a:r>
            <a:r>
              <a:rPr lang="pt-PT" sz="20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 </a:t>
            </a:r>
            <a:endParaRPr lang="pt-PT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836712"/>
            <a:ext cx="8640960" cy="1291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Programming Languages for Generative design</a:t>
            </a:r>
            <a:r>
              <a:rPr lang="pt-PT" sz="30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pt-PT" sz="25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Visual </a:t>
            </a:r>
            <a:r>
              <a:rPr lang="pt-PT" sz="2500" b="1" dirty="0" err="1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or</a:t>
            </a:r>
            <a:r>
              <a:rPr lang="pt-PT" sz="25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 Textual?</a:t>
            </a:r>
            <a:endParaRPr lang="pt-PT" sz="25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1520" y="3212976"/>
            <a:ext cx="432048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5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António Leitão</a:t>
            </a:r>
          </a:p>
          <a:p>
            <a:pPr>
              <a:lnSpc>
                <a:spcPct val="150000"/>
              </a:lnSpc>
            </a:pPr>
            <a:r>
              <a:rPr lang="pt-PT" sz="1600" dirty="0" err="1" smtClean="0">
                <a:solidFill>
                  <a:schemeClr val="bg1"/>
                </a:solidFill>
                <a:latin typeface="Trebuchet MS" pitchFamily="34" charset="0"/>
              </a:rPr>
              <a:t>antonio.menezes.leitao@ist.utl.pt</a:t>
            </a:r>
            <a:endParaRPr lang="pt-PT" sz="16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72000" y="3212976"/>
            <a:ext cx="432048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25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Luís Santos</a:t>
            </a:r>
          </a:p>
          <a:p>
            <a:pPr algn="r">
              <a:lnSpc>
                <a:spcPct val="150000"/>
              </a:lnSpc>
            </a:pPr>
            <a:r>
              <a:rPr lang="pt-PT" sz="1600" dirty="0" smtClean="0">
                <a:solidFill>
                  <a:schemeClr val="bg1"/>
                </a:solidFill>
                <a:latin typeface="Trebuchet MS" pitchFamily="34" charset="0"/>
              </a:rPr>
              <a:t>luis.sds82@gmail.com</a:t>
            </a:r>
            <a:endParaRPr lang="pt-PT" sz="16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7170" name="Picture 2" descr="C:\Users\Clkiente\Dropbox\eCAADe\2011\Presentation\ih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586999"/>
            <a:ext cx="1278892" cy="861121"/>
          </a:xfrm>
          <a:prstGeom prst="rect">
            <a:avLst/>
          </a:prstGeom>
          <a:noFill/>
        </p:spPr>
      </p:pic>
      <p:pic>
        <p:nvPicPr>
          <p:cNvPr id="7171" name="Picture 3" descr="C:\Users\Clkiente\Dropbox\eCAADe\2011\Presentation\Inesc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507" y="5531677"/>
            <a:ext cx="1785285" cy="999545"/>
          </a:xfrm>
          <a:prstGeom prst="rect">
            <a:avLst/>
          </a:prstGeom>
          <a:noFill/>
        </p:spPr>
      </p:pic>
      <p:pic>
        <p:nvPicPr>
          <p:cNvPr id="7172" name="Picture 4" descr="C:\Users\Clkiente\Dropbox\eCAADe\2011\Presentation\IST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560362"/>
            <a:ext cx="565136" cy="1104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23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1" name="Picture 3" descr="C:\Users\Clkiente\Dropbox\eCAADe\2011\Presentation\Exemplo02_Brim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56792"/>
            <a:ext cx="8931224" cy="4032448"/>
          </a:xfrm>
          <a:prstGeom prst="rect">
            <a:avLst/>
          </a:prstGeom>
          <a:noFill/>
        </p:spPr>
      </p:pic>
      <p:sp>
        <p:nvSpPr>
          <p:cNvPr id="28" name="Rounded Rectangular Callout 11"/>
          <p:cNvSpPr/>
          <p:nvPr/>
        </p:nvSpPr>
        <p:spPr>
          <a:xfrm>
            <a:off x="5037956" y="3265934"/>
            <a:ext cx="921246" cy="648072"/>
          </a:xfrm>
          <a:prstGeom prst="wedgeRoundRectCallout">
            <a:avLst>
              <a:gd name="adj1" fmla="val -65087"/>
              <a:gd name="adj2" fmla="val 110007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20" name="Rounded Rectangular Callout 22"/>
          <p:cNvSpPr/>
          <p:nvPr/>
        </p:nvSpPr>
        <p:spPr>
          <a:xfrm>
            <a:off x="1979712" y="5805264"/>
            <a:ext cx="2160240" cy="576064"/>
          </a:xfrm>
          <a:prstGeom prst="wedgeRoundRectCallout">
            <a:avLst>
              <a:gd name="adj1" fmla="val -7474"/>
              <a:gd name="adj2" fmla="val -247587"/>
              <a:gd name="adj3" fmla="val 16667"/>
            </a:avLst>
          </a:prstGeom>
          <a:gradFill>
            <a:gsLst>
              <a:gs pos="70000">
                <a:srgbClr val="C0000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(</a:t>
            </a:r>
            <a:r>
              <a:rPr lang="pt-PT" dirty="0" err="1" smtClean="0">
                <a:latin typeface="Trebuchet MS" pitchFamily="34" charset="0"/>
              </a:rPr>
              <a:t>sin</a:t>
            </a:r>
            <a:r>
              <a:rPr lang="pt-PT" dirty="0" smtClean="0">
                <a:latin typeface="Trebuchet MS" pitchFamily="34" charset="0"/>
              </a:rPr>
              <a:t>(a)+b)</a:t>
            </a:r>
            <a:r>
              <a:rPr lang="pt-PT" dirty="0" err="1" smtClean="0">
                <a:latin typeface="Trebuchet MS" pitchFamily="34" charset="0"/>
              </a:rPr>
              <a:t>×c×</a:t>
            </a:r>
            <a:r>
              <a:rPr lang="pt-PT" dirty="0" smtClean="0">
                <a:latin typeface="Trebuchet MS" pitchFamily="34" charset="0"/>
              </a:rPr>
              <a:t> …???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150937" y="917646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Grasshopper</a:t>
            </a:r>
          </a:p>
        </p:txBody>
      </p:sp>
      <p:sp>
        <p:nvSpPr>
          <p:cNvPr id="25" name="Rounded Rectangular Callout 11"/>
          <p:cNvSpPr/>
          <p:nvPr/>
        </p:nvSpPr>
        <p:spPr>
          <a:xfrm>
            <a:off x="5004048" y="980728"/>
            <a:ext cx="1728192" cy="504056"/>
          </a:xfrm>
          <a:prstGeom prst="wedgeRoundRectCallout">
            <a:avLst>
              <a:gd name="adj1" fmla="val 11662"/>
              <a:gd name="adj2" fmla="val 157938"/>
              <a:gd name="adj3" fmla="val 1666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Copy &amp; Paste?</a:t>
            </a:r>
          </a:p>
        </p:txBody>
      </p:sp>
      <p:sp>
        <p:nvSpPr>
          <p:cNvPr id="29" name="Rounded Rectangular Callout 22"/>
          <p:cNvSpPr/>
          <p:nvPr/>
        </p:nvSpPr>
        <p:spPr>
          <a:xfrm>
            <a:off x="5004048" y="5877272"/>
            <a:ext cx="1728192" cy="504056"/>
          </a:xfrm>
          <a:prstGeom prst="wedgeRoundRectCallout">
            <a:avLst>
              <a:gd name="adj1" fmla="val 10888"/>
              <a:gd name="adj2" fmla="val -155703"/>
              <a:gd name="adj3" fmla="val 16667"/>
            </a:avLst>
          </a:prstGeom>
          <a:gradFill>
            <a:gsLst>
              <a:gs pos="70000">
                <a:srgbClr val="C0000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Copy</a:t>
            </a:r>
            <a:r>
              <a:rPr lang="pt-PT" dirty="0" smtClean="0">
                <a:latin typeface="Trebuchet MS" pitchFamily="34" charset="0"/>
              </a:rPr>
              <a:t> &amp; Paste?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31" name="Rounded Rectangular Callout 11"/>
          <p:cNvSpPr/>
          <p:nvPr/>
        </p:nvSpPr>
        <p:spPr>
          <a:xfrm>
            <a:off x="5023098" y="3265934"/>
            <a:ext cx="1656184" cy="648072"/>
          </a:xfrm>
          <a:prstGeom prst="wedgeRoundRectCallout">
            <a:avLst>
              <a:gd name="adj1" fmla="val -166861"/>
              <a:gd name="adj2" fmla="val -41377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32" name="Rounded Rectangular Callout 11"/>
          <p:cNvSpPr/>
          <p:nvPr/>
        </p:nvSpPr>
        <p:spPr>
          <a:xfrm>
            <a:off x="5815186" y="3265934"/>
            <a:ext cx="864096" cy="648072"/>
          </a:xfrm>
          <a:prstGeom prst="wedgeRoundRectCallout">
            <a:avLst>
              <a:gd name="adj1" fmla="val -32712"/>
              <a:gd name="adj2" fmla="val 137933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33" name="Rounded Rectangular Callout 11"/>
          <p:cNvSpPr/>
          <p:nvPr/>
        </p:nvSpPr>
        <p:spPr>
          <a:xfrm>
            <a:off x="5023098" y="3265934"/>
            <a:ext cx="1656184" cy="648072"/>
          </a:xfrm>
          <a:prstGeom prst="wedgeRoundRectCallout">
            <a:avLst>
              <a:gd name="adj1" fmla="val 126600"/>
              <a:gd name="adj2" fmla="val 9384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34" name="Rounded Rectangular Callout 11"/>
          <p:cNvSpPr/>
          <p:nvPr/>
        </p:nvSpPr>
        <p:spPr>
          <a:xfrm>
            <a:off x="5311130" y="3265934"/>
            <a:ext cx="1152128" cy="648072"/>
          </a:xfrm>
          <a:prstGeom prst="wedgeRoundRectCallout">
            <a:avLst>
              <a:gd name="adj1" fmla="val 20517"/>
              <a:gd name="adj2" fmla="val -19570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35" name="Rounded Rectangular Callout 11"/>
          <p:cNvSpPr/>
          <p:nvPr/>
        </p:nvSpPr>
        <p:spPr>
          <a:xfrm>
            <a:off x="5239122" y="3265934"/>
            <a:ext cx="1008112" cy="648072"/>
          </a:xfrm>
          <a:prstGeom prst="wedgeRoundRectCallout">
            <a:avLst>
              <a:gd name="adj1" fmla="val -54411"/>
              <a:gd name="adj2" fmla="val -22215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37" name="Rounded Rectangular Callout 11"/>
          <p:cNvSpPr/>
          <p:nvPr/>
        </p:nvSpPr>
        <p:spPr>
          <a:xfrm>
            <a:off x="5023098" y="3265934"/>
            <a:ext cx="1008112" cy="504056"/>
          </a:xfrm>
          <a:prstGeom prst="wedgeRoundRectCallout">
            <a:avLst>
              <a:gd name="adj1" fmla="val -177928"/>
              <a:gd name="adj2" fmla="val 45759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38" name="Rounded Rectangular Callout 11"/>
          <p:cNvSpPr/>
          <p:nvPr/>
        </p:nvSpPr>
        <p:spPr>
          <a:xfrm>
            <a:off x="5023098" y="3265934"/>
            <a:ext cx="1008112" cy="648072"/>
          </a:xfrm>
          <a:prstGeom prst="wedgeRoundRectCallout">
            <a:avLst>
              <a:gd name="adj1" fmla="val -68062"/>
              <a:gd name="adj2" fmla="val -16042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39" name="Rounded Rectangular Callout 11"/>
          <p:cNvSpPr/>
          <p:nvPr/>
        </p:nvSpPr>
        <p:spPr>
          <a:xfrm>
            <a:off x="5023098" y="3256409"/>
            <a:ext cx="1656184" cy="648072"/>
          </a:xfrm>
          <a:prstGeom prst="wedgeRoundRectCallout">
            <a:avLst>
              <a:gd name="adj1" fmla="val -169979"/>
              <a:gd name="adj2" fmla="val -150136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40" name="Rounded Rectangular Callout 11"/>
          <p:cNvSpPr/>
          <p:nvPr/>
        </p:nvSpPr>
        <p:spPr>
          <a:xfrm>
            <a:off x="6031210" y="3265934"/>
            <a:ext cx="648072" cy="648072"/>
          </a:xfrm>
          <a:prstGeom prst="wedgeRoundRectCallout">
            <a:avLst>
              <a:gd name="adj1" fmla="val 69398"/>
              <a:gd name="adj2" fmla="val -18835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41" name="Rounded Rectangular Callout 11"/>
          <p:cNvSpPr/>
          <p:nvPr/>
        </p:nvSpPr>
        <p:spPr>
          <a:xfrm>
            <a:off x="5167114" y="3265934"/>
            <a:ext cx="921246" cy="648072"/>
          </a:xfrm>
          <a:prstGeom prst="wedgeRoundRectCallout">
            <a:avLst>
              <a:gd name="adj1" fmla="val -34069"/>
              <a:gd name="adj2" fmla="val 17908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42" name="Rounded Rectangular Callout 11"/>
          <p:cNvSpPr/>
          <p:nvPr/>
        </p:nvSpPr>
        <p:spPr>
          <a:xfrm>
            <a:off x="5239122" y="3265934"/>
            <a:ext cx="921246" cy="648072"/>
          </a:xfrm>
          <a:prstGeom prst="wedgeRoundRectCallout">
            <a:avLst>
              <a:gd name="adj1" fmla="val -286347"/>
              <a:gd name="adj2" fmla="val 143812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43" name="Rounded Rectangular Callout 11"/>
          <p:cNvSpPr/>
          <p:nvPr/>
        </p:nvSpPr>
        <p:spPr>
          <a:xfrm>
            <a:off x="5671170" y="3265934"/>
            <a:ext cx="720080" cy="648072"/>
          </a:xfrm>
          <a:prstGeom prst="wedgeRoundRectCallout">
            <a:avLst>
              <a:gd name="adj1" fmla="val 19096"/>
              <a:gd name="adj2" fmla="val 230527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44" name="Rounded Rectangular Callout 11"/>
          <p:cNvSpPr/>
          <p:nvPr/>
        </p:nvSpPr>
        <p:spPr>
          <a:xfrm>
            <a:off x="5652120" y="3232026"/>
            <a:ext cx="1008112" cy="648072"/>
          </a:xfrm>
          <a:prstGeom prst="wedgeRoundRectCallout">
            <a:avLst>
              <a:gd name="adj1" fmla="val 223371"/>
              <a:gd name="adj2" fmla="val -10898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latin typeface="Trebuchet MS" pitchFamily="34" charset="0"/>
            </a:endParaRPr>
          </a:p>
        </p:txBody>
      </p:sp>
      <p:sp>
        <p:nvSpPr>
          <p:cNvPr id="19" name="Rounded Rectangular Callout 11"/>
          <p:cNvSpPr/>
          <p:nvPr/>
        </p:nvSpPr>
        <p:spPr>
          <a:xfrm>
            <a:off x="5167114" y="3265934"/>
            <a:ext cx="1368152" cy="648072"/>
          </a:xfrm>
          <a:prstGeom prst="wedgeRoundRectCallout">
            <a:avLst>
              <a:gd name="adj1" fmla="val -70422"/>
              <a:gd name="adj2" fmla="val -2080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Data </a:t>
            </a:r>
            <a:r>
              <a:rPr lang="pt-PT" dirty="0" err="1" smtClean="0">
                <a:latin typeface="Trebuchet MS" pitchFamily="34" charset="0"/>
              </a:rPr>
              <a:t>Flow</a:t>
            </a:r>
            <a:r>
              <a:rPr lang="pt-PT" dirty="0" smtClean="0">
                <a:latin typeface="Trebuchet MS" pitchFamily="34" charset="0"/>
              </a:rPr>
              <a:t>?</a:t>
            </a:r>
          </a:p>
        </p:txBody>
      </p:sp>
      <p:sp>
        <p:nvSpPr>
          <p:cNvPr id="45" name="Rounded Rectangular Callout 24"/>
          <p:cNvSpPr/>
          <p:nvPr/>
        </p:nvSpPr>
        <p:spPr>
          <a:xfrm>
            <a:off x="179512" y="4653136"/>
            <a:ext cx="1440160" cy="504056"/>
          </a:xfrm>
          <a:prstGeom prst="wedgeRoundRectCallout">
            <a:avLst>
              <a:gd name="adj1" fmla="val -34056"/>
              <a:gd name="adj2" fmla="val -286974"/>
              <a:gd name="adj3" fmla="val 16667"/>
            </a:avLst>
          </a:prstGeom>
          <a:gradFill>
            <a:gsLst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Parameters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4" grpId="0"/>
      <p:bldP spid="25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9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36079" y="908720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VisualScheme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7504" y="1556792"/>
            <a:ext cx="396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(define (variation f n)</a:t>
            </a:r>
            <a:endParaRPr lang="pt-PT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(map f (range 1 n)))</a:t>
            </a:r>
            <a:endParaRPr lang="pt-PT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89037" y="3212976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(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define (linear a b)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λ (t)</a:t>
            </a:r>
            <a:endParaRPr lang="pt-PT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(+ a (* t (- b a)))))</a:t>
            </a:r>
            <a:endParaRPr lang="pt-PT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7504" y="5258122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(define (sinusoidal amp freq)</a:t>
            </a:r>
            <a:endParaRPr lang="pt-PT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(λ (t)</a:t>
            </a:r>
            <a:endParaRPr lang="pt-PT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(* amp (sin (* freq 2 pi t)))))</a:t>
            </a:r>
            <a:endParaRPr lang="pt-PT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9" name="Picture 4" descr="C:\Users\Clkiente\Dropbox\eCAADe\2011\Presentation\EsquemaSinusoide_V01_0.jpg"/>
          <p:cNvPicPr>
            <a:picLocks noChangeAspect="1" noChangeArrowheads="1"/>
          </p:cNvPicPr>
          <p:nvPr/>
        </p:nvPicPr>
        <p:blipFill>
          <a:blip r:embed="rId4" cstate="print"/>
          <a:srcRect l="40527" t="5079" r="33741" b="3431"/>
          <a:stretch>
            <a:fillRect/>
          </a:stretch>
        </p:blipFill>
        <p:spPr bwMode="auto">
          <a:xfrm>
            <a:off x="6156176" y="908720"/>
            <a:ext cx="2880320" cy="5760640"/>
          </a:xfrm>
          <a:prstGeom prst="rect">
            <a:avLst/>
          </a:prstGeom>
          <a:noFill/>
        </p:spPr>
      </p:pic>
      <p:pic>
        <p:nvPicPr>
          <p:cNvPr id="30" name="Picture 2" descr="C:\Users\Clkiente\Dropbox\eCAADe\2011\Presentation\EsquemaSinusoide_V01_1.jpg"/>
          <p:cNvPicPr>
            <a:picLocks noChangeAspect="1" noChangeArrowheads="1"/>
          </p:cNvPicPr>
          <p:nvPr/>
        </p:nvPicPr>
        <p:blipFill>
          <a:blip r:embed="rId5" cstate="print"/>
          <a:srcRect l="40527" t="3936" r="33741" b="3431"/>
          <a:stretch>
            <a:fillRect/>
          </a:stretch>
        </p:blipFill>
        <p:spPr bwMode="auto">
          <a:xfrm>
            <a:off x="6156176" y="836712"/>
            <a:ext cx="2880320" cy="5832648"/>
          </a:xfrm>
          <a:prstGeom prst="rect">
            <a:avLst/>
          </a:prstGeom>
          <a:noFill/>
        </p:spPr>
      </p:pic>
      <p:pic>
        <p:nvPicPr>
          <p:cNvPr id="31" name="Picture 3" descr="C:\Users\Clkiente\Dropbox\eCAADe\2011\Presentation\EsquemaSinusoide_V01_2.jpg"/>
          <p:cNvPicPr>
            <a:picLocks noChangeAspect="1" noChangeArrowheads="1"/>
          </p:cNvPicPr>
          <p:nvPr/>
        </p:nvPicPr>
        <p:blipFill>
          <a:blip r:embed="rId6" cstate="print"/>
          <a:srcRect l="40527" t="3936" r="33741" b="3431"/>
          <a:stretch>
            <a:fillRect/>
          </a:stretch>
        </p:blipFill>
        <p:spPr bwMode="auto">
          <a:xfrm>
            <a:off x="6156176" y="836712"/>
            <a:ext cx="2880320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36079" y="908720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VisualScheme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" name="Picture 2" descr="C:\Users\Clkiente\Dropbox\eCAADe\2011\Presentation\StepStep20\conicSpiralBlackStepStep20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17" name="Picture 3" descr="C:\Users\Clkiente\Dropbox\eCAADe\2011\Presentation\StepStep20\conicSpiralBlackStepStep20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18" name="Picture 4" descr="C:\Users\Clkiente\Dropbox\eCAADe\2011\Presentation\StepStep20\conicSpiralBlackStepStep20-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0" name="Picture 5" descr="C:\Users\Clkiente\Dropbox\eCAADe\2011\Presentation\StepStep20\conicSpiralBlackStepStep20-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1" name="Picture 6" descr="C:\Users\Clkiente\Dropbox\eCAADe\2011\Presentation\StepStep20\conicSpiralBlackStepStep20-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2" name="Picture 7" descr="C:\Users\Clkiente\Dropbox\eCAADe\2011\Presentation\StepStep20\conicSpiralBlackStepStep20-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3" name="Picture 8" descr="C:\Users\Clkiente\Dropbox\eCAADe\2011\Presentation\StepStep20\conicSpiralBlackStepStep20-1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4" name="Picture 9" descr="C:\Users\Clkiente\Dropbox\eCAADe\2011\Presentation\StepStep20\conicSpiralBlackStepStep20-1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5" name="Picture 10" descr="C:\Users\Clkiente\Dropbox\eCAADe\2011\Presentation\StepStep20\conicSpiralBlackStepStep20-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6" name="Picture 11" descr="C:\Users\Clkiente\Dropbox\eCAADe\2011\Presentation\StepStep20\conicSpiralBlackStepStep20-2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7" name="Picture 12" descr="C:\Users\Clkiente\Dropbox\eCAADe\2011\Presentation\StepStep20\conicSpiralBlackStepStep20-2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8" name="Picture 13" descr="C:\Users\Clkiente\Dropbox\eCAADe\2011\Presentation\StepStep20\conicSpiralBlackStepStep20-2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29" name="Picture 14" descr="C:\Users\Clkiente\Dropbox\eCAADe\2011\Presentation\StepStep20\conicSpiralBlackStepStep20-2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0" name="Picture 15" descr="C:\Users\Clkiente\Dropbox\eCAADe\2011\Presentation\StepStep20\conicSpiralBlackStepStep20-2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1" name="Picture 16" descr="C:\Users\Clkiente\Dropbox\eCAADe\2011\Presentation\StepStep20\conicSpiralBlackStepStep20-30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2" name="Picture 17" descr="C:\Users\Clkiente\Dropbox\eCAADe\2011\Presentation\StepStep20\conicSpiralBlackStepStep20-32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3" name="Picture 18" descr="C:\Users\Clkiente\Dropbox\eCAADe\2011\Presentation\StepStep20\conicSpiralBlackStepStep20-34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4" name="Picture 19" descr="C:\Users\Clkiente\Dropbox\eCAADe\2011\Presentation\StepStep20\conicSpiralBlackStepStep20-36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5" name="Picture 20" descr="C:\Users\Clkiente\Dropbox\eCAADe\2011\Presentation\StepStep20\conicSpiralBlackStepStep20-38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6" name="Picture 21" descr="C:\Users\Clkiente\Dropbox\eCAADe\2011\Presentation\StepStep20\conicSpiralBlackStepStep20-40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7" name="Picture 22" descr="C:\Users\Clkiente\Dropbox\eCAADe\2011\Presentation\StepStep20\conicSpiralBlackStepStep20-42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38" name="Picture 23" descr="C:\Users\Clkiente\Dropbox\eCAADe\2011\Presentation\StepStep20\conicSpiralBlackStepStep20-44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26954" y="3284984"/>
            <a:ext cx="1663459" cy="3437272"/>
          </a:xfrm>
          <a:prstGeom prst="rect">
            <a:avLst/>
          </a:prstGeom>
          <a:noFill/>
        </p:spPr>
      </p:pic>
      <p:pic>
        <p:nvPicPr>
          <p:cNvPr id="39" name="Picture 24" descr="C:\Users\Clkiente\Dropbox\eCAADe\2011\Presentation\StepStep20\conicSpiralBlackStepStep20-46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0" name="Picture 25" descr="C:\Users\Clkiente\Dropbox\eCAADe\2011\Presentation\StepStep20\conicSpiralBlackStepStep20-48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1" name="Picture 26" descr="C:\Users\Clkiente\Dropbox\eCAADe\2011\Presentation\StepStep20\conicSpiralBlackStepStep20-50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2" name="Picture 27" descr="C:\Users\Clkiente\Dropbox\eCAADe\2011\Presentation\StepStep20\conicSpiralBlackStepStep20-52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3" name="Picture 28" descr="C:\Users\Clkiente\Dropbox\eCAADe\2011\Presentation\StepStep20\conicSpiralBlackStepStep20-54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4" name="Picture 29" descr="C:\Users\Clkiente\Dropbox\eCAADe\2011\Presentation\StepStep20\conicSpiralBlackStepStep20-56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5" name="Picture 30" descr="C:\Users\Clkiente\Dropbox\eCAADe\2011\Presentation\StepStep20\conicSpiralBlackStepStep20-58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6" name="Picture 31" descr="C:\Users\Clkiente\Dropbox\eCAADe\2011\Presentation\StepStep20\conicSpiralBlackStepStep20-60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7" name="Picture 32" descr="C:\Users\Clkiente\Dropbox\eCAADe\2011\Presentation\StepStep20\conicSpiralBlackStepStep20-62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8" name="Picture 33" descr="C:\Users\Clkiente\Dropbox\eCAADe\2011\Presentation\StepStep20\conicSpiralBlackStepStep20-64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49" name="Picture 34" descr="C:\Users\Clkiente\Dropbox\eCAADe\2011\Presentation\StepStep20\conicSpiralBlackStepStep20-66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50" name="Picture 35" descr="C:\Users\Clkiente\Dropbox\eCAADe\2011\Presentation\StepStep20\conicSpiralBlackStepStep20-68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51" name="Picture 36" descr="C:\Users\Clkiente\Dropbox\eCAADe\2011\Presentation\StepStep20\conicSpiralBlackStepStep20-70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52" name="Picture 37" descr="C:\Users\Clkiente\Dropbox\eCAADe\2011\Presentation\StepStep20\conicSpiralBlackStepStep20-72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726954" y="3284984"/>
            <a:ext cx="1663459" cy="3437272"/>
          </a:xfrm>
          <a:prstGeom prst="rect">
            <a:avLst/>
          </a:prstGeom>
          <a:noFill/>
        </p:spPr>
      </p:pic>
      <p:pic>
        <p:nvPicPr>
          <p:cNvPr id="53" name="Picture 38" descr="C:\Users\Clkiente\Dropbox\eCAADe\2011\Presentation\StepStep20\conicSpiralBlackStepStep20-74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54" name="Picture 39" descr="C:\Users\Clkiente\Dropbox\eCAADe\2011\Presentation\StepStep20\conicSpiralBlackStepStep20-76.pn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55" name="Picture 40" descr="C:\Users\Clkiente\Dropbox\eCAADe\2011\Presentation\StepStep20\conicSpiralBlackStepStep20-78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726954" y="3284985"/>
            <a:ext cx="1663459" cy="3437323"/>
          </a:xfrm>
          <a:prstGeom prst="rect">
            <a:avLst/>
          </a:prstGeom>
          <a:noFill/>
        </p:spPr>
      </p:pic>
      <p:pic>
        <p:nvPicPr>
          <p:cNvPr id="56" name="Picture 41" descr="C:\Users\Clkiente\Dropbox\eCAADe\2011\Presentation\StepStep20\conicSpiralBlackStepStep20-80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726954" y="3284984"/>
            <a:ext cx="1663459" cy="3437272"/>
          </a:xfrm>
          <a:prstGeom prst="rect">
            <a:avLst/>
          </a:prstGeom>
          <a:noFill/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7504" y="1402904"/>
            <a:ext cx="8640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(define (spiral-points r0 r1 φ0 φ1 h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amp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freq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n)</a:t>
            </a: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(map cyl</a:t>
            </a: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(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variation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(+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fx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(linear r0 r1)</a:t>
            </a: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	     (sinusoidal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amp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freq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n)</a:t>
            </a: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(variation (linear 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 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1) n)</a:t>
            </a:r>
            <a:endParaRPr lang="pt-PT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(variation (linear 0 h) n)))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25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75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25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75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25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75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25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175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25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475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5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25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775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5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925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logo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36079" y="908720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VisualScheme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Users\Clkiente\Dropbox\eCAADe\2011\Presentation\Step1\conicSpiralBlackStep1-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24" name="Picture 3" descr="C:\Users\Clkiente\Dropbox\eCAADe\2011\Presentation\Step1\conicSpiralBlackStep1-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25" name="Picture 4" descr="C:\Users\Clkiente\Dropbox\eCAADe\2011\Presentation\Step1\conicSpiralBlackStep1-3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26" name="Picture 5" descr="C:\Users\Clkiente\Dropbox\eCAADe\2011\Presentation\Step1\conicSpiralBlackStep1-4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27" name="Picture 6" descr="C:\Users\Clkiente\Dropbox\eCAADe\2011\Presentation\Step1\conicSpiralBlackStep1-5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28" name="Picture 7" descr="C:\Users\Clkiente\Dropbox\eCAADe\2011\Presentation\Step1\conicSpiralBlackStep1-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29" name="Picture 2" descr="C:\Users\Clkiente\Dropbox\eCAADe\2011\Presentation\Step2\conicSpiralBlackStep2-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30" name="Picture 3" descr="C:\Users\Clkiente\Dropbox\eCAADe\2011\Presentation\Step2\conicSpiralBlackStep2-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31" name="Picture 4" descr="C:\Users\Clkiente\Dropbox\eCAADe\2011\Presentation\Step2\conicSpiralBlackStep2-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32" name="Picture 5" descr="C:\Users\Clkiente\Dropbox\eCAADe\2011\Presentation\Step2\conicSpiralBlackStep2-4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33" name="Picture 6" descr="C:\Users\Clkiente\Dropbox\eCAADe\2011\Presentation\Step2\conicSpiralBlackStep2-5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pic>
        <p:nvPicPr>
          <p:cNvPr id="34" name="Picture 7" descr="C:\Users\Clkiente\Dropbox\eCAADe\2011\Presentation\Step2\conicSpiralBlackStep2-6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90650" y="2940999"/>
            <a:ext cx="7140254" cy="4016393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504" y="1556792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(define (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spirals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r0 r1 h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amp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freq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nspiral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turns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n)</a:t>
            </a: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(map (λ (φ)</a:t>
            </a:r>
            <a:endParaRPr lang="pt-PT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(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spiral-points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r0 r1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(+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(* 2 </a:t>
            </a:r>
            <a:r>
              <a:rPr lang="pt-PT" sz="20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pi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turns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 </a:t>
            </a: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h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amp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freq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n))</a:t>
            </a: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(variation (linear 0 (* 2 </a:t>
            </a:r>
            <a:r>
              <a:rPr lang="pt-PT" sz="20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pi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nspiral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)))</a:t>
            </a:r>
            <a:endParaRPr lang="pt-PT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07504" y="1556792"/>
            <a:ext cx="91450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(define (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spirals-mesh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r0 r1 h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amp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freq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nspiral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turns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n)</a:t>
            </a: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(append (spirals r0 r1 h amp freq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nspiral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turns n)</a:t>
            </a:r>
            <a:endParaRPr lang="pt-PT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(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spirals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r0 r1 h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amp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freq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nspiral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(- </a:t>
            </a:r>
            <a:r>
              <a:rPr lang="pt-PT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turns</a:t>
            </a:r>
            <a:r>
              <a:rPr lang="pt-PT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n)))</a:t>
            </a:r>
            <a:endParaRPr lang="pt-PT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150937" y="917646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VisualScheme</a:t>
            </a:r>
            <a:endParaRPr lang="en-US" sz="2000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4" name="Picture 13" descr="Fig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435" y="1564724"/>
            <a:ext cx="8606412" cy="483915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5998191" y="1958454"/>
            <a:ext cx="878065" cy="308439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16"/>
          <p:cNvSpPr/>
          <p:nvPr/>
        </p:nvSpPr>
        <p:spPr>
          <a:xfrm>
            <a:off x="275760" y="4200616"/>
            <a:ext cx="1224136" cy="12650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15" descr="229_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435" y="1412776"/>
            <a:ext cx="8280920" cy="517557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36079" y="908720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Future Work: Rosetta</a:t>
            </a:r>
            <a:endParaRPr lang="en-US" sz="2000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1" name="Picture 10" descr="229_0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435" y="1416958"/>
            <a:ext cx="8288630" cy="518039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403648" y="2996952"/>
            <a:ext cx="63367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Thank You</a:t>
            </a:r>
          </a:p>
          <a:p>
            <a:pPr algn="ctr">
              <a:lnSpc>
                <a:spcPts val="3000"/>
              </a:lnSpc>
            </a:pPr>
            <a:endParaRPr lang="en-US" sz="3500" b="1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  <a:p>
            <a:pPr algn="ctr">
              <a:lnSpc>
                <a:spcPts val="3000"/>
              </a:lnSpc>
            </a:pPr>
            <a:endParaRPr lang="en-US" sz="3500" b="1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  <a:p>
            <a:pPr algn="ctr">
              <a:lnSpc>
                <a:spcPts val="3000"/>
              </a:lnSpc>
            </a:pPr>
            <a:endParaRPr lang="en-US" sz="3500" b="1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35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Questions?</a:t>
            </a:r>
            <a:endParaRPr lang="en-US" sz="3500" b="1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6" name="Picture 4" descr="C:\Users\Clkiente\Dropbox\eCAADe\2011\Presentation\sinuxvCubos2Black.png"/>
          <p:cNvPicPr>
            <a:picLocks noChangeAspect="1" noChangeArrowheads="1"/>
          </p:cNvPicPr>
          <p:nvPr/>
        </p:nvPicPr>
        <p:blipFill>
          <a:blip r:embed="rId4" cstate="print"/>
          <a:srcRect l="11092" t="10309" r="15771" b="19706"/>
          <a:stretch>
            <a:fillRect/>
          </a:stretch>
        </p:blipFill>
        <p:spPr bwMode="auto">
          <a:xfrm>
            <a:off x="947217" y="2348880"/>
            <a:ext cx="7246087" cy="390092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1124744"/>
            <a:ext cx="8640960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chemeClr val="bg1"/>
                </a:solidFill>
                <a:latin typeface="Trebuchet MS" pitchFamily="34" charset="0"/>
              </a:rPr>
              <a:t>“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Geometry may still serve as the output of the design, but the design representation shifts, at least partially, into the realm of programming.”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solidFill>
                  <a:schemeClr val="bg1"/>
                </a:solidFill>
                <a:latin typeface="Trebuchet MS" pitchFamily="34" charset="0"/>
              </a:rPr>
              <a:t>(</a:t>
            </a:r>
            <a:r>
              <a:rPr lang="pt-PT" sz="1600" dirty="0" err="1" smtClean="0">
                <a:solidFill>
                  <a:schemeClr val="bg1"/>
                </a:solidFill>
                <a:latin typeface="Trebuchet MS" pitchFamily="34" charset="0"/>
              </a:rPr>
              <a:t>Kilian</a:t>
            </a:r>
            <a:r>
              <a:rPr lang="pt-PT" sz="1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tr-TR" sz="1600" dirty="0" smtClean="0">
                <a:solidFill>
                  <a:schemeClr val="bg1"/>
                </a:solidFill>
                <a:latin typeface="Trebuchet MS" pitchFamily="34" charset="0"/>
              </a:rPr>
              <a:t>200</a:t>
            </a:r>
            <a:r>
              <a:rPr lang="pt-PT" sz="1600" dirty="0" smtClean="0">
                <a:solidFill>
                  <a:schemeClr val="bg1"/>
                </a:solidFill>
                <a:latin typeface="Trebuchet MS" pitchFamily="34" charset="0"/>
              </a:rPr>
              <a:t>6</a:t>
            </a:r>
            <a:r>
              <a:rPr lang="tr-TR" sz="1600" dirty="0" smtClean="0">
                <a:solidFill>
                  <a:schemeClr val="bg1"/>
                </a:solidFill>
                <a:latin typeface="Trebuchet MS" pitchFamily="34" charset="0"/>
              </a:rPr>
              <a:t>)</a:t>
            </a:r>
            <a:endParaRPr lang="en-GB" sz="1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ts val="2500"/>
              </a:lnSpc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168626" y="1196752"/>
            <a:ext cx="51234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1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Visual Programming Languages (VPL):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	</a:t>
            </a:r>
            <a:r>
              <a:rPr lang="en-GB" sz="2000" dirty="0" err="1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Bidimensional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 arrangement of 	icons</a:t>
            </a:r>
          </a:p>
          <a:p>
            <a:pPr>
              <a:lnSpc>
                <a:spcPts val="3000"/>
              </a:lnSpc>
            </a:pPr>
            <a:endParaRPr lang="en-GB" sz="2000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  <a:p>
            <a:pPr algn="just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546882"/>
            <a:ext cx="511256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1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Textual Programming Languages (TPL):</a:t>
            </a:r>
          </a:p>
          <a:p>
            <a:pPr>
              <a:lnSpc>
                <a:spcPts val="3000"/>
              </a:lnSpc>
            </a:pPr>
            <a:r>
              <a:rPr lang="en-GB" sz="21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	</a:t>
            </a:r>
            <a:r>
              <a:rPr lang="en-GB" sz="2000" dirty="0" err="1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Unidimensional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 Sequence of	Characters</a:t>
            </a:r>
          </a:p>
          <a:p>
            <a:pPr algn="just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3592755"/>
            <a:ext cx="41764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ConicSpiral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Length,N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Dim points()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ReDim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points(N-1)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Dim t,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For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=0 To N-1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t=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*Length/N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points(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)=Pt(t*Cos(5*t),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  t*Sin(5*t),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  t)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Next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ConicSpiralPoints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=points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Function</a:t>
            </a:r>
            <a:endParaRPr lang="pt-PT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pic>
        <p:nvPicPr>
          <p:cNvPr id="11" name="Imagem 10" descr="Figure1_2PWT.jpg"/>
          <p:cNvPicPr>
            <a:picLocks noChangeAspect="1"/>
          </p:cNvPicPr>
          <p:nvPr/>
        </p:nvPicPr>
        <p:blipFill>
          <a:blip r:embed="rId4" cstate="print"/>
          <a:srcRect r="17869"/>
          <a:stretch>
            <a:fillRect/>
          </a:stretch>
        </p:blipFill>
        <p:spPr>
          <a:xfrm>
            <a:off x="5200650" y="1838074"/>
            <a:ext cx="3686175" cy="128106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0" y="2372354"/>
            <a:ext cx="9144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PT" sz="35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… and the winner is …</a:t>
            </a:r>
            <a:endParaRPr lang="en-GB" sz="3500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  <a:p>
            <a:pPr algn="just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0990" y="3007838"/>
            <a:ext cx="5145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No conclusive evidence </a:t>
            </a:r>
            <a:r>
              <a:rPr lang="en-GB" sz="1600" dirty="0" smtClean="0">
                <a:solidFill>
                  <a:schemeClr val="bg1"/>
                </a:solidFill>
                <a:latin typeface="Trebuchet MS" pitchFamily="34" charset="0"/>
              </a:rPr>
              <a:t>(</a:t>
            </a:r>
            <a:r>
              <a:rPr lang="en-GB" sz="1600" dirty="0" err="1" smtClean="0">
                <a:solidFill>
                  <a:schemeClr val="bg1"/>
                </a:solidFill>
                <a:latin typeface="Trebuchet MS" pitchFamily="34" charset="0"/>
              </a:rPr>
              <a:t>Menzies</a:t>
            </a:r>
            <a:r>
              <a:rPr lang="en-GB" sz="1600" dirty="0" smtClean="0">
                <a:solidFill>
                  <a:schemeClr val="bg1"/>
                </a:solidFill>
                <a:latin typeface="Trebuchet MS" pitchFamily="34" charset="0"/>
              </a:rPr>
              <a:t>, 2002)</a:t>
            </a:r>
            <a:endParaRPr lang="en-GB" sz="1600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1876" y="3682912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500" dirty="0" smtClean="0">
                <a:solidFill>
                  <a:schemeClr val="bg1"/>
                </a:solidFill>
                <a:latin typeface="Trebuchet MS" pitchFamily="34" charset="0"/>
              </a:rPr>
              <a:t>VPL: 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more motivating for beginners</a:t>
            </a:r>
            <a:endParaRPr lang="en-US" sz="20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1876" y="4469050"/>
            <a:ext cx="54008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dirty="0" smtClean="0">
                <a:solidFill>
                  <a:schemeClr val="bg1"/>
                </a:solidFill>
                <a:latin typeface="Trebuchet MS" pitchFamily="34" charset="0"/>
              </a:rPr>
              <a:t>TPL: 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more productive for complex problems</a:t>
            </a:r>
            <a:endParaRPr lang="pt-PT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136079" y="908720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Experiment 01</a:t>
            </a:r>
          </a:p>
        </p:txBody>
      </p:sp>
      <p:pic>
        <p:nvPicPr>
          <p:cNvPr id="4098" name="Picture 2" descr="C:\Users\Clkiente\Dropbox\eCAADe\2011\Presentation\conicSpiralSpheresBlack.png"/>
          <p:cNvPicPr>
            <a:picLocks noChangeAspect="1" noChangeArrowheads="1"/>
          </p:cNvPicPr>
          <p:nvPr/>
        </p:nvPicPr>
        <p:blipFill>
          <a:blip r:embed="rId4" cstate="print"/>
          <a:srcRect l="5701" t="4320" r="5312" b="4547"/>
          <a:stretch>
            <a:fillRect/>
          </a:stretch>
        </p:blipFill>
        <p:spPr bwMode="auto">
          <a:xfrm>
            <a:off x="1185829" y="1976996"/>
            <a:ext cx="6770547" cy="390027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 descr="Figure1_2PW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05770"/>
            <a:ext cx="8640960" cy="24664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736479" y="465786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292080" y="1196752"/>
            <a:ext cx="1296144" cy="720080"/>
          </a:xfrm>
          <a:prstGeom prst="wedgeRoundRectCallout">
            <a:avLst>
              <a:gd name="adj1" fmla="val 57273"/>
              <a:gd name="adj2" fmla="val 129029"/>
              <a:gd name="adj3" fmla="val 1666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Function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843808" y="1052736"/>
            <a:ext cx="1440160" cy="648072"/>
          </a:xfrm>
          <a:prstGeom prst="wedgeRoundRectCallout">
            <a:avLst>
              <a:gd name="adj1" fmla="val 42659"/>
              <a:gd name="adj2" fmla="val 167339"/>
              <a:gd name="adj3" fmla="val 1666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Expression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67544" y="4869160"/>
            <a:ext cx="1584176" cy="648072"/>
          </a:xfrm>
          <a:prstGeom prst="wedgeRoundRectCallout">
            <a:avLst>
              <a:gd name="adj1" fmla="val 24146"/>
              <a:gd name="adj2" fmla="val -258628"/>
              <a:gd name="adj3" fmla="val 16667"/>
            </a:avLst>
          </a:prstGeom>
          <a:gradFill>
            <a:gsLst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Parameters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3995936" y="4869160"/>
            <a:ext cx="2088232" cy="648072"/>
          </a:xfrm>
          <a:prstGeom prst="wedgeRoundRectCallout">
            <a:avLst>
              <a:gd name="adj1" fmla="val -37515"/>
              <a:gd name="adj2" fmla="val -153292"/>
              <a:gd name="adj3" fmla="val 16667"/>
            </a:avLst>
          </a:prstGeom>
          <a:gradFill>
            <a:gsLst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Range</a:t>
            </a:r>
          </a:p>
          <a:p>
            <a:pPr algn="ctr"/>
            <a:r>
              <a:rPr lang="pt-PT" dirty="0" smtClean="0">
                <a:latin typeface="Trebuchet MS" pitchFamily="34" charset="0"/>
              </a:rPr>
              <a:t>0, 0.2, 0.4, …, 20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Rounded Rectangular Callout 26"/>
          <p:cNvSpPr/>
          <p:nvPr/>
        </p:nvSpPr>
        <p:spPr>
          <a:xfrm>
            <a:off x="7092280" y="4869160"/>
            <a:ext cx="1296144" cy="648072"/>
          </a:xfrm>
          <a:prstGeom prst="wedgeRoundRectCallout">
            <a:avLst>
              <a:gd name="adj1" fmla="val -90541"/>
              <a:gd name="adj2" fmla="val -151612"/>
              <a:gd name="adj3" fmla="val 16667"/>
            </a:avLst>
          </a:prstGeom>
          <a:gradFill>
            <a:gsLst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Data </a:t>
            </a:r>
            <a:r>
              <a:rPr lang="pt-PT" dirty="0" err="1" smtClean="0">
                <a:latin typeface="Trebuchet MS" pitchFamily="34" charset="0"/>
              </a:rPr>
              <a:t>Flow</a:t>
            </a:r>
            <a:endParaRPr lang="pt-PT" dirty="0" smtClean="0">
              <a:latin typeface="Trebuchet MS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30" name="Rounded Rectangular Callout 22"/>
          <p:cNvSpPr/>
          <p:nvPr/>
        </p:nvSpPr>
        <p:spPr>
          <a:xfrm>
            <a:off x="7524328" y="1700808"/>
            <a:ext cx="1296144" cy="656456"/>
          </a:xfrm>
          <a:prstGeom prst="wedgeRoundRectCallout">
            <a:avLst>
              <a:gd name="adj1" fmla="val 35752"/>
              <a:gd name="adj2" fmla="val 286356"/>
              <a:gd name="adj3" fmla="val 1666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Points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50937" y="917646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Grasshopper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5" grpId="0" animBg="1"/>
      <p:bldP spid="30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TextBox 15"/>
          <p:cNvSpPr txBox="1"/>
          <p:nvPr/>
        </p:nvSpPr>
        <p:spPr>
          <a:xfrm>
            <a:off x="136079" y="908720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RhinoScript</a:t>
            </a:r>
            <a:endParaRPr lang="en-US" sz="2500" dirty="0" smtClean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412776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Option Explicit</a:t>
            </a:r>
          </a:p>
          <a:p>
            <a:endParaRPr lang="en-GB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ConicSpiralPoints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Length,N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Dim points()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ReDim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points(N-1)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Dim t, 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For 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=0 To N-1		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t=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*Length/N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points(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)=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Rhino.Addpoint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(Array(t*Cos(5*t),t*Sin(5*t),t))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Next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ConicSpiralPoints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=points</a:t>
            </a:r>
            <a:endParaRPr lang="pt-PT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Function</a:t>
            </a:r>
          </a:p>
          <a:p>
            <a:endParaRPr lang="en-GB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Sub Main ()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Call 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ConicSpiralPoints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(20,100)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ConicSpiralPoints</a:t>
            </a:r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25, 150 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Sub</a:t>
            </a:r>
          </a:p>
          <a:p>
            <a:pPr algn="just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ular Callout 22"/>
          <p:cNvSpPr/>
          <p:nvPr/>
        </p:nvSpPr>
        <p:spPr>
          <a:xfrm>
            <a:off x="4860032" y="4869160"/>
            <a:ext cx="1296144" cy="656456"/>
          </a:xfrm>
          <a:prstGeom prst="wedgeRoundRectCallout">
            <a:avLst>
              <a:gd name="adj1" fmla="val -200877"/>
              <a:gd name="adj2" fmla="val -119917"/>
              <a:gd name="adj3" fmla="val 16667"/>
            </a:avLst>
          </a:prstGeom>
          <a:gradFill>
            <a:gsLst>
              <a:gs pos="70000">
                <a:srgbClr val="C0000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Returned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Value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52" name="Rounded Rectangular Callout 22"/>
          <p:cNvSpPr/>
          <p:nvPr/>
        </p:nvSpPr>
        <p:spPr>
          <a:xfrm>
            <a:off x="4283968" y="4077072"/>
            <a:ext cx="1296144" cy="656456"/>
          </a:xfrm>
          <a:prstGeom prst="wedgeRoundRectCallout">
            <a:avLst>
              <a:gd name="adj1" fmla="val -262606"/>
              <a:gd name="adj2" fmla="val -72034"/>
              <a:gd name="adj3" fmla="val 16667"/>
            </a:avLst>
          </a:prstGeom>
          <a:gradFill>
            <a:gsLst>
              <a:gs pos="0">
                <a:srgbClr val="C00000"/>
              </a:gs>
              <a:gs pos="9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Points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7" name="Rounded Rectangular Callout 11"/>
          <p:cNvSpPr/>
          <p:nvPr/>
        </p:nvSpPr>
        <p:spPr>
          <a:xfrm>
            <a:off x="3203848" y="2636912"/>
            <a:ext cx="1152128" cy="648072"/>
          </a:xfrm>
          <a:prstGeom prst="wedgeRoundRectCallout">
            <a:avLst>
              <a:gd name="adj1" fmla="val -109520"/>
              <a:gd name="adj2" fmla="val 27490"/>
              <a:gd name="adj3" fmla="val 1666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Range ?</a:t>
            </a:r>
          </a:p>
        </p:txBody>
      </p:sp>
      <p:sp>
        <p:nvSpPr>
          <p:cNvPr id="24" name="Rounded Rectangular Callout 11"/>
          <p:cNvSpPr/>
          <p:nvPr/>
        </p:nvSpPr>
        <p:spPr>
          <a:xfrm>
            <a:off x="5076056" y="2564904"/>
            <a:ext cx="1440160" cy="648072"/>
          </a:xfrm>
          <a:prstGeom prst="wedgeRoundRectCallout">
            <a:avLst>
              <a:gd name="adj1" fmla="val -25666"/>
              <a:gd name="adj2" fmla="val 119316"/>
              <a:gd name="adj3" fmla="val 1666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Expression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99592" y="779579"/>
            <a:ext cx="1584176" cy="633197"/>
          </a:xfrm>
          <a:prstGeom prst="wedgeRoundRectCallout">
            <a:avLst>
              <a:gd name="adj1" fmla="val -72147"/>
              <a:gd name="adj2" fmla="val 66116"/>
              <a:gd name="adj3" fmla="val 1666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Mandatory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Declaration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14" name="Rounded Rectangular Callout 11"/>
          <p:cNvSpPr/>
          <p:nvPr/>
        </p:nvSpPr>
        <p:spPr>
          <a:xfrm>
            <a:off x="3059832" y="836712"/>
            <a:ext cx="1296144" cy="648072"/>
          </a:xfrm>
          <a:prstGeom prst="wedgeRoundRectCallout">
            <a:avLst>
              <a:gd name="adj1" fmla="val -152211"/>
              <a:gd name="adj2" fmla="val 142201"/>
              <a:gd name="adj3" fmla="val 1666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Function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15" name="Rounded Rectangular Callout 11"/>
          <p:cNvSpPr/>
          <p:nvPr/>
        </p:nvSpPr>
        <p:spPr>
          <a:xfrm>
            <a:off x="4860032" y="908720"/>
            <a:ext cx="1512168" cy="648072"/>
          </a:xfrm>
          <a:prstGeom prst="wedgeRoundRectCallout">
            <a:avLst>
              <a:gd name="adj1" fmla="val -53619"/>
              <a:gd name="adj2" fmla="val 132121"/>
              <a:gd name="adj3" fmla="val 1666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Parameters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16" name="Rounded Rectangular Callout 11"/>
          <p:cNvSpPr/>
          <p:nvPr/>
        </p:nvSpPr>
        <p:spPr>
          <a:xfrm>
            <a:off x="4860032" y="1844824"/>
            <a:ext cx="1728192" cy="648072"/>
          </a:xfrm>
          <a:prstGeom prst="wedgeRoundRectCallout">
            <a:avLst>
              <a:gd name="adj1" fmla="val -207494"/>
              <a:gd name="adj2" fmla="val 40580"/>
              <a:gd name="adj3" fmla="val 1666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Array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Declaration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17" name="Rounded Rectangular Callout 11"/>
          <p:cNvSpPr/>
          <p:nvPr/>
        </p:nvSpPr>
        <p:spPr>
          <a:xfrm>
            <a:off x="6804248" y="2204864"/>
            <a:ext cx="1620688" cy="648072"/>
          </a:xfrm>
          <a:prstGeom prst="wedgeRoundRectCallout">
            <a:avLst>
              <a:gd name="adj1" fmla="val -295274"/>
              <a:gd name="adj2" fmla="val 27561"/>
              <a:gd name="adj3" fmla="val 1666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Array</a:t>
            </a:r>
            <a:r>
              <a:rPr lang="pt-PT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pt-PT" dirty="0" err="1" smtClean="0">
                <a:latin typeface="Trebuchet MS" pitchFamily="34" charset="0"/>
              </a:rPr>
              <a:t>Redimension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18" name="Rounded Rectangular Callout 11"/>
          <p:cNvSpPr/>
          <p:nvPr/>
        </p:nvSpPr>
        <p:spPr>
          <a:xfrm>
            <a:off x="7092280" y="2996952"/>
            <a:ext cx="1800200" cy="648072"/>
          </a:xfrm>
          <a:prstGeom prst="wedgeRoundRectCallout">
            <a:avLst>
              <a:gd name="adj1" fmla="val -353326"/>
              <a:gd name="adj2" fmla="val -53485"/>
              <a:gd name="adj3" fmla="val 16667"/>
            </a:avLst>
          </a:prstGeom>
          <a:gradFill>
            <a:gsLst>
              <a:gs pos="4000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Variable </a:t>
            </a:r>
            <a:r>
              <a:rPr lang="pt-PT" dirty="0" smtClean="0">
                <a:latin typeface="Trebuchet MS" pitchFamily="34" charset="0"/>
              </a:rPr>
              <a:t>declaration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0" name="Rounded Rectangular Callout 11"/>
          <p:cNvSpPr/>
          <p:nvPr/>
        </p:nvSpPr>
        <p:spPr>
          <a:xfrm>
            <a:off x="7596336" y="4941168"/>
            <a:ext cx="1296144" cy="504056"/>
          </a:xfrm>
          <a:prstGeom prst="wedgeRoundRectCallout">
            <a:avLst>
              <a:gd name="adj1" fmla="val -581393"/>
              <a:gd name="adj2" fmla="val -375961"/>
              <a:gd name="adj3" fmla="val 16667"/>
            </a:avLst>
          </a:prstGeom>
          <a:gradFill>
            <a:gsLst>
              <a:gs pos="8600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rebuchet MS" pitchFamily="34" charset="0"/>
              </a:rPr>
              <a:t>For </a:t>
            </a:r>
            <a:r>
              <a:rPr lang="pt-PT" dirty="0" err="1" smtClean="0">
                <a:latin typeface="Trebuchet MS" pitchFamily="34" charset="0"/>
              </a:rPr>
              <a:t>Loop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1" name="Rounded Rectangular Callout 11"/>
          <p:cNvSpPr/>
          <p:nvPr/>
        </p:nvSpPr>
        <p:spPr>
          <a:xfrm>
            <a:off x="4572000" y="5949280"/>
            <a:ext cx="1440160" cy="648072"/>
          </a:xfrm>
          <a:prstGeom prst="wedgeRoundRectCallout">
            <a:avLst>
              <a:gd name="adj1" fmla="val -152651"/>
              <a:gd name="adj2" fmla="val -370533"/>
              <a:gd name="adj3" fmla="val 16667"/>
            </a:avLst>
          </a:prstGeom>
          <a:gradFill>
            <a:gsLst>
              <a:gs pos="8000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Function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Call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Rounded Rectangular Callout 11"/>
          <p:cNvSpPr/>
          <p:nvPr/>
        </p:nvSpPr>
        <p:spPr>
          <a:xfrm>
            <a:off x="1979712" y="4653136"/>
            <a:ext cx="1440160" cy="633197"/>
          </a:xfrm>
          <a:prstGeom prst="wedgeRoundRectCallout">
            <a:avLst>
              <a:gd name="adj1" fmla="val -66899"/>
              <a:gd name="adj2" fmla="val 36890"/>
              <a:gd name="adj3" fmla="val 1666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Subroutine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467544" y="2833238"/>
            <a:ext cx="2179290" cy="1406373"/>
            <a:chOff x="467544" y="2761230"/>
            <a:chExt cx="2179290" cy="140637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7544" y="2761230"/>
              <a:ext cx="0" cy="14063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67544" y="2780928"/>
              <a:ext cx="21777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231740" y="3176972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0650" y="3573016"/>
              <a:ext cx="189618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55576" y="3551993"/>
              <a:ext cx="0" cy="3270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5576" y="3861048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59632" y="3840480"/>
              <a:ext cx="0" cy="3267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67544" y="4149080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ular Callout 11"/>
          <p:cNvSpPr/>
          <p:nvPr/>
        </p:nvSpPr>
        <p:spPr>
          <a:xfrm>
            <a:off x="6948264" y="1052736"/>
            <a:ext cx="1620688" cy="648072"/>
          </a:xfrm>
          <a:prstGeom prst="wedgeRoundRectCallout">
            <a:avLst>
              <a:gd name="adj1" fmla="val -329950"/>
              <a:gd name="adj2" fmla="val 193642"/>
              <a:gd name="adj3" fmla="val 1666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Last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index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63" name="Rounded Rectangular Callout 11"/>
          <p:cNvSpPr/>
          <p:nvPr/>
        </p:nvSpPr>
        <p:spPr>
          <a:xfrm>
            <a:off x="2051720" y="6093296"/>
            <a:ext cx="1440160" cy="576064"/>
          </a:xfrm>
          <a:prstGeom prst="wedgeRoundRectCallout">
            <a:avLst>
              <a:gd name="adj1" fmla="val -113630"/>
              <a:gd name="adj2" fmla="val -149704"/>
              <a:gd name="adj3" fmla="val 16667"/>
            </a:avLst>
          </a:prstGeom>
          <a:gradFill>
            <a:gsLst>
              <a:gs pos="7000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Function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Call</a:t>
            </a:r>
            <a:r>
              <a:rPr lang="pt-PT" dirty="0" smtClean="0">
                <a:latin typeface="Trebuchet MS" pitchFamily="34" charset="0"/>
              </a:rPr>
              <a:t>?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64" name="Rounded Rectangular Callout 11"/>
          <p:cNvSpPr/>
          <p:nvPr/>
        </p:nvSpPr>
        <p:spPr>
          <a:xfrm>
            <a:off x="323528" y="6093296"/>
            <a:ext cx="1584176" cy="576064"/>
          </a:xfrm>
          <a:prstGeom prst="wedgeRoundRectCallout">
            <a:avLst>
              <a:gd name="adj1" fmla="val 27907"/>
              <a:gd name="adj2" fmla="val -88342"/>
              <a:gd name="adj3" fmla="val 16667"/>
            </a:avLst>
          </a:prstGeom>
          <a:gradFill>
            <a:gsLst>
              <a:gs pos="6000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Function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Call</a:t>
            </a:r>
            <a:r>
              <a:rPr lang="pt-PT" dirty="0" smtClean="0">
                <a:latin typeface="Trebuchet MS" pitchFamily="34" charset="0"/>
              </a:rPr>
              <a:t>??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37" name="Rounded Rectangular Callout 11"/>
          <p:cNvSpPr/>
          <p:nvPr/>
        </p:nvSpPr>
        <p:spPr>
          <a:xfrm>
            <a:off x="7452320" y="4005064"/>
            <a:ext cx="1440160" cy="648072"/>
          </a:xfrm>
          <a:prstGeom prst="wedgeRoundRectCallout">
            <a:avLst>
              <a:gd name="adj1" fmla="val -421173"/>
              <a:gd name="adj2" fmla="val -73646"/>
              <a:gd name="adj3" fmla="val 16667"/>
            </a:avLst>
          </a:prstGeom>
          <a:gradFill>
            <a:gsLst>
              <a:gs pos="7000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Assignment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19" name="Rounded Rectangular Callout 11"/>
          <p:cNvSpPr/>
          <p:nvPr/>
        </p:nvSpPr>
        <p:spPr>
          <a:xfrm>
            <a:off x="5796136" y="4192513"/>
            <a:ext cx="1512168" cy="648072"/>
          </a:xfrm>
          <a:prstGeom prst="wedgeRoundRectCallout">
            <a:avLst>
              <a:gd name="adj1" fmla="val -347568"/>
              <a:gd name="adj2" fmla="val -184294"/>
              <a:gd name="adj3" fmla="val 16667"/>
            </a:avLst>
          </a:prstGeom>
          <a:gradFill>
            <a:gsLst>
              <a:gs pos="8000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First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index</a:t>
            </a:r>
            <a:endParaRPr lang="pt-PT" dirty="0" smtClean="0">
              <a:latin typeface="Trebuchet MS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Rounded Rectangular Callout 11"/>
          <p:cNvSpPr/>
          <p:nvPr/>
        </p:nvSpPr>
        <p:spPr>
          <a:xfrm>
            <a:off x="6804248" y="5733256"/>
            <a:ext cx="1440160" cy="648072"/>
          </a:xfrm>
          <a:prstGeom prst="wedgeRoundRectCallout">
            <a:avLst>
              <a:gd name="adj1" fmla="val -187704"/>
              <a:gd name="adj2" fmla="val -339669"/>
              <a:gd name="adj3" fmla="val 16667"/>
            </a:avLst>
          </a:prstGeom>
          <a:gradFill>
            <a:gsLst>
              <a:gs pos="8000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Trebuchet MS" pitchFamily="34" charset="0"/>
              </a:rPr>
              <a:t>Array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err="1" smtClean="0">
                <a:latin typeface="Trebuchet MS" pitchFamily="34" charset="0"/>
              </a:rPr>
              <a:t>creation</a:t>
            </a:r>
            <a:r>
              <a:rPr lang="pt-PT" dirty="0" smtClean="0">
                <a:latin typeface="Trebuchet MS" pitchFamily="34" charset="0"/>
              </a:rPr>
              <a:t>?</a:t>
            </a:r>
            <a:endParaRPr lang="pt-PT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1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4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" grpId="0"/>
      <p:bldP spid="54" grpId="0" animBg="1"/>
      <p:bldP spid="52" grpId="0" animBg="1"/>
      <p:bldP spid="2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5" grpId="0" animBg="1"/>
      <p:bldP spid="56" grpId="0" animBg="1"/>
      <p:bldP spid="63" grpId="0" animBg="1"/>
      <p:bldP spid="64" grpId="0" animBg="1"/>
      <p:bldP spid="37" grpId="0" animBg="1"/>
      <p:bldP spid="19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51520" y="2348880"/>
            <a:ext cx="8784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GB" sz="3500" dirty="0" smtClean="0">
                <a:solidFill>
                  <a:schemeClr val="bg1"/>
                </a:solidFill>
                <a:latin typeface="Trebuchet MS" pitchFamily="34" charset="0"/>
              </a:rPr>
              <a:t>Fair: </a:t>
            </a:r>
            <a:r>
              <a:rPr lang="en-GB" sz="2500" i="1" dirty="0" smtClean="0">
                <a:solidFill>
                  <a:schemeClr val="bg1"/>
                </a:solidFill>
                <a:latin typeface="Trebuchet MS" pitchFamily="34" charset="0"/>
              </a:rPr>
              <a:t>adj.</a:t>
            </a:r>
            <a:r>
              <a:rPr lang="en-GB" sz="2500" dirty="0" smtClean="0">
                <a:solidFill>
                  <a:schemeClr val="bg1"/>
                </a:solidFill>
                <a:latin typeface="Trebuchet MS" pitchFamily="34" charset="0"/>
              </a:rPr>
              <a:t> free from self-interest, prejudice, or </a:t>
            </a:r>
            <a:r>
              <a:rPr lang="en-GB" sz="2500" dirty="0" err="1" smtClean="0">
                <a:solidFill>
                  <a:schemeClr val="bg1"/>
                </a:solidFill>
                <a:latin typeface="Trebuchet MS" pitchFamily="34" charset="0"/>
              </a:rPr>
              <a:t>favoritism</a:t>
            </a:r>
            <a:endParaRPr lang="en-GB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251520" y="3429000"/>
            <a:ext cx="8640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GB" sz="2500" dirty="0" smtClean="0">
                <a:solidFill>
                  <a:schemeClr val="bg1"/>
                </a:solidFill>
                <a:latin typeface="Trebuchet MS" pitchFamily="34" charset="0"/>
              </a:rPr>
              <a:t>Grasshopper 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(2007-2011)</a:t>
            </a:r>
            <a:r>
              <a:rPr lang="en-GB" sz="2500" dirty="0" smtClean="0">
                <a:solidFill>
                  <a:schemeClr val="bg1"/>
                </a:solidFill>
                <a:latin typeface="Trebuchet MS" pitchFamily="34" charset="0"/>
              </a:rPr>
              <a:t>: 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State-of-the-art, domain-specific VPL</a:t>
            </a:r>
            <a:endParaRPr lang="en-GB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251520" y="4365104"/>
            <a:ext cx="8640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GB" sz="2500" dirty="0" err="1" smtClean="0">
                <a:solidFill>
                  <a:schemeClr val="bg1"/>
                </a:solidFill>
                <a:latin typeface="Trebuchet MS" pitchFamily="34" charset="0"/>
              </a:rPr>
              <a:t>RhinoScript</a:t>
            </a:r>
            <a:r>
              <a:rPr lang="en-GB" sz="2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(</a:t>
            </a:r>
            <a:r>
              <a:rPr lang="en-GB" sz="2000" dirty="0" err="1" smtClean="0">
                <a:solidFill>
                  <a:schemeClr val="bg1"/>
                </a:solidFill>
                <a:latin typeface="Trebuchet MS" pitchFamily="34" charset="0"/>
              </a:rPr>
              <a:t>VbScript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 for Rhino)</a:t>
            </a:r>
            <a:r>
              <a:rPr lang="en-GB" sz="2500" dirty="0" smtClean="0">
                <a:solidFill>
                  <a:schemeClr val="bg1"/>
                </a:solidFill>
                <a:latin typeface="Trebuchet MS" pitchFamily="34" charset="0"/>
              </a:rPr>
              <a:t>: 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descendent of </a:t>
            </a:r>
            <a:r>
              <a:rPr lang="en-GB" sz="2000" dirty="0" err="1" smtClean="0">
                <a:solidFill>
                  <a:schemeClr val="bg1"/>
                </a:solidFill>
                <a:latin typeface="Trebuchet MS" pitchFamily="34" charset="0"/>
              </a:rPr>
              <a:t>VisualBASIC</a:t>
            </a:r>
            <a:r>
              <a:rPr lang="en-GB" sz="2000" dirty="0" smtClean="0">
                <a:solidFill>
                  <a:schemeClr val="bg1"/>
                </a:solidFill>
                <a:latin typeface="Trebuchet MS" pitchFamily="34" charset="0"/>
              </a:rPr>
              <a:t>  (1988)</a:t>
            </a:r>
            <a:endParaRPr lang="en-GB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37603"/>
          <a:stretch>
            <a:fillRect/>
          </a:stretch>
        </p:blipFill>
        <p:spPr>
          <a:xfrm>
            <a:off x="246534" y="428159"/>
            <a:ext cx="2021210" cy="163953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1907704" y="297523"/>
            <a:ext cx="6700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Programming Languages for Generative design</a:t>
            </a:r>
            <a:r>
              <a:rPr lang="pt-PT" sz="1500" b="1" dirty="0" smtClean="0">
                <a:latin typeface="Arial Black" pitchFamily="34" charset="0"/>
                <a:cs typeface="Arial" pitchFamily="34" charset="0"/>
              </a:rPr>
              <a:t>:</a:t>
            </a:r>
            <a:endParaRPr lang="pt-PT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77820" y="365314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>
                <a:latin typeface="Arial Black" pitchFamily="34" charset="0"/>
                <a:cs typeface="Arial" pitchFamily="34" charset="0"/>
              </a:rPr>
              <a:t>2011</a:t>
            </a:r>
            <a:endParaRPr lang="pt-PT" sz="1200" dirty="0">
              <a:latin typeface="Arial Black" pitchFamily="34" charset="0"/>
            </a:endParaRPr>
          </a:p>
        </p:txBody>
      </p:sp>
      <p:pic>
        <p:nvPicPr>
          <p:cNvPr id="10" name="Picture 2" descr="C:\Users\Clkiente\Dropbox\eCAADe\2011\Presentation\testBlack.png"/>
          <p:cNvPicPr>
            <a:picLocks noChangeAspect="1" noChangeArrowheads="1"/>
          </p:cNvPicPr>
          <p:nvPr/>
        </p:nvPicPr>
        <p:blipFill>
          <a:blip r:embed="rId4" cstate="print"/>
          <a:srcRect l="2396" r="2751"/>
          <a:stretch>
            <a:fillRect/>
          </a:stretch>
        </p:blipFill>
        <p:spPr bwMode="auto">
          <a:xfrm>
            <a:off x="219075" y="1308984"/>
            <a:ext cx="8673405" cy="5144352"/>
          </a:xfrm>
          <a:prstGeom prst="rect">
            <a:avLst/>
          </a:prstGeom>
          <a:noFill/>
        </p:spPr>
      </p:pic>
      <p:sp>
        <p:nvSpPr>
          <p:cNvPr id="15" name="TextBox 15"/>
          <p:cNvSpPr txBox="1"/>
          <p:nvPr/>
        </p:nvSpPr>
        <p:spPr>
          <a:xfrm>
            <a:off x="136079" y="908720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Experiment 02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36479" y="456261"/>
            <a:ext cx="52565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Visual </a:t>
            </a:r>
            <a:r>
              <a:rPr lang="pt-PT" sz="15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or</a:t>
            </a:r>
            <a:r>
              <a:rPr lang="pt-PT" sz="15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Textual?</a:t>
            </a:r>
            <a:endParaRPr lang="pt-PT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On-screen Show (4:3)</PresentationFormat>
  <Paragraphs>183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Cliente</dc:creator>
  <cp:lastModifiedBy>Amelia</cp:lastModifiedBy>
  <cp:revision>204</cp:revision>
  <dcterms:created xsi:type="dcterms:W3CDTF">2011-09-13T15:14:22Z</dcterms:created>
  <dcterms:modified xsi:type="dcterms:W3CDTF">2011-09-19T15:48:44Z</dcterms:modified>
</cp:coreProperties>
</file>