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6" r:id="rId4"/>
    <p:sldId id="317" r:id="rId5"/>
    <p:sldId id="267" r:id="rId6"/>
    <p:sldId id="268" r:id="rId7"/>
    <p:sldId id="262" r:id="rId8"/>
    <p:sldId id="286" r:id="rId9"/>
    <p:sldId id="293" r:id="rId10"/>
    <p:sldId id="287" r:id="rId11"/>
    <p:sldId id="296" r:id="rId12"/>
    <p:sldId id="280" r:id="rId13"/>
    <p:sldId id="313" r:id="rId14"/>
    <p:sldId id="303" r:id="rId15"/>
    <p:sldId id="314" r:id="rId16"/>
    <p:sldId id="297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05" r:id="rId25"/>
    <p:sldId id="315" r:id="rId26"/>
    <p:sldId id="302" r:id="rId27"/>
    <p:sldId id="300" r:id="rId2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7" autoAdjust="0"/>
    <p:restoredTop sz="97797" autoAdjust="0"/>
  </p:normalViewPr>
  <p:slideViewPr>
    <p:cSldViewPr>
      <p:cViewPr varScale="1">
        <p:scale>
          <a:sx n="76" d="100"/>
          <a:sy n="76" d="100"/>
        </p:scale>
        <p:origin x="-2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49E38-548F-4648-B040-DB5CBBF4885C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C9A30-7F53-48F3-8159-55E11CC581D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19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23</a:t>
            </a:fld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26</a:t>
            </a:fld>
            <a:endParaRPr lang="pt-P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49A23-6917-44C9-97C4-39C859A52C87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C3D41-CF27-413A-9F45-67C8D780E5DA}" type="datetimeFigureOut">
              <a:rPr lang="pt-PT" smtClean="0"/>
              <a:pPr/>
              <a:t>14-10-2011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001F0-7E52-4D55-910E-6B54CE89D65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7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5" Type="http://schemas.openxmlformats.org/officeDocument/2006/relationships/image" Target="../media/image5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5.pn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5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5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5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4" Type="http://schemas.openxmlformats.org/officeDocument/2006/relationships/image" Target="../media/image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5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156.png"/><Relationship Id="rId4" Type="http://schemas.openxmlformats.org/officeDocument/2006/relationships/image" Target="../media/image4.png"/><Relationship Id="rId9" Type="http://schemas.openxmlformats.org/officeDocument/2006/relationships/image" Target="../media/image1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5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lkiente\Dropbox\ACADIA\ACAD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3" y="4894932"/>
            <a:ext cx="1576225" cy="622300"/>
          </a:xfrm>
          <a:prstGeom prst="rect">
            <a:avLst/>
          </a:prstGeom>
          <a:noFill/>
        </p:spPr>
      </p:pic>
      <p:sp>
        <p:nvSpPr>
          <p:cNvPr id="14" name="Rectângulo 13"/>
          <p:cNvSpPr/>
          <p:nvPr/>
        </p:nvSpPr>
        <p:spPr>
          <a:xfrm>
            <a:off x="0" y="-144017"/>
            <a:ext cx="9144000" cy="5301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846237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500" b="1" dirty="0">
                <a:solidFill>
                  <a:schemeClr val="bg1"/>
                </a:solidFill>
                <a:latin typeface="Trebuchet MS" pitchFamily="34" charset="0"/>
              </a:rPr>
              <a:t>Portable </a:t>
            </a:r>
            <a:r>
              <a:rPr lang="pt-PT" sz="3500" b="1" dirty="0" err="1">
                <a:solidFill>
                  <a:schemeClr val="bg1"/>
                </a:solidFill>
                <a:latin typeface="Trebuchet MS" pitchFamily="34" charset="0"/>
              </a:rPr>
              <a:t>Generative</a:t>
            </a:r>
            <a:r>
              <a:rPr lang="pt-PT" sz="3500" b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PT" sz="3500" b="1" dirty="0" smtClean="0">
                <a:solidFill>
                  <a:schemeClr val="bg1"/>
                </a:solidFill>
                <a:latin typeface="Trebuchet MS" pitchFamily="34" charset="0"/>
              </a:rPr>
              <a:t>Design</a:t>
            </a:r>
          </a:p>
          <a:p>
            <a:pPr algn="ctr">
              <a:lnSpc>
                <a:spcPct val="150000"/>
              </a:lnSpc>
            </a:pPr>
            <a:r>
              <a:rPr lang="pt-PT" sz="3500" b="1" dirty="0" smtClean="0">
                <a:solidFill>
                  <a:schemeClr val="bg1"/>
                </a:solidFill>
                <a:latin typeface="Trebuchet MS" pitchFamily="34" charset="0"/>
              </a:rPr>
              <a:t>for </a:t>
            </a:r>
            <a:r>
              <a:rPr lang="pt-PT" sz="3500" b="1" dirty="0">
                <a:solidFill>
                  <a:schemeClr val="bg1"/>
                </a:solidFill>
                <a:latin typeface="Trebuchet MS" pitchFamily="34" charset="0"/>
              </a:rPr>
              <a:t>CAD </a:t>
            </a:r>
            <a:r>
              <a:rPr lang="pt-PT" sz="3500" b="1" dirty="0" err="1" smtClean="0">
                <a:solidFill>
                  <a:schemeClr val="bg1"/>
                </a:solidFill>
                <a:latin typeface="Trebuchet MS" pitchFamily="34" charset="0"/>
              </a:rPr>
              <a:t>Applications</a:t>
            </a:r>
            <a:endParaRPr lang="pt-PT" sz="3500" b="1" dirty="0">
              <a:solidFill>
                <a:schemeClr val="bg1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44008" y="3356992"/>
            <a:ext cx="4320480" cy="99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sz="2500" dirty="0" smtClean="0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António Leitão</a:t>
            </a:r>
          </a:p>
          <a:p>
            <a:pPr algn="r">
              <a:lnSpc>
                <a:spcPct val="150000"/>
              </a:lnSpc>
            </a:pPr>
            <a:r>
              <a:rPr lang="pt-PT" sz="1600" dirty="0" err="1" smtClean="0">
                <a:solidFill>
                  <a:schemeClr val="bg1"/>
                </a:solidFill>
                <a:latin typeface="Trebuchet MS" pitchFamily="34" charset="0"/>
              </a:rPr>
              <a:t>antonio.menezes.leitao@ist.utl.pt</a:t>
            </a:r>
            <a:endParaRPr lang="pt-PT" sz="1600" dirty="0">
              <a:solidFill>
                <a:schemeClr val="bg1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3356992"/>
            <a:ext cx="4320480" cy="99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500" dirty="0" smtClean="0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José Lopes</a:t>
            </a:r>
          </a:p>
          <a:p>
            <a:pPr>
              <a:lnSpc>
                <a:spcPct val="150000"/>
              </a:lnSpc>
            </a:pPr>
            <a:r>
              <a:rPr lang="pt-PT" sz="1600" dirty="0" smtClean="0">
                <a:solidFill>
                  <a:schemeClr val="bg1"/>
                </a:solidFill>
                <a:latin typeface="Trebuchet MS" pitchFamily="34" charset="0"/>
              </a:rPr>
              <a:t>jose.lopes@ist.utl.pt</a:t>
            </a:r>
            <a:endParaRPr lang="pt-PT" sz="1600" dirty="0">
              <a:solidFill>
                <a:schemeClr val="bg1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7171" name="Picture 3" descr="C:\Users\Clkiente\Dropbox\eCAADe\2011\Presentation\Inesc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507" y="5578757"/>
            <a:ext cx="1785285" cy="999545"/>
          </a:xfrm>
          <a:prstGeom prst="rect">
            <a:avLst/>
          </a:prstGeom>
          <a:noFill/>
        </p:spPr>
      </p:pic>
      <p:pic>
        <p:nvPicPr>
          <p:cNvPr id="7172" name="Picture 4" descr="C:\Users\Clkiente\Dropbox\eCAADe\2011\Presentation\IST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560362"/>
            <a:ext cx="565136" cy="1104584"/>
          </a:xfrm>
          <a:prstGeom prst="rect">
            <a:avLst/>
          </a:prstGeom>
          <a:noFill/>
        </p:spPr>
      </p:pic>
      <p:grpSp>
        <p:nvGrpSpPr>
          <p:cNvPr id="18" name="Grupo 17"/>
          <p:cNvGrpSpPr/>
          <p:nvPr/>
        </p:nvGrpSpPr>
        <p:grpSpPr>
          <a:xfrm>
            <a:off x="1773213" y="4945657"/>
            <a:ext cx="7805067" cy="525757"/>
            <a:chOff x="1475656" y="4941167"/>
            <a:chExt cx="7805067" cy="525757"/>
          </a:xfrm>
        </p:grpSpPr>
        <p:sp>
          <p:nvSpPr>
            <p:cNvPr id="15" name="Rectângulo 14"/>
            <p:cNvSpPr/>
            <p:nvPr/>
          </p:nvSpPr>
          <p:spPr>
            <a:xfrm>
              <a:off x="3357389" y="4941167"/>
              <a:ext cx="5489054" cy="4055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318917" y="5052917"/>
              <a:ext cx="5961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 INTEGRATION THROUGH COMPUTATION</a:t>
              </a:r>
              <a:endParaRPr lang="pt-P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CaixaDeTexto 10"/>
            <p:cNvSpPr txBox="1"/>
            <p:nvPr/>
          </p:nvSpPr>
          <p:spPr>
            <a:xfrm>
              <a:off x="2599209" y="5036037"/>
              <a:ext cx="1152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2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2200" b="1" dirty="0">
                <a:latin typeface="Trebuchet MS" pitchFamily="34" charset="0"/>
              </a:endParaRPr>
            </a:p>
          </p:txBody>
        </p:sp>
        <p:pic>
          <p:nvPicPr>
            <p:cNvPr id="12" name="Picture 11" descr="ACADIA_LOGO-01.png"/>
            <p:cNvPicPr>
              <a:picLocks noChangeAspect="1"/>
            </p:cNvPicPr>
            <p:nvPr/>
          </p:nvPicPr>
          <p:blipFill>
            <a:blip r:embed="rId6" cstate="print"/>
            <a:srcRect l="66868" t="46837" r="12245" b="36143"/>
            <a:stretch>
              <a:fillRect/>
            </a:stretch>
          </p:blipFill>
          <p:spPr>
            <a:xfrm>
              <a:off x="1475656" y="4974398"/>
              <a:ext cx="1204479" cy="40035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TextBox 14"/>
          <p:cNvSpPr txBox="1"/>
          <p:nvPr/>
        </p:nvSpPr>
        <p:spPr>
          <a:xfrm>
            <a:off x="0" y="198884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 algn="just">
              <a:lnSpc>
                <a:spcPts val="3000"/>
              </a:lnSpc>
            </a:pPr>
            <a:endParaRPr lang="en-GB" sz="3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3229" y="3068960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One Program,</a:t>
            </a:r>
            <a:endParaRPr lang="en-GB" sz="2500" dirty="0" smtClean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7" name="Rectângulo 16"/>
          <p:cNvSpPr/>
          <p:nvPr/>
        </p:nvSpPr>
        <p:spPr>
          <a:xfrm>
            <a:off x="3736557" y="3068960"/>
            <a:ext cx="3571747" cy="4770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en-GB" sz="2500" b="1" dirty="0" smtClean="0">
                <a:latin typeface="Trebuchet MS" pitchFamily="34" charset="0"/>
              </a:rPr>
              <a:t>Many CAD Applications</a:t>
            </a:r>
            <a:endParaRPr lang="pt-PT" sz="2500" b="1" dirty="0" smtClean="0">
              <a:latin typeface="Trebuchet MS" pitchFamily="34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699170" y="3929804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One Program,</a:t>
            </a:r>
            <a:endParaRPr lang="en-GB" sz="2500" dirty="0" smtClean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cxnSp>
        <p:nvCxnSpPr>
          <p:cNvPr id="19" name="Conexão recta 18"/>
          <p:cNvCxnSpPr/>
          <p:nvPr/>
        </p:nvCxnSpPr>
        <p:spPr>
          <a:xfrm>
            <a:off x="1331640" y="3333365"/>
            <a:ext cx="6330613" cy="36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4"/>
          <p:cNvSpPr txBox="1"/>
          <p:nvPr/>
        </p:nvSpPr>
        <p:spPr>
          <a:xfrm>
            <a:off x="563425" y="4859779"/>
            <a:ext cx="242742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b="1" dirty="0" smtClean="0">
                <a:latin typeface="Trebuchet MS" pitchFamily="34" charset="0"/>
              </a:rPr>
              <a:t>Many Programs</a:t>
            </a:r>
            <a:endParaRPr lang="en-GB" sz="2500" dirty="0" smtClean="0">
              <a:latin typeface="Trebuchet MS" pitchFamily="34" charset="0"/>
            </a:endParaRPr>
          </a:p>
        </p:txBody>
      </p:sp>
      <p:sp>
        <p:nvSpPr>
          <p:cNvPr id="30" name="Rectângulo 29"/>
          <p:cNvSpPr/>
          <p:nvPr/>
        </p:nvSpPr>
        <p:spPr>
          <a:xfrm>
            <a:off x="2678136" y="3929804"/>
            <a:ext cx="3542048" cy="4770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Many CAD Applications</a:t>
            </a:r>
            <a:endParaRPr lang="pt-PT" sz="25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6012160" y="3933056"/>
            <a:ext cx="241926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2500" b="1" dirty="0" smtClean="0">
                <a:latin typeface="Trebuchet MS" pitchFamily="34" charset="0"/>
              </a:rPr>
              <a:t>and Languages</a:t>
            </a:r>
          </a:p>
        </p:txBody>
      </p:sp>
      <p:cxnSp>
        <p:nvCxnSpPr>
          <p:cNvPr id="18" name="Conexão recta 17"/>
          <p:cNvCxnSpPr/>
          <p:nvPr/>
        </p:nvCxnSpPr>
        <p:spPr>
          <a:xfrm>
            <a:off x="555154" y="4202360"/>
            <a:ext cx="826531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ângulo 34"/>
          <p:cNvSpPr/>
          <p:nvPr/>
        </p:nvSpPr>
        <p:spPr>
          <a:xfrm>
            <a:off x="2891432" y="4859779"/>
            <a:ext cx="5785024" cy="4770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, Many CAD Applications and Languages</a:t>
            </a:r>
            <a:endParaRPr lang="pt-PT" sz="25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10" grpId="0"/>
      <p:bldP spid="26" grpId="0" animBg="1"/>
      <p:bldP spid="30" grpId="0"/>
      <p:bldP spid="31" grpId="0" animBg="1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628800"/>
            <a:ext cx="7925905" cy="4953690"/>
          </a:xfrm>
          <a:prstGeom prst="rect">
            <a:avLst/>
          </a:prstGeom>
          <a:noFill/>
        </p:spPr>
      </p:pic>
      <p:sp>
        <p:nvSpPr>
          <p:cNvPr id="12" name="Rectângulo 11"/>
          <p:cNvSpPr/>
          <p:nvPr/>
        </p:nvSpPr>
        <p:spPr>
          <a:xfrm>
            <a:off x="4644008" y="2924944"/>
            <a:ext cx="1368152" cy="360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683568" y="2636912"/>
            <a:ext cx="2880320" cy="234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cta unidireccional 15"/>
          <p:cNvCxnSpPr>
            <a:stCxn id="14" idx="3"/>
            <a:endCxn id="12" idx="1"/>
          </p:cNvCxnSpPr>
          <p:nvPr/>
        </p:nvCxnSpPr>
        <p:spPr>
          <a:xfrm>
            <a:off x="3563888" y="2753955"/>
            <a:ext cx="1080120" cy="351009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ângulo 18"/>
          <p:cNvSpPr/>
          <p:nvPr/>
        </p:nvSpPr>
        <p:spPr>
          <a:xfrm>
            <a:off x="4644008" y="4293096"/>
            <a:ext cx="2880320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ângulo 19"/>
          <p:cNvSpPr/>
          <p:nvPr/>
        </p:nvSpPr>
        <p:spPr>
          <a:xfrm>
            <a:off x="1907704" y="5805265"/>
            <a:ext cx="237626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unidireccional 20"/>
          <p:cNvCxnSpPr>
            <a:stCxn id="20" idx="0"/>
            <a:endCxn id="19" idx="1"/>
          </p:cNvCxnSpPr>
          <p:nvPr/>
        </p:nvCxnSpPr>
        <p:spPr>
          <a:xfrm flipV="1">
            <a:off x="3095836" y="4725144"/>
            <a:ext cx="1548172" cy="1080121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Portability across Programs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5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38" name="Rectângulo 37"/>
          <p:cNvSpPr/>
          <p:nvPr/>
        </p:nvSpPr>
        <p:spPr>
          <a:xfrm>
            <a:off x="4644008" y="2060848"/>
            <a:ext cx="93610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ctângulo 38"/>
          <p:cNvSpPr/>
          <p:nvPr/>
        </p:nvSpPr>
        <p:spPr>
          <a:xfrm>
            <a:off x="539552" y="6309320"/>
            <a:ext cx="72008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Rectângulo 39"/>
          <p:cNvSpPr/>
          <p:nvPr/>
        </p:nvSpPr>
        <p:spPr>
          <a:xfrm>
            <a:off x="683568" y="2276872"/>
            <a:ext cx="1728192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1" name="Conexão recta unidireccional 40"/>
          <p:cNvCxnSpPr>
            <a:stCxn id="40" idx="3"/>
          </p:cNvCxnSpPr>
          <p:nvPr/>
        </p:nvCxnSpPr>
        <p:spPr>
          <a:xfrm>
            <a:off x="2411760" y="2348880"/>
            <a:ext cx="2160240" cy="0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ângulo 43"/>
          <p:cNvSpPr/>
          <p:nvPr/>
        </p:nvSpPr>
        <p:spPr>
          <a:xfrm>
            <a:off x="4644008" y="2132856"/>
            <a:ext cx="3816424" cy="41044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7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1560" y="1628800"/>
            <a:ext cx="7925904" cy="495369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0" grpId="0" animBg="1"/>
      <p:bldP spid="10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500" dirty="0" smtClean="0"/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13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6" name="TextBox 14"/>
          <p:cNvSpPr txBox="1"/>
          <p:nvPr/>
        </p:nvSpPr>
        <p:spPr>
          <a:xfrm>
            <a:off x="122750" y="692696"/>
            <a:ext cx="9129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Summary</a:t>
            </a:r>
          </a:p>
          <a:p>
            <a:pPr algn="ctr">
              <a:lnSpc>
                <a:spcPts val="3000"/>
              </a:lnSpc>
            </a:pPr>
            <a:endParaRPr lang="en-GB" sz="2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79512" y="4797152"/>
            <a:ext cx="2052736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PT" sz="3500" b="1" dirty="0" err="1" smtClean="0">
                <a:solidFill>
                  <a:schemeClr val="bg1"/>
                </a:solidFill>
                <a:latin typeface="Trebuchet MS" pitchFamily="34" charset="0"/>
                <a:cs typeface="Arabic Typesetting" pitchFamily="66" charset="-78"/>
              </a:rPr>
              <a:t>AutoLISP</a:t>
            </a:r>
            <a:endParaRPr lang="pt-PT" sz="3500" b="1" dirty="0" smtClean="0">
              <a:solidFill>
                <a:schemeClr val="bg1"/>
              </a:solidFill>
              <a:latin typeface="Trebuchet MS" pitchFamily="34" charset="0"/>
              <a:cs typeface="Arabic Typesetting" pitchFamily="66" charset="-78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39552" y="5770489"/>
            <a:ext cx="1440160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PT" sz="3500" b="1" dirty="0" smtClean="0">
                <a:solidFill>
                  <a:schemeClr val="bg1"/>
                </a:solidFill>
                <a:latin typeface="Trebuchet MS" pitchFamily="34" charset="0"/>
                <a:cs typeface="Arabic Typesetting" pitchFamily="66" charset="-78"/>
              </a:rPr>
              <a:t>…</a:t>
            </a:r>
          </a:p>
        </p:txBody>
      </p:sp>
      <p:grpSp>
        <p:nvGrpSpPr>
          <p:cNvPr id="70" name="Grupo 69"/>
          <p:cNvGrpSpPr/>
          <p:nvPr/>
        </p:nvGrpSpPr>
        <p:grpSpPr>
          <a:xfrm>
            <a:off x="3375322" y="2354827"/>
            <a:ext cx="2376264" cy="2767590"/>
            <a:chOff x="3131840" y="2420888"/>
            <a:chExt cx="2376264" cy="2767590"/>
          </a:xfrm>
        </p:grpSpPr>
        <p:pic>
          <p:nvPicPr>
            <p:cNvPr id="1036" name="Picture 12" descr="C:\Users\Clkiente\Dropbox\ACADIA\Logos\ROSETTA_STON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5856" y="2420888"/>
              <a:ext cx="2074168" cy="2767590"/>
            </a:xfrm>
            <a:prstGeom prst="rect">
              <a:avLst/>
            </a:prstGeom>
            <a:noFill/>
          </p:spPr>
        </p:pic>
        <p:sp>
          <p:nvSpPr>
            <p:cNvPr id="56" name="CaixaDeTexto 55"/>
            <p:cNvSpPr txBox="1"/>
            <p:nvPr/>
          </p:nvSpPr>
          <p:spPr>
            <a:xfrm>
              <a:off x="3131840" y="3619386"/>
              <a:ext cx="237626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pt-PT" sz="4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Rosetta</a:t>
              </a:r>
              <a:endParaRPr lang="pt-PT" sz="40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179512" y="2141402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PT" sz="3500" b="1" dirty="0" smtClean="0">
                <a:solidFill>
                  <a:schemeClr val="bg1"/>
                </a:solidFill>
                <a:latin typeface="Trebuchet MS" pitchFamily="34" charset="0"/>
                <a:cs typeface="Arabic Typesetting" pitchFamily="66" charset="-78"/>
              </a:rPr>
              <a:t>Javascript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179512" y="3429000"/>
            <a:ext cx="16269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PT" sz="3500" b="1" dirty="0" err="1" smtClean="0">
                <a:solidFill>
                  <a:schemeClr val="bg1"/>
                </a:solidFill>
                <a:latin typeface="Trebuchet MS" pitchFamily="34" charset="0"/>
                <a:cs typeface="Arabic Typesetting" pitchFamily="66" charset="-78"/>
              </a:rPr>
              <a:t>Racket</a:t>
            </a:r>
            <a:endParaRPr lang="pt-PT" sz="3500" b="1" dirty="0" smtClean="0">
              <a:solidFill>
                <a:schemeClr val="bg1"/>
              </a:solidFill>
              <a:latin typeface="Trebuchet MS" pitchFamily="34" charset="0"/>
              <a:cs typeface="Arabic Typesetting" pitchFamily="66" charset="-78"/>
            </a:endParaRPr>
          </a:p>
        </p:txBody>
      </p:sp>
      <p:grpSp>
        <p:nvGrpSpPr>
          <p:cNvPr id="67" name="Grupo 66"/>
          <p:cNvGrpSpPr/>
          <p:nvPr/>
        </p:nvGrpSpPr>
        <p:grpSpPr>
          <a:xfrm>
            <a:off x="7380312" y="3667789"/>
            <a:ext cx="1568619" cy="1382620"/>
            <a:chOff x="323529" y="4005064"/>
            <a:chExt cx="1568619" cy="1382620"/>
          </a:xfrm>
        </p:grpSpPr>
        <p:pic>
          <p:nvPicPr>
            <p:cNvPr id="1031" name="Picture 7" descr="C:\Users\Clkiente\Desktop\Rhino_4.jpg"/>
            <p:cNvPicPr>
              <a:picLocks noChangeAspect="1" noChangeArrowheads="1"/>
            </p:cNvPicPr>
            <p:nvPr/>
          </p:nvPicPr>
          <p:blipFill>
            <a:blip r:embed="rId6" cstate="print"/>
            <a:srcRect l="39096" b="74230"/>
            <a:stretch>
              <a:fillRect/>
            </a:stretch>
          </p:blipFill>
          <p:spPr bwMode="auto">
            <a:xfrm>
              <a:off x="323529" y="4889893"/>
              <a:ext cx="1568619" cy="497791"/>
            </a:xfrm>
            <a:prstGeom prst="rect">
              <a:avLst/>
            </a:prstGeom>
            <a:noFill/>
          </p:spPr>
        </p:pic>
        <p:pic>
          <p:nvPicPr>
            <p:cNvPr id="22" name="Picture 8" descr="C:\Users\Clkiente\Dropbox\ACADIA\PPImages\Rhin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1906" y="4005064"/>
              <a:ext cx="1251126" cy="1003811"/>
            </a:xfrm>
            <a:prstGeom prst="rect">
              <a:avLst/>
            </a:prstGeom>
            <a:noFill/>
          </p:spPr>
        </p:pic>
      </p:grpSp>
      <p:grpSp>
        <p:nvGrpSpPr>
          <p:cNvPr id="68" name="Grupo 67"/>
          <p:cNvGrpSpPr/>
          <p:nvPr/>
        </p:nvGrpSpPr>
        <p:grpSpPr>
          <a:xfrm>
            <a:off x="7469412" y="1882057"/>
            <a:ext cx="1401783" cy="1233993"/>
            <a:chOff x="395536" y="2132856"/>
            <a:chExt cx="1401783" cy="1233993"/>
          </a:xfrm>
        </p:grpSpPr>
        <p:pic>
          <p:nvPicPr>
            <p:cNvPr id="1032" name="Picture 8" descr="C:\Users\Clkiente\Dropbox\ACADIA\Logos\AutoCA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3568" y="2132856"/>
              <a:ext cx="877826" cy="877826"/>
            </a:xfrm>
            <a:prstGeom prst="rect">
              <a:avLst/>
            </a:prstGeom>
            <a:noFill/>
          </p:spPr>
        </p:pic>
        <p:pic>
          <p:nvPicPr>
            <p:cNvPr id="1035" name="Picture 11" descr="C:\Users\Clkiente\Dropbox\ACADIA\Logos\logo_autocad_vermelha_200px.png"/>
            <p:cNvPicPr>
              <a:picLocks noChangeAspect="1" noChangeArrowheads="1"/>
            </p:cNvPicPr>
            <p:nvPr/>
          </p:nvPicPr>
          <p:blipFill>
            <a:blip r:embed="rId9" cstate="print"/>
            <a:srcRect r="8008"/>
            <a:stretch>
              <a:fillRect/>
            </a:stretch>
          </p:blipFill>
          <p:spPr bwMode="auto">
            <a:xfrm>
              <a:off x="395536" y="2924944"/>
              <a:ext cx="1401783" cy="441905"/>
            </a:xfrm>
            <a:prstGeom prst="rect">
              <a:avLst/>
            </a:prstGeom>
            <a:noFill/>
          </p:spPr>
        </p:pic>
      </p:grpSp>
      <p:sp>
        <p:nvSpPr>
          <p:cNvPr id="69" name="CaixaDeTexto 68"/>
          <p:cNvSpPr txBox="1"/>
          <p:nvPr/>
        </p:nvSpPr>
        <p:spPr>
          <a:xfrm>
            <a:off x="7389837" y="5733256"/>
            <a:ext cx="1440160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PT" sz="3500" b="1" dirty="0" smtClean="0">
                <a:solidFill>
                  <a:schemeClr val="bg1"/>
                </a:solidFill>
                <a:latin typeface="Trebuchet MS" pitchFamily="34" charset="0"/>
                <a:cs typeface="Arabic Typesetting" pitchFamily="66" charset="-78"/>
              </a:rPr>
              <a:t>…</a:t>
            </a:r>
          </a:p>
        </p:txBody>
      </p:sp>
      <p:cxnSp>
        <p:nvCxnSpPr>
          <p:cNvPr id="74" name="Conexão recta unidireccional 73"/>
          <p:cNvCxnSpPr/>
          <p:nvPr/>
        </p:nvCxnSpPr>
        <p:spPr>
          <a:xfrm>
            <a:off x="2627784" y="2420888"/>
            <a:ext cx="792088" cy="757313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cta unidireccional 74"/>
          <p:cNvCxnSpPr/>
          <p:nvPr/>
        </p:nvCxnSpPr>
        <p:spPr>
          <a:xfrm>
            <a:off x="1907704" y="3692649"/>
            <a:ext cx="1512168" cy="0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cta unidireccional 79"/>
          <p:cNvCxnSpPr/>
          <p:nvPr/>
        </p:nvCxnSpPr>
        <p:spPr>
          <a:xfrm flipV="1">
            <a:off x="1763688" y="4941168"/>
            <a:ext cx="1728192" cy="1045346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cta unidireccional 86"/>
          <p:cNvCxnSpPr/>
          <p:nvPr/>
        </p:nvCxnSpPr>
        <p:spPr>
          <a:xfrm flipH="1">
            <a:off x="5580112" y="2492896"/>
            <a:ext cx="1800200" cy="541289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cta unidireccional 97"/>
          <p:cNvCxnSpPr/>
          <p:nvPr/>
        </p:nvCxnSpPr>
        <p:spPr>
          <a:xfrm flipH="1" flipV="1">
            <a:off x="5724128" y="3861048"/>
            <a:ext cx="1584176" cy="576064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xão recta unidireccional 100"/>
          <p:cNvCxnSpPr/>
          <p:nvPr/>
        </p:nvCxnSpPr>
        <p:spPr>
          <a:xfrm flipH="1" flipV="1">
            <a:off x="5508104" y="4941168"/>
            <a:ext cx="2016224" cy="1008112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cta unidireccional 33"/>
          <p:cNvCxnSpPr/>
          <p:nvPr/>
        </p:nvCxnSpPr>
        <p:spPr>
          <a:xfrm flipV="1">
            <a:off x="2267744" y="4221088"/>
            <a:ext cx="1152128" cy="648072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55" grpId="0"/>
      <p:bldP spid="57" grpId="0"/>
      <p:bldP spid="5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Semantic differences in CAD Applications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22" name="CaixaDeTexto 21"/>
          <p:cNvSpPr txBox="1"/>
          <p:nvPr/>
        </p:nvSpPr>
        <p:spPr>
          <a:xfrm>
            <a:off x="4499992" y="2204864"/>
            <a:ext cx="464400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hollow-sphere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</a:t>
            </a: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subtract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sphere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(10),</a:t>
            </a: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  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sphere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(9));</a:t>
            </a:r>
          </a:p>
          <a:p>
            <a:pPr>
              <a:lnSpc>
                <a:spcPts val="3000"/>
              </a:lnSpc>
            </a:pPr>
            <a:endParaRPr lang="pt-PT" sz="20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3000"/>
              </a:lnSpc>
            </a:pP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spherical-cones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lnSpc>
                <a:spcPts val="3000"/>
              </a:lnSpc>
            </a:pPr>
            <a:endParaRPr lang="pt-PT" sz="20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3000"/>
              </a:lnSpc>
            </a:pP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pierced-sphere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</a:t>
            </a: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subtract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hollow-sphere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  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spherical-cones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27" name="Imagem 26" descr="pierced-sphe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  <p:pic>
        <p:nvPicPr>
          <p:cNvPr id="12" name="Imagem 11" descr="full-sphe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  <p:pic>
        <p:nvPicPr>
          <p:cNvPr id="28" name="Imagem 27" descr="sphere-bla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  <p:pic>
        <p:nvPicPr>
          <p:cNvPr id="16" name="Imagem 15" descr="full-sphe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  <p:pic>
        <p:nvPicPr>
          <p:cNvPr id="26" name="Imagem 25" descr="conical-spher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  <p:pic>
        <p:nvPicPr>
          <p:cNvPr id="15" name="Imagem 14" descr="pierced-sphe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988840"/>
            <a:ext cx="3657917" cy="3657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628800"/>
            <a:ext cx="7925905" cy="4953690"/>
          </a:xfrm>
          <a:prstGeom prst="rect">
            <a:avLst/>
          </a:prstGeom>
          <a:noFill/>
        </p:spPr>
      </p:pic>
      <p:pic>
        <p:nvPicPr>
          <p:cNvPr id="28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628800"/>
            <a:ext cx="7925904" cy="4953690"/>
          </a:xfrm>
          <a:prstGeom prst="rect">
            <a:avLst/>
          </a:prstGeom>
          <a:noFill/>
        </p:spPr>
      </p:pic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5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9" name="Rectângulo 18"/>
          <p:cNvSpPr/>
          <p:nvPr/>
        </p:nvSpPr>
        <p:spPr>
          <a:xfrm>
            <a:off x="3275856" y="2060848"/>
            <a:ext cx="936104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ângulo 19"/>
          <p:cNvSpPr/>
          <p:nvPr/>
        </p:nvSpPr>
        <p:spPr>
          <a:xfrm>
            <a:off x="658025" y="3681662"/>
            <a:ext cx="1537711" cy="827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unidireccional 20"/>
          <p:cNvCxnSpPr>
            <a:stCxn id="20" idx="0"/>
            <a:endCxn id="19" idx="1"/>
          </p:cNvCxnSpPr>
          <p:nvPr/>
        </p:nvCxnSpPr>
        <p:spPr>
          <a:xfrm flipV="1">
            <a:off x="1426881" y="2888940"/>
            <a:ext cx="1848975" cy="792722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Sliders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6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37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1560" y="1628800"/>
            <a:ext cx="7925904" cy="4953689"/>
          </a:xfrm>
          <a:prstGeom prst="rect">
            <a:avLst/>
          </a:prstGeom>
          <a:noFill/>
        </p:spPr>
      </p:pic>
      <p:pic>
        <p:nvPicPr>
          <p:cNvPr id="38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1561" y="1628800"/>
            <a:ext cx="7925902" cy="4953689"/>
          </a:xfrm>
          <a:prstGeom prst="rect">
            <a:avLst/>
          </a:prstGeom>
          <a:noFill/>
        </p:spPr>
      </p:pic>
      <p:pic>
        <p:nvPicPr>
          <p:cNvPr id="39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11560" y="1628800"/>
            <a:ext cx="7925902" cy="4953688"/>
          </a:xfrm>
          <a:prstGeom prst="rect">
            <a:avLst/>
          </a:prstGeom>
          <a:noFill/>
        </p:spPr>
      </p:pic>
      <p:pic>
        <p:nvPicPr>
          <p:cNvPr id="40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1560" y="1628800"/>
            <a:ext cx="7925901" cy="4953688"/>
          </a:xfrm>
          <a:prstGeom prst="rect">
            <a:avLst/>
          </a:prstGeom>
          <a:noFill/>
        </p:spPr>
      </p:pic>
      <p:pic>
        <p:nvPicPr>
          <p:cNvPr id="41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1560" y="1628800"/>
            <a:ext cx="7925901" cy="4953687"/>
          </a:xfrm>
          <a:prstGeom prst="rect">
            <a:avLst/>
          </a:prstGeom>
          <a:noFill/>
        </p:spPr>
      </p:pic>
      <p:pic>
        <p:nvPicPr>
          <p:cNvPr id="4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11561" y="1628800"/>
            <a:ext cx="7925899" cy="4953687"/>
          </a:xfrm>
          <a:prstGeom prst="rect">
            <a:avLst/>
          </a:prstGeom>
          <a:noFill/>
        </p:spPr>
      </p:pic>
      <p:pic>
        <p:nvPicPr>
          <p:cNvPr id="43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11560" y="1628800"/>
            <a:ext cx="7925899" cy="4953686"/>
          </a:xfrm>
          <a:prstGeom prst="rect">
            <a:avLst/>
          </a:prstGeom>
          <a:noFill/>
        </p:spPr>
      </p:pic>
      <p:pic>
        <p:nvPicPr>
          <p:cNvPr id="44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11561" y="1628800"/>
            <a:ext cx="7925897" cy="4953686"/>
          </a:xfrm>
          <a:prstGeom prst="rect">
            <a:avLst/>
          </a:prstGeom>
          <a:noFill/>
        </p:spPr>
      </p:pic>
      <p:pic>
        <p:nvPicPr>
          <p:cNvPr id="45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11560" y="1628800"/>
            <a:ext cx="7925897" cy="4953685"/>
          </a:xfrm>
          <a:prstGeom prst="rect">
            <a:avLst/>
          </a:prstGeom>
          <a:noFill/>
        </p:spPr>
      </p:pic>
      <p:pic>
        <p:nvPicPr>
          <p:cNvPr id="46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611560" y="1628800"/>
            <a:ext cx="7925896" cy="4953685"/>
          </a:xfrm>
          <a:prstGeom prst="rect">
            <a:avLst/>
          </a:prstGeom>
          <a:noFill/>
        </p:spPr>
      </p:pic>
      <p:pic>
        <p:nvPicPr>
          <p:cNvPr id="47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11560" y="1628800"/>
            <a:ext cx="7925896" cy="4953684"/>
          </a:xfrm>
          <a:prstGeom prst="rect">
            <a:avLst/>
          </a:prstGeom>
          <a:noFill/>
        </p:spPr>
      </p:pic>
      <p:pic>
        <p:nvPicPr>
          <p:cNvPr id="48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11561" y="1628800"/>
            <a:ext cx="7925894" cy="4953684"/>
          </a:xfrm>
          <a:prstGeom prst="rect">
            <a:avLst/>
          </a:prstGeom>
          <a:noFill/>
        </p:spPr>
      </p:pic>
      <p:pic>
        <p:nvPicPr>
          <p:cNvPr id="49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611560" y="1628800"/>
            <a:ext cx="7925894" cy="4953683"/>
          </a:xfrm>
          <a:prstGeom prst="rect">
            <a:avLst/>
          </a:prstGeom>
          <a:noFill/>
        </p:spPr>
      </p:pic>
      <p:pic>
        <p:nvPicPr>
          <p:cNvPr id="50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611560" y="1628800"/>
            <a:ext cx="7925893" cy="4953683"/>
          </a:xfrm>
          <a:prstGeom prst="rect">
            <a:avLst/>
          </a:prstGeom>
          <a:noFill/>
        </p:spPr>
      </p:pic>
      <p:pic>
        <p:nvPicPr>
          <p:cNvPr id="51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611560" y="1628800"/>
            <a:ext cx="7925893" cy="4953682"/>
          </a:xfrm>
          <a:prstGeom prst="rect">
            <a:avLst/>
          </a:prstGeom>
          <a:noFill/>
        </p:spPr>
      </p:pic>
      <p:pic>
        <p:nvPicPr>
          <p:cNvPr id="5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611561" y="1628800"/>
            <a:ext cx="7925891" cy="4953682"/>
          </a:xfrm>
          <a:prstGeom prst="rect">
            <a:avLst/>
          </a:prstGeom>
          <a:noFill/>
        </p:spPr>
      </p:pic>
      <p:pic>
        <p:nvPicPr>
          <p:cNvPr id="56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611560" y="1628800"/>
            <a:ext cx="7925891" cy="4953681"/>
          </a:xfrm>
          <a:prstGeom prst="rect">
            <a:avLst/>
          </a:prstGeom>
          <a:noFill/>
        </p:spPr>
      </p:pic>
      <p:pic>
        <p:nvPicPr>
          <p:cNvPr id="57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611561" y="1628800"/>
            <a:ext cx="7925889" cy="4953681"/>
          </a:xfrm>
          <a:prstGeom prst="rect">
            <a:avLst/>
          </a:prstGeom>
          <a:noFill/>
        </p:spPr>
      </p:pic>
      <p:pic>
        <p:nvPicPr>
          <p:cNvPr id="58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611560" y="1628800"/>
            <a:ext cx="7925889" cy="4953680"/>
          </a:xfrm>
          <a:prstGeom prst="rect">
            <a:avLst/>
          </a:prstGeom>
          <a:noFill/>
        </p:spPr>
      </p:pic>
      <p:pic>
        <p:nvPicPr>
          <p:cNvPr id="59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611560" y="1628800"/>
            <a:ext cx="7925888" cy="4953680"/>
          </a:xfrm>
          <a:prstGeom prst="rect">
            <a:avLst/>
          </a:prstGeom>
          <a:noFill/>
        </p:spPr>
      </p:pic>
      <p:pic>
        <p:nvPicPr>
          <p:cNvPr id="60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611560" y="1628800"/>
            <a:ext cx="7925888" cy="4953679"/>
          </a:xfrm>
          <a:prstGeom prst="rect">
            <a:avLst/>
          </a:prstGeom>
          <a:noFill/>
        </p:spPr>
      </p:pic>
      <p:pic>
        <p:nvPicPr>
          <p:cNvPr id="61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611561" y="1628800"/>
            <a:ext cx="7925886" cy="4953679"/>
          </a:xfrm>
          <a:prstGeom prst="rect">
            <a:avLst/>
          </a:prstGeom>
          <a:noFill/>
        </p:spPr>
      </p:pic>
      <p:pic>
        <p:nvPicPr>
          <p:cNvPr id="6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611560" y="1628800"/>
            <a:ext cx="7925886" cy="4953678"/>
          </a:xfrm>
          <a:prstGeom prst="rect">
            <a:avLst/>
          </a:prstGeom>
          <a:noFill/>
        </p:spPr>
      </p:pic>
      <p:pic>
        <p:nvPicPr>
          <p:cNvPr id="63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611560" y="1628800"/>
            <a:ext cx="7925885" cy="4953678"/>
          </a:xfrm>
          <a:prstGeom prst="rect">
            <a:avLst/>
          </a:prstGeom>
          <a:noFill/>
        </p:spPr>
      </p:pic>
      <p:pic>
        <p:nvPicPr>
          <p:cNvPr id="64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611560" y="1628800"/>
            <a:ext cx="7925885" cy="4953677"/>
          </a:xfrm>
          <a:prstGeom prst="rect">
            <a:avLst/>
          </a:prstGeom>
          <a:noFill/>
        </p:spPr>
      </p:pic>
      <p:pic>
        <p:nvPicPr>
          <p:cNvPr id="65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611561" y="1628800"/>
            <a:ext cx="7925883" cy="4953677"/>
          </a:xfrm>
          <a:prstGeom prst="rect">
            <a:avLst/>
          </a:prstGeom>
          <a:noFill/>
        </p:spPr>
      </p:pic>
      <p:pic>
        <p:nvPicPr>
          <p:cNvPr id="66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611560" y="1628800"/>
            <a:ext cx="7925883" cy="4953676"/>
          </a:xfrm>
          <a:prstGeom prst="rect">
            <a:avLst/>
          </a:prstGeom>
          <a:noFill/>
        </p:spPr>
      </p:pic>
      <p:pic>
        <p:nvPicPr>
          <p:cNvPr id="67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11561" y="1628800"/>
            <a:ext cx="7925881" cy="4953676"/>
          </a:xfrm>
          <a:prstGeom prst="rect">
            <a:avLst/>
          </a:prstGeom>
          <a:noFill/>
        </p:spPr>
      </p:pic>
      <p:pic>
        <p:nvPicPr>
          <p:cNvPr id="68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5" cstate="print"/>
          <a:stretch>
            <a:fillRect/>
          </a:stretch>
        </p:blipFill>
        <p:spPr bwMode="auto">
          <a:xfrm>
            <a:off x="611560" y="1628800"/>
            <a:ext cx="7925881" cy="4953675"/>
          </a:xfrm>
          <a:prstGeom prst="rect">
            <a:avLst/>
          </a:prstGeom>
          <a:noFill/>
        </p:spPr>
      </p:pic>
      <p:pic>
        <p:nvPicPr>
          <p:cNvPr id="69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11560" y="1628800"/>
            <a:ext cx="7925880" cy="49536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err="1" smtClean="0">
                <a:solidFill>
                  <a:schemeClr val="bg1"/>
                </a:solidFill>
                <a:latin typeface="Trebuchet MS" pitchFamily="34" charset="0"/>
              </a:rPr>
              <a:t>RosettaFlow</a:t>
            </a: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Visual Programming Language </a:t>
            </a:r>
            <a:r>
              <a:rPr lang="en-GB" sz="2000" cap="small" dirty="0" smtClean="0">
                <a:solidFill>
                  <a:schemeClr val="bg1"/>
                </a:solidFill>
                <a:latin typeface="Trebuchet MS" pitchFamily="34" charset="0"/>
              </a:rPr>
              <a:t>Prototype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560" y="1628800"/>
            <a:ext cx="7925904" cy="4953690"/>
          </a:xfrm>
          <a:prstGeom prst="rect">
            <a:avLst/>
          </a:prstGeom>
          <a:noFill/>
        </p:spPr>
      </p:pic>
      <p:pic>
        <p:nvPicPr>
          <p:cNvPr id="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1560" y="1628800"/>
            <a:ext cx="7925904" cy="4953689"/>
          </a:xfrm>
          <a:prstGeom prst="rect">
            <a:avLst/>
          </a:prstGeom>
          <a:noFill/>
        </p:spPr>
      </p:pic>
      <p:pic>
        <p:nvPicPr>
          <p:cNvPr id="23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1560" y="1628800"/>
            <a:ext cx="7925902" cy="495368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3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17" name="Picture 2" descr="C:\Users\Clkiente\Dropbox\ACADIA\TurningTorsoRenders\turning-torso-90-black.png"/>
          <p:cNvPicPr>
            <a:picLocks noChangeAspect="1" noChangeArrowheads="1"/>
          </p:cNvPicPr>
          <p:nvPr/>
        </p:nvPicPr>
        <p:blipFill>
          <a:blip r:embed="rId4" cstate="print"/>
          <a:srcRect l="25582" r="21924"/>
          <a:stretch>
            <a:fillRect/>
          </a:stretch>
        </p:blipFill>
        <p:spPr bwMode="auto">
          <a:xfrm>
            <a:off x="3539182" y="1844823"/>
            <a:ext cx="2065637" cy="3934943"/>
          </a:xfrm>
          <a:prstGeom prst="rect">
            <a:avLst/>
          </a:prstGeom>
          <a:noFill/>
        </p:spPr>
      </p:pic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5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 descr="http://graphics8.nytimes.com/images/2005/10/24/arts/Turning-Torso-I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988840"/>
            <a:ext cx="2448272" cy="3600400"/>
          </a:xfrm>
          <a:prstGeom prst="rect">
            <a:avLst/>
          </a:prstGeom>
          <a:noFill/>
        </p:spPr>
      </p:pic>
      <p:sp>
        <p:nvSpPr>
          <p:cNvPr id="14342" name="AutoShape 6" descr="http://www.gilimag.com/images/stories/Architect/turning_torso_Santiago%20Calatrava.jpg"/>
          <p:cNvSpPr>
            <a:spLocks noChangeAspect="1" noChangeArrowheads="1"/>
          </p:cNvSpPr>
          <p:nvPr/>
        </p:nvSpPr>
        <p:spPr bwMode="auto">
          <a:xfrm>
            <a:off x="57150" y="-136525"/>
            <a:ext cx="13277850" cy="16878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Imagem 12" descr="turning_torso_Santiago Calatrav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1988840"/>
            <a:ext cx="2780517" cy="36148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3" name="Picture 2" descr="C:\Users\Clkiente\Dropbox\ACADIA\Renders\TurningTorso\turningTorsoFlechaArco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27" name="Picture 3" descr="C:\Users\Clkiente\Dropbox\ACADIA\Renders\TurningTorso\turningTorsoFlechaArc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28" name="Picture 4" descr="C:\Users\Clkiente\Dropbox\ACADIA\Renders\TurningTorso\turningTorsoFlechaArc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29" name="Picture 5" descr="C:\Users\Clkiente\Dropbox\ACADIA\Renders\TurningTorso\turningTorsoFlechaArco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0" name="Picture 6" descr="C:\Users\Clkiente\Dropbox\ACADIA\Renders\TurningTorso\turningTorsoFlechaArco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1" name="Picture 7" descr="C:\Users\Clkiente\Dropbox\ACADIA\Renders\TurningTorso\turningTorsoFlechaArco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2" name="Picture 8" descr="C:\Users\Clkiente\Dropbox\ACADIA\Renders\TurningTorso\turningTorsoFlechaArco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3" name="Picture 9" descr="C:\Users\Clkiente\Dropbox\ACADIA\Renders\TurningTorso\turningTorsoFlechaArco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4" name="Picture 10" descr="C:\Users\Clkiente\Dropbox\ACADIA\Renders\TurningTorso\turningTorsoFlechaArco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1035" name="Picture 11" descr="C:\Users\Clkiente\Dropbox\ACADIA\Renders\TurningTorso\turningTorsoFlechaArco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2050" name="Picture 2" descr="C:\Users\Clkiente\Dropbox\ACADIA\Renders\TurningTorso\turningTorsoAnguloArcos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1" name="Picture 3" descr="C:\Users\Clkiente\Dropbox\ACADIA\Renders\TurningTorso\turningTorsoAnguloArco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2" name="Picture 4" descr="C:\Users\Clkiente\Dropbox\ACADIA\Renders\TurningTorso\turningTorsoAnguloArcos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3" name="Picture 5" descr="C:\Users\Clkiente\Dropbox\ACADIA\Renders\TurningTorso\turningTorsoAnguloArcos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4" name="Picture 6" descr="C:\Users\Clkiente\Dropbox\ACADIA\Renders\TurningTorso\turningTorsoAnguloArcos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5" name="Picture 7" descr="C:\Users\Clkiente\Dropbox\ACADIA\Renders\TurningTorso\turningTorsoAnguloArcos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6" name="Picture 8" descr="C:\Users\Clkiente\Dropbox\ACADIA\Renders\TurningTorso\turningTorsoAnguloArcos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7" name="Picture 9" descr="C:\Users\Clkiente\Dropbox\ACADIA\Renders\TurningTorso\turningTorsoAnguloArcos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8" name="Picture 10" descr="C:\Users\Clkiente\Dropbox\ACADIA\Renders\TurningTorso\turningTorsoAnguloArcos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2059" name="Picture 11" descr="C:\Users\Clkiente\Dropbox\ACADIA\Renders\TurningTorso\turningTorsoAnguloArcos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3074" name="Picture 2" descr="C:\Users\Clkiente\Dropbox\ACADIA\Renders\TurningTorso\turningTorsoDistanciaPilares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75" name="Picture 3" descr="C:\Users\Clkiente\Dropbox\ACADIA\Renders\TurningTorso\turningTorsoDistanciaPilare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76" name="Picture 4" descr="C:\Users\Clkiente\Dropbox\ACADIA\Renders\TurningTorso\turningTorsoDistanciaPilares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77" name="Picture 5" descr="C:\Users\Clkiente\Dropbox\ACADIA\Renders\TurningTorso\turningTorsoDistanciaPilares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78" name="Picture 6" descr="C:\Users\Clkiente\Dropbox\ACADIA\Renders\TurningTorso\turningTorsoDistanciaPilares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79" name="Picture 7" descr="C:\Users\Clkiente\Dropbox\ACADIA\Renders\TurningTorso\turningTorsoDistanciaPilares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80" name="Picture 8" descr="C:\Users\Clkiente\Dropbox\ACADIA\Renders\TurningTorso\turningTorsoDistanciaPilares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81" name="Picture 9" descr="C:\Users\Clkiente\Dropbox\ACADIA\Renders\TurningTorso\turningTorsoDistanciaPilares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82" name="Picture 10" descr="C:\Users\Clkiente\Dropbox\ACADIA\Renders\TurningTorso\turningTorsoDistanciaPilares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3083" name="Picture 11" descr="C:\Users\Clkiente\Dropbox\ACADIA\Renders\TurningTorso\turningTorsoDistanciaPilares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1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10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1" name="CaixaDeTexto 10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2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3" name="TextBox 14"/>
          <p:cNvSpPr txBox="1"/>
          <p:nvPr/>
        </p:nvSpPr>
        <p:spPr>
          <a:xfrm>
            <a:off x="0" y="2132857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Generative Design</a:t>
            </a:r>
          </a:p>
          <a:p>
            <a:pPr algn="just">
              <a:lnSpc>
                <a:spcPts val="3000"/>
              </a:lnSpc>
            </a:pPr>
            <a:endParaRPr lang="en-GB" sz="3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1520" y="3213264"/>
            <a:ext cx="86409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Different CAD Applications</a:t>
            </a:r>
          </a:p>
          <a:p>
            <a:pPr>
              <a:lnSpc>
                <a:spcPts val="3000"/>
              </a:lnSpc>
            </a:pPr>
            <a:endParaRPr lang="en-GB" sz="2500" dirty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Different Programming Languages</a:t>
            </a: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Different Modelling Primitives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4098" name="Picture 2" descr="C:\Users\Clkiente\Dropbox\ACADIA\Renders\TurningTorso\turningTorsoJanelas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099" name="Picture 3" descr="C:\Users\Clkiente\Dropbox\ACADIA\Renders\TurningTorso\turningTorsoJanela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0" name="Picture 4" descr="C:\Users\Clkiente\Dropbox\ACADIA\Renders\TurningTorso\turningTorsoJanelas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1" name="Picture 5" descr="C:\Users\Clkiente\Dropbox\ACADIA\Renders\TurningTorso\turningTorsoJanelas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2" name="Picture 6" descr="C:\Users\Clkiente\Dropbox\ACADIA\Renders\TurningTorso\turningTorsoJanelas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3" name="Picture 7" descr="C:\Users\Clkiente\Dropbox\ACADIA\Renders\TurningTorso\turningTorsoJanelas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4" name="Picture 8" descr="C:\Users\Clkiente\Dropbox\ACADIA\Renders\TurningTorso\turningTorsoJanelas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5" name="Picture 9" descr="C:\Users\Clkiente\Dropbox\ACADIA\Renders\TurningTorso\turningTorsoJanelas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6" name="Picture 10" descr="C:\Users\Clkiente\Dropbox\ACADIA\Renders\TurningTorso\turningTorsoJanelas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4107" name="Picture 11" descr="C:\Users\Clkiente\Dropbox\ACADIA\Renders\TurningTorso\turningTorsoJanelas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5122" name="Picture 2" descr="C:\Users\Clkiente\Dropbox\ACADIA\Renders\TurningTorso\turningTorsoRotacao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3" name="Picture 3" descr="C:\Users\Clkiente\Dropbox\ACADIA\Renders\TurningTorso\turningTorsoRotaca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4" name="Picture 4" descr="C:\Users\Clkiente\Dropbox\ACADIA\Renders\TurningTorso\turningTorsoRotaca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5" name="Picture 5" descr="C:\Users\Clkiente\Dropbox\ACADIA\Renders\TurningTorso\turningTorsoRotacao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6" name="Picture 6" descr="C:\Users\Clkiente\Dropbox\ACADIA\Renders\TurningTorso\turningTorsoRotacao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7" name="Picture 7" descr="C:\Users\Clkiente\Dropbox\ACADIA\Renders\TurningTorso\turningTorsoRotacao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8" name="Picture 8" descr="C:\Users\Clkiente\Dropbox\ACADIA\Renders\TurningTorso\turningTorsoRotacao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29" name="Picture 9" descr="C:\Users\Clkiente\Dropbox\ACADIA\Renders\TurningTorso\turningTorsoRotacao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30" name="Picture 10" descr="C:\Users\Clkiente\Dropbox\ACADIA\Renders\TurningTorso\turningTorsoRotacao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pic>
        <p:nvPicPr>
          <p:cNvPr id="5131" name="Picture 11" descr="C:\Users\Clkiente\Dropbox\ACADIA\Renders\TurningTorso\turningTorsoRotacao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5667" y="1005333"/>
            <a:ext cx="5852667" cy="585266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1026" name="Picture 2" descr="C:\Users\Clkiente\Dropbox\ACADIA\Renders\TurningTorso\turningTorso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27" name="Picture 3" descr="C:\Users\Clkiente\Dropbox\ACADIA\Renders\TurningTorso\turningTors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28" name="Picture 4" descr="C:\Users\Clkiente\Dropbox\ACADIA\Renders\TurningTorso\turningTors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29" name="Picture 5" descr="C:\Users\Clkiente\Dropbox\ACADIA\Renders\TurningTorso\turningTorso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0" name="Picture 6" descr="C:\Users\Clkiente\Dropbox\ACADIA\Renders\TurningTorso\turningTorso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1" name="Picture 7" descr="C:\Users\Clkiente\Dropbox\ACADIA\Renders\TurningTorso\turningTorso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2" name="Picture 8" descr="C:\Users\Clkiente\Dropbox\ACADIA\Renders\TurningTorso\turningTorso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3" name="Picture 9" descr="C:\Users\Clkiente\Dropbox\ACADIA\Renders\TurningTorso\turningTorso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4" name="Picture 10" descr="C:\Users\Clkiente\Dropbox\ACADIA\Renders\TurningTorso\turningTorso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5" name="Picture 11" descr="C:\Users\Clkiente\Dropbox\ACADIA\Renders\TurningTorso\turningTorso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pic>
        <p:nvPicPr>
          <p:cNvPr id="1036" name="Picture 12" descr="C:\Users\Clkiente\Dropbox\ACADIA\Renders\TurningTorso\turningTorso1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22004" y="649263"/>
            <a:ext cx="6686747" cy="6686747"/>
          </a:xfrm>
          <a:prstGeom prst="rect">
            <a:avLst/>
          </a:prstGeom>
          <a:noFill/>
        </p:spPr>
      </p:pic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22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Architectural example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Users\Clkiente\Dropbox\ACADIA\TurningTorsoRenders\turning-torso-0-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4379" y="1431826"/>
            <a:ext cx="5188049" cy="5188049"/>
          </a:xfrm>
          <a:prstGeom prst="rect">
            <a:avLst/>
          </a:prstGeom>
          <a:noFill/>
        </p:spPr>
      </p:pic>
      <p:pic>
        <p:nvPicPr>
          <p:cNvPr id="20" name="Picture 2" descr="C:\Users\Clkiente\Dropbox\ACADIA\TurningTorsoRenders\turning-torso-90-blac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4379" y="1431826"/>
            <a:ext cx="5188049" cy="5188049"/>
          </a:xfrm>
          <a:prstGeom prst="rect">
            <a:avLst/>
          </a:prstGeom>
          <a:noFill/>
        </p:spPr>
      </p:pic>
      <p:pic>
        <p:nvPicPr>
          <p:cNvPr id="21" name="Picture 3" descr="C:\Users\Clkiente\Dropbox\ACADIA\TurningTorsoRenders\turning-torso-180-blac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4379" y="1431826"/>
            <a:ext cx="5188049" cy="5188049"/>
          </a:xfrm>
          <a:prstGeom prst="rect">
            <a:avLst/>
          </a:prstGeom>
          <a:noFill/>
        </p:spPr>
      </p:pic>
      <p:pic>
        <p:nvPicPr>
          <p:cNvPr id="23" name="Picture 4" descr="C:\Users\Clkiente\Dropbox\ACADIA\TurningTorsoRenders\turning-torso-270-blac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4379" y="1431826"/>
            <a:ext cx="5188049" cy="5188049"/>
          </a:xfrm>
          <a:prstGeom prst="rect">
            <a:avLst/>
          </a:prstGeom>
          <a:noFill/>
        </p:spPr>
      </p:pic>
      <p:pic>
        <p:nvPicPr>
          <p:cNvPr id="24" name="Picture 5" descr="C:\Users\Clkiente\Dropbox\ACADIA\TurningTorsoRenders\turning-torso-360-blac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4379" y="1431826"/>
            <a:ext cx="5188049" cy="518804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6294" y="1628800"/>
            <a:ext cx="3955511" cy="4953689"/>
          </a:xfrm>
          <a:prstGeom prst="rect">
            <a:avLst/>
          </a:prstGeom>
          <a:noFill/>
        </p:spPr>
      </p:pic>
      <p:pic>
        <p:nvPicPr>
          <p:cNvPr id="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65800" y="1628800"/>
            <a:ext cx="3974111" cy="4953689"/>
          </a:xfrm>
          <a:prstGeom prst="rect">
            <a:avLst/>
          </a:prstGeom>
          <a:noFill/>
        </p:spPr>
      </p:pic>
      <p:pic>
        <p:nvPicPr>
          <p:cNvPr id="19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024" y="1628800"/>
            <a:ext cx="3955512" cy="4953690"/>
          </a:xfrm>
          <a:prstGeom prst="rect">
            <a:avLst/>
          </a:prstGeom>
          <a:noFill/>
        </p:spPr>
      </p:pic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560" y="1628800"/>
            <a:ext cx="7925904" cy="4953689"/>
          </a:xfrm>
          <a:prstGeom prst="rect">
            <a:avLst/>
          </a:prstGeom>
          <a:noFill/>
        </p:spPr>
      </p:pic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6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Cross CAD Application example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7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5" name="CaixaDeTexto 14"/>
          <p:cNvSpPr txBox="1"/>
          <p:nvPr/>
        </p:nvSpPr>
        <p:spPr>
          <a:xfrm>
            <a:off x="4716016" y="2564904"/>
            <a:ext cx="41764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backend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"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rhino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lnSpc>
                <a:spcPts val="3000"/>
              </a:lnSpc>
            </a:pPr>
            <a:endParaRPr lang="pt-PT" sz="20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obj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get-object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))</a:t>
            </a:r>
          </a:p>
          <a:p>
            <a:pPr>
              <a:lnSpc>
                <a:spcPts val="3000"/>
              </a:lnSpc>
            </a:pPr>
            <a:endParaRPr lang="pt-PT" sz="20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backend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"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autocad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lnSpc>
                <a:spcPts val="3000"/>
              </a:lnSpc>
            </a:pPr>
            <a:endParaRPr lang="pt-PT" sz="20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3000"/>
              </a:lnSpc>
            </a:pP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transform-obj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obj</a:t>
            </a:r>
            <a:r>
              <a:rPr lang="pt-PT" sz="20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" descr="C:\Users\Clkiente\Dropbox\ACADIA\ShapeCloud\ShapeCloudAutoCAD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7664" y="1628800"/>
            <a:ext cx="6048673" cy="4953689"/>
          </a:xfrm>
          <a:prstGeom prst="rect">
            <a:avLst/>
          </a:prstGeom>
          <a:noFill/>
        </p:spPr>
      </p:pic>
      <p:pic>
        <p:nvPicPr>
          <p:cNvPr id="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7664" y="1628800"/>
            <a:ext cx="6048672" cy="4953689"/>
          </a:xfrm>
          <a:prstGeom prst="rect">
            <a:avLst/>
          </a:prstGeom>
          <a:noFill/>
        </p:spPr>
      </p:pic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47664" y="1628800"/>
            <a:ext cx="6048672" cy="4953690"/>
          </a:xfrm>
          <a:prstGeom prst="rect">
            <a:avLst/>
          </a:prstGeom>
          <a:noFill/>
        </p:spPr>
      </p:pic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6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Community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Rosetta Lang</a:t>
            </a: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7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4"/>
          <p:cNvSpPr txBox="1"/>
          <p:nvPr/>
        </p:nvSpPr>
        <p:spPr>
          <a:xfrm>
            <a:off x="0" y="1988840"/>
            <a:ext cx="9144000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520" y="3069247"/>
            <a:ext cx="86409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Teaching, Researching, Sharing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Explore Language and CAD Applications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	- Multiple combinations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5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12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4" name="CaixaDeTexto 1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5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8" name="Rectângulo 17"/>
          <p:cNvSpPr/>
          <p:nvPr/>
        </p:nvSpPr>
        <p:spPr>
          <a:xfrm>
            <a:off x="3373742" y="2944976"/>
            <a:ext cx="2380523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500" dirty="0" err="1" smtClean="0">
                <a:solidFill>
                  <a:schemeClr val="bg1"/>
                </a:solidFill>
                <a:latin typeface="Trebuchet MS" pitchFamily="34" charset="0"/>
              </a:rPr>
              <a:t>Thank</a:t>
            </a:r>
            <a:r>
              <a:rPr lang="pt-PT" sz="35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PT" sz="3500" dirty="0" err="1" smtClean="0">
                <a:solidFill>
                  <a:schemeClr val="bg1"/>
                </a:solidFill>
                <a:latin typeface="Trebuchet MS" pitchFamily="34" charset="0"/>
              </a:rPr>
              <a:t>You</a:t>
            </a:r>
            <a:r>
              <a:rPr lang="pt-PT" sz="3500" dirty="0" smtClean="0">
                <a:solidFill>
                  <a:schemeClr val="bg1"/>
                </a:solidFill>
                <a:latin typeface="Trebuchet MS" pitchFamily="34" charset="0"/>
              </a:rPr>
              <a:t>!</a:t>
            </a:r>
          </a:p>
          <a:p>
            <a:pPr algn="ctr"/>
            <a:endParaRPr lang="pt-PT" sz="3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pt-PT" sz="3500" dirty="0" err="1" smtClean="0">
                <a:solidFill>
                  <a:schemeClr val="bg1"/>
                </a:solidFill>
                <a:latin typeface="Trebuchet MS" pitchFamily="34" charset="0"/>
              </a:rPr>
              <a:t>Questions</a:t>
            </a:r>
            <a:r>
              <a:rPr lang="pt-PT" sz="3500" dirty="0" smtClean="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33" name="Grupo 32"/>
          <p:cNvGrpSpPr/>
          <p:nvPr/>
        </p:nvGrpSpPr>
        <p:grpSpPr>
          <a:xfrm>
            <a:off x="251520" y="3901764"/>
            <a:ext cx="3384376" cy="2767596"/>
            <a:chOff x="251520" y="3851584"/>
            <a:chExt cx="3384376" cy="2767596"/>
          </a:xfrm>
        </p:grpSpPr>
        <p:pic>
          <p:nvPicPr>
            <p:cNvPr id="3075" name="Picture 3" descr="C:\Users\Clkiente\Dropbox\ACADIA\PPImages\pGD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3851584"/>
              <a:ext cx="3384376" cy="2383294"/>
            </a:xfrm>
            <a:prstGeom prst="rect">
              <a:avLst/>
            </a:prstGeom>
            <a:noFill/>
          </p:spPr>
        </p:pic>
        <p:pic>
          <p:nvPicPr>
            <p:cNvPr id="3087" name="Picture 15" descr="C:\Users\Clkiente\Dropbox\ACADIA\PPImages\ArchiCAD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6309320"/>
              <a:ext cx="1141509" cy="309860"/>
            </a:xfrm>
            <a:prstGeom prst="rect">
              <a:avLst/>
            </a:prstGeom>
            <a:noFill/>
          </p:spPr>
        </p:pic>
      </p:grpSp>
      <p:grpSp>
        <p:nvGrpSpPr>
          <p:cNvPr id="32" name="Grupo 31"/>
          <p:cNvGrpSpPr/>
          <p:nvPr/>
        </p:nvGrpSpPr>
        <p:grpSpPr>
          <a:xfrm>
            <a:off x="251519" y="764704"/>
            <a:ext cx="3384377" cy="2891414"/>
            <a:chOff x="251519" y="836712"/>
            <a:chExt cx="3384377" cy="2891414"/>
          </a:xfrm>
        </p:grpSpPr>
        <p:pic>
          <p:nvPicPr>
            <p:cNvPr id="3074" name="Picture 2" descr="C:\Users\Clkiente\Dropbox\ACADIA\PPImages\pVisualLI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19" y="1335939"/>
              <a:ext cx="3384377" cy="2392187"/>
            </a:xfrm>
            <a:prstGeom prst="rect">
              <a:avLst/>
            </a:prstGeom>
            <a:noFill/>
          </p:spPr>
        </p:pic>
        <p:grpSp>
          <p:nvGrpSpPr>
            <p:cNvPr id="43" name="Grupo 42"/>
            <p:cNvGrpSpPr/>
            <p:nvPr/>
          </p:nvGrpSpPr>
          <p:grpSpPr>
            <a:xfrm>
              <a:off x="251520" y="836712"/>
              <a:ext cx="1584169" cy="504056"/>
              <a:chOff x="251520" y="764704"/>
              <a:chExt cx="1584169" cy="504056"/>
            </a:xfrm>
          </p:grpSpPr>
          <p:pic>
            <p:nvPicPr>
              <p:cNvPr id="3078" name="Picture 6" descr="C:\Users\Clkiente\Dropbox\ACADIA\PPImages\AutoCAD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1520" y="764704"/>
                <a:ext cx="468174" cy="468174"/>
              </a:xfrm>
              <a:prstGeom prst="rect">
                <a:avLst/>
              </a:prstGeom>
              <a:noFill/>
            </p:spPr>
          </p:pic>
          <p:pic>
            <p:nvPicPr>
              <p:cNvPr id="3079" name="Picture 7" descr="C:\Users\Clkiente\Dropbox\ACADIA\PPImages\autodesk-logo-black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5200" t="40320" r="24401" b="44561"/>
              <a:stretch>
                <a:fillRect/>
              </a:stretch>
            </p:blipFill>
            <p:spPr bwMode="auto">
              <a:xfrm>
                <a:off x="683568" y="923140"/>
                <a:ext cx="1152121" cy="34562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6" name="Grupo 35"/>
          <p:cNvGrpSpPr/>
          <p:nvPr/>
        </p:nvGrpSpPr>
        <p:grpSpPr>
          <a:xfrm>
            <a:off x="5521551" y="3882076"/>
            <a:ext cx="3365660" cy="2752959"/>
            <a:chOff x="5508104" y="3882076"/>
            <a:chExt cx="3365660" cy="2752959"/>
          </a:xfrm>
        </p:grpSpPr>
        <p:pic>
          <p:nvPicPr>
            <p:cNvPr id="3084" name="Picture 12" descr="C:\Users\Clkiente\Dropbox\ACADIA\PPImages\pGenerativeComponent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08104" y="3882076"/>
              <a:ext cx="3365660" cy="2395466"/>
            </a:xfrm>
            <a:prstGeom prst="rect">
              <a:avLst/>
            </a:prstGeom>
            <a:noFill/>
          </p:spPr>
        </p:pic>
        <p:pic>
          <p:nvPicPr>
            <p:cNvPr id="3081" name="Picture 9" descr="C:\Users\Clkiente\Dropbox\ACADIA\PPImages\Bentley_tratad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08104" y="6309320"/>
              <a:ext cx="1257143" cy="325715"/>
            </a:xfrm>
            <a:prstGeom prst="rect">
              <a:avLst/>
            </a:prstGeom>
            <a:noFill/>
          </p:spPr>
        </p:pic>
      </p:grpSp>
      <p:grpSp>
        <p:nvGrpSpPr>
          <p:cNvPr id="35" name="Grupo 34"/>
          <p:cNvGrpSpPr/>
          <p:nvPr/>
        </p:nvGrpSpPr>
        <p:grpSpPr>
          <a:xfrm>
            <a:off x="5436097" y="647582"/>
            <a:ext cx="3449416" cy="3000508"/>
            <a:chOff x="5505450" y="647582"/>
            <a:chExt cx="3393509" cy="3000508"/>
          </a:xfrm>
        </p:grpSpPr>
        <p:pic>
          <p:nvPicPr>
            <p:cNvPr id="3077" name="Picture 5" descr="C:\Users\Clkiente\Dropbox\ACADIA\PPImages\pRhinoScript.png"/>
            <p:cNvPicPr>
              <a:picLocks noChangeAspect="1" noChangeArrowheads="1"/>
            </p:cNvPicPr>
            <p:nvPr/>
          </p:nvPicPr>
          <p:blipFill>
            <a:blip r:embed="rId11" cstate="print"/>
            <a:srcRect l="61933" b="48465"/>
            <a:stretch>
              <a:fillRect/>
            </a:stretch>
          </p:blipFill>
          <p:spPr bwMode="auto">
            <a:xfrm>
              <a:off x="5580112" y="1268760"/>
              <a:ext cx="3318847" cy="2379330"/>
            </a:xfrm>
            <a:prstGeom prst="rect">
              <a:avLst/>
            </a:prstGeom>
            <a:noFill/>
          </p:spPr>
        </p:pic>
        <p:pic>
          <p:nvPicPr>
            <p:cNvPr id="3085" name="Picture 13" descr="C:\Users\Clkiente\Dropbox\ACADIA\PPImages\mcna.gif"/>
            <p:cNvPicPr>
              <a:picLocks noChangeAspect="1" noChangeArrowheads="1"/>
            </p:cNvPicPr>
            <p:nvPr/>
          </p:nvPicPr>
          <p:blipFill>
            <a:blip r:embed="rId12" cstate="print"/>
            <a:srcRect b="27178"/>
            <a:stretch>
              <a:fillRect/>
            </a:stretch>
          </p:blipFill>
          <p:spPr bwMode="auto">
            <a:xfrm>
              <a:off x="6156176" y="1007622"/>
              <a:ext cx="1000125" cy="208089"/>
            </a:xfrm>
            <a:prstGeom prst="rect">
              <a:avLst/>
            </a:prstGeom>
            <a:noFill/>
          </p:spPr>
        </p:pic>
        <p:pic>
          <p:nvPicPr>
            <p:cNvPr id="3080" name="Picture 8" descr="C:\Users\Clkiente\Dropbox\ACADIA\PPImages\Rhino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505450" y="647582"/>
              <a:ext cx="714375" cy="573881"/>
            </a:xfrm>
            <a:prstGeom prst="rect">
              <a:avLst/>
            </a:prstGeom>
            <a:noFill/>
          </p:spPr>
        </p:pic>
      </p:grpSp>
      <p:grpSp>
        <p:nvGrpSpPr>
          <p:cNvPr id="55" name="Grupo 54"/>
          <p:cNvGrpSpPr>
            <a:grpSpLocks noChangeAspect="1"/>
          </p:cNvGrpSpPr>
          <p:nvPr/>
        </p:nvGrpSpPr>
        <p:grpSpPr>
          <a:xfrm>
            <a:off x="3391297" y="2996952"/>
            <a:ext cx="2352502" cy="1481205"/>
            <a:chOff x="3491880" y="4941168"/>
            <a:chExt cx="2138638" cy="1346550"/>
          </a:xfrm>
        </p:grpSpPr>
        <p:sp>
          <p:nvSpPr>
            <p:cNvPr id="51" name="Rounded Rectangular Callout 11"/>
            <p:cNvSpPr/>
            <p:nvPr/>
          </p:nvSpPr>
          <p:spPr>
            <a:xfrm>
              <a:off x="3491880" y="4941168"/>
              <a:ext cx="2138638" cy="1346550"/>
            </a:xfrm>
            <a:prstGeom prst="wedgeRoundRectCallout">
              <a:avLst>
                <a:gd name="adj1" fmla="val -80251"/>
                <a:gd name="adj2" fmla="val 55225"/>
                <a:gd name="adj3" fmla="val 16667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dirty="0" smtClean="0">
                  <a:latin typeface="Trebuchet MS" pitchFamily="34" charset="0"/>
                </a:rPr>
                <a:t>INCOMPATIBLE</a:t>
              </a:r>
            </a:p>
          </p:txBody>
        </p:sp>
        <p:sp>
          <p:nvSpPr>
            <p:cNvPr id="52" name="Rounded Rectangular Callout 11"/>
            <p:cNvSpPr/>
            <p:nvPr/>
          </p:nvSpPr>
          <p:spPr>
            <a:xfrm>
              <a:off x="3491880" y="4941168"/>
              <a:ext cx="2138638" cy="1346550"/>
            </a:xfrm>
            <a:prstGeom prst="wedgeRoundRectCallout">
              <a:avLst>
                <a:gd name="adj1" fmla="val -80603"/>
                <a:gd name="adj2" fmla="val -50960"/>
                <a:gd name="adj3" fmla="val 16667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dirty="0" smtClean="0">
                  <a:latin typeface="Trebuchet MS" pitchFamily="34" charset="0"/>
                </a:rPr>
                <a:t>INCOMPATIBLE</a:t>
              </a:r>
            </a:p>
          </p:txBody>
        </p:sp>
        <p:sp>
          <p:nvSpPr>
            <p:cNvPr id="53" name="Rounded Rectangular Callout 11"/>
            <p:cNvSpPr/>
            <p:nvPr/>
          </p:nvSpPr>
          <p:spPr>
            <a:xfrm>
              <a:off x="3491880" y="4941168"/>
              <a:ext cx="2138638" cy="1346550"/>
            </a:xfrm>
            <a:prstGeom prst="wedgeRoundRectCallout">
              <a:avLst>
                <a:gd name="adj1" fmla="val 80420"/>
                <a:gd name="adj2" fmla="val -50960"/>
                <a:gd name="adj3" fmla="val 16667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dirty="0" smtClean="0">
                  <a:latin typeface="Trebuchet MS" pitchFamily="34" charset="0"/>
                </a:rPr>
                <a:t>INCOMPATIBLE</a:t>
              </a:r>
            </a:p>
          </p:txBody>
        </p:sp>
        <p:sp>
          <p:nvSpPr>
            <p:cNvPr id="54" name="Rounded Rectangular Callout 11"/>
            <p:cNvSpPr/>
            <p:nvPr/>
          </p:nvSpPr>
          <p:spPr>
            <a:xfrm>
              <a:off x="3491880" y="4941168"/>
              <a:ext cx="2138638" cy="1346550"/>
            </a:xfrm>
            <a:prstGeom prst="wedgeRoundRectCallout">
              <a:avLst>
                <a:gd name="adj1" fmla="val 80068"/>
                <a:gd name="adj2" fmla="val 54680"/>
                <a:gd name="adj3" fmla="val 16667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300" b="1" dirty="0" smtClean="0">
                  <a:latin typeface="Trebuchet MS" pitchFamily="34" charset="0"/>
                </a:rPr>
                <a:t>COMPATIBLE?</a:t>
              </a:r>
              <a:endParaRPr lang="pt-PT" sz="2300" b="1" dirty="0">
                <a:latin typeface="Trebuchet MS" pitchFamily="34" charset="0"/>
              </a:endParaRPr>
            </a:p>
          </p:txBody>
        </p:sp>
      </p:grpSp>
      <p:grpSp>
        <p:nvGrpSpPr>
          <p:cNvPr id="42" name="Grupo 41"/>
          <p:cNvGrpSpPr>
            <a:grpSpLocks noChangeAspect="1"/>
          </p:cNvGrpSpPr>
          <p:nvPr/>
        </p:nvGrpSpPr>
        <p:grpSpPr>
          <a:xfrm>
            <a:off x="3391297" y="2996952"/>
            <a:ext cx="2352502" cy="1481205"/>
            <a:chOff x="3131840" y="2204864"/>
            <a:chExt cx="2160240" cy="1368152"/>
          </a:xfrm>
        </p:grpSpPr>
        <p:sp>
          <p:nvSpPr>
            <p:cNvPr id="27" name="Rounded Rectangular Callout 11"/>
            <p:cNvSpPr/>
            <p:nvPr/>
          </p:nvSpPr>
          <p:spPr>
            <a:xfrm>
              <a:off x="3131840" y="2204864"/>
              <a:ext cx="2160240" cy="1368152"/>
            </a:xfrm>
            <a:prstGeom prst="wedgeRoundRectCallout">
              <a:avLst>
                <a:gd name="adj1" fmla="val -80251"/>
                <a:gd name="adj2" fmla="val 55225"/>
                <a:gd name="adj3" fmla="val 16667"/>
              </a:avLst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>
                  <a:latin typeface="Trebuchet MS" pitchFamily="34" charset="0"/>
                </a:rPr>
                <a:t>INCOMPATIBLE</a:t>
              </a:r>
              <a:endParaRPr lang="pt-PT" sz="2400" dirty="0">
                <a:latin typeface="Trebuchet MS" pitchFamily="34" charset="0"/>
              </a:endParaRPr>
            </a:p>
          </p:txBody>
        </p:sp>
        <p:sp>
          <p:nvSpPr>
            <p:cNvPr id="39" name="Rounded Rectangular Callout 11"/>
            <p:cNvSpPr/>
            <p:nvPr/>
          </p:nvSpPr>
          <p:spPr>
            <a:xfrm>
              <a:off x="3131840" y="2204864"/>
              <a:ext cx="2160240" cy="1368152"/>
            </a:xfrm>
            <a:prstGeom prst="wedgeRoundRectCallout">
              <a:avLst>
                <a:gd name="adj1" fmla="val -80603"/>
                <a:gd name="adj2" fmla="val -50960"/>
                <a:gd name="adj3" fmla="val 16667"/>
              </a:avLst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>
                  <a:latin typeface="Trebuchet MS" pitchFamily="34" charset="0"/>
                </a:rPr>
                <a:t>INCOMPATIBLE</a:t>
              </a:r>
              <a:endParaRPr lang="pt-PT" sz="2400" dirty="0">
                <a:latin typeface="Trebuchet MS" pitchFamily="34" charset="0"/>
              </a:endParaRPr>
            </a:p>
          </p:txBody>
        </p:sp>
        <p:sp>
          <p:nvSpPr>
            <p:cNvPr id="40" name="Rounded Rectangular Callout 11"/>
            <p:cNvSpPr/>
            <p:nvPr/>
          </p:nvSpPr>
          <p:spPr>
            <a:xfrm>
              <a:off x="3131840" y="2204864"/>
              <a:ext cx="2160240" cy="1368152"/>
            </a:xfrm>
            <a:prstGeom prst="wedgeRoundRectCallout">
              <a:avLst>
                <a:gd name="adj1" fmla="val 80420"/>
                <a:gd name="adj2" fmla="val -50960"/>
                <a:gd name="adj3" fmla="val 16667"/>
              </a:avLst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>
                  <a:latin typeface="Trebuchet MS" pitchFamily="34" charset="0"/>
                </a:rPr>
                <a:t>INCOMPATIBLE</a:t>
              </a:r>
              <a:endParaRPr lang="pt-PT" sz="2400" dirty="0">
                <a:latin typeface="Trebuchet MS" pitchFamily="34" charset="0"/>
              </a:endParaRPr>
            </a:p>
          </p:txBody>
        </p:sp>
        <p:sp>
          <p:nvSpPr>
            <p:cNvPr id="41" name="Rounded Rectangular Callout 11"/>
            <p:cNvSpPr>
              <a:spLocks noChangeAspect="1"/>
            </p:cNvSpPr>
            <p:nvPr/>
          </p:nvSpPr>
          <p:spPr>
            <a:xfrm>
              <a:off x="3131840" y="2204864"/>
              <a:ext cx="2160240" cy="1368152"/>
            </a:xfrm>
            <a:prstGeom prst="wedgeRoundRectCallout">
              <a:avLst>
                <a:gd name="adj1" fmla="val 80068"/>
                <a:gd name="adj2" fmla="val 54680"/>
                <a:gd name="adj3" fmla="val 16667"/>
              </a:avLst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300" b="1" dirty="0" smtClean="0">
                  <a:latin typeface="Trebuchet MS" pitchFamily="34" charset="0"/>
                </a:rPr>
                <a:t>INCOMPATIBLE</a:t>
              </a:r>
              <a:endParaRPr lang="pt-PT" sz="2300" b="1" dirty="0">
                <a:latin typeface="Trebuchet MS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24" name="CaixaDeTexto 23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25" name="Picture 11" descr="ACADIA_LOGO-01.png"/>
            <p:cNvPicPr>
              <a:picLocks noChangeAspect="1"/>
            </p:cNvPicPr>
            <p:nvPr/>
          </p:nvPicPr>
          <p:blipFill>
            <a:blip r:embed="rId1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32913" y="3091894"/>
            <a:ext cx="239487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Teaching</a:t>
            </a:r>
          </a:p>
          <a:p>
            <a:pPr algn="ctr"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Researching</a:t>
            </a:r>
          </a:p>
          <a:p>
            <a:pPr algn="ctr"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Sharing</a:t>
            </a:r>
            <a:endParaRPr lang="en-GB" sz="35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pic>
        <p:nvPicPr>
          <p:cNvPr id="10" name="Picture 40" descr="C:\Users\joe\Documents\My Dropbox\AutoLisp\autorenders\cidadeBlack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700808"/>
            <a:ext cx="6048672" cy="6048672"/>
          </a:xfrm>
          <a:prstGeom prst="rect">
            <a:avLst/>
          </a:prstGeom>
          <a:noFill/>
        </p:spPr>
      </p:pic>
      <p:pic>
        <p:nvPicPr>
          <p:cNvPr id="11" name="Picture 40" descr="C:\Users\joe\Documents\My Dropbox\AutoLisp\autorenders\cidadeBlackH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843808" y="1700808"/>
            <a:ext cx="6048672" cy="6048672"/>
          </a:xfrm>
          <a:prstGeom prst="rect">
            <a:avLst/>
          </a:prstGeom>
          <a:noFill/>
        </p:spPr>
      </p:pic>
      <p:pic>
        <p:nvPicPr>
          <p:cNvPr id="12" name="Picture 21" descr="C:\Users\joe\Documents\My Dropbox\AutoLisp\autorenders\estrada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17" name="Picture 22" descr="C:\Users\joe\Documents\My Dropbox\AutoLisp\autorenders\estradas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18" name="Picture 23" descr="C:\Users\joe\Documents\My Dropbox\AutoLisp\autorenders\estradas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19" name="Picture 24" descr="C:\Users\joe\Documents\My Dropbox\AutoLisp\autorenders\estradas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0" name="Picture 25" descr="C:\Users\joe\Documents\My Dropbox\AutoLisp\autorenders\estradas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1" name="Picture 26" descr="C:\Users\joe\Documents\My Dropbox\AutoLisp\autorenders\estradas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2" name="Picture 27" descr="C:\Users\joe\Documents\My Dropbox\AutoLisp\autorenders\estradas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3" name="Picture 28" descr="C:\Users\joe\Documents\My Dropbox\AutoLisp\autorenders\estradas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4" name="Picture 29" descr="C:\Users\joe\Documents\My Dropbox\AutoLisp\autorenders\estradas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5" name="Picture 30" descr="C:\Users\joe\Documents\My Dropbox\AutoLisp\autorenders\estradas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6" name="Picture 31" descr="C:\Users\joe\Documents\My Dropbox\AutoLisp\autorenders\estradas9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7" name="Picture 32" descr="C:\Users\joe\Documents\My Dropbox\AutoLisp\autorenders\estradas10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8" name="Picture 33" descr="C:\Users\joe\Documents\My Dropbox\AutoLisp\autorenders\estradas1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29" name="Picture 34" descr="C:\Users\joe\Documents\My Dropbox\AutoLisp\autorenders\estradas1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30" name="Picture 35" descr="C:\Users\joe\Documents\My Dropbox\AutoLisp\autorenders\estradas13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31" name="Picture 36" descr="C:\Users\joe\Documents\My Dropbox\AutoLisp\autorenders\estradas1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32" name="Picture 37" descr="C:\Users\joe\Documents\My Dropbox\AutoLisp\autorenders\estradas15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33" name="Picture 38" descr="C:\Users\joe\Documents\My Dropbox\AutoLisp\autorenders\estradas16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pic>
        <p:nvPicPr>
          <p:cNvPr id="34" name="Picture 39" descr="C:\Users\joe\Documents\My Dropbox\AutoLisp\autorenders\estradas17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419872" y="2060848"/>
            <a:ext cx="5112568" cy="5112568"/>
          </a:xfrm>
          <a:prstGeom prst="rect">
            <a:avLst/>
          </a:prstGeom>
          <a:noFill/>
        </p:spPr>
      </p:pic>
      <p:sp>
        <p:nvSpPr>
          <p:cNvPr id="13" name="TextBox 14"/>
          <p:cNvSpPr txBox="1"/>
          <p:nvPr/>
        </p:nvSpPr>
        <p:spPr>
          <a:xfrm>
            <a:off x="0" y="1988840"/>
            <a:ext cx="9144000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joe\Documents\My Dropbox\ACADIA (1)\Renders\Arabic\arabic-black-0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995936" y="2708920"/>
            <a:ext cx="3657600" cy="3657600"/>
          </a:xfrm>
          <a:prstGeom prst="rect">
            <a:avLst/>
          </a:prstGeom>
          <a:noFill/>
        </p:spPr>
      </p:pic>
      <p:pic>
        <p:nvPicPr>
          <p:cNvPr id="2051" name="Picture 3" descr="C:\Users\joe\Documents\My Dropbox\ACADIA (1)\Renders\Arabic\arabic-black-1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995936" y="2708920"/>
            <a:ext cx="3657600" cy="3657600"/>
          </a:xfrm>
          <a:prstGeom prst="rect">
            <a:avLst/>
          </a:prstGeom>
          <a:noFill/>
        </p:spPr>
      </p:pic>
      <p:pic>
        <p:nvPicPr>
          <p:cNvPr id="2052" name="Picture 4" descr="C:\Users\joe\Documents\My Dropbox\ACADIA (1)\Renders\Arabic\arabic-black-2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995936" y="2708920"/>
            <a:ext cx="3657600" cy="3657600"/>
          </a:xfrm>
          <a:prstGeom prst="rect">
            <a:avLst/>
          </a:prstGeom>
          <a:noFill/>
        </p:spPr>
      </p:pic>
      <p:pic>
        <p:nvPicPr>
          <p:cNvPr id="2053" name="Picture 5" descr="C:\Users\joe\Documents\My Dropbox\ACADIA (1)\Renders\Arabic\arabic-black-3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95936" y="2708920"/>
            <a:ext cx="3657600" cy="3657600"/>
          </a:xfrm>
          <a:prstGeom prst="rect">
            <a:avLst/>
          </a:prstGeom>
          <a:noFill/>
        </p:spPr>
      </p:pic>
      <p:pic>
        <p:nvPicPr>
          <p:cNvPr id="2054" name="Picture 6" descr="C:\Users\joe\Documents\My Dropbox\ACADIA (1)\Renders\Arabic\arabic-black-4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95936" y="2708920"/>
            <a:ext cx="36576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4"/>
          <p:cNvSpPr txBox="1"/>
          <p:nvPr/>
        </p:nvSpPr>
        <p:spPr>
          <a:xfrm>
            <a:off x="0" y="198884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CAD Applications</a:t>
            </a:r>
          </a:p>
          <a:p>
            <a:pPr algn="just">
              <a:lnSpc>
                <a:spcPts val="3000"/>
              </a:lnSpc>
            </a:pPr>
            <a:endParaRPr lang="en-GB" sz="3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2913" y="3091894"/>
            <a:ext cx="865956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Difficult to change CAD / Language</a:t>
            </a:r>
          </a:p>
          <a:p>
            <a:pPr algn="ctr"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Programs thrown away or rewritten</a:t>
            </a:r>
          </a:p>
          <a:p>
            <a:pPr algn="ctr"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GB" sz="4000" dirty="0" smtClean="0">
                <a:solidFill>
                  <a:schemeClr val="bg1"/>
                </a:solidFill>
                <a:latin typeface="Trebuchet MS" pitchFamily="34" charset="0"/>
              </a:rPr>
              <a:t>=</a:t>
            </a:r>
          </a:p>
          <a:p>
            <a:pPr algn="ctr">
              <a:lnSpc>
                <a:spcPts val="3000"/>
              </a:lnSpc>
            </a:pPr>
            <a:endParaRPr lang="en-GB" sz="50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LOCK-IN</a:t>
            </a: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10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4"/>
          <p:cNvSpPr txBox="1"/>
          <p:nvPr/>
        </p:nvSpPr>
        <p:spPr>
          <a:xfrm>
            <a:off x="0" y="198884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 algn="just">
              <a:lnSpc>
                <a:spcPts val="3000"/>
              </a:lnSpc>
            </a:pPr>
            <a:endParaRPr lang="en-GB" sz="3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91680" y="3429000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One Program,</a:t>
            </a:r>
            <a:endParaRPr lang="en-GB" sz="2500" dirty="0" smtClean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10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7" name="Rectângulo 16"/>
          <p:cNvSpPr/>
          <p:nvPr/>
        </p:nvSpPr>
        <p:spPr>
          <a:xfrm>
            <a:off x="3808565" y="3429000"/>
            <a:ext cx="3571747" cy="4770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2500" b="1" dirty="0" smtClean="0">
                <a:latin typeface="Trebuchet MS" pitchFamily="34" charset="0"/>
              </a:rPr>
              <a:t>Many CAD Applications</a:t>
            </a:r>
            <a:endParaRPr lang="pt-PT" sz="2500" b="1" dirty="0" smtClean="0"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3" descr="C:\Users\Clkiente\Dropbox\ACADIA\ShapeCloud\ShapeCloudRhino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628800"/>
            <a:ext cx="3956761" cy="4953692"/>
          </a:xfrm>
          <a:prstGeom prst="rect">
            <a:avLst/>
          </a:prstGeom>
          <a:noFill/>
        </p:spPr>
      </p:pic>
      <p:sp>
        <p:nvSpPr>
          <p:cNvPr id="11" name="TextBox 14"/>
          <p:cNvSpPr txBox="1"/>
          <p:nvPr/>
        </p:nvSpPr>
        <p:spPr>
          <a:xfrm>
            <a:off x="4895528" y="2996952"/>
            <a:ext cx="378092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Pedagogic environment</a:t>
            </a: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Editor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Debugger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endParaRPr lang="en-GB" sz="25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- Listener</a:t>
            </a:r>
            <a:endParaRPr lang="en-GB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123" name="Picture 3" descr="C:\Users\Clkiente\Dropbox\ACADIA\ShapeCloud\ShapeCloudRhin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7925907" cy="4953692"/>
          </a:xfrm>
          <a:prstGeom prst="rect">
            <a:avLst/>
          </a:prstGeom>
          <a:noFill/>
        </p:spPr>
      </p:pic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047" y="1634135"/>
            <a:ext cx="7925907" cy="4953692"/>
          </a:xfrm>
          <a:prstGeom prst="rect">
            <a:avLst/>
          </a:prstGeom>
          <a:noFill/>
        </p:spPr>
      </p:pic>
      <p:sp>
        <p:nvSpPr>
          <p:cNvPr id="10" name="TextBox 14"/>
          <p:cNvSpPr txBox="1"/>
          <p:nvPr/>
        </p:nvSpPr>
        <p:spPr>
          <a:xfrm>
            <a:off x="122750" y="692696"/>
            <a:ext cx="9129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Portability across CAD Applications</a:t>
            </a:r>
          </a:p>
          <a:p>
            <a:pPr algn="ctr">
              <a:lnSpc>
                <a:spcPts val="3000"/>
              </a:lnSpc>
            </a:pPr>
            <a:endParaRPr lang="en-GB" sz="2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6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7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4" name="Rectângulo 13"/>
          <p:cNvSpPr/>
          <p:nvPr/>
        </p:nvSpPr>
        <p:spPr>
          <a:xfrm>
            <a:off x="683568" y="2090126"/>
            <a:ext cx="3744416" cy="3211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ângulo 15"/>
          <p:cNvSpPr/>
          <p:nvPr/>
        </p:nvSpPr>
        <p:spPr>
          <a:xfrm>
            <a:off x="2627784" y="1916832"/>
            <a:ext cx="50405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ângulo 18"/>
          <p:cNvSpPr/>
          <p:nvPr/>
        </p:nvSpPr>
        <p:spPr>
          <a:xfrm>
            <a:off x="683568" y="5373216"/>
            <a:ext cx="3744416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ângulo 19"/>
          <p:cNvSpPr/>
          <p:nvPr/>
        </p:nvSpPr>
        <p:spPr>
          <a:xfrm>
            <a:off x="683568" y="2636912"/>
            <a:ext cx="136815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4"/>
          <p:cNvSpPr txBox="1"/>
          <p:nvPr/>
        </p:nvSpPr>
        <p:spPr>
          <a:xfrm>
            <a:off x="0" y="198884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 algn="just">
              <a:lnSpc>
                <a:spcPts val="3000"/>
              </a:lnSpc>
            </a:pPr>
            <a:endParaRPr lang="en-GB" sz="3500" dirty="0">
              <a:solidFill>
                <a:schemeClr val="bg1"/>
              </a:solidFill>
              <a:latin typeface="Trebuchet MS" pitchFamily="34" charset="0"/>
            </a:endParaRPr>
          </a:p>
          <a:p>
            <a:pPr algn="just">
              <a:lnSpc>
                <a:spcPts val="3000"/>
              </a:lnSpc>
            </a:pP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3229" y="3068960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One Program,</a:t>
            </a:r>
            <a:endParaRPr lang="en-GB" sz="2500" dirty="0" smtClean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grpSp>
        <p:nvGrpSpPr>
          <p:cNvPr id="2" name="Grupo 9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5" name="CaixaDeTexto 14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6" name="Picture 11" descr="ACADIA_LOGO-01.png"/>
            <p:cNvPicPr>
              <a:picLocks noChangeAspect="1"/>
            </p:cNvPicPr>
            <p:nvPr/>
          </p:nvPicPr>
          <p:blipFill>
            <a:blip r:embed="rId4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7" name="Rectângulo 16"/>
          <p:cNvSpPr/>
          <p:nvPr/>
        </p:nvSpPr>
        <p:spPr>
          <a:xfrm>
            <a:off x="3736557" y="3068960"/>
            <a:ext cx="3571747" cy="4770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en-GB" sz="2500" b="1" dirty="0" smtClean="0">
                <a:latin typeface="Trebuchet MS" pitchFamily="34" charset="0"/>
              </a:rPr>
              <a:t>Many CAD Applications</a:t>
            </a:r>
            <a:endParaRPr lang="pt-PT" sz="2500" b="1" dirty="0" smtClean="0">
              <a:latin typeface="Trebuchet MS" pitchFamily="34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755576" y="3933056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One Program,</a:t>
            </a:r>
            <a:endParaRPr lang="en-GB" sz="2500" dirty="0" smtClean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2734542" y="3933056"/>
            <a:ext cx="3542048" cy="4770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Many CAD Applications</a:t>
            </a:r>
            <a:endParaRPr lang="pt-PT" sz="25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6084168" y="3933056"/>
            <a:ext cx="234726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2500" b="1" dirty="0" smtClean="0">
                <a:latin typeface="Trebuchet MS" pitchFamily="34" charset="0"/>
              </a:rPr>
              <a:t>and Languages</a:t>
            </a:r>
          </a:p>
        </p:txBody>
      </p:sp>
      <p:cxnSp>
        <p:nvCxnSpPr>
          <p:cNvPr id="19" name="Conexão recta 18"/>
          <p:cNvCxnSpPr/>
          <p:nvPr/>
        </p:nvCxnSpPr>
        <p:spPr>
          <a:xfrm>
            <a:off x="1331640" y="3333365"/>
            <a:ext cx="6330613" cy="36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3" descr="C:\Users\Clkiente\Dropbox\ACADIA\HeadLine.png"/>
          <p:cNvPicPr>
            <a:picLocks noChangeAspect="1" noChangeArrowheads="1"/>
          </p:cNvPicPr>
          <p:nvPr/>
        </p:nvPicPr>
        <p:blipFill>
          <a:blip r:embed="rId3" cstate="print"/>
          <a:srcRect l="5795" r="1805"/>
          <a:stretch>
            <a:fillRect/>
          </a:stretch>
        </p:blipFill>
        <p:spPr bwMode="auto">
          <a:xfrm>
            <a:off x="3238500" y="183260"/>
            <a:ext cx="5905500" cy="722312"/>
          </a:xfrm>
          <a:prstGeom prst="rect">
            <a:avLst/>
          </a:prstGeom>
          <a:noFill/>
        </p:spPr>
      </p:pic>
      <p:pic>
        <p:nvPicPr>
          <p:cNvPr id="512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0304" y="1631468"/>
            <a:ext cx="7925905" cy="4953690"/>
          </a:xfrm>
          <a:prstGeom prst="rect">
            <a:avLst/>
          </a:prstGeom>
          <a:noFill/>
        </p:spPr>
      </p:pic>
      <p:pic>
        <p:nvPicPr>
          <p:cNvPr id="12" name="Picture 2" descr="C:\Users\Clkiente\Dropbox\ACADIA\ShapeCloud\ShapeCloudAutoCA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0304" y="1637565"/>
            <a:ext cx="7925905" cy="4953690"/>
          </a:xfrm>
          <a:prstGeom prst="rect">
            <a:avLst/>
          </a:prstGeom>
          <a:noFill/>
        </p:spPr>
      </p:pic>
      <p:sp>
        <p:nvSpPr>
          <p:cNvPr id="15" name="Rectângulo 14"/>
          <p:cNvSpPr/>
          <p:nvPr/>
        </p:nvSpPr>
        <p:spPr>
          <a:xfrm>
            <a:off x="548098" y="6309320"/>
            <a:ext cx="71153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14"/>
          <p:cNvSpPr txBox="1"/>
          <p:nvPr/>
        </p:nvSpPr>
        <p:spPr>
          <a:xfrm>
            <a:off x="122750" y="692696"/>
            <a:ext cx="912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500" dirty="0" smtClean="0">
                <a:solidFill>
                  <a:schemeClr val="bg1"/>
                </a:solidFill>
                <a:latin typeface="Trebuchet MS" pitchFamily="34" charset="0"/>
              </a:rPr>
              <a:t>Rosetta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Portability across Languages</a:t>
            </a:r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4"/>
          <p:cNvGrpSpPr/>
          <p:nvPr/>
        </p:nvGrpSpPr>
        <p:grpSpPr>
          <a:xfrm>
            <a:off x="97978" y="242891"/>
            <a:ext cx="1776936" cy="424865"/>
            <a:chOff x="-13248" y="242891"/>
            <a:chExt cx="1776936" cy="424865"/>
          </a:xfrm>
        </p:grpSpPr>
        <p:sp>
          <p:nvSpPr>
            <p:cNvPr id="17" name="CaixaDeTexto 16"/>
            <p:cNvSpPr txBox="1"/>
            <p:nvPr/>
          </p:nvSpPr>
          <p:spPr>
            <a:xfrm>
              <a:off x="971600" y="313813"/>
              <a:ext cx="79208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700" b="1" dirty="0" smtClean="0">
                  <a:latin typeface="Arial Black" pitchFamily="34" charset="0"/>
                  <a:cs typeface="Arial" pitchFamily="34" charset="0"/>
                </a:rPr>
                <a:t>2011</a:t>
              </a:r>
              <a:endParaRPr lang="pt-PT" sz="1700" dirty="0">
                <a:latin typeface="Arial Black" pitchFamily="34" charset="0"/>
              </a:endParaRPr>
            </a:p>
          </p:txBody>
        </p:sp>
        <p:pic>
          <p:nvPicPr>
            <p:cNvPr id="18" name="Picture 11" descr="ACADIA_LOGO-01.png"/>
            <p:cNvPicPr>
              <a:picLocks noChangeAspect="1"/>
            </p:cNvPicPr>
            <p:nvPr/>
          </p:nvPicPr>
          <p:blipFill>
            <a:blip r:embed="rId6" cstate="print"/>
            <a:srcRect l="66868" t="46837" r="12245" b="39082"/>
            <a:stretch>
              <a:fillRect/>
            </a:stretch>
          </p:blipFill>
          <p:spPr>
            <a:xfrm>
              <a:off x="-13248" y="242891"/>
              <a:ext cx="1105287" cy="303943"/>
            </a:xfrm>
            <a:prstGeom prst="rect">
              <a:avLst/>
            </a:prstGeom>
          </p:spPr>
        </p:pic>
      </p:grpSp>
      <p:sp>
        <p:nvSpPr>
          <p:cNvPr id="16" name="Rectângulo 15"/>
          <p:cNvSpPr/>
          <p:nvPr/>
        </p:nvSpPr>
        <p:spPr>
          <a:xfrm>
            <a:off x="611560" y="2060848"/>
            <a:ext cx="1008112" cy="2721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ersonalizad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tx2">
              <a:lumMod val="40000"/>
              <a:lumOff val="60000"/>
            </a:schemeClr>
          </a:solidFill>
          <a:prstDash val="solid"/>
          <a:headEnd type="triangl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3000"/>
          </a:lnSpc>
          <a:defRPr sz="2500" b="1" dirty="0" smtClean="0">
            <a:solidFill>
              <a:schemeClr val="bg1"/>
            </a:solidFill>
            <a:latin typeface="Trebuchet M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</TotalTime>
  <Words>273</Words>
  <Application>Microsoft Office PowerPoint</Application>
  <PresentationFormat>Apresentação no Ecrã (4:3)</PresentationFormat>
  <Paragraphs>178</Paragraphs>
  <Slides>27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28" baseType="lpstr">
      <vt:lpstr>Office Theme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Amelia</dc:creator>
  <cp:lastModifiedBy>joe</cp:lastModifiedBy>
  <cp:revision>330</cp:revision>
  <dcterms:created xsi:type="dcterms:W3CDTF">2011-09-30T14:06:41Z</dcterms:created>
  <dcterms:modified xsi:type="dcterms:W3CDTF">2011-10-14T18:28:54Z</dcterms:modified>
</cp:coreProperties>
</file>