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93" r:id="rId12"/>
    <p:sldId id="294" r:id="rId13"/>
    <p:sldId id="291" r:id="rId14"/>
    <p:sldId id="290" r:id="rId15"/>
    <p:sldId id="264" r:id="rId16"/>
    <p:sldId id="265" r:id="rId17"/>
    <p:sldId id="285" r:id="rId18"/>
    <p:sldId id="287" r:id="rId19"/>
    <p:sldId id="277" r:id="rId20"/>
  </p:sldIdLst>
  <p:sldSz cx="9144000" cy="6858000" type="screen4x3"/>
  <p:notesSz cx="6797675" cy="99266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A09"/>
    <a:srgbClr val="EFD9F0"/>
    <a:srgbClr val="92A00E"/>
    <a:srgbClr val="F68F1E"/>
    <a:srgbClr val="AB035C"/>
    <a:srgbClr val="659DA7"/>
    <a:srgbClr val="BBE0E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C810-4E9E-4BA6-819F-0B0564E610F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4F8B-1237-45A3-9691-854BF6A5C0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62F2-83F9-4776-BA81-85F59C5837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56A9-2CC7-41C3-978B-FA6A2F7C44A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5915-F472-4648-9C4A-D9FEC22098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DE63-E58C-44E2-A502-396CCCE52E3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934B-2AE3-4CCD-A982-50D5E3E88D3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E65B5-CD7E-4BC0-B0A3-B4B5E63C4A4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8829-B1BB-415A-A75D-5FFE2555C99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8CB8-329A-4E66-AB3E-FAD16149511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11FE-79F0-405D-8E96-090874A2C3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3093-86A4-4A8A-9EA1-5CEE8C9295C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AAE3-D280-455F-A9F4-A7BC1D844A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845D71-A922-4A1A-888C-05D0BAD77D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0"/>
          <p:cNvSpPr>
            <a:spLocks noChangeAspect="1" noChangeArrowheads="1" noTextEdit="1"/>
          </p:cNvSpPr>
          <p:nvPr/>
        </p:nvSpPr>
        <p:spPr bwMode="auto">
          <a:xfrm>
            <a:off x="-390525" y="-347663"/>
            <a:ext cx="99250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2051" name="Imagem 69" descr="ca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ângulo 70"/>
          <p:cNvSpPr/>
          <p:nvPr/>
        </p:nvSpPr>
        <p:spPr>
          <a:xfrm>
            <a:off x="0" y="5572125"/>
            <a:ext cx="1143000" cy="1143000"/>
          </a:xfrm>
          <a:prstGeom prst="rect">
            <a:avLst/>
          </a:prstGeom>
          <a:solidFill>
            <a:srgbClr val="B295C6"/>
          </a:solidFill>
          <a:ln>
            <a:solidFill>
              <a:srgbClr val="B29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>
                <a:solidFill>
                  <a:srgbClr val="FFFFFF"/>
                </a:solidFill>
                <a:latin typeface="Agency FB" pitchFamily="34" charset="0"/>
              </a:rPr>
              <a:t>UTL</a:t>
            </a:r>
          </a:p>
          <a:p>
            <a:pPr algn="ctr">
              <a:defRPr/>
            </a:pPr>
            <a:r>
              <a:rPr lang="pt-PT" b="1">
                <a:solidFill>
                  <a:srgbClr val="FFFFFF"/>
                </a:solidFill>
                <a:latin typeface="Agency FB" pitchFamily="34" charset="0"/>
              </a:rPr>
              <a:t>A UNIQUE EXPERIENCE</a:t>
            </a:r>
            <a:r>
              <a:rPr lang="pt-PT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" name="Rectângulo 71"/>
          <p:cNvSpPr/>
          <p:nvPr/>
        </p:nvSpPr>
        <p:spPr>
          <a:xfrm>
            <a:off x="0" y="4286250"/>
            <a:ext cx="1143000" cy="1143000"/>
          </a:xfrm>
          <a:prstGeom prst="rect">
            <a:avLst/>
          </a:prstGeom>
          <a:solidFill>
            <a:srgbClr val="B70058"/>
          </a:solidFill>
          <a:ln>
            <a:solidFill>
              <a:srgbClr val="B70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3" name="Rectângulo 72"/>
          <p:cNvSpPr/>
          <p:nvPr/>
        </p:nvSpPr>
        <p:spPr>
          <a:xfrm>
            <a:off x="0" y="3000375"/>
            <a:ext cx="1187450" cy="1143000"/>
          </a:xfrm>
          <a:prstGeom prst="rect">
            <a:avLst/>
          </a:prstGeom>
          <a:solidFill>
            <a:srgbClr val="B295C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b="1">
                <a:solidFill>
                  <a:srgbClr val="FFFFFF"/>
                </a:solidFill>
                <a:latin typeface="Agency FB" pitchFamily="34" charset="0"/>
              </a:rPr>
              <a:t>UTL</a:t>
            </a:r>
          </a:p>
          <a:p>
            <a:pPr algn="ctr">
              <a:defRPr/>
            </a:pPr>
            <a:r>
              <a:rPr lang="pt-PT" sz="1600" b="1">
                <a:solidFill>
                  <a:srgbClr val="FFFFFF"/>
                </a:solidFill>
                <a:latin typeface="Agency FB" pitchFamily="34" charset="0"/>
              </a:rPr>
              <a:t>AN UNIVERSITY IN THE WORLD</a:t>
            </a:r>
          </a:p>
        </p:txBody>
      </p:sp>
      <p:sp>
        <p:nvSpPr>
          <p:cNvPr id="74" name="Rectângulo 73"/>
          <p:cNvSpPr/>
          <p:nvPr/>
        </p:nvSpPr>
        <p:spPr>
          <a:xfrm>
            <a:off x="0" y="1714500"/>
            <a:ext cx="1143000" cy="1143000"/>
          </a:xfrm>
          <a:prstGeom prst="rect">
            <a:avLst/>
          </a:prstGeom>
          <a:solidFill>
            <a:srgbClr val="E17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5" name="Rectângulo 74"/>
          <p:cNvSpPr/>
          <p:nvPr/>
        </p:nvSpPr>
        <p:spPr>
          <a:xfrm>
            <a:off x="1285875" y="4286250"/>
            <a:ext cx="1143000" cy="1143000"/>
          </a:xfrm>
          <a:prstGeom prst="rect">
            <a:avLst/>
          </a:prstGeom>
          <a:solidFill>
            <a:srgbClr val="E7E1D5"/>
          </a:solidFill>
          <a:ln>
            <a:solidFill>
              <a:srgbClr val="E7E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Agency FB" pitchFamily="34" charset="0"/>
              </a:rPr>
              <a:t>www.utl.pt</a:t>
            </a:r>
          </a:p>
        </p:txBody>
      </p:sp>
      <p:sp>
        <p:nvSpPr>
          <p:cNvPr id="76" name="Rectângulo 75"/>
          <p:cNvSpPr/>
          <p:nvPr/>
        </p:nvSpPr>
        <p:spPr>
          <a:xfrm>
            <a:off x="1285875" y="3000375"/>
            <a:ext cx="1143000" cy="1143000"/>
          </a:xfrm>
          <a:prstGeom prst="rect">
            <a:avLst/>
          </a:prstGeom>
          <a:solidFill>
            <a:srgbClr val="B29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7" name="Rectângulo 76"/>
          <p:cNvSpPr/>
          <p:nvPr/>
        </p:nvSpPr>
        <p:spPr>
          <a:xfrm>
            <a:off x="2571750" y="4286250"/>
            <a:ext cx="1143000" cy="1143000"/>
          </a:xfrm>
          <a:prstGeom prst="rect">
            <a:avLst/>
          </a:prstGeom>
          <a:solidFill>
            <a:srgbClr val="A1A637"/>
          </a:solidFill>
          <a:ln>
            <a:solidFill>
              <a:srgbClr val="A1A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8" name="Rectângulo 77"/>
          <p:cNvSpPr/>
          <p:nvPr/>
        </p:nvSpPr>
        <p:spPr>
          <a:xfrm>
            <a:off x="1285875" y="1714500"/>
            <a:ext cx="3500438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latin typeface="Agency FB" pitchFamily="34" charset="0"/>
              </a:rPr>
              <a:t>Technical </a:t>
            </a:r>
            <a:r>
              <a:rPr lang="pt-PT" sz="2400" b="1" dirty="0" err="1">
                <a:latin typeface="Agency FB" pitchFamily="34" charset="0"/>
              </a:rPr>
              <a:t>University</a:t>
            </a:r>
            <a:r>
              <a:rPr lang="pt-PT" sz="2400" b="1" dirty="0">
                <a:latin typeface="Agency FB" pitchFamily="34" charset="0"/>
              </a:rPr>
              <a:t> </a:t>
            </a:r>
            <a:r>
              <a:rPr lang="pt-PT" sz="2400" b="1" dirty="0" err="1">
                <a:latin typeface="Agency FB" pitchFamily="34" charset="0"/>
              </a:rPr>
              <a:t>of</a:t>
            </a:r>
            <a:r>
              <a:rPr lang="pt-PT" sz="2400" b="1" dirty="0">
                <a:latin typeface="Agency FB" pitchFamily="34" charset="0"/>
              </a:rPr>
              <a:t> </a:t>
            </a:r>
            <a:r>
              <a:rPr lang="pt-PT" sz="2400" b="1" dirty="0" err="1">
                <a:latin typeface="Agency FB" pitchFamily="34" charset="0"/>
              </a:rPr>
              <a:t>Lisbon</a:t>
            </a:r>
            <a:endParaRPr lang="pt-PT" sz="2400" b="1" dirty="0">
              <a:latin typeface="Agency FB" pitchFamily="34" charset="0"/>
            </a:endParaRPr>
          </a:p>
        </p:txBody>
      </p:sp>
      <p:sp>
        <p:nvSpPr>
          <p:cNvPr id="79" name="Rectângulo 78"/>
          <p:cNvSpPr/>
          <p:nvPr/>
        </p:nvSpPr>
        <p:spPr>
          <a:xfrm>
            <a:off x="2571750" y="3000375"/>
            <a:ext cx="3500438" cy="1143000"/>
          </a:xfrm>
          <a:prstGeom prst="rect">
            <a:avLst/>
          </a:prstGeom>
          <a:solidFill>
            <a:srgbClr val="E17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2400" b="1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4" name="Rectângulo 73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2298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9" name="Rectângulo 7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2299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ângulo 76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2301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149350" y="1587500"/>
            <a:ext cx="601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5000"/>
              </a:lnSpc>
              <a:spcBef>
                <a:spcPct val="20000"/>
              </a:spcBef>
            </a:pPr>
            <a:r>
              <a:rPr lang="pt-PT" altLang="zh-CN" sz="2000" b="1">
                <a:solidFill>
                  <a:srgbClr val="0000CC"/>
                </a:solidFill>
                <a:latin typeface="Verdana" pitchFamily="34" charset="0"/>
                <a:ea typeface="宋体" charset="-122"/>
              </a:rPr>
              <a:t>FA</a:t>
            </a:r>
            <a:r>
              <a:rPr lang="pt-PT" altLang="zh-CN" sz="2400" b="1">
                <a:solidFill>
                  <a:srgbClr val="0000CC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|</a:t>
            </a:r>
            <a:r>
              <a:rPr lang="pt-PT" altLang="zh-CN" sz="2400" b="1">
                <a:solidFill>
                  <a:srgbClr val="0000CC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en-GB" sz="2000" b="1">
                <a:latin typeface="Verdana" pitchFamily="34" charset="0"/>
              </a:rPr>
              <a:t>Faculty</a:t>
            </a:r>
            <a:r>
              <a:rPr lang="en-GB" sz="2400" b="1">
                <a:latin typeface="Verdana" pitchFamily="34" charset="0"/>
              </a:rPr>
              <a:t> </a:t>
            </a:r>
            <a:r>
              <a:rPr lang="en-GB" sz="2000" b="1">
                <a:latin typeface="Verdana" pitchFamily="34" charset="0"/>
              </a:rPr>
              <a:t>of Architecture</a:t>
            </a:r>
            <a:endParaRPr lang="zh-CN" altLang="pt-PT" sz="2000" b="1">
              <a:latin typeface="Verdana" pitchFamily="34" charset="0"/>
              <a:ea typeface="宋体" charset="-122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285750" y="3143250"/>
            <a:ext cx="63373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252 Professors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63 Staff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2 557 Students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en-US" altLang="zh-CN" sz="1600">
                <a:latin typeface="Verdana" pitchFamily="34" charset="0"/>
                <a:ea typeface="宋体" charset="-122"/>
              </a:rPr>
              <a:t>6 Departments</a:t>
            </a:r>
          </a:p>
        </p:txBody>
      </p:sp>
      <p:pic>
        <p:nvPicPr>
          <p:cNvPr id="12293" name="Picture 11" descr="Logo 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31963"/>
            <a:ext cx="6223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FA"/>
          <p:cNvPicPr>
            <a:picLocks noChangeAspect="1" noChangeArrowheads="1"/>
          </p:cNvPicPr>
          <p:nvPr/>
        </p:nvPicPr>
        <p:blipFill>
          <a:blip r:embed="rId4" cstate="print"/>
          <a:srcRect l="14121" r="17176"/>
          <a:stretch>
            <a:fillRect/>
          </a:stretch>
        </p:blipFill>
        <p:spPr bwMode="auto">
          <a:xfrm>
            <a:off x="6858000" y="2286000"/>
            <a:ext cx="11430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 cstate="print"/>
          <a:srcRect l="18848" r="5758" b="7096"/>
          <a:stretch>
            <a:fillRect/>
          </a:stretch>
        </p:blipFill>
        <p:spPr bwMode="auto">
          <a:xfrm>
            <a:off x="6858000" y="4643438"/>
            <a:ext cx="1143000" cy="106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7" name="Picture 15" descr="fadepar2"/>
          <p:cNvPicPr>
            <a:picLocks noChangeAspect="1" noChangeArrowheads="1"/>
          </p:cNvPicPr>
          <p:nvPr/>
        </p:nvPicPr>
        <p:blipFill>
          <a:blip r:embed="rId6" cstate="print"/>
          <a:srcRect l="18367" r="17044" b="18367"/>
          <a:stretch>
            <a:fillRect/>
          </a:stretch>
        </p:blipFill>
        <p:spPr bwMode="auto">
          <a:xfrm>
            <a:off x="6858000" y="3429000"/>
            <a:ext cx="1143000" cy="108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3318" name="Grupo 88"/>
            <p:cNvGrpSpPr>
              <a:grpSpLocks/>
            </p:cNvGrpSpPr>
            <p:nvPr/>
          </p:nvGrpSpPr>
          <p:grpSpPr bwMode="auto">
            <a:xfrm rot="10800000">
              <a:off x="5797571" y="0"/>
              <a:ext cx="3346493" cy="4500563"/>
              <a:chOff x="-70" y="2000239"/>
              <a:chExt cx="3612098" cy="4857760"/>
            </a:xfrm>
          </p:grpSpPr>
          <p:sp>
            <p:nvSpPr>
              <p:cNvPr id="8" name="Rectângulo 7"/>
              <p:cNvSpPr/>
              <p:nvPr/>
            </p:nvSpPr>
            <p:spPr>
              <a:xfrm>
                <a:off x="-35" y="2000239"/>
                <a:ext cx="1110350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" name="Rectângulo 8"/>
              <p:cNvSpPr/>
              <p:nvPr/>
            </p:nvSpPr>
            <p:spPr>
              <a:xfrm>
                <a:off x="-35" y="5747654"/>
                <a:ext cx="1110350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1" name="Rectângulo 10"/>
              <p:cNvSpPr/>
              <p:nvPr/>
            </p:nvSpPr>
            <p:spPr>
              <a:xfrm>
                <a:off x="-35" y="3249378"/>
                <a:ext cx="1110350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2" name="Rectângulo 11"/>
              <p:cNvSpPr/>
              <p:nvPr/>
            </p:nvSpPr>
            <p:spPr>
              <a:xfrm>
                <a:off x="1249108" y="5747654"/>
                <a:ext cx="1110350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13" name="Rectângulo 12"/>
              <p:cNvSpPr/>
              <p:nvPr/>
            </p:nvSpPr>
            <p:spPr>
              <a:xfrm>
                <a:off x="-35" y="4498515"/>
                <a:ext cx="1110350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4" name="Rectângulo 13"/>
              <p:cNvSpPr/>
              <p:nvPr/>
            </p:nvSpPr>
            <p:spPr>
              <a:xfrm>
                <a:off x="2505106" y="5747654"/>
                <a:ext cx="1110350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3319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28096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ângulo 5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3321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3315" name="CaixaDeTexto 15"/>
          <p:cNvSpPr txBox="1">
            <a:spLocks noChangeArrowheads="1"/>
          </p:cNvSpPr>
          <p:nvPr/>
        </p:nvSpPr>
        <p:spPr bwMode="auto">
          <a:xfrm>
            <a:off x="214313" y="2000250"/>
            <a:ext cx="78867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Verdana" pitchFamily="34" charset="0"/>
              </a:rPr>
              <a:t>Enrolment Students</a:t>
            </a:r>
            <a:r>
              <a:rPr lang="en-US" sz="1600" dirty="0">
                <a:latin typeface="Verdana" pitchFamily="34" charset="0"/>
              </a:rPr>
              <a:t>		                                              </a:t>
            </a:r>
            <a:r>
              <a:rPr lang="en-US" sz="1600" dirty="0" smtClean="0">
                <a:latin typeface="Verdana" pitchFamily="34" charset="0"/>
              </a:rPr>
              <a:t>24 330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1st and 2nd Cycle (</a:t>
            </a:r>
            <a:r>
              <a:rPr lang="en-US" sz="1600" dirty="0" err="1">
                <a:latin typeface="Verdana" pitchFamily="34" charset="0"/>
              </a:rPr>
              <a:t>BsC</a:t>
            </a:r>
            <a:r>
              <a:rPr lang="en-US" sz="1600" dirty="0">
                <a:latin typeface="Verdana" pitchFamily="34" charset="0"/>
              </a:rPr>
              <a:t> + integrated Master)	                    </a:t>
            </a:r>
            <a:r>
              <a:rPr lang="en-US" sz="1600" dirty="0" smtClean="0">
                <a:latin typeface="Verdana" pitchFamily="34" charset="0"/>
              </a:rPr>
              <a:t>18 094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2nd Cycle (</a:t>
            </a:r>
            <a:r>
              <a:rPr lang="en-US" sz="1600" dirty="0" err="1">
                <a:latin typeface="Verdana" pitchFamily="34" charset="0"/>
              </a:rPr>
              <a:t>MsC</a:t>
            </a:r>
            <a:r>
              <a:rPr lang="en-US" sz="1600" dirty="0">
                <a:latin typeface="Verdana" pitchFamily="34" charset="0"/>
              </a:rPr>
              <a:t>)				                                  3 </a:t>
            </a:r>
            <a:r>
              <a:rPr lang="en-US" sz="1600" dirty="0" smtClean="0">
                <a:latin typeface="Verdana" pitchFamily="34" charset="0"/>
              </a:rPr>
              <a:t>910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3rd Cycle (PhD)			                                               1 </a:t>
            </a:r>
            <a:r>
              <a:rPr lang="en-US" sz="1600" dirty="0" smtClean="0">
                <a:latin typeface="Verdana" pitchFamily="34" charset="0"/>
              </a:rPr>
              <a:t>881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Life Long Learning </a:t>
            </a:r>
            <a:r>
              <a:rPr lang="en-US" sz="1600" dirty="0" err="1">
                <a:latin typeface="Verdana" pitchFamily="34" charset="0"/>
              </a:rPr>
              <a:t>Programmes</a:t>
            </a:r>
            <a:r>
              <a:rPr lang="en-US" sz="1600" dirty="0">
                <a:latin typeface="Verdana" pitchFamily="34" charset="0"/>
              </a:rPr>
              <a:t>                                                       </a:t>
            </a:r>
            <a:r>
              <a:rPr lang="en-US" sz="1600" dirty="0" smtClean="0">
                <a:latin typeface="Verdana" pitchFamily="34" charset="0"/>
              </a:rPr>
              <a:t>445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</a:rPr>
              <a:t>Graduated Students  </a:t>
            </a:r>
            <a:r>
              <a:rPr lang="en-US" sz="1600" dirty="0">
                <a:latin typeface="Verdana" pitchFamily="34" charset="0"/>
              </a:rPr>
              <a:t>1st, 2nd, 3rd Cycles 		                     </a:t>
            </a:r>
            <a:r>
              <a:rPr lang="en-US" sz="1600" dirty="0" smtClean="0">
                <a:latin typeface="Verdana" pitchFamily="34" charset="0"/>
              </a:rPr>
              <a:t>4 313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</a:rPr>
              <a:t>Professors and Researchers</a:t>
            </a:r>
            <a:r>
              <a:rPr lang="en-US" sz="1600" dirty="0">
                <a:latin typeface="Verdana" pitchFamily="34" charset="0"/>
              </a:rPr>
              <a:t>	                       		        </a:t>
            </a:r>
            <a:r>
              <a:rPr lang="en-US" sz="1600" dirty="0" smtClean="0">
                <a:latin typeface="Verdana" pitchFamily="34" charset="0"/>
              </a:rPr>
              <a:t>1 931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</a:rPr>
              <a:t>International Student from 80 countries                                  </a:t>
            </a:r>
            <a:r>
              <a:rPr lang="en-US" sz="1600" dirty="0">
                <a:latin typeface="Verdana" pitchFamily="34" charset="0"/>
              </a:rPr>
              <a:t>2 534</a:t>
            </a:r>
            <a:r>
              <a:rPr lang="en-US" dirty="0"/>
              <a:t> </a:t>
            </a:r>
            <a:endParaRPr lang="en-US" sz="1600" dirty="0">
              <a:latin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</a:rPr>
              <a:t>Research Areas available</a:t>
            </a:r>
            <a:r>
              <a:rPr lang="en-US" sz="1600" dirty="0">
                <a:latin typeface="Verdana" pitchFamily="34" charset="0"/>
              </a:rPr>
              <a:t>			                         18</a:t>
            </a:r>
          </a:p>
          <a:p>
            <a:r>
              <a:rPr lang="en-US" sz="1600" dirty="0">
                <a:latin typeface="Verdana" pitchFamily="34" charset="0"/>
              </a:rPr>
              <a:t>•  </a:t>
            </a:r>
            <a:r>
              <a:rPr lang="en-US" sz="1600" b="1" dirty="0">
                <a:latin typeface="Verdana" pitchFamily="34" charset="0"/>
              </a:rPr>
              <a:t>Research Units and Institutes</a:t>
            </a:r>
            <a:r>
              <a:rPr lang="en-US" sz="1600" dirty="0">
                <a:latin typeface="Verdana" pitchFamily="34" charset="0"/>
              </a:rPr>
              <a:t>				            52 </a:t>
            </a:r>
          </a:p>
          <a:p>
            <a:r>
              <a:rPr lang="en-US" sz="1600" dirty="0">
                <a:latin typeface="Verdana" pitchFamily="34" charset="0"/>
              </a:rPr>
              <a:t>50% of the Research Units were classified as Excellent or Very Good by </a:t>
            </a:r>
          </a:p>
          <a:p>
            <a:r>
              <a:rPr lang="en-US" sz="1600" dirty="0">
                <a:latin typeface="Verdana" pitchFamily="34" charset="0"/>
              </a:rPr>
              <a:t>an External International Evaluation Institution</a:t>
            </a:r>
          </a:p>
          <a:p>
            <a:r>
              <a:rPr lang="en-US" sz="1600" dirty="0">
                <a:latin typeface="Verdana" pitchFamily="34" charset="0"/>
              </a:rPr>
              <a:t>•  </a:t>
            </a:r>
            <a:r>
              <a:rPr lang="en-US" sz="1600" b="1" dirty="0" err="1">
                <a:latin typeface="Verdana" pitchFamily="34" charset="0"/>
              </a:rPr>
              <a:t>Centres</a:t>
            </a:r>
            <a:r>
              <a:rPr lang="en-US" sz="1600" b="1" dirty="0">
                <a:latin typeface="Verdana" pitchFamily="34" charset="0"/>
              </a:rPr>
              <a:t> of Excellence</a:t>
            </a:r>
            <a:r>
              <a:rPr lang="en-US" sz="1600" dirty="0">
                <a:latin typeface="Verdana" pitchFamily="34" charset="0"/>
              </a:rPr>
              <a:t>				                          4</a:t>
            </a:r>
          </a:p>
          <a:p>
            <a:r>
              <a:rPr lang="en-US" sz="1600" dirty="0">
                <a:latin typeface="Verdana" pitchFamily="34" charset="0"/>
              </a:rPr>
              <a:t>•  </a:t>
            </a:r>
            <a:r>
              <a:rPr lang="en-US" sz="1600" b="1" dirty="0">
                <a:latin typeface="Verdana" pitchFamily="34" charset="0"/>
              </a:rPr>
              <a:t>Associated Research Labs are available</a:t>
            </a:r>
            <a:r>
              <a:rPr lang="en-US" sz="1600" dirty="0">
                <a:latin typeface="Verdana" pitchFamily="34" charset="0"/>
              </a:rPr>
              <a:t>		             7</a:t>
            </a:r>
          </a:p>
          <a:p>
            <a:r>
              <a:rPr lang="en-US" sz="1600" dirty="0">
                <a:latin typeface="Verdana" pitchFamily="34" charset="0"/>
              </a:rPr>
              <a:t>•  </a:t>
            </a:r>
            <a:r>
              <a:rPr lang="en-US" sz="1600" b="1" dirty="0">
                <a:latin typeface="Verdana" pitchFamily="34" charset="0"/>
              </a:rPr>
              <a:t>Patents requested </a:t>
            </a:r>
            <a:r>
              <a:rPr lang="en-US" sz="1600" dirty="0">
                <a:latin typeface="Verdana" pitchFamily="34" charset="0"/>
              </a:rPr>
              <a:t>			                                     </a:t>
            </a:r>
            <a:r>
              <a:rPr lang="en-US" sz="1600" dirty="0" smtClean="0">
                <a:latin typeface="Verdana" pitchFamily="34" charset="0"/>
              </a:rPr>
              <a:t>15</a:t>
            </a:r>
          </a:p>
          <a:p>
            <a:r>
              <a:rPr lang="en-US" sz="1600" dirty="0" smtClean="0">
                <a:latin typeface="Verdana" pitchFamily="34" charset="0"/>
              </a:rPr>
              <a:t>•  </a:t>
            </a:r>
            <a:r>
              <a:rPr lang="en-US" sz="1600" b="1" dirty="0" smtClean="0">
                <a:latin typeface="Verdana" pitchFamily="34" charset="0"/>
              </a:rPr>
              <a:t>Patents </a:t>
            </a:r>
            <a:r>
              <a:rPr lang="en-US" sz="1600" dirty="0" smtClean="0">
                <a:latin typeface="Verdana" pitchFamily="34" charset="0"/>
              </a:rPr>
              <a:t>			                                     	           27</a:t>
            </a:r>
            <a:endParaRPr lang="en-US" sz="1600" dirty="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Books</a:t>
            </a:r>
            <a:r>
              <a:rPr lang="en-US" sz="1600" dirty="0">
                <a:latin typeface="Verdana" pitchFamily="34" charset="0"/>
              </a:rPr>
              <a:t>					                516 880</a:t>
            </a:r>
          </a:p>
          <a:p>
            <a:pPr>
              <a:buFontTx/>
              <a:buChar char="•"/>
            </a:pPr>
            <a:r>
              <a:rPr lang="en-US" sz="1600" b="1" dirty="0">
                <a:latin typeface="Verdana" pitchFamily="34" charset="0"/>
              </a:rPr>
              <a:t> Periodicals	</a:t>
            </a:r>
            <a:r>
              <a:rPr lang="en-US" sz="1600" dirty="0">
                <a:latin typeface="Verdana" pitchFamily="34" charset="0"/>
              </a:rPr>
              <a:t>				                  28 226</a:t>
            </a:r>
          </a:p>
          <a:p>
            <a:pPr>
              <a:buFontTx/>
              <a:buChar char="•"/>
            </a:pPr>
            <a:r>
              <a:rPr lang="en-US" sz="1600" b="1" dirty="0">
                <a:latin typeface="Verdana" pitchFamily="34" charset="0"/>
              </a:rPr>
              <a:t> International Bilateral Agreements 	           </a:t>
            </a:r>
            <a:r>
              <a:rPr lang="en-US" sz="1600" dirty="0">
                <a:latin typeface="Verdana" pitchFamily="34" charset="0"/>
              </a:rPr>
              <a:t>                         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564 </a:t>
            </a:r>
            <a:endParaRPr lang="pt-PT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500063" y="1341438"/>
            <a:ext cx="4929187" cy="427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Facts and Figures 2010/2011</a:t>
            </a:r>
            <a:endParaRPr lang="zh-CN" altLang="pt-PT" sz="22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3" name="Rectângulo 2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4342" name="Grupo 88"/>
            <p:cNvGrpSpPr>
              <a:grpSpLocks/>
            </p:cNvGrpSpPr>
            <p:nvPr/>
          </p:nvGrpSpPr>
          <p:grpSpPr bwMode="auto">
            <a:xfrm rot="10800000">
              <a:off x="5797571" y="0"/>
              <a:ext cx="3346461" cy="4500563"/>
              <a:chOff x="-35" y="2000239"/>
              <a:chExt cx="3612063" cy="4857760"/>
            </a:xfrm>
          </p:grpSpPr>
          <p:sp>
            <p:nvSpPr>
              <p:cNvPr id="8" name="Rectângulo 7"/>
              <p:cNvSpPr/>
              <p:nvPr/>
            </p:nvSpPr>
            <p:spPr>
              <a:xfrm>
                <a:off x="-35" y="2000239"/>
                <a:ext cx="1110350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" name="Rectângulo 8"/>
              <p:cNvSpPr/>
              <p:nvPr/>
            </p:nvSpPr>
            <p:spPr>
              <a:xfrm>
                <a:off x="-35" y="5747654"/>
                <a:ext cx="1110350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0" name="Rectângulo 9"/>
              <p:cNvSpPr/>
              <p:nvPr/>
            </p:nvSpPr>
            <p:spPr>
              <a:xfrm>
                <a:off x="-35" y="4498515"/>
                <a:ext cx="1110350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1" name="Rectângulo 10"/>
              <p:cNvSpPr/>
              <p:nvPr/>
            </p:nvSpPr>
            <p:spPr>
              <a:xfrm>
                <a:off x="-35" y="3249378"/>
                <a:ext cx="1110350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2" name="Rectângulo 11"/>
              <p:cNvSpPr/>
              <p:nvPr/>
            </p:nvSpPr>
            <p:spPr>
              <a:xfrm>
                <a:off x="1249108" y="5747654"/>
                <a:ext cx="1110350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13" name="Rectângulo 12"/>
              <p:cNvSpPr/>
              <p:nvPr/>
            </p:nvSpPr>
            <p:spPr>
              <a:xfrm>
                <a:off x="1249108" y="4498515"/>
                <a:ext cx="1110350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4" name="Rectângulo 13"/>
              <p:cNvSpPr/>
              <p:nvPr/>
            </p:nvSpPr>
            <p:spPr>
              <a:xfrm>
                <a:off x="2505106" y="5747654"/>
                <a:ext cx="1110350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4343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ângulo 5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4345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4339" name="CaixaDeTexto 14"/>
          <p:cNvSpPr txBox="1">
            <a:spLocks noChangeArrowheads="1"/>
          </p:cNvSpPr>
          <p:nvPr/>
        </p:nvSpPr>
        <p:spPr bwMode="auto">
          <a:xfrm>
            <a:off x="214313" y="1857375"/>
            <a:ext cx="66436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 b="1">
                <a:latin typeface="Verdana" pitchFamily="34" charset="0"/>
              </a:rPr>
              <a:t>1</a:t>
            </a:r>
            <a:r>
              <a:rPr lang="pt-PT" sz="1600" b="1" baseline="30000">
                <a:latin typeface="Verdana" pitchFamily="34" charset="0"/>
              </a:rPr>
              <a:t>st</a:t>
            </a:r>
            <a:r>
              <a:rPr lang="pt-PT" sz="1600" b="1">
                <a:latin typeface="Verdana" pitchFamily="34" charset="0"/>
              </a:rPr>
              <a:t> Cycle –BSc</a:t>
            </a:r>
            <a:r>
              <a:rPr lang="pt-PT" sz="1600">
                <a:latin typeface="Verdana" pitchFamily="34" charset="0"/>
              </a:rPr>
              <a:t> – 3 years course -the degree of “licenciado” is conferred to those that finished  the curricular units that integrate the study programme of the course.</a:t>
            </a:r>
          </a:p>
          <a:p>
            <a:pPr algn="just">
              <a:spcBef>
                <a:spcPct val="50000"/>
              </a:spcBef>
            </a:pPr>
            <a:endParaRPr lang="pt-PT" sz="1600" b="1">
              <a:latin typeface="Verdan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PT" sz="1600" b="1">
                <a:latin typeface="Verdana" pitchFamily="34" charset="0"/>
              </a:rPr>
              <a:t>1</a:t>
            </a:r>
            <a:r>
              <a:rPr lang="pt-PT" sz="1600" b="1" baseline="30000">
                <a:latin typeface="Verdana" pitchFamily="34" charset="0"/>
              </a:rPr>
              <a:t>st</a:t>
            </a:r>
            <a:r>
              <a:rPr lang="pt-PT" sz="1600" b="1">
                <a:latin typeface="Verdana" pitchFamily="34" charset="0"/>
              </a:rPr>
              <a:t> and 2</a:t>
            </a:r>
            <a:r>
              <a:rPr lang="pt-PT" sz="1600" b="1" baseline="30000">
                <a:latin typeface="Verdana" pitchFamily="34" charset="0"/>
              </a:rPr>
              <a:t>nd </a:t>
            </a:r>
            <a:r>
              <a:rPr lang="pt-PT" sz="1600" b="1">
                <a:latin typeface="Verdana" pitchFamily="34" charset="0"/>
              </a:rPr>
              <a:t> cycles</a:t>
            </a:r>
            <a:r>
              <a:rPr lang="pt-PT" sz="1600">
                <a:latin typeface="Verdana" pitchFamily="34" charset="0"/>
              </a:rPr>
              <a:t> </a:t>
            </a:r>
            <a:r>
              <a:rPr lang="pt-PT" sz="1600" b="1">
                <a:latin typeface="Verdana" pitchFamily="34" charset="0"/>
              </a:rPr>
              <a:t>Integrated Master Degree</a:t>
            </a:r>
            <a:r>
              <a:rPr lang="pt-PT" sz="1600">
                <a:latin typeface="Verdana" pitchFamily="34" charset="0"/>
              </a:rPr>
              <a:t> – 5 Years course in cases for which the access to the practice of a certain professional activity depends on that length of time established by legal European Union (EU) standards or resulting from a stable practice consolidated in the EU.</a:t>
            </a:r>
          </a:p>
          <a:p>
            <a:pPr algn="just">
              <a:spcBef>
                <a:spcPct val="50000"/>
              </a:spcBef>
            </a:pPr>
            <a:endParaRPr lang="pt-PT" sz="1600" b="1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pt-PT" sz="1600" b="1">
                <a:latin typeface="Verdana" pitchFamily="34" charset="0"/>
              </a:rPr>
              <a:t>2</a:t>
            </a:r>
            <a:r>
              <a:rPr lang="pt-PT" sz="1600" b="1" baseline="30000">
                <a:latin typeface="Verdana" pitchFamily="34" charset="0"/>
              </a:rPr>
              <a:t>nd</a:t>
            </a:r>
            <a:r>
              <a:rPr lang="pt-PT" sz="1600" b="1">
                <a:latin typeface="Verdana" pitchFamily="34" charset="0"/>
              </a:rPr>
              <a:t> Cycle – MSc</a:t>
            </a:r>
            <a:r>
              <a:rPr lang="pt-PT" sz="1600">
                <a:latin typeface="Verdana" pitchFamily="34" charset="0"/>
              </a:rPr>
              <a:t> – 2 Years course</a:t>
            </a:r>
          </a:p>
          <a:p>
            <a:pPr>
              <a:spcBef>
                <a:spcPct val="50000"/>
              </a:spcBef>
            </a:pPr>
            <a:endParaRPr lang="pt-PT" sz="1600" b="1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pt-PT" sz="1600" b="1">
                <a:latin typeface="Verdana" pitchFamily="34" charset="0"/>
              </a:rPr>
              <a:t>3</a:t>
            </a:r>
            <a:r>
              <a:rPr lang="pt-PT" sz="1600" b="1" baseline="30000">
                <a:latin typeface="Verdana" pitchFamily="34" charset="0"/>
              </a:rPr>
              <a:t>rd</a:t>
            </a:r>
            <a:r>
              <a:rPr lang="pt-PT" sz="1600" b="1">
                <a:latin typeface="Verdana" pitchFamily="34" charset="0"/>
              </a:rPr>
              <a:t> Cycle – PhD</a:t>
            </a:r>
            <a:r>
              <a:rPr lang="pt-PT" sz="1600">
                <a:latin typeface="Verdana" pitchFamily="34" charset="0"/>
              </a:rPr>
              <a:t> – 3 Years course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14313" y="1143000"/>
            <a:ext cx="5500687" cy="427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Higher Education System at UTL</a:t>
            </a:r>
            <a:endParaRPr lang="pt-PT" altLang="zh-CN" sz="22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smtClean="0"/>
          </a:p>
        </p:txBody>
      </p:sp>
      <p:grpSp>
        <p:nvGrpSpPr>
          <p:cNvPr id="16388" name="Grupo 68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0" name="Rectângulo 69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6392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5" name="Rectângulo 74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6" name="Rectângulo 75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7" name="Rectângulo 76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8" name="Rectângulo 77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6393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ângulo 72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6395" name="Rectângulo 73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pic>
        <p:nvPicPr>
          <p:cNvPr id="163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39900"/>
            <a:ext cx="67691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547813" y="1052513"/>
            <a:ext cx="3722687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Verdana" pitchFamily="34" charset="0"/>
              </a:rPr>
              <a:t>52</a:t>
            </a:r>
            <a:r>
              <a:rPr lang="en-GB" sz="1600" b="1">
                <a:solidFill>
                  <a:schemeClr val="bg1"/>
                </a:solidFill>
                <a:latin typeface="Verdana" pitchFamily="34" charset="0"/>
              </a:rPr>
              <a:t> Certified Research Units</a:t>
            </a:r>
            <a:endParaRPr lang="zh-CN" altLang="pt-PT" sz="16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smtClean="0"/>
          </a:p>
        </p:txBody>
      </p:sp>
      <p:grpSp>
        <p:nvGrpSpPr>
          <p:cNvPr id="17412" name="Grupo 68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0" name="Rectângulo 69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7418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5" name="Rectângulo 74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6" name="Rectângulo 75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7" name="Rectângulo 76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8" name="Rectângulo 77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7419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ângulo 72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7421" name="Rectângulo 73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7413" name="Text Box 22"/>
          <p:cNvSpPr txBox="1">
            <a:spLocks noChangeArrowheads="1"/>
          </p:cNvSpPr>
          <p:nvPr/>
        </p:nvSpPr>
        <p:spPr bwMode="auto">
          <a:xfrm>
            <a:off x="1258888" y="1268413"/>
            <a:ext cx="1066800" cy="427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R&amp;TD</a:t>
            </a:r>
            <a:endParaRPr lang="pt-PT" sz="2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2411413" y="1341438"/>
            <a:ext cx="1009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zh-CN" b="1">
                <a:ea typeface="宋体" charset="-122"/>
              </a:rPr>
              <a:t>Patents</a:t>
            </a:r>
            <a:endParaRPr lang="zh-CN" altLang="pt-PT" b="1">
              <a:ea typeface="宋体" charset="-122"/>
            </a:endParaRPr>
          </a:p>
          <a:p>
            <a:endParaRPr lang="pt-PT">
              <a:solidFill>
                <a:schemeClr val="bg1"/>
              </a:solidFill>
            </a:endParaRPr>
          </a:p>
        </p:txBody>
      </p:sp>
      <p:pic>
        <p:nvPicPr>
          <p:cNvPr id="1741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28813"/>
            <a:ext cx="6553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ângulo 25"/>
          <p:cNvSpPr>
            <a:spLocks noChangeArrowheads="1"/>
          </p:cNvSpPr>
          <p:nvPr/>
        </p:nvSpPr>
        <p:spPr bwMode="auto">
          <a:xfrm>
            <a:off x="4000500" y="2643188"/>
            <a:ext cx="67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latin typeface="Verdana" pitchFamily="34" charset="0"/>
              </a:rPr>
              <a:t>UTL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68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0" name="Rectângulo 69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8438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5" name="Rectângulo 74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6" name="Rectângulo 75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7" name="Rectângulo 76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8" name="Rectângulo 77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8439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ângulo 72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8441" name="Rectângulo 73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96875" y="1916113"/>
            <a:ext cx="8278813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b="1" dirty="0">
                <a:latin typeface="Verdana" pitchFamily="34" charset="0"/>
              </a:rPr>
              <a:t>Europe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smtClean="0">
                <a:latin typeface="Verdana" pitchFamily="34" charset="0"/>
              </a:rPr>
              <a:t>(</a:t>
            </a:r>
            <a:r>
              <a:rPr lang="en-GB" sz="1600" dirty="0" smtClean="0">
                <a:latin typeface="Verdana" pitchFamily="34" charset="0"/>
              </a:rPr>
              <a:t>415 </a:t>
            </a:r>
            <a:r>
              <a:rPr lang="en-GB" sz="1600" dirty="0">
                <a:latin typeface="Verdana" pitchFamily="34" charset="0"/>
              </a:rPr>
              <a:t>Erasmus Bilateral Agreements)</a:t>
            </a:r>
            <a:endParaRPr lang="en-GB" altLang="zh-CN" sz="1600" b="1" dirty="0">
              <a:latin typeface="Verdana" pitchFamily="34" charset="0"/>
              <a:ea typeface="宋体" charset="-122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b="1" dirty="0">
                <a:latin typeface="Verdana" pitchFamily="34" charset="0"/>
              </a:rPr>
              <a:t>Asia</a:t>
            </a:r>
            <a:r>
              <a:rPr lang="en-GB" sz="1600" dirty="0">
                <a:latin typeface="Verdana" pitchFamily="34" charset="0"/>
              </a:rPr>
              <a:t> (East Timor, India, Japan, Macau, China, South Korea, </a:t>
            </a:r>
            <a:r>
              <a:rPr lang="en-GB" sz="1600" dirty="0" smtClean="0">
                <a:latin typeface="Verdana" pitchFamily="34" charset="0"/>
              </a:rPr>
              <a:t>Russia, 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dirty="0" smtClean="0">
                <a:latin typeface="Verdana" pitchFamily="34" charset="0"/>
              </a:rPr>
              <a:t>Thailand, Indonesia)</a:t>
            </a:r>
            <a:endParaRPr lang="zh-CN" altLang="en-GB" sz="1600" b="1" dirty="0">
              <a:latin typeface="Verdana" pitchFamily="34" charset="0"/>
              <a:ea typeface="宋体" charset="-122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b="1" dirty="0">
                <a:latin typeface="Verdana" pitchFamily="34" charset="0"/>
              </a:rPr>
              <a:t>Africa</a:t>
            </a:r>
            <a:r>
              <a:rPr lang="en-GB" sz="1600" dirty="0">
                <a:latin typeface="Verdana" pitchFamily="34" charset="0"/>
              </a:rPr>
              <a:t> (Angola, Mozambique, Cape Verde, S. Tome, South Africa)</a:t>
            </a:r>
            <a:endParaRPr lang="en-GB" altLang="zh-CN" sz="1600" dirty="0">
              <a:latin typeface="Verdana" pitchFamily="34" charset="0"/>
              <a:ea typeface="宋体" charset="-122"/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b="1" dirty="0">
                <a:latin typeface="Verdana" pitchFamily="34" charset="0"/>
              </a:rPr>
              <a:t>North America </a:t>
            </a:r>
            <a:r>
              <a:rPr lang="en-GB" sz="1600" dirty="0">
                <a:latin typeface="Verdana" pitchFamily="34" charset="0"/>
              </a:rPr>
              <a:t>(Canada, USA)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r>
              <a:rPr lang="en-GB" sz="1600" b="1" dirty="0">
                <a:latin typeface="Verdana" pitchFamily="34" charset="0"/>
              </a:rPr>
              <a:t>South America </a:t>
            </a:r>
            <a:r>
              <a:rPr lang="en-GB" sz="1600" dirty="0">
                <a:latin typeface="Verdana" pitchFamily="34" charset="0"/>
              </a:rPr>
              <a:t>(Brazil, Cuba, Peru, Chile, Mexico) 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>
                <a:srgbClr val="009900"/>
              </a:buClr>
            </a:pPr>
            <a:endParaRPr lang="zh-CN" altLang="en-GB" sz="1600" dirty="0">
              <a:latin typeface="Verdana" pitchFamily="34" charset="0"/>
              <a:ea typeface="宋体" charset="-122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90538" y="1143000"/>
            <a:ext cx="4438650" cy="430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Internacional Cooperation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68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0" name="Rectângulo 69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9462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5" name="Rectângulo 74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6" name="Rectângulo 75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7" name="Rectângulo 76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8" name="Rectângulo 77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9463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ângulo 72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9465" name="Rectângulo 73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94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8625" y="16891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PT" altLang="zh-CN" sz="2000" smtClean="0">
              <a:ea typeface="宋体" charset="-122"/>
            </a:endParaRPr>
          </a:p>
          <a:p>
            <a:pPr eaLnBrk="1" hangingPunct="1">
              <a:buFontTx/>
              <a:buNone/>
            </a:pPr>
            <a:r>
              <a:rPr lang="pt-PT" altLang="zh-CN" sz="1600" smtClean="0">
                <a:ea typeface="宋体" charset="-122"/>
              </a:rPr>
              <a:t>Mobility Programmes </a:t>
            </a: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Exchange Professors</a:t>
            </a:r>
            <a:endParaRPr lang="zh-CN" altLang="pt-PT" sz="1600" b="1" smtClean="0">
              <a:ea typeface="宋体" charset="-122"/>
            </a:endParaRP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Exchange Students</a:t>
            </a:r>
            <a:endParaRPr lang="zh-CN" altLang="pt-PT" sz="1600" b="1" smtClean="0">
              <a:ea typeface="宋体" charset="-122"/>
            </a:endParaRP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Exchange information in teaching methods </a:t>
            </a: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Cooperation in different research areas </a:t>
            </a: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Conferences </a:t>
            </a: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Seminars</a:t>
            </a:r>
          </a:p>
          <a:p>
            <a:pPr eaLnBrk="1" hangingPunct="1">
              <a:lnSpc>
                <a:spcPct val="140000"/>
              </a:lnSpc>
              <a:buClr>
                <a:srgbClr val="009900"/>
              </a:buClr>
              <a:buFontTx/>
              <a:buNone/>
            </a:pPr>
            <a:r>
              <a:rPr lang="pt-PT" altLang="zh-CN" sz="1600" smtClean="0">
                <a:ea typeface="宋体" charset="-122"/>
              </a:rPr>
              <a:t>Joint Programmes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90538" y="1143000"/>
            <a:ext cx="5367337" cy="430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About Internacional Cooperation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69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1" name="Rectângulo 70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21510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6" name="Rectângulo 75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7" name="Rectângulo 76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8" name="Rectângulo 77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21511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ângulo 73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21513" name="Rectângulo 74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21507" name="Text Box 69"/>
          <p:cNvSpPr txBox="1">
            <a:spLocks noChangeArrowheads="1"/>
          </p:cNvSpPr>
          <p:nvPr/>
        </p:nvSpPr>
        <p:spPr bwMode="auto">
          <a:xfrm>
            <a:off x="441325" y="1928813"/>
            <a:ext cx="74882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latin typeface="Verdana" pitchFamily="34" charset="0"/>
              </a:rPr>
              <a:t>Technical University of Lisbon </a:t>
            </a:r>
          </a:p>
          <a:p>
            <a:r>
              <a:rPr lang="pt-PT" sz="1600">
                <a:latin typeface="Verdana" pitchFamily="34" charset="0"/>
              </a:rPr>
              <a:t>ECTS Label – European Commission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Faculty of Veterinary Medicine </a:t>
            </a:r>
          </a:p>
          <a:p>
            <a:r>
              <a:rPr lang="pt-PT" sz="1600">
                <a:latin typeface="Verdana" pitchFamily="34" charset="0"/>
              </a:rPr>
              <a:t>EAEVE – European Association of Establishments for Veterinary Medicine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School of Economics and Management </a:t>
            </a:r>
          </a:p>
          <a:p>
            <a:r>
              <a:rPr lang="pt-PT" sz="1600">
                <a:latin typeface="Verdana" pitchFamily="34" charset="0"/>
              </a:rPr>
              <a:t>- Master in Business Administration – AMBA – Association of MBAs</a:t>
            </a:r>
          </a:p>
          <a:p>
            <a:r>
              <a:rPr lang="en-US" sz="1600">
                <a:latin typeface="Verdana" pitchFamily="34" charset="0"/>
              </a:rPr>
              <a:t>- Master Real Estate Management and Valuation - RICS - Royal Institution Chartered Surveyors </a:t>
            </a:r>
            <a:endParaRPr lang="pt-PT" sz="1600">
              <a:latin typeface="Verdana" pitchFamily="34" charset="0"/>
            </a:endParaRP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School of Engineering</a:t>
            </a:r>
          </a:p>
          <a:p>
            <a:r>
              <a:rPr lang="pt-PT" sz="1600">
                <a:latin typeface="Verdana" pitchFamily="34" charset="0"/>
              </a:rPr>
              <a:t>MSci Biological Engineering – EUR-ACE Label - ENAEE – European Network for Accreditation of Engineering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490538" y="1143000"/>
            <a:ext cx="4438650" cy="427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International Certification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o 73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5" name="Rectângulo 74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23561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80" name="Rectângulo 79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6" name="Rectângulo 85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23562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ctângulo 77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23564" name="Rectângulo 78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23555" name="Text Box 71"/>
          <p:cNvSpPr txBox="1">
            <a:spLocks noChangeArrowheads="1"/>
          </p:cNvSpPr>
          <p:nvPr/>
        </p:nvSpPr>
        <p:spPr bwMode="auto">
          <a:xfrm>
            <a:off x="357188" y="1928813"/>
            <a:ext cx="7715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latin typeface="Verdana" pitchFamily="34" charset="0"/>
              </a:rPr>
              <a:t>Aníbal Cavaco Silva, </a:t>
            </a:r>
            <a:r>
              <a:rPr lang="pt-PT" sz="1300">
                <a:latin typeface="Verdana" pitchFamily="34" charset="0"/>
              </a:rPr>
              <a:t>President of Portugal  (since 2006), </a:t>
            </a:r>
          </a:p>
          <a:p>
            <a:r>
              <a:rPr lang="pt-PT" sz="1300">
                <a:latin typeface="Verdana" pitchFamily="34" charset="0"/>
              </a:rPr>
              <a:t>Prime-Minister of Portugal (1985-1995)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António Guterres, </a:t>
            </a:r>
            <a:r>
              <a:rPr lang="pt-PT" sz="1300">
                <a:latin typeface="Verdana" pitchFamily="34" charset="0"/>
              </a:rPr>
              <a:t>United Nations High Commissioner for Refugees  (since 2005), Prime-Minister of Portugal (1995–2002)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Maria Lourdes Pintassilgo, </a:t>
            </a:r>
            <a:r>
              <a:rPr lang="pt-PT" sz="1300">
                <a:latin typeface="Verdana" pitchFamily="34" charset="0"/>
              </a:rPr>
              <a:t>Prime-Minister of Portugal (1979–1980)</a:t>
            </a:r>
          </a:p>
          <a:p>
            <a:endParaRPr lang="pt-PT" sz="14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Alfredo Nobre da Costa, </a:t>
            </a:r>
            <a:r>
              <a:rPr lang="pt-PT" sz="1300">
                <a:latin typeface="Verdana" pitchFamily="34" charset="0"/>
              </a:rPr>
              <a:t>Prime-Minister of Portugal (1978)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João de Deus Pinheiro, </a:t>
            </a:r>
            <a:r>
              <a:rPr lang="pt-PT" sz="1300">
                <a:latin typeface="Verdana" pitchFamily="34" charset="0"/>
              </a:rPr>
              <a:t>European Commissioner (1993-2000)</a:t>
            </a:r>
          </a:p>
          <a:p>
            <a:endParaRPr lang="pt-PT" sz="1600">
              <a:latin typeface="Verdana" pitchFamily="34" charset="0"/>
            </a:endParaRPr>
          </a:p>
          <a:p>
            <a:r>
              <a:rPr lang="pt-PT" sz="1600" b="1">
                <a:latin typeface="Verdana" pitchFamily="34" charset="0"/>
              </a:rPr>
              <a:t>José Mourinho, </a:t>
            </a:r>
            <a:r>
              <a:rPr lang="pt-PT" sz="1300">
                <a:latin typeface="Verdana" pitchFamily="34" charset="0"/>
              </a:rPr>
              <a:t>Coach of Real Madrid, former coach of FC Internazionale Milano (2007-2009) and of Chelsea Football Club (2004-2007)</a:t>
            </a:r>
          </a:p>
          <a:p>
            <a:endParaRPr lang="pt-PT" sz="1600">
              <a:latin typeface="Verdana" pitchFamily="34" charset="0"/>
            </a:endParaRPr>
          </a:p>
          <a:p>
            <a:endParaRPr lang="pt-PT" sz="1400">
              <a:latin typeface="Verdana" pitchFamily="34" charset="0"/>
            </a:endParaRPr>
          </a:p>
          <a:p>
            <a:endParaRPr lang="pt-PT" sz="1600">
              <a:latin typeface="Verdana" pitchFamily="34" charset="0"/>
            </a:endParaRPr>
          </a:p>
        </p:txBody>
      </p:sp>
      <p:sp>
        <p:nvSpPr>
          <p:cNvPr id="23556" name="Text Box 73"/>
          <p:cNvSpPr txBox="1">
            <a:spLocks noChangeArrowheads="1"/>
          </p:cNvSpPr>
          <p:nvPr/>
        </p:nvSpPr>
        <p:spPr bwMode="auto">
          <a:xfrm>
            <a:off x="5919788" y="2584450"/>
            <a:ext cx="2684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3557" name="Text Box 74"/>
          <p:cNvSpPr txBox="1">
            <a:spLocks noChangeArrowheads="1"/>
          </p:cNvSpPr>
          <p:nvPr/>
        </p:nvSpPr>
        <p:spPr bwMode="auto">
          <a:xfrm>
            <a:off x="2247900" y="488950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23558" name="Rectangle 75"/>
          <p:cNvSpPr>
            <a:spLocks noChangeArrowheads="1"/>
          </p:cNvSpPr>
          <p:nvPr/>
        </p:nvSpPr>
        <p:spPr bwMode="auto">
          <a:xfrm>
            <a:off x="428625" y="5429250"/>
            <a:ext cx="7500938" cy="1314450"/>
          </a:xfrm>
          <a:prstGeom prst="rect">
            <a:avLst/>
          </a:prstGeom>
          <a:noFill/>
          <a:ln w="12700">
            <a:solidFill>
              <a:srgbClr val="E17A0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>
                <a:latin typeface="Verdana" pitchFamily="34" charset="0"/>
              </a:rPr>
              <a:t>All Governaments of Portugal have a large number of Ministers that were former students of UTL</a:t>
            </a:r>
          </a:p>
          <a:p>
            <a:pPr algn="ctr"/>
            <a:endParaRPr lang="pt-PT" sz="1600" b="1">
              <a:latin typeface="Verdana" pitchFamily="34" charset="0"/>
            </a:endParaRPr>
          </a:p>
          <a:p>
            <a:pPr algn="ctr"/>
            <a:r>
              <a:rPr lang="pt-PT" sz="1600" b="1">
                <a:latin typeface="Verdana" pitchFamily="34" charset="0"/>
              </a:rPr>
              <a:t>	The Board of the largest portuguese entreprises are also composed by former graduates of UTL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490538" y="1143000"/>
            <a:ext cx="60102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Some Distinguished Students of UTL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67" descr="contraca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upo 68"/>
          <p:cNvGrpSpPr>
            <a:grpSpLocks/>
          </p:cNvGrpSpPr>
          <p:nvPr/>
        </p:nvGrpSpPr>
        <p:grpSpPr bwMode="auto">
          <a:xfrm rot="10800000">
            <a:off x="5429250" y="1785938"/>
            <a:ext cx="3714750" cy="5000625"/>
            <a:chOff x="0" y="1714488"/>
            <a:chExt cx="3714712" cy="5000660"/>
          </a:xfrm>
        </p:grpSpPr>
        <p:sp>
          <p:nvSpPr>
            <p:cNvPr id="2" name="Rectângulo 69"/>
            <p:cNvSpPr/>
            <p:nvPr/>
          </p:nvSpPr>
          <p:spPr>
            <a:xfrm>
              <a:off x="6350" y="5572140"/>
              <a:ext cx="1142988" cy="1143008"/>
            </a:xfrm>
            <a:prstGeom prst="rect">
              <a:avLst/>
            </a:prstGeom>
            <a:solidFill>
              <a:srgbClr val="B295C6"/>
            </a:solidFill>
            <a:ln>
              <a:solidFill>
                <a:srgbClr val="B295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3" name="Rectângulo 70"/>
            <p:cNvSpPr/>
            <p:nvPr/>
          </p:nvSpPr>
          <p:spPr>
            <a:xfrm>
              <a:off x="0" y="4286256"/>
              <a:ext cx="1142988" cy="1143008"/>
            </a:xfrm>
            <a:prstGeom prst="rect">
              <a:avLst/>
            </a:prstGeom>
            <a:solidFill>
              <a:srgbClr val="B70058"/>
            </a:solidFill>
            <a:ln>
              <a:solidFill>
                <a:srgbClr val="B70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4" name="Rectângulo 71"/>
            <p:cNvSpPr/>
            <p:nvPr/>
          </p:nvSpPr>
          <p:spPr>
            <a:xfrm>
              <a:off x="0" y="3000372"/>
              <a:ext cx="1142988" cy="1143008"/>
            </a:xfrm>
            <a:prstGeom prst="rect">
              <a:avLst/>
            </a:prstGeom>
            <a:solidFill>
              <a:srgbClr val="B295C6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" name="Rectângulo 72"/>
            <p:cNvSpPr/>
            <p:nvPr/>
          </p:nvSpPr>
          <p:spPr>
            <a:xfrm>
              <a:off x="0" y="1714488"/>
              <a:ext cx="1142988" cy="1143008"/>
            </a:xfrm>
            <a:prstGeom prst="rect">
              <a:avLst/>
            </a:prstGeom>
            <a:solidFill>
              <a:srgbClr val="E170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6" name="Rectângulo 73"/>
            <p:cNvSpPr/>
            <p:nvPr/>
          </p:nvSpPr>
          <p:spPr>
            <a:xfrm>
              <a:off x="1285862" y="4286256"/>
              <a:ext cx="1142988" cy="1143008"/>
            </a:xfrm>
            <a:prstGeom prst="rect">
              <a:avLst/>
            </a:prstGeom>
            <a:solidFill>
              <a:srgbClr val="E7E1D5"/>
            </a:solidFill>
            <a:ln>
              <a:solidFill>
                <a:srgbClr val="E7E1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2000" b="1" dirty="0">
                <a:solidFill>
                  <a:schemeClr val="tx1"/>
                </a:solidFill>
                <a:latin typeface="Agency FB" pitchFamily="34" charset="0"/>
              </a:endParaRPr>
            </a:p>
          </p:txBody>
        </p:sp>
        <p:sp>
          <p:nvSpPr>
            <p:cNvPr id="7" name="Rectângulo 74"/>
            <p:cNvSpPr/>
            <p:nvPr/>
          </p:nvSpPr>
          <p:spPr>
            <a:xfrm>
              <a:off x="1285862" y="3000372"/>
              <a:ext cx="1142988" cy="1143008"/>
            </a:xfrm>
            <a:prstGeom prst="rect">
              <a:avLst/>
            </a:prstGeom>
            <a:solidFill>
              <a:srgbClr val="B295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76" name="Rectângulo 75"/>
            <p:cNvSpPr/>
            <p:nvPr/>
          </p:nvSpPr>
          <p:spPr>
            <a:xfrm>
              <a:off x="2578074" y="4286256"/>
              <a:ext cx="1142988" cy="1143008"/>
            </a:xfrm>
            <a:prstGeom prst="rect">
              <a:avLst/>
            </a:prstGeom>
            <a:solidFill>
              <a:srgbClr val="A1A637"/>
            </a:solidFill>
            <a:ln>
              <a:solidFill>
                <a:srgbClr val="A1A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  <p:sp>
        <p:nvSpPr>
          <p:cNvPr id="77" name="Rectângulo 76"/>
          <p:cNvSpPr/>
          <p:nvPr/>
        </p:nvSpPr>
        <p:spPr>
          <a:xfrm>
            <a:off x="4357688" y="5643563"/>
            <a:ext cx="3500437" cy="1143000"/>
          </a:xfrm>
          <a:prstGeom prst="rect">
            <a:avLst/>
          </a:prstGeom>
          <a:solidFill>
            <a:srgbClr val="B7005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/>
              <a:t>Thank</a:t>
            </a:r>
            <a:r>
              <a:rPr lang="pt-PT" sz="2400" b="1" dirty="0"/>
              <a:t> </a:t>
            </a:r>
            <a:r>
              <a:rPr lang="pt-PT" sz="2400" b="1" dirty="0" err="1"/>
              <a:t>You</a:t>
            </a:r>
            <a:r>
              <a:rPr lang="pt-PT" sz="2400" b="1" dirty="0"/>
              <a:t> for </a:t>
            </a:r>
            <a:r>
              <a:rPr lang="pt-PT" sz="2400" b="1" dirty="0" err="1"/>
              <a:t>your</a:t>
            </a:r>
            <a:r>
              <a:rPr lang="pt-PT" sz="2400" b="1" dirty="0"/>
              <a:t> </a:t>
            </a:r>
            <a:r>
              <a:rPr lang="pt-PT" sz="2400" b="1" dirty="0" err="1"/>
              <a:t>attention</a:t>
            </a:r>
            <a:r>
              <a:rPr lang="pt-PT" sz="2400" b="1" dirty="0"/>
              <a:t> !</a:t>
            </a:r>
          </a:p>
        </p:txBody>
      </p:sp>
      <p:sp>
        <p:nvSpPr>
          <p:cNvPr id="78" name="Rectângulo 77"/>
          <p:cNvSpPr/>
          <p:nvPr/>
        </p:nvSpPr>
        <p:spPr>
          <a:xfrm>
            <a:off x="6715125" y="3071813"/>
            <a:ext cx="1143000" cy="1143000"/>
          </a:xfrm>
          <a:prstGeom prst="rect">
            <a:avLst/>
          </a:prstGeom>
          <a:solidFill>
            <a:srgbClr val="E7E1D5"/>
          </a:solidFill>
          <a:ln>
            <a:solidFill>
              <a:srgbClr val="E7E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>
                <a:solidFill>
                  <a:schemeClr val="tx1"/>
                </a:solidFill>
                <a:latin typeface="Agency FB" pitchFamily="34" charset="0"/>
              </a:rPr>
              <a:t>www.utl.pt</a:t>
            </a:r>
          </a:p>
        </p:txBody>
      </p:sp>
      <p:grpSp>
        <p:nvGrpSpPr>
          <p:cNvPr id="24582" name="Grupo 89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68" name="Rectângulo 67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24585" name="Grupo 88"/>
            <p:cNvGrpSpPr>
              <a:grpSpLocks/>
            </p:cNvGrpSpPr>
            <p:nvPr/>
          </p:nvGrpSpPr>
          <p:grpSpPr bwMode="auto">
            <a:xfrm rot="10800000">
              <a:off x="5800783" y="0"/>
              <a:ext cx="3343217" cy="4500562"/>
              <a:chOff x="0" y="2000240"/>
              <a:chExt cx="3608560" cy="4857760"/>
            </a:xfrm>
          </p:grpSpPr>
          <p:sp>
            <p:nvSpPr>
              <p:cNvPr id="69" name="Rectângulo 6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0" name="Rectângulo 69"/>
              <p:cNvSpPr/>
              <p:nvPr/>
            </p:nvSpPr>
            <p:spPr>
              <a:xfrm>
                <a:off x="-35" y="5747655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1" name="Rectângulo 70"/>
              <p:cNvSpPr/>
              <p:nvPr/>
            </p:nvSpPr>
            <p:spPr>
              <a:xfrm>
                <a:off x="-35" y="4498516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2" name="Rectângulo 7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3" name="Rectângulo 72"/>
              <p:cNvSpPr/>
              <p:nvPr/>
            </p:nvSpPr>
            <p:spPr>
              <a:xfrm>
                <a:off x="1249108" y="5747655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74" name="Rectângulo 73"/>
              <p:cNvSpPr/>
              <p:nvPr/>
            </p:nvSpPr>
            <p:spPr>
              <a:xfrm>
                <a:off x="1249108" y="4498516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5" name="Rectângulo 74"/>
              <p:cNvSpPr/>
              <p:nvPr/>
            </p:nvSpPr>
            <p:spPr>
              <a:xfrm>
                <a:off x="2505106" y="5747655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24586" name="Picture 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Rectângulo 80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24588" name="Rectângulo 82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24583" name="Text Box 32"/>
          <p:cNvSpPr txBox="1">
            <a:spLocks noChangeArrowheads="1"/>
          </p:cNvSpPr>
          <p:nvPr/>
        </p:nvSpPr>
        <p:spPr bwMode="auto">
          <a:xfrm>
            <a:off x="1547813" y="2636838"/>
            <a:ext cx="453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b="1"/>
              <a:t>Thank You for your attention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81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83" name="Rectângulo 82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4105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88" name="Rectângulo 87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9" name="Rectângulo 88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0" name="Rectângulo 89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1" name="Rectângulo 90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2" name="Rectângulo 91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93" name="Rectângulo 92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4" name="Rectângulo 93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4106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Rectângulo 85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4108" name="Rectângulo 86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285750" y="1143000"/>
            <a:ext cx="65341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000">
                <a:latin typeface="Verdana" pitchFamily="34" charset="0"/>
                <a:ea typeface="宋体" charset="-122"/>
              </a:rPr>
              <a:t>- Origin in 1930</a:t>
            </a:r>
            <a:endParaRPr lang="zh-CN" altLang="pt-PT" sz="20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pt-PT" altLang="zh-CN" sz="2000">
                <a:latin typeface="Verdana" pitchFamily="34" charset="0"/>
                <a:ea typeface="宋体" charset="-122"/>
              </a:rPr>
              <a:t>- 2</a:t>
            </a:r>
            <a:r>
              <a:rPr lang="pt-PT" altLang="zh-CN" sz="2000" baseline="30000">
                <a:latin typeface="Verdana" pitchFamily="34" charset="0"/>
                <a:ea typeface="宋体" charset="-122"/>
              </a:rPr>
              <a:t>nd</a:t>
            </a:r>
            <a:r>
              <a:rPr lang="pt-PT" altLang="zh-CN" sz="2000">
                <a:latin typeface="Verdana" pitchFamily="34" charset="0"/>
                <a:ea typeface="宋体" charset="-122"/>
              </a:rPr>
              <a:t> biggest Portuguese University </a:t>
            </a:r>
          </a:p>
          <a:p>
            <a:pPr>
              <a:spcBef>
                <a:spcPct val="50000"/>
              </a:spcBef>
            </a:pPr>
            <a:r>
              <a:rPr lang="pt-PT" altLang="zh-CN" sz="2000">
                <a:latin typeface="Verdana" pitchFamily="34" charset="0"/>
                <a:ea typeface="宋体" charset="-122"/>
              </a:rPr>
              <a:t>- Leading Portuguese Research University </a:t>
            </a:r>
          </a:p>
          <a:p>
            <a:pPr>
              <a:spcBef>
                <a:spcPct val="50000"/>
              </a:spcBef>
            </a:pPr>
            <a:r>
              <a:rPr lang="pt-PT" altLang="zh-CN" sz="2000">
                <a:latin typeface="Verdana" pitchFamily="34" charset="0"/>
                <a:ea typeface="宋体" charset="-122"/>
              </a:rPr>
              <a:t>- Teaching and Research Areas</a:t>
            </a:r>
            <a:endParaRPr lang="pt-PT" altLang="zh-CN" sz="2000" b="1">
              <a:latin typeface="Verdana" pitchFamily="34" charset="0"/>
              <a:ea typeface="宋体" charset="-122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85750" y="3500438"/>
            <a:ext cx="4214813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Agriculture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Architecture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Science and Technology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Social and Political Science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Economics and Management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Engineering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Natural Resources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Health and Human Development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Veterinary 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4000500" y="3500438"/>
            <a:ext cx="936625" cy="9350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2A0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5651500" y="4643438"/>
            <a:ext cx="23495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1600" b="1" dirty="0">
                <a:latin typeface="Verdana" pitchFamily="34" charset="0"/>
                <a:ea typeface="宋体" charset="-122"/>
              </a:rPr>
              <a:t>1 931 </a:t>
            </a:r>
            <a:r>
              <a:rPr lang="pt-PT" altLang="zh-CN" sz="1600" b="1" dirty="0" err="1">
                <a:latin typeface="Verdana" pitchFamily="34" charset="0"/>
                <a:ea typeface="宋体" charset="-122"/>
              </a:rPr>
              <a:t>Professors</a:t>
            </a:r>
            <a:r>
              <a:rPr lang="pt-PT" altLang="zh-CN" sz="1600" b="1" dirty="0">
                <a:latin typeface="Verdana" pitchFamily="34" charset="0"/>
                <a:ea typeface="宋体" charset="-122"/>
              </a:rPr>
              <a:t> </a:t>
            </a:r>
            <a:endParaRPr lang="zh-CN" altLang="pt-PT" sz="1600" b="1" dirty="0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pt-PT" altLang="zh-CN" sz="1600" b="1" dirty="0">
                <a:latin typeface="Verdana" pitchFamily="34" charset="0"/>
                <a:ea typeface="宋体" charset="-122"/>
              </a:rPr>
              <a:t>1 193 Staff</a:t>
            </a:r>
            <a:endParaRPr lang="zh-CN" altLang="pt-PT" sz="1600" b="1" dirty="0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pt-PT" altLang="zh-CN" sz="1600" b="1" dirty="0" smtClean="0">
                <a:latin typeface="Verdana" pitchFamily="34" charset="0"/>
                <a:ea typeface="宋体" charset="-122"/>
              </a:rPr>
              <a:t>24 330 </a:t>
            </a:r>
            <a:r>
              <a:rPr lang="pt-PT" altLang="zh-CN" sz="1600" b="1" dirty="0">
                <a:latin typeface="Verdana" pitchFamily="34" charset="0"/>
                <a:ea typeface="宋体" charset="-122"/>
              </a:rPr>
              <a:t>Students </a:t>
            </a:r>
            <a:endParaRPr lang="zh-CN" altLang="pt-PT" sz="1600" b="1" dirty="0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pt-PT" altLang="zh-CN" sz="1600" b="1" dirty="0">
                <a:latin typeface="Verdana" pitchFamily="34" charset="0"/>
                <a:ea typeface="宋体" charset="-122"/>
              </a:rPr>
              <a:t>     433 </a:t>
            </a:r>
            <a:r>
              <a:rPr lang="pt-PT" altLang="zh-CN" sz="1600" b="1" dirty="0" err="1">
                <a:latin typeface="Verdana" pitchFamily="34" charset="0"/>
                <a:ea typeface="宋体" charset="-122"/>
              </a:rPr>
              <a:t>Courses</a:t>
            </a:r>
            <a:r>
              <a:rPr lang="pt-PT" altLang="zh-CN" sz="1600" b="1" dirty="0">
                <a:latin typeface="Verdana" pitchFamily="34" charset="0"/>
                <a:ea typeface="宋体" charset="-122"/>
              </a:rPr>
              <a:t> </a:t>
            </a:r>
            <a:r>
              <a:rPr lang="pt-PT" altLang="zh-CN" sz="1400" b="1" dirty="0">
                <a:latin typeface="Verdana" pitchFamily="34" charset="0"/>
                <a:ea typeface="宋体" charset="-122"/>
              </a:rPr>
              <a:t>(</a:t>
            </a:r>
            <a:r>
              <a:rPr lang="pt-PT" altLang="zh-CN" sz="1400" b="1" dirty="0" err="1">
                <a:latin typeface="Verdana" pitchFamily="34" charset="0"/>
                <a:ea typeface="宋体" charset="-122"/>
              </a:rPr>
              <a:t>including</a:t>
            </a:r>
            <a:r>
              <a:rPr lang="pt-PT" altLang="zh-CN" sz="1400" b="1" dirty="0">
                <a:latin typeface="Verdana" pitchFamily="34" charset="0"/>
                <a:ea typeface="宋体" charset="-122"/>
              </a:rPr>
              <a:t>                                 </a:t>
            </a:r>
            <a:r>
              <a:rPr lang="pt-PT" altLang="zh-CN" sz="1400" b="1" dirty="0" err="1">
                <a:latin typeface="Verdana" pitchFamily="34" charset="0"/>
                <a:ea typeface="宋体" charset="-122"/>
              </a:rPr>
              <a:t>Posgraduated</a:t>
            </a:r>
            <a:r>
              <a:rPr lang="pt-PT" altLang="zh-CN" sz="1400" b="1" dirty="0">
                <a:latin typeface="Verdana" pitchFamily="34" charset="0"/>
                <a:ea typeface="宋体" charset="-122"/>
              </a:rPr>
              <a:t> </a:t>
            </a:r>
            <a:r>
              <a:rPr lang="pt-PT" altLang="zh-CN" sz="1400" b="1" dirty="0" err="1">
                <a:latin typeface="Verdana" pitchFamily="34" charset="0"/>
                <a:ea typeface="宋体" charset="-122"/>
              </a:rPr>
              <a:t>Courses</a:t>
            </a:r>
            <a:r>
              <a:rPr lang="pt-PT" altLang="zh-CN" sz="1400" b="1" dirty="0">
                <a:latin typeface="Verdana" pitchFamily="34" charset="0"/>
                <a:ea typeface="宋体" charset="-122"/>
              </a:rPr>
              <a:t>)</a:t>
            </a:r>
            <a:r>
              <a:rPr lang="pt-PT" altLang="zh-CN" sz="1600" b="1" dirty="0">
                <a:latin typeface="Verdana" pitchFamily="34" charset="0"/>
                <a:ea typeface="宋体" charset="-122"/>
              </a:rPr>
              <a:t>  </a:t>
            </a:r>
            <a:endParaRPr lang="zh-CN" altLang="pt-PT" sz="1600" b="1" dirty="0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zh-CN" altLang="pt-PT" sz="1600" b="1" dirty="0">
              <a:latin typeface="Verdana" pitchFamily="34" charset="0"/>
              <a:ea typeface="宋体" charset="-122"/>
            </a:endParaRPr>
          </a:p>
        </p:txBody>
      </p:sp>
      <p:sp>
        <p:nvSpPr>
          <p:cNvPr id="95" name="Rectângulo 94"/>
          <p:cNvSpPr/>
          <p:nvPr/>
        </p:nvSpPr>
        <p:spPr>
          <a:xfrm>
            <a:off x="5643563" y="3429000"/>
            <a:ext cx="1071562" cy="1071563"/>
          </a:xfrm>
          <a:prstGeom prst="rect">
            <a:avLst/>
          </a:prstGeom>
          <a:solidFill>
            <a:srgbClr val="92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altLang="zh-CN" sz="1600" b="1" dirty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宋体" pitchFamily="2" charset="-122"/>
            </a:endParaRPr>
          </a:p>
          <a:p>
            <a:pPr algn="ctr">
              <a:defRPr/>
            </a:pPr>
            <a:r>
              <a:rPr lang="pt-PT" altLang="zh-CN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宋体" pitchFamily="2" charset="-122"/>
              </a:rPr>
              <a:t>7</a:t>
            </a:r>
            <a:r>
              <a:rPr lang="pt-PT" altLang="zh-CN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宋体" pitchFamily="2" charset="-122"/>
              </a:rPr>
              <a:t> </a:t>
            </a:r>
            <a:r>
              <a:rPr lang="pt-PT" altLang="zh-CN" sz="16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宋体" pitchFamily="2" charset="-122"/>
              </a:rPr>
              <a:t>Schools</a:t>
            </a:r>
            <a:endParaRPr lang="zh-CN" altLang="pt-PT" sz="1600" b="1" dirty="0">
              <a:solidFill>
                <a:schemeClr val="bg2">
                  <a:lumMod val="20000"/>
                  <a:lumOff val="80000"/>
                </a:schemeClr>
              </a:solidFill>
              <a:latin typeface="Verdana" pitchFamily="34" charset="0"/>
              <a:ea typeface="宋体" pitchFamily="2" charset="-122"/>
            </a:endParaRPr>
          </a:p>
          <a:p>
            <a:pPr algn="ctr">
              <a:defRPr/>
            </a:pP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75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7" name="Rectângulo 76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5133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82" name="Rectângulo 81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6" name="Rectângulo 85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7" name="Rectângulo 86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8" name="Rectângulo 87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5134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Rectângulo 79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5136" name="Rectângulo 80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500063" y="1785938"/>
            <a:ext cx="2170112" cy="4302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22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The Schools </a:t>
            </a:r>
            <a:endParaRPr lang="zh-CN" altLang="pt-PT" sz="2200" b="1">
              <a:solidFill>
                <a:schemeClr val="bg1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95288" y="2286000"/>
            <a:ext cx="53197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FFCC00"/>
                </a:solidFill>
                <a:latin typeface="Verdana" pitchFamily="34" charset="0"/>
                <a:ea typeface="宋体" charset="-122"/>
              </a:rPr>
              <a:t>FMV | </a:t>
            </a:r>
            <a:r>
              <a:rPr lang="pt-PT" altLang="zh-CN" sz="1600">
                <a:latin typeface="Verdana" pitchFamily="34" charset="0"/>
                <a:ea typeface="宋体" charset="-122"/>
              </a:rPr>
              <a:t>Faculty of Veterinary Medicine 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 marL="342900" indent="-342900">
              <a:lnSpc>
                <a:spcPct val="20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008000"/>
                </a:solidFill>
                <a:latin typeface="Verdana" pitchFamily="34" charset="0"/>
                <a:ea typeface="宋体" charset="-122"/>
              </a:rPr>
              <a:t>ISA</a:t>
            </a:r>
            <a:r>
              <a:rPr lang="pt-PT" altLang="zh-CN" sz="1600">
                <a:latin typeface="Verdana" pitchFamily="34" charset="0"/>
                <a:ea typeface="宋体" charset="-122"/>
              </a:rPr>
              <a:t> | School of Agriculture</a:t>
            </a:r>
            <a:endParaRPr lang="zh-CN" altLang="pt-PT" sz="1600" b="1">
              <a:solidFill>
                <a:srgbClr val="008000"/>
              </a:solidFill>
              <a:latin typeface="Verdana" pitchFamily="34" charset="0"/>
              <a:ea typeface="宋体" charset="-122"/>
            </a:endParaRP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CC0000"/>
                </a:solidFill>
                <a:latin typeface="Verdana" pitchFamily="34" charset="0"/>
                <a:ea typeface="宋体" charset="-122"/>
              </a:rPr>
              <a:t>ISEG</a:t>
            </a:r>
            <a:r>
              <a:rPr lang="pt-PT" altLang="zh-CN" sz="1600">
                <a:latin typeface="Verdana" pitchFamily="34" charset="0"/>
                <a:ea typeface="宋体" charset="-122"/>
              </a:rPr>
              <a:t> | School of Economics and Management </a:t>
            </a: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003399"/>
                </a:solidFill>
                <a:latin typeface="Verdana" pitchFamily="34" charset="0"/>
                <a:ea typeface="宋体" charset="-122"/>
              </a:rPr>
              <a:t>IST </a:t>
            </a:r>
            <a:r>
              <a:rPr lang="pt-PT" altLang="zh-CN" sz="1600" b="1">
                <a:latin typeface="Verdana" pitchFamily="34" charset="0"/>
                <a:ea typeface="宋体" charset="-122"/>
              </a:rPr>
              <a:t>| </a:t>
            </a:r>
            <a:r>
              <a:rPr lang="pt-PT" altLang="zh-CN" sz="1600">
                <a:latin typeface="Verdana" pitchFamily="34" charset="0"/>
                <a:ea typeface="宋体" charset="-122"/>
              </a:rPr>
              <a:t>School of Engineering </a:t>
            </a: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800000"/>
                </a:solidFill>
                <a:latin typeface="Verdana" pitchFamily="34" charset="0"/>
                <a:ea typeface="宋体" charset="-122"/>
              </a:rPr>
              <a:t>ISCSP </a:t>
            </a:r>
            <a:r>
              <a:rPr lang="pt-PT" altLang="zh-CN" sz="1600" b="1">
                <a:latin typeface="Verdana" pitchFamily="34" charset="0"/>
                <a:ea typeface="宋体" charset="-122"/>
              </a:rPr>
              <a:t>|</a:t>
            </a:r>
            <a:r>
              <a:rPr lang="pt-PT" altLang="zh-CN" sz="1600" b="1">
                <a:solidFill>
                  <a:srgbClr val="800000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pt-PT" altLang="zh-CN" sz="1600">
                <a:latin typeface="Verdana" pitchFamily="34" charset="0"/>
                <a:ea typeface="宋体" charset="-122"/>
              </a:rPr>
              <a:t>School of Social and Political Sciences </a:t>
            </a: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663300"/>
                </a:solidFill>
                <a:latin typeface="Verdana" pitchFamily="34" charset="0"/>
                <a:ea typeface="宋体" charset="-122"/>
              </a:rPr>
              <a:t>FMH </a:t>
            </a:r>
            <a:r>
              <a:rPr lang="pt-PT" altLang="zh-CN" sz="1600" b="1">
                <a:latin typeface="Verdana" pitchFamily="34" charset="0"/>
                <a:ea typeface="宋体" charset="-122"/>
              </a:rPr>
              <a:t>| </a:t>
            </a:r>
            <a:r>
              <a:rPr lang="en-GB" sz="1600">
                <a:latin typeface="Verdana" pitchFamily="34" charset="0"/>
              </a:rPr>
              <a:t>Faculty of Human Kinetics </a:t>
            </a:r>
            <a:r>
              <a:rPr lang="en-GB" altLang="zh-CN" sz="1600">
                <a:latin typeface="Verdana" pitchFamily="34" charset="0"/>
                <a:ea typeface="宋体" charset="-122"/>
              </a:rPr>
              <a:t> </a:t>
            </a: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r>
              <a:rPr lang="pt-PT" altLang="zh-CN" sz="1600" b="1">
                <a:solidFill>
                  <a:srgbClr val="0000CC"/>
                </a:solidFill>
                <a:latin typeface="Verdana" pitchFamily="34" charset="0"/>
                <a:ea typeface="宋体" charset="-122"/>
              </a:rPr>
              <a:t>FA </a:t>
            </a:r>
            <a:r>
              <a:rPr lang="pt-PT" altLang="zh-CN" sz="1600" b="1">
                <a:latin typeface="Verdana" pitchFamily="34" charset="0"/>
                <a:ea typeface="宋体" charset="-122"/>
              </a:rPr>
              <a:t>|</a:t>
            </a:r>
            <a:r>
              <a:rPr lang="pt-PT" altLang="zh-CN" sz="1600" b="1">
                <a:solidFill>
                  <a:srgbClr val="0000CC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en-GB" sz="1600">
                <a:latin typeface="Verdana" pitchFamily="34" charset="0"/>
              </a:rPr>
              <a:t>Faculty of Architecture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 marL="342900" indent="-342900">
              <a:lnSpc>
                <a:spcPct val="235000"/>
              </a:lnSpc>
              <a:spcBef>
                <a:spcPct val="20000"/>
              </a:spcBef>
            </a:pPr>
            <a:endParaRPr lang="en-GB" altLang="zh-CN" sz="1600">
              <a:latin typeface="Verdana" pitchFamily="34" charset="0"/>
              <a:ea typeface="宋体" charset="-122"/>
            </a:endParaRPr>
          </a:p>
        </p:txBody>
      </p:sp>
      <p:pic>
        <p:nvPicPr>
          <p:cNvPr id="5125" name="Picture 11" descr="logoFMV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2286000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FMH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5963" y="5454650"/>
            <a:ext cx="536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I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475" y="3006725"/>
            <a:ext cx="10810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ISC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8038" y="4806950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ISEG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1850" y="3509963"/>
            <a:ext cx="4699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" descr="I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9150" y="4159250"/>
            <a:ext cx="4714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Logo F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7400" y="6102350"/>
            <a:ext cx="50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85"/>
          <p:cNvGrpSpPr>
            <a:grpSpLocks/>
          </p:cNvGrpSpPr>
          <p:nvPr/>
        </p:nvGrpSpPr>
        <p:grpSpPr bwMode="auto">
          <a:xfrm>
            <a:off x="-357188" y="0"/>
            <a:ext cx="9215438" cy="6858000"/>
            <a:chOff x="0" y="0"/>
            <a:chExt cx="9215470" cy="6858000"/>
          </a:xfrm>
        </p:grpSpPr>
        <p:sp>
          <p:nvSpPr>
            <p:cNvPr id="87" name="Rectângulo 86"/>
            <p:cNvSpPr/>
            <p:nvPr/>
          </p:nvSpPr>
          <p:spPr>
            <a:xfrm>
              <a:off x="0" y="0"/>
              <a:ext cx="9144033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6154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92" name="Rectângulo 91"/>
              <p:cNvSpPr/>
              <p:nvPr/>
            </p:nvSpPr>
            <p:spPr>
              <a:xfrm>
                <a:off x="-36" y="1996812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3" name="Rectângulo 92"/>
              <p:cNvSpPr/>
              <p:nvPr/>
            </p:nvSpPr>
            <p:spPr>
              <a:xfrm>
                <a:off x="-36" y="5744227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4" name="Rectângulo 93"/>
              <p:cNvSpPr/>
              <p:nvPr/>
            </p:nvSpPr>
            <p:spPr>
              <a:xfrm>
                <a:off x="-36" y="4495088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5" name="Rectângulo 94"/>
              <p:cNvSpPr/>
              <p:nvPr/>
            </p:nvSpPr>
            <p:spPr>
              <a:xfrm>
                <a:off x="-36" y="3245951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6" name="Rectângulo 95"/>
              <p:cNvSpPr/>
              <p:nvPr/>
            </p:nvSpPr>
            <p:spPr>
              <a:xfrm>
                <a:off x="1249108" y="5744227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97" name="Rectângulo 96"/>
              <p:cNvSpPr/>
              <p:nvPr/>
            </p:nvSpPr>
            <p:spPr>
              <a:xfrm>
                <a:off x="1249108" y="4495088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98" name="Rectângulo 97"/>
              <p:cNvSpPr/>
              <p:nvPr/>
            </p:nvSpPr>
            <p:spPr>
              <a:xfrm>
                <a:off x="2505105" y="5744227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6155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Rectângulo 89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6157" name="Rectângulo 90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152525" y="1922463"/>
            <a:ext cx="56340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zh-CN" sz="2000" b="1">
                <a:solidFill>
                  <a:srgbClr val="FFCC00"/>
                </a:solidFill>
                <a:latin typeface="Verdana" pitchFamily="34" charset="0"/>
                <a:ea typeface="宋体" charset="-122"/>
              </a:rPr>
              <a:t>FMV |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Faculty of Veterinary Medicine  </a:t>
            </a:r>
            <a:r>
              <a:rPr lang="pt-PT" altLang="zh-CN" sz="2200" b="1">
                <a:latin typeface="Verdana" pitchFamily="34" charset="0"/>
                <a:ea typeface="宋体" charset="-122"/>
              </a:rPr>
              <a:t>	</a:t>
            </a:r>
          </a:p>
          <a:p>
            <a:r>
              <a:rPr lang="zh-CN" altLang="pt-PT" sz="2200" b="1">
                <a:latin typeface="Verdana" pitchFamily="34" charset="0"/>
                <a:ea typeface="宋体" charset="-122"/>
              </a:rPr>
              <a:t>	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323850" y="2957513"/>
            <a:ext cx="42481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63 Professors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43 Staff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789 Students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en-GB" altLang="zh-CN" sz="1600">
                <a:latin typeface="Verdana" pitchFamily="34" charset="0"/>
                <a:ea typeface="宋体" charset="-122"/>
              </a:rPr>
              <a:t>4 Departments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PT" altLang="zh-CN" sz="1600">
              <a:latin typeface="Verdana" pitchFamily="34" charset="0"/>
              <a:ea typeface="宋体" charset="-122"/>
            </a:endParaRPr>
          </a:p>
        </p:txBody>
      </p:sp>
      <p:pic>
        <p:nvPicPr>
          <p:cNvPr id="6149" name="Picture 11" descr="logoFMV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85938"/>
            <a:ext cx="720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FMVAjuda"/>
          <p:cNvPicPr>
            <a:picLocks noChangeAspect="1" noChangeArrowheads="1"/>
          </p:cNvPicPr>
          <p:nvPr/>
        </p:nvPicPr>
        <p:blipFill>
          <a:blip r:embed="rId4" cstate="print"/>
          <a:srcRect l="22670" r="9319"/>
          <a:stretch>
            <a:fillRect/>
          </a:stretch>
        </p:blipFill>
        <p:spPr bwMode="auto">
          <a:xfrm>
            <a:off x="6940550" y="2357438"/>
            <a:ext cx="1060450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print"/>
          <a:srcRect l="37190" b="17582"/>
          <a:stretch>
            <a:fillRect/>
          </a:stretch>
        </p:blipFill>
        <p:spPr bwMode="auto">
          <a:xfrm>
            <a:off x="6929438" y="3429000"/>
            <a:ext cx="1085850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 cstate="print"/>
          <a:srcRect l="16544" t="5501" r="13143"/>
          <a:stretch>
            <a:fillRect/>
          </a:stretch>
        </p:blipFill>
        <p:spPr bwMode="auto">
          <a:xfrm>
            <a:off x="6929438" y="4643438"/>
            <a:ext cx="1143000" cy="115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4" name="Rectângulo 73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7178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9" name="Rectângulo 7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7179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ângulo 76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7181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089150" y="1949450"/>
            <a:ext cx="493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zh-CN" sz="2000" b="1">
                <a:solidFill>
                  <a:srgbClr val="008000"/>
                </a:solidFill>
                <a:latin typeface="Verdana" pitchFamily="34" charset="0"/>
                <a:ea typeface="宋体" charset="-122"/>
              </a:rPr>
              <a:t>ISA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 | School of Agriculture 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323850" y="3000375"/>
            <a:ext cx="417671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130 Professors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137 Staff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1 820 Students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2 Departments</a:t>
            </a:r>
          </a:p>
        </p:txBody>
      </p:sp>
      <p:pic>
        <p:nvPicPr>
          <p:cNvPr id="7173" name="Picture 11" descr="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884363"/>
            <a:ext cx="15843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 cstate="print"/>
          <a:srcRect l="21411" r="12153"/>
          <a:stretch>
            <a:fillRect/>
          </a:stretch>
        </p:blipFill>
        <p:spPr bwMode="auto">
          <a:xfrm>
            <a:off x="6929438" y="2286000"/>
            <a:ext cx="1071562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print"/>
          <a:srcRect l="5208" r="16666"/>
          <a:stretch>
            <a:fillRect/>
          </a:stretch>
        </p:blipFill>
        <p:spPr bwMode="auto">
          <a:xfrm>
            <a:off x="6929438" y="3467100"/>
            <a:ext cx="1071562" cy="103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6" cstate="print"/>
          <a:srcRect l="15873"/>
          <a:stretch>
            <a:fillRect/>
          </a:stretch>
        </p:blipFill>
        <p:spPr bwMode="auto">
          <a:xfrm>
            <a:off x="6897688" y="4643438"/>
            <a:ext cx="11176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4" name="Rectângulo 73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8202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9" name="Rectângulo 7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8203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ângulo 76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8205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1008063" y="1944688"/>
            <a:ext cx="68754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zh-CN" sz="2000" b="1">
                <a:solidFill>
                  <a:srgbClr val="CC0000"/>
                </a:solidFill>
                <a:latin typeface="Verdana" pitchFamily="34" charset="0"/>
                <a:ea typeface="宋体" charset="-122"/>
              </a:rPr>
              <a:t>ISEG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 | School of Economics and </a:t>
            </a:r>
            <a:br>
              <a:rPr lang="pt-PT" altLang="zh-CN" sz="2000" b="1">
                <a:latin typeface="Verdana" pitchFamily="34" charset="0"/>
                <a:ea typeface="宋体" charset="-122"/>
              </a:rPr>
            </a:br>
            <a:r>
              <a:rPr lang="pt-PT" altLang="zh-CN" sz="2000" b="1">
                <a:latin typeface="Verdana" pitchFamily="34" charset="0"/>
                <a:ea typeface="宋体" charset="-122"/>
              </a:rPr>
              <a:t>	 Management</a:t>
            </a:r>
          </a:p>
          <a:p>
            <a:r>
              <a:rPr lang="pt-PT" altLang="zh-CN" sz="2400" b="1">
                <a:latin typeface="Verdana" pitchFamily="34" charset="0"/>
                <a:ea typeface="宋体" charset="-122"/>
              </a:rPr>
              <a:t>	</a:t>
            </a:r>
            <a:endParaRPr lang="zh-CN" altLang="pt-PT" sz="2400" b="1">
              <a:latin typeface="Verdana" pitchFamily="34" charset="0"/>
              <a:ea typeface="宋体" charset="-122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23850" y="3071813"/>
            <a:ext cx="48910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260 Professors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85 Staff </a:t>
            </a:r>
          </a:p>
          <a:p>
            <a:pPr>
              <a:spcBef>
                <a:spcPct val="50000"/>
              </a:spcBef>
            </a:pPr>
            <a:r>
              <a:rPr lang="pt-PT" altLang="zh-CN" sz="1600">
                <a:latin typeface="Verdana" pitchFamily="34" charset="0"/>
                <a:ea typeface="宋体" charset="-122"/>
              </a:rPr>
              <a:t>4 156 Students </a:t>
            </a:r>
          </a:p>
          <a:p>
            <a:pPr>
              <a:spcBef>
                <a:spcPct val="50000"/>
              </a:spcBef>
            </a:pPr>
            <a:r>
              <a:rPr lang="en-US" altLang="zh-CN" sz="1600">
                <a:latin typeface="Verdana" pitchFamily="34" charset="0"/>
                <a:ea typeface="宋体" charset="-122"/>
              </a:rPr>
              <a:t>4 Departments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</p:txBody>
      </p:sp>
      <p:pic>
        <p:nvPicPr>
          <p:cNvPr id="8197" name="Picture 11" descr="ISEG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79600"/>
            <a:ext cx="5318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 cstate="print"/>
          <a:srcRect l="19643"/>
          <a:stretch>
            <a:fillRect/>
          </a:stretch>
        </p:blipFill>
        <p:spPr bwMode="auto">
          <a:xfrm>
            <a:off x="6929438" y="4643438"/>
            <a:ext cx="1071562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 cstate="print"/>
          <a:srcRect l="15607" r="6357"/>
          <a:stretch>
            <a:fillRect/>
          </a:stretch>
        </p:blipFill>
        <p:spPr bwMode="auto">
          <a:xfrm>
            <a:off x="6929438" y="3465513"/>
            <a:ext cx="1071562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 cstate="print"/>
          <a:srcRect l="34581"/>
          <a:stretch>
            <a:fillRect/>
          </a:stretch>
        </p:blipFill>
        <p:spPr bwMode="auto">
          <a:xfrm>
            <a:off x="6929438" y="2286000"/>
            <a:ext cx="1092200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71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3" name="Rectângulo 72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9225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8" name="Rectângulo 77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79" name="Rectângulo 78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9226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ângulo 75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9228" name="Rectângulo 76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790575" y="1925638"/>
            <a:ext cx="49323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zh-CN" altLang="pt-PT" sz="2400" b="1">
                <a:solidFill>
                  <a:srgbClr val="003399"/>
                </a:solidFill>
                <a:latin typeface="Verdana" pitchFamily="34" charset="0"/>
                <a:ea typeface="宋体" charset="-122"/>
              </a:rPr>
              <a:t>  </a:t>
            </a:r>
            <a:r>
              <a:rPr lang="pt-PT" altLang="zh-CN" sz="2000" b="1">
                <a:solidFill>
                  <a:srgbClr val="003399"/>
                </a:solidFill>
                <a:latin typeface="Verdana" pitchFamily="34" charset="0"/>
                <a:ea typeface="宋体" charset="-122"/>
              </a:rPr>
              <a:t>IST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| School of Engineering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zh-CN" altLang="pt-PT" sz="2400" b="1">
                <a:latin typeface="Verdana" pitchFamily="34" charset="0"/>
                <a:ea typeface="宋体" charset="-122"/>
              </a:rPr>
              <a:t>	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314325" y="3071813"/>
            <a:ext cx="547211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848 Professors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585 Staff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11 296 Students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en-US" altLang="zh-CN" sz="1600">
                <a:latin typeface="Verdana" pitchFamily="34" charset="0"/>
                <a:ea typeface="宋体" charset="-122"/>
              </a:rPr>
              <a:t>8 Departments</a:t>
            </a:r>
          </a:p>
        </p:txBody>
      </p:sp>
      <p:pic>
        <p:nvPicPr>
          <p:cNvPr id="9221" name="Picture 11" descr="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53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/>
          <a:srcRect l="31406"/>
          <a:stretch>
            <a:fillRect/>
          </a:stretch>
        </p:blipFill>
        <p:spPr bwMode="auto">
          <a:xfrm>
            <a:off x="6929438" y="2344738"/>
            <a:ext cx="1092200" cy="101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5" cstate="print"/>
          <a:srcRect l="25580" r="15510" b="26550"/>
          <a:stretch>
            <a:fillRect/>
          </a:stretch>
        </p:blipFill>
        <p:spPr bwMode="auto">
          <a:xfrm>
            <a:off x="6929438" y="3490913"/>
            <a:ext cx="107950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4" name="Rectângulo 73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0250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9" name="Rectângulo 7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0251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ângulo 76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0253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968375" y="1890713"/>
            <a:ext cx="74533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pt-PT" altLang="zh-CN" sz="2000" b="1">
                <a:solidFill>
                  <a:srgbClr val="800000"/>
                </a:solidFill>
                <a:latin typeface="Verdana" pitchFamily="34" charset="0"/>
                <a:ea typeface="宋体" charset="-122"/>
              </a:rPr>
              <a:t>ISCSP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|</a:t>
            </a:r>
            <a:r>
              <a:rPr lang="pt-PT" altLang="zh-CN" sz="2000" b="1">
                <a:solidFill>
                  <a:srgbClr val="800000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School of Social 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pt-PT" altLang="zh-CN" sz="2000" b="1">
                <a:latin typeface="Verdana" pitchFamily="34" charset="0"/>
                <a:ea typeface="宋体" charset="-122"/>
              </a:rPr>
              <a:t>	   and Political Sciences 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endParaRPr lang="zh-CN" altLang="pt-PT" sz="2000" b="1">
              <a:latin typeface="Verdana" pitchFamily="34" charset="0"/>
              <a:ea typeface="宋体" charset="-122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85750" y="3143250"/>
            <a:ext cx="4537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175 Professors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45 Staff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2 893 Students </a:t>
            </a:r>
          </a:p>
        </p:txBody>
      </p:sp>
      <p:pic>
        <p:nvPicPr>
          <p:cNvPr id="10245" name="Picture 11" descr="ISC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554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 cstate="print"/>
          <a:srcRect l="34783"/>
          <a:stretch>
            <a:fillRect/>
          </a:stretch>
        </p:blipFill>
        <p:spPr bwMode="auto">
          <a:xfrm>
            <a:off x="6929438" y="2286000"/>
            <a:ext cx="1071562" cy="104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7" name="Picture 13" descr="alunos_gd"/>
          <p:cNvPicPr>
            <a:picLocks noChangeAspect="1" noChangeArrowheads="1"/>
          </p:cNvPicPr>
          <p:nvPr/>
        </p:nvPicPr>
        <p:blipFill>
          <a:blip r:embed="rId5" cstate="print"/>
          <a:srcRect l="25000"/>
          <a:stretch>
            <a:fillRect/>
          </a:stretch>
        </p:blipFill>
        <p:spPr bwMode="auto">
          <a:xfrm>
            <a:off x="6929438" y="4643438"/>
            <a:ext cx="1071562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9" name="Picture 15" descr="conferencia_gd"/>
          <p:cNvPicPr>
            <a:picLocks noChangeAspect="1" noChangeArrowheads="1"/>
          </p:cNvPicPr>
          <p:nvPr/>
        </p:nvPicPr>
        <p:blipFill>
          <a:blip r:embed="rId6" cstate="print"/>
          <a:srcRect l="24753"/>
          <a:stretch>
            <a:fillRect/>
          </a:stretch>
        </p:blipFill>
        <p:spPr bwMode="auto">
          <a:xfrm>
            <a:off x="6929438" y="3471863"/>
            <a:ext cx="10858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72"/>
          <p:cNvGrpSpPr>
            <a:grpSpLocks/>
          </p:cNvGrpSpPr>
          <p:nvPr/>
        </p:nvGrpSpPr>
        <p:grpSpPr bwMode="auto">
          <a:xfrm>
            <a:off x="0" y="0"/>
            <a:ext cx="9215438" cy="6858000"/>
            <a:chOff x="0" y="0"/>
            <a:chExt cx="9215470" cy="6858000"/>
          </a:xfrm>
        </p:grpSpPr>
        <p:sp>
          <p:nvSpPr>
            <p:cNvPr id="74" name="Rectângulo 73"/>
            <p:cNvSpPr/>
            <p:nvPr/>
          </p:nvSpPr>
          <p:spPr>
            <a:xfrm>
              <a:off x="0" y="0"/>
              <a:ext cx="9144032" cy="6858000"/>
            </a:xfrm>
            <a:prstGeom prst="rect">
              <a:avLst/>
            </a:prstGeom>
            <a:solidFill>
              <a:srgbClr val="E7E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20000">
                <a:defRPr/>
              </a:pPr>
              <a:endParaRPr lang="pt-PT" dirty="0"/>
            </a:p>
          </p:txBody>
        </p:sp>
        <p:grpSp>
          <p:nvGrpSpPr>
            <p:cNvPr id="11274" name="Grupo 88"/>
            <p:cNvGrpSpPr>
              <a:grpSpLocks/>
            </p:cNvGrpSpPr>
            <p:nvPr/>
          </p:nvGrpSpPr>
          <p:grpSpPr bwMode="auto">
            <a:xfrm rot="10800000">
              <a:off x="5800783" y="-1"/>
              <a:ext cx="3343217" cy="4500563"/>
              <a:chOff x="0" y="2000240"/>
              <a:chExt cx="3608560" cy="4857760"/>
            </a:xfrm>
          </p:grpSpPr>
          <p:sp>
            <p:nvSpPr>
              <p:cNvPr id="79" name="Rectângulo 78"/>
              <p:cNvSpPr/>
              <p:nvPr/>
            </p:nvSpPr>
            <p:spPr>
              <a:xfrm>
                <a:off x="-35" y="2000239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solidFill>
                  <a:srgbClr val="B295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0" name="Rectângulo 79"/>
              <p:cNvSpPr/>
              <p:nvPr/>
            </p:nvSpPr>
            <p:spPr>
              <a:xfrm>
                <a:off x="-35" y="5747654"/>
                <a:ext cx="1110349" cy="1110345"/>
              </a:xfrm>
              <a:prstGeom prst="rect">
                <a:avLst/>
              </a:prstGeom>
              <a:solidFill>
                <a:srgbClr val="B70058"/>
              </a:solidFill>
              <a:ln>
                <a:solidFill>
                  <a:srgbClr val="B700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1" name="Rectângulo 80"/>
              <p:cNvSpPr/>
              <p:nvPr/>
            </p:nvSpPr>
            <p:spPr>
              <a:xfrm>
                <a:off x="-35" y="4498515"/>
                <a:ext cx="1110349" cy="1110345"/>
              </a:xfrm>
              <a:prstGeom prst="rect">
                <a:avLst/>
              </a:prstGeom>
              <a:solidFill>
                <a:srgbClr val="B295C6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2" name="Rectângulo 81"/>
              <p:cNvSpPr/>
              <p:nvPr/>
            </p:nvSpPr>
            <p:spPr>
              <a:xfrm>
                <a:off x="-35" y="3249378"/>
                <a:ext cx="1110349" cy="1110345"/>
              </a:xfrm>
              <a:prstGeom prst="rect">
                <a:avLst/>
              </a:prstGeom>
              <a:solidFill>
                <a:srgbClr val="E17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3" name="Rectângulo 82"/>
              <p:cNvSpPr/>
              <p:nvPr/>
            </p:nvSpPr>
            <p:spPr>
              <a:xfrm>
                <a:off x="1249108" y="5747654"/>
                <a:ext cx="1110349" cy="1110345"/>
              </a:xfrm>
              <a:prstGeom prst="rect">
                <a:avLst/>
              </a:prstGeom>
              <a:solidFill>
                <a:srgbClr val="E1702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 sz="20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84" name="Rectângulo 83"/>
              <p:cNvSpPr/>
              <p:nvPr/>
            </p:nvSpPr>
            <p:spPr>
              <a:xfrm>
                <a:off x="1249108" y="4498515"/>
                <a:ext cx="1110349" cy="1110345"/>
              </a:xfrm>
              <a:prstGeom prst="rect">
                <a:avLst/>
              </a:prstGeom>
              <a:solidFill>
                <a:srgbClr val="B295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5" name="Rectângulo 84"/>
              <p:cNvSpPr/>
              <p:nvPr/>
            </p:nvSpPr>
            <p:spPr>
              <a:xfrm>
                <a:off x="2505106" y="5747654"/>
                <a:ext cx="1110349" cy="1110345"/>
              </a:xfrm>
              <a:prstGeom prst="rect">
                <a:avLst/>
              </a:prstGeom>
              <a:solidFill>
                <a:srgbClr val="A1A637"/>
              </a:solidFill>
              <a:ln>
                <a:solidFill>
                  <a:srgbClr val="A1A6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</p:grpSp>
        <p:pic>
          <p:nvPicPr>
            <p:cNvPr id="11275" name="Picture 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67" y="1214422"/>
              <a:ext cx="673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ctângulo 76"/>
            <p:cNvSpPr/>
            <p:nvPr/>
          </p:nvSpPr>
          <p:spPr>
            <a:xfrm>
              <a:off x="8072466" y="2571750"/>
              <a:ext cx="1143004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2100" b="1" dirty="0">
                  <a:solidFill>
                    <a:schemeClr val="tx1"/>
                  </a:solidFill>
                  <a:latin typeface="Agency FB" pitchFamily="34" charset="0"/>
                </a:rPr>
                <a:t>www.utl.pt</a:t>
              </a:r>
            </a:p>
          </p:txBody>
        </p:sp>
        <p:sp>
          <p:nvSpPr>
            <p:cNvPr id="11277" name="Rectângulo 77"/>
            <p:cNvSpPr>
              <a:spLocks noChangeArrowheads="1"/>
            </p:cNvSpPr>
            <p:nvPr/>
          </p:nvSpPr>
          <p:spPr bwMode="auto">
            <a:xfrm>
              <a:off x="357158" y="214290"/>
              <a:ext cx="5357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3600" b="1">
                  <a:latin typeface="Agency FB" pitchFamily="34" charset="0"/>
                </a:rPr>
                <a:t>Technical University of Lisbon</a:t>
              </a:r>
            </a:p>
          </p:txBody>
        </p:sp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008063" y="1924050"/>
            <a:ext cx="60134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pt-PT" altLang="zh-CN" sz="2000" b="1">
                <a:solidFill>
                  <a:srgbClr val="663300"/>
                </a:solidFill>
                <a:latin typeface="Verdana" pitchFamily="34" charset="0"/>
                <a:ea typeface="宋体" charset="-122"/>
              </a:rPr>
              <a:t>FMH </a:t>
            </a:r>
            <a:r>
              <a:rPr lang="pt-PT" altLang="zh-CN" sz="2000" b="1">
                <a:latin typeface="Verdana" pitchFamily="34" charset="0"/>
                <a:ea typeface="宋体" charset="-122"/>
              </a:rPr>
              <a:t>| </a:t>
            </a:r>
            <a:r>
              <a:rPr lang="en-GB" sz="2000" b="1">
                <a:latin typeface="Verdana" pitchFamily="34" charset="0"/>
              </a:rPr>
              <a:t>Faculty of Human Kinetics</a:t>
            </a:r>
            <a:r>
              <a:rPr lang="en-GB" altLang="zh-CN" sz="2000" b="1">
                <a:latin typeface="Verdana" pitchFamily="34" charset="0"/>
                <a:ea typeface="宋体" charset="-122"/>
              </a:rPr>
              <a:t> 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endParaRPr lang="zh-CN" altLang="pt-PT" sz="2000" b="1">
              <a:latin typeface="Verdana" pitchFamily="34" charset="0"/>
              <a:ea typeface="宋体" charset="-122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85750" y="3143250"/>
            <a:ext cx="655161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133 Professors</a:t>
            </a:r>
            <a:endParaRPr lang="zh-CN" altLang="pt-PT" sz="1600" b="1">
              <a:latin typeface="Verdana" pitchFamily="34" charset="0"/>
              <a:ea typeface="宋体" charset="-122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52 Staff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1 745 Students 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PT" altLang="zh-CN" sz="1600">
                <a:latin typeface="Verdana" pitchFamily="34" charset="0"/>
                <a:ea typeface="宋体" charset="-122"/>
              </a:rPr>
              <a:t>8 </a:t>
            </a:r>
            <a:r>
              <a:rPr lang="en-GB" altLang="zh-CN" sz="1600">
                <a:latin typeface="Verdana" pitchFamily="34" charset="0"/>
                <a:ea typeface="宋体" charset="-122"/>
              </a:rPr>
              <a:t>Departments</a:t>
            </a:r>
            <a:endParaRPr lang="zh-CN" altLang="pt-PT" sz="1600">
              <a:latin typeface="Verdana" pitchFamily="34" charset="0"/>
              <a:ea typeface="宋体" charset="-122"/>
            </a:endParaRPr>
          </a:p>
        </p:txBody>
      </p:sp>
      <p:pic>
        <p:nvPicPr>
          <p:cNvPr id="11269" name="Picture 11" descr="FMH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57375"/>
            <a:ext cx="60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saida01"/>
          <p:cNvPicPr>
            <a:picLocks noChangeAspect="1" noChangeArrowheads="1"/>
          </p:cNvPicPr>
          <p:nvPr/>
        </p:nvPicPr>
        <p:blipFill>
          <a:blip r:embed="rId4" cstate="print"/>
          <a:srcRect l="16469" r="17657"/>
          <a:stretch>
            <a:fillRect/>
          </a:stretch>
        </p:blipFill>
        <p:spPr bwMode="auto">
          <a:xfrm>
            <a:off x="6929438" y="2357438"/>
            <a:ext cx="1071562" cy="101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5" cstate="print"/>
          <a:srcRect l="9890" t="6606" r="15933"/>
          <a:stretch>
            <a:fillRect/>
          </a:stretch>
        </p:blipFill>
        <p:spPr bwMode="auto">
          <a:xfrm>
            <a:off x="6929438" y="3490913"/>
            <a:ext cx="1071562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6" cstate="print"/>
          <a:srcRect l="15607" r="6357"/>
          <a:stretch>
            <a:fillRect/>
          </a:stretch>
        </p:blipFill>
        <p:spPr bwMode="auto">
          <a:xfrm>
            <a:off x="6929438" y="4643438"/>
            <a:ext cx="107156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712</Words>
  <Application>Microsoft Office PowerPoint</Application>
  <PresentationFormat>Apresentação no Ecrã (4:3)</PresentationFormat>
  <Paragraphs>189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Modelo de apresentação predefinido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Company>SAAS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José Costa</dc:creator>
  <cp:lastModifiedBy>Isabel França</cp:lastModifiedBy>
  <cp:revision>171</cp:revision>
  <dcterms:created xsi:type="dcterms:W3CDTF">2009-05-18T13:28:42Z</dcterms:created>
  <dcterms:modified xsi:type="dcterms:W3CDTF">2012-06-15T12:54:44Z</dcterms:modified>
</cp:coreProperties>
</file>