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kv" ContentType="video/unknown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9" r:id="rId4"/>
  </p:sldMasterIdLst>
  <p:sldIdLst>
    <p:sldId id="264" r:id="rId5"/>
    <p:sldId id="265" r:id="rId6"/>
    <p:sldId id="321" r:id="rId7"/>
    <p:sldId id="315" r:id="rId8"/>
    <p:sldId id="316" r:id="rId9"/>
    <p:sldId id="317" r:id="rId10"/>
    <p:sldId id="297" r:id="rId11"/>
    <p:sldId id="318" r:id="rId12"/>
    <p:sldId id="313" r:id="rId13"/>
    <p:sldId id="319" r:id="rId14"/>
    <p:sldId id="320" r:id="rId15"/>
    <p:sldId id="323" r:id="rId16"/>
    <p:sldId id="325" r:id="rId17"/>
    <p:sldId id="326" r:id="rId18"/>
    <p:sldId id="298" r:id="rId19"/>
    <p:sldId id="322" r:id="rId20"/>
    <p:sldId id="309" r:id="rId21"/>
  </p:sldIdLst>
  <p:sldSz cx="12192000" cy="6858000"/>
  <p:notesSz cx="6858000" cy="9144000"/>
  <p:defaultTextStyle>
    <a:defPPr>
      <a:defRPr lang="pt-P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42570"/>
    <a:srgbClr val="B3B3B3"/>
    <a:srgbClr val="AB2E7A"/>
    <a:srgbClr val="CC3E67"/>
    <a:srgbClr val="BE187B"/>
    <a:srgbClr val="BE186B"/>
    <a:srgbClr val="38761D"/>
    <a:srgbClr val="E75157"/>
    <a:srgbClr val="E45A57"/>
    <a:srgbClr val="DF4C6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Destaqu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53" autoAdjust="0"/>
    <p:restoredTop sz="94660"/>
  </p:normalViewPr>
  <p:slideViewPr>
    <p:cSldViewPr snapToGrid="0">
      <p:cViewPr>
        <p:scale>
          <a:sx n="66" d="100"/>
          <a:sy n="66" d="100"/>
        </p:scale>
        <p:origin x="5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E736A0-9F24-45BF-B389-F6478DB45C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028700"/>
            <a:ext cx="9144000" cy="2481263"/>
          </a:xfrm>
        </p:spPr>
        <p:txBody>
          <a:bodyPr anchor="b">
            <a:normAutofit/>
          </a:bodyPr>
          <a:lstStyle>
            <a:lvl1pPr algn="ctr">
              <a:lnSpc>
                <a:spcPct val="100000"/>
              </a:lnSpc>
              <a:defRPr sz="4000" spc="750" baseline="0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13D85EF-076F-4C35-862A-BAFF685DD6B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824376"/>
            <a:ext cx="9144000" cy="1433423"/>
          </a:xfrm>
        </p:spPr>
        <p:txBody>
          <a:bodyPr>
            <a:normAutofit/>
          </a:bodyPr>
          <a:lstStyle>
            <a:lvl1pPr marL="0" indent="0" algn="ctr">
              <a:lnSpc>
                <a:spcPct val="150000"/>
              </a:lnSpc>
              <a:buNone/>
              <a:defRPr sz="1600" b="1" cap="all" spc="600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E221EC-BF54-4DDD-8900-F2027CDAD3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4A213A3-10E9-421F-81BE-56E0786AB515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D5AB69-7069-48FB-8925-F2BA84129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B29C32A-F7A5-4E3B-A28F-09C82341EB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317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CA997B-D473-47DE-8B7B-22AB6F31E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526035-4B81-4537-A22D-92C2E0DBB61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C2A44D-F637-4017-BAA2-77756A386D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DABC0-2199-478F-BA77-33A651B6CB89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C1DCE6-ED7D-417C-ABD4-41D61570FF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AAF19A-FDAE-446A-A6B6-128F7F96A9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4546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C96D838-45E9-4D61-AA4E-92A32B579FD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457199"/>
            <a:ext cx="2628900" cy="57197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C3183D0-4392-4364-8A2D-C47A2AF7A87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457199"/>
            <a:ext cx="7734300" cy="57197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B4A36C9-28D5-4820-84F1-E4B9F4E50F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230C6-DF61-47F4-B8C5-1B70E884BF06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97EDC8-558D-4646-86D9-A5424CF2A2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0B7537-E67A-411A-BBA4-061521D3D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4031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8E99D7-1EE5-4262-9359-A0E2B7331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793080"/>
            <a:ext cx="10240903" cy="1233488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B3DA1C5-272A-45C2-A11A-E7769A27D3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600" y="2114939"/>
            <a:ext cx="10240903" cy="395617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3DA15-1EAB-4524-9BB7-8A7DA82A20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12B50C-7EEE-46CD-BAF7-BBC4026D959A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EB93B9-7818-489D-AFFB-B6EAD27FF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528D36-894E-4FCB-B8BB-84DE89949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20575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6964F1-5687-421F-B3DF-BA3C8DADC0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80930" y="1709738"/>
            <a:ext cx="9966519" cy="2852737"/>
          </a:xfrm>
        </p:spPr>
        <p:txBody>
          <a:bodyPr anchor="b">
            <a:normAutofit/>
          </a:bodyPr>
          <a:lstStyle>
            <a:lvl1pPr>
              <a:defRPr sz="4400" spc="75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DBB876-5FD9-4964-BD37-6F05DAEBE325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1380930" y="4976327"/>
            <a:ext cx="9966520" cy="1113323"/>
          </a:xfrm>
        </p:spPr>
        <p:txBody>
          <a:bodyPr>
            <a:normAutofit/>
          </a:bodyPr>
          <a:lstStyle>
            <a:lvl1pPr marL="0" indent="0">
              <a:buNone/>
              <a:defRPr sz="1200" spc="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5EA80A-FCDD-4009-9A1F-8B54817869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4211C4-AE09-4254-A5E3-6DA9B099C971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4A3422-56D9-4942-BC63-831AED91F1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D4B42A-AC2C-4FD8-AD0D-BECDD3846D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004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FFDAF1-8359-4A0F-91B3-03E77C6705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4054" y="457200"/>
            <a:ext cx="10309745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1E3D3-6B33-4CA0-B06B-A8BB05CAB3C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44054" y="1996141"/>
            <a:ext cx="4975746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29C334-815D-47FD-A9B5-E871E28641C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996141"/>
            <a:ext cx="5181600" cy="418082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7975F2-7A90-4820-B90F-D28E31A35E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1742C3-E082-4760-93B2-E209268DD00C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23CFAD5-8AF8-4610-8324-85AA062E27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6808CC8-C46E-4A10-8A83-7A251067EA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92549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4E82B8-F9D9-4F53-A4A6-F12EB5F12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68490" y="457200"/>
            <a:ext cx="9986898" cy="12334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F070CA-85E9-47C7-8564-FFA1AE34B9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68490" y="1681163"/>
            <a:ext cx="462908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38D4B1-41B3-4BF5-9076-A16984A81F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368490" y="2505075"/>
            <a:ext cx="4629085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E6A38DC-A016-4CFD-AC19-F24A9E06202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344816" y="1681163"/>
            <a:ext cx="501057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1F930FA-8C00-42AB-B2D1-FE4E4BDB3C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344814" y="2505075"/>
            <a:ext cx="5010573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18B698E-FAE5-4F2C-AE0E-4FD281E8F3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6FC950-F824-48B9-B984-CAEE265865E5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5C4BB6C-CAA4-4EA8-8EA1-65ADE056F2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5BB6A12-0532-47CA-B070-232141CC10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3850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608FA1-831E-4AD6-B0D1-BA85E67A50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599" y="457200"/>
            <a:ext cx="9982199" cy="1233488"/>
          </a:xfrm>
        </p:spPr>
        <p:txBody>
          <a:bodyPr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E94142-C469-4B0E-8C01-C64BA28F52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8E3A0F-68E7-4D17-BB84-ED1BA4F6AC6B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2AAFCE6-5C7E-438F-8D4A-21E1556814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2ACFD88-63EA-427F-978C-B7844D1A5E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6609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2A4F0-76A5-4852-982B-32B3B68573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B7BC4F-EDA1-4BA2-BFF3-FE5B31CCB58B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750CFAE-4BEB-4272-A2E6-FDD9D6A032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43B71B7-74B7-4CF1-8FE0-F4863CD7D9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82359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432BE-C4E5-4F12-AB53-EBEF2B76B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8755" y="457200"/>
            <a:ext cx="3932237" cy="192143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AE7F57-4ABF-4BA4-A892-38857A02F6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48130" y="987425"/>
            <a:ext cx="5707257" cy="4873625"/>
          </a:xfrm>
        </p:spPr>
        <p:txBody>
          <a:bodyPr>
            <a:normAutofit/>
          </a:bodyPr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032E444-E5BD-443F-AB83-84D7CE0AB7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18755" y="2799184"/>
            <a:ext cx="3932237" cy="306980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1998A4-FD2F-4126-99C5-E2063AE024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AE694C-1394-4838-A564-7380835C2E77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6457D3-F808-4DB2-9C9C-B185E71F26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31BC9B-21D1-4D2D-B02E-C887A02CA3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14322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143EC2-2D8C-4E8D-8CC7-9676480146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966" y="681135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566AF89-5FBD-43DD-958D-A5C608AE2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834742" y="858417"/>
            <a:ext cx="5520645" cy="500263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770A545-2CE6-48C4-A725-EF68A3F1BF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378966" y="2281335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B4466B2-6FE6-4352-BBF9-84BCD946C28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B84B19-1A00-4EDB-8425-E1827A377364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8991BC-29A5-4182-BD83-9D99D28894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C1C78F-6633-4604-8832-8E9D2DC76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65780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D4C0BBB-0042-4603-A226-6117F3FD5B3C}"/>
              </a:ext>
            </a:extLst>
          </p:cNvPr>
          <p:cNvSpPr/>
          <p:nvPr/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</a:extLst>
          </p:cNvPr>
          <p:cNvSpPr/>
          <p:nvPr/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478F2F-4F04-4604-9005-BF0CB11425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1600" y="361666"/>
            <a:ext cx="9810376" cy="1659404"/>
          </a:xfrm>
          <a:prstGeom prst="rect">
            <a:avLst/>
          </a:prstGeom>
        </p:spPr>
        <p:txBody>
          <a:bodyPr vert="horz" lIns="0" tIns="0" rIns="0" bIns="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54A17D2-52AF-4B40-80A8-3E0DB855F29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371600" y="2286000"/>
            <a:ext cx="9810376" cy="3857811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592E0AA-D5B3-4BCF-BA69-209D9B335A0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7910111" y="6409170"/>
            <a:ext cx="370239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 cap="all" spc="300" baseline="0">
                <a:solidFill>
                  <a:schemeClr val="bg1"/>
                </a:solidFill>
              </a:defRPr>
            </a:lvl1pPr>
          </a:lstStyle>
          <a:p>
            <a:fld id="{10076A27-8146-4F75-9851-A83577C6FD8A}" type="datetime2">
              <a:rPr lang="en-US" smtClean="0"/>
              <a:t>Sunday, December 13, 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10A637-D86F-4FA1-985D-2D82456511B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5400000">
            <a:off x="-1828801" y="1912217"/>
            <a:ext cx="4114800" cy="4572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b="1">
                <a:solidFill>
                  <a:schemeClr val="tx1"/>
                </a:solidFill>
                <a:latin typeface="+mj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F2FA4D-A931-46BA-B767-29A6FD5AAD2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669678" y="6408742"/>
            <a:ext cx="438652" cy="44883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bg1"/>
                </a:solidFill>
              </a:defRPr>
            </a:lvl1pPr>
          </a:lstStyle>
          <a:p>
            <a:fld id="{B9EAB3BA-07EE-4B64-A177-47C30D775877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970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8" r:id="rId5"/>
    <p:sldLayoutId id="2147483692" r:id="rId6"/>
    <p:sldLayoutId id="2147483693" r:id="rId7"/>
    <p:sldLayoutId id="2147483694" r:id="rId8"/>
    <p:sldLayoutId id="2147483697" r:id="rId9"/>
    <p:sldLayoutId id="2147483695" r:id="rId10"/>
    <p:sldLayoutId id="2147483696" r:id="rId11"/>
  </p:sldLayoutIdLst>
  <p:hf sldNum="0"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b="1" i="0" kern="1200" cap="all" spc="700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svg"/><Relationship Id="rId3" Type="http://schemas.openxmlformats.org/officeDocument/2006/relationships/image" Target="../media/image39.png"/><Relationship Id="rId7" Type="http://schemas.openxmlformats.org/officeDocument/2006/relationships/image" Target="../media/image5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52.png"/><Relationship Id="rId5" Type="http://schemas.openxmlformats.org/officeDocument/2006/relationships/image" Target="../media/image48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svg"/><Relationship Id="rId11" Type="http://schemas.openxmlformats.org/officeDocument/2006/relationships/image" Target="../media/image55.png"/><Relationship Id="rId5" Type="http://schemas.openxmlformats.org/officeDocument/2006/relationships/image" Target="../media/image48.png"/><Relationship Id="rId10" Type="http://schemas.openxmlformats.org/officeDocument/2006/relationships/image" Target="../media/image54.svg"/><Relationship Id="rId4" Type="http://schemas.openxmlformats.org/officeDocument/2006/relationships/image" Target="../media/image40.svg"/><Relationship Id="rId9" Type="http://schemas.openxmlformats.org/officeDocument/2006/relationships/image" Target="../media/image53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image" Target="../media/image39.png"/><Relationship Id="rId7" Type="http://schemas.openxmlformats.org/officeDocument/2006/relationships/image" Target="../media/image5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svg"/><Relationship Id="rId11" Type="http://schemas.openxmlformats.org/officeDocument/2006/relationships/image" Target="../media/image62.svg"/><Relationship Id="rId5" Type="http://schemas.openxmlformats.org/officeDocument/2006/relationships/image" Target="../media/image56.png"/><Relationship Id="rId10" Type="http://schemas.openxmlformats.org/officeDocument/2006/relationships/image" Target="../media/image61.png"/><Relationship Id="rId4" Type="http://schemas.openxmlformats.org/officeDocument/2006/relationships/image" Target="../media/image40.sv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image" Target="../media/image39.png"/><Relationship Id="rId7" Type="http://schemas.openxmlformats.org/officeDocument/2006/relationships/image" Target="../media/image6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11" Type="http://schemas.openxmlformats.org/officeDocument/2006/relationships/image" Target="../media/image67.png"/><Relationship Id="rId5" Type="http://schemas.openxmlformats.org/officeDocument/2006/relationships/image" Target="../media/image63.png"/><Relationship Id="rId10" Type="http://schemas.openxmlformats.org/officeDocument/2006/relationships/image" Target="../media/image62.svg"/><Relationship Id="rId4" Type="http://schemas.openxmlformats.org/officeDocument/2006/relationships/image" Target="../media/image40.svg"/><Relationship Id="rId9" Type="http://schemas.openxmlformats.org/officeDocument/2006/relationships/image" Target="../media/image6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39.png"/><Relationship Id="rId7" Type="http://schemas.openxmlformats.org/officeDocument/2006/relationships/image" Target="../media/image6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11" Type="http://schemas.openxmlformats.org/officeDocument/2006/relationships/image" Target="../media/image71.svg"/><Relationship Id="rId5" Type="http://schemas.openxmlformats.org/officeDocument/2006/relationships/image" Target="../media/image63.png"/><Relationship Id="rId10" Type="http://schemas.openxmlformats.org/officeDocument/2006/relationships/image" Target="../media/image70.png"/><Relationship Id="rId4" Type="http://schemas.openxmlformats.org/officeDocument/2006/relationships/image" Target="../media/image40.svg"/><Relationship Id="rId9" Type="http://schemas.openxmlformats.org/officeDocument/2006/relationships/image" Target="../media/image6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9.png"/><Relationship Id="rId2" Type="http://schemas.openxmlformats.org/officeDocument/2006/relationships/video" Target="../media/media2.mkv"/><Relationship Id="rId1" Type="http://schemas.microsoft.com/office/2007/relationships/media" Target="../media/media2.mkv"/><Relationship Id="rId6" Type="http://schemas.openxmlformats.org/officeDocument/2006/relationships/image" Target="../media/image78.svg"/><Relationship Id="rId5" Type="http://schemas.openxmlformats.org/officeDocument/2006/relationships/image" Target="../media/image77.png"/><Relationship Id="rId4" Type="http://schemas.openxmlformats.org/officeDocument/2006/relationships/image" Target="../media/image3.png"/><Relationship Id="rId9" Type="http://schemas.openxmlformats.org/officeDocument/2006/relationships/image" Target="../media/image81.sv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4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7" Type="http://schemas.openxmlformats.org/officeDocument/2006/relationships/image" Target="../media/image19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jp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1.png"/><Relationship Id="rId7" Type="http://schemas.openxmlformats.org/officeDocument/2006/relationships/image" Target="../media/image24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10" Type="http://schemas.openxmlformats.org/officeDocument/2006/relationships/image" Target="../media/image27.png"/><Relationship Id="rId4" Type="http://schemas.openxmlformats.org/officeDocument/2006/relationships/image" Target="../media/image22.svg"/><Relationship Id="rId9" Type="http://schemas.openxmlformats.org/officeDocument/2006/relationships/image" Target="../media/image2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7" Type="http://schemas.openxmlformats.org/officeDocument/2006/relationships/image" Target="../media/image32.sv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.sv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sv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sv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svg"/><Relationship Id="rId4" Type="http://schemas.openxmlformats.org/officeDocument/2006/relationships/image" Target="../media/image40.sv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ACE9E2ED-2BB1-46AE-A037-86EC1BFB33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42CE781-16DC-4356-B26A-39978B200A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7032" y="2927943"/>
            <a:ext cx="5258968" cy="1730326"/>
          </a:xfrm>
        </p:spPr>
        <p:txBody>
          <a:bodyPr vert="horz" lIns="0" tIns="0" rIns="0" bIns="0" rtlCol="0" anchor="t">
            <a:noAutofit/>
          </a:bodyPr>
          <a:lstStyle/>
          <a:p>
            <a:pPr>
              <a:lnSpc>
                <a:spcPct val="120000"/>
              </a:lnSpc>
              <a:spcAft>
                <a:spcPts val="600"/>
              </a:spcAft>
            </a:pPr>
            <a:r>
              <a:rPr lang="en-US" sz="4400" spc="600" dirty="0">
                <a:solidFill>
                  <a:srgbClr val="BE186B"/>
                </a:solidFill>
              </a:rPr>
              <a:t>Final presentation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D28B54C3-B57B-472A-B96E-1FCB67093D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7" y="-3"/>
            <a:ext cx="3611463" cy="6858000"/>
          </a:xfrm>
          <a:prstGeom prst="rect">
            <a:avLst/>
          </a:prstGeom>
          <a:gradFill>
            <a:gsLst>
              <a:gs pos="0">
                <a:schemeClr val="accent5">
                  <a:alpha val="77000"/>
                </a:schemeClr>
              </a:gs>
              <a:gs pos="100000">
                <a:schemeClr val="tx2">
                  <a:lumMod val="50000"/>
                  <a:lumOff val="50000"/>
                  <a:alpha val="52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4C9F2B0-1044-46EB-8AEB-C3BFFDE6C2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123336" y="-3"/>
            <a:ext cx="4068664" cy="6858000"/>
          </a:xfrm>
          <a:prstGeom prst="rect">
            <a:avLst/>
          </a:prstGeom>
          <a:gradFill>
            <a:gsLst>
              <a:gs pos="22000">
                <a:schemeClr val="accent2">
                  <a:alpha val="69000"/>
                </a:schemeClr>
              </a:gs>
              <a:gs pos="99000">
                <a:schemeClr val="accent4">
                  <a:alpha val="74000"/>
                </a:schemeClr>
              </a:gs>
            </a:gsLst>
            <a:lin ang="9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7DB3C429-F8DA-49B9-AF84-21996FCF78B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8426853" y="-345671"/>
            <a:ext cx="3429002" cy="4120348"/>
          </a:xfrm>
          <a:prstGeom prst="rect">
            <a:avLst/>
          </a:prstGeom>
          <a:gradFill>
            <a:gsLst>
              <a:gs pos="0">
                <a:schemeClr val="accent5">
                  <a:alpha val="26000"/>
                </a:schemeClr>
              </a:gs>
              <a:gs pos="49000">
                <a:schemeClr val="tx2">
                  <a:lumMod val="75000"/>
                  <a:lumOff val="25000"/>
                  <a:alpha val="0"/>
                </a:schemeClr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Imagem 13" descr="Uma imagem com mesa, aceso, fogo, palco&#10;&#10;Descrição gerada automaticamente">
            <a:extLst>
              <a:ext uri="{FF2B5EF4-FFF2-40B4-BE49-F238E27FC236}">
                <a16:creationId xmlns:a16="http://schemas.microsoft.com/office/drawing/2014/main" id="{64B5B097-F1B3-43EA-AA21-C3910ECE8EF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8" r="5096"/>
          <a:stretch/>
        </p:blipFill>
        <p:spPr>
          <a:xfrm>
            <a:off x="6217967" y="1143804"/>
            <a:ext cx="4570403" cy="4570403"/>
          </a:xfrm>
          <a:prstGeom prst="ellipse">
            <a:avLst/>
          </a:prstGeom>
        </p:spPr>
      </p:pic>
      <p:sp>
        <p:nvSpPr>
          <p:cNvPr id="20" name="Marcador de Posição de Conteúdo 19">
            <a:extLst>
              <a:ext uri="{FF2B5EF4-FFF2-40B4-BE49-F238E27FC236}">
                <a16:creationId xmlns:a16="http://schemas.microsoft.com/office/drawing/2014/main" id="{22DF12C7-1737-44BD-A309-B00ED4D3AC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7032" y="5472776"/>
            <a:ext cx="5535637" cy="720985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US" sz="3200" dirty="0"/>
              <a:t>Group</a:t>
            </a:r>
            <a:r>
              <a:rPr lang="pt-PT" sz="3200" dirty="0"/>
              <a:t> 1 – 100 Limites</a:t>
            </a:r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68B7506-08E6-4031-8DF7-8E14168B238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7032" y="813690"/>
            <a:ext cx="4543903" cy="1427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77167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Posição de Conteúdo 3">
            <a:extLst>
              <a:ext uri="{FF2B5EF4-FFF2-40B4-BE49-F238E27FC236}">
                <a16:creationId xmlns:a16="http://schemas.microsoft.com/office/drawing/2014/main" id="{9FA7712E-CA3F-4937-B3B1-54E8392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862" y="2391508"/>
            <a:ext cx="6991659" cy="4052753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Streaming: Stream music events live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sz="1600" dirty="0"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b="1" dirty="0">
                <a:solidFill>
                  <a:srgbClr val="B42570"/>
                </a:solidFill>
                <a:cs typeface="Calibri" panose="020F0502020204030204" pitchFamily="34" charset="0"/>
              </a:rPr>
              <a:t>Communication: </a:t>
            </a:r>
            <a:r>
              <a:rPr lang="en-US" dirty="0">
                <a:cs typeface="Calibri" panose="020F0502020204030204" pitchFamily="34" charset="0"/>
              </a:rPr>
              <a:t>Allow interaction between fans and artists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sz="1200" dirty="0">
              <a:solidFill>
                <a:srgbClr val="B3B3B3"/>
              </a:solidFill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Notification: Notify fans whenever a new concert is created or when a concert/voice call starts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80FCB53-652D-4740-B80F-E6255232DBD1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Feature #2</a:t>
            </a:r>
          </a:p>
        </p:txBody>
      </p:sp>
      <p:pic>
        <p:nvPicPr>
          <p:cNvPr id="31" name="Gráfico 30" descr="Lâmpada e engrenagem">
            <a:extLst>
              <a:ext uri="{FF2B5EF4-FFF2-40B4-BE49-F238E27FC236}">
                <a16:creationId xmlns:a16="http://schemas.microsoft.com/office/drawing/2014/main" id="{2A079A08-4E09-43C9-8D99-FB21A310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  <p:pic>
        <p:nvPicPr>
          <p:cNvPr id="4" name="Gráfico 3" descr="Satélite">
            <a:extLst>
              <a:ext uri="{FF2B5EF4-FFF2-40B4-BE49-F238E27FC236}">
                <a16:creationId xmlns:a16="http://schemas.microsoft.com/office/drawing/2014/main" id="{7E835D91-391E-460C-836F-CF012A01E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00" y="2239200"/>
            <a:ext cx="673200" cy="673200"/>
          </a:xfrm>
          <a:prstGeom prst="rect">
            <a:avLst/>
          </a:prstGeom>
        </p:spPr>
      </p:pic>
      <p:pic>
        <p:nvPicPr>
          <p:cNvPr id="6" name="Gráfico 5" descr="Revisão do cliente RTL">
            <a:extLst>
              <a:ext uri="{FF2B5EF4-FFF2-40B4-BE49-F238E27FC236}">
                <a16:creationId xmlns:a16="http://schemas.microsoft.com/office/drawing/2014/main" id="{065C823A-AFA4-43FB-802C-BEB5A8006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200" y="3207600"/>
            <a:ext cx="673200" cy="673200"/>
          </a:xfrm>
          <a:prstGeom prst="rect">
            <a:avLst/>
          </a:prstGeom>
        </p:spPr>
      </p:pic>
      <p:pic>
        <p:nvPicPr>
          <p:cNvPr id="9" name="Gráfico 8" descr="Campainha">
            <a:extLst>
              <a:ext uri="{FF2B5EF4-FFF2-40B4-BE49-F238E27FC236}">
                <a16:creationId xmlns:a16="http://schemas.microsoft.com/office/drawing/2014/main" id="{07F13608-5DFF-4EFF-81CB-E04AB6D81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400" y="4273200"/>
            <a:ext cx="673200" cy="673200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281AFED8-DCF0-4D8E-88B6-00DDCC743637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399" y="1908000"/>
            <a:ext cx="22320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367848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Posição de Conteúdo 3">
            <a:extLst>
              <a:ext uri="{FF2B5EF4-FFF2-40B4-BE49-F238E27FC236}">
                <a16:creationId xmlns:a16="http://schemas.microsoft.com/office/drawing/2014/main" id="{9FA7712E-CA3F-4937-B3B1-54E8392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862" y="2391508"/>
            <a:ext cx="6991659" cy="4052753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Streaming: Stream music events live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sz="1600" dirty="0">
              <a:solidFill>
                <a:srgbClr val="B3B3B3"/>
              </a:solidFill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Communication: Allow interaction between fans and artists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sz="1200" dirty="0">
              <a:solidFill>
                <a:srgbClr val="B3B3B3"/>
              </a:solidFill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b="1" dirty="0">
                <a:solidFill>
                  <a:srgbClr val="B42570"/>
                </a:solidFill>
                <a:cs typeface="Calibri" panose="020F0502020204030204" pitchFamily="34" charset="0"/>
              </a:rPr>
              <a:t>Notification:</a:t>
            </a: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Notify fans whenever a new concert is created or when a concert/voice call starts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80FCB53-652D-4740-B80F-E6255232DBD1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Feature #3</a:t>
            </a:r>
          </a:p>
        </p:txBody>
      </p:sp>
      <p:pic>
        <p:nvPicPr>
          <p:cNvPr id="31" name="Gráfico 30" descr="Lâmpada e engrenagem">
            <a:extLst>
              <a:ext uri="{FF2B5EF4-FFF2-40B4-BE49-F238E27FC236}">
                <a16:creationId xmlns:a16="http://schemas.microsoft.com/office/drawing/2014/main" id="{2A079A08-4E09-43C9-8D99-FB21A310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  <p:pic>
        <p:nvPicPr>
          <p:cNvPr id="4" name="Gráfico 3" descr="Satélite">
            <a:extLst>
              <a:ext uri="{FF2B5EF4-FFF2-40B4-BE49-F238E27FC236}">
                <a16:creationId xmlns:a16="http://schemas.microsoft.com/office/drawing/2014/main" id="{7E835D91-391E-460C-836F-CF012A01E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00" y="2239200"/>
            <a:ext cx="673200" cy="673200"/>
          </a:xfrm>
          <a:prstGeom prst="rect">
            <a:avLst/>
          </a:prstGeom>
        </p:spPr>
      </p:pic>
      <p:pic>
        <p:nvPicPr>
          <p:cNvPr id="6" name="Gráfico 5" descr="Revisão do cliente RTL">
            <a:extLst>
              <a:ext uri="{FF2B5EF4-FFF2-40B4-BE49-F238E27FC236}">
                <a16:creationId xmlns:a16="http://schemas.microsoft.com/office/drawing/2014/main" id="{065C823A-AFA4-43FB-802C-BEB5A8006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200" y="3207600"/>
            <a:ext cx="673200" cy="673200"/>
          </a:xfrm>
          <a:prstGeom prst="rect">
            <a:avLst/>
          </a:prstGeom>
        </p:spPr>
      </p:pic>
      <p:pic>
        <p:nvPicPr>
          <p:cNvPr id="9" name="Gráfico 8" descr="Campainha">
            <a:extLst>
              <a:ext uri="{FF2B5EF4-FFF2-40B4-BE49-F238E27FC236}">
                <a16:creationId xmlns:a16="http://schemas.microsoft.com/office/drawing/2014/main" id="{07F13608-5DFF-4EFF-81CB-E04AB6D81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80400" y="4273200"/>
            <a:ext cx="673200" cy="673200"/>
          </a:xfrm>
          <a:prstGeom prst="rect">
            <a:avLst/>
          </a:prstGeom>
        </p:spPr>
      </p:pic>
      <p:pic>
        <p:nvPicPr>
          <p:cNvPr id="3074" name="Picture 2">
            <a:extLst>
              <a:ext uri="{FF2B5EF4-FFF2-40B4-BE49-F238E27FC236}">
                <a16:creationId xmlns:a16="http://schemas.microsoft.com/office/drawing/2014/main" id="{66B917BA-BB4C-441F-AB9D-7235DF069C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00" y="1908000"/>
            <a:ext cx="2230647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0692762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Posição de Conteúdo 3">
            <a:extLst>
              <a:ext uri="{FF2B5EF4-FFF2-40B4-BE49-F238E27FC236}">
                <a16:creationId xmlns:a16="http://schemas.microsoft.com/office/drawing/2014/main" id="{9FA7712E-CA3F-4937-B3B1-54E8392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862" y="2239200"/>
            <a:ext cx="4794738" cy="4205061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b="1" dirty="0">
                <a:solidFill>
                  <a:srgbClr val="B42570"/>
                </a:solidFill>
                <a:cs typeface="Calibri" panose="020F0502020204030204" pitchFamily="34" charset="0"/>
              </a:rPr>
              <a:t>Profile:</a:t>
            </a: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Allow artists and fans to have a profile and edit it at will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Payment: Allow fans to buy tickets for available concerts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dirty="0">
              <a:solidFill>
                <a:srgbClr val="B3B3B3"/>
              </a:solidFill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Favorite artists: Allow fans to follow and unfollow artists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80FCB53-652D-4740-B80F-E6255232DBD1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Additional feature #1 </a:t>
            </a:r>
          </a:p>
        </p:txBody>
      </p:sp>
      <p:pic>
        <p:nvPicPr>
          <p:cNvPr id="31" name="Gráfico 30" descr="Lâmpada e engrenagem">
            <a:extLst>
              <a:ext uri="{FF2B5EF4-FFF2-40B4-BE49-F238E27FC236}">
                <a16:creationId xmlns:a16="http://schemas.microsoft.com/office/drawing/2014/main" id="{2A079A08-4E09-43C9-8D99-FB21A310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  <p:pic>
        <p:nvPicPr>
          <p:cNvPr id="3" name="Gráfico 2" descr="Utilizador">
            <a:extLst>
              <a:ext uri="{FF2B5EF4-FFF2-40B4-BE49-F238E27FC236}">
                <a16:creationId xmlns:a16="http://schemas.microsoft.com/office/drawing/2014/main" id="{A4CC09FC-7337-4F07-A508-AB01C8CFB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00" y="2239200"/>
            <a:ext cx="673200" cy="673200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D42379AF-C2CB-49C3-B28F-479DED5BA59B}"/>
              </a:ext>
            </a:extLst>
          </p:cNvPr>
          <p:cNvPicPr>
            <a:picLocks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7763" y="1878838"/>
            <a:ext cx="22320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>
            <a:extLst>
              <a:ext uri="{FF2B5EF4-FFF2-40B4-BE49-F238E27FC236}">
                <a16:creationId xmlns:a16="http://schemas.microsoft.com/office/drawing/2014/main" id="{CFA9374E-F9C4-46C2-A989-62A6B4C6EBF5}"/>
              </a:ext>
            </a:extLst>
          </p:cNvPr>
          <p:cNvPicPr>
            <a:picLocks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567" y="1878838"/>
            <a:ext cx="223200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078D15E-98BE-45CC-873F-D36E1B1AEB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0" y="3607156"/>
            <a:ext cx="673200" cy="673200"/>
          </a:xfrm>
          <a:prstGeom prst="rect">
            <a:avLst/>
          </a:prstGeom>
        </p:spPr>
      </p:pic>
      <p:pic>
        <p:nvPicPr>
          <p:cNvPr id="27" name="Gráfico 26" descr="Coração">
            <a:extLst>
              <a:ext uri="{FF2B5EF4-FFF2-40B4-BE49-F238E27FC236}">
                <a16:creationId xmlns:a16="http://schemas.microsoft.com/office/drawing/2014/main" id="{055C1293-F115-47F0-A7C6-8C8EE0052B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3200" y="5040168"/>
            <a:ext cx="6732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576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Posição de Conteúdo 3">
            <a:extLst>
              <a:ext uri="{FF2B5EF4-FFF2-40B4-BE49-F238E27FC236}">
                <a16:creationId xmlns:a16="http://schemas.microsoft.com/office/drawing/2014/main" id="{9FA7712E-CA3F-4937-B3B1-54E8392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862" y="2239200"/>
            <a:ext cx="4794738" cy="4205061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Profile: Allow artists and fans to have a profile and edit it at will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b="1" dirty="0">
                <a:solidFill>
                  <a:srgbClr val="B42570"/>
                </a:solidFill>
                <a:cs typeface="Calibri" panose="020F0502020204030204" pitchFamily="34" charset="0"/>
              </a:rPr>
              <a:t>Payment: </a:t>
            </a:r>
            <a:r>
              <a:rPr lang="en-US" dirty="0">
                <a:cs typeface="Calibri" panose="020F0502020204030204" pitchFamily="34" charset="0"/>
              </a:rPr>
              <a:t>Allow fans to buy tickets for available concerts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dirty="0">
              <a:solidFill>
                <a:srgbClr val="B3B3B3"/>
              </a:solidFill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Favorite artists: Allow fans to follow and unfollow artists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80FCB53-652D-4740-B80F-E6255232DBD1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Additional feature #2 </a:t>
            </a:r>
          </a:p>
        </p:txBody>
      </p:sp>
      <p:pic>
        <p:nvPicPr>
          <p:cNvPr id="31" name="Gráfico 30" descr="Lâmpada e engrenagem">
            <a:extLst>
              <a:ext uri="{FF2B5EF4-FFF2-40B4-BE49-F238E27FC236}">
                <a16:creationId xmlns:a16="http://schemas.microsoft.com/office/drawing/2014/main" id="{2A079A08-4E09-43C9-8D99-FB21A310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  <p:pic>
        <p:nvPicPr>
          <p:cNvPr id="3" name="Gráfico 2" descr="Utilizador">
            <a:extLst>
              <a:ext uri="{FF2B5EF4-FFF2-40B4-BE49-F238E27FC236}">
                <a16:creationId xmlns:a16="http://schemas.microsoft.com/office/drawing/2014/main" id="{A4CC09FC-7337-4F07-A508-AB01C8CFB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00" y="2239200"/>
            <a:ext cx="673200" cy="673200"/>
          </a:xfrm>
          <a:prstGeom prst="rect">
            <a:avLst/>
          </a:prstGeom>
        </p:spPr>
      </p:pic>
      <p:pic>
        <p:nvPicPr>
          <p:cNvPr id="16" name="Imagem 15">
            <a:extLst>
              <a:ext uri="{FF2B5EF4-FFF2-40B4-BE49-F238E27FC236}">
                <a16:creationId xmlns:a16="http://schemas.microsoft.com/office/drawing/2014/main" id="{5E8D1D20-60D2-47F0-9650-30F96B9D99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0" y="3607200"/>
            <a:ext cx="673200" cy="673200"/>
          </a:xfrm>
          <a:prstGeom prst="rect">
            <a:avLst/>
          </a:prstGeom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id="{FB5E96F5-1248-433D-953A-B024D763BA0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00" y="1879200"/>
            <a:ext cx="2240037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Gráfico 3" descr="Coração">
            <a:extLst>
              <a:ext uri="{FF2B5EF4-FFF2-40B4-BE49-F238E27FC236}">
                <a16:creationId xmlns:a16="http://schemas.microsoft.com/office/drawing/2014/main" id="{9A6DA169-0EF8-4346-A0D4-7923E4A31E3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3200" y="5040168"/>
            <a:ext cx="673200" cy="673200"/>
          </a:xfrm>
          <a:prstGeom prst="rect">
            <a:avLst/>
          </a:prstGeom>
        </p:spPr>
      </p:pic>
      <p:pic>
        <p:nvPicPr>
          <p:cNvPr id="5124" name="Picture 4">
            <a:extLst>
              <a:ext uri="{FF2B5EF4-FFF2-40B4-BE49-F238E27FC236}">
                <a16:creationId xmlns:a16="http://schemas.microsoft.com/office/drawing/2014/main" id="{AC52D9C7-818D-4FEF-8945-2CF0DADF00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00" y="1879200"/>
            <a:ext cx="2233776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58252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Posição de Conteúdo 3">
            <a:extLst>
              <a:ext uri="{FF2B5EF4-FFF2-40B4-BE49-F238E27FC236}">
                <a16:creationId xmlns:a16="http://schemas.microsoft.com/office/drawing/2014/main" id="{9FA7712E-CA3F-4937-B3B1-54E8392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862" y="2239200"/>
            <a:ext cx="4794738" cy="4205061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Profile: Allow artists and fans to have a profile and edit it at will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dirty="0"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Payment: Allow fans to buy tickets for available concerts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dirty="0">
              <a:solidFill>
                <a:srgbClr val="B3B3B3"/>
              </a:solidFill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b="1" dirty="0">
                <a:solidFill>
                  <a:srgbClr val="B42570"/>
                </a:solidFill>
                <a:cs typeface="Calibri" panose="020F0502020204030204" pitchFamily="34" charset="0"/>
              </a:rPr>
              <a:t>Favorite artists: </a:t>
            </a:r>
            <a:r>
              <a:rPr lang="en-US" dirty="0">
                <a:cs typeface="Calibri" panose="020F0502020204030204" pitchFamily="34" charset="0"/>
              </a:rPr>
              <a:t>Allow fans to follow and unfollow artists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80FCB53-652D-4740-B80F-E6255232DBD1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Additional feature #3 </a:t>
            </a:r>
          </a:p>
        </p:txBody>
      </p:sp>
      <p:pic>
        <p:nvPicPr>
          <p:cNvPr id="31" name="Gráfico 30" descr="Lâmpada e engrenagem">
            <a:extLst>
              <a:ext uri="{FF2B5EF4-FFF2-40B4-BE49-F238E27FC236}">
                <a16:creationId xmlns:a16="http://schemas.microsoft.com/office/drawing/2014/main" id="{2A079A08-4E09-43C9-8D99-FB21A310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  <p:pic>
        <p:nvPicPr>
          <p:cNvPr id="3" name="Gráfico 2" descr="Utilizador">
            <a:extLst>
              <a:ext uri="{FF2B5EF4-FFF2-40B4-BE49-F238E27FC236}">
                <a16:creationId xmlns:a16="http://schemas.microsoft.com/office/drawing/2014/main" id="{A4CC09FC-7337-4F07-A508-AB01C8CFB3C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00" y="2239200"/>
            <a:ext cx="673200" cy="673200"/>
          </a:xfrm>
          <a:prstGeom prst="rect">
            <a:avLst/>
          </a:prstGeom>
        </p:spPr>
      </p:pic>
      <p:pic>
        <p:nvPicPr>
          <p:cNvPr id="13" name="Imagem 12">
            <a:extLst>
              <a:ext uri="{FF2B5EF4-FFF2-40B4-BE49-F238E27FC236}">
                <a16:creationId xmlns:a16="http://schemas.microsoft.com/office/drawing/2014/main" id="{4078D15E-98BE-45CC-873F-D36E1B1AEB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200" y="3607156"/>
            <a:ext cx="673200" cy="673200"/>
          </a:xfrm>
          <a:prstGeom prst="rect">
            <a:avLst/>
          </a:prstGeom>
        </p:spPr>
      </p:pic>
      <p:pic>
        <p:nvPicPr>
          <p:cNvPr id="7170" name="Picture 2">
            <a:extLst>
              <a:ext uri="{FF2B5EF4-FFF2-40B4-BE49-F238E27FC236}">
                <a16:creationId xmlns:a16="http://schemas.microsoft.com/office/drawing/2014/main" id="{CC356E8B-B016-4A67-AA13-C849328394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8400" y="1878838"/>
            <a:ext cx="2233776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51C299D0-E390-4E19-85F3-21BE001E51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39200" y="1879200"/>
            <a:ext cx="2237950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ráfico 17" descr="Coração">
            <a:extLst>
              <a:ext uri="{FF2B5EF4-FFF2-40B4-BE49-F238E27FC236}">
                <a16:creationId xmlns:a16="http://schemas.microsoft.com/office/drawing/2014/main" id="{5CEF96F4-33EB-48AA-9918-D00F973147C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673200" y="5040168"/>
            <a:ext cx="673200" cy="67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01846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Technology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Google Shape;324;p35">
            <a:extLst>
              <a:ext uri="{FF2B5EF4-FFF2-40B4-BE49-F238E27FC236}">
                <a16:creationId xmlns:a16="http://schemas.microsoft.com/office/drawing/2014/main" id="{578C41AD-0F79-4BED-9212-BB19C100B26B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46036" y="2378057"/>
            <a:ext cx="1206348" cy="1206348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325;p35">
            <a:extLst>
              <a:ext uri="{FF2B5EF4-FFF2-40B4-BE49-F238E27FC236}">
                <a16:creationId xmlns:a16="http://schemas.microsoft.com/office/drawing/2014/main" id="{67802237-4A37-4E12-A0FA-BCFFD7B3139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597148" y="2585955"/>
            <a:ext cx="2516156" cy="790552"/>
          </a:xfrm>
          <a:prstGeom prst="rect">
            <a:avLst/>
          </a:prstGeom>
          <a:noFill/>
          <a:ln>
            <a:noFill/>
          </a:ln>
        </p:spPr>
      </p:pic>
      <p:pic>
        <p:nvPicPr>
          <p:cNvPr id="29" name="Google Shape;329;p35" descr="Flutter - Beautiful native apps in record time">
            <a:extLst>
              <a:ext uri="{FF2B5EF4-FFF2-40B4-BE49-F238E27FC236}">
                <a16:creationId xmlns:a16="http://schemas.microsoft.com/office/drawing/2014/main" id="{1AE5CEC3-26CD-4E1A-AA34-B77C7F163031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139863" y="2585956"/>
            <a:ext cx="2769805" cy="790551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30;p35">
            <a:extLst>
              <a:ext uri="{FF2B5EF4-FFF2-40B4-BE49-F238E27FC236}">
                <a16:creationId xmlns:a16="http://schemas.microsoft.com/office/drawing/2014/main" id="{7271F564-7328-4478-8C74-A64687510EFD}"/>
              </a:ext>
            </a:extLst>
          </p:cNvPr>
          <p:cNvSpPr/>
          <p:nvPr/>
        </p:nvSpPr>
        <p:spPr>
          <a:xfrm>
            <a:off x="2700153" y="2786261"/>
            <a:ext cx="1206348" cy="3899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E187B"/>
          </a:solidFill>
          <a:ln w="9525" cap="flat" cmpd="sng">
            <a:solidFill>
              <a:srgbClr val="BE18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BE18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3" name="Google Shape;332;p35">
            <a:extLst>
              <a:ext uri="{FF2B5EF4-FFF2-40B4-BE49-F238E27FC236}">
                <a16:creationId xmlns:a16="http://schemas.microsoft.com/office/drawing/2014/main" id="{D8D6BD27-B8A3-4F20-92A5-6A875E79D8D4}"/>
              </a:ext>
            </a:extLst>
          </p:cNvPr>
          <p:cNvSpPr/>
          <p:nvPr/>
        </p:nvSpPr>
        <p:spPr>
          <a:xfrm rot="16200000">
            <a:off x="1076110" y="4595555"/>
            <a:ext cx="1512000" cy="34200"/>
          </a:xfrm>
          <a:prstGeom prst="rect">
            <a:avLst/>
          </a:prstGeom>
          <a:solidFill>
            <a:srgbClr val="BE18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30;p35">
            <a:extLst>
              <a:ext uri="{FF2B5EF4-FFF2-40B4-BE49-F238E27FC236}">
                <a16:creationId xmlns:a16="http://schemas.microsoft.com/office/drawing/2014/main" id="{A82313F1-3EC1-4583-B66A-829D6BCD2AC1}"/>
              </a:ext>
            </a:extLst>
          </p:cNvPr>
          <p:cNvSpPr/>
          <p:nvPr/>
        </p:nvSpPr>
        <p:spPr>
          <a:xfrm>
            <a:off x="7150234" y="2786261"/>
            <a:ext cx="1206348" cy="389941"/>
          </a:xfrm>
          <a:prstGeom prst="rightArrow">
            <a:avLst>
              <a:gd name="adj1" fmla="val 50000"/>
              <a:gd name="adj2" fmla="val 50000"/>
            </a:avLst>
          </a:prstGeom>
          <a:solidFill>
            <a:srgbClr val="BE187B"/>
          </a:solidFill>
          <a:ln w="9525" cap="flat" cmpd="sng">
            <a:solidFill>
              <a:srgbClr val="BE187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BE187B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8" name="Google Shape;255;p31">
            <a:extLst>
              <a:ext uri="{FF2B5EF4-FFF2-40B4-BE49-F238E27FC236}">
                <a16:creationId xmlns:a16="http://schemas.microsoft.com/office/drawing/2014/main" id="{3AC1164F-AE58-4E8A-8DB4-35A966D47F81}"/>
              </a:ext>
            </a:extLst>
          </p:cNvPr>
          <p:cNvSpPr txBox="1">
            <a:spLocks/>
          </p:cNvSpPr>
          <p:nvPr/>
        </p:nvSpPr>
        <p:spPr>
          <a:xfrm>
            <a:off x="758730" y="5536635"/>
            <a:ext cx="2112560" cy="4567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49" indent="0" algn="ctr">
              <a:spcBef>
                <a:spcPts val="0"/>
              </a:spcBef>
              <a:buClr>
                <a:srgbClr val="BE187B"/>
              </a:buClr>
              <a:buSzPts val="1800"/>
              <a:buNone/>
            </a:pPr>
            <a:r>
              <a:rPr lang="en-US" dirty="0">
                <a:solidFill>
                  <a:srgbClr val="000000"/>
                </a:solidFill>
              </a:rPr>
              <a:t>LivEvent API</a:t>
            </a:r>
          </a:p>
        </p:txBody>
      </p:sp>
      <p:sp>
        <p:nvSpPr>
          <p:cNvPr id="39" name="Google Shape;255;p31">
            <a:extLst>
              <a:ext uri="{FF2B5EF4-FFF2-40B4-BE49-F238E27FC236}">
                <a16:creationId xmlns:a16="http://schemas.microsoft.com/office/drawing/2014/main" id="{4767C3E6-FEFE-498B-8E98-E3901158B6C6}"/>
              </a:ext>
            </a:extLst>
          </p:cNvPr>
          <p:cNvSpPr txBox="1">
            <a:spLocks/>
          </p:cNvSpPr>
          <p:nvPr/>
        </p:nvSpPr>
        <p:spPr>
          <a:xfrm>
            <a:off x="4454497" y="5535496"/>
            <a:ext cx="2735604" cy="4567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49" indent="0" algn="ctr">
              <a:spcBef>
                <a:spcPts val="0"/>
              </a:spcBef>
              <a:buClr>
                <a:srgbClr val="BE187B"/>
              </a:buClr>
              <a:buSzPts val="1800"/>
              <a:buNone/>
            </a:pPr>
            <a:r>
              <a:rPr lang="en-US" dirty="0">
                <a:solidFill>
                  <a:srgbClr val="000000"/>
                </a:solidFill>
              </a:rPr>
              <a:t>LivEvent Frontend</a:t>
            </a:r>
          </a:p>
        </p:txBody>
      </p:sp>
      <p:sp>
        <p:nvSpPr>
          <p:cNvPr id="40" name="Google Shape;255;p31">
            <a:extLst>
              <a:ext uri="{FF2B5EF4-FFF2-40B4-BE49-F238E27FC236}">
                <a16:creationId xmlns:a16="http://schemas.microsoft.com/office/drawing/2014/main" id="{5713E028-D24E-474B-96C2-06141296D433}"/>
              </a:ext>
            </a:extLst>
          </p:cNvPr>
          <p:cNvSpPr txBox="1">
            <a:spLocks/>
          </p:cNvSpPr>
          <p:nvPr/>
        </p:nvSpPr>
        <p:spPr>
          <a:xfrm>
            <a:off x="8487424" y="5535496"/>
            <a:ext cx="2735604" cy="4567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49" indent="0" algn="ctr">
              <a:spcBef>
                <a:spcPts val="0"/>
              </a:spcBef>
              <a:buClr>
                <a:srgbClr val="BE187B"/>
              </a:buClr>
              <a:buSzPts val="1800"/>
              <a:buNone/>
            </a:pPr>
            <a:r>
              <a:rPr lang="en-US" dirty="0">
                <a:solidFill>
                  <a:srgbClr val="000000"/>
                </a:solidFill>
              </a:rPr>
              <a:t>LivEvent APP</a:t>
            </a:r>
          </a:p>
        </p:txBody>
      </p:sp>
      <p:sp>
        <p:nvSpPr>
          <p:cNvPr id="41" name="Google Shape;332;p35">
            <a:extLst>
              <a:ext uri="{FF2B5EF4-FFF2-40B4-BE49-F238E27FC236}">
                <a16:creationId xmlns:a16="http://schemas.microsoft.com/office/drawing/2014/main" id="{1C70D802-77A9-487F-B183-A16719AE171A}"/>
              </a:ext>
            </a:extLst>
          </p:cNvPr>
          <p:cNvSpPr/>
          <p:nvPr/>
        </p:nvSpPr>
        <p:spPr>
          <a:xfrm rot="16200000">
            <a:off x="4921399" y="4433555"/>
            <a:ext cx="1836000" cy="34200"/>
          </a:xfrm>
          <a:prstGeom prst="rect">
            <a:avLst/>
          </a:prstGeom>
          <a:solidFill>
            <a:srgbClr val="BE18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42" name="Google Shape;332;p35">
            <a:extLst>
              <a:ext uri="{FF2B5EF4-FFF2-40B4-BE49-F238E27FC236}">
                <a16:creationId xmlns:a16="http://schemas.microsoft.com/office/drawing/2014/main" id="{9FA24D79-10DC-48D7-9CF0-6B7A6118FF6B}"/>
              </a:ext>
            </a:extLst>
          </p:cNvPr>
          <p:cNvSpPr/>
          <p:nvPr/>
        </p:nvSpPr>
        <p:spPr>
          <a:xfrm rot="16200000">
            <a:off x="8955226" y="4432654"/>
            <a:ext cx="1836000" cy="36000"/>
          </a:xfrm>
          <a:prstGeom prst="rect">
            <a:avLst/>
          </a:prstGeom>
          <a:solidFill>
            <a:srgbClr val="BE187B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" name="Gráfico 9" descr="Web design">
            <a:extLst>
              <a:ext uri="{FF2B5EF4-FFF2-40B4-BE49-F238E27FC236}">
                <a16:creationId xmlns:a16="http://schemas.microsoft.com/office/drawing/2014/main" id="{54ABCBB9-DA14-48BE-8081-74A9C51277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92139" y="388842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91317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Demo</a:t>
            </a: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 descr="Smartphone">
            <a:extLst>
              <a:ext uri="{FF2B5EF4-FFF2-40B4-BE49-F238E27FC236}">
                <a16:creationId xmlns:a16="http://schemas.microsoft.com/office/drawing/2014/main" id="{5D3F7A84-8B34-4C9F-9C57-C73835EA6C7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4492" y="406897"/>
            <a:ext cx="748800" cy="748800"/>
          </a:xfrm>
          <a:prstGeom prst="rect">
            <a:avLst/>
          </a:prstGeom>
        </p:spPr>
      </p:pic>
      <p:pic>
        <p:nvPicPr>
          <p:cNvPr id="2" name="demo">
            <a:hlinkClick r:id="" action="ppaction://media"/>
            <a:extLst>
              <a:ext uri="{FF2B5EF4-FFF2-40B4-BE49-F238E27FC236}">
                <a16:creationId xmlns:a16="http://schemas.microsoft.com/office/drawing/2014/main" id="{3D138C4D-C875-4CA0-9796-36ED9D2011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7"/>
          <a:srcRect l="22500" t="16852" r="29792" b="13463"/>
          <a:stretch/>
        </p:blipFill>
        <p:spPr>
          <a:xfrm>
            <a:off x="3115587" y="1769468"/>
            <a:ext cx="5960825" cy="4897498"/>
          </a:xfrm>
          <a:prstGeom prst="rect">
            <a:avLst/>
          </a:prstGeom>
        </p:spPr>
      </p:pic>
      <p:sp>
        <p:nvSpPr>
          <p:cNvPr id="15" name="Google Shape;255;p31">
            <a:extLst>
              <a:ext uri="{FF2B5EF4-FFF2-40B4-BE49-F238E27FC236}">
                <a16:creationId xmlns:a16="http://schemas.microsoft.com/office/drawing/2014/main" id="{FC36C5FE-3F0D-46B9-8B0C-CDCD5298E4CC}"/>
              </a:ext>
            </a:extLst>
          </p:cNvPr>
          <p:cNvSpPr txBox="1">
            <a:spLocks/>
          </p:cNvSpPr>
          <p:nvPr/>
        </p:nvSpPr>
        <p:spPr>
          <a:xfrm>
            <a:off x="1075577" y="3668852"/>
            <a:ext cx="2112560" cy="4567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49" indent="0" algn="ctr">
              <a:spcBef>
                <a:spcPts val="0"/>
              </a:spcBef>
              <a:buClr>
                <a:srgbClr val="BE187B"/>
              </a:buClr>
              <a:buSzPts val="1800"/>
              <a:buNone/>
            </a:pPr>
            <a:r>
              <a:rPr lang="en-US" sz="2800" dirty="0">
                <a:solidFill>
                  <a:srgbClr val="000000"/>
                </a:solidFill>
              </a:rPr>
              <a:t>Artist</a:t>
            </a:r>
          </a:p>
        </p:txBody>
      </p:sp>
      <p:sp>
        <p:nvSpPr>
          <p:cNvPr id="16" name="Google Shape;255;p31">
            <a:extLst>
              <a:ext uri="{FF2B5EF4-FFF2-40B4-BE49-F238E27FC236}">
                <a16:creationId xmlns:a16="http://schemas.microsoft.com/office/drawing/2014/main" id="{D6F6353B-B995-4074-BF6B-55CC4F5BECD5}"/>
              </a:ext>
            </a:extLst>
          </p:cNvPr>
          <p:cNvSpPr txBox="1">
            <a:spLocks/>
          </p:cNvSpPr>
          <p:nvPr/>
        </p:nvSpPr>
        <p:spPr>
          <a:xfrm>
            <a:off x="8778290" y="3668852"/>
            <a:ext cx="2112560" cy="456774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60449" indent="0" algn="ctr">
              <a:spcBef>
                <a:spcPts val="0"/>
              </a:spcBef>
              <a:buClr>
                <a:srgbClr val="BE187B"/>
              </a:buClr>
              <a:buSzPts val="1800"/>
              <a:buNone/>
            </a:pPr>
            <a:r>
              <a:rPr lang="en-US" sz="2800" dirty="0">
                <a:solidFill>
                  <a:srgbClr val="000000"/>
                </a:solidFill>
              </a:rPr>
              <a:t>Fan</a:t>
            </a:r>
          </a:p>
        </p:txBody>
      </p:sp>
      <p:pic>
        <p:nvPicPr>
          <p:cNvPr id="14" name="Gráfico 13" descr="Seta de linha com curva para a direita">
            <a:extLst>
              <a:ext uri="{FF2B5EF4-FFF2-40B4-BE49-F238E27FC236}">
                <a16:creationId xmlns:a16="http://schemas.microsoft.com/office/drawing/2014/main" id="{EC3E4AED-521F-40CA-9BB6-522A255E3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9335658" flipH="1" flipV="1">
            <a:off x="2125678" y="4098349"/>
            <a:ext cx="914400" cy="914400"/>
          </a:xfrm>
          <a:prstGeom prst="rect">
            <a:avLst/>
          </a:prstGeom>
        </p:spPr>
      </p:pic>
      <p:pic>
        <p:nvPicPr>
          <p:cNvPr id="18" name="Gráfico 17" descr="Seta de linha com curva para a direita">
            <a:extLst>
              <a:ext uri="{FF2B5EF4-FFF2-40B4-BE49-F238E27FC236}">
                <a16:creationId xmlns:a16="http://schemas.microsoft.com/office/drawing/2014/main" id="{D57E82CA-BE39-41D0-BF7B-C6939E1500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 rot="12264342" flipV="1">
            <a:off x="8923446" y="4098349"/>
            <a:ext cx="914400" cy="91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836538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 mute="1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Rectangle 4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48" name="Rectangle 4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50" name="Rectangle 49">
            <a:extLst>
              <a:ext uri="{FF2B5EF4-FFF2-40B4-BE49-F238E27FC236}">
                <a16:creationId xmlns:a16="http://schemas.microsoft.com/office/drawing/2014/main" id="{BCFF1867-CA5E-416C-80CB-68BE95CE22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9D9B23FE-3674-461E-8C99-5EC7850CA4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27314" y="1996705"/>
            <a:ext cx="6741104" cy="1167722"/>
          </a:xfrm>
        </p:spPr>
        <p:txBody>
          <a:bodyPr vert="horz" lIns="0" tIns="0" rIns="0" bIns="0" rtlCol="0" anchor="ctr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4900" spc="750" dirty="0">
                <a:solidFill>
                  <a:srgbClr val="BE186B"/>
                </a:solidFill>
              </a:rPr>
              <a:t>Thank you</a:t>
            </a:r>
          </a:p>
        </p:txBody>
      </p:sp>
      <p:sp>
        <p:nvSpPr>
          <p:cNvPr id="52" name="Rectangle 51">
            <a:extLst>
              <a:ext uri="{FF2B5EF4-FFF2-40B4-BE49-F238E27FC236}">
                <a16:creationId xmlns:a16="http://schemas.microsoft.com/office/drawing/2014/main" id="{5EA2F639-83D8-42FB-805A-0AFD485B9E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" y="4022220"/>
            <a:ext cx="12192002" cy="2838735"/>
          </a:xfrm>
          <a:prstGeom prst="rect">
            <a:avLst/>
          </a:prstGeom>
          <a:gradFill>
            <a:gsLst>
              <a:gs pos="8000">
                <a:schemeClr val="accent6"/>
              </a:gs>
              <a:gs pos="100000">
                <a:schemeClr val="accent5">
                  <a:alpha val="90000"/>
                </a:scheme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D8DB4E8D-D68B-4463-A009-8FAB6A11555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4038600" y="4022219"/>
            <a:ext cx="8153400" cy="283873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99000">
                <a:schemeClr val="accent2">
                  <a:alpha val="94000"/>
                </a:schemeClr>
              </a:gs>
            </a:gsLst>
            <a:lin ang="17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5C519481-97EE-45EB-B83B-AE5C46F3DB8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4016759"/>
            <a:ext cx="8441142" cy="2389939"/>
          </a:xfrm>
          <a:prstGeom prst="rect">
            <a:avLst/>
          </a:prstGeom>
          <a:gradFill>
            <a:gsLst>
              <a:gs pos="0">
                <a:schemeClr val="accent6">
                  <a:alpha val="43000"/>
                </a:schemeClr>
              </a:gs>
              <a:gs pos="72000">
                <a:schemeClr val="accent5">
                  <a:alpha val="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10" name="Google Shape;360;p37">
            <a:extLst>
              <a:ext uri="{FF2B5EF4-FFF2-40B4-BE49-F238E27FC236}">
                <a16:creationId xmlns:a16="http://schemas.microsoft.com/office/drawing/2014/main" id="{23088316-E522-4AC4-9A00-CF3654F31AEE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011615" y="2072012"/>
            <a:ext cx="4256841" cy="425684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Google Shape;361;p37">
            <a:extLst>
              <a:ext uri="{FF2B5EF4-FFF2-40B4-BE49-F238E27FC236}">
                <a16:creationId xmlns:a16="http://schemas.microsoft.com/office/drawing/2014/main" id="{D6401744-0777-4483-89E5-F32FD9A3E4C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433609" y="1621138"/>
            <a:ext cx="3442415" cy="344241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Google Shape;362;p37">
            <a:extLst>
              <a:ext uri="{FF2B5EF4-FFF2-40B4-BE49-F238E27FC236}">
                <a16:creationId xmlns:a16="http://schemas.microsoft.com/office/drawing/2014/main" id="{14B7B759-FB7F-4643-AAB1-6BBE61DA961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827314" y="826026"/>
            <a:ext cx="3965664" cy="124598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242236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00" y="322729"/>
            <a:ext cx="6572592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Our team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1BF04D8C-8D31-465C-BFA7-B158693EAD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04760" y="3459055"/>
            <a:ext cx="2514600" cy="810278"/>
          </a:xfrm>
        </p:spPr>
        <p:txBody>
          <a:bodyPr>
            <a:normAutofit/>
          </a:bodyPr>
          <a:lstStyle/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/>
              <a:t>Ana Sofia Silva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Documentation Lead</a:t>
            </a:r>
          </a:p>
        </p:txBody>
      </p:sp>
      <p:pic>
        <p:nvPicPr>
          <p:cNvPr id="16" name="Google Shape;154;p26">
            <a:extLst>
              <a:ext uri="{FF2B5EF4-FFF2-40B4-BE49-F238E27FC236}">
                <a16:creationId xmlns:a16="http://schemas.microsoft.com/office/drawing/2014/main" id="{31D51C83-5487-423F-9BAA-749B12FB17B3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79060" y="1822018"/>
            <a:ext cx="1566000" cy="156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19" name="Google Shape;155;p26">
            <a:extLst>
              <a:ext uri="{FF2B5EF4-FFF2-40B4-BE49-F238E27FC236}">
                <a16:creationId xmlns:a16="http://schemas.microsoft.com/office/drawing/2014/main" id="{06DBEF44-1716-447E-82FD-154FD67C2C2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9705656" y="1822018"/>
            <a:ext cx="1566000" cy="156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1" name="Google Shape;156;p26">
            <a:extLst>
              <a:ext uri="{FF2B5EF4-FFF2-40B4-BE49-F238E27FC236}">
                <a16:creationId xmlns:a16="http://schemas.microsoft.com/office/drawing/2014/main" id="{C13E15F0-83C5-4B3E-A3FC-FA47F9D0226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4657578" y="4266729"/>
            <a:ext cx="1566000" cy="156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2" name="Google Shape;157;p26">
            <a:extLst>
              <a:ext uri="{FF2B5EF4-FFF2-40B4-BE49-F238E27FC236}">
                <a16:creationId xmlns:a16="http://schemas.microsoft.com/office/drawing/2014/main" id="{59E53202-8D07-4963-A56F-2F9330B95226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52681" y="4266729"/>
            <a:ext cx="1566000" cy="156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3" name="Google Shape;158;p26">
            <a:extLst>
              <a:ext uri="{FF2B5EF4-FFF2-40B4-BE49-F238E27FC236}">
                <a16:creationId xmlns:a16="http://schemas.microsoft.com/office/drawing/2014/main" id="{8CD9D681-DF17-40D7-85C4-A758DA53CA4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246691" y="1822018"/>
            <a:ext cx="1566000" cy="1566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4" name="Google Shape;159;p26">
            <a:extLst>
              <a:ext uri="{FF2B5EF4-FFF2-40B4-BE49-F238E27FC236}">
                <a16:creationId xmlns:a16="http://schemas.microsoft.com/office/drawing/2014/main" id="{CA7AB1E2-164C-4D05-9F24-CED89CDA763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145947" y="4266729"/>
            <a:ext cx="1566000" cy="1566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7" name="Marcador de Posição de Conteúdo 3">
            <a:extLst>
              <a:ext uri="{FF2B5EF4-FFF2-40B4-BE49-F238E27FC236}">
                <a16:creationId xmlns:a16="http://schemas.microsoft.com/office/drawing/2014/main" id="{B654E609-966B-40B4-8D3F-6695E043054A}"/>
              </a:ext>
            </a:extLst>
          </p:cNvPr>
          <p:cNvSpPr txBox="1">
            <a:spLocks/>
          </p:cNvSpPr>
          <p:nvPr/>
        </p:nvSpPr>
        <p:spPr>
          <a:xfrm>
            <a:off x="378381" y="5875735"/>
            <a:ext cx="2514600" cy="8102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/>
              <a:t>Guilherme Nunes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User Research Lead</a:t>
            </a:r>
          </a:p>
        </p:txBody>
      </p:sp>
      <p:sp>
        <p:nvSpPr>
          <p:cNvPr id="28" name="Marcador de Posição de Conteúdo 3">
            <a:extLst>
              <a:ext uri="{FF2B5EF4-FFF2-40B4-BE49-F238E27FC236}">
                <a16:creationId xmlns:a16="http://schemas.microsoft.com/office/drawing/2014/main" id="{C4E12D27-C821-45E3-8456-380256D73F65}"/>
              </a:ext>
            </a:extLst>
          </p:cNvPr>
          <p:cNvSpPr txBox="1">
            <a:spLocks/>
          </p:cNvSpPr>
          <p:nvPr/>
        </p:nvSpPr>
        <p:spPr>
          <a:xfrm>
            <a:off x="7671647" y="5875735"/>
            <a:ext cx="2514600" cy="8102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/>
              <a:t>João Fonseca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Project Manager</a:t>
            </a:r>
          </a:p>
        </p:txBody>
      </p:sp>
      <p:sp>
        <p:nvSpPr>
          <p:cNvPr id="29" name="Marcador de Posição de Conteúdo 3">
            <a:extLst>
              <a:ext uri="{FF2B5EF4-FFF2-40B4-BE49-F238E27FC236}">
                <a16:creationId xmlns:a16="http://schemas.microsoft.com/office/drawing/2014/main" id="{31E5555D-CF79-40D7-9211-4B231CEBB040}"/>
              </a:ext>
            </a:extLst>
          </p:cNvPr>
          <p:cNvSpPr txBox="1">
            <a:spLocks/>
          </p:cNvSpPr>
          <p:nvPr/>
        </p:nvSpPr>
        <p:spPr>
          <a:xfrm>
            <a:off x="9231356" y="3459055"/>
            <a:ext cx="2514600" cy="8102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en-US" sz="1800" b="1" dirty="0"/>
              <a:t>Beatriz Feliciano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en-US" sz="1800" dirty="0"/>
              <a:t>Design Lead</a:t>
            </a:r>
          </a:p>
        </p:txBody>
      </p:sp>
      <p:sp>
        <p:nvSpPr>
          <p:cNvPr id="30" name="Marcador de Posição de Conteúdo 3">
            <a:extLst>
              <a:ext uri="{FF2B5EF4-FFF2-40B4-BE49-F238E27FC236}">
                <a16:creationId xmlns:a16="http://schemas.microsoft.com/office/drawing/2014/main" id="{F213A9F2-B108-4431-8C14-C6DD2F017F79}"/>
              </a:ext>
            </a:extLst>
          </p:cNvPr>
          <p:cNvSpPr txBox="1">
            <a:spLocks/>
          </p:cNvSpPr>
          <p:nvPr/>
        </p:nvSpPr>
        <p:spPr>
          <a:xfrm>
            <a:off x="5772391" y="3459055"/>
            <a:ext cx="2514600" cy="8102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PT" sz="1800" b="1"/>
              <a:t>Inês Alves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PT" sz="1800"/>
              <a:t>Front-end Developer</a:t>
            </a:r>
          </a:p>
        </p:txBody>
      </p:sp>
      <p:sp>
        <p:nvSpPr>
          <p:cNvPr id="31" name="Marcador de Posição de Conteúdo 3">
            <a:extLst>
              <a:ext uri="{FF2B5EF4-FFF2-40B4-BE49-F238E27FC236}">
                <a16:creationId xmlns:a16="http://schemas.microsoft.com/office/drawing/2014/main" id="{16071B3D-DD6C-4682-8F70-C5EC22B442B2}"/>
              </a:ext>
            </a:extLst>
          </p:cNvPr>
          <p:cNvSpPr txBox="1">
            <a:spLocks/>
          </p:cNvSpPr>
          <p:nvPr/>
        </p:nvSpPr>
        <p:spPr>
          <a:xfrm>
            <a:off x="4183278" y="5875735"/>
            <a:ext cx="2514600" cy="81027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spcBef>
                <a:spcPts val="0"/>
              </a:spcBef>
              <a:buNone/>
            </a:pPr>
            <a:r>
              <a:rPr lang="pt-PT" sz="1800" b="1"/>
              <a:t>Pedro Maximino</a:t>
            </a:r>
          </a:p>
          <a:p>
            <a:pPr marL="0" indent="0" algn="ctr">
              <a:spcBef>
                <a:spcPts val="0"/>
              </a:spcBef>
              <a:buNone/>
            </a:pPr>
            <a:r>
              <a:rPr lang="pt-PT" sz="1800"/>
              <a:t>Back-end Developer</a:t>
            </a:r>
          </a:p>
        </p:txBody>
      </p:sp>
      <p:pic>
        <p:nvPicPr>
          <p:cNvPr id="32" name="Gráfico 31" descr="Utilizadores">
            <a:extLst>
              <a:ext uri="{FF2B5EF4-FFF2-40B4-BE49-F238E27FC236}">
                <a16:creationId xmlns:a16="http://schemas.microsoft.com/office/drawing/2014/main" id="{C996DF10-EACB-4069-82C4-D86B00D28E5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401292" y="444377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108444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00" y="322729"/>
            <a:ext cx="6572592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Promo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Gráfico 6" descr="Apresentação com conteúdos multimédia">
            <a:extLst>
              <a:ext uri="{FF2B5EF4-FFF2-40B4-BE49-F238E27FC236}">
                <a16:creationId xmlns:a16="http://schemas.microsoft.com/office/drawing/2014/main" id="{D7F636B6-9258-4BD0-97C5-C6F84A187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15360" y="468636"/>
            <a:ext cx="748800" cy="748800"/>
          </a:xfrm>
          <a:prstGeom prst="rect">
            <a:avLst/>
          </a:prstGeom>
        </p:spPr>
      </p:pic>
      <p:pic>
        <p:nvPicPr>
          <p:cNvPr id="3" name="LiveEvent App">
            <a:hlinkClick r:id="" action="ppaction://media"/>
            <a:extLst>
              <a:ext uri="{FF2B5EF4-FFF2-40B4-BE49-F238E27FC236}">
                <a16:creationId xmlns:a16="http://schemas.microsoft.com/office/drawing/2014/main" id="{7FBC903D-65B8-43ED-930E-B7C29488BD9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32745" y="1932636"/>
            <a:ext cx="8126510" cy="457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9533721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00" y="322729"/>
            <a:ext cx="6717553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The problem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Google Shape;179;p27">
            <a:extLst>
              <a:ext uri="{FF2B5EF4-FFF2-40B4-BE49-F238E27FC236}">
                <a16:creationId xmlns:a16="http://schemas.microsoft.com/office/drawing/2014/main" id="{CF45F733-841E-4447-8101-91E0747F5A57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520" r="2349"/>
          <a:stretch/>
        </p:blipFill>
        <p:spPr>
          <a:xfrm>
            <a:off x="691687" y="2660305"/>
            <a:ext cx="5147928" cy="3139200"/>
          </a:xfrm>
          <a:prstGeom prst="roundRect">
            <a:avLst>
              <a:gd name="adj" fmla="val 9043"/>
            </a:avLst>
          </a:prstGeom>
          <a:noFill/>
          <a:ln>
            <a:noFill/>
          </a:ln>
        </p:spPr>
      </p:pic>
      <p:grpSp>
        <p:nvGrpSpPr>
          <p:cNvPr id="19" name="Google Shape;180;p27">
            <a:extLst>
              <a:ext uri="{FF2B5EF4-FFF2-40B4-BE49-F238E27FC236}">
                <a16:creationId xmlns:a16="http://schemas.microsoft.com/office/drawing/2014/main" id="{FDC69EBD-4454-44E0-9FCD-7536DDE96C5F}"/>
              </a:ext>
            </a:extLst>
          </p:cNvPr>
          <p:cNvGrpSpPr>
            <a:grpSpLocks noChangeAspect="1"/>
          </p:cNvGrpSpPr>
          <p:nvPr/>
        </p:nvGrpSpPr>
        <p:grpSpPr>
          <a:xfrm>
            <a:off x="6352386" y="2659222"/>
            <a:ext cx="5149723" cy="3140283"/>
            <a:chOff x="307431" y="3002280"/>
            <a:chExt cx="3777600" cy="2516700"/>
          </a:xfrm>
        </p:grpSpPr>
        <p:pic>
          <p:nvPicPr>
            <p:cNvPr id="21" name="Google Shape;181;p27" descr="Uma imagem com exterior, luz, pessoa, edifício&#10;&#10;Descrição gerada automaticamente">
              <a:extLst>
                <a:ext uri="{FF2B5EF4-FFF2-40B4-BE49-F238E27FC236}">
                  <a16:creationId xmlns:a16="http://schemas.microsoft.com/office/drawing/2014/main" id="{48B77297-4800-465E-8D5E-52482CB425EB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 l="7014" r="6799"/>
            <a:stretch/>
          </p:blipFill>
          <p:spPr>
            <a:xfrm>
              <a:off x="307431" y="3002280"/>
              <a:ext cx="3777600" cy="2516700"/>
            </a:xfrm>
            <a:prstGeom prst="roundRect">
              <a:avLst>
                <a:gd name="adj" fmla="val 6925"/>
              </a:avLst>
            </a:prstGeom>
            <a:solidFill>
              <a:srgbClr val="ECECEC"/>
            </a:solidFill>
            <a:ln>
              <a:noFill/>
            </a:ln>
          </p:spPr>
        </p:pic>
        <p:pic>
          <p:nvPicPr>
            <p:cNvPr id="22" name="Google Shape;182;p27" descr="Uma imagem com símbolo, exterior, laranja, leitura&#10;&#10;Descrição gerada automaticamente">
              <a:extLst>
                <a:ext uri="{FF2B5EF4-FFF2-40B4-BE49-F238E27FC236}">
                  <a16:creationId xmlns:a16="http://schemas.microsoft.com/office/drawing/2014/main" id="{28D05F60-1B26-42BD-8CF8-70E589761D26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966353" y="3758781"/>
              <a:ext cx="2450292" cy="1078661"/>
            </a:xfrm>
            <a:prstGeom prst="rect">
              <a:avLst/>
            </a:prstGeom>
            <a:noFill/>
            <a:ln>
              <a:noFill/>
            </a:ln>
            <a:effectLst>
              <a:outerShdw blurRad="171450" dist="123825" dir="2280000" algn="bl" rotWithShape="0">
                <a:srgbClr val="000000">
                  <a:alpha val="49803"/>
                </a:srgbClr>
              </a:outerShdw>
            </a:effectLst>
          </p:spPr>
        </p:pic>
      </p:grpSp>
      <p:pic>
        <p:nvPicPr>
          <p:cNvPr id="23" name="Gráfico 22" descr="Aviso">
            <a:extLst>
              <a:ext uri="{FF2B5EF4-FFF2-40B4-BE49-F238E27FC236}">
                <a16:creationId xmlns:a16="http://schemas.microsoft.com/office/drawing/2014/main" id="{50D426D2-CA11-4560-946B-6D48BDCBECD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89854" y="446216"/>
            <a:ext cx="648000" cy="6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441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00" y="322729"/>
            <a:ext cx="6587358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Our idea</a:t>
            </a:r>
          </a:p>
        </p:txBody>
      </p:sp>
      <p:pic>
        <p:nvPicPr>
          <p:cNvPr id="1026" name="Picture 2" descr="Music Technology | CAVA">
            <a:extLst>
              <a:ext uri="{FF2B5EF4-FFF2-40B4-BE49-F238E27FC236}">
                <a16:creationId xmlns:a16="http://schemas.microsoft.com/office/drawing/2014/main" id="{5315FDA6-C890-46D0-92BA-94A64E5043A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66" t="3059" r="5925" b="4432"/>
          <a:stretch/>
        </p:blipFill>
        <p:spPr bwMode="auto">
          <a:xfrm>
            <a:off x="527539" y="2123572"/>
            <a:ext cx="2298096" cy="2356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Graphic 19" descr="Lâmpada">
            <a:extLst>
              <a:ext uri="{FF2B5EF4-FFF2-40B4-BE49-F238E27FC236}">
                <a16:creationId xmlns:a16="http://schemas.microsoft.com/office/drawing/2014/main" id="{850501C2-D33A-4E21-B67E-EC2780C2A5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5861" y="511557"/>
            <a:ext cx="604686" cy="604686"/>
          </a:xfrm>
          <a:prstGeom prst="rect">
            <a:avLst/>
          </a:prstGeom>
        </p:spPr>
      </p:pic>
      <p:pic>
        <p:nvPicPr>
          <p:cNvPr id="49" name="Google Shape;142;p19" descr="Oregon Judicial Department : Live Stream Proceedings : Online Services :  State of Oregon">
            <a:extLst>
              <a:ext uri="{FF2B5EF4-FFF2-40B4-BE49-F238E27FC236}">
                <a16:creationId xmlns:a16="http://schemas.microsoft.com/office/drawing/2014/main" id="{A1C3C862-CEE9-4FCB-A925-9840E9ED05E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5898" t="18016" r="16086" b="12235"/>
          <a:stretch/>
        </p:blipFill>
        <p:spPr>
          <a:xfrm>
            <a:off x="2669312" y="3921020"/>
            <a:ext cx="2298095" cy="2356687"/>
          </a:xfrm>
          <a:prstGeom prst="rect">
            <a:avLst/>
          </a:prstGeom>
          <a:noFill/>
          <a:ln>
            <a:noFill/>
          </a:ln>
          <a:effectLst/>
        </p:spPr>
      </p:pic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Google Shape;198;p28">
            <a:extLst>
              <a:ext uri="{FF2B5EF4-FFF2-40B4-BE49-F238E27FC236}">
                <a16:creationId xmlns:a16="http://schemas.microsoft.com/office/drawing/2014/main" id="{E8F8AD72-997C-45BC-9EA4-FC062AE5DB7F}"/>
              </a:ext>
            </a:extLst>
          </p:cNvPr>
          <p:cNvCxnSpPr>
            <a:cxnSpLocks/>
          </p:cNvCxnSpPr>
          <p:nvPr/>
        </p:nvCxnSpPr>
        <p:spPr>
          <a:xfrm>
            <a:off x="5499576" y="1934308"/>
            <a:ext cx="0" cy="4466491"/>
          </a:xfrm>
          <a:prstGeom prst="straightConnector1">
            <a:avLst/>
          </a:prstGeom>
          <a:noFill/>
          <a:ln w="9525" cap="flat" cmpd="sng">
            <a:solidFill>
              <a:srgbClr val="BE186B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6" name="Google Shape;200;p28">
            <a:extLst>
              <a:ext uri="{FF2B5EF4-FFF2-40B4-BE49-F238E27FC236}">
                <a16:creationId xmlns:a16="http://schemas.microsoft.com/office/drawing/2014/main" id="{F0D9C78B-89DE-4FA0-A4A1-462573280E24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6031240" y="2435033"/>
            <a:ext cx="661180" cy="6611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Google Shape;201;p28">
            <a:extLst>
              <a:ext uri="{FF2B5EF4-FFF2-40B4-BE49-F238E27FC236}">
                <a16:creationId xmlns:a16="http://schemas.microsoft.com/office/drawing/2014/main" id="{D0E2F04D-2922-4182-8585-A9587A3523F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5978988" y="3292288"/>
            <a:ext cx="713432" cy="715733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Google Shape;202;p28">
            <a:extLst>
              <a:ext uri="{FF2B5EF4-FFF2-40B4-BE49-F238E27FC236}">
                <a16:creationId xmlns:a16="http://schemas.microsoft.com/office/drawing/2014/main" id="{979D5FA3-98D8-4914-B3C5-BF8D3DF3CA6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6015154" y="4204096"/>
            <a:ext cx="715732" cy="715732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Google Shape;203;p28">
            <a:extLst>
              <a:ext uri="{FF2B5EF4-FFF2-40B4-BE49-F238E27FC236}">
                <a16:creationId xmlns:a16="http://schemas.microsoft.com/office/drawing/2014/main" id="{E3D1C9EA-D7A7-4C33-A9D2-F1AAC934DF4F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6015154" y="5144279"/>
            <a:ext cx="677266" cy="677266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439949-28FE-4ADF-94CE-8EF9D6AD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0553" y="2532694"/>
            <a:ext cx="4541556" cy="30551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dirty="0"/>
              <a:t>Streaming of music events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Live chats with artists and fans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Purchase tickets online</a:t>
            </a:r>
          </a:p>
          <a:p>
            <a:pPr marL="0" indent="0">
              <a:buNone/>
            </a:pPr>
            <a:endParaRPr lang="en-US" sz="1200" dirty="0"/>
          </a:p>
          <a:p>
            <a:pPr marL="0" indent="0">
              <a:buNone/>
            </a:pPr>
            <a:r>
              <a:rPr lang="en-US" sz="2400" dirty="0"/>
              <a:t>Easy to use and safe</a:t>
            </a:r>
          </a:p>
        </p:txBody>
      </p:sp>
    </p:spTree>
    <p:extLst>
      <p:ext uri="{BB962C8B-B14F-4D97-AF65-F5344CB8AC3E}">
        <p14:creationId xmlns:p14="http://schemas.microsoft.com/office/powerpoint/2010/main" val="192683944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00" y="322729"/>
            <a:ext cx="6717553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Target audience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Marcador de Posição de Conteúdo 3">
            <a:extLst>
              <a:ext uri="{FF2B5EF4-FFF2-40B4-BE49-F238E27FC236}">
                <a16:creationId xmlns:a16="http://schemas.microsoft.com/office/drawing/2014/main" id="{C2439949-28FE-4ADF-94CE-8EF9D6ADC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86578" y="5698105"/>
            <a:ext cx="2438449" cy="540000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sz="2400" dirty="0"/>
              <a:t>Music Event Fans</a:t>
            </a:r>
          </a:p>
        </p:txBody>
      </p:sp>
      <p:pic>
        <p:nvPicPr>
          <p:cNvPr id="26" name="Google Shape;219;p29">
            <a:extLst>
              <a:ext uri="{FF2B5EF4-FFF2-40B4-BE49-F238E27FC236}">
                <a16:creationId xmlns:a16="http://schemas.microsoft.com/office/drawing/2014/main" id="{C7348882-BC3F-4EB5-B9ED-59F16CC92E39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 l="27468" t="8557" r="13229" b="2480"/>
          <a:stretch/>
        </p:blipFill>
        <p:spPr>
          <a:xfrm>
            <a:off x="4473956" y="2299903"/>
            <a:ext cx="3240000" cy="32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7" name="Google Shape;220;p29">
            <a:extLst>
              <a:ext uri="{FF2B5EF4-FFF2-40B4-BE49-F238E27FC236}">
                <a16:creationId xmlns:a16="http://schemas.microsoft.com/office/drawing/2014/main" id="{87D1A9E9-AB82-4F99-A526-F51F6921B3F2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 l="15334" t="2166" r="30916" b="2414"/>
          <a:stretch/>
        </p:blipFill>
        <p:spPr>
          <a:xfrm>
            <a:off x="685804" y="2299903"/>
            <a:ext cx="3240000" cy="32400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8" name="Google Shape;221;p29">
            <a:extLst>
              <a:ext uri="{FF2B5EF4-FFF2-40B4-BE49-F238E27FC236}">
                <a16:creationId xmlns:a16="http://schemas.microsoft.com/office/drawing/2014/main" id="{C8B8941D-F733-4F59-81B5-160B5F0E723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5">
            <a:alphaModFix/>
          </a:blip>
          <a:srcRect l="17566" r="17566" b="3250"/>
          <a:stretch/>
        </p:blipFill>
        <p:spPr>
          <a:xfrm>
            <a:off x="8262109" y="2299903"/>
            <a:ext cx="3240000" cy="3240000"/>
          </a:xfrm>
          <a:prstGeom prst="ellipse">
            <a:avLst/>
          </a:prstGeom>
          <a:noFill/>
          <a:ln>
            <a:noFill/>
          </a:ln>
        </p:spPr>
      </p:pic>
      <p:sp>
        <p:nvSpPr>
          <p:cNvPr id="29" name="Marcador de Posição de Conteúdo 3">
            <a:extLst>
              <a:ext uri="{FF2B5EF4-FFF2-40B4-BE49-F238E27FC236}">
                <a16:creationId xmlns:a16="http://schemas.microsoft.com/office/drawing/2014/main" id="{1E0BCD3C-5A88-4FD3-B9E5-1085CC8C685F}"/>
              </a:ext>
            </a:extLst>
          </p:cNvPr>
          <p:cNvSpPr txBox="1">
            <a:spLocks/>
          </p:cNvSpPr>
          <p:nvPr/>
        </p:nvSpPr>
        <p:spPr>
          <a:xfrm>
            <a:off x="4874731" y="5702597"/>
            <a:ext cx="2438449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Music Artists</a:t>
            </a:r>
          </a:p>
        </p:txBody>
      </p:sp>
      <p:sp>
        <p:nvSpPr>
          <p:cNvPr id="30" name="Marcador de Posição de Conteúdo 3">
            <a:extLst>
              <a:ext uri="{FF2B5EF4-FFF2-40B4-BE49-F238E27FC236}">
                <a16:creationId xmlns:a16="http://schemas.microsoft.com/office/drawing/2014/main" id="{2727CDA4-662E-4B8C-878C-1CB007BAF135}"/>
              </a:ext>
            </a:extLst>
          </p:cNvPr>
          <p:cNvSpPr txBox="1">
            <a:spLocks/>
          </p:cNvSpPr>
          <p:nvPr/>
        </p:nvSpPr>
        <p:spPr>
          <a:xfrm>
            <a:off x="8662884" y="5702597"/>
            <a:ext cx="2438449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sz="2400" dirty="0"/>
              <a:t>Crew Members</a:t>
            </a:r>
          </a:p>
        </p:txBody>
      </p:sp>
      <p:pic>
        <p:nvPicPr>
          <p:cNvPr id="31" name="Gráfico 30" descr="Ligações">
            <a:extLst>
              <a:ext uri="{FF2B5EF4-FFF2-40B4-BE49-F238E27FC236}">
                <a16:creationId xmlns:a16="http://schemas.microsoft.com/office/drawing/2014/main" id="{E66DBC45-E161-4A6C-845A-B6D8809FA7E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385673" y="459617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28874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7" name="Título 1">
            <a:extLst>
              <a:ext uri="{FF2B5EF4-FFF2-40B4-BE49-F238E27FC236}">
                <a16:creationId xmlns:a16="http://schemas.microsoft.com/office/drawing/2014/main" id="{85639FF4-71D4-4DB9-B135-DE5A1520EDC4}"/>
              </a:ext>
            </a:extLst>
          </p:cNvPr>
          <p:cNvSpPr txBox="1">
            <a:spLocks/>
          </p:cNvSpPr>
          <p:nvPr/>
        </p:nvSpPr>
        <p:spPr>
          <a:xfrm>
            <a:off x="1346400" y="285249"/>
            <a:ext cx="5005158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What we gathered</a:t>
            </a:r>
          </a:p>
        </p:txBody>
      </p:sp>
      <p:sp>
        <p:nvSpPr>
          <p:cNvPr id="20" name="Marcador de Posição de Conteúdo 3">
            <a:extLst>
              <a:ext uri="{FF2B5EF4-FFF2-40B4-BE49-F238E27FC236}">
                <a16:creationId xmlns:a16="http://schemas.microsoft.com/office/drawing/2014/main" id="{6E762137-A713-494B-AF70-B26E654964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0483" y="2071925"/>
            <a:ext cx="10821626" cy="4293277"/>
          </a:xfrm>
        </p:spPr>
        <p:txBody>
          <a:bodyPr>
            <a:noAutofit/>
          </a:bodyPr>
          <a:lstStyle/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42570"/>
                </a:solidFill>
                <a:cs typeface="Calibri" panose="020F0502020204030204" pitchFamily="34" charset="0"/>
              </a:rPr>
              <a:t>Artists</a:t>
            </a:r>
            <a:endParaRPr lang="en-US" dirty="0">
              <a:cs typeface="Calibri" panose="020F0502020204030204" pitchFamily="34" charset="0"/>
            </a:endParaRPr>
          </a:p>
          <a:p>
            <a:pPr marL="449263" lvl="1" indent="-449263">
              <a:spcBef>
                <a:spcPts val="600"/>
              </a:spcBef>
              <a:spcAft>
                <a:spcPts val="12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It’s difficult to find a safe and easy way to perform their shows in the current situation. </a:t>
            </a:r>
          </a:p>
          <a:p>
            <a:pPr marL="449263" lvl="1" indent="-449263">
              <a:spcBef>
                <a:spcPts val="600"/>
              </a:spcBef>
              <a:spcAft>
                <a:spcPts val="12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They aren’t able to monetize their shows. </a:t>
            </a:r>
          </a:p>
          <a:p>
            <a:pPr marL="449263" lvl="1" indent="-449263">
              <a:spcBef>
                <a:spcPts val="600"/>
              </a:spcBef>
              <a:spcAft>
                <a:spcPts val="12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Lack of interaction and communication between them and their fans.</a:t>
            </a:r>
          </a:p>
          <a:p>
            <a:pPr marL="0" lvl="1" indent="0">
              <a:spcBef>
                <a:spcPts val="600"/>
              </a:spcBef>
              <a:spcAft>
                <a:spcPts val="1200"/>
              </a:spcAft>
              <a:buClr>
                <a:srgbClr val="F25C5F"/>
              </a:buClr>
              <a:buNone/>
            </a:pPr>
            <a:endParaRPr lang="en-US" sz="900" dirty="0">
              <a:cs typeface="Calibri" panose="020F0502020204030204" pitchFamily="34" charset="0"/>
            </a:endParaRPr>
          </a:p>
          <a:p>
            <a:pPr marL="0" lvl="1" indent="0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42570"/>
                </a:solidFill>
                <a:cs typeface="Calibri" panose="020F0502020204030204" pitchFamily="34" charset="0"/>
              </a:rPr>
              <a:t>Fans</a:t>
            </a:r>
            <a:endParaRPr lang="en-US" dirty="0">
              <a:cs typeface="Calibri" panose="020F0502020204030204" pitchFamily="34" charset="0"/>
            </a:endParaRPr>
          </a:p>
          <a:p>
            <a:pPr marL="449263" lvl="1" indent="-449263">
              <a:spcBef>
                <a:spcPts val="600"/>
              </a:spcBef>
              <a:spcAft>
                <a:spcPts val="12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They need an alternative so they can watch their shows.</a:t>
            </a:r>
          </a:p>
          <a:p>
            <a:pPr marL="449263" lvl="1" indent="-449263">
              <a:spcBef>
                <a:spcPts val="600"/>
              </a:spcBef>
              <a:spcAft>
                <a:spcPts val="12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r>
              <a:rPr lang="en-US" dirty="0">
                <a:cs typeface="Calibri" panose="020F0502020204030204" pitchFamily="34" charset="0"/>
              </a:rPr>
              <a:t>They don’t want to be limited by room capacity or transportation.</a:t>
            </a:r>
          </a:p>
          <a:p>
            <a:pPr marL="449263" lvl="1" indent="-449263">
              <a:spcBef>
                <a:spcPts val="600"/>
              </a:spcBef>
              <a:spcAft>
                <a:spcPts val="1200"/>
              </a:spcAft>
              <a:buClr>
                <a:srgbClr val="F25C5F"/>
              </a:buClr>
              <a:buFont typeface="Wingdings" panose="05000000000000000000" pitchFamily="2" charset="2"/>
              <a:buChar char="v"/>
            </a:pPr>
            <a:endParaRPr lang="en-US" sz="1800" dirty="0">
              <a:cs typeface="Calibri" panose="020F0502020204030204" pitchFamily="34" charset="0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áfico 2" descr="Gráfico de barras">
            <a:extLst>
              <a:ext uri="{FF2B5EF4-FFF2-40B4-BE49-F238E27FC236}">
                <a16:creationId xmlns:a16="http://schemas.microsoft.com/office/drawing/2014/main" id="{A4479631-9D8E-44C7-ADD3-E415D1B650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78646" y="391657"/>
            <a:ext cx="748800" cy="74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07649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8F8B293-B947-468B-834B-2EC7E7C19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6400" y="322729"/>
            <a:ext cx="6717553" cy="992096"/>
          </a:xfrm>
        </p:spPr>
        <p:txBody>
          <a:bodyPr vert="horz" lIns="0" tIns="0" rIns="0" bIns="0" rtlCol="0" anchor="ctr">
            <a:normAutofit/>
          </a:bodyPr>
          <a:lstStyle/>
          <a:p>
            <a:r>
              <a:rPr lang="en-US" sz="3200" spc="750" dirty="0">
                <a:solidFill>
                  <a:schemeClr val="bg1"/>
                </a:solidFill>
              </a:rPr>
              <a:t>Our approach</a:t>
            </a:r>
          </a:p>
        </p:txBody>
      </p:sp>
      <p:pic>
        <p:nvPicPr>
          <p:cNvPr id="18" name="Picture 8">
            <a:extLst>
              <a:ext uri="{FF2B5EF4-FFF2-40B4-BE49-F238E27FC236}">
                <a16:creationId xmlns:a16="http://schemas.microsoft.com/office/drawing/2014/main" id="{9911BC3A-C7C0-4795-85FC-310A9501F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Google Shape;251;p31" descr="2020-2021 Online Parent Orientation - Construction Kids Preschool">
            <a:extLst>
              <a:ext uri="{FF2B5EF4-FFF2-40B4-BE49-F238E27FC236}">
                <a16:creationId xmlns:a16="http://schemas.microsoft.com/office/drawing/2014/main" id="{65E46050-C089-46F9-8702-B6FCC656778C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805190" y="3728151"/>
            <a:ext cx="2534634" cy="2534604"/>
          </a:xfrm>
          <a:prstGeom prst="rect">
            <a:avLst/>
          </a:prstGeom>
          <a:noFill/>
          <a:ln>
            <a:noFill/>
          </a:ln>
        </p:spPr>
      </p:pic>
      <p:sp>
        <p:nvSpPr>
          <p:cNvPr id="25" name="Google Shape;254;p31">
            <a:extLst>
              <a:ext uri="{FF2B5EF4-FFF2-40B4-BE49-F238E27FC236}">
                <a16:creationId xmlns:a16="http://schemas.microsoft.com/office/drawing/2014/main" id="{E65968CB-1022-4310-976A-181065FE2384}"/>
              </a:ext>
            </a:extLst>
          </p:cNvPr>
          <p:cNvSpPr>
            <a:spLocks noChangeAspect="1"/>
          </p:cNvSpPr>
          <p:nvPr/>
        </p:nvSpPr>
        <p:spPr>
          <a:xfrm>
            <a:off x="5518575" y="3619792"/>
            <a:ext cx="934973" cy="934973"/>
          </a:xfrm>
          <a:prstGeom prst="plus">
            <a:avLst>
              <a:gd name="adj" fmla="val 36485"/>
            </a:avLst>
          </a:prstGeom>
          <a:solidFill>
            <a:srgbClr val="B42570"/>
          </a:solidFill>
          <a:ln>
            <a:noFill/>
          </a:ln>
        </p:spPr>
        <p:txBody>
          <a:bodyPr spcFirstLastPara="1" wrap="square" lIns="68575" tIns="68575" rIns="68575" bIns="685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endParaRPr sz="11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1" name="Google Shape;255;p31">
            <a:extLst>
              <a:ext uri="{FF2B5EF4-FFF2-40B4-BE49-F238E27FC236}">
                <a16:creationId xmlns:a16="http://schemas.microsoft.com/office/drawing/2014/main" id="{5565BDE6-125D-4F24-AD9A-04BFF598B368}"/>
              </a:ext>
            </a:extLst>
          </p:cNvPr>
          <p:cNvSpPr txBox="1">
            <a:spLocks/>
          </p:cNvSpPr>
          <p:nvPr/>
        </p:nvSpPr>
        <p:spPr>
          <a:xfrm>
            <a:off x="852176" y="3010519"/>
            <a:ext cx="2112560" cy="92802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999" indent="-209550" algn="just">
              <a:spcBef>
                <a:spcPts val="0"/>
              </a:spcBef>
              <a:buClr>
                <a:srgbClr val="BE187B"/>
              </a:buClr>
              <a:buSzPts val="1800"/>
            </a:pPr>
            <a:r>
              <a:rPr lang="en-US" dirty="0">
                <a:solidFill>
                  <a:srgbClr val="000000"/>
                </a:solidFill>
              </a:rPr>
              <a:t>23 music fans</a:t>
            </a:r>
          </a:p>
          <a:p>
            <a:pPr marL="269999" indent="-209550" algn="just">
              <a:spcBef>
                <a:spcPts val="0"/>
              </a:spcBef>
              <a:buClr>
                <a:srgbClr val="BE187B"/>
              </a:buClr>
              <a:buSzPts val="1800"/>
            </a:pPr>
            <a:r>
              <a:rPr lang="en-US" dirty="0">
                <a:solidFill>
                  <a:srgbClr val="000000"/>
                </a:solidFill>
              </a:rPr>
              <a:t>1 artist</a:t>
            </a:r>
          </a:p>
        </p:txBody>
      </p:sp>
      <p:sp>
        <p:nvSpPr>
          <p:cNvPr id="32" name="Google Shape;256;p31">
            <a:extLst>
              <a:ext uri="{FF2B5EF4-FFF2-40B4-BE49-F238E27FC236}">
                <a16:creationId xmlns:a16="http://schemas.microsoft.com/office/drawing/2014/main" id="{30E09361-6200-492D-A8FD-DE20BDEA9F84}"/>
              </a:ext>
            </a:extLst>
          </p:cNvPr>
          <p:cNvSpPr txBox="1">
            <a:spLocks/>
          </p:cNvSpPr>
          <p:nvPr/>
        </p:nvSpPr>
        <p:spPr>
          <a:xfrm>
            <a:off x="7287650" y="3016795"/>
            <a:ext cx="2658853" cy="10059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0" tIns="0" rIns="0" bIns="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9999" indent="-209550" algn="just">
              <a:spcBef>
                <a:spcPts val="0"/>
              </a:spcBef>
              <a:buClr>
                <a:srgbClr val="BE187B"/>
              </a:buClr>
              <a:buSzPts val="1800"/>
            </a:pPr>
            <a:r>
              <a:rPr lang="en-US">
                <a:solidFill>
                  <a:srgbClr val="000000"/>
                </a:solidFill>
              </a:rPr>
              <a:t>5 music fans</a:t>
            </a:r>
          </a:p>
          <a:p>
            <a:pPr marL="269999" indent="-209550" algn="just">
              <a:spcBef>
                <a:spcPts val="0"/>
              </a:spcBef>
              <a:buClr>
                <a:srgbClr val="BE187B"/>
              </a:buClr>
              <a:buSzPts val="1800"/>
            </a:pPr>
            <a:r>
              <a:rPr lang="en-US">
                <a:solidFill>
                  <a:srgbClr val="000000"/>
                </a:solidFill>
              </a:rPr>
              <a:t>5 artists</a:t>
            </a:r>
          </a:p>
          <a:p>
            <a:pPr marL="269999" indent="-209550" algn="just">
              <a:spcBef>
                <a:spcPts val="0"/>
              </a:spcBef>
              <a:buClr>
                <a:srgbClr val="BE187B"/>
              </a:buClr>
              <a:buSzPts val="1800"/>
            </a:pPr>
            <a:r>
              <a:rPr lang="en-US">
                <a:solidFill>
                  <a:srgbClr val="000000"/>
                </a:solidFill>
              </a:rPr>
              <a:t>1 crew member</a:t>
            </a:r>
          </a:p>
        </p:txBody>
      </p:sp>
      <p:sp>
        <p:nvSpPr>
          <p:cNvPr id="33" name="Marcador de Posição de Conteúdo 3">
            <a:extLst>
              <a:ext uri="{FF2B5EF4-FFF2-40B4-BE49-F238E27FC236}">
                <a16:creationId xmlns:a16="http://schemas.microsoft.com/office/drawing/2014/main" id="{833E7018-7B31-462A-9DF6-58AEE50DD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52176" y="2301154"/>
            <a:ext cx="3643684" cy="5400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>
                <a:solidFill>
                  <a:srgbClr val="CC3E67"/>
                </a:solidFill>
              </a:rPr>
              <a:t>Remote Questionnaires</a:t>
            </a:r>
          </a:p>
        </p:txBody>
      </p:sp>
      <p:sp>
        <p:nvSpPr>
          <p:cNvPr id="34" name="Marcador de Posição de Conteúdo 3">
            <a:extLst>
              <a:ext uri="{FF2B5EF4-FFF2-40B4-BE49-F238E27FC236}">
                <a16:creationId xmlns:a16="http://schemas.microsoft.com/office/drawing/2014/main" id="{B83A5DD5-1BC0-4C7F-91F8-078977AC0AD3}"/>
              </a:ext>
            </a:extLst>
          </p:cNvPr>
          <p:cNvSpPr txBox="1">
            <a:spLocks/>
          </p:cNvSpPr>
          <p:nvPr/>
        </p:nvSpPr>
        <p:spPr>
          <a:xfrm>
            <a:off x="7287650" y="2297646"/>
            <a:ext cx="3643684" cy="540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28600" indent="-228600" algn="l" defTabSz="914400" rtl="0" eaLnBrk="1" latinLnBrk="0" hangingPunct="1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12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b="1" dirty="0">
                <a:solidFill>
                  <a:srgbClr val="CC3E67"/>
                </a:solidFill>
              </a:rPr>
              <a:t>Remote Interviews</a:t>
            </a:r>
          </a:p>
        </p:txBody>
      </p:sp>
      <p:pic>
        <p:nvPicPr>
          <p:cNvPr id="35" name="Google Shape;250;p31">
            <a:extLst>
              <a:ext uri="{FF2B5EF4-FFF2-40B4-BE49-F238E27FC236}">
                <a16:creationId xmlns:a16="http://schemas.microsoft.com/office/drawing/2014/main" id="{C828D98C-9977-49E8-A62F-2A0A32EB9708}"/>
              </a:ext>
            </a:extLst>
          </p:cNvPr>
          <p:cNvPicPr preferRelativeResize="0">
            <a:picLocks noChangeAspect="1"/>
          </p:cNvPicPr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2132429" y="3609508"/>
            <a:ext cx="2771922" cy="2771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36" name="Gráfico 35" descr="Audiência Alvo">
            <a:extLst>
              <a:ext uri="{FF2B5EF4-FFF2-40B4-BE49-F238E27FC236}">
                <a16:creationId xmlns:a16="http://schemas.microsoft.com/office/drawing/2014/main" id="{CA720B20-3C3E-4305-BF87-5B3D4280DD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97443" y="422029"/>
            <a:ext cx="733667" cy="733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62903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Rectangle 75">
            <a:extLst>
              <a:ext uri="{FF2B5EF4-FFF2-40B4-BE49-F238E27FC236}">
                <a16:creationId xmlns:a16="http://schemas.microsoft.com/office/drawing/2014/main" id="{BD4C0BBB-0042-4603-A226-6117F3FD5B3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0" y="6400799"/>
            <a:ext cx="12192000" cy="456773"/>
          </a:xfrm>
          <a:prstGeom prst="rect">
            <a:avLst/>
          </a:prstGeom>
          <a:gradFill>
            <a:gsLst>
              <a:gs pos="14000">
                <a:schemeClr val="accent4">
                  <a:alpha val="28000"/>
                </a:schemeClr>
              </a:gs>
              <a:gs pos="100000">
                <a:schemeClr val="accent5">
                  <a:alpha val="85000"/>
                </a:schemeClr>
              </a:gs>
            </a:gsLst>
            <a:lin ang="6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4" name="Rectangle 77">
            <a:extLst>
              <a:ext uri="{FF2B5EF4-FFF2-40B4-BE49-F238E27FC236}">
                <a16:creationId xmlns:a16="http://schemas.microsoft.com/office/drawing/2014/main" id="{EC44F520-2598-460E-9F91-B02F60830C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8600" y="6400799"/>
            <a:ext cx="8153398" cy="456772"/>
          </a:xfrm>
          <a:prstGeom prst="rect">
            <a:avLst/>
          </a:prstGeom>
          <a:gradFill>
            <a:gsLst>
              <a:gs pos="9000">
                <a:schemeClr val="accent2">
                  <a:lumMod val="60000"/>
                  <a:lumOff val="40000"/>
                  <a:alpha val="55000"/>
                </a:schemeClr>
              </a:gs>
              <a:gs pos="99000">
                <a:schemeClr val="accent2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 useBgFill="1">
        <p:nvSpPr>
          <p:cNvPr id="1035" name="Rectangle 79">
            <a:extLst>
              <a:ext uri="{FF2B5EF4-FFF2-40B4-BE49-F238E27FC236}">
                <a16:creationId xmlns:a16="http://schemas.microsoft.com/office/drawing/2014/main" id="{F6EAEA9B-2E1C-4FAD-8BCE-BCDAA88A02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6" name="Rectangle 81">
            <a:extLst>
              <a:ext uri="{FF2B5EF4-FFF2-40B4-BE49-F238E27FC236}">
                <a16:creationId xmlns:a16="http://schemas.microsoft.com/office/drawing/2014/main" id="{18DDDDE9-F719-466E-8023-442157ADE58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-15839"/>
            <a:ext cx="12203210" cy="1594273"/>
          </a:xfrm>
          <a:prstGeom prst="rect">
            <a:avLst/>
          </a:prstGeom>
          <a:gradFill>
            <a:gsLst>
              <a:gs pos="0">
                <a:schemeClr val="accent5"/>
              </a:gs>
              <a:gs pos="100000">
                <a:schemeClr val="accent6"/>
              </a:gs>
            </a:gsLst>
            <a:lin ang="14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1037" name="Rectangle 83">
            <a:extLst>
              <a:ext uri="{FF2B5EF4-FFF2-40B4-BE49-F238E27FC236}">
                <a16:creationId xmlns:a16="http://schemas.microsoft.com/office/drawing/2014/main" id="{939F77F6-77CF-46C0-AC00-1529626136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1209" y="-15839"/>
            <a:ext cx="8126510" cy="1594273"/>
          </a:xfrm>
          <a:prstGeom prst="rect">
            <a:avLst/>
          </a:prstGeom>
          <a:gradFill>
            <a:gsLst>
              <a:gs pos="0">
                <a:schemeClr val="accent5">
                  <a:alpha val="17000"/>
                </a:schemeClr>
              </a:gs>
              <a:gs pos="99000">
                <a:schemeClr val="accent2"/>
              </a:gs>
            </a:gsLst>
            <a:lin ang="15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81D6D53-7DE2-4564-9C40-9B261437987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3505440" y="-3031424"/>
            <a:ext cx="1594275" cy="7625444"/>
          </a:xfrm>
          <a:prstGeom prst="rect">
            <a:avLst/>
          </a:prstGeom>
          <a:gradFill>
            <a:gsLst>
              <a:gs pos="23000">
                <a:schemeClr val="accent4">
                  <a:alpha val="0"/>
                </a:schemeClr>
              </a:gs>
              <a:gs pos="99000">
                <a:schemeClr val="accent6">
                  <a:alpha val="59000"/>
                </a:schemeClr>
              </a:gs>
            </a:gsLst>
            <a:lin ang="15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venir Next LT Pro"/>
              <a:ea typeface="+mn-ea"/>
              <a:cs typeface="+mn-cs"/>
            </a:endParaRPr>
          </a:p>
        </p:txBody>
      </p:sp>
      <p:pic>
        <p:nvPicPr>
          <p:cNvPr id="32" name="Picture 8">
            <a:extLst>
              <a:ext uri="{FF2B5EF4-FFF2-40B4-BE49-F238E27FC236}">
                <a16:creationId xmlns:a16="http://schemas.microsoft.com/office/drawing/2014/main" id="{811ED406-5D0D-478E-BBFA-4988681EE9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5190" y="313385"/>
            <a:ext cx="2696919" cy="9843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Marcador de Posição de Conteúdo 3">
            <a:extLst>
              <a:ext uri="{FF2B5EF4-FFF2-40B4-BE49-F238E27FC236}">
                <a16:creationId xmlns:a16="http://schemas.microsoft.com/office/drawing/2014/main" id="{9FA7712E-CA3F-4937-B3B1-54E8392FAA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29862" y="2391508"/>
            <a:ext cx="6991659" cy="4052753"/>
          </a:xfrm>
        </p:spPr>
        <p:txBody>
          <a:bodyPr>
            <a:noAutofit/>
          </a:bodyPr>
          <a:lstStyle/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b="1" dirty="0">
                <a:solidFill>
                  <a:srgbClr val="B42570"/>
                </a:solidFill>
                <a:cs typeface="Calibri" panose="020F0502020204030204" pitchFamily="34" charset="0"/>
              </a:rPr>
              <a:t>Streaming:</a:t>
            </a:r>
            <a:r>
              <a:rPr lang="en-US" dirty="0">
                <a:solidFill>
                  <a:srgbClr val="B42570"/>
                </a:solidFill>
                <a:cs typeface="Calibri" panose="020F0502020204030204" pitchFamily="34" charset="0"/>
              </a:rPr>
              <a:t> </a:t>
            </a:r>
            <a:r>
              <a:rPr lang="en-US" dirty="0">
                <a:cs typeface="Calibri" panose="020F0502020204030204" pitchFamily="34" charset="0"/>
              </a:rPr>
              <a:t>Stream music events live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sz="1600" dirty="0"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Communication: Allow interaction between fans and artists</a:t>
            </a: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endParaRPr lang="en-US" sz="1200" dirty="0">
              <a:solidFill>
                <a:srgbClr val="B3B3B3"/>
              </a:solidFill>
              <a:cs typeface="Calibri" panose="020F0502020204030204" pitchFamily="34" charset="0"/>
            </a:endParaRPr>
          </a:p>
          <a:p>
            <a:pPr marL="0" lvl="1" indent="0" algn="just">
              <a:spcBef>
                <a:spcPts val="600"/>
              </a:spcBef>
              <a:spcAft>
                <a:spcPts val="600"/>
              </a:spcAft>
              <a:buClr>
                <a:srgbClr val="F25C5F"/>
              </a:buClr>
              <a:buNone/>
            </a:pPr>
            <a:r>
              <a:rPr lang="en-US" dirty="0">
                <a:solidFill>
                  <a:srgbClr val="B3B3B3"/>
                </a:solidFill>
                <a:cs typeface="Calibri" panose="020F0502020204030204" pitchFamily="34" charset="0"/>
              </a:rPr>
              <a:t>Notification: Notify fans whenever a new concert is created or when a concert/voice call starts</a:t>
            </a:r>
          </a:p>
        </p:txBody>
      </p:sp>
      <p:sp>
        <p:nvSpPr>
          <p:cNvPr id="30" name="Título 1">
            <a:extLst>
              <a:ext uri="{FF2B5EF4-FFF2-40B4-BE49-F238E27FC236}">
                <a16:creationId xmlns:a16="http://schemas.microsoft.com/office/drawing/2014/main" id="{C80FCB53-652D-4740-B80F-E6255232DBD1}"/>
              </a:ext>
            </a:extLst>
          </p:cNvPr>
          <p:cNvSpPr txBox="1">
            <a:spLocks/>
          </p:cNvSpPr>
          <p:nvPr/>
        </p:nvSpPr>
        <p:spPr>
          <a:xfrm>
            <a:off x="1347516" y="285249"/>
            <a:ext cx="6778992" cy="992096"/>
          </a:xfrm>
          <a:prstGeom prst="rect">
            <a:avLst/>
          </a:prstGeom>
        </p:spPr>
        <p:txBody>
          <a:bodyPr vert="horz" lIns="0" tIns="0" rIns="0" bIns="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b="1" i="0" kern="1200" cap="all" spc="70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spc="300" dirty="0">
                <a:solidFill>
                  <a:schemeClr val="bg1"/>
                </a:solidFill>
              </a:rPr>
              <a:t>Feature #1</a:t>
            </a:r>
          </a:p>
        </p:txBody>
      </p:sp>
      <p:pic>
        <p:nvPicPr>
          <p:cNvPr id="31" name="Gráfico 30" descr="Lâmpada e engrenagem">
            <a:extLst>
              <a:ext uri="{FF2B5EF4-FFF2-40B4-BE49-F238E27FC236}">
                <a16:creationId xmlns:a16="http://schemas.microsoft.com/office/drawing/2014/main" id="{2A079A08-4E09-43C9-8D99-FB21A310DC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1726" y="377869"/>
            <a:ext cx="748800" cy="748800"/>
          </a:xfrm>
          <a:prstGeom prst="rect">
            <a:avLst/>
          </a:prstGeom>
        </p:spPr>
      </p:pic>
      <p:pic>
        <p:nvPicPr>
          <p:cNvPr id="4" name="Gráfico 3" descr="Satélite">
            <a:extLst>
              <a:ext uri="{FF2B5EF4-FFF2-40B4-BE49-F238E27FC236}">
                <a16:creationId xmlns:a16="http://schemas.microsoft.com/office/drawing/2014/main" id="{7E835D91-391E-460C-836F-CF012A01E30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73200" y="2239200"/>
            <a:ext cx="673200" cy="673200"/>
          </a:xfrm>
          <a:prstGeom prst="rect">
            <a:avLst/>
          </a:prstGeom>
        </p:spPr>
      </p:pic>
      <p:pic>
        <p:nvPicPr>
          <p:cNvPr id="6" name="Gráfico 5" descr="Revisão do cliente RTL">
            <a:extLst>
              <a:ext uri="{FF2B5EF4-FFF2-40B4-BE49-F238E27FC236}">
                <a16:creationId xmlns:a16="http://schemas.microsoft.com/office/drawing/2014/main" id="{065C823A-AFA4-43FB-802C-BEB5A80062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673200" y="3207600"/>
            <a:ext cx="673200" cy="673200"/>
          </a:xfrm>
          <a:prstGeom prst="rect">
            <a:avLst/>
          </a:prstGeom>
        </p:spPr>
      </p:pic>
      <p:pic>
        <p:nvPicPr>
          <p:cNvPr id="9" name="Gráfico 8" descr="Campainha">
            <a:extLst>
              <a:ext uri="{FF2B5EF4-FFF2-40B4-BE49-F238E27FC236}">
                <a16:creationId xmlns:a16="http://schemas.microsoft.com/office/drawing/2014/main" id="{07F13608-5DFF-4EFF-81CB-E04AB6D81BC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673200" y="4271392"/>
            <a:ext cx="673200" cy="673200"/>
          </a:xfrm>
          <a:prstGeom prst="rect">
            <a:avLst/>
          </a:prstGeom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710FB88E-C5B4-487E-B8B0-24EB7370DACC}"/>
              </a:ext>
            </a:extLst>
          </p:cNvPr>
          <p:cNvPicPr>
            <a:picLocks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12400" y="1906867"/>
            <a:ext cx="2242123" cy="450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2675181"/>
      </p:ext>
    </p:extLst>
  </p:cSld>
  <p:clrMapOvr>
    <a:masterClrMapping/>
  </p:clrMapOvr>
</p:sld>
</file>

<file path=ppt/theme/theme1.xml><?xml version="1.0" encoding="utf-8"?>
<a:theme xmlns:a="http://schemas.openxmlformats.org/drawingml/2006/main" name="GradientRiseVTI">
  <a:themeElements>
    <a:clrScheme name="Custom 5">
      <a:dk1>
        <a:sysClr val="windowText" lastClr="000000"/>
      </a:dk1>
      <a:lt1>
        <a:srgbClr val="FFFFFF"/>
      </a:lt1>
      <a:dk2>
        <a:srgbClr val="3C0F3A"/>
      </a:dk2>
      <a:lt2>
        <a:srgbClr val="F1F2F2"/>
      </a:lt2>
      <a:accent1>
        <a:srgbClr val="A6025C"/>
      </a:accent1>
      <a:accent2>
        <a:srgbClr val="92248E"/>
      </a:accent2>
      <a:accent3>
        <a:srgbClr val="DE95C4"/>
      </a:accent3>
      <a:accent4>
        <a:srgbClr val="FE4A00"/>
      </a:accent4>
      <a:accent5>
        <a:srgbClr val="DA002F"/>
      </a:accent5>
      <a:accent6>
        <a:srgbClr val="FF907A"/>
      </a:accent6>
      <a:hlink>
        <a:srgbClr val="CA71E4"/>
      </a:hlink>
      <a:folHlink>
        <a:srgbClr val="E45E49"/>
      </a:folHlink>
    </a:clrScheme>
    <a:fontScheme name="Avenir">
      <a:majorFont>
        <a:latin typeface="Avenir Next LT Pro"/>
        <a:ea typeface=""/>
        <a:cs typeface=""/>
      </a:majorFont>
      <a:minorFont>
        <a:latin typeface="Avenir Next LT Pr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radientRiseVTI" id="{C2FC082F-B444-4222-AF20-78444CCB5722}" vid="{39F213E4-0CBC-40CB-B3F6-8C5562B6B99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684128FF387ECC479A30CCCF70B53871" ma:contentTypeVersion="10" ma:contentTypeDescription="Criar um novo documento." ma:contentTypeScope="" ma:versionID="c27b810e4e6fb821ae461b3bbfff94e1">
  <xsd:schema xmlns:xsd="http://www.w3.org/2001/XMLSchema" xmlns:xs="http://www.w3.org/2001/XMLSchema" xmlns:p="http://schemas.microsoft.com/office/2006/metadata/properties" xmlns:ns3="c563f900-15a4-40d8-a5c1-cc85a105d0b9" targetNamespace="http://schemas.microsoft.com/office/2006/metadata/properties" ma:root="true" ma:fieldsID="a98ddb0458f9b493182814cedb7335c9" ns3:_="">
    <xsd:import namespace="c563f900-15a4-40d8-a5c1-cc85a105d0b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AutoKeyPoints" minOccurs="0"/>
                <xsd:element ref="ns3:MediaServiceKeyPoints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563f900-15a4-40d8-a5c1-cc85a105d0b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KeyPoints" ma:index="15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6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3BAF4E74-5454-430F-8CA0-EE7C0D862A0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563f900-15a4-40d8-a5c1-cc85a105d0b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74FE3BCF-C201-495A-BDE7-791F4D215393}">
  <ds:schemaRefs>
    <ds:schemaRef ds:uri="http://purl.org/dc/elements/1.1/"/>
    <ds:schemaRef ds:uri="http://purl.org/dc/terms/"/>
    <ds:schemaRef ds:uri="c563f900-15a4-40d8-a5c1-cc85a105d0b9"/>
    <ds:schemaRef ds:uri="http://www.w3.org/XML/1998/namespace"/>
    <ds:schemaRef ds:uri="http://schemas.microsoft.com/office/2006/metadata/properties"/>
    <ds:schemaRef ds:uri="http://schemas.microsoft.com/office/2006/documentManagement/types"/>
    <ds:schemaRef ds:uri="http://purl.org/dc/dcmitype/"/>
    <ds:schemaRef ds:uri="http://schemas.microsoft.com/office/infopath/2007/PartnerControls"/>
    <ds:schemaRef ds:uri="http://schemas.openxmlformats.org/package/2006/metadata/core-properties"/>
  </ds:schemaRefs>
</ds:datastoreItem>
</file>

<file path=customXml/itemProps3.xml><?xml version="1.0" encoding="utf-8"?>
<ds:datastoreItem xmlns:ds="http://schemas.openxmlformats.org/officeDocument/2006/customXml" ds:itemID="{50C09200-1260-42E9-AB85-0F30F1C5716F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116</TotalTime>
  <Words>385</Words>
  <Application>Microsoft Office PowerPoint</Application>
  <PresentationFormat>Ecrã Panorâmico</PresentationFormat>
  <Paragraphs>90</Paragraphs>
  <Slides>17</Slides>
  <Notes>0</Notes>
  <HiddenSlides>0</HiddenSlides>
  <MMClips>2</MMClips>
  <ScaleCrop>false</ScaleCrop>
  <HeadingPairs>
    <vt:vector size="6" baseType="variant">
      <vt:variant>
        <vt:lpstr>Tipos de letra usados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17</vt:i4>
      </vt:variant>
    </vt:vector>
  </HeadingPairs>
  <TitlesOfParts>
    <vt:vector size="21" baseType="lpstr">
      <vt:lpstr>Arial</vt:lpstr>
      <vt:lpstr>Avenir Next LT Pro</vt:lpstr>
      <vt:lpstr>Wingdings</vt:lpstr>
      <vt:lpstr>GradientRiseVTI</vt:lpstr>
      <vt:lpstr>Final presentation</vt:lpstr>
      <vt:lpstr>Our team</vt:lpstr>
      <vt:lpstr>Promo</vt:lpstr>
      <vt:lpstr>The problem</vt:lpstr>
      <vt:lpstr>Our idea</vt:lpstr>
      <vt:lpstr>Target audience</vt:lpstr>
      <vt:lpstr>Apresentação do PowerPoint</vt:lpstr>
      <vt:lpstr>Our approach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Thank you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Final presentation</dc:title>
  <dc:creator>Ana Sofia Silva</dc:creator>
  <cp:lastModifiedBy>Ana Sofia Silva</cp:lastModifiedBy>
  <cp:revision>9</cp:revision>
  <dcterms:created xsi:type="dcterms:W3CDTF">2020-12-13T23:33:17Z</dcterms:created>
  <dcterms:modified xsi:type="dcterms:W3CDTF">2020-12-14T01:29:26Z</dcterms:modified>
</cp:coreProperties>
</file>