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9" r:id="rId3"/>
    <p:sldId id="300" r:id="rId4"/>
    <p:sldId id="301" r:id="rId5"/>
    <p:sldId id="303" r:id="rId6"/>
    <p:sldId id="305" r:id="rId7"/>
    <p:sldId id="304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20" r:id="rId22"/>
    <p:sldId id="332" r:id="rId23"/>
    <p:sldId id="330" r:id="rId24"/>
    <p:sldId id="331" r:id="rId25"/>
    <p:sldId id="333" r:id="rId26"/>
    <p:sldId id="334" r:id="rId27"/>
    <p:sldId id="335" r:id="rId28"/>
    <p:sldId id="336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D4D4D"/>
    <a:srgbClr val="2263D4"/>
    <a:srgbClr val="60682C"/>
    <a:srgbClr val="919163"/>
    <a:srgbClr val="AE1517"/>
    <a:srgbClr val="CC0000"/>
    <a:srgbClr val="B68702"/>
    <a:srgbClr val="CA2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60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87692-9790-41E1-BDA9-D4BAFAB80DF3}" type="datetimeFigureOut">
              <a:rPr lang="pt-PT" smtClean="0"/>
              <a:pPr/>
              <a:t>04-03-2012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2D34-CB15-4714-A408-18B8301AF8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2D34-CB15-4714-A408-18B8301AF874}" type="slidenum">
              <a:rPr lang="pt-PT" smtClean="0"/>
              <a:pPr/>
              <a:t>28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7" name="Picture 33" descr="gfd ge ytr tyuaz yurt 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61DA73B2-6207-46DC-BEBA-5EEC08D40306}" type="slidenum">
              <a:rPr lang="fr-FR" b="1">
                <a:solidFill>
                  <a:schemeClr val="bg1"/>
                </a:solidFill>
              </a:rPr>
              <a:pPr/>
              <a:t>‹nº›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4/48/Hollow_cathode_lamp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inlabsupply.com/Hollow-Cathode-Lamps-HCL-Atomic-Absorption-Spectroscopy/producthcl.php?cat=291&amp;productid=16338" TargetMode="External"/><Relationship Id="rId18" Type="http://schemas.openxmlformats.org/officeDocument/2006/relationships/hyperlink" Target="http://www.inlabsupply.com/Hollow-Cathode-Lamps-HCL-Atomic-Absorption-Spectroscopy/producthcl.php?cat=291&amp;productid=16343" TargetMode="External"/><Relationship Id="rId26" Type="http://schemas.openxmlformats.org/officeDocument/2006/relationships/hyperlink" Target="http://www.inlabsupply.com/Hollow-Cathode-Lamps-HCL-Atomic-Absorption-Spectroscopy/producthcl.php?cat=291&amp;productid=16351" TargetMode="External"/><Relationship Id="rId39" Type="http://schemas.openxmlformats.org/officeDocument/2006/relationships/hyperlink" Target="http://www.inlabsupply.com/Hollow-Cathode-Lamps-HCL-Atomic-Absorption-Spectroscopy/producthcl.php?cat=291&amp;productid=16364" TargetMode="External"/><Relationship Id="rId21" Type="http://schemas.openxmlformats.org/officeDocument/2006/relationships/hyperlink" Target="http://www.inlabsupply.com/Hollow-Cathode-Lamps-HCL-Atomic-Absorption-Spectroscopy/producthcl.php?cat=291&amp;productid=16346" TargetMode="External"/><Relationship Id="rId34" Type="http://schemas.openxmlformats.org/officeDocument/2006/relationships/hyperlink" Target="http://www.inlabsupply.com/Hollow-Cathode-Lamps-HCL-Atomic-Absorption-Spectroscopy/producthcl.php?cat=291&amp;productid=16359" TargetMode="External"/><Relationship Id="rId42" Type="http://schemas.openxmlformats.org/officeDocument/2006/relationships/hyperlink" Target="http://www.inlabsupply.com/Hollow-Cathode-Lamps-HCL-Atomic-Absorption-Spectroscopy/producthcl.php?cat=291&amp;productid=16366" TargetMode="External"/><Relationship Id="rId47" Type="http://schemas.openxmlformats.org/officeDocument/2006/relationships/hyperlink" Target="http://www.inlabsupply.com/Hollow-Cathode-Lamps-HCL-Atomic-Absorption-Spectroscopy/producthcl.php?cat=291&amp;productid=16371" TargetMode="External"/><Relationship Id="rId50" Type="http://schemas.openxmlformats.org/officeDocument/2006/relationships/hyperlink" Target="http://www.inlabsupply.com/Hollow-Cathode-Lamps-HCL-Atomic-Absorption-Spectroscopy/producthcl.php?cat=291&amp;productid=16374" TargetMode="External"/><Relationship Id="rId55" Type="http://schemas.openxmlformats.org/officeDocument/2006/relationships/hyperlink" Target="http://www.inlabsupply.com/Hollow-Cathode-Lamps-HCL-Atomic-Absorption-Spectroscopy/producthcl.php?cat=291&amp;productid=16379" TargetMode="External"/><Relationship Id="rId63" Type="http://schemas.openxmlformats.org/officeDocument/2006/relationships/hyperlink" Target="http://www.inlabsupply.com/Hollow-Cathode-Lamps-HCL-Atomic-Absorption-Spectroscopy/producthcl.php?cat=291&amp;productid=16387" TargetMode="External"/><Relationship Id="rId68" Type="http://schemas.openxmlformats.org/officeDocument/2006/relationships/hyperlink" Target="http://www.inlabsupply.com/Hollow-Cathode-Lamps-HCL-Atomic-Absorption-Spectroscopy/producthcl.php?cat=291&amp;productid=16392" TargetMode="External"/><Relationship Id="rId7" Type="http://schemas.openxmlformats.org/officeDocument/2006/relationships/hyperlink" Target="http://www.inlabsupply.com/Hollow-Cathode-Lamps-HCL-Atomic-Absorption-Spectroscopy/producthcl.php?cat=291&amp;productid=16332" TargetMode="External"/><Relationship Id="rId2" Type="http://schemas.openxmlformats.org/officeDocument/2006/relationships/hyperlink" Target="http://www.inlabsupply.com/Hollow-Cathode-Lamps-HCL-Atomic-Absorption-Spectroscopy/producthcl.php?cat=291&amp;productid=16327" TargetMode="External"/><Relationship Id="rId16" Type="http://schemas.openxmlformats.org/officeDocument/2006/relationships/hyperlink" Target="http://www.inlabsupply.com/Hollow-Cathode-Lamps-HCL-Atomic-Absorption-Spectroscopy/producthcl.php?cat=291&amp;productid=16341" TargetMode="External"/><Relationship Id="rId29" Type="http://schemas.openxmlformats.org/officeDocument/2006/relationships/hyperlink" Target="http://www.inlabsupply.com/Hollow-Cathode-Lamps-HCL-Atomic-Absorption-Spectroscopy/producthcl.php?cat=291&amp;productid=1635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labsupply.com/Hollow-Cathode-Lamps-HCL-Atomic-Absorption-Spectroscopy/producthcl.php?cat=291&amp;productid=16331" TargetMode="External"/><Relationship Id="rId11" Type="http://schemas.openxmlformats.org/officeDocument/2006/relationships/hyperlink" Target="http://www.inlabsupply.com/Hollow-Cathode-Lamps-HCL-Atomic-Absorption-Spectroscopy/producthcl.php?cat=291&amp;productid=16336" TargetMode="External"/><Relationship Id="rId24" Type="http://schemas.openxmlformats.org/officeDocument/2006/relationships/hyperlink" Target="http://www.inlabsupply.com/Hollow-Cathode-Lamps-HCL-Atomic-Absorption-Spectroscopy/producthcl.php?cat=291&amp;productid=16349" TargetMode="External"/><Relationship Id="rId32" Type="http://schemas.openxmlformats.org/officeDocument/2006/relationships/hyperlink" Target="http://www.inlabsupply.com/Hollow-Cathode-Lamps-HCL-Atomic-Absorption-Spectroscopy/producthcl.php?cat=291&amp;productid=16357" TargetMode="External"/><Relationship Id="rId37" Type="http://schemas.openxmlformats.org/officeDocument/2006/relationships/hyperlink" Target="http://www.inlabsupply.com/Hollow-Cathode-Lamps-HCL-Atomic-Absorption-Spectroscopy/producthcl.php?cat=291&amp;productid=16362" TargetMode="External"/><Relationship Id="rId40" Type="http://schemas.openxmlformats.org/officeDocument/2006/relationships/hyperlink" Target="http://www.inlabsupply.com/Hollow-Cathode-Lamps-HCL-Atomic-Absorption-Spectroscopy/producthcl.php?cat=291&amp;productid=16365" TargetMode="External"/><Relationship Id="rId45" Type="http://schemas.openxmlformats.org/officeDocument/2006/relationships/hyperlink" Target="http://www.inlabsupply.com/Hollow-Cathode-Lamps-HCL-Atomic-Absorption-Spectroscopy/producthcl.php?cat=291&amp;productid=16369" TargetMode="External"/><Relationship Id="rId53" Type="http://schemas.openxmlformats.org/officeDocument/2006/relationships/hyperlink" Target="http://www.inlabsupply.com/Hollow-Cathode-Lamps-HCL-Atomic-Absorption-Spectroscopy/producthcl.php?cat=291&amp;productid=16377" TargetMode="External"/><Relationship Id="rId58" Type="http://schemas.openxmlformats.org/officeDocument/2006/relationships/hyperlink" Target="http://www.inlabsupply.com/Hollow-Cathode-Lamps-HCL-Atomic-Absorption-Spectroscopy/producthcl.php?cat=291&amp;productid=16382" TargetMode="External"/><Relationship Id="rId66" Type="http://schemas.openxmlformats.org/officeDocument/2006/relationships/hyperlink" Target="http://www.inlabsupply.com/Hollow-Cathode-Lamps-HCL-Atomic-Absorption-Spectroscopy/producthcl.php?cat=291&amp;productid=16390" TargetMode="External"/><Relationship Id="rId5" Type="http://schemas.openxmlformats.org/officeDocument/2006/relationships/hyperlink" Target="http://www.inlabsupply.com/Hollow-Cathode-Lamps-HCL-Atomic-Absorption-Spectroscopy/producthcl.php?cat=291&amp;productid=16330" TargetMode="External"/><Relationship Id="rId15" Type="http://schemas.openxmlformats.org/officeDocument/2006/relationships/hyperlink" Target="http://www.inlabsupply.com/Hollow-Cathode-Lamps-HCL-Atomic-Absorption-Spectroscopy/producthcl.php?cat=291&amp;productid=16340" TargetMode="External"/><Relationship Id="rId23" Type="http://schemas.openxmlformats.org/officeDocument/2006/relationships/hyperlink" Target="http://www.inlabsupply.com/Hollow-Cathode-Lamps-HCL-Atomic-Absorption-Spectroscopy/producthcl.php?cat=291&amp;productid=16348" TargetMode="External"/><Relationship Id="rId28" Type="http://schemas.openxmlformats.org/officeDocument/2006/relationships/hyperlink" Target="http://www.inlabsupply.com/Hollow-Cathode-Lamps-HCL-Atomic-Absorption-Spectroscopy/producthcl.php?cat=291&amp;productid=16353" TargetMode="External"/><Relationship Id="rId36" Type="http://schemas.openxmlformats.org/officeDocument/2006/relationships/hyperlink" Target="http://www.inlabsupply.com/Hollow-Cathode-Lamps-HCL-Atomic-Absorption-Spectroscopy/producthcl.php?cat=291&amp;productid=16361" TargetMode="External"/><Relationship Id="rId49" Type="http://schemas.openxmlformats.org/officeDocument/2006/relationships/hyperlink" Target="http://www.inlabsupply.com/Hollow-Cathode-Lamps-HCL-Atomic-Absorption-Spectroscopy/producthcl.php?cat=291&amp;productid=16373" TargetMode="External"/><Relationship Id="rId57" Type="http://schemas.openxmlformats.org/officeDocument/2006/relationships/hyperlink" Target="http://www.inlabsupply.com/Hollow-Cathode-Lamps-HCL-Atomic-Absorption-Spectroscopy/producthcl.php?cat=291&amp;productid=16381" TargetMode="External"/><Relationship Id="rId61" Type="http://schemas.openxmlformats.org/officeDocument/2006/relationships/hyperlink" Target="http://www.inlabsupply.com/Hollow-Cathode-Lamps-HCL-Atomic-Absorption-Spectroscopy/producthcl.php?cat=291&amp;productid=16385" TargetMode="External"/><Relationship Id="rId10" Type="http://schemas.openxmlformats.org/officeDocument/2006/relationships/hyperlink" Target="http://www.inlabsupply.com/Hollow-Cathode-Lamps-HCL-Atomic-Absorption-Spectroscopy/producthcl.php?cat=291&amp;productid=16335" TargetMode="External"/><Relationship Id="rId19" Type="http://schemas.openxmlformats.org/officeDocument/2006/relationships/hyperlink" Target="http://www.inlabsupply.com/Hollow-Cathode-Lamps-HCL-Atomic-Absorption-Spectroscopy/producthcl.php?cat=291&amp;productid=16344" TargetMode="External"/><Relationship Id="rId31" Type="http://schemas.openxmlformats.org/officeDocument/2006/relationships/hyperlink" Target="http://www.inlabsupply.com/Hollow-Cathode-Lamps-HCL-Atomic-Absorption-Spectroscopy/producthcl.php?cat=291&amp;productid=16356" TargetMode="External"/><Relationship Id="rId44" Type="http://schemas.openxmlformats.org/officeDocument/2006/relationships/hyperlink" Target="http://www.inlabsupply.com/Hollow-Cathode-Lamps-HCL-Atomic-Absorption-Spectroscopy/producthcl.php?cat=291&amp;productid=16368" TargetMode="External"/><Relationship Id="rId52" Type="http://schemas.openxmlformats.org/officeDocument/2006/relationships/hyperlink" Target="http://www.inlabsupply.com/Hollow-Cathode-Lamps-HCL-Atomic-Absorption-Spectroscopy/producthcl.php?cat=291&amp;productid=16376" TargetMode="External"/><Relationship Id="rId60" Type="http://schemas.openxmlformats.org/officeDocument/2006/relationships/hyperlink" Target="http://www.inlabsupply.com/Hollow-Cathode-Lamps-HCL-Atomic-Absorption-Spectroscopy/producthcl.php?cat=291&amp;productid=16384" TargetMode="External"/><Relationship Id="rId65" Type="http://schemas.openxmlformats.org/officeDocument/2006/relationships/hyperlink" Target="http://www.inlabsupply.com/Hollow-Cathode-Lamps-HCL-Atomic-Absorption-Spectroscopy/producthcl.php?cat=291&amp;productid=16389" TargetMode="External"/><Relationship Id="rId4" Type="http://schemas.openxmlformats.org/officeDocument/2006/relationships/hyperlink" Target="http://www.inlabsupply.com/Hollow-Cathode-Lamps-HCL-Atomic-Absorption-Spectroscopy/producthcl.php?cat=291&amp;productid=16329" TargetMode="External"/><Relationship Id="rId9" Type="http://schemas.openxmlformats.org/officeDocument/2006/relationships/hyperlink" Target="http://www.inlabsupply.com/Hollow-Cathode-Lamps-HCL-Atomic-Absorption-Spectroscopy/producthcl.php?cat=291&amp;productid=16334" TargetMode="External"/><Relationship Id="rId14" Type="http://schemas.openxmlformats.org/officeDocument/2006/relationships/hyperlink" Target="http://www.inlabsupply.com/Hollow-Cathode-Lamps-HCL-Atomic-Absorption-Spectroscopy/producthcl.php?cat=291&amp;productid=16339" TargetMode="External"/><Relationship Id="rId22" Type="http://schemas.openxmlformats.org/officeDocument/2006/relationships/hyperlink" Target="http://www.inlabsupply.com/Hollow-Cathode-Lamps-HCL-Atomic-Absorption-Spectroscopy/producthcl.php?cat=291&amp;productid=16347" TargetMode="External"/><Relationship Id="rId27" Type="http://schemas.openxmlformats.org/officeDocument/2006/relationships/hyperlink" Target="http://www.inlabsupply.com/Hollow-Cathode-Lamps-HCL-Atomic-Absorption-Spectroscopy/producthcl.php?cat=291&amp;productid=16352" TargetMode="External"/><Relationship Id="rId30" Type="http://schemas.openxmlformats.org/officeDocument/2006/relationships/hyperlink" Target="http://www.inlabsupply.com/Hollow-Cathode-Lamps-HCL-Atomic-Absorption-Spectroscopy/producthcl.php?cat=291&amp;productid=16355" TargetMode="External"/><Relationship Id="rId35" Type="http://schemas.openxmlformats.org/officeDocument/2006/relationships/hyperlink" Target="http://www.inlabsupply.com/Hollow-Cathode-Lamps-HCL-Atomic-Absorption-Spectroscopy/producthcl.php?cat=291&amp;productid=16360" TargetMode="External"/><Relationship Id="rId43" Type="http://schemas.openxmlformats.org/officeDocument/2006/relationships/hyperlink" Target="http://www.inlabsupply.com/Hollow-Cathode-Lamps-HCL-Atomic-Absorption-Spectroscopy/producthcl.php?cat=291&amp;productid=16367" TargetMode="External"/><Relationship Id="rId48" Type="http://schemas.openxmlformats.org/officeDocument/2006/relationships/hyperlink" Target="http://www.inlabsupply.com/Hollow-Cathode-Lamps-HCL-Atomic-Absorption-Spectroscopy/producthcl.php?cat=291&amp;productid=16372" TargetMode="External"/><Relationship Id="rId56" Type="http://schemas.openxmlformats.org/officeDocument/2006/relationships/hyperlink" Target="http://www.inlabsupply.com/Hollow-Cathode-Lamps-HCL-Atomic-Absorption-Spectroscopy/producthcl.php?cat=291&amp;productid=16380" TargetMode="External"/><Relationship Id="rId64" Type="http://schemas.openxmlformats.org/officeDocument/2006/relationships/hyperlink" Target="http://www.inlabsupply.com/Hollow-Cathode-Lamps-HCL-Atomic-Absorption-Spectroscopy/producthcl.php?cat=291&amp;productid=16388" TargetMode="External"/><Relationship Id="rId8" Type="http://schemas.openxmlformats.org/officeDocument/2006/relationships/hyperlink" Target="http://www.inlabsupply.com/Hollow-Cathode-Lamps-HCL-Atomic-Absorption-Spectroscopy/producthcl.php?cat=291&amp;productid=16333" TargetMode="External"/><Relationship Id="rId51" Type="http://schemas.openxmlformats.org/officeDocument/2006/relationships/hyperlink" Target="http://www.inlabsupply.com/Hollow-Cathode-Lamps-HCL-Atomic-Absorption-Spectroscopy/producthcl.php?cat=291&amp;productid=16375" TargetMode="External"/><Relationship Id="rId3" Type="http://schemas.openxmlformats.org/officeDocument/2006/relationships/hyperlink" Target="http://www.inlabsupply.com/Hollow-Cathode-Lamps-HCL-Atomic-Absorption-Spectroscopy/producthcl.php?cat=291&amp;productid=16328" TargetMode="External"/><Relationship Id="rId12" Type="http://schemas.openxmlformats.org/officeDocument/2006/relationships/hyperlink" Target="http://www.inlabsupply.com/Hollow-Cathode-Lamps-HCL-Atomic-Absorption-Spectroscopy/producthcl.php?cat=291&amp;productid=16337" TargetMode="External"/><Relationship Id="rId17" Type="http://schemas.openxmlformats.org/officeDocument/2006/relationships/hyperlink" Target="http://www.inlabsupply.com/Hollow-Cathode-Lamps-HCL-Atomic-Absorption-Spectroscopy/producthcl.php?cat=291&amp;productid=16342" TargetMode="External"/><Relationship Id="rId25" Type="http://schemas.openxmlformats.org/officeDocument/2006/relationships/hyperlink" Target="http://www.inlabsupply.com/Hollow-Cathode-Lamps-HCL-Atomic-Absorption-Spectroscopy/producthcl.php?cat=291&amp;productid=16350" TargetMode="External"/><Relationship Id="rId33" Type="http://schemas.openxmlformats.org/officeDocument/2006/relationships/hyperlink" Target="http://www.inlabsupply.com/Hollow-Cathode-Lamps-HCL-Atomic-Absorption-Spectroscopy/producthcl.php?cat=291&amp;productid=16358" TargetMode="External"/><Relationship Id="rId38" Type="http://schemas.openxmlformats.org/officeDocument/2006/relationships/hyperlink" Target="http://www.inlabsupply.com/Hollow-Cathode-Lamps-HCL-Atomic-Absorption-Spectroscopy/producthcl.php?cat=291&amp;productid=16363" TargetMode="External"/><Relationship Id="rId46" Type="http://schemas.openxmlformats.org/officeDocument/2006/relationships/hyperlink" Target="http://www.inlabsupply.com/Hollow-Cathode-Lamps-HCL-Atomic-Absorption-Spectroscopy/producthcl.php?cat=291&amp;productid=16370" TargetMode="External"/><Relationship Id="rId59" Type="http://schemas.openxmlformats.org/officeDocument/2006/relationships/hyperlink" Target="http://www.inlabsupply.com/Hollow-Cathode-Lamps-HCL-Atomic-Absorption-Spectroscopy/producthcl.php?cat=291&amp;productid=16383" TargetMode="External"/><Relationship Id="rId67" Type="http://schemas.openxmlformats.org/officeDocument/2006/relationships/hyperlink" Target="http://www.inlabsupply.com/Hollow-Cathode-Lamps-HCL-Atomic-Absorption-Spectroscopy/producthcl.php?cat=291&amp;productid=16391" TargetMode="External"/><Relationship Id="rId20" Type="http://schemas.openxmlformats.org/officeDocument/2006/relationships/hyperlink" Target="http://www.inlabsupply.com/Hollow-Cathode-Lamps-HCL-Atomic-Absorption-Spectroscopy/producthcl.php?cat=291&amp;productid=16345" TargetMode="External"/><Relationship Id="rId41" Type="http://schemas.openxmlformats.org/officeDocument/2006/relationships/hyperlink" Target="http://www.inlabsupply.com/Hollow-Cathode-Lamps-HCL-Atomic-Absorption-Spectroscopy/producthcl.php?cat=291&amp;productid=16463" TargetMode="External"/><Relationship Id="rId54" Type="http://schemas.openxmlformats.org/officeDocument/2006/relationships/hyperlink" Target="http://www.inlabsupply.com/Hollow-Cathode-Lamps-HCL-Atomic-Absorption-Spectroscopy/producthcl.php?cat=291&amp;productid=16378" TargetMode="External"/><Relationship Id="rId62" Type="http://schemas.openxmlformats.org/officeDocument/2006/relationships/hyperlink" Target="http://www.inlabsupply.com/Hollow-Cathode-Lamps-HCL-Atomic-Absorption-Spectroscopy/producthcl.php?cat=291&amp;productid=1638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3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5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Office_Word_Document9.docx"/><Relationship Id="rId5" Type="http://schemas.openxmlformats.org/officeDocument/2006/relationships/package" Target="../embeddings/Microsoft_Office_Word_Document8.docx"/><Relationship Id="rId4" Type="http://schemas.openxmlformats.org/officeDocument/2006/relationships/package" Target="../embeddings/Microsoft_Office_Word_Document7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76" name="Picture 28" descr="df dsf sdf zr 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403648" y="1628800"/>
            <a:ext cx="69847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</a:rPr>
              <a:t>Atomic Spectroscopy: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Verdana" pitchFamily="34" charset="0"/>
              </a:rPr>
              <a:t>(part B)</a:t>
            </a: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</a:rPr>
              <a:t>Emission, Absorption &amp; Fluorescence</a:t>
            </a:r>
            <a:endParaRPr lang="en-GB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690376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4664"/>
            <a:ext cx="4896545" cy="35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149080"/>
            <a:ext cx="3800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Hollow cathode lam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5688632" cy="4266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411760" y="116632"/>
          <a:ext cx="3115689" cy="6463520"/>
        </p:xfrm>
        <a:graphic>
          <a:graphicData uri="http://schemas.openxmlformats.org/drawingml/2006/table">
            <a:tbl>
              <a:tblPr/>
              <a:tblGrid>
                <a:gridCol w="1065417"/>
                <a:gridCol w="643142"/>
                <a:gridCol w="603957"/>
                <a:gridCol w="803173"/>
              </a:tblGrid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/>
                        <a:t>Element</a:t>
                      </a:r>
                      <a:endParaRPr lang="pt-PT" sz="1200" dirty="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7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/>
                        <a:t>Symbol</a:t>
                      </a:r>
                      <a:endParaRPr lang="pt-PT" sz="1200" dirty="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9D7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/>
                        <a:t>Gas</a:t>
                      </a:r>
                      <a:endParaRPr lang="pt-PT" sz="1200" dirty="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9D7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Price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9D7B4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" action="ppaction://hlinkfile"/>
                        </a:rPr>
                        <a:t>Aluminum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Al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3" action="ppaction://hlinkfile"/>
                        </a:rPr>
                        <a:t>Antimony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Sb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4" action="ppaction://hlinkfile"/>
                        </a:rPr>
                        <a:t>Arsenic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As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155.00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5" action="ppaction://hlinkfile"/>
                        </a:rPr>
                        <a:t>Barium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Ba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6" action="ppaction://hlinkfile"/>
                        </a:rPr>
                        <a:t>Beryllium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Be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178.00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7" action="ppaction://hlinkfile"/>
                        </a:rPr>
                        <a:t>Bismuth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Bi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8" action="ppaction://hlinkfile"/>
                        </a:rPr>
                        <a:t>Boron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B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9" action="ppaction://hlinkfile"/>
                        </a:rPr>
                        <a:t>Cadmium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Cd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0" action="ppaction://hlinkfile"/>
                        </a:rPr>
                        <a:t>Calcium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Ca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123.00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1" action="ppaction://hlinkfile"/>
                        </a:rPr>
                        <a:t>Cerium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Ce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162.00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2" action="ppaction://hlinkfile"/>
                        </a:rPr>
                        <a:t>Cesium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Cs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189.00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3" action="ppaction://hlinkfile"/>
                        </a:rPr>
                        <a:t>Chromium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Cr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4" action="ppaction://hlinkfile"/>
                        </a:rPr>
                        <a:t>Cobalt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Co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5" action="ppaction://hlinkfile"/>
                        </a:rPr>
                        <a:t>Copper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Cu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123.00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6" action="ppaction://hlinkfile"/>
                        </a:rPr>
                        <a:t>Dysprosium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Dy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166.00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7" action="ppaction://hlinkfile"/>
                        </a:rPr>
                        <a:t>Erbium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Er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166.00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8" action="ppaction://hlinkfile"/>
                        </a:rPr>
                        <a:t>Europium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Eu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19" action="ppaction://hlinkfile"/>
                        </a:rPr>
                        <a:t>Gadolinium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Gd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133.00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0" action="ppaction://hlinkfile"/>
                        </a:rPr>
                        <a:t>Gallium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Ga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1" action="ppaction://hlinkfile"/>
                        </a:rPr>
                        <a:t>Germanium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Ge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2" action="ppaction://hlinkfile"/>
                        </a:rPr>
                        <a:t>Gold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Au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Ar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178.00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3" action="ppaction://hlinkfile"/>
                        </a:rPr>
                        <a:t>Hafnium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Hf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181.00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4" action="ppaction://hlinkfile"/>
                        </a:rPr>
                        <a:t>Holmium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Ho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165.00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5" action="ppaction://hlinkfile"/>
                        </a:rPr>
                        <a:t>Indium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In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6" action="ppaction://hlinkfile"/>
                        </a:rPr>
                        <a:t>Iron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Fe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7" action="ppaction://hlinkfile"/>
                        </a:rPr>
                        <a:t>Iridium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Ir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188.00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8" action="ppaction://hlinkfile"/>
                        </a:rPr>
                        <a:t>Lanthanum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La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29" action="ppaction://hlinkfile"/>
                        </a:rPr>
                        <a:t>Lead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Pb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30" action="ppaction://hlinkfile"/>
                        </a:rPr>
                        <a:t>Lithium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Li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Ar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31" action="ppaction://hlinkfile"/>
                        </a:rPr>
                        <a:t>Lutetium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Lu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178.00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32" action="ppaction://hlinkfile"/>
                        </a:rPr>
                        <a:t>Magnesium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Mg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123.00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>
                          <a:hlinkClick r:id="rId33" action="ppaction://hlinkfile"/>
                        </a:rPr>
                        <a:t>Manganese</a:t>
                      </a:r>
                      <a:endParaRPr lang="pt-PT" sz="1200" dirty="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Mn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hlinkClick r:id="rId34" action="ppaction://hlinkfile"/>
                        </a:rPr>
                        <a:t>Mercury</a:t>
                      </a:r>
                      <a:endParaRPr lang="pt-PT" sz="1200" dirty="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Hg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>
                          <a:hlinkClick r:id="rId35" action="ppaction://hlinkfile"/>
                        </a:rPr>
                        <a:t>Molybdenum</a:t>
                      </a:r>
                      <a:endParaRPr lang="pt-PT" sz="1200" dirty="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Mo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940152" y="116632"/>
          <a:ext cx="3015677" cy="6278848"/>
        </p:xfrm>
        <a:graphic>
          <a:graphicData uri="http://schemas.openxmlformats.org/drawingml/2006/table">
            <a:tbl>
              <a:tblPr/>
              <a:tblGrid>
                <a:gridCol w="1057480"/>
                <a:gridCol w="551067"/>
                <a:gridCol w="603957"/>
                <a:gridCol w="803173"/>
              </a:tblGrid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/>
                        <a:t>Element</a:t>
                      </a:r>
                      <a:endParaRPr lang="pt-PT" sz="1200" dirty="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7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/>
                        <a:t>Symbol</a:t>
                      </a:r>
                      <a:endParaRPr lang="pt-PT" sz="1200" dirty="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9D7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/>
                        <a:t>Gas</a:t>
                      </a:r>
                      <a:endParaRPr lang="pt-PT" sz="1200" dirty="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9D7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Price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9D7B4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>
                          <a:hlinkClick r:id="rId36" action="ppaction://hlinkfile"/>
                        </a:rPr>
                        <a:t>Neodymium</a:t>
                      </a:r>
                      <a:endParaRPr lang="pt-PT" sz="1200" dirty="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Nd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/>
                        <a:t>Ne</a:t>
                      </a:r>
                      <a:endParaRPr lang="pt-PT" sz="1200" dirty="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159.00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>
                          <a:hlinkClick r:id="rId37" action="ppaction://hlinkfile"/>
                        </a:rPr>
                        <a:t>Nickel</a:t>
                      </a:r>
                      <a:endParaRPr lang="pt-PT" sz="1200" dirty="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Ni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123.00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38" action="ppaction://hlinkfile"/>
                        </a:rPr>
                        <a:t>Niobium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Nb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>
                          <a:hlinkClick r:id="rId39" action="ppaction://hlinkfile"/>
                        </a:rPr>
                        <a:t>Osmium</a:t>
                      </a:r>
                      <a:endParaRPr lang="pt-PT" sz="1200" dirty="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Os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212.00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40" action="ppaction://hlinkfile"/>
                        </a:rPr>
                        <a:t>Palladium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Pd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41" action="ppaction://hlinkfile"/>
                        </a:rPr>
                        <a:t>Phosphorus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P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229.00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42" action="ppaction://hlinkfile"/>
                        </a:rPr>
                        <a:t>Platinum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Pt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229.00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43" action="ppaction://hlinkfile"/>
                        </a:rPr>
                        <a:t>Potassium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K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44" action="ppaction://hlinkfile"/>
                        </a:rPr>
                        <a:t>Praseodymium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Pr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45" action="ppaction://hlinkfile"/>
                        </a:rPr>
                        <a:t>Rhenium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Re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178.00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46" action="ppaction://hlinkfile"/>
                        </a:rPr>
                        <a:t>Rhodium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Rh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328.00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47" action="ppaction://hlinkfile"/>
                        </a:rPr>
                        <a:t>Rubidium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Rb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189.00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48" action="ppaction://hlinkfile"/>
                        </a:rPr>
                        <a:t>Ruthenium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Ru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231.00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49" action="ppaction://hlinkfile"/>
                        </a:rPr>
                        <a:t>Samarium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Sm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50" action="ppaction://hlinkfile"/>
                        </a:rPr>
                        <a:t>Scandium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Sc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198.00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51" action="ppaction://hlinkfile"/>
                        </a:rPr>
                        <a:t>Selenium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Se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189.00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52" action="ppaction://hlinkfile"/>
                        </a:rPr>
                        <a:t>Silicon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Si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53" action="ppaction://hlinkfile"/>
                        </a:rPr>
                        <a:t>Silver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Ag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54" action="ppaction://hlinkfile"/>
                        </a:rPr>
                        <a:t>Sodium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Na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55" action="ppaction://hlinkfile"/>
                        </a:rPr>
                        <a:t>Strontium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Sr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178.00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56" action="ppaction://hlinkfile"/>
                        </a:rPr>
                        <a:t>Tantalum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Ta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57" action="ppaction://hlinkfile"/>
                        </a:rPr>
                        <a:t>Tellurium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Te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178.00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58" action="ppaction://hlinkfile"/>
                        </a:rPr>
                        <a:t>Terbium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Tb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178.00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59" action="ppaction://hlinkfile"/>
                        </a:rPr>
                        <a:t>Thallium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Tl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289.00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60" action="ppaction://hlinkfile"/>
                        </a:rPr>
                        <a:t>Thulium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Tm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178.00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61" action="ppaction://hlinkfile"/>
                        </a:rPr>
                        <a:t>Tin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Sn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62" action="ppaction://hlinkfile"/>
                        </a:rPr>
                        <a:t>Titanium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Ti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63" action="ppaction://hlinkfile"/>
                        </a:rPr>
                        <a:t>Tungsten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W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129.00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64" action="ppaction://hlinkfile"/>
                        </a:rPr>
                        <a:t>Vanadium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V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65" action="ppaction://hlinkfile"/>
                        </a:rPr>
                        <a:t>Ytterbium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Yb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178.00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66" action="ppaction://hlinkfile"/>
                        </a:rPr>
                        <a:t>Yttrium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Y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178.00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67" action="ppaction://hlinkfile"/>
                        </a:rPr>
                        <a:t>Zinc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Zn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123.00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  <a:tr h="144338"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hlinkClick r:id="rId68" action="ppaction://hlinkfile"/>
                        </a:rPr>
                        <a:t>Zirconium</a:t>
                      </a:r>
                      <a:endParaRPr lang="pt-PT" sz="1200"/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Zr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Ne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138.00</a:t>
                      </a:r>
                    </a:p>
                  </a:txBody>
                  <a:tcPr marL="896" marR="896" marT="896" marB="8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F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427984" y="476672"/>
            <a:ext cx="296504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Atomization</a:t>
            </a:r>
          </a:p>
          <a:p>
            <a:pPr algn="ctr"/>
            <a:endParaRPr lang="en-GB" sz="3600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742950" indent="-742950" algn="just"/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- Flame</a:t>
            </a:r>
          </a:p>
          <a:p>
            <a:pPr marL="742950" indent="-742950" algn="just"/>
            <a:endParaRPr lang="en-GB" sz="2800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742950" indent="-742950" algn="just"/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- Furnace</a:t>
            </a:r>
          </a:p>
          <a:p>
            <a:pPr marL="742950" indent="-742950" algn="just"/>
            <a:endParaRPr lang="en-GB" sz="2800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742950" indent="-742950" algn="just"/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- Plasma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aculty.sdmiramar.edu/fgarces/LabMatters/Instruments/AA/Pic_AAS/nebuliz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3888432" cy="3002868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41243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4032448" cy="295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89040"/>
            <a:ext cx="5256584" cy="24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iles.chem.vt.edu/chem-ed/spec/atomic/graphics/gf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4076700" cy="2876550"/>
          </a:xfrm>
          <a:prstGeom prst="rect">
            <a:avLst/>
          </a:prstGeom>
          <a:noFill/>
        </p:spPr>
      </p:pic>
      <p:pic>
        <p:nvPicPr>
          <p:cNvPr id="3" name="Picture 4" descr="GFAA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6672"/>
            <a:ext cx="4124325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96752"/>
            <a:ext cx="3477881" cy="437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6264696" cy="38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67744" y="260648"/>
            <a:ext cx="66880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b="1" u="sng" dirty="0" smtClean="0">
                <a:solidFill>
                  <a:schemeClr val="bg1"/>
                </a:solidFill>
                <a:latin typeface="Verdana" pitchFamily="34" charset="0"/>
              </a:rPr>
              <a:t>Spectral Line Broadening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18566" y="1342509"/>
            <a:ext cx="53864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Pressure Broadening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131840" y="2276872"/>
          <a:ext cx="5375275" cy="1231900"/>
        </p:xfrm>
        <a:graphic>
          <a:graphicData uri="http://schemas.openxmlformats.org/presentationml/2006/ole">
            <p:oleObj spid="_x0000_s1027" name="Document" r:id="rId3" imgW="4175945" imgH="950789" progId="Word.Document.12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95736" y="4293096"/>
            <a:ext cx="41048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=Full Width at Half Maximum</a:t>
            </a:r>
          </a:p>
          <a:p>
            <a:pPr algn="ctr"/>
            <a:r>
              <a:rPr lang="en-GB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Lorentzian</a:t>
            </a:r>
            <a:r>
              <a:rPr lang="en-GB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shape - red)</a:t>
            </a:r>
          </a:p>
        </p:txBody>
      </p:sp>
      <p:pic>
        <p:nvPicPr>
          <p:cNvPr id="8" name="Picture 4" descr="http://www.chemistry.adelaide.edu.au/external/soc-rel/content/images/linesh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05064"/>
            <a:ext cx="2700300" cy="1963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68960"/>
            <a:ext cx="5413226" cy="29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332656"/>
            <a:ext cx="67528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149080"/>
            <a:ext cx="5544616" cy="206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horiba.com/uploads/pics/tutoria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3950882" cy="2232248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67422" y="476672"/>
            <a:ext cx="5686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XRF X-ray Fluorescence</a:t>
            </a:r>
          </a:p>
        </p:txBody>
      </p:sp>
      <p:pic>
        <p:nvPicPr>
          <p:cNvPr id="49156" name="Picture 4" descr="XRF Spectrometer Sche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89040"/>
            <a:ext cx="498217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6629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198872" y="476672"/>
            <a:ext cx="5423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XRF Energy Dispersive</a:t>
            </a:r>
          </a:p>
        </p:txBody>
      </p:sp>
      <p:pic>
        <p:nvPicPr>
          <p:cNvPr id="50178" name="Picture 2" descr="Energy Dispersive X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12776"/>
            <a:ext cx="3810000" cy="1314451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39752" y="3140968"/>
            <a:ext cx="65437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XRF </a:t>
            </a:r>
            <a:r>
              <a:rPr lang="en-GB" sz="3600" i="1" dirty="0" err="1" smtClean="0">
                <a:solidFill>
                  <a:schemeClr val="bg1"/>
                </a:solidFill>
                <a:latin typeface="Verdana" pitchFamily="34" charset="0"/>
              </a:rPr>
              <a:t>Wavelenght</a:t>
            </a:r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 Dispersive</a:t>
            </a:r>
          </a:p>
        </p:txBody>
      </p:sp>
      <p:pic>
        <p:nvPicPr>
          <p:cNvPr id="50180" name="Picture 4" descr="Wavelength Dispersive X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933056"/>
            <a:ext cx="3810000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omparison between EDXRF and WDX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605860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irius.mtm.kuleuven.be/Research/Equipment/Chemical/images/XRF-PW24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55245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2656"/>
            <a:ext cx="4896544" cy="25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032448" cy="326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0575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0"/>
            <a:ext cx="36480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59832" y="548680"/>
            <a:ext cx="51972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Doppler Broadening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979712" y="2550914"/>
          <a:ext cx="6996113" cy="1454150"/>
        </p:xfrm>
        <a:graphic>
          <a:graphicData uri="http://schemas.openxmlformats.org/presentationml/2006/ole">
            <p:oleObj spid="_x0000_s15365" name="Document" r:id="rId3" imgW="5375549" imgH="1109733" progId="Word.Document.12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619672" y="4579838"/>
          <a:ext cx="8105775" cy="1441450"/>
        </p:xfrm>
        <a:graphic>
          <a:graphicData uri="http://schemas.openxmlformats.org/presentationml/2006/ole">
            <p:oleObj spid="_x0000_s15366" name="Document" r:id="rId4" imgW="6218605" imgH="1099688" progId="Word.Document.12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866158" y="1628800"/>
            <a:ext cx="3134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(Gaussian shape - blue)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culty.sdmiramar.edu/fgarces/LabMatters/Instruments/AA/Pic_AAS/PressureBroaden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692696"/>
            <a:ext cx="4824536" cy="499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115939" y="548680"/>
            <a:ext cx="50850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Natural Broadening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909888" y="2271713"/>
          <a:ext cx="5402262" cy="1219200"/>
        </p:xfrm>
        <a:graphic>
          <a:graphicData uri="http://schemas.openxmlformats.org/presentationml/2006/ole">
            <p:oleObj spid="_x0000_s18434" name="Document" r:id="rId3" imgW="4175945" imgH="948272" progId="Word.Document.12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563888" y="3717032"/>
          <a:ext cx="5402262" cy="1219200"/>
        </p:xfrm>
        <a:graphic>
          <a:graphicData uri="http://schemas.openxmlformats.org/presentationml/2006/ole">
            <p:oleObj spid="_x0000_s18435" name="Document" r:id="rId4" imgW="4175945" imgH="946833" progId="Word.Document.12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200932" y="1412776"/>
            <a:ext cx="2584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Lorentzian</a:t>
            </a:r>
            <a:r>
              <a:rPr lang="en-GB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shape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106612" y="1484784"/>
          <a:ext cx="7037388" cy="1439863"/>
        </p:xfrm>
        <a:graphic>
          <a:graphicData uri="http://schemas.openxmlformats.org/presentationml/2006/ole">
            <p:oleObj spid="_x0000_s19459" name="Document" r:id="rId3" imgW="5375549" imgH="1108295" progId="Word.Document.12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763688" y="3284984"/>
          <a:ext cx="8147050" cy="1427162"/>
        </p:xfrm>
        <a:graphic>
          <a:graphicData uri="http://schemas.openxmlformats.org/presentationml/2006/ole">
            <p:oleObj spid="_x0000_s19460" name="Document" r:id="rId4" imgW="6218605" imgH="1099688" progId="Word.Document.12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9921" y="548680"/>
            <a:ext cx="33970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Voigt Shape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6228184" y="5013176"/>
          <a:ext cx="2549525" cy="1441450"/>
        </p:xfrm>
        <a:graphic>
          <a:graphicData uri="http://schemas.openxmlformats.org/presentationml/2006/ole">
            <p:oleObj spid="_x0000_s19462" name="Document" r:id="rId5" imgW="1961679" imgH="1098945" progId="Word.Document.12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872283" y="5013176"/>
          <a:ext cx="2563813" cy="1427162"/>
        </p:xfrm>
        <a:graphic>
          <a:graphicData uri="http://schemas.openxmlformats.org/presentationml/2006/ole">
            <p:oleObj spid="_x0000_s19463" name="Document" r:id="rId6" imgW="1961679" imgH="109750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esson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5976664" cy="4629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4680520" cy="212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4248472" cy="390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65671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4793</TotalTime>
  <Words>339</Words>
  <Application>Microsoft Office PowerPoint</Application>
  <PresentationFormat>Apresentação no Ecrã (4:3)</PresentationFormat>
  <Paragraphs>303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30" baseType="lpstr">
      <vt:lpstr>Modèle par défaut</vt:lpstr>
      <vt:lpstr>Document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multi curves</dc:title>
  <dc:creator>www.powerpointstyles.com</dc:creator>
  <dc:description>Image credit to FreeDigitalPhotos.net</dc:description>
  <cp:lastModifiedBy>Adelino</cp:lastModifiedBy>
  <cp:revision>275</cp:revision>
  <dcterms:created xsi:type="dcterms:W3CDTF">2009-03-23T15:23:24Z</dcterms:created>
  <dcterms:modified xsi:type="dcterms:W3CDTF">2012-03-04T15:46:26Z</dcterms:modified>
</cp:coreProperties>
</file>