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docx" ContentType="application/vnd.openxmlformats-officedocument.wordprocessingml.document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9" r:id="rId3"/>
    <p:sldId id="300" r:id="rId4"/>
    <p:sldId id="301" r:id="rId5"/>
    <p:sldId id="302" r:id="rId6"/>
    <p:sldId id="306" r:id="rId7"/>
    <p:sldId id="305" r:id="rId8"/>
    <p:sldId id="307" r:id="rId9"/>
    <p:sldId id="303" r:id="rId10"/>
    <p:sldId id="304" r:id="rId11"/>
    <p:sldId id="308" r:id="rId12"/>
    <p:sldId id="309" r:id="rId13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4D4D4D"/>
    <a:srgbClr val="2263D4"/>
    <a:srgbClr val="60682C"/>
    <a:srgbClr val="919163"/>
    <a:srgbClr val="AE1517"/>
    <a:srgbClr val="CC0000"/>
    <a:srgbClr val="B68702"/>
    <a:srgbClr val="CA2F01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9" d="100"/>
          <a:sy n="69" d="100"/>
        </p:scale>
        <p:origin x="-1044" y="-4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image" Target="../media/image5.emf"/><Relationship Id="rId6" Type="http://schemas.openxmlformats.org/officeDocument/2006/relationships/image" Target="../media/image10.emf"/><Relationship Id="rId5" Type="http://schemas.openxmlformats.org/officeDocument/2006/relationships/image" Target="../media/image9.emf"/><Relationship Id="rId4" Type="http://schemas.openxmlformats.org/officeDocument/2006/relationships/image" Target="../media/image8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hyperlink" Target="http://www.powerpointstyles.com/" TargetMode="Externa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8" name="Text Box 34"/>
          <p:cNvSpPr txBox="1">
            <a:spLocks noChangeArrowheads="1"/>
          </p:cNvSpPr>
          <p:nvPr userDrawn="1"/>
        </p:nvSpPr>
        <p:spPr bwMode="auto">
          <a:xfrm>
            <a:off x="3348038" y="6237288"/>
            <a:ext cx="2457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>
                <a:hlinkClick r:id="rId13"/>
              </a:rPr>
              <a:t>Powerpoint Templates</a:t>
            </a:r>
            <a:endParaRPr lang="fr-FR"/>
          </a:p>
        </p:txBody>
      </p:sp>
      <p:pic>
        <p:nvPicPr>
          <p:cNvPr id="1057" name="Picture 33" descr="gfd ge ytr tyuaz yurt 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32" name="Text Box 8"/>
          <p:cNvSpPr txBox="1">
            <a:spLocks noChangeArrowheads="1"/>
          </p:cNvSpPr>
          <p:nvPr userDrawn="1"/>
        </p:nvSpPr>
        <p:spPr bwMode="auto">
          <a:xfrm>
            <a:off x="7962900" y="6375400"/>
            <a:ext cx="1073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 b="1">
                <a:solidFill>
                  <a:schemeClr val="bg1"/>
                </a:solidFill>
              </a:rPr>
              <a:t>Page </a:t>
            </a:r>
            <a:fld id="{61DA73B2-6207-46DC-BEBA-5EEC08D40306}" type="slidenum">
              <a:rPr lang="fr-FR" b="1">
                <a:solidFill>
                  <a:schemeClr val="bg1"/>
                </a:solidFill>
              </a:rPr>
              <a:pPr/>
              <a:t>‹nº›</a:t>
            </a:fld>
            <a:endParaRPr lang="fr-FR" b="1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powerpointstyles.com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package" Target="../embeddings/Microsoft_Office_Word_Document6.docx"/><Relationship Id="rId3" Type="http://schemas.openxmlformats.org/officeDocument/2006/relationships/package" Target="../embeddings/Microsoft_Office_Word_Document1.docx"/><Relationship Id="rId7" Type="http://schemas.openxmlformats.org/officeDocument/2006/relationships/package" Target="../embeddings/Microsoft_Office_Word_Document5.doc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package" Target="../embeddings/Microsoft_Office_Word_Document4.docx"/><Relationship Id="rId5" Type="http://schemas.openxmlformats.org/officeDocument/2006/relationships/package" Target="../embeddings/Microsoft_Office_Word_Document3.docx"/><Relationship Id="rId4" Type="http://schemas.openxmlformats.org/officeDocument/2006/relationships/package" Target="../embeddings/Microsoft_Office_Word_Document2.docx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7.doc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7" name="Text Box 29"/>
          <p:cNvSpPr txBox="1">
            <a:spLocks noChangeArrowheads="1"/>
          </p:cNvSpPr>
          <p:nvPr/>
        </p:nvSpPr>
        <p:spPr bwMode="auto">
          <a:xfrm>
            <a:off x="3348038" y="6237288"/>
            <a:ext cx="2457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>
                <a:hlinkClick r:id="rId2"/>
              </a:rPr>
              <a:t>Powerpoint Templates</a:t>
            </a:r>
            <a:endParaRPr lang="fr-FR"/>
          </a:p>
        </p:txBody>
      </p:sp>
      <p:pic>
        <p:nvPicPr>
          <p:cNvPr id="2076" name="Picture 28" descr="df dsf sdf zr 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1403648" y="1628800"/>
            <a:ext cx="6984776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GB" sz="4400" b="1" dirty="0" smtClean="0">
                <a:solidFill>
                  <a:schemeClr val="bg1"/>
                </a:solidFill>
                <a:latin typeface="Verdana" pitchFamily="34" charset="0"/>
              </a:rPr>
              <a:t>Atomic Spectroscopy:</a:t>
            </a:r>
          </a:p>
          <a:p>
            <a:pPr algn="ctr"/>
            <a:endParaRPr lang="en-GB" sz="4400" b="1" dirty="0" smtClean="0">
              <a:solidFill>
                <a:schemeClr val="bg1"/>
              </a:solidFill>
              <a:latin typeface="Verdana" pitchFamily="34" charset="0"/>
            </a:endParaRPr>
          </a:p>
          <a:p>
            <a:pPr algn="ctr"/>
            <a:endParaRPr lang="en-GB" sz="4400" b="1" dirty="0" smtClean="0">
              <a:solidFill>
                <a:schemeClr val="bg1"/>
              </a:solidFill>
              <a:latin typeface="Verdana" pitchFamily="34" charset="0"/>
            </a:endParaRPr>
          </a:p>
          <a:p>
            <a:pPr algn="ctr"/>
            <a:endParaRPr lang="en-GB" sz="4400" b="1" dirty="0" smtClean="0">
              <a:solidFill>
                <a:schemeClr val="bg1"/>
              </a:solidFill>
              <a:latin typeface="Verdana" pitchFamily="34" charset="0"/>
            </a:endParaRPr>
          </a:p>
          <a:p>
            <a:pPr algn="ctr"/>
            <a:endParaRPr lang="en-GB" sz="4400" b="1" dirty="0" smtClean="0">
              <a:solidFill>
                <a:schemeClr val="bg1"/>
              </a:solidFill>
              <a:latin typeface="Verdana" pitchFamily="34" charset="0"/>
            </a:endParaRPr>
          </a:p>
          <a:p>
            <a:pPr algn="ctr"/>
            <a:r>
              <a:rPr lang="en-GB" sz="4400" b="1" dirty="0" smtClean="0">
                <a:solidFill>
                  <a:schemeClr val="bg1"/>
                </a:solidFill>
                <a:latin typeface="Verdana" pitchFamily="34" charset="0"/>
              </a:rPr>
              <a:t>Emission, Absorption &amp; Fluorescence</a:t>
            </a:r>
            <a:endParaRPr lang="en-GB" sz="2800" i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68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07904" y="332656"/>
            <a:ext cx="3523017" cy="62834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759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736" y="1556792"/>
            <a:ext cx="6676999" cy="4148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80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736" y="1844824"/>
            <a:ext cx="6660232" cy="35057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3340435" y="260648"/>
            <a:ext cx="386836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GB" sz="3600" b="1" u="sng" dirty="0" smtClean="0">
                <a:solidFill>
                  <a:schemeClr val="bg1"/>
                </a:solidFill>
                <a:latin typeface="Verdana" pitchFamily="34" charset="0"/>
              </a:rPr>
              <a:t>Term Symbols</a:t>
            </a: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4211960" y="1340768"/>
          <a:ext cx="1782256" cy="1128762"/>
        </p:xfrm>
        <a:graphic>
          <a:graphicData uri="http://schemas.openxmlformats.org/presentationml/2006/ole">
            <p:oleObj spid="_x0000_s53251" name="Equation" r:id="rId3" imgW="380880" imgH="241200" progId="">
              <p:embed/>
            </p:oleObj>
          </a:graphicData>
        </a:graphic>
      </p:graphicFrame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522597" y="2926685"/>
            <a:ext cx="351891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GB" sz="3600" i="1" dirty="0" smtClean="0">
                <a:solidFill>
                  <a:schemeClr val="bg1"/>
                </a:solidFill>
                <a:latin typeface="Verdana" pitchFamily="34" charset="0"/>
              </a:rPr>
              <a:t>L</a:t>
            </a:r>
            <a:r>
              <a:rPr lang="en-GB" sz="3600" dirty="0" smtClean="0">
                <a:solidFill>
                  <a:schemeClr val="bg1"/>
                </a:solidFill>
                <a:latin typeface="Verdana" pitchFamily="34" charset="0"/>
              </a:rPr>
              <a:t> = 0, 1, 2, ...</a:t>
            </a:r>
          </a:p>
          <a:p>
            <a:pPr algn="ctr"/>
            <a:r>
              <a:rPr lang="en-GB" sz="3600" i="1" dirty="0" smtClean="0">
                <a:solidFill>
                  <a:schemeClr val="bg1"/>
                </a:solidFill>
                <a:latin typeface="Verdana" pitchFamily="34" charset="0"/>
              </a:rPr>
              <a:t>S, P, D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065754" y="4726885"/>
            <a:ext cx="237116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GB" sz="3600" i="1" dirty="0" smtClean="0">
                <a:solidFill>
                  <a:schemeClr val="bg1"/>
                </a:solidFill>
                <a:latin typeface="Verdana" pitchFamily="34" charset="0"/>
              </a:rPr>
              <a:t>J</a:t>
            </a:r>
            <a:r>
              <a:rPr lang="en-GB" sz="3600" dirty="0" smtClean="0">
                <a:solidFill>
                  <a:schemeClr val="bg1"/>
                </a:solidFill>
                <a:latin typeface="Verdana" pitchFamily="34" charset="0"/>
              </a:rPr>
              <a:t> = </a:t>
            </a:r>
            <a:r>
              <a:rPr lang="en-GB" sz="3600" i="1" dirty="0" smtClean="0">
                <a:solidFill>
                  <a:schemeClr val="bg1"/>
                </a:solidFill>
                <a:latin typeface="Verdana" pitchFamily="34" charset="0"/>
              </a:rPr>
              <a:t>L</a:t>
            </a:r>
            <a:r>
              <a:rPr lang="en-GB" sz="3600" dirty="0" smtClean="0">
                <a:solidFill>
                  <a:schemeClr val="bg1"/>
                </a:solidFill>
                <a:latin typeface="Verdana" pitchFamily="34" charset="0"/>
              </a:rPr>
              <a:t> + </a:t>
            </a:r>
            <a:r>
              <a:rPr lang="en-GB" sz="3600" i="1" dirty="0" smtClean="0">
                <a:solidFill>
                  <a:schemeClr val="bg1"/>
                </a:solidFill>
                <a:latin typeface="Verdana" pitchFamily="34" charset="0"/>
              </a:rPr>
              <a:t>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ll_couple.jpg"/>
          <p:cNvPicPr>
            <a:picLocks noChangeAspect="1"/>
          </p:cNvPicPr>
          <p:nvPr/>
        </p:nvPicPr>
        <p:blipFill>
          <a:blip r:embed="rId2" cstate="print"/>
          <a:srcRect l="12809" r="12309"/>
          <a:stretch>
            <a:fillRect/>
          </a:stretch>
        </p:blipFill>
        <p:spPr>
          <a:xfrm>
            <a:off x="2843808" y="404664"/>
            <a:ext cx="5472608" cy="3915459"/>
          </a:xfrm>
          <a:prstGeom prst="rect">
            <a:avLst/>
          </a:prstGeom>
        </p:spPr>
      </p:pic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2758611" y="4561964"/>
            <a:ext cx="548579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GB" sz="28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GB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= | </a:t>
            </a:r>
            <a:r>
              <a:rPr lang="en-GB" sz="28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GB" sz="2800" i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GB" sz="28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+ l</a:t>
            </a:r>
            <a:r>
              <a:rPr lang="en-GB" sz="2800" i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GB" sz="28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|, | </a:t>
            </a:r>
            <a:r>
              <a:rPr lang="en-GB" sz="28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GB" sz="2800" i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GB" sz="28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+ l</a:t>
            </a:r>
            <a:r>
              <a:rPr lang="en-GB" sz="2800" i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GB" sz="28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GB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GB" sz="28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|, ..., | </a:t>
            </a:r>
            <a:r>
              <a:rPr lang="en-GB" sz="28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GB" sz="2800" i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GB" sz="28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- l</a:t>
            </a:r>
            <a:r>
              <a:rPr lang="en-GB" sz="2800" i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GB" sz="28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|</a:t>
            </a:r>
            <a:endParaRPr lang="en-GB" sz="2800" i="1" baseline="-250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795099" y="5354052"/>
            <a:ext cx="566533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GB" sz="28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GB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= | </a:t>
            </a:r>
            <a:r>
              <a:rPr lang="en-GB" sz="28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GB" sz="2800" i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GB" sz="28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+ s</a:t>
            </a:r>
            <a:r>
              <a:rPr lang="en-GB" sz="2800" i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GB" sz="28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|, | </a:t>
            </a:r>
            <a:r>
              <a:rPr lang="en-GB" sz="28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GB" sz="2800" i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GB" sz="28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+ s</a:t>
            </a:r>
            <a:r>
              <a:rPr lang="en-GB" sz="2800" i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GB" sz="28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GB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GB" sz="28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|, ..., | </a:t>
            </a:r>
            <a:r>
              <a:rPr lang="en-GB" sz="28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GB" sz="2800" i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GB" sz="28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- s</a:t>
            </a:r>
            <a:r>
              <a:rPr lang="en-GB" sz="2800" i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GB" sz="28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|</a:t>
            </a:r>
            <a:endParaRPr lang="en-GB" sz="2800" i="1" baseline="-250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"/>
          <p:cNvSpPr txBox="1">
            <a:spLocks noChangeArrowheads="1"/>
          </p:cNvSpPr>
          <p:nvPr/>
        </p:nvSpPr>
        <p:spPr bwMode="auto">
          <a:xfrm>
            <a:off x="3305443" y="836712"/>
            <a:ext cx="4706545" cy="2103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GB" sz="28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GB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GB" sz="28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GB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GB" sz="28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</a:t>
            </a:r>
          </a:p>
          <a:p>
            <a:pPr algn="ctr"/>
            <a:endParaRPr lang="en-GB" sz="2800" i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GB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| </a:t>
            </a:r>
            <a:r>
              <a:rPr lang="en-GB" sz="28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 + S </a:t>
            </a:r>
            <a:r>
              <a:rPr lang="en-GB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|, | </a:t>
            </a:r>
            <a:r>
              <a:rPr lang="en-GB" sz="28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 + S - </a:t>
            </a:r>
            <a:r>
              <a:rPr lang="en-GB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GB" sz="28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|, ..., | </a:t>
            </a:r>
            <a:r>
              <a:rPr lang="en-GB" sz="28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 - S </a:t>
            </a:r>
            <a:r>
              <a:rPr lang="en-GB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|</a:t>
            </a:r>
          </a:p>
          <a:p>
            <a:pPr algn="ctr"/>
            <a:endParaRPr lang="en-GB" sz="2800" i="1" baseline="-250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GB" sz="28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Russell-Saunders Coupling</a:t>
            </a:r>
            <a:endParaRPr lang="en-GB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 Box 7"/>
          <p:cNvSpPr txBox="1">
            <a:spLocks noChangeArrowheads="1"/>
          </p:cNvSpPr>
          <p:nvPr/>
        </p:nvSpPr>
        <p:spPr bwMode="auto">
          <a:xfrm>
            <a:off x="3177175" y="3630116"/>
            <a:ext cx="4903907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GB" sz="2800" i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jj</a:t>
            </a:r>
            <a:r>
              <a:rPr lang="en-GB" sz="28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– Coupling</a:t>
            </a:r>
          </a:p>
          <a:p>
            <a:pPr algn="ctr"/>
            <a:endParaRPr lang="en-GB" sz="2800" i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GB" sz="2800" i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GB" sz="2800" i="1" baseline="-25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GB" sz="28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GB" sz="2800" i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GB" sz="2800" i="1" baseline="-25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GB" sz="28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GB" sz="2800" i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GB" sz="2800" i="1" baseline="-25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endParaRPr lang="en-GB" sz="2800" i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GB" sz="2800" i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GB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| </a:t>
            </a:r>
            <a:r>
              <a:rPr lang="en-GB" sz="28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GB" sz="2800" i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GB" sz="28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+ j</a:t>
            </a:r>
            <a:r>
              <a:rPr lang="en-GB" sz="2800" i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GB" sz="28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|, | </a:t>
            </a:r>
            <a:r>
              <a:rPr lang="en-GB" sz="28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GB" sz="2800" i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GB" sz="28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+ j</a:t>
            </a:r>
            <a:r>
              <a:rPr lang="en-GB" sz="2800" i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GB" sz="28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GB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GB" sz="28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|, ..., | </a:t>
            </a:r>
            <a:r>
              <a:rPr lang="en-GB" sz="28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GB" sz="2800" i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GB" sz="28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- j</a:t>
            </a:r>
            <a:r>
              <a:rPr lang="en-GB" sz="2800" i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GB" sz="28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|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"/>
          <p:cNvSpPr txBox="1">
            <a:spLocks noChangeArrowheads="1"/>
          </p:cNvSpPr>
          <p:nvPr/>
        </p:nvSpPr>
        <p:spPr bwMode="auto">
          <a:xfrm>
            <a:off x="3493524" y="260648"/>
            <a:ext cx="356219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GB" sz="3600" b="1" u="sng" dirty="0" err="1" smtClean="0">
                <a:solidFill>
                  <a:schemeClr val="bg1"/>
                </a:solidFill>
                <a:latin typeface="Verdana" pitchFamily="34" charset="0"/>
              </a:rPr>
              <a:t>Hund’s</a:t>
            </a:r>
            <a:r>
              <a:rPr lang="en-GB" sz="3600" b="1" u="sng" dirty="0" smtClean="0">
                <a:solidFill>
                  <a:schemeClr val="bg1"/>
                </a:solidFill>
                <a:latin typeface="Verdana" pitchFamily="34" charset="0"/>
              </a:rPr>
              <a:t> Rules</a:t>
            </a:r>
          </a:p>
        </p:txBody>
      </p:sp>
      <p:sp>
        <p:nvSpPr>
          <p:cNvPr id="3" name="Rectangle 2"/>
          <p:cNvSpPr/>
          <p:nvPr/>
        </p:nvSpPr>
        <p:spPr>
          <a:xfrm>
            <a:off x="2286000" y="1166843"/>
            <a:ext cx="6462464" cy="49751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4000"/>
              </a:lnSpc>
              <a:buFont typeface="Wingdings" pitchFamily="2" charset="2"/>
              <a:buChar char="v"/>
            </a:pPr>
            <a:r>
              <a:rPr lang="en-US" sz="2000" dirty="0" smtClean="0">
                <a:solidFill>
                  <a:schemeClr val="bg1"/>
                </a:solidFill>
              </a:rPr>
              <a:t> The lowest energy term is that which has the greatest spin multiplicity.</a:t>
            </a:r>
          </a:p>
          <a:p>
            <a:pPr>
              <a:lnSpc>
                <a:spcPct val="114000"/>
              </a:lnSpc>
              <a:buFont typeface="Arial" pitchFamily="34" charset="0"/>
              <a:buChar char="•"/>
            </a:pPr>
            <a:endParaRPr lang="en-US" sz="2000" dirty="0" smtClean="0">
              <a:solidFill>
                <a:schemeClr val="bg1"/>
              </a:solidFill>
            </a:endParaRPr>
          </a:p>
          <a:p>
            <a:pPr>
              <a:lnSpc>
                <a:spcPct val="114000"/>
              </a:lnSpc>
              <a:buFont typeface="Wingdings" pitchFamily="2" charset="2"/>
              <a:buChar char="v"/>
            </a:pPr>
            <a:r>
              <a:rPr lang="en-US" sz="2000" dirty="0" smtClean="0">
                <a:solidFill>
                  <a:schemeClr val="bg1"/>
                </a:solidFill>
              </a:rPr>
              <a:t> For terms that have the same spin multiplicity, the term with the highest orbital angular momentum lies lowest in energy.</a:t>
            </a:r>
          </a:p>
          <a:p>
            <a:pPr>
              <a:lnSpc>
                <a:spcPct val="114000"/>
              </a:lnSpc>
            </a:pPr>
            <a:endParaRPr lang="en-US" sz="2000" dirty="0" smtClean="0">
              <a:solidFill>
                <a:schemeClr val="bg1"/>
              </a:solidFill>
            </a:endParaRPr>
          </a:p>
          <a:p>
            <a:pPr>
              <a:lnSpc>
                <a:spcPct val="114000"/>
              </a:lnSpc>
              <a:buFont typeface="Wingdings" pitchFamily="2" charset="2"/>
              <a:buChar char="v"/>
            </a:pPr>
            <a:r>
              <a:rPr lang="en-US" sz="2000" dirty="0" smtClean="0">
                <a:solidFill>
                  <a:schemeClr val="bg1"/>
                </a:solidFill>
              </a:rPr>
              <a:t> spin-orbit coupling (more pronounced for heavier nuclei) splits terms </a:t>
            </a:r>
            <a:r>
              <a:rPr lang="pt-PT" sz="2000" dirty="0" err="1" smtClean="0">
                <a:solidFill>
                  <a:schemeClr val="bg1"/>
                </a:solidFill>
              </a:rPr>
              <a:t>into</a:t>
            </a:r>
            <a:r>
              <a:rPr lang="pt-PT" sz="2000" dirty="0" smtClean="0">
                <a:solidFill>
                  <a:schemeClr val="bg1"/>
                </a:solidFill>
              </a:rPr>
              <a:t> </a:t>
            </a:r>
            <a:r>
              <a:rPr lang="pt-PT" sz="2000" dirty="0" err="1" smtClean="0">
                <a:solidFill>
                  <a:schemeClr val="bg1"/>
                </a:solidFill>
              </a:rPr>
              <a:t>levels</a:t>
            </a:r>
            <a:r>
              <a:rPr lang="pt-PT" sz="2000" dirty="0" smtClean="0">
                <a:solidFill>
                  <a:schemeClr val="bg1"/>
                </a:solidFill>
              </a:rPr>
              <a:t>.</a:t>
            </a:r>
          </a:p>
          <a:p>
            <a:pPr marL="360000">
              <a:lnSpc>
                <a:spcPct val="114000"/>
              </a:lnSpc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bg1"/>
                </a:solidFill>
              </a:rPr>
              <a:t>{ If the unfilled </a:t>
            </a:r>
            <a:r>
              <a:rPr lang="en-US" sz="2000" dirty="0" err="1" smtClean="0">
                <a:solidFill>
                  <a:schemeClr val="bg1"/>
                </a:solidFill>
              </a:rPr>
              <a:t>subshell</a:t>
            </a:r>
            <a:r>
              <a:rPr lang="en-US" sz="2000" dirty="0" smtClean="0">
                <a:solidFill>
                  <a:schemeClr val="bg1"/>
                </a:solidFill>
              </a:rPr>
              <a:t> is exactly or more than half full, the level with the highest J value has the lowest energy.</a:t>
            </a:r>
          </a:p>
          <a:p>
            <a:pPr marL="360000">
              <a:lnSpc>
                <a:spcPct val="114000"/>
              </a:lnSpc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bg1"/>
                </a:solidFill>
              </a:rPr>
              <a:t>{ If the unfilled </a:t>
            </a:r>
            <a:r>
              <a:rPr lang="en-US" sz="2000" dirty="0" err="1" smtClean="0">
                <a:solidFill>
                  <a:schemeClr val="bg1"/>
                </a:solidFill>
              </a:rPr>
              <a:t>subshell</a:t>
            </a:r>
            <a:r>
              <a:rPr lang="en-US" sz="2000" dirty="0" smtClean="0">
                <a:solidFill>
                  <a:schemeClr val="bg1"/>
                </a:solidFill>
              </a:rPr>
              <a:t> is less than half full, the level with the lowest J value has the lowest energy.</a:t>
            </a:r>
            <a:endParaRPr lang="pt-PT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2706" name="Object 2"/>
          <p:cNvGraphicFramePr>
            <a:graphicFrameLocks noChangeAspect="1"/>
          </p:cNvGraphicFramePr>
          <p:nvPr/>
        </p:nvGraphicFramePr>
        <p:xfrm>
          <a:off x="3275856" y="332656"/>
          <a:ext cx="3200400" cy="747712"/>
        </p:xfrm>
        <a:graphic>
          <a:graphicData uri="http://schemas.openxmlformats.org/presentationml/2006/ole">
            <p:oleObj spid="_x0000_s72706" name="Document" r:id="rId3" imgW="2480707" imgH="587348" progId="Word.Document.12">
              <p:embed/>
            </p:oleObj>
          </a:graphicData>
        </a:graphic>
      </p:graphicFrame>
      <p:graphicFrame>
        <p:nvGraphicFramePr>
          <p:cNvPr id="72708" name="Object 4"/>
          <p:cNvGraphicFramePr>
            <a:graphicFrameLocks noChangeAspect="1"/>
          </p:cNvGraphicFramePr>
          <p:nvPr/>
        </p:nvGraphicFramePr>
        <p:xfrm>
          <a:off x="3176091" y="1412776"/>
          <a:ext cx="5140325" cy="747713"/>
        </p:xfrm>
        <a:graphic>
          <a:graphicData uri="http://schemas.openxmlformats.org/presentationml/2006/ole">
            <p:oleObj spid="_x0000_s72708" name="Document" r:id="rId4" imgW="3994317" imgH="578710" progId="Word.Document.12">
              <p:embed/>
            </p:oleObj>
          </a:graphicData>
        </a:graphic>
      </p:graphicFrame>
      <p:graphicFrame>
        <p:nvGraphicFramePr>
          <p:cNvPr id="72709" name="Object 5"/>
          <p:cNvGraphicFramePr>
            <a:graphicFrameLocks noChangeAspect="1"/>
          </p:cNvGraphicFramePr>
          <p:nvPr/>
        </p:nvGraphicFramePr>
        <p:xfrm>
          <a:off x="2627784" y="2564904"/>
          <a:ext cx="5140325" cy="747712"/>
        </p:xfrm>
        <a:graphic>
          <a:graphicData uri="http://schemas.openxmlformats.org/presentationml/2006/ole">
            <p:oleObj spid="_x0000_s72709" name="Document" r:id="rId5" imgW="3994317" imgH="577631" progId="Word.Document.12">
              <p:embed/>
            </p:oleObj>
          </a:graphicData>
        </a:graphic>
      </p:graphicFrame>
      <p:graphicFrame>
        <p:nvGraphicFramePr>
          <p:cNvPr id="72710" name="Object 6"/>
          <p:cNvGraphicFramePr>
            <a:graphicFrameLocks noChangeAspect="1"/>
          </p:cNvGraphicFramePr>
          <p:nvPr/>
        </p:nvGraphicFramePr>
        <p:xfrm>
          <a:off x="2672035" y="3789040"/>
          <a:ext cx="5140325" cy="747712"/>
        </p:xfrm>
        <a:graphic>
          <a:graphicData uri="http://schemas.openxmlformats.org/presentationml/2006/ole">
            <p:oleObj spid="_x0000_s72710" name="Document" r:id="rId6" imgW="3994317" imgH="577631" progId="Word.Document.12">
              <p:embed/>
            </p:oleObj>
          </a:graphicData>
        </a:graphic>
      </p:graphicFrame>
      <p:graphicFrame>
        <p:nvGraphicFramePr>
          <p:cNvPr id="72711" name="Object 7"/>
          <p:cNvGraphicFramePr>
            <a:graphicFrameLocks noChangeAspect="1"/>
          </p:cNvGraphicFramePr>
          <p:nvPr/>
        </p:nvGraphicFramePr>
        <p:xfrm>
          <a:off x="3635896" y="4509120"/>
          <a:ext cx="5167312" cy="733425"/>
        </p:xfrm>
        <a:graphic>
          <a:graphicData uri="http://schemas.openxmlformats.org/presentationml/2006/ole">
            <p:oleObj spid="_x0000_s72711" name="Document" r:id="rId7" imgW="3994317" imgH="577631" progId="Word.Document.12">
              <p:embed/>
            </p:oleObj>
          </a:graphicData>
        </a:graphic>
      </p:graphicFrame>
      <p:graphicFrame>
        <p:nvGraphicFramePr>
          <p:cNvPr id="72712" name="Object 8"/>
          <p:cNvGraphicFramePr>
            <a:graphicFrameLocks noChangeAspect="1"/>
          </p:cNvGraphicFramePr>
          <p:nvPr/>
        </p:nvGraphicFramePr>
        <p:xfrm>
          <a:off x="2331838" y="5589240"/>
          <a:ext cx="7424738" cy="720725"/>
        </p:xfrm>
        <a:graphic>
          <a:graphicData uri="http://schemas.openxmlformats.org/presentationml/2006/ole">
            <p:oleObj spid="_x0000_s72712" name="Document" r:id="rId8" imgW="5739316" imgH="569073" progId="Word.Documen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2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72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2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27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27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72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72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"/>
          <p:cNvSpPr txBox="1">
            <a:spLocks noChangeArrowheads="1"/>
          </p:cNvSpPr>
          <p:nvPr/>
        </p:nvSpPr>
        <p:spPr bwMode="auto">
          <a:xfrm>
            <a:off x="3199374" y="260648"/>
            <a:ext cx="415049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GB" sz="3600" b="1" u="sng" dirty="0" smtClean="0">
                <a:solidFill>
                  <a:schemeClr val="bg1"/>
                </a:solidFill>
                <a:latin typeface="Verdana" pitchFamily="34" charset="0"/>
              </a:rPr>
              <a:t>S</a:t>
            </a:r>
            <a:r>
              <a:rPr lang="en-GB" sz="3600" b="1" u="sng" dirty="0" smtClean="0">
                <a:solidFill>
                  <a:schemeClr val="bg1"/>
                </a:solidFill>
                <a:latin typeface="Verdana" pitchFamily="34" charset="0"/>
              </a:rPr>
              <a:t>election </a:t>
            </a:r>
            <a:r>
              <a:rPr lang="en-GB" sz="3600" b="1" u="sng" dirty="0" smtClean="0">
                <a:solidFill>
                  <a:schemeClr val="bg1"/>
                </a:solidFill>
                <a:latin typeface="Verdana" pitchFamily="34" charset="0"/>
              </a:rPr>
              <a:t>Rules</a:t>
            </a:r>
          </a:p>
        </p:txBody>
      </p:sp>
      <p:sp>
        <p:nvSpPr>
          <p:cNvPr id="3" name="Rectângulo 2"/>
          <p:cNvSpPr/>
          <p:nvPr/>
        </p:nvSpPr>
        <p:spPr>
          <a:xfrm>
            <a:off x="3203849" y="1412776"/>
            <a:ext cx="5472608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i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Helicity</a:t>
            </a:r>
            <a:r>
              <a:rPr lang="en-GB" sz="28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of a photon σ = ± </a:t>
            </a:r>
            <a:r>
              <a:rPr lang="en-GB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  <a:p>
            <a:endParaRPr lang="en-GB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GB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(Physically analogous to the </a:t>
            </a:r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angular momentum </a:t>
            </a:r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along </a:t>
            </a:r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the axis of </a:t>
            </a:r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propagation)</a:t>
            </a:r>
          </a:p>
          <a:p>
            <a:endParaRPr lang="en-US" sz="2400" i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Upon absorption or emission of a photon the atom must change the momentum along the </a:t>
            </a:r>
            <a:r>
              <a:rPr lang="en-US" sz="2400" i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zz</a:t>
            </a:r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axis (considered collinear with the axis of propagation) in </a:t>
            </a:r>
            <a:r>
              <a:rPr lang="en-GB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± </a:t>
            </a:r>
            <a:r>
              <a:rPr lang="en-GB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  <a:p>
            <a:endParaRPr lang="en-GB" sz="2400" i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GB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ΔJ = </a:t>
            </a:r>
            <a:r>
              <a:rPr lang="en-GB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0;</a:t>
            </a:r>
            <a:r>
              <a:rPr lang="en-GB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± </a:t>
            </a:r>
            <a:r>
              <a:rPr lang="en-GB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 (but </a:t>
            </a:r>
            <a:r>
              <a:rPr lang="en-GB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GB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≠ 0 if </a:t>
            </a:r>
            <a:r>
              <a:rPr lang="en-GB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ΔJ = </a:t>
            </a:r>
            <a:r>
              <a:rPr lang="en-GB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0)</a:t>
            </a:r>
          </a:p>
          <a:p>
            <a:r>
              <a:rPr lang="en-GB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ΔM</a:t>
            </a:r>
            <a:r>
              <a:rPr lang="en-GB" sz="2400" i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GB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GB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0;</a:t>
            </a:r>
            <a:r>
              <a:rPr lang="en-GB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± </a:t>
            </a:r>
            <a:r>
              <a:rPr lang="en-GB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 (but </a:t>
            </a:r>
            <a:r>
              <a:rPr lang="en-GB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ΔM</a:t>
            </a:r>
            <a:r>
              <a:rPr lang="en-GB" sz="2400" i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GB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≠ </a:t>
            </a:r>
            <a:r>
              <a:rPr lang="en-GB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 if </a:t>
            </a:r>
            <a:r>
              <a:rPr lang="en-GB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J </a:t>
            </a:r>
            <a:r>
              <a:rPr lang="en-GB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= 0)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3730" name="Object 2"/>
          <p:cNvGraphicFramePr>
            <a:graphicFrameLocks noChangeAspect="1"/>
          </p:cNvGraphicFramePr>
          <p:nvPr/>
        </p:nvGraphicFramePr>
        <p:xfrm>
          <a:off x="3131840" y="1588715"/>
          <a:ext cx="5360987" cy="1192213"/>
        </p:xfrm>
        <a:graphic>
          <a:graphicData uri="http://schemas.openxmlformats.org/presentationml/2006/ole">
            <p:oleObj spid="_x0000_s73730" name="Document" r:id="rId3" imgW="4144706" imgH="930327" progId="Word.Document.12">
              <p:embed/>
            </p:oleObj>
          </a:graphicData>
        </a:graphic>
      </p:graphicFrame>
      <p:sp>
        <p:nvSpPr>
          <p:cNvPr id="3" name="Rectângulo 2"/>
          <p:cNvSpPr/>
          <p:nvPr/>
        </p:nvSpPr>
        <p:spPr>
          <a:xfrm>
            <a:off x="3059832" y="3271624"/>
            <a:ext cx="547260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Spin wave functions are differentially zero (</a:t>
            </a:r>
            <a:r>
              <a:rPr lang="en-GB" sz="2800" i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αβ</a:t>
            </a:r>
            <a:r>
              <a:rPr lang="en-GB" sz="28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 or one (</a:t>
            </a:r>
            <a:r>
              <a:rPr lang="en-GB" sz="2800" i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αα</a:t>
            </a:r>
            <a:r>
              <a:rPr lang="en-GB" sz="28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endParaRPr lang="en-GB" sz="2800" i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GB" sz="28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ΔS = 0 allowed</a:t>
            </a:r>
          </a:p>
          <a:p>
            <a:endParaRPr lang="en-GB" sz="2800" i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GB" sz="28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ΔS ≠ 0 forbidden</a:t>
            </a:r>
            <a:endParaRPr lang="en-GB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ângulo 3"/>
          <p:cNvSpPr/>
          <p:nvPr/>
        </p:nvSpPr>
        <p:spPr>
          <a:xfrm>
            <a:off x="2699792" y="548680"/>
            <a:ext cx="626469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Electric dipole Transition moment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"/>
          <p:cNvSpPr txBox="1">
            <a:spLocks noChangeArrowheads="1"/>
          </p:cNvSpPr>
          <p:nvPr/>
        </p:nvSpPr>
        <p:spPr bwMode="auto">
          <a:xfrm>
            <a:off x="3059832" y="260648"/>
            <a:ext cx="4966423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GB" sz="3600" b="1" u="sng" dirty="0" err="1" smtClean="0">
                <a:solidFill>
                  <a:schemeClr val="bg1"/>
                </a:solidFill>
                <a:latin typeface="Verdana" pitchFamily="34" charset="0"/>
              </a:rPr>
              <a:t>Grotrian</a:t>
            </a:r>
            <a:r>
              <a:rPr lang="en-GB" sz="3600" b="1" u="sng" dirty="0" smtClean="0">
                <a:solidFill>
                  <a:schemeClr val="bg1"/>
                </a:solidFill>
                <a:latin typeface="Verdana" pitchFamily="34" charset="0"/>
              </a:rPr>
              <a:t> Diagrams</a:t>
            </a:r>
          </a:p>
          <a:p>
            <a:pPr algn="ctr"/>
            <a:endParaRPr lang="en-GB" sz="3600" b="1" u="sng" dirty="0" smtClean="0">
              <a:solidFill>
                <a:schemeClr val="bg1"/>
              </a:solidFill>
              <a:latin typeface="Verdana" pitchFamily="34" charset="0"/>
            </a:endParaRPr>
          </a:p>
          <a:p>
            <a:pPr algn="ctr"/>
            <a:r>
              <a:rPr lang="en-GB" sz="2800" i="1" dirty="0" smtClean="0">
                <a:solidFill>
                  <a:schemeClr val="bg1"/>
                </a:solidFill>
                <a:latin typeface="Verdana" pitchFamily="34" charset="0"/>
              </a:rPr>
              <a:t>Hydrogen</a:t>
            </a:r>
            <a:endParaRPr lang="en-GB" sz="2800" i="1" dirty="0" smtClean="0">
              <a:solidFill>
                <a:schemeClr val="bg1"/>
              </a:solidFill>
              <a:latin typeface="Verdana" pitchFamily="34" charset="0"/>
            </a:endParaRPr>
          </a:p>
        </p:txBody>
      </p:sp>
      <p:pic>
        <p:nvPicPr>
          <p:cNvPr id="67586" name="Picture 2" descr="http://ocw.tufts.edu/data/36/393091/393124_xlarge.jpg"/>
          <p:cNvPicPr>
            <a:picLocks noChangeAspect="1" noChangeArrowheads="1"/>
          </p:cNvPicPr>
          <p:nvPr/>
        </p:nvPicPr>
        <p:blipFill>
          <a:blip r:embed="rId2" cstate="print"/>
          <a:srcRect l="3544" t="6300" r="11407" b="8651"/>
          <a:stretch>
            <a:fillRect/>
          </a:stretch>
        </p:blipFill>
        <p:spPr bwMode="auto">
          <a:xfrm>
            <a:off x="2987824" y="2276872"/>
            <a:ext cx="5184576" cy="38884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4272</TotalTime>
  <Words>337</Words>
  <Application>Microsoft Office PowerPoint</Application>
  <PresentationFormat>Apresentação no Ecrã (4:3)</PresentationFormat>
  <Paragraphs>49</Paragraphs>
  <Slides>12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incorporados</vt:lpstr>
      </vt:variant>
      <vt:variant>
        <vt:i4>2</vt:i4>
      </vt:variant>
      <vt:variant>
        <vt:lpstr>Títulos dos diapositivos</vt:lpstr>
      </vt:variant>
      <vt:variant>
        <vt:i4>12</vt:i4>
      </vt:variant>
    </vt:vector>
  </HeadingPairs>
  <TitlesOfParts>
    <vt:vector size="15" baseType="lpstr">
      <vt:lpstr>Modèle par défaut</vt:lpstr>
      <vt:lpstr>Equation</vt:lpstr>
      <vt:lpstr>Microsoft Office Word Document</vt:lpstr>
      <vt:lpstr>Diapositivo 1</vt:lpstr>
      <vt:lpstr>Diapositivo 2</vt:lpstr>
      <vt:lpstr>Diapositivo 3</vt:lpstr>
      <vt:lpstr>Diapositivo 4</vt:lpstr>
      <vt:lpstr>Diapositivo 5</vt:lpstr>
      <vt:lpstr>Diapositivo 6</vt:lpstr>
      <vt:lpstr>Diapositivo 7</vt:lpstr>
      <vt:lpstr>Diapositivo 8</vt:lpstr>
      <vt:lpstr>Diapositivo 9</vt:lpstr>
      <vt:lpstr>Diapositivo 10</vt:lpstr>
      <vt:lpstr>Diapositivo 11</vt:lpstr>
      <vt:lpstr>Diapositivo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Colorful multi curves</dc:title>
  <dc:creator>www.powerpointstyles.com</dc:creator>
  <dc:description>Image credit to FreeDigitalPhotos.net</dc:description>
  <cp:lastModifiedBy>Adelino</cp:lastModifiedBy>
  <cp:revision>219</cp:revision>
  <dcterms:created xsi:type="dcterms:W3CDTF">2009-03-23T15:23:24Z</dcterms:created>
  <dcterms:modified xsi:type="dcterms:W3CDTF">2012-02-27T02:23:25Z</dcterms:modified>
</cp:coreProperties>
</file>