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59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2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0CA"/>
    <a:srgbClr val="B68702"/>
    <a:srgbClr val="919163"/>
    <a:srgbClr val="4D4D4D"/>
    <a:srgbClr val="2263D4"/>
    <a:srgbClr val="60682C"/>
    <a:srgbClr val="AE1517"/>
    <a:srgbClr val="CC0000"/>
    <a:srgbClr val="CA2F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4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6.emf"/><Relationship Id="rId1" Type="http://schemas.openxmlformats.org/officeDocument/2006/relationships/image" Target="../media/image22.emf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4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image" Target="../media/image6.emf"/><Relationship Id="rId1" Type="http://schemas.openxmlformats.org/officeDocument/2006/relationships/image" Target="../media/image22.emf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10" Type="http://schemas.openxmlformats.org/officeDocument/2006/relationships/image" Target="../media/image37.emf"/><Relationship Id="rId4" Type="http://schemas.openxmlformats.org/officeDocument/2006/relationships/image" Target="../media/image31.emf"/><Relationship Id="rId9" Type="http://schemas.openxmlformats.org/officeDocument/2006/relationships/image" Target="../media/image3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Text Box 34"/>
          <p:cNvSpPr txBox="1">
            <a:spLocks noChangeArrowheads="1"/>
          </p:cNvSpPr>
          <p:nvPr userDrawn="1"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13"/>
              </a:rPr>
              <a:t>Powerpoint Templates</a:t>
            </a:r>
            <a:endParaRPr lang="fr-FR"/>
          </a:p>
        </p:txBody>
      </p:sp>
      <p:pic>
        <p:nvPicPr>
          <p:cNvPr id="1057" name="Picture 33" descr="gfd ge ytr tyuaz yurt 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Page </a:t>
            </a:r>
            <a:fld id="{61DA73B2-6207-46DC-BEBA-5EEC08D40306}" type="slidenum">
              <a:rPr lang="fr-FR" b="1">
                <a:solidFill>
                  <a:schemeClr val="bg1"/>
                </a:solidFill>
              </a:rPr>
              <a:pPr/>
              <a:t>‹#›</a:t>
            </a:fld>
            <a:endParaRPr lang="fr-FR" b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Word_Document25.docx"/><Relationship Id="rId3" Type="http://schemas.openxmlformats.org/officeDocument/2006/relationships/package" Target="../embeddings/Microsoft_Office_Word_Document20.docx"/><Relationship Id="rId7" Type="http://schemas.openxmlformats.org/officeDocument/2006/relationships/package" Target="../embeddings/Microsoft_Office_Word_Document2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Microsoft_Office_Word_Document23.docx"/><Relationship Id="rId5" Type="http://schemas.openxmlformats.org/officeDocument/2006/relationships/package" Target="../embeddings/Microsoft_Office_Word_Document22.docx"/><Relationship Id="rId4" Type="http://schemas.openxmlformats.org/officeDocument/2006/relationships/package" Target="../embeddings/Microsoft_Office_Word_Document21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package" Target="../embeddings/Microsoft_Office_Word_Document29.docx"/><Relationship Id="rId5" Type="http://schemas.openxmlformats.org/officeDocument/2006/relationships/package" Target="../embeddings/Microsoft_Office_Word_Document28.docx"/><Relationship Id="rId4" Type="http://schemas.openxmlformats.org/officeDocument/2006/relationships/package" Target="../embeddings/Microsoft_Office_Word_Document27.docx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Word_Document35.docx"/><Relationship Id="rId3" Type="http://schemas.openxmlformats.org/officeDocument/2006/relationships/package" Target="../embeddings/Microsoft_Office_Word_Document30.docx"/><Relationship Id="rId7" Type="http://schemas.openxmlformats.org/officeDocument/2006/relationships/package" Target="../embeddings/Microsoft_Office_Word_Document34.docx"/><Relationship Id="rId12" Type="http://schemas.openxmlformats.org/officeDocument/2006/relationships/package" Target="../embeddings/Microsoft_Office_Word_Document3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package" Target="../embeddings/Microsoft_Office_Word_Document33.docx"/><Relationship Id="rId11" Type="http://schemas.openxmlformats.org/officeDocument/2006/relationships/package" Target="../embeddings/Microsoft_Office_Word_Document38.docx"/><Relationship Id="rId5" Type="http://schemas.openxmlformats.org/officeDocument/2006/relationships/package" Target="../embeddings/Microsoft_Office_Word_Document32.docx"/><Relationship Id="rId10" Type="http://schemas.openxmlformats.org/officeDocument/2006/relationships/package" Target="../embeddings/Microsoft_Office_Word_Document37.docx"/><Relationship Id="rId4" Type="http://schemas.openxmlformats.org/officeDocument/2006/relationships/package" Target="../embeddings/Microsoft_Office_Word_Document31.docx"/><Relationship Id="rId9" Type="http://schemas.openxmlformats.org/officeDocument/2006/relationships/package" Target="../embeddings/Microsoft_Office_Word_Document36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package" Target="../embeddings/Microsoft_Office_Word_Document42.docx"/><Relationship Id="rId5" Type="http://schemas.openxmlformats.org/officeDocument/2006/relationships/package" Target="../embeddings/Microsoft_Office_Word_Document41.docx"/><Relationship Id="rId4" Type="http://schemas.openxmlformats.org/officeDocument/2006/relationships/package" Target="../embeddings/Microsoft_Office_Word_Document40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gif"/><Relationship Id="rId4" Type="http://schemas.openxmlformats.org/officeDocument/2006/relationships/image" Target="../media/image5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hyperlink" Target="//upload.wikimedia.org/wikipedia/commons/3/30/Partial_transmittance.g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hyperlink" Target="//upload.wikimedia.org/wikipedia/commons/0/02/Fresnel.sv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hyperlink" Target="//upload.wikimedia.org/wikipedia/commons/a/a4/Fresnel_reflection.sv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7" Type="http://schemas.openxmlformats.org/officeDocument/2006/relationships/package" Target="../embeddings/Microsoft_Office_Word_Document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Office_Word_Document4.docx"/><Relationship Id="rId5" Type="http://schemas.openxmlformats.org/officeDocument/2006/relationships/package" Target="../embeddings/Microsoft_Office_Word_Document3.docx"/><Relationship Id="rId4" Type="http://schemas.openxmlformats.org/officeDocument/2006/relationships/package" Target="../embeddings/Microsoft_Office_Word_Document2.docx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gif"/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Word_Document7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Office_Word_Document11.docx"/><Relationship Id="rId5" Type="http://schemas.openxmlformats.org/officeDocument/2006/relationships/package" Target="../embeddings/Microsoft_Office_Word_Document10.docx"/><Relationship Id="rId4" Type="http://schemas.openxmlformats.org/officeDocument/2006/relationships/package" Target="../embeddings/Microsoft_Office_Word_Document9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package" Target="../embeddings/Microsoft_Office_Word_Document14.docx"/><Relationship Id="rId4" Type="http://schemas.openxmlformats.org/officeDocument/2006/relationships/package" Target="../embeddings/Microsoft_Office_Word_Document13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package" Target="../embeddings/Microsoft_Office_Word_Document16.docx"/><Relationship Id="rId4" Type="http://schemas.openxmlformats.org/officeDocument/2006/relationships/package" Target="../embeddings/Microsoft_Office_Word_Document15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gif"/><Relationship Id="rId5" Type="http://schemas.openxmlformats.org/officeDocument/2006/relationships/package" Target="../embeddings/Microsoft_Office_Word_Document19.docx"/><Relationship Id="rId4" Type="http://schemas.openxmlformats.org/officeDocument/2006/relationships/package" Target="../embeddings/Microsoft_Office_Word_Document18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hlinkClick r:id="rId2"/>
              </a:rPr>
              <a:t>Powerpoint Templates</a:t>
            </a:r>
            <a:endParaRPr lang="fr-FR"/>
          </a:p>
        </p:txBody>
      </p:sp>
      <p:pic>
        <p:nvPicPr>
          <p:cNvPr id="2076" name="Picture 28" descr="df dsf sdf zr 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195736" y="1700808"/>
            <a:ext cx="5319085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  <a:latin typeface="Verdana" pitchFamily="34" charset="0"/>
              </a:rPr>
              <a:t>Electromagnetic</a:t>
            </a:r>
          </a:p>
          <a:p>
            <a:endParaRPr lang="en-GB" sz="44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endParaRPr lang="en-GB" sz="44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endParaRPr lang="en-GB" sz="44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endParaRPr lang="en-GB" sz="4400" b="1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4400" b="1" dirty="0" smtClean="0">
                <a:solidFill>
                  <a:schemeClr val="bg1"/>
                </a:solidFill>
                <a:latin typeface="Verdana" pitchFamily="34" charset="0"/>
              </a:rPr>
              <a:t>Radiation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923928" y="332656"/>
            <a:ext cx="3018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 b="1" u="sng" dirty="0" smtClean="0">
                <a:solidFill>
                  <a:schemeClr val="bg1"/>
                </a:solidFill>
                <a:latin typeface="Verdana" pitchFamily="34" charset="0"/>
              </a:rPr>
              <a:t>Free Space</a:t>
            </a:r>
            <a:endParaRPr lang="en-GB" sz="3600" u="sng" dirty="0">
              <a:solidFill>
                <a:schemeClr val="bg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325813" y="1425575"/>
          <a:ext cx="3181350" cy="427038"/>
        </p:xfrm>
        <a:graphic>
          <a:graphicData uri="http://schemas.openxmlformats.org/presentationml/2006/ole">
            <p:oleObj spid="_x0000_s37890" name="Document" r:id="rId3" imgW="2480884" imgH="340903" progId="Word.Document.12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294955" y="2132856"/>
          <a:ext cx="3200400" cy="387350"/>
        </p:xfrm>
        <a:graphic>
          <a:graphicData uri="http://schemas.openxmlformats.org/presentationml/2006/ole">
            <p:oleObj spid="_x0000_s37891" name="Document" r:id="rId4" imgW="2480884" imgH="298830" progId="Word.Document.12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635896" y="2708275"/>
          <a:ext cx="4667250" cy="735013"/>
        </p:xfrm>
        <a:graphic>
          <a:graphicData uri="http://schemas.openxmlformats.org/presentationml/2006/ole">
            <p:oleObj spid="_x0000_s37892" name="Document" r:id="rId5" imgW="3633353" imgH="581477" progId="Word.Document.12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603848" y="3717032"/>
          <a:ext cx="3200400" cy="747712"/>
        </p:xfrm>
        <a:graphic>
          <a:graphicData uri="http://schemas.openxmlformats.org/presentationml/2006/ole">
            <p:oleObj spid="_x0000_s37893" name="Document" r:id="rId6" imgW="2480884" imgH="586871" progId="Word.Document.12">
              <p:embed/>
            </p:oleObj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2339752" y="4725144"/>
          <a:ext cx="6972300" cy="819150"/>
        </p:xfrm>
        <a:graphic>
          <a:graphicData uri="http://schemas.openxmlformats.org/presentationml/2006/ole">
            <p:oleObj spid="_x0000_s37894" name="Document" r:id="rId7" imgW="5434557" imgH="636856" progId="Word.Document.12">
              <p:embed/>
            </p:oleObj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1694060" y="5895553"/>
          <a:ext cx="6910388" cy="485775"/>
        </p:xfrm>
        <a:graphic>
          <a:graphicData uri="http://schemas.openxmlformats.org/presentationml/2006/ole">
            <p:oleObj spid="_x0000_s37895" name="Document" r:id="rId8" imgW="5434557" imgH="38189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3779912" y="692696"/>
          <a:ext cx="3681412" cy="782638"/>
        </p:xfrm>
        <a:graphic>
          <a:graphicData uri="http://schemas.openxmlformats.org/presentationml/2006/ole">
            <p:oleObj spid="_x0000_s38914" name="Document" r:id="rId3" imgW="2896464" imgH="615280" progId="Word.Document.12">
              <p:embed/>
            </p:oleObj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3763963" y="2009403"/>
          <a:ext cx="3646487" cy="771525"/>
        </p:xfrm>
        <a:graphic>
          <a:graphicData uri="http://schemas.openxmlformats.org/presentationml/2006/ole">
            <p:oleObj spid="_x0000_s38916" name="Document" r:id="rId4" imgW="2896464" imgH="615280" progId="Word.Document.12">
              <p:embed/>
            </p:oleObj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771800" y="3212976"/>
            <a:ext cx="56797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i="1" dirty="0" smtClean="0">
                <a:solidFill>
                  <a:schemeClr val="bg1"/>
                </a:solidFill>
                <a:latin typeface="Verdana" pitchFamily="34" charset="0"/>
              </a:rPr>
              <a:t>Possible solution: </a:t>
            </a:r>
            <a:r>
              <a:rPr lang="en-GB" sz="2800" i="1" dirty="0" smtClean="0">
                <a:solidFill>
                  <a:srgbClr val="FFFF00"/>
                </a:solidFill>
                <a:latin typeface="Verdana" pitchFamily="34" charset="0"/>
              </a:rPr>
              <a:t>Plane waves</a:t>
            </a:r>
            <a:endParaRPr lang="en-GB" sz="2800" i="1" dirty="0">
              <a:solidFill>
                <a:srgbClr val="FFFF00"/>
              </a:solidFill>
            </a:endParaRPr>
          </a:p>
        </p:txBody>
      </p:sp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1979712" y="4005064"/>
          <a:ext cx="6910388" cy="474663"/>
        </p:xfrm>
        <a:graphic>
          <a:graphicData uri="http://schemas.openxmlformats.org/presentationml/2006/ole">
            <p:oleObj spid="_x0000_s38919" name="Document" r:id="rId5" imgW="5434557" imgH="382257" progId="Word.Document.12">
              <p:embed/>
            </p:oleObj>
          </a:graphicData>
        </a:graphic>
      </p:graphicFrame>
      <p:graphicFrame>
        <p:nvGraphicFramePr>
          <p:cNvPr id="38920" name="Object 8"/>
          <p:cNvGraphicFramePr>
            <a:graphicFrameLocks noChangeAspect="1"/>
          </p:cNvGraphicFramePr>
          <p:nvPr/>
        </p:nvGraphicFramePr>
        <p:xfrm>
          <a:off x="1979712" y="4754538"/>
          <a:ext cx="6910387" cy="474662"/>
        </p:xfrm>
        <a:graphic>
          <a:graphicData uri="http://schemas.openxmlformats.org/presentationml/2006/ole">
            <p:oleObj spid="_x0000_s38920" name="Document" r:id="rId6" imgW="5434557" imgH="38225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2225899" y="344711"/>
          <a:ext cx="3181350" cy="427038"/>
        </p:xfrm>
        <a:graphic>
          <a:graphicData uri="http://schemas.openxmlformats.org/presentationml/2006/ole">
            <p:oleObj spid="_x0000_s39938" name="Document" r:id="rId3" imgW="2480884" imgH="340903" progId="Word.Document.12">
              <p:embed/>
            </p:oleObj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4499992" y="377354"/>
          <a:ext cx="3200400" cy="387350"/>
        </p:xfrm>
        <a:graphic>
          <a:graphicData uri="http://schemas.openxmlformats.org/presentationml/2006/ole">
            <p:oleObj spid="_x0000_s39939" name="Document" r:id="rId4" imgW="2480884" imgH="298830" progId="Word.Document.12">
              <p:embed/>
            </p:oleObj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1475656" y="1154138"/>
          <a:ext cx="6910387" cy="474662"/>
        </p:xfrm>
        <a:graphic>
          <a:graphicData uri="http://schemas.openxmlformats.org/presentationml/2006/ole">
            <p:oleObj spid="_x0000_s39940" name="Document" r:id="rId5" imgW="5434557" imgH="382257" progId="Word.Document.12">
              <p:embed/>
            </p:oleObj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2411760" y="2708920"/>
          <a:ext cx="6045200" cy="534987"/>
        </p:xfrm>
        <a:graphic>
          <a:graphicData uri="http://schemas.openxmlformats.org/presentationml/2006/ole">
            <p:oleObj spid="_x0000_s39941" name="Document" r:id="rId6" imgW="4713500" imgH="415341" progId="Word.Document.12">
              <p:embed/>
            </p:oleObj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1473200" y="1995488"/>
          <a:ext cx="6910388" cy="474662"/>
        </p:xfrm>
        <a:graphic>
          <a:graphicData uri="http://schemas.openxmlformats.org/presentationml/2006/ole">
            <p:oleObj spid="_x0000_s39942" name="Document" r:id="rId7" imgW="5434557" imgH="382257" progId="Word.Document.12">
              <p:embed/>
            </p:oleObj>
          </a:graphicData>
        </a:graphic>
      </p:graphicFrame>
      <p:graphicFrame>
        <p:nvGraphicFramePr>
          <p:cNvPr id="39943" name="Object 7"/>
          <p:cNvGraphicFramePr>
            <a:graphicFrameLocks noChangeAspect="1"/>
          </p:cNvGraphicFramePr>
          <p:nvPr/>
        </p:nvGraphicFramePr>
        <p:xfrm>
          <a:off x="2699792" y="3573016"/>
          <a:ext cx="2767013" cy="511175"/>
        </p:xfrm>
        <a:graphic>
          <a:graphicData uri="http://schemas.openxmlformats.org/presentationml/2006/ole">
            <p:oleObj spid="_x0000_s39943" name="Document" r:id="rId8" imgW="2178285" imgH="410306" progId="Word.Document.12">
              <p:embed/>
            </p:oleObj>
          </a:graphicData>
        </a:graphic>
      </p:graphicFrame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2699792" y="4213969"/>
          <a:ext cx="2767013" cy="511175"/>
        </p:xfrm>
        <a:graphic>
          <a:graphicData uri="http://schemas.openxmlformats.org/presentationml/2006/ole">
            <p:oleObj spid="_x0000_s39944" name="Document" r:id="rId9" imgW="2178285" imgH="409228" progId="Word.Document.12">
              <p:embed/>
            </p:oleObj>
          </a:graphicData>
        </a:graphic>
      </p:graphicFrame>
      <p:graphicFrame>
        <p:nvGraphicFramePr>
          <p:cNvPr id="39945" name="Object 9"/>
          <p:cNvGraphicFramePr>
            <a:graphicFrameLocks noChangeAspect="1"/>
          </p:cNvGraphicFramePr>
          <p:nvPr/>
        </p:nvGraphicFramePr>
        <p:xfrm>
          <a:off x="2885107" y="4869160"/>
          <a:ext cx="2767013" cy="511175"/>
        </p:xfrm>
        <a:graphic>
          <a:graphicData uri="http://schemas.openxmlformats.org/presentationml/2006/ole">
            <p:oleObj spid="_x0000_s39945" name="Document" r:id="rId10" imgW="2178285" imgH="409228" progId="Word.Document.12">
              <p:embed/>
            </p:oleObj>
          </a:graphicData>
        </a:graphic>
      </p:graphicFrame>
      <p:graphicFrame>
        <p:nvGraphicFramePr>
          <p:cNvPr id="39946" name="Object 10"/>
          <p:cNvGraphicFramePr>
            <a:graphicFrameLocks noChangeAspect="1"/>
          </p:cNvGraphicFramePr>
          <p:nvPr/>
        </p:nvGraphicFramePr>
        <p:xfrm>
          <a:off x="3101131" y="5517232"/>
          <a:ext cx="2767013" cy="831850"/>
        </p:xfrm>
        <a:graphic>
          <a:graphicData uri="http://schemas.openxmlformats.org/presentationml/2006/ole">
            <p:oleObj spid="_x0000_s39946" name="Document" r:id="rId11" imgW="2178285" imgH="652678" progId="Word.Document.12">
              <p:embed/>
            </p:oleObj>
          </a:graphicData>
        </a:graphic>
      </p:graphicFrame>
      <p:graphicFrame>
        <p:nvGraphicFramePr>
          <p:cNvPr id="39947" name="Object 11"/>
          <p:cNvGraphicFramePr>
            <a:graphicFrameLocks noChangeAspect="1"/>
          </p:cNvGraphicFramePr>
          <p:nvPr/>
        </p:nvGraphicFramePr>
        <p:xfrm>
          <a:off x="5940152" y="5013176"/>
          <a:ext cx="2767012" cy="820737"/>
        </p:xfrm>
        <a:graphic>
          <a:graphicData uri="http://schemas.openxmlformats.org/presentationml/2006/ole">
            <p:oleObj spid="_x0000_s39947" name="Document" r:id="rId12" imgW="2178285" imgH="65160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ndt-ed.org/EducationResources/CommunityCollege/RadiationSafety/Graphics/elec_mag_fiel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8640"/>
            <a:ext cx="4342964" cy="2304256"/>
          </a:xfrm>
          <a:prstGeom prst="rect">
            <a:avLst/>
          </a:prstGeom>
          <a:solidFill>
            <a:srgbClr val="FEF0CA"/>
          </a:solidFill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4283968" y="2636912"/>
            <a:ext cx="19415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i="1" dirty="0" smtClean="0">
                <a:solidFill>
                  <a:schemeClr val="bg1"/>
                </a:solidFill>
                <a:latin typeface="Verdana" pitchFamily="34" charset="0"/>
              </a:rPr>
              <a:t>Potentials</a:t>
            </a:r>
            <a:endParaRPr lang="en-GB" sz="2800" i="1" dirty="0">
              <a:solidFill>
                <a:srgbClr val="FFFF00"/>
              </a:solidFill>
            </a:endParaRP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3779912" y="3284984"/>
          <a:ext cx="2767013" cy="414338"/>
        </p:xfrm>
        <a:graphic>
          <a:graphicData uri="http://schemas.openxmlformats.org/presentationml/2006/ole">
            <p:oleObj spid="_x0000_s40963" name="Document" r:id="rId4" imgW="2157056" imgH="323283" progId="Word.Document.12">
              <p:embed/>
            </p:oleObj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3059832" y="3933056"/>
          <a:ext cx="4667250" cy="735013"/>
        </p:xfrm>
        <a:graphic>
          <a:graphicData uri="http://schemas.openxmlformats.org/presentationml/2006/ole">
            <p:oleObj spid="_x0000_s40964" name="Document" r:id="rId5" imgW="3633353" imgH="580398" progId="Word.Document.12">
              <p:embed/>
            </p:oleObj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2771800" y="5301208"/>
          <a:ext cx="3609975" cy="758825"/>
        </p:xfrm>
        <a:graphic>
          <a:graphicData uri="http://schemas.openxmlformats.org/presentationml/2006/ole">
            <p:oleObj spid="_x0000_s40965" name="Document" r:id="rId6" imgW="2896464" imgH="615280" progId="Word.Document.12">
              <p:embed/>
            </p:oleObj>
          </a:graphicData>
        </a:graphic>
      </p:graphicFrame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5013176"/>
            <a:ext cx="27146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851920" y="332656"/>
            <a:ext cx="32880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 b="1" u="sng" dirty="0" smtClean="0">
                <a:solidFill>
                  <a:schemeClr val="bg1"/>
                </a:solidFill>
                <a:latin typeface="Verdana" pitchFamily="34" charset="0"/>
              </a:rPr>
              <a:t>Polarization</a:t>
            </a:r>
            <a:endParaRPr lang="en-GB" sz="3600" u="sng" dirty="0">
              <a:solidFill>
                <a:schemeClr val="bg1"/>
              </a:solidFill>
            </a:endParaRPr>
          </a:p>
        </p:txBody>
      </p:sp>
      <p:pic>
        <p:nvPicPr>
          <p:cNvPr id="4" name="Picture 5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96752"/>
            <a:ext cx="3048000" cy="2143125"/>
          </a:xfrm>
          <a:prstGeom prst="rect">
            <a:avLst/>
          </a:prstGeom>
          <a:noFill/>
        </p:spPr>
      </p:pic>
      <p:pic>
        <p:nvPicPr>
          <p:cNvPr id="5" name="Picture 6" descr="1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196752"/>
            <a:ext cx="2143125" cy="2143125"/>
          </a:xfrm>
          <a:prstGeom prst="rect">
            <a:avLst/>
          </a:prstGeom>
          <a:noFill/>
        </p:spPr>
      </p:pic>
      <p:pic>
        <p:nvPicPr>
          <p:cNvPr id="6" name="Picture 5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737382"/>
            <a:ext cx="3096344" cy="2355914"/>
          </a:xfrm>
          <a:prstGeom prst="rect">
            <a:avLst/>
          </a:prstGeom>
          <a:noFill/>
        </p:spPr>
      </p:pic>
      <p:pic>
        <p:nvPicPr>
          <p:cNvPr id="7" name="Picture 6" descr="2b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789040"/>
            <a:ext cx="2232079" cy="2240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836712"/>
            <a:ext cx="3429000" cy="2438400"/>
          </a:xfrm>
          <a:prstGeom prst="rect">
            <a:avLst/>
          </a:prstGeom>
          <a:noFill/>
        </p:spPr>
      </p:pic>
      <p:pic>
        <p:nvPicPr>
          <p:cNvPr id="3" name="Picture 5" descr="3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908720"/>
            <a:ext cx="2295525" cy="2362200"/>
          </a:xfrm>
          <a:prstGeom prst="rect">
            <a:avLst/>
          </a:prstGeom>
          <a:noFill/>
        </p:spPr>
      </p:pic>
      <p:pic>
        <p:nvPicPr>
          <p:cNvPr id="4" name="Picture 4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429000"/>
            <a:ext cx="3190320" cy="2827784"/>
          </a:xfrm>
          <a:prstGeom prst="rect">
            <a:avLst/>
          </a:prstGeom>
          <a:noFill/>
        </p:spPr>
      </p:pic>
      <p:pic>
        <p:nvPicPr>
          <p:cNvPr id="5" name="Picture 5" descr="4b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789040"/>
            <a:ext cx="2260725" cy="2466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836712"/>
            <a:ext cx="3048000" cy="2143125"/>
          </a:xfrm>
          <a:prstGeom prst="rect">
            <a:avLst/>
          </a:prstGeom>
          <a:noFill/>
        </p:spPr>
      </p:pic>
      <p:pic>
        <p:nvPicPr>
          <p:cNvPr id="3" name="Picture 5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764704"/>
            <a:ext cx="3048000" cy="2143125"/>
          </a:xfrm>
          <a:prstGeom prst="rect">
            <a:avLst/>
          </a:prstGeom>
          <a:noFill/>
        </p:spPr>
      </p:pic>
      <p:pic>
        <p:nvPicPr>
          <p:cNvPr id="4" name="Picture 6" descr="4b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501008"/>
            <a:ext cx="2143125" cy="2143125"/>
          </a:xfrm>
          <a:prstGeom prst="rect">
            <a:avLst/>
          </a:prstGeom>
          <a:noFill/>
        </p:spPr>
      </p:pic>
      <p:pic>
        <p:nvPicPr>
          <p:cNvPr id="5" name="Picture 7" descr="5b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501008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manset\My Documents\CFHT_AND_SCIENCE\PolarizationOfLight\Elliptically polarize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789040"/>
            <a:ext cx="4914900" cy="2308225"/>
          </a:xfrm>
          <a:prstGeom prst="rect">
            <a:avLst/>
          </a:prstGeom>
          <a:noFill/>
        </p:spPr>
      </p:pic>
      <p:pic>
        <p:nvPicPr>
          <p:cNvPr id="3" name="Picture 10" descr="C:\Documents and Settings\manset\My Documents\CFHT_AND_SCIENCE\PolarizationOfLight\Circularlypolariz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692696"/>
            <a:ext cx="4896544" cy="2334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132856"/>
            <a:ext cx="3352800" cy="2819400"/>
          </a:xfrm>
          <a:prstGeom prst="rect">
            <a:avLst/>
          </a:prstGeom>
          <a:noFill/>
        </p:spPr>
      </p:pic>
      <p:pic>
        <p:nvPicPr>
          <p:cNvPr id="3" name="Picture 5" descr="6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132856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836712"/>
            <a:ext cx="6096000" cy="2143125"/>
          </a:xfrm>
          <a:prstGeom prst="rect">
            <a:avLst/>
          </a:prstGeom>
          <a:noFill/>
        </p:spPr>
      </p:pic>
      <p:pic>
        <p:nvPicPr>
          <p:cNvPr id="3" name="Picture 5" descr="7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4016" y="3579912"/>
            <a:ext cx="4762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555776" y="1772816"/>
            <a:ext cx="367240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/>
            <a:r>
              <a:rPr lang="en-GB" sz="2000" b="1" dirty="0" smtClean="0">
                <a:solidFill>
                  <a:schemeClr val="bg1"/>
                </a:solidFill>
                <a:latin typeface="Verdana" pitchFamily="34" charset="0"/>
              </a:rPr>
              <a:t>1887 (22 years after Maxwell equations) discovered radio waves</a:t>
            </a:r>
            <a:endParaRPr lang="en-GB" sz="2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051" name="Picture 3" descr="http://upload.wikimedia.org/wikipedia/commons/5/50/Heinrich_Rudolf_Hert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48680"/>
            <a:ext cx="1926859" cy="2232248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03848" y="332656"/>
            <a:ext cx="249619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3600" b="1" u="sng" dirty="0" smtClean="0">
                <a:solidFill>
                  <a:schemeClr val="bg1"/>
                </a:solidFill>
                <a:latin typeface="Verdana" pitchFamily="34" charset="0"/>
              </a:rPr>
              <a:t>Hertz</a:t>
            </a:r>
          </a:p>
          <a:p>
            <a:pPr algn="ctr">
              <a:lnSpc>
                <a:spcPct val="150000"/>
              </a:lnSpc>
            </a:pPr>
            <a:r>
              <a:rPr lang="en-GB" sz="2800" dirty="0" smtClean="0">
                <a:solidFill>
                  <a:schemeClr val="bg1"/>
                </a:solidFill>
                <a:latin typeface="Verdana" pitchFamily="34" charset="0"/>
              </a:rPr>
              <a:t>(1857-1894)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2053" name="Picture 5" descr="http://www.kollewin.com/EX/09-15-03/electromagnetic-spectr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996952"/>
            <a:ext cx="5306946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692696"/>
            <a:ext cx="6096000" cy="2143125"/>
          </a:xfrm>
          <a:prstGeom prst="rect">
            <a:avLst/>
          </a:prstGeom>
          <a:noFill/>
        </p:spPr>
      </p:pic>
      <p:pic>
        <p:nvPicPr>
          <p:cNvPr id="3" name="Picture 5" descr="8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501008"/>
            <a:ext cx="4762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620688"/>
            <a:ext cx="4876800" cy="2143125"/>
          </a:xfrm>
          <a:prstGeom prst="rect">
            <a:avLst/>
          </a:prstGeom>
          <a:noFill/>
        </p:spPr>
      </p:pic>
      <p:pic>
        <p:nvPicPr>
          <p:cNvPr id="3" name="Picture 7" descr="9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501008"/>
            <a:ext cx="4762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908720"/>
            <a:ext cx="6096000" cy="2143125"/>
          </a:xfrm>
          <a:prstGeom prst="rect">
            <a:avLst/>
          </a:prstGeom>
          <a:noFill/>
        </p:spPr>
      </p:pic>
      <p:pic>
        <p:nvPicPr>
          <p:cNvPr id="3" name="Picture 5" descr="10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400" y="3423320"/>
            <a:ext cx="4762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692696"/>
            <a:ext cx="6096000" cy="1600200"/>
          </a:xfrm>
          <a:prstGeom prst="rect">
            <a:avLst/>
          </a:prstGeom>
          <a:noFill/>
        </p:spPr>
      </p:pic>
      <p:pic>
        <p:nvPicPr>
          <p:cNvPr id="3" name="Picture 7" descr="11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645024"/>
            <a:ext cx="4762500" cy="183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76672"/>
            <a:ext cx="6096000" cy="2143125"/>
          </a:xfrm>
          <a:prstGeom prst="rect">
            <a:avLst/>
          </a:prstGeom>
          <a:noFill/>
        </p:spPr>
      </p:pic>
      <p:pic>
        <p:nvPicPr>
          <p:cNvPr id="3" name="Picture 5" descr="12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573016"/>
            <a:ext cx="4762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836712"/>
            <a:ext cx="6096000" cy="2143125"/>
          </a:xfrm>
          <a:prstGeom prst="rect">
            <a:avLst/>
          </a:prstGeom>
          <a:noFill/>
        </p:spPr>
      </p:pic>
      <p:pic>
        <p:nvPicPr>
          <p:cNvPr id="3" name="Picture 6" descr="13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717032"/>
            <a:ext cx="4762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ira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00808"/>
            <a:ext cx="4876800" cy="3038475"/>
          </a:xfrm>
          <a:prstGeom prst="rect">
            <a:avLst/>
          </a:prstGeom>
          <a:solidFill>
            <a:srgbClr val="FEF0CA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627784" y="692696"/>
            <a:ext cx="61895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 b="1" u="sng" dirty="0" smtClean="0">
                <a:solidFill>
                  <a:schemeClr val="bg1"/>
                </a:solidFill>
                <a:latin typeface="Verdana" pitchFamily="34" charset="0"/>
              </a:rPr>
              <a:t>Refraction &amp; Reflection</a:t>
            </a:r>
            <a:endParaRPr lang="en-GB" sz="3600" u="sng" dirty="0">
              <a:solidFill>
                <a:schemeClr val="bg1"/>
              </a:solidFill>
            </a:endParaRPr>
          </a:p>
        </p:txBody>
      </p:sp>
      <p:pic>
        <p:nvPicPr>
          <p:cNvPr id="44042" name="Picture 10" descr="File:Partial transmittance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700808"/>
            <a:ext cx="3495675" cy="1533526"/>
          </a:xfrm>
          <a:prstGeom prst="rect">
            <a:avLst/>
          </a:prstGeom>
          <a:noFill/>
        </p:spPr>
      </p:pic>
      <p:pic>
        <p:nvPicPr>
          <p:cNvPr id="44044" name="Picture 12" descr="File:Fresnel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573016"/>
            <a:ext cx="378042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275856" y="476672"/>
            <a:ext cx="44726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i="1" dirty="0" smtClean="0">
                <a:solidFill>
                  <a:schemeClr val="bg1"/>
                </a:solidFill>
                <a:latin typeface="Verdana" pitchFamily="34" charset="0"/>
              </a:rPr>
              <a:t>Law of reflection: </a:t>
            </a:r>
            <a:r>
              <a:rPr lang="el-GR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pt-PT" sz="2800" i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t-PT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pt-PT" sz="2800" i="1" baseline="-25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endParaRPr lang="en-GB" sz="2800" i="1" baseline="-25000" dirty="0">
              <a:solidFill>
                <a:srgbClr val="FFFF00"/>
              </a:solidFill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275856" y="1105580"/>
            <a:ext cx="51026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i="1" dirty="0" smtClean="0">
                <a:solidFill>
                  <a:schemeClr val="bg1"/>
                </a:solidFill>
                <a:latin typeface="Verdana" pitchFamily="34" charset="0"/>
              </a:rPr>
              <a:t>Snell’s l</a:t>
            </a:r>
            <a:r>
              <a:rPr lang="en-GB" sz="2800" i="1" dirty="0" smtClean="0">
                <a:solidFill>
                  <a:schemeClr val="bg1"/>
                </a:solidFill>
                <a:latin typeface="Verdana" pitchFamily="34" charset="0"/>
              </a:rPr>
              <a:t>aw: </a:t>
            </a:r>
            <a:r>
              <a:rPr lang="pt-PT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t-PT" sz="2800" i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PT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8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pt-PT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pt-PT" sz="2800" i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t-PT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 n</a:t>
            </a:r>
            <a:r>
              <a:rPr lang="pt-PT" sz="2800" i="1" baseline="-2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PT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8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pt-PT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pt-PT" sz="2800" i="1" baseline="-25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endParaRPr lang="en-GB" sz="2800" i="1" baseline="-25000" dirty="0">
              <a:solidFill>
                <a:srgbClr val="FFFF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495800" y="3346450"/>
          <a:ext cx="152400" cy="165100"/>
        </p:xfrm>
        <a:graphic>
          <a:graphicData uri="http://schemas.openxmlformats.org/presentationml/2006/ole">
            <p:oleObj spid="_x0000_s56322" name="Equation" r:id="rId3" imgW="152280" imgH="164880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411760" y="2276872"/>
          <a:ext cx="1993900" cy="863600"/>
        </p:xfrm>
        <a:graphic>
          <a:graphicData uri="http://schemas.openxmlformats.org/presentationml/2006/ole">
            <p:oleObj spid="_x0000_s56323" name="Equation" r:id="rId4" imgW="1993680" imgH="863280" progId="Equation.DSMT4">
              <p:embed/>
            </p:oleObj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2411760" y="3717032"/>
          <a:ext cx="2171700" cy="863600"/>
        </p:xfrm>
        <a:graphic>
          <a:graphicData uri="http://schemas.openxmlformats.org/presentationml/2006/ole">
            <p:oleObj spid="_x0000_s56324" name="Equation" r:id="rId5" imgW="2171520" imgH="863280" progId="Equation.DSMT4">
              <p:embed/>
            </p:oleObj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5192464" y="2348880"/>
          <a:ext cx="3556000" cy="812800"/>
        </p:xfrm>
        <a:graphic>
          <a:graphicData uri="http://schemas.openxmlformats.org/presentationml/2006/ole">
            <p:oleObj spid="_x0000_s56325" name="Equation" r:id="rId6" imgW="3555720" imgH="812520" progId="Equation.DSMT4">
              <p:embed/>
            </p:oleObj>
          </a:graphicData>
        </a:graphic>
      </p:graphicFrame>
      <p:graphicFrame>
        <p:nvGraphicFramePr>
          <p:cNvPr id="56326" name="Object 6"/>
          <p:cNvGraphicFramePr>
            <a:graphicFrameLocks noChangeAspect="1"/>
          </p:cNvGraphicFramePr>
          <p:nvPr/>
        </p:nvGraphicFramePr>
        <p:xfrm>
          <a:off x="5148064" y="3717032"/>
          <a:ext cx="2616200" cy="812800"/>
        </p:xfrm>
        <a:graphic>
          <a:graphicData uri="http://schemas.openxmlformats.org/presentationml/2006/ole">
            <p:oleObj spid="_x0000_s56326" name="Equation" r:id="rId7" imgW="2616120" imgH="8125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File:Fresnel reflection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924944"/>
            <a:ext cx="6360599" cy="3024336"/>
          </a:xfrm>
          <a:prstGeom prst="rect">
            <a:avLst/>
          </a:prstGeom>
          <a:solidFill>
            <a:srgbClr val="FEF0CA"/>
          </a:solidFill>
        </p:spPr>
      </p:pic>
      <p:sp>
        <p:nvSpPr>
          <p:cNvPr id="3" name="Rectangle 2"/>
          <p:cNvSpPr/>
          <p:nvPr/>
        </p:nvSpPr>
        <p:spPr>
          <a:xfrm>
            <a:off x="3707904" y="908720"/>
            <a:ext cx="3536546" cy="1131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Brewster's angle: 56.4º</a:t>
            </a:r>
          </a:p>
          <a:p>
            <a:pPr algn="ctr">
              <a:lnSpc>
                <a:spcPct val="15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Total reflection: 42º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059832" y="332656"/>
            <a:ext cx="50305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 b="1" u="sng" dirty="0" smtClean="0">
                <a:solidFill>
                  <a:schemeClr val="bg1"/>
                </a:solidFill>
                <a:latin typeface="Verdana" pitchFamily="34" charset="0"/>
              </a:rPr>
              <a:t>Maxwell Equations</a:t>
            </a:r>
            <a:endParaRPr lang="en-GB" sz="3600" u="sng" dirty="0">
              <a:solidFill>
                <a:schemeClr val="bg1"/>
              </a:solidFill>
            </a:endParaRP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3330104" y="1419424"/>
          <a:ext cx="3186112" cy="442912"/>
        </p:xfrm>
        <a:graphic>
          <a:graphicData uri="http://schemas.openxmlformats.org/presentationml/2006/ole">
            <p:oleObj spid="_x0000_s16386" name="Document" r:id="rId3" imgW="2480884" imgH="341622" progId="Word.Document.12">
              <p:embed/>
            </p:oleObj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3294955" y="2132856"/>
          <a:ext cx="3200400" cy="387350"/>
        </p:xfrm>
        <a:graphic>
          <a:graphicData uri="http://schemas.openxmlformats.org/presentationml/2006/ole">
            <p:oleObj spid="_x0000_s16387" name="Document" r:id="rId4" imgW="2480884" imgH="298830" progId="Word.Document.12">
              <p:embed/>
            </p:oleObj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3707904" y="2708920"/>
          <a:ext cx="3200400" cy="747712"/>
        </p:xfrm>
        <a:graphic>
          <a:graphicData uri="http://schemas.openxmlformats.org/presentationml/2006/ole">
            <p:oleObj spid="_x0000_s16388" name="Document" r:id="rId5" imgW="2480884" imgH="587590" progId="Word.Document.12">
              <p:embed/>
            </p:oleObj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3603848" y="3717032"/>
          <a:ext cx="3200400" cy="747712"/>
        </p:xfrm>
        <a:graphic>
          <a:graphicData uri="http://schemas.openxmlformats.org/presentationml/2006/ole">
            <p:oleObj spid="_x0000_s16389" name="Document" r:id="rId6" imgW="2480884" imgH="586871" progId="Word.Document.12">
              <p:embed/>
            </p:oleObj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3851920" y="5450234"/>
          <a:ext cx="3182938" cy="427038"/>
        </p:xfrm>
        <a:graphic>
          <a:graphicData uri="http://schemas.openxmlformats.org/presentationml/2006/ole">
            <p:oleObj spid="_x0000_s16390" name="Document" r:id="rId7" imgW="2480884" imgH="34090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acs.psu.edu/drussell/Demos/reflect/har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60648"/>
            <a:ext cx="2857500" cy="2857500"/>
          </a:xfrm>
          <a:prstGeom prst="rect">
            <a:avLst/>
          </a:prstGeom>
          <a:noFill/>
        </p:spPr>
      </p:pic>
      <p:pic>
        <p:nvPicPr>
          <p:cNvPr id="58372" name="Picture 4" descr="http://www.acs.psu.edu/drussell/Demos/reflect/sof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4290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059832" y="908720"/>
            <a:ext cx="53823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Verdana" pitchFamily="34" charset="0"/>
              </a:rPr>
              <a:t>Constitutive Equations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483768" y="1988840"/>
            <a:ext cx="54006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GB" sz="3200" dirty="0" smtClean="0">
                <a:solidFill>
                  <a:schemeClr val="bg1"/>
                </a:solidFill>
                <a:latin typeface="Verdana" pitchFamily="34" charset="0"/>
              </a:rPr>
              <a:t>Vacuum</a:t>
            </a:r>
          </a:p>
          <a:p>
            <a:pPr algn="just">
              <a:lnSpc>
                <a:spcPct val="150000"/>
              </a:lnSpc>
            </a:pPr>
            <a:r>
              <a:rPr lang="en-GB" sz="3200" dirty="0" smtClean="0">
                <a:solidFill>
                  <a:schemeClr val="bg1"/>
                </a:solidFill>
                <a:latin typeface="Verdana" pitchFamily="34" charset="0"/>
              </a:rPr>
              <a:t>D </a:t>
            </a:r>
            <a:r>
              <a:rPr lang="en-GB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 </a:t>
            </a:r>
            <a:r>
              <a:rPr lang="en-GB" sz="32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ε</a:t>
            </a:r>
            <a:r>
              <a:rPr lang="en-GB" sz="3200" baseline="-250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n-GB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</a:t>
            </a:r>
          </a:p>
          <a:p>
            <a:pPr algn="just">
              <a:lnSpc>
                <a:spcPct val="150000"/>
              </a:lnSpc>
            </a:pPr>
            <a:r>
              <a:rPr lang="en-GB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 = </a:t>
            </a:r>
            <a:r>
              <a:rPr lang="en-GB" sz="32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μ</a:t>
            </a:r>
            <a:r>
              <a:rPr lang="en-GB" sz="3200" baseline="-250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n-GB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H</a:t>
            </a:r>
          </a:p>
          <a:p>
            <a:pPr algn="ctr">
              <a:lnSpc>
                <a:spcPct val="150000"/>
              </a:lnSpc>
            </a:pPr>
            <a:r>
              <a:rPr lang="en-GB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Conductors</a:t>
            </a:r>
          </a:p>
          <a:p>
            <a:pPr algn="ctr">
              <a:lnSpc>
                <a:spcPct val="150000"/>
              </a:lnSpc>
            </a:pPr>
            <a:r>
              <a:rPr lang="en-GB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 = σ E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759624" y="1988840"/>
            <a:ext cx="338437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GB" sz="3200" dirty="0" smtClean="0">
                <a:solidFill>
                  <a:schemeClr val="bg1"/>
                </a:solidFill>
                <a:latin typeface="Verdana" pitchFamily="34" charset="0"/>
              </a:rPr>
              <a:t>Linear media</a:t>
            </a:r>
          </a:p>
          <a:p>
            <a:pPr algn="just">
              <a:lnSpc>
                <a:spcPct val="150000"/>
              </a:lnSpc>
            </a:pPr>
            <a:r>
              <a:rPr lang="en-GB" sz="3200" dirty="0" smtClean="0">
                <a:solidFill>
                  <a:schemeClr val="bg1"/>
                </a:solidFill>
                <a:latin typeface="Verdana" pitchFamily="34" charset="0"/>
              </a:rPr>
              <a:t>D </a:t>
            </a:r>
            <a:r>
              <a:rPr lang="en-GB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 ε E</a:t>
            </a:r>
          </a:p>
          <a:p>
            <a:pPr algn="just">
              <a:lnSpc>
                <a:spcPct val="150000"/>
              </a:lnSpc>
            </a:pPr>
            <a:r>
              <a:rPr lang="en-GB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 = μ 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275856" y="260648"/>
            <a:ext cx="41360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 i="1" dirty="0" smtClean="0">
                <a:solidFill>
                  <a:schemeClr val="bg1"/>
                </a:solidFill>
                <a:latin typeface="Verdana" pitchFamily="34" charset="0"/>
              </a:rPr>
              <a:t>Non linear media</a:t>
            </a:r>
            <a:endParaRPr lang="en-GB" sz="3600" i="1" dirty="0">
              <a:solidFill>
                <a:schemeClr val="bg1"/>
              </a:solidFill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339752" y="1196752"/>
            <a:ext cx="53912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i="1" dirty="0" smtClean="0">
                <a:solidFill>
                  <a:schemeClr val="bg1"/>
                </a:solidFill>
                <a:latin typeface="Verdana" pitchFamily="34" charset="0"/>
              </a:rPr>
              <a:t>P = </a:t>
            </a:r>
            <a:r>
              <a:rPr lang="el-GR" sz="2800" i="1" dirty="0" smtClean="0">
                <a:solidFill>
                  <a:schemeClr val="bg1"/>
                </a:solidFill>
                <a:latin typeface="Calibri"/>
                <a:cs typeface="Calibri"/>
              </a:rPr>
              <a:t>χ</a:t>
            </a:r>
            <a:r>
              <a:rPr lang="pt-PT" sz="2800" i="1" baseline="30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(1)</a:t>
            </a:r>
            <a:r>
              <a:rPr lang="pt-PT" sz="28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 + </a:t>
            </a:r>
            <a:r>
              <a:rPr lang="el-GR" sz="2800" i="1" dirty="0" smtClean="0">
                <a:solidFill>
                  <a:srgbClr val="FFFF00"/>
                </a:solidFill>
                <a:latin typeface="Calibri"/>
                <a:cs typeface="Calibri"/>
              </a:rPr>
              <a:t>χ</a:t>
            </a:r>
            <a:r>
              <a:rPr lang="pt-PT" sz="2800" i="1" baseline="30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(2)</a:t>
            </a:r>
            <a:r>
              <a:rPr lang="pt-PT" sz="2800" i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pt-PT" sz="2800" i="1" baseline="30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pt-PT" sz="2800" i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+ </a:t>
            </a:r>
            <a:r>
              <a:rPr lang="el-GR" sz="2800" i="1" dirty="0" smtClean="0">
                <a:solidFill>
                  <a:srgbClr val="FFFF00"/>
                </a:solidFill>
                <a:latin typeface="Calibri"/>
                <a:cs typeface="Calibri"/>
              </a:rPr>
              <a:t>χ</a:t>
            </a:r>
            <a:r>
              <a:rPr lang="pt-PT" sz="2800" i="1" baseline="30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(3)</a:t>
            </a:r>
            <a:r>
              <a:rPr lang="pt-PT" sz="2800" i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pt-PT" sz="2800" i="1" baseline="30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pt-PT" sz="2800" i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+ </a:t>
            </a:r>
            <a:r>
              <a:rPr lang="pt-PT" sz="2800" i="1" dirty="0" smtClean="0">
                <a:solidFill>
                  <a:srgbClr val="FFFF00"/>
                </a:solidFill>
                <a:latin typeface="Calibri"/>
                <a:cs typeface="Calibri"/>
              </a:rPr>
              <a:t>…</a:t>
            </a:r>
            <a:endParaRPr lang="en-GB" sz="2800" i="1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336385" y="2124145"/>
            <a:ext cx="68723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i="1" dirty="0" smtClean="0">
                <a:solidFill>
                  <a:schemeClr val="bg1"/>
                </a:solidFill>
                <a:latin typeface="Verdana" pitchFamily="34" charset="0"/>
              </a:rPr>
              <a:t>D = </a:t>
            </a:r>
            <a:r>
              <a:rPr lang="en-GB" sz="2800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ε</a:t>
            </a:r>
            <a:r>
              <a:rPr lang="en-GB" sz="2800" b="1" baseline="-250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n-GB" sz="2800" i="1" dirty="0" smtClean="0">
                <a:solidFill>
                  <a:schemeClr val="bg1"/>
                </a:solidFill>
                <a:latin typeface="Verdana" pitchFamily="34" charset="0"/>
              </a:rPr>
              <a:t>(E + </a:t>
            </a:r>
            <a:r>
              <a:rPr lang="el-GR" sz="2800" i="1" dirty="0" smtClean="0">
                <a:solidFill>
                  <a:schemeClr val="bg1"/>
                </a:solidFill>
                <a:latin typeface="Calibri"/>
                <a:cs typeface="Calibri"/>
              </a:rPr>
              <a:t>χ</a:t>
            </a:r>
            <a:r>
              <a:rPr lang="pt-PT" sz="2800" i="1" baseline="30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(1)</a:t>
            </a:r>
            <a:r>
              <a:rPr lang="pt-PT" sz="28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 + </a:t>
            </a:r>
            <a:r>
              <a:rPr lang="el-GR" sz="2800" i="1" dirty="0" smtClean="0">
                <a:solidFill>
                  <a:schemeClr val="bg1"/>
                </a:solidFill>
                <a:latin typeface="Calibri"/>
                <a:cs typeface="Calibri"/>
              </a:rPr>
              <a:t>χ</a:t>
            </a:r>
            <a:r>
              <a:rPr lang="pt-PT" sz="2800" i="1" baseline="30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(2)</a:t>
            </a:r>
            <a:r>
              <a:rPr lang="pt-PT" sz="28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pt-PT" sz="2800" i="1" baseline="30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pt-PT" sz="28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+ </a:t>
            </a:r>
            <a:r>
              <a:rPr lang="el-GR" sz="2800" i="1" dirty="0" smtClean="0">
                <a:solidFill>
                  <a:schemeClr val="bg1"/>
                </a:solidFill>
                <a:latin typeface="Calibri"/>
                <a:cs typeface="Calibri"/>
              </a:rPr>
              <a:t>χ</a:t>
            </a:r>
            <a:r>
              <a:rPr lang="pt-PT" sz="2800" i="1" baseline="30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(3)</a:t>
            </a:r>
            <a:r>
              <a:rPr lang="pt-PT" sz="28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pt-PT" sz="2800" i="1" baseline="30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pt-PT" sz="28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+ </a:t>
            </a:r>
            <a:r>
              <a:rPr lang="pt-PT" sz="2800" i="1" dirty="0" smtClean="0">
                <a:solidFill>
                  <a:schemeClr val="bg1"/>
                </a:solidFill>
                <a:latin typeface="Calibri"/>
                <a:cs typeface="Calibri"/>
              </a:rPr>
              <a:t>…)</a:t>
            </a:r>
            <a:endParaRPr lang="en-GB" sz="28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339752" y="3060249"/>
            <a:ext cx="26997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i="1" dirty="0" smtClean="0">
                <a:solidFill>
                  <a:schemeClr val="bg1"/>
                </a:solidFill>
                <a:latin typeface="Verdana" pitchFamily="34" charset="0"/>
              </a:rPr>
              <a:t>D = </a:t>
            </a:r>
            <a:r>
              <a:rPr lang="en-GB" sz="2800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ε</a:t>
            </a:r>
            <a:r>
              <a:rPr lang="en-GB" sz="2800" b="1" baseline="-250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n-GB" sz="2800" i="1" dirty="0" smtClean="0">
                <a:solidFill>
                  <a:schemeClr val="bg1"/>
                </a:solidFill>
                <a:latin typeface="Verdana" pitchFamily="34" charset="0"/>
              </a:rPr>
              <a:t>(E + P)</a:t>
            </a:r>
            <a:endParaRPr lang="en-GB" sz="28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2627784" y="5184824"/>
          <a:ext cx="4905375" cy="969963"/>
        </p:xfrm>
        <a:graphic>
          <a:graphicData uri="http://schemas.openxmlformats.org/presentationml/2006/ole">
            <p:oleObj spid="_x0000_s17410" name="Document" r:id="rId3" imgW="3797066" imgH="758761" progId="Word.Document.12">
              <p:embed/>
            </p:oleObj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2699792" y="4077072"/>
          <a:ext cx="3200400" cy="747712"/>
        </p:xfrm>
        <a:graphic>
          <a:graphicData uri="http://schemas.openxmlformats.org/presentationml/2006/ole">
            <p:oleObj spid="_x0000_s17411" name="Document" r:id="rId4" imgW="2480884" imgH="58759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275856" y="692696"/>
            <a:ext cx="33457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 i="1" dirty="0" smtClean="0">
                <a:solidFill>
                  <a:schemeClr val="bg1"/>
                </a:solidFill>
                <a:latin typeface="Verdana" pitchFamily="34" charset="0"/>
              </a:rPr>
              <a:t>Example SHG</a:t>
            </a:r>
            <a:endParaRPr lang="en-GB" sz="3600" i="1" dirty="0">
              <a:solidFill>
                <a:schemeClr val="bg1"/>
              </a:solidFill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3339033" y="1703388"/>
          <a:ext cx="4905375" cy="500062"/>
        </p:xfrm>
        <a:graphic>
          <a:graphicData uri="http://schemas.openxmlformats.org/presentationml/2006/ole">
            <p:oleObj spid="_x0000_s18434" name="Document" r:id="rId3" imgW="3797066" imgH="384415" progId="Word.Document.12">
              <p:embed/>
            </p:oleObj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2987824" y="2420888"/>
          <a:ext cx="4903787" cy="609600"/>
        </p:xfrm>
        <a:graphic>
          <a:graphicData uri="http://schemas.openxmlformats.org/presentationml/2006/ole">
            <p:oleObj spid="_x0000_s18435" name="Document" r:id="rId4" imgW="3797066" imgH="480429" progId="Word.Document.12">
              <p:embed/>
            </p:oleObj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2987824" y="3212976"/>
          <a:ext cx="4905375" cy="969963"/>
        </p:xfrm>
        <a:graphic>
          <a:graphicData uri="http://schemas.openxmlformats.org/presentationml/2006/ole">
            <p:oleObj spid="_x0000_s18436" name="Document" r:id="rId5" imgW="3797066" imgH="758761" progId="Word.Document.12">
              <p:embed/>
            </p:oleObj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2987824" y="4292600"/>
          <a:ext cx="3200400" cy="747713"/>
        </p:xfrm>
        <a:graphic>
          <a:graphicData uri="http://schemas.openxmlformats.org/presentationml/2006/ole">
            <p:oleObj spid="_x0000_s18437" name="Document" r:id="rId6" imgW="2480884" imgH="58687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131840" y="548680"/>
            <a:ext cx="41921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 b="1" u="sng" dirty="0" smtClean="0">
                <a:solidFill>
                  <a:schemeClr val="bg1"/>
                </a:solidFill>
                <a:latin typeface="Verdana" pitchFamily="34" charset="0"/>
              </a:rPr>
              <a:t>Gauss Theorem</a:t>
            </a:r>
            <a:endParaRPr lang="en-GB" sz="3600" u="sng" dirty="0">
              <a:solidFill>
                <a:schemeClr val="bg1"/>
              </a:solidFill>
            </a:endParaRP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3491880" y="1689944"/>
          <a:ext cx="3186113" cy="442912"/>
        </p:xfrm>
        <a:graphic>
          <a:graphicData uri="http://schemas.openxmlformats.org/presentationml/2006/ole">
            <p:oleObj spid="_x0000_s19458" name="Document" r:id="rId3" imgW="2480884" imgH="341622" progId="Word.Document.12">
              <p:embed/>
            </p:oleObj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2771800" y="2492896"/>
          <a:ext cx="5083175" cy="903288"/>
        </p:xfrm>
        <a:graphic>
          <a:graphicData uri="http://schemas.openxmlformats.org/presentationml/2006/ole">
            <p:oleObj spid="_x0000_s19459" name="Document" r:id="rId4" imgW="3956461" imgH="710215" progId="Word.Document.12">
              <p:embed/>
            </p:oleObj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411760" y="4005064"/>
            <a:ext cx="6381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i="1" dirty="0" smtClean="0">
                <a:solidFill>
                  <a:schemeClr val="bg1"/>
                </a:solidFill>
                <a:latin typeface="Verdana" pitchFamily="34" charset="0"/>
              </a:rPr>
              <a:t>Isotropic media =&gt; Spherical field</a:t>
            </a:r>
            <a:endParaRPr lang="en-GB" sz="2800" i="1" dirty="0">
              <a:solidFill>
                <a:schemeClr val="bg1"/>
              </a:solidFill>
            </a:endParaRP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2627784" y="4941168"/>
          <a:ext cx="5616575" cy="795338"/>
        </p:xfrm>
        <a:graphic>
          <a:graphicData uri="http://schemas.openxmlformats.org/presentationml/2006/ole">
            <p:oleObj spid="_x0000_s19460" name="Document" r:id="rId5" imgW="4372041" imgH="62355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5" y="260648"/>
            <a:ext cx="2448272" cy="218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3203848" y="3212976"/>
          <a:ext cx="5083175" cy="903288"/>
        </p:xfrm>
        <a:graphic>
          <a:graphicData uri="http://schemas.openxmlformats.org/presentationml/2006/ole">
            <p:oleObj spid="_x0000_s20483" name="Document" r:id="rId4" imgW="3956461" imgH="710215" progId="Word.Document.12">
              <p:embed/>
            </p:oleObj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4211960" y="2636912"/>
          <a:ext cx="3200400" cy="387350"/>
        </p:xfrm>
        <a:graphic>
          <a:graphicData uri="http://schemas.openxmlformats.org/presentationml/2006/ole">
            <p:oleObj spid="_x0000_s20484" name="Document" r:id="rId5" imgW="2480884" imgH="298830" progId="Word.Document.12">
              <p:embed/>
            </p:oleObj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483768" y="4509120"/>
            <a:ext cx="648071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i="1" dirty="0" smtClean="0">
                <a:solidFill>
                  <a:schemeClr val="bg1"/>
                </a:solidFill>
                <a:latin typeface="Verdana" pitchFamily="34" charset="0"/>
              </a:rPr>
              <a:t>Nº of field lines entering a volume must be equal to the nº of lines living the volume (no magnetic charge accumulation allowed). =&gt; Field lines are closed loops.</a:t>
            </a:r>
            <a:endParaRPr lang="en-GB" sz="2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3131840" y="548680"/>
            <a:ext cx="43781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 b="1" u="sng" dirty="0" smtClean="0">
                <a:solidFill>
                  <a:schemeClr val="bg1"/>
                </a:solidFill>
                <a:latin typeface="Verdana" pitchFamily="34" charset="0"/>
              </a:rPr>
              <a:t>Stokes Theorem</a:t>
            </a:r>
            <a:endParaRPr lang="en-GB" sz="3600" u="sng" dirty="0">
              <a:solidFill>
                <a:schemeClr val="bg1"/>
              </a:solidFill>
            </a:endParaRP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2555776" y="1700808"/>
          <a:ext cx="5083175" cy="903288"/>
        </p:xfrm>
        <a:graphic>
          <a:graphicData uri="http://schemas.openxmlformats.org/presentationml/2006/ole">
            <p:oleObj spid="_x0000_s36866" name="Document" r:id="rId3" imgW="3956461" imgH="710574" progId="Word.Document.12">
              <p:embed/>
            </p:oleObj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2915816" y="3068960"/>
          <a:ext cx="5083175" cy="903288"/>
        </p:xfrm>
        <a:graphic>
          <a:graphicData uri="http://schemas.openxmlformats.org/presentationml/2006/ole">
            <p:oleObj spid="_x0000_s36868" name="Document" r:id="rId4" imgW="3956461" imgH="710574" progId="Word.Document.12">
              <p:embed/>
            </p:oleObj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2555776" y="5301208"/>
          <a:ext cx="4845050" cy="688975"/>
        </p:xfrm>
        <a:graphic>
          <a:graphicData uri="http://schemas.openxmlformats.org/presentationml/2006/ole">
            <p:oleObj spid="_x0000_s36869" name="Document" r:id="rId5" imgW="3892415" imgH="557743" progId="Word.Document.12">
              <p:embed/>
            </p:oleObj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139952" y="4797152"/>
            <a:ext cx="15792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000" i="1" dirty="0" smtClean="0">
                <a:solidFill>
                  <a:srgbClr val="FFFF00"/>
                </a:solidFill>
                <a:latin typeface="Verdana" pitchFamily="34" charset="0"/>
              </a:rPr>
              <a:t>DC current</a:t>
            </a:r>
            <a:endParaRPr lang="en-GB" sz="2000" i="1" dirty="0">
              <a:solidFill>
                <a:srgbClr val="FFFF00"/>
              </a:solidFill>
            </a:endParaRPr>
          </a:p>
        </p:txBody>
      </p:sp>
      <p:pic>
        <p:nvPicPr>
          <p:cNvPr id="36871" name="Picture 7" descr="http://www.school-for-champions.com/science/images/electromagnetism-magnetic_field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4509120"/>
            <a:ext cx="1373559" cy="1553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168</Words>
  <Application>Microsoft Office PowerPoint</Application>
  <PresentationFormat>On-screen Show (4:3)</PresentationFormat>
  <Paragraphs>39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Modèle par défaut</vt:lpstr>
      <vt:lpstr>Document</vt:lpstr>
      <vt:lpstr>MathType 4.0 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multi curves</dc:title>
  <dc:creator>www.powerpointstyles.com</dc:creator>
  <dc:description>Image credit to FreeDigitalPhotos.net</dc:description>
  <cp:lastModifiedBy>Adelino</cp:lastModifiedBy>
  <cp:revision>171</cp:revision>
  <dcterms:created xsi:type="dcterms:W3CDTF">2009-03-23T15:23:24Z</dcterms:created>
  <dcterms:modified xsi:type="dcterms:W3CDTF">2012-02-14T13:39:20Z</dcterms:modified>
</cp:coreProperties>
</file>