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22" r:id="rId3"/>
    <p:sldId id="323" r:id="rId4"/>
    <p:sldId id="325" r:id="rId5"/>
    <p:sldId id="324" r:id="rId6"/>
    <p:sldId id="326" r:id="rId7"/>
    <p:sldId id="329" r:id="rId8"/>
    <p:sldId id="327" r:id="rId9"/>
    <p:sldId id="328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345" r:id="rId2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4D4D4D"/>
    <a:srgbClr val="2263D4"/>
    <a:srgbClr val="60682C"/>
    <a:srgbClr val="919163"/>
    <a:srgbClr val="AE1517"/>
    <a:srgbClr val="CC0000"/>
    <a:srgbClr val="B68702"/>
    <a:srgbClr val="CA2F0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602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87692-9790-41E1-BDA9-D4BAFAB80DF3}" type="datetimeFigureOut">
              <a:rPr lang="pt-PT" smtClean="0"/>
              <a:pPr/>
              <a:t>13-05-2012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B2D34-CB15-4714-A408-18B8301AF87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powerpointstyles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Text Box 34"/>
          <p:cNvSpPr txBox="1">
            <a:spLocks noChangeArrowheads="1"/>
          </p:cNvSpPr>
          <p:nvPr userDrawn="1"/>
        </p:nvSpPr>
        <p:spPr bwMode="auto">
          <a:xfrm>
            <a:off x="3348038" y="6237288"/>
            <a:ext cx="245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hlinkClick r:id="rId13"/>
              </a:rPr>
              <a:t>Powerpoint Templates</a:t>
            </a:r>
            <a:endParaRPr lang="fr-FR"/>
          </a:p>
        </p:txBody>
      </p:sp>
      <p:pic>
        <p:nvPicPr>
          <p:cNvPr id="1057" name="Picture 33" descr="gfd ge ytr tyuaz yurt 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Page </a:t>
            </a:r>
            <a:fld id="{61DA73B2-6207-46DC-BEBA-5EEC08D40306}" type="slidenum">
              <a:rPr lang="fr-FR" b="1">
                <a:solidFill>
                  <a:schemeClr val="bg1"/>
                </a:solidFill>
              </a:rPr>
              <a:pPr/>
              <a:t>‹nº›</a:t>
            </a:fld>
            <a:endParaRPr lang="fr-FR" b="1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hyperlink" Target="http://en.wikipedia.org/wiki/File:GWM_HahnEchoDecay.gif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Diastereotopic1.png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Office_Word_97_-_2003_Document1.doc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5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3348038" y="6237288"/>
            <a:ext cx="245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hlinkClick r:id="rId2"/>
              </a:rPr>
              <a:t>Powerpoint Templates</a:t>
            </a:r>
            <a:endParaRPr lang="fr-FR"/>
          </a:p>
        </p:txBody>
      </p:sp>
      <p:pic>
        <p:nvPicPr>
          <p:cNvPr id="2076" name="Picture 28" descr="df dsf sdf zr 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67544" y="2132856"/>
            <a:ext cx="835292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  <a:latin typeface="Verdana" pitchFamily="34" charset="0"/>
              </a:rPr>
              <a:t>Electronic</a:t>
            </a:r>
            <a:r>
              <a:rPr lang="en-GB" sz="3600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GB" sz="4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Spectroscopy</a:t>
            </a:r>
          </a:p>
          <a:p>
            <a:pPr algn="ctr"/>
            <a:endParaRPr lang="en-GB" sz="44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GB" sz="44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GB" sz="44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GB" sz="4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NMR</a:t>
            </a:r>
            <a:endParaRPr lang="en-GB" sz="44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2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4664"/>
            <a:ext cx="2095500" cy="1809750"/>
          </a:xfrm>
          <a:prstGeom prst="rect">
            <a:avLst/>
          </a:prstGeom>
        </p:spPr>
      </p:pic>
      <p:pic>
        <p:nvPicPr>
          <p:cNvPr id="3" name="Imagem 2" descr="t2-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492896"/>
            <a:ext cx="2095500" cy="1809750"/>
          </a:xfrm>
          <a:prstGeom prst="rect">
            <a:avLst/>
          </a:prstGeom>
        </p:spPr>
      </p:pic>
      <p:pic>
        <p:nvPicPr>
          <p:cNvPr id="4" name="Imagem 3" descr="t2-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509120"/>
            <a:ext cx="2095500" cy="1809750"/>
          </a:xfrm>
          <a:prstGeom prst="rect">
            <a:avLst/>
          </a:prstGeom>
        </p:spPr>
      </p:pic>
      <p:pic>
        <p:nvPicPr>
          <p:cNvPr id="38914" name="Picture 2" descr="http://www.cis.rit.edu/htbooks/nmr/chap-3/images/mxy-t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509120"/>
            <a:ext cx="2857500" cy="1905000"/>
          </a:xfrm>
          <a:prstGeom prst="rect">
            <a:avLst/>
          </a:prstGeom>
          <a:noFill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4581128"/>
            <a:ext cx="193269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cis.rit.edu/htbooks/nmr/chap-3/images/t2-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548680"/>
            <a:ext cx="2095500" cy="1809751"/>
          </a:xfrm>
          <a:prstGeom prst="rect">
            <a:avLst/>
          </a:prstGeom>
          <a:noFill/>
        </p:spPr>
      </p:pic>
      <p:pic>
        <p:nvPicPr>
          <p:cNvPr id="39940" name="Picture 4" descr="http://www.cis.rit.edu/htbooks/nmr/chap-3/images/x-coi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548680"/>
            <a:ext cx="476250" cy="1800225"/>
          </a:xfrm>
          <a:prstGeom prst="rect">
            <a:avLst/>
          </a:prstGeom>
          <a:noFill/>
        </p:spPr>
      </p:pic>
      <p:pic>
        <p:nvPicPr>
          <p:cNvPr id="4" name="Imagem 3" descr="t2-1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548680"/>
            <a:ext cx="2095500" cy="1809750"/>
          </a:xfrm>
          <a:prstGeom prst="rect">
            <a:avLst/>
          </a:prstGeom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2708920"/>
            <a:ext cx="2276586" cy="953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GWM HahnEchoDecay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052736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cis.rit.edu/htbooks/nmr/chap-4/images/ato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196752"/>
            <a:ext cx="1428750" cy="1428750"/>
          </a:xfrm>
          <a:prstGeom prst="rect">
            <a:avLst/>
          </a:prstGeom>
          <a:noFill/>
        </p:spPr>
      </p:pic>
      <p:sp>
        <p:nvSpPr>
          <p:cNvPr id="3" name="Rectângulo 2"/>
          <p:cNvSpPr/>
          <p:nvPr/>
        </p:nvSpPr>
        <p:spPr>
          <a:xfrm>
            <a:off x="3851920" y="404664"/>
            <a:ext cx="2284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Chemical shift</a:t>
            </a:r>
            <a:endParaRPr lang="pt-PT" sz="2800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484784"/>
            <a:ext cx="227076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 descr="http://www.cis.rit.edu/htbooks/nmr/chap-4/images/benz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212976"/>
            <a:ext cx="30480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620688"/>
            <a:ext cx="3600400" cy="875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ângulo 2"/>
          <p:cNvSpPr/>
          <p:nvPr/>
        </p:nvSpPr>
        <p:spPr>
          <a:xfrm>
            <a:off x="3059832" y="1772816"/>
            <a:ext cx="5040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Chemical shift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):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shift in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ppm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of an NMR signal from the signal of TMS</a:t>
            </a:r>
            <a:endParaRPr lang="pt-PT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068960"/>
            <a:ext cx="2971800" cy="1558925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3_F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32656"/>
            <a:ext cx="5635228" cy="2068312"/>
          </a:xfrm>
          <a:prstGeom prst="rect">
            <a:avLst/>
          </a:prstGeom>
          <a:noFill/>
        </p:spPr>
      </p:pic>
      <p:pic>
        <p:nvPicPr>
          <p:cNvPr id="3" name="Picture 4" descr="13_F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717032"/>
            <a:ext cx="5722628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124744"/>
            <a:ext cx="592455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700808"/>
            <a:ext cx="599122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700808"/>
            <a:ext cx="56388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2.chemistry.msu.edu/faculty/reusch/VirtTxtJml/Spectrpy/nmr/Images/pascltri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88640"/>
            <a:ext cx="2752725" cy="2895601"/>
          </a:xfrm>
          <a:prstGeom prst="rect">
            <a:avLst/>
          </a:prstGeom>
          <a:solidFill>
            <a:srgbClr val="FFFFCC"/>
          </a:solidFill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140968"/>
            <a:ext cx="51244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2.chemistry.msu.edu/faculty/reusch/VirtTxtJml/Spectrpy/nmr/Images/nucspin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548680"/>
            <a:ext cx="798087" cy="1368152"/>
          </a:xfrm>
          <a:prstGeom prst="rect">
            <a:avLst/>
          </a:prstGeom>
          <a:noFill/>
        </p:spPr>
      </p:pic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2843806" y="2204863"/>
          <a:ext cx="5904658" cy="3304025"/>
        </p:xfrm>
        <a:graphic>
          <a:graphicData uri="http://schemas.openxmlformats.org/drawingml/2006/table">
            <a:tbl>
              <a:tblPr/>
              <a:tblGrid>
                <a:gridCol w="1281960"/>
                <a:gridCol w="1281960"/>
                <a:gridCol w="776818"/>
                <a:gridCol w="1281960"/>
                <a:gridCol w="1281960"/>
              </a:tblGrid>
              <a:tr h="562976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err="1">
                          <a:solidFill>
                            <a:srgbClr val="FF0000"/>
                          </a:solidFill>
                          <a:latin typeface="Arial"/>
                        </a:rPr>
                        <a:t>Isotope</a:t>
                      </a:r>
                      <a:endParaRPr lang="pt-PT" sz="1600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FF0000"/>
                          </a:solidFill>
                          <a:latin typeface="Arial"/>
                        </a:rPr>
                        <a:t>Natural %</a:t>
                      </a:r>
                      <a:br>
                        <a:rPr lang="pt-PT" sz="1600" dirty="0">
                          <a:solidFill>
                            <a:srgbClr val="FF0000"/>
                          </a:solidFill>
                          <a:latin typeface="Arial"/>
                        </a:rPr>
                      </a:br>
                      <a:r>
                        <a:rPr lang="pt-PT" sz="1600" dirty="0" err="1">
                          <a:solidFill>
                            <a:srgbClr val="FF0000"/>
                          </a:solidFill>
                          <a:latin typeface="Arial"/>
                        </a:rPr>
                        <a:t>Abundance</a:t>
                      </a:r>
                      <a:endParaRPr lang="pt-PT" sz="1600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>
                          <a:solidFill>
                            <a:srgbClr val="FF0000"/>
                          </a:solidFill>
                          <a:latin typeface="Arial"/>
                        </a:rPr>
                        <a:t>Spin (I)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>
                          <a:solidFill>
                            <a:srgbClr val="FF0000"/>
                          </a:solidFill>
                          <a:latin typeface="Arial"/>
                        </a:rPr>
                        <a:t>Magnetic</a:t>
                      </a:r>
                      <a:br>
                        <a:rPr lang="pt-PT" sz="1600">
                          <a:solidFill>
                            <a:srgbClr val="FF0000"/>
                          </a:solidFill>
                          <a:latin typeface="Arial"/>
                        </a:rPr>
                      </a:br>
                      <a:r>
                        <a:rPr lang="pt-PT" sz="1600">
                          <a:solidFill>
                            <a:srgbClr val="FF0000"/>
                          </a:solidFill>
                          <a:latin typeface="Arial"/>
                        </a:rPr>
                        <a:t>Moment (</a:t>
                      </a:r>
                      <a:r>
                        <a:rPr lang="el-GR" sz="1600">
                          <a:solidFill>
                            <a:srgbClr val="FF0000"/>
                          </a:solidFill>
                          <a:latin typeface="Arial"/>
                        </a:rPr>
                        <a:t>μ)*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err="1">
                          <a:solidFill>
                            <a:srgbClr val="FF0000"/>
                          </a:solidFill>
                          <a:latin typeface="Arial"/>
                        </a:rPr>
                        <a:t>Magnetogyric</a:t>
                      </a:r>
                      <a:r>
                        <a:rPr lang="pt-PT" sz="1600" dirty="0">
                          <a:solidFill>
                            <a:srgbClr val="FF0000"/>
                          </a:solidFill>
                          <a:latin typeface="Arial"/>
                        </a:rPr>
                        <a:t/>
                      </a:r>
                      <a:br>
                        <a:rPr lang="pt-PT" sz="1600" dirty="0">
                          <a:solidFill>
                            <a:srgbClr val="FF0000"/>
                          </a:solidFill>
                          <a:latin typeface="Arial"/>
                        </a:rPr>
                      </a:br>
                      <a:r>
                        <a:rPr lang="pt-PT" sz="1600" dirty="0">
                          <a:solidFill>
                            <a:srgbClr val="FF0000"/>
                          </a:solidFill>
                          <a:latin typeface="Arial"/>
                        </a:rPr>
                        <a:t>Ratio (</a:t>
                      </a:r>
                      <a:r>
                        <a:rPr lang="el-GR" sz="1600" dirty="0">
                          <a:solidFill>
                            <a:srgbClr val="FF0000"/>
                          </a:solidFill>
                          <a:latin typeface="Arial"/>
                        </a:rPr>
                        <a:t>γ)</a:t>
                      </a:r>
                      <a:r>
                        <a:rPr lang="el-GR" sz="1600" baseline="30000" dirty="0">
                          <a:solidFill>
                            <a:srgbClr val="FF0000"/>
                          </a:solidFill>
                          <a:latin typeface="Arial"/>
                        </a:rPr>
                        <a:t>†</a:t>
                      </a:r>
                      <a:endParaRPr lang="el-GR" sz="1600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EFF"/>
                    </a:solidFill>
                  </a:tcPr>
                </a:tc>
              </a:tr>
              <a:tr h="304561">
                <a:tc>
                  <a:txBody>
                    <a:bodyPr/>
                    <a:lstStyle/>
                    <a:p>
                      <a:pPr algn="ctr"/>
                      <a:r>
                        <a:rPr lang="pt-PT" sz="1600" baseline="30000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  <a:r>
                        <a:rPr lang="pt-PT" sz="1600" dirty="0">
                          <a:solidFill>
                            <a:schemeClr val="bg1"/>
                          </a:solidFill>
                          <a:latin typeface="Arial"/>
                        </a:rPr>
                        <a:t>H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>
                          <a:solidFill>
                            <a:schemeClr val="bg1"/>
                          </a:solidFill>
                          <a:latin typeface="Arial"/>
                        </a:rPr>
                        <a:t>99.9844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>
                          <a:solidFill>
                            <a:schemeClr val="bg1"/>
                          </a:solidFill>
                          <a:latin typeface="Arial"/>
                        </a:rPr>
                        <a:t>1/2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>
                          <a:solidFill>
                            <a:schemeClr val="bg1"/>
                          </a:solidFill>
                          <a:latin typeface="Arial"/>
                        </a:rPr>
                        <a:t>2.7927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>
                          <a:solidFill>
                            <a:schemeClr val="bg1"/>
                          </a:solidFill>
                          <a:latin typeface="Arial"/>
                        </a:rPr>
                        <a:t>26.753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561">
                <a:tc>
                  <a:txBody>
                    <a:bodyPr/>
                    <a:lstStyle/>
                    <a:p>
                      <a:pPr algn="ctr"/>
                      <a:r>
                        <a:rPr lang="pt-PT" sz="1600" baseline="30000">
                          <a:solidFill>
                            <a:schemeClr val="bg1"/>
                          </a:solidFill>
                          <a:latin typeface="Arial"/>
                        </a:rPr>
                        <a:t>2</a:t>
                      </a:r>
                      <a:r>
                        <a:rPr lang="pt-PT" sz="1600">
                          <a:solidFill>
                            <a:schemeClr val="bg1"/>
                          </a:solidFill>
                          <a:latin typeface="Arial"/>
                        </a:rPr>
                        <a:t>H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>
                          <a:solidFill>
                            <a:schemeClr val="bg1"/>
                          </a:solidFill>
                          <a:latin typeface="Arial"/>
                        </a:rPr>
                        <a:t>0.0156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>
                          <a:solidFill>
                            <a:schemeClr val="bg1"/>
                          </a:solidFill>
                          <a:latin typeface="Arial"/>
                        </a:rPr>
                        <a:t>0.8574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>
                          <a:solidFill>
                            <a:schemeClr val="bg1"/>
                          </a:solidFill>
                          <a:latin typeface="Arial"/>
                        </a:rPr>
                        <a:t>4,107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561">
                <a:tc>
                  <a:txBody>
                    <a:bodyPr/>
                    <a:lstStyle/>
                    <a:p>
                      <a:pPr algn="ctr"/>
                      <a:r>
                        <a:rPr lang="pt-PT" sz="1600" baseline="30000">
                          <a:solidFill>
                            <a:schemeClr val="bg1"/>
                          </a:solidFill>
                          <a:latin typeface="Arial"/>
                        </a:rPr>
                        <a:t>11</a:t>
                      </a:r>
                      <a:r>
                        <a:rPr lang="pt-PT" sz="1600">
                          <a:solidFill>
                            <a:schemeClr val="bg1"/>
                          </a:solidFill>
                          <a:latin typeface="Arial"/>
                        </a:rPr>
                        <a:t>B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>
                          <a:solidFill>
                            <a:schemeClr val="bg1"/>
                          </a:solidFill>
                          <a:latin typeface="Arial"/>
                        </a:rPr>
                        <a:t>81.17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>
                          <a:solidFill>
                            <a:schemeClr val="bg1"/>
                          </a:solidFill>
                          <a:latin typeface="Arial"/>
                        </a:rPr>
                        <a:t>3/2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>
                          <a:solidFill>
                            <a:schemeClr val="bg1"/>
                          </a:solidFill>
                          <a:latin typeface="Arial"/>
                        </a:rPr>
                        <a:t>2.6880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solidFill>
                            <a:schemeClr val="bg1"/>
                          </a:solidFill>
                          <a:latin typeface="Arial"/>
                        </a:rPr>
                        <a:t>8,5847</a:t>
                      </a:r>
                      <a:endParaRPr lang="pt-PT" sz="16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561">
                <a:tc>
                  <a:txBody>
                    <a:bodyPr/>
                    <a:lstStyle/>
                    <a:p>
                      <a:pPr algn="ctr"/>
                      <a:r>
                        <a:rPr lang="pt-PT" sz="1600" baseline="30000">
                          <a:solidFill>
                            <a:schemeClr val="bg1"/>
                          </a:solidFill>
                          <a:latin typeface="Arial"/>
                        </a:rPr>
                        <a:t>13</a:t>
                      </a:r>
                      <a:r>
                        <a:rPr lang="pt-PT" sz="1600">
                          <a:solidFill>
                            <a:schemeClr val="bg1"/>
                          </a:solidFill>
                          <a:latin typeface="Arial"/>
                        </a:rPr>
                        <a:t>C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>
                          <a:solidFill>
                            <a:schemeClr val="bg1"/>
                          </a:solidFill>
                          <a:latin typeface="Arial"/>
                        </a:rPr>
                        <a:t>1.108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>
                          <a:solidFill>
                            <a:schemeClr val="bg1"/>
                          </a:solidFill>
                          <a:latin typeface="Arial"/>
                        </a:rPr>
                        <a:t>1/2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>
                          <a:solidFill>
                            <a:schemeClr val="bg1"/>
                          </a:solidFill>
                          <a:latin typeface="Arial"/>
                        </a:rPr>
                        <a:t>0.7022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>
                          <a:solidFill>
                            <a:schemeClr val="bg1"/>
                          </a:solidFill>
                          <a:latin typeface="Arial"/>
                        </a:rPr>
                        <a:t>6,728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561">
                <a:tc>
                  <a:txBody>
                    <a:bodyPr/>
                    <a:lstStyle/>
                    <a:p>
                      <a:pPr algn="ctr"/>
                      <a:r>
                        <a:rPr lang="pt-PT" sz="1600" baseline="30000" dirty="0" smtClean="0">
                          <a:solidFill>
                            <a:schemeClr val="bg1"/>
                          </a:solidFill>
                          <a:latin typeface="Arial"/>
                        </a:rPr>
                        <a:t>15</a:t>
                      </a:r>
                      <a:r>
                        <a:rPr lang="pt-PT" sz="1600" baseline="0" dirty="0" smtClean="0">
                          <a:solidFill>
                            <a:schemeClr val="bg1"/>
                          </a:solidFill>
                          <a:latin typeface="Arial"/>
                        </a:rPr>
                        <a:t>N</a:t>
                      </a:r>
                      <a:endParaRPr lang="pt-PT" sz="16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solidFill>
                            <a:schemeClr val="bg1"/>
                          </a:solidFill>
                          <a:latin typeface="Arial"/>
                        </a:rPr>
                        <a:t>0.37</a:t>
                      </a:r>
                      <a:endParaRPr lang="pt-PT" sz="16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  <a:r>
                        <a:rPr lang="pt-PT" sz="1600" dirty="0" smtClean="0">
                          <a:solidFill>
                            <a:schemeClr val="bg1"/>
                          </a:solidFill>
                          <a:latin typeface="Arial"/>
                        </a:rPr>
                        <a:t>/2</a:t>
                      </a:r>
                      <a:endParaRPr lang="pt-PT" sz="16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solidFill>
                            <a:schemeClr val="bg1"/>
                          </a:solidFill>
                          <a:latin typeface="Arial"/>
                        </a:rPr>
                        <a:t>-0.2832</a:t>
                      </a:r>
                      <a:endParaRPr lang="pt-PT" sz="16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solidFill>
                            <a:schemeClr val="bg1"/>
                          </a:solidFill>
                          <a:latin typeface="Arial"/>
                        </a:rPr>
                        <a:t>-2,713</a:t>
                      </a:r>
                      <a:endParaRPr lang="pt-PT" sz="160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561">
                <a:tc>
                  <a:txBody>
                    <a:bodyPr/>
                    <a:lstStyle/>
                    <a:p>
                      <a:pPr algn="ctr"/>
                      <a:r>
                        <a:rPr lang="pt-PT" sz="1600" baseline="30000" dirty="0">
                          <a:solidFill>
                            <a:schemeClr val="bg1"/>
                          </a:solidFill>
                          <a:latin typeface="Arial"/>
                        </a:rPr>
                        <a:t>17</a:t>
                      </a:r>
                      <a:r>
                        <a:rPr lang="pt-PT" sz="1600" dirty="0">
                          <a:solidFill>
                            <a:schemeClr val="bg1"/>
                          </a:solidFill>
                          <a:latin typeface="Arial"/>
                        </a:rPr>
                        <a:t>O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bg1"/>
                          </a:solidFill>
                          <a:latin typeface="Arial"/>
                        </a:rPr>
                        <a:t>0.037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bg1"/>
                          </a:solidFill>
                          <a:latin typeface="Arial"/>
                        </a:rPr>
                        <a:t>5/2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bg1"/>
                          </a:solidFill>
                          <a:latin typeface="Arial"/>
                        </a:rPr>
                        <a:t>-1.8930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bg1"/>
                          </a:solidFill>
                          <a:latin typeface="Arial"/>
                        </a:rPr>
                        <a:t>-3,628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561">
                <a:tc>
                  <a:txBody>
                    <a:bodyPr/>
                    <a:lstStyle/>
                    <a:p>
                      <a:pPr algn="ctr"/>
                      <a:r>
                        <a:rPr lang="pt-PT" sz="1600" baseline="30000">
                          <a:solidFill>
                            <a:schemeClr val="bg1"/>
                          </a:solidFill>
                          <a:latin typeface="Arial"/>
                        </a:rPr>
                        <a:t>19</a:t>
                      </a:r>
                      <a:r>
                        <a:rPr lang="pt-PT" sz="1600">
                          <a:solidFill>
                            <a:schemeClr val="bg1"/>
                          </a:solidFill>
                          <a:latin typeface="Arial"/>
                        </a:rPr>
                        <a:t>F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>
                          <a:solidFill>
                            <a:schemeClr val="bg1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>
                          <a:solidFill>
                            <a:schemeClr val="bg1"/>
                          </a:solidFill>
                          <a:latin typeface="Arial"/>
                        </a:rPr>
                        <a:t>1/2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>
                          <a:solidFill>
                            <a:schemeClr val="bg1"/>
                          </a:solidFill>
                          <a:latin typeface="Arial"/>
                        </a:rPr>
                        <a:t>2.6273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>
                          <a:solidFill>
                            <a:schemeClr val="bg1"/>
                          </a:solidFill>
                          <a:latin typeface="Arial"/>
                        </a:rPr>
                        <a:t>25,179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561">
                <a:tc>
                  <a:txBody>
                    <a:bodyPr/>
                    <a:lstStyle/>
                    <a:p>
                      <a:pPr algn="ctr"/>
                      <a:r>
                        <a:rPr lang="pt-PT" sz="1600" baseline="30000">
                          <a:solidFill>
                            <a:schemeClr val="bg1"/>
                          </a:solidFill>
                          <a:latin typeface="Arial"/>
                        </a:rPr>
                        <a:t>29</a:t>
                      </a:r>
                      <a:r>
                        <a:rPr lang="pt-PT" sz="1600">
                          <a:solidFill>
                            <a:schemeClr val="bg1"/>
                          </a:solidFill>
                          <a:latin typeface="Arial"/>
                        </a:rPr>
                        <a:t>Si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>
                          <a:solidFill>
                            <a:schemeClr val="bg1"/>
                          </a:solidFill>
                          <a:latin typeface="Arial"/>
                        </a:rPr>
                        <a:t>4.700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>
                          <a:solidFill>
                            <a:schemeClr val="bg1"/>
                          </a:solidFill>
                          <a:latin typeface="Arial"/>
                        </a:rPr>
                        <a:t>1/2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>
                          <a:solidFill>
                            <a:schemeClr val="bg1"/>
                          </a:solidFill>
                          <a:latin typeface="Arial"/>
                        </a:rPr>
                        <a:t>-0.5555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>
                          <a:solidFill>
                            <a:schemeClr val="bg1"/>
                          </a:solidFill>
                          <a:latin typeface="Arial"/>
                        </a:rPr>
                        <a:t>-5,319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561">
                <a:tc>
                  <a:txBody>
                    <a:bodyPr/>
                    <a:lstStyle/>
                    <a:p>
                      <a:pPr algn="ctr"/>
                      <a:r>
                        <a:rPr lang="pt-PT" sz="1600" baseline="30000" dirty="0">
                          <a:solidFill>
                            <a:schemeClr val="bg1"/>
                          </a:solidFill>
                          <a:latin typeface="Arial"/>
                        </a:rPr>
                        <a:t>31</a:t>
                      </a:r>
                      <a:r>
                        <a:rPr lang="pt-PT" sz="1600" dirty="0">
                          <a:solidFill>
                            <a:schemeClr val="bg1"/>
                          </a:solidFill>
                          <a:latin typeface="Arial"/>
                        </a:rPr>
                        <a:t>P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>
                          <a:solidFill>
                            <a:schemeClr val="bg1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>
                          <a:solidFill>
                            <a:schemeClr val="bg1"/>
                          </a:solidFill>
                          <a:latin typeface="Arial"/>
                        </a:rPr>
                        <a:t>1/2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>
                          <a:solidFill>
                            <a:schemeClr val="bg1"/>
                          </a:solidFill>
                          <a:latin typeface="Arial"/>
                        </a:rPr>
                        <a:t>1.1305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bg1"/>
                          </a:solidFill>
                          <a:latin typeface="Arial"/>
                        </a:rPr>
                        <a:t>10,840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3131840" y="5517232"/>
          <a:ext cx="5400600" cy="662176"/>
        </p:xfrm>
        <a:graphic>
          <a:graphicData uri="http://schemas.openxmlformats.org/drawingml/2006/table">
            <a:tbl>
              <a:tblPr/>
              <a:tblGrid>
                <a:gridCol w="5400600"/>
              </a:tblGrid>
              <a:tr h="662176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</a:rPr>
                        <a:t>*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/>
                        </a:rPr>
                        <a:t>μ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</a:rPr>
                        <a:t> in units of nuclear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latin typeface="Arial"/>
                        </a:rPr>
                        <a:t>magnetons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</a:rPr>
                        <a:t> = 5.05078•10</a:t>
                      </a:r>
                      <a:r>
                        <a:rPr lang="en-US" sz="1600" baseline="30000" dirty="0">
                          <a:solidFill>
                            <a:schemeClr val="bg1"/>
                          </a:solidFill>
                          <a:latin typeface="Arial"/>
                        </a:rPr>
                        <a:t>-27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</a:rPr>
                        <a:t> JT</a:t>
                      </a:r>
                      <a:r>
                        <a:rPr lang="en-US" sz="1600" baseline="30000" dirty="0">
                          <a:solidFill>
                            <a:schemeClr val="bg1"/>
                          </a:solidFill>
                          <a:latin typeface="Arial"/>
                        </a:rPr>
                        <a:t>-1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b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</a:rPr>
                      </a:br>
                      <a:r>
                        <a:rPr lang="en-US" sz="1600" b="1" baseline="30000" dirty="0">
                          <a:solidFill>
                            <a:schemeClr val="bg1"/>
                          </a:solidFill>
                          <a:latin typeface="Arial"/>
                        </a:rPr>
                        <a:t>†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</a:rPr>
                        <a:t> γ in units of 10</a:t>
                      </a:r>
                      <a:r>
                        <a:rPr lang="en-US" sz="1600" baseline="30000" dirty="0">
                          <a:solidFill>
                            <a:schemeClr val="bg1"/>
                          </a:solidFill>
                          <a:latin typeface="Arial"/>
                        </a:rPr>
                        <a:t>7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</a:rPr>
                        <a:t>rad T</a:t>
                      </a:r>
                      <a:r>
                        <a:rPr lang="en-US" sz="1600" baseline="30000" dirty="0">
                          <a:solidFill>
                            <a:schemeClr val="bg1"/>
                          </a:solidFill>
                          <a:latin typeface="Arial"/>
                        </a:rPr>
                        <a:t>-1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</a:rPr>
                        <a:t> sec</a:t>
                      </a:r>
                      <a:r>
                        <a:rPr lang="en-US" sz="1600" baseline="30000" dirty="0">
                          <a:solidFill>
                            <a:schemeClr val="bg1"/>
                          </a:solidFill>
                          <a:latin typeface="Arial"/>
                        </a:rPr>
                        <a:t>-1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5652120" y="1052736"/>
            <a:ext cx="2088232" cy="684089"/>
          </a:xfrm>
          <a:prstGeom prst="rect">
            <a:avLst/>
          </a:prstGeom>
          <a:noFill/>
          <a:ln/>
        </p:spPr>
        <p:txBody>
          <a:bodyPr lIns="90487" tIns="44450" rIns="90487" bIns="4445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μ</a:t>
            </a:r>
            <a:r>
              <a:rPr kumimoji="0" lang="pt-P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= </a:t>
            </a: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γ</a:t>
            </a:r>
            <a:r>
              <a:rPr kumimoji="0" lang="pt-P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I</a:t>
            </a:r>
            <a:endParaRPr kumimoji="0" lang="en-US" sz="2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5" name="Conexão recta unidireccional 14"/>
          <p:cNvCxnSpPr/>
          <p:nvPr/>
        </p:nvCxnSpPr>
        <p:spPr>
          <a:xfrm>
            <a:off x="6372200" y="1556792"/>
            <a:ext cx="360040" cy="576064"/>
          </a:xfrm>
          <a:prstGeom prst="straightConnector1">
            <a:avLst/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xão recta unidireccional 15"/>
          <p:cNvCxnSpPr/>
          <p:nvPr/>
        </p:nvCxnSpPr>
        <p:spPr>
          <a:xfrm>
            <a:off x="6948264" y="1556792"/>
            <a:ext cx="936104" cy="576064"/>
          </a:xfrm>
          <a:prstGeom prst="straightConnector1">
            <a:avLst/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xão recta unidireccional 18"/>
          <p:cNvCxnSpPr/>
          <p:nvPr/>
        </p:nvCxnSpPr>
        <p:spPr>
          <a:xfrm flipH="1">
            <a:off x="5796136" y="1556792"/>
            <a:ext cx="1368152" cy="576064"/>
          </a:xfrm>
          <a:prstGeom prst="straightConnector1">
            <a:avLst/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 C4H8O2, problem 3a; a GIF fig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764703"/>
            <a:ext cx="5832648" cy="4277277"/>
          </a:xfrm>
          <a:prstGeom prst="rect">
            <a:avLst/>
          </a:prstGeom>
          <a:solidFill>
            <a:srgbClr val="FFFFCC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3923928" y="260648"/>
            <a:ext cx="29145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Direct Coupling </a:t>
            </a:r>
            <a:r>
              <a:rPr lang="en-US" sz="28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endParaRPr lang="pt-PT" sz="2800" dirty="0"/>
          </a:p>
        </p:txBody>
      </p:sp>
      <p:pic>
        <p:nvPicPr>
          <p:cNvPr id="50178" name="Picture 2" descr="Decoupled 13P spectr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836712"/>
            <a:ext cx="2088232" cy="2039289"/>
          </a:xfrm>
          <a:prstGeom prst="rect">
            <a:avLst/>
          </a:prstGeom>
          <a:noFill/>
        </p:spPr>
      </p:pic>
      <p:pic>
        <p:nvPicPr>
          <p:cNvPr id="50180" name="Picture 4" descr="Diethyl phosphon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196752"/>
            <a:ext cx="3024336" cy="1128220"/>
          </a:xfrm>
          <a:prstGeom prst="rect">
            <a:avLst/>
          </a:prstGeom>
          <a:noFill/>
        </p:spPr>
      </p:pic>
      <p:pic>
        <p:nvPicPr>
          <p:cNvPr id="50182" name="Picture 6" descr="1H coupled 31P spectr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068960"/>
            <a:ext cx="3384376" cy="3265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31P coupled 1H spectr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052736"/>
            <a:ext cx="4876800" cy="4629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3923928" y="260648"/>
            <a:ext cx="31935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Geminal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Coupling </a:t>
            </a:r>
            <a:r>
              <a:rPr lang="en-US" sz="28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endParaRPr lang="pt-PT" sz="2800" dirty="0"/>
          </a:p>
        </p:txBody>
      </p:sp>
      <p:pic>
        <p:nvPicPr>
          <p:cNvPr id="52226" name="Picture 2" descr="Diastereotopic1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780928"/>
            <a:ext cx="2088232" cy="1270341"/>
          </a:xfrm>
          <a:prstGeom prst="rect">
            <a:avLst/>
          </a:prstGeom>
          <a:solidFill>
            <a:srgbClr val="FFFFCC"/>
          </a:solidFill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980728"/>
            <a:ext cx="197301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ângulo 5"/>
          <p:cNvSpPr/>
          <p:nvPr/>
        </p:nvSpPr>
        <p:spPr>
          <a:xfrm>
            <a:off x="6769656" y="3140968"/>
            <a:ext cx="2194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diastereotopic</a:t>
            </a:r>
            <a:endParaRPr lang="pt-PT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2195736" y="4581128"/>
          <a:ext cx="6707088" cy="1101484"/>
        </p:xfrm>
        <a:graphic>
          <a:graphicData uri="http://schemas.openxmlformats.org/presentationml/2006/ole">
            <p:oleObj spid="_x0000_s52228" name="Document" r:id="rId6" imgW="5169408" imgH="850392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196752"/>
            <a:ext cx="6415188" cy="453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3923928" y="260648"/>
            <a:ext cx="29924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Vicinal Coupling </a:t>
            </a:r>
            <a:r>
              <a:rPr lang="en-US" sz="28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endParaRPr lang="pt-PT" sz="2800" dirty="0"/>
          </a:p>
        </p:txBody>
      </p:sp>
      <p:pic>
        <p:nvPicPr>
          <p:cNvPr id="3" name="Picture 4" descr="13_F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196752"/>
            <a:ext cx="4800600" cy="2909888"/>
          </a:xfrm>
          <a:prstGeom prst="rect">
            <a:avLst/>
          </a:prstGeom>
          <a:noFill/>
        </p:spPr>
      </p:pic>
      <p:sp>
        <p:nvSpPr>
          <p:cNvPr id="4" name="Rectângulo 3"/>
          <p:cNvSpPr/>
          <p:nvPr/>
        </p:nvSpPr>
        <p:spPr>
          <a:xfrm>
            <a:off x="3275856" y="4293096"/>
            <a:ext cx="4392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Atoms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three bonds apart, the coupling is called vicinal coupling</a:t>
            </a:r>
            <a:endParaRPr lang="pt-PT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ww2.chemistry.msu.edu/faculty/reusch/VirtTxtJml/Spectrpy/nmr/Images/nucspin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548680"/>
            <a:ext cx="3076702" cy="2160240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123728" y="3140968"/>
            <a:ext cx="4928592" cy="684089"/>
          </a:xfrm>
          <a:prstGeom prst="rect">
            <a:avLst/>
          </a:prstGeom>
          <a:noFill/>
          <a:ln/>
        </p:spPr>
        <p:txBody>
          <a:bodyPr lIns="90487" tIns="44450" rIns="90487" bIns="4445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Nuclear Spins in B</a:t>
            </a:r>
            <a:r>
              <a:rPr kumimoji="0" lang="en-US" sz="28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</a:t>
            </a:r>
            <a:endParaRPr kumimoji="0" lang="en-US" sz="2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13_F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717032"/>
            <a:ext cx="3888432" cy="2562909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23992" y="1412776"/>
            <a:ext cx="3120008" cy="684089"/>
          </a:xfrm>
          <a:prstGeom prst="rect">
            <a:avLst/>
          </a:prstGeom>
          <a:noFill/>
          <a:ln/>
        </p:spPr>
        <p:txBody>
          <a:bodyPr lIns="90487" tIns="44450" rIns="90487" bIns="4445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 = - </a:t>
            </a:r>
            <a:r>
              <a:rPr kumimoji="0" lang="el-G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μ</a:t>
            </a:r>
            <a:r>
              <a:rPr kumimoji="0" lang="pt-P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</a:t>
            </a:r>
            <a:r>
              <a:rPr kumimoji="0" lang="en-US" sz="28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0</a:t>
            </a:r>
            <a:endParaRPr kumimoji="0" lang="en-US" sz="2800" b="1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372200" y="4725144"/>
            <a:ext cx="3120008" cy="684089"/>
          </a:xfrm>
          <a:prstGeom prst="rect">
            <a:avLst/>
          </a:prstGeom>
          <a:noFill/>
          <a:ln/>
        </p:spPr>
        <p:txBody>
          <a:bodyPr lIns="90487" tIns="44450" rIns="90487" bIns="4445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Δ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 = </a:t>
            </a: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γ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</a:t>
            </a:r>
            <a:r>
              <a:rPr kumimoji="0" lang="en-US" sz="2800" i="0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0</a:t>
            </a:r>
            <a:r>
              <a:rPr kumimoji="0" lang="en-US" sz="2800" i="1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h/2</a:t>
            </a:r>
            <a:r>
              <a:rPr kumimoji="0" lang="el-GR" sz="2800" i="1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π</a:t>
            </a:r>
            <a:endParaRPr kumimoji="0" lang="en-US" sz="2800" i="0" u="none" strike="noStrike" kern="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13_F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052736"/>
            <a:ext cx="6048672" cy="3006134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987824" y="404664"/>
            <a:ext cx="4928592" cy="684089"/>
          </a:xfrm>
          <a:prstGeom prst="rect">
            <a:avLst/>
          </a:prstGeom>
          <a:noFill/>
          <a:ln/>
        </p:spPr>
        <p:txBody>
          <a:bodyPr lIns="90487" tIns="44450" rIns="90487" bIns="4445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Values for H atom</a:t>
            </a:r>
            <a:endParaRPr kumimoji="0" lang="en-US" sz="2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379712" y="4221088"/>
            <a:ext cx="6584776" cy="2259632"/>
          </a:xfrm>
          <a:prstGeom prst="rect">
            <a:avLst/>
          </a:prstGeom>
          <a:noFill/>
          <a:ln/>
        </p:spPr>
        <p:txBody>
          <a:bodyPr lIns="90487" tIns="44450" rIns="90487" bIns="44450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Applied field strength of 7.05T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+mn-cs"/>
              </a:rPr>
              <a:t>1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+mn-cs"/>
              </a:rPr>
              <a:t>H is approximately 0.120 J/mol, which corresponds to a frequency of 300 MHz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+mn-cs"/>
              </a:rPr>
              <a:t>13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+mn-cs"/>
              </a:rPr>
              <a:t>C is approximately 0.030 J/mol, which corresponds to a frequency of 75MHz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eaching.shu.ac.uk/hwb/chemistry/tutorials/molspec/preces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04664"/>
            <a:ext cx="2238375" cy="3333750"/>
          </a:xfrm>
          <a:prstGeom prst="rect">
            <a:avLst/>
          </a:prstGeom>
          <a:noFill/>
        </p:spPr>
      </p:pic>
      <p:pic>
        <p:nvPicPr>
          <p:cNvPr id="32770" name="Picture 2" descr="http://www2.chemistry.msu.edu/faculty/reusch/virttxtjml/spectrpy/nmr/Images/gyroscop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268760"/>
            <a:ext cx="1224136" cy="1795401"/>
          </a:xfrm>
          <a:prstGeom prst="rect">
            <a:avLst/>
          </a:prstGeom>
          <a:noFill/>
        </p:spPr>
      </p:pic>
      <p:pic>
        <p:nvPicPr>
          <p:cNvPr id="32772" name="Picture 4" descr="http://www2.chemistry.msu.edu/faculty/reusch/virttxtjml/spectrpy/nmr/Images/precessn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980728"/>
            <a:ext cx="2160240" cy="2107553"/>
          </a:xfrm>
          <a:prstGeom prst="rect">
            <a:avLst/>
          </a:prstGeom>
          <a:noFill/>
        </p:spPr>
      </p:pic>
      <p:pic>
        <p:nvPicPr>
          <p:cNvPr id="32774" name="Picture 6" descr="http://www2.chemistry.msu.edu/faculty/reusch/virttxtjml/spectrpy/nmr/Images/spinflip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293096"/>
            <a:ext cx="3095625" cy="1943101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300192" y="3429000"/>
            <a:ext cx="3120008" cy="1152128"/>
          </a:xfrm>
          <a:prstGeom prst="rect">
            <a:avLst/>
          </a:prstGeom>
          <a:noFill/>
          <a:ln/>
        </p:spPr>
        <p:txBody>
          <a:bodyPr lIns="90487" tIns="44450" rIns="90487" bIns="4445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ω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= </a:t>
            </a: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γ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</a:t>
            </a:r>
            <a:r>
              <a:rPr kumimoji="0" lang="en-US" sz="2800" i="0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baseline="-25000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Larmour</a:t>
            </a:r>
            <a:r>
              <a:rPr lang="en-US" sz="2800" kern="0" baseline="-250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frequency</a:t>
            </a:r>
            <a:endParaRPr kumimoji="0" lang="en-US" sz="2800" i="0" u="none" strike="noStrike" kern="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2.chemistry.msu.edu/faculty/reusch/virttxtjml/spectrpy/nmr/Images/netmagn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04664"/>
            <a:ext cx="3845277" cy="2664296"/>
          </a:xfrm>
          <a:prstGeom prst="rect">
            <a:avLst/>
          </a:prstGeom>
          <a:noFill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501008"/>
            <a:ext cx="5541987" cy="255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is.rit.edu/htbooks/nmr/chap-3/images/bs-f-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5310" y="1247799"/>
            <a:ext cx="1584176" cy="1584176"/>
          </a:xfrm>
          <a:prstGeom prst="rect">
            <a:avLst/>
          </a:prstGeom>
          <a:noFill/>
        </p:spPr>
      </p:pic>
      <p:pic>
        <p:nvPicPr>
          <p:cNvPr id="3" name="Picture 4" descr="http://www.cis.rit.edu/htbooks/nmr/chap-3/images/n-pole-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866798"/>
            <a:ext cx="3333750" cy="381001"/>
          </a:xfrm>
          <a:prstGeom prst="rect">
            <a:avLst/>
          </a:prstGeom>
          <a:noFill/>
        </p:spPr>
      </p:pic>
      <p:pic>
        <p:nvPicPr>
          <p:cNvPr id="4" name="Picture 6" descr="http://www.cis.rit.edu/htbooks/nmr/chap-3/images/bs-f-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9486" y="1247799"/>
            <a:ext cx="1584176" cy="1584176"/>
          </a:xfrm>
          <a:prstGeom prst="rect">
            <a:avLst/>
          </a:prstGeom>
          <a:noFill/>
        </p:spPr>
      </p:pic>
      <p:pic>
        <p:nvPicPr>
          <p:cNvPr id="5" name="Picture 8" descr="http://www.cis.rit.edu/htbooks/nmr/chap-3/images/s-pole-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2831975"/>
            <a:ext cx="3333750" cy="381001"/>
          </a:xfrm>
          <a:prstGeom prst="rect">
            <a:avLst/>
          </a:prstGeom>
          <a:noFill/>
        </p:spPr>
      </p:pic>
      <p:sp>
        <p:nvSpPr>
          <p:cNvPr id="6" name="Rectângulo 5"/>
          <p:cNvSpPr/>
          <p:nvPr/>
        </p:nvSpPr>
        <p:spPr>
          <a:xfrm>
            <a:off x="2915816" y="4653136"/>
            <a:ext cx="5688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 2.35 T (= 100 MHz) and 300 K one gets for 1H a population difference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N(</a:t>
            </a:r>
            <a:r>
              <a:rPr lang="el-G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- N(</a:t>
            </a:r>
            <a:r>
              <a:rPr lang="el-G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ca. 8.10</a:t>
            </a:r>
            <a:r>
              <a:rPr lang="en-US" sz="24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-6</a:t>
            </a:r>
            <a:endParaRPr lang="pt-PT" sz="2400" baseline="30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3501008"/>
            <a:ext cx="3286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cw-sw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260648"/>
            <a:ext cx="3333750" cy="2857500"/>
          </a:xfrm>
          <a:prstGeom prst="rect">
            <a:avLst/>
          </a:prstGeom>
        </p:spPr>
      </p:pic>
      <p:pic>
        <p:nvPicPr>
          <p:cNvPr id="4" name="Imagem 3" descr="cw-sw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3501008"/>
            <a:ext cx="333375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1-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340768"/>
            <a:ext cx="2095500" cy="1809750"/>
          </a:xfrm>
          <a:prstGeom prst="rect">
            <a:avLst/>
          </a:prstGeom>
        </p:spPr>
      </p:pic>
      <p:pic>
        <p:nvPicPr>
          <p:cNvPr id="36866" name="Picture 2" descr="http://www.cis.rit.edu/htbooks/nmr/chap-3/images/mz-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268760"/>
            <a:ext cx="2857500" cy="1905000"/>
          </a:xfrm>
          <a:prstGeom prst="rect">
            <a:avLst/>
          </a:prstGeom>
          <a:noFill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132856"/>
            <a:ext cx="1944216" cy="72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t1-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4077072"/>
            <a:ext cx="2095500" cy="1809750"/>
          </a:xfrm>
          <a:prstGeom prst="rect">
            <a:avLst/>
          </a:prstGeom>
        </p:spPr>
      </p:pic>
      <p:pic>
        <p:nvPicPr>
          <p:cNvPr id="36869" name="Picture 5" descr="http://www.cis.rit.edu/htbooks/nmr/chap-3/images/mz-t-ir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4077072"/>
            <a:ext cx="2857500" cy="1905000"/>
          </a:xfrm>
          <a:prstGeom prst="rect">
            <a:avLst/>
          </a:prstGeom>
          <a:noFill/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5157192"/>
            <a:ext cx="205692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ângulo 7"/>
          <p:cNvSpPr/>
          <p:nvPr/>
        </p:nvSpPr>
        <p:spPr>
          <a:xfrm>
            <a:off x="3851920" y="404664"/>
            <a:ext cx="35686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Spin Lattice Relaxation</a:t>
            </a:r>
            <a:endParaRPr lang="pt-P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8707</TotalTime>
  <Words>209</Words>
  <Application>Microsoft Office PowerPoint</Application>
  <PresentationFormat>Apresentação no Ecrã (4:3)</PresentationFormat>
  <Paragraphs>76</Paragraphs>
  <Slides>25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25</vt:i4>
      </vt:variant>
    </vt:vector>
  </HeadingPairs>
  <TitlesOfParts>
    <vt:vector size="27" baseType="lpstr">
      <vt:lpstr>Modèle par défaut</vt:lpstr>
      <vt:lpstr>Microsoft Word Document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  <vt:lpstr>Diapositivo 21</vt:lpstr>
      <vt:lpstr>Diapositivo 22</vt:lpstr>
      <vt:lpstr>Diapositivo 23</vt:lpstr>
      <vt:lpstr>Diapositivo 24</vt:lpstr>
      <vt:lpstr>Diapositivo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multi curves</dc:title>
  <dc:creator>www.powerpointstyles.com</dc:creator>
  <dc:description>Image credit to FreeDigitalPhotos.net</dc:description>
  <cp:lastModifiedBy>Adelino</cp:lastModifiedBy>
  <cp:revision>546</cp:revision>
  <dcterms:created xsi:type="dcterms:W3CDTF">2009-03-23T15:23:24Z</dcterms:created>
  <dcterms:modified xsi:type="dcterms:W3CDTF">2012-05-13T23:43:26Z</dcterms:modified>
</cp:coreProperties>
</file>