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10" r:id="rId3"/>
    <p:sldId id="313" r:id="rId4"/>
    <p:sldId id="312" r:id="rId5"/>
    <p:sldId id="311" r:id="rId6"/>
    <p:sldId id="314" r:id="rId7"/>
    <p:sldId id="315" r:id="rId8"/>
    <p:sldId id="316" r:id="rId9"/>
    <p:sldId id="317" r:id="rId10"/>
    <p:sldId id="323" r:id="rId11"/>
    <p:sldId id="324" r:id="rId12"/>
    <p:sldId id="325" r:id="rId13"/>
    <p:sldId id="326" r:id="rId14"/>
    <p:sldId id="318" r:id="rId15"/>
    <p:sldId id="319" r:id="rId16"/>
    <p:sldId id="320" r:id="rId17"/>
    <p:sldId id="321" r:id="rId18"/>
    <p:sldId id="322" r:id="rId1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590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27-03-2012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package" Target="../embeddings/Microsoft_Office_Word_Document2.doc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Electronic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Spectroscopy</a:t>
            </a:r>
            <a:endParaRPr lang="en-GB" sz="4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180184" y="764704"/>
            <a:ext cx="6712296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Char char="·"/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UV-Vis Terminology</a:t>
            </a:r>
          </a:p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Char char="·"/>
            </a:pPr>
            <a:endParaRPr lang="en-GB" sz="24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Chromophore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a UV-Visible absorbing functional group</a:t>
            </a: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Bathochromic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shift (red shift):  to longer wavelengths</a:t>
            </a: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Auxochrome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a substituent on a </a:t>
            </a: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chromophore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that causes a red shift</a:t>
            </a: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Hypsochromic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shift (blue shift):  to shorter wavelengths</a:t>
            </a: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Hyperchromic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shift:  to greater absorbance</a:t>
            </a: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Hypochromic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shift:  to lesser absorbance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195736" y="836712"/>
            <a:ext cx="6819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Char char="·"/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Classes of Electron transitions</a:t>
            </a:r>
          </a:p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Char char="·"/>
            </a:pPr>
            <a:endParaRPr lang="en-GB" sz="24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38250" lvl="2" indent="-280988" defTabSz="796925">
              <a:spcBef>
                <a:spcPct val="25000"/>
              </a:spcBef>
              <a:buClr>
                <a:srgbClr val="FF6623"/>
              </a:buClr>
              <a:buFont typeface="Symbol" pitchFamily="18" charset="2"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,  and n electrons (mostly organics)</a:t>
            </a:r>
            <a:endParaRPr lang="en-GB" sz="24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38250" lvl="2" indent="-280988" defTabSz="796925">
              <a:spcBef>
                <a:spcPct val="25000"/>
              </a:spcBef>
              <a:buClr>
                <a:srgbClr val="FF6623"/>
              </a:buClr>
              <a:buFont typeface="Symbol" pitchFamily="18" charset="2"/>
              <a:buNone/>
            </a:pPr>
            <a:endParaRPr lang="en-GB" sz="24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38250" lvl="2" indent="-280988" defTabSz="796925">
              <a:spcBef>
                <a:spcPct val="25000"/>
              </a:spcBef>
              <a:buClr>
                <a:srgbClr val="FF6623"/>
              </a:buClr>
              <a:buFont typeface="Symbol" pitchFamily="18" charset="2"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GB" sz="2400" b="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GB" sz="2400" b="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electrons (</a:t>
            </a: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inorganics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organometallics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238250" lvl="2" indent="-280988" defTabSz="796925">
              <a:spcBef>
                <a:spcPct val="25000"/>
              </a:spcBef>
              <a:buClr>
                <a:srgbClr val="FF6623"/>
              </a:buClr>
              <a:buFont typeface="Symbol" pitchFamily="18" charset="2"/>
              <a:buNone/>
            </a:pPr>
            <a:endParaRPr lang="en-GB" sz="24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38250" lvl="2" indent="-280988" defTabSz="796925">
              <a:spcBef>
                <a:spcPct val="25000"/>
              </a:spcBef>
              <a:buClr>
                <a:srgbClr val="FF6623"/>
              </a:buClr>
              <a:buFont typeface="Symbol" pitchFamily="18" charset="2"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charge-transfer (CT) electrons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267744" y="188640"/>
            <a:ext cx="670289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766763" lvl="1" indent="-292100" defTabSz="796925">
              <a:spcBef>
                <a:spcPct val="25000"/>
              </a:spcBef>
            </a:pPr>
            <a:r>
              <a:rPr lang="en-GB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 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* and   * transitions:  high-energy, accessible in vacuum UV (</a:t>
            </a:r>
            <a:r>
              <a:rPr lang="en-GB" sz="2400" b="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max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&lt;150 nm).  Not usually observed in molecular UV-Vis.</a:t>
            </a:r>
          </a:p>
          <a:p>
            <a:pPr marL="766763" lvl="1" indent="-292100" defTabSz="796925">
              <a:spcBef>
                <a:spcPct val="25000"/>
              </a:spcBef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  * and   * transitions:  non-bonding electrons (lone pairs), wavelength (</a:t>
            </a:r>
            <a:r>
              <a:rPr lang="en-GB" sz="2400" b="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max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in the 150-250 nm region.  </a:t>
            </a:r>
          </a:p>
          <a:p>
            <a:pPr marL="766763" lvl="1" indent="-292100" defTabSz="796925">
              <a:spcBef>
                <a:spcPct val="25000"/>
              </a:spcBef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  * and   * transitions:  most common transitions observed in organic molecular UV-Vis, observed in compounds with lone pairs and multiple bonds with </a:t>
            </a:r>
            <a:r>
              <a:rPr lang="en-GB" sz="2400" b="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max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200-600 nm.</a:t>
            </a:r>
          </a:p>
        </p:txBody>
      </p:sp>
      <p:sp>
        <p:nvSpPr>
          <p:cNvPr id="6" name="Rectangle 1027"/>
          <p:cNvSpPr>
            <a:spLocks noChangeArrowheads="1"/>
          </p:cNvSpPr>
          <p:nvPr/>
        </p:nvSpPr>
        <p:spPr bwMode="auto">
          <a:xfrm>
            <a:off x="2267744" y="4005064"/>
            <a:ext cx="5760640" cy="2671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</a:pPr>
            <a:endParaRPr lang="en-GB" sz="24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Char char="·"/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Charge transfer (CT</a:t>
            </a:r>
            <a:r>
              <a:rPr lang="en-GB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4163" indent="-284163" defTabSz="796925">
              <a:spcBef>
                <a:spcPct val="25000"/>
              </a:spcBef>
              <a:buClr>
                <a:srgbClr val="FF6623"/>
              </a:buClr>
              <a:buSzPct val="125000"/>
              <a:buFont typeface="Symbol" pitchFamily="18" charset="2"/>
              <a:buChar char="·"/>
            </a:pPr>
            <a:endParaRPr lang="en-GB" sz="24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MLCT (metal-to-</a:t>
            </a: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ligand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charge transfer)</a:t>
            </a:r>
          </a:p>
          <a:p>
            <a:pPr marL="766763" lvl="1" indent="-292100" defTabSz="796925">
              <a:spcBef>
                <a:spcPct val="25000"/>
              </a:spcBef>
              <a:buFontTx/>
              <a:buChar char="–"/>
            </a:pP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LMCT (</a:t>
            </a:r>
            <a:r>
              <a:rPr lang="en-GB" sz="2400" b="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ligand</a:t>
            </a:r>
            <a:r>
              <a:rPr lang="en-GB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-to-metal charge transfer</a:t>
            </a:r>
            <a:r>
              <a:rPr lang="en-GB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en-GB" sz="24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>
            <a:grpSpLocks noChangeAspect="1"/>
          </p:cNvGrpSpPr>
          <p:nvPr/>
        </p:nvGrpSpPr>
        <p:grpSpPr bwMode="auto">
          <a:xfrm>
            <a:off x="2267744" y="1988840"/>
            <a:ext cx="6674742" cy="3384376"/>
            <a:chOff x="1344" y="2448"/>
            <a:chExt cx="3408" cy="1728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344" y="2448"/>
              <a:ext cx="3408" cy="172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pic>
          <p:nvPicPr>
            <p:cNvPr id="8" name="Picture 5" descr="energy levels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88" y="2544"/>
              <a:ext cx="3154" cy="1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908720"/>
            <a:ext cx="621393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59" y="980728"/>
            <a:ext cx="6435863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908720"/>
            <a:ext cx="6327229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764704"/>
            <a:ext cx="6192688" cy="509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7" name="Picture 7" descr="http://www.huntresearchgroup.org.uk/images/diatomic_PES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124744"/>
            <a:ext cx="5629275" cy="4429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4067944" y="692696"/>
          <a:ext cx="3657600" cy="776288"/>
        </p:xfrm>
        <a:graphic>
          <a:graphicData uri="http://schemas.openxmlformats.org/presentationml/2006/ole">
            <p:oleObj spid="_x0000_s30722" name="Document" r:id="rId3" imgW="2896257" imgH="615779" progId="Word.Document.12">
              <p:embed/>
            </p:oleObj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041104" y="1700808"/>
          <a:ext cx="4267200" cy="955675"/>
        </p:xfrm>
        <a:graphic>
          <a:graphicData uri="http://schemas.openxmlformats.org/presentationml/2006/ole">
            <p:oleObj spid="_x0000_s30723" name="Document" r:id="rId4" imgW="4387920" imgH="990429" progId="Word.Document.12">
              <p:embed/>
            </p:oleObj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284984"/>
            <a:ext cx="243719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268760"/>
            <a:ext cx="5889346" cy="4543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olympusmicro.com/primer/java/jablonski/jabintro/jablonskijavafigur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836712"/>
            <a:ext cx="5215827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412776"/>
            <a:ext cx="269557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2594" y="1412776"/>
            <a:ext cx="2739886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908720"/>
            <a:ext cx="611753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836712"/>
            <a:ext cx="5982965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980728"/>
            <a:ext cx="4968552" cy="4658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6735</TotalTime>
  <Words>202</Words>
  <Application>Microsoft Office PowerPoint</Application>
  <PresentationFormat>Apresentação no Ecrã (4:3)</PresentationFormat>
  <Paragraphs>29</Paragraphs>
  <Slides>18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18</vt:i4>
      </vt:variant>
    </vt:vector>
  </HeadingPairs>
  <TitlesOfParts>
    <vt:vector size="21" baseType="lpstr">
      <vt:lpstr>Modèle par défaut</vt:lpstr>
      <vt:lpstr>Microsoft Office Word Document</vt:lpstr>
      <vt:lpstr>Document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435</cp:revision>
  <dcterms:created xsi:type="dcterms:W3CDTF">2009-03-23T15:23:24Z</dcterms:created>
  <dcterms:modified xsi:type="dcterms:W3CDTF">2012-03-27T23:55:53Z</dcterms:modified>
</cp:coreProperties>
</file>