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7" r:id="rId2"/>
    <p:sldId id="318" r:id="rId3"/>
    <p:sldId id="319" r:id="rId4"/>
    <p:sldId id="320" r:id="rId5"/>
    <p:sldId id="321" r:id="rId6"/>
    <p:sldId id="256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1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14-03-2012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2/28/John_William_Strutt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131840" y="1588715"/>
          <a:ext cx="5360987" cy="1192213"/>
        </p:xfrm>
        <a:graphic>
          <a:graphicData uri="http://schemas.openxmlformats.org/presentationml/2006/ole">
            <p:oleObj spid="_x0000_s46082" name="Document" r:id="rId3" imgW="4144706" imgH="930327" progId="Word.Document.12">
              <p:embed/>
            </p:oleObj>
          </a:graphicData>
        </a:graphic>
      </p:graphicFrame>
      <p:sp>
        <p:nvSpPr>
          <p:cNvPr id="5" name="Rectângulo 3"/>
          <p:cNvSpPr/>
          <p:nvPr/>
        </p:nvSpPr>
        <p:spPr>
          <a:xfrm>
            <a:off x="2699792" y="54868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Electric dipole Transition moment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28860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5"/>
          <p:cNvSpPr>
            <a:spLocks noGrp="1"/>
          </p:cNvSpPr>
          <p:nvPr>
            <p:ph type="sldNum" sz="quarter" idx="4294967295"/>
          </p:nvPr>
        </p:nvSpPr>
        <p:spPr>
          <a:xfrm>
            <a:off x="952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64EDCB4-14D2-48EC-B5DF-D29B3287CA95}" type="slidenum">
              <a:rPr lang="en-US"/>
              <a:pPr/>
              <a:t>10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376" y="274638"/>
            <a:ext cx="7355160" cy="850106"/>
          </a:xfrm>
        </p:spPr>
        <p:txBody>
          <a:bodyPr/>
          <a:lstStyle/>
          <a:p>
            <a:r>
              <a:rPr lang="en-US" sz="3600" i="1" dirty="0">
                <a:solidFill>
                  <a:schemeClr val="bg1"/>
                </a:solidFill>
              </a:rPr>
              <a:t>Classical Raman Physics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143000"/>
            <a:ext cx="7056784" cy="50292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Interaction between electric field of incident photon and molecule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Electric field oscillating with incident frequency 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</a:p>
          <a:p>
            <a:pPr lvl="1"/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Induces molecular electric dipole (</a:t>
            </a:r>
            <a:r>
              <a:rPr lang="en-US" sz="2400" i="1" dirty="0">
                <a:solidFill>
                  <a:schemeClr val="bg1"/>
                </a:solidFill>
              </a:rPr>
              <a:t>p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i="1" dirty="0">
                <a:solidFill>
                  <a:schemeClr val="bg1"/>
                </a:solidFill>
              </a:rPr>
              <a:t>:</a:t>
            </a:r>
          </a:p>
          <a:p>
            <a:pPr lvl="1">
              <a:buNone/>
            </a:pP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  <a:p>
            <a:pPr lvl="2"/>
            <a:endParaRPr lang="en-US" dirty="0" smtClean="0">
              <a:solidFill>
                <a:schemeClr val="bg1"/>
              </a:solidFill>
              <a:sym typeface="Symbol" pitchFamily="18" charset="2"/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Proportional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to molecular 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polarizability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n-US" i="1" dirty="0" smtClean="0">
                <a:solidFill>
                  <a:schemeClr val="bg1"/>
                </a:solidFill>
                <a:sym typeface="Symbol" pitchFamily="18" charset="2"/>
              </a:rPr>
              <a:t>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Polarization results in nuclear displacement</a:t>
            </a: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3347864" y="4177457"/>
          <a:ext cx="1123950" cy="547687"/>
        </p:xfrm>
        <a:graphic>
          <a:graphicData uri="http://schemas.openxmlformats.org/presentationml/2006/ole">
            <p:oleObj spid="_x0000_s25602" name="Equation" r:id="rId3" imgW="469800" imgH="228600" progId="Equation.DSMT4">
              <p:embed/>
            </p:oleObj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3132138" y="2996952"/>
          <a:ext cx="2879725" cy="547688"/>
        </p:xfrm>
        <a:graphic>
          <a:graphicData uri="http://schemas.openxmlformats.org/presentationml/2006/ole">
            <p:oleObj spid="_x0000_s25603" name="Equation" r:id="rId4" imgW="1066680" imgH="203040" progId="Equation.DSMT4">
              <p:embed/>
            </p:oleObj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3347864" y="5976069"/>
          <a:ext cx="2532063" cy="549275"/>
        </p:xfrm>
        <a:graphic>
          <a:graphicData uri="http://schemas.openxmlformats.org/presentationml/2006/ole">
            <p:oleObj spid="_x0000_s25604" name="Equation" r:id="rId5" imgW="10540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1720" y="548680"/>
            <a:ext cx="6984776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small distortions,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polarizability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linearly proportional to the displacement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Resultant dipole: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5892948" y="3094807"/>
            <a:ext cx="1703388" cy="414338"/>
          </a:xfrm>
          <a:custGeom>
            <a:avLst/>
            <a:gdLst/>
            <a:ahLst/>
            <a:cxnLst>
              <a:cxn ang="0">
                <a:pos x="1073" y="30"/>
              </a:cxn>
              <a:cxn ang="0">
                <a:pos x="309" y="38"/>
              </a:cxn>
              <a:cxn ang="0">
                <a:pos x="0" y="261"/>
              </a:cxn>
            </a:cxnLst>
            <a:rect l="0" t="0" r="r" b="b"/>
            <a:pathLst>
              <a:path w="1073" h="261">
                <a:moveTo>
                  <a:pt x="1073" y="30"/>
                </a:moveTo>
                <a:cubicBezTo>
                  <a:pt x="780" y="15"/>
                  <a:pt x="488" y="0"/>
                  <a:pt x="309" y="38"/>
                </a:cubicBezTo>
                <a:cubicBezTo>
                  <a:pt x="130" y="76"/>
                  <a:pt x="53" y="218"/>
                  <a:pt x="0" y="261"/>
                </a:cubicBezTo>
              </a:path>
            </a:pathLst>
          </a:custGeom>
          <a:noFill/>
          <a:ln w="28575" cap="flat" cmpd="sng">
            <a:solidFill>
              <a:srgbClr val="FFFFCC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353921" y="2924944"/>
            <a:ext cx="15385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Rayleigh Scattering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332288" y="5908676"/>
            <a:ext cx="2227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Anti-Stokes Raman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5280025" y="5233988"/>
            <a:ext cx="57150" cy="696913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04088" y="5697538"/>
            <a:ext cx="16748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Stokes Raman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7396163" y="5251450"/>
            <a:ext cx="252412" cy="525463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t-PT">
              <a:solidFill>
                <a:schemeClr val="bg1"/>
              </a:solidFill>
            </a:endParaRPr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2483768" y="4500091"/>
          <a:ext cx="6242050" cy="873125"/>
        </p:xfrm>
        <a:graphic>
          <a:graphicData uri="http://schemas.openxmlformats.org/presentationml/2006/ole">
            <p:oleObj spid="_x0000_s26628" name="Equation" r:id="rId3" imgW="3187440" imgH="444240" progId="Equation.DSMT4">
              <p:embed/>
            </p:oleObj>
          </a:graphicData>
        </a:graphic>
      </p:graphicFrame>
      <p:graphicFrame>
        <p:nvGraphicFramePr>
          <p:cNvPr id="16" name="Objecto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29" name="Equação" r:id="rId4" imgW="114120" imgH="21564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992438" y="1628800"/>
          <a:ext cx="5251450" cy="1219200"/>
        </p:xfrm>
        <a:graphic>
          <a:graphicData uri="http://schemas.openxmlformats.org/presentationml/2006/ole">
            <p:oleObj spid="_x0000_s26630" name="Document" r:id="rId5" imgW="5876403" imgH="1516927" progId="Word.Document.12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843808" y="3429000"/>
          <a:ext cx="5208587" cy="969963"/>
        </p:xfrm>
        <a:graphic>
          <a:graphicData uri="http://schemas.openxmlformats.org/presentationml/2006/ole">
            <p:oleObj spid="_x0000_s26631" name="Document" r:id="rId6" imgW="5826749" imgH="10941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3619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987824" y="1916832"/>
          <a:ext cx="3894212" cy="1512168"/>
        </p:xfrm>
        <a:graphic>
          <a:graphicData uri="http://schemas.openxmlformats.org/presentationml/2006/ole">
            <p:oleObj spid="_x0000_s27651" name="Equation" r:id="rId4" imgW="1244520" imgH="482400" progId="Equation.DSMT4">
              <p:embed/>
            </p:oleObj>
          </a:graphicData>
        </a:graphic>
      </p:graphicFrame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1654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284984"/>
            <a:ext cx="2491817" cy="30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41376" y="274638"/>
            <a:ext cx="7355160" cy="16421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Roto-Vibrational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Raman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</a:t>
            </a:r>
            <a:r>
              <a:rPr kumimoji="0" lang="pt-PT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 = 0 ± 2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2766523" cy="46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3384376" cy="287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64088" y="1772816"/>
            <a:ext cx="334888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</a:t>
            </a:r>
            <a:r>
              <a:rPr kumimoji="0" lang="pt-PT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Spacing</a:t>
            </a:r>
            <a:r>
              <a:rPr kumimoji="0" lang="pt-PT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4B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6204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1720" y="332656"/>
            <a:ext cx="7355160" cy="17281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Ressonance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i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Scattering effect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enhanced by a factor 10</a:t>
            </a:r>
            <a:r>
              <a:rPr kumimoji="0" 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69484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holmarc.com/images/laser_raman_spectromet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33056"/>
            <a:ext cx="4248472" cy="2578384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1720" y="332656"/>
            <a:ext cx="735516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Instrumentation</a:t>
            </a:r>
          </a:p>
        </p:txBody>
      </p:sp>
      <p:pic>
        <p:nvPicPr>
          <p:cNvPr id="31748" name="Picture 4" descr="http://www.doitpoms.ac.uk/tlplib/raman/images/spectrometer_schemat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4248472" cy="2427699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isu.edu/chem/images/Raman_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rtable Raman spectrometer, as used at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3333750" cy="2276475"/>
          </a:xfrm>
          <a:prstGeom prst="rect">
            <a:avLst/>
          </a:prstGeom>
          <a:noFill/>
        </p:spPr>
      </p:pic>
      <p:pic>
        <p:nvPicPr>
          <p:cNvPr id="33794" name="Picture 2" descr="http://www.clemson.edu/ces/lemt/image/spectrot6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38100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23728" y="332656"/>
            <a:ext cx="6984776" cy="6048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i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en-US" sz="2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ion 488.0 nm &amp; 514.5 nm</a:t>
            </a:r>
          </a:p>
          <a:p>
            <a:pPr lvl="0"/>
            <a:r>
              <a:rPr lang="en-US" sz="2800" i="1" kern="0" dirty="0" smtClean="0">
                <a:solidFill>
                  <a:schemeClr val="bg1"/>
                </a:solidFill>
              </a:rPr>
              <a:t>Kr</a:t>
            </a:r>
            <a:r>
              <a:rPr lang="en-US" sz="2800" i="1" kern="0" baseline="30000" dirty="0" smtClean="0">
                <a:solidFill>
                  <a:schemeClr val="bg1"/>
                </a:solidFill>
              </a:rPr>
              <a:t>+</a:t>
            </a:r>
            <a:r>
              <a:rPr lang="en-US" sz="2800" i="1" kern="0" dirty="0" smtClean="0">
                <a:solidFill>
                  <a:schemeClr val="bg1"/>
                </a:solidFill>
              </a:rPr>
              <a:t> ion 530.9 nm &amp; 647.1 nm</a:t>
            </a:r>
          </a:p>
          <a:p>
            <a:pPr lvl="0"/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He:Ne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632.8 nm</a:t>
            </a:r>
          </a:p>
          <a:p>
            <a:pPr lvl="0"/>
            <a:r>
              <a:rPr lang="en-US" sz="2800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Nd:YAG</a:t>
            </a:r>
            <a:r>
              <a:rPr lang="en-US" sz="2800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1064 nm</a:t>
            </a:r>
          </a:p>
          <a:p>
            <a:pPr lvl="0"/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Diode 630 nm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980 nm</a:t>
            </a:r>
          </a:p>
          <a:p>
            <a:pPr lvl="0"/>
            <a:endParaRPr lang="en-US" sz="2800" i="1" kern="0" baseline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Resolution &lt; 6 cm</a:t>
            </a:r>
            <a:r>
              <a:rPr kumimoji="0" lang="en-US" sz="2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→ </a:t>
            </a:r>
          </a:p>
          <a:p>
            <a:pPr lvl="0"/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Laser </a:t>
            </a:r>
            <a:r>
              <a:rPr kumimoji="0" lang="en-US" sz="2800" b="0" i="1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Linewidth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&lt; 1 </a:t>
            </a:r>
            <a:r>
              <a:rPr lang="en-US" sz="2800" i="1" kern="0" dirty="0" smtClean="0">
                <a:solidFill>
                  <a:schemeClr val="bg1"/>
                </a:solidFill>
              </a:rPr>
              <a:t>cm</a:t>
            </a:r>
            <a:r>
              <a:rPr lang="en-US" sz="2800" i="1" kern="0" baseline="30000" dirty="0" smtClean="0">
                <a:solidFill>
                  <a:schemeClr val="bg1"/>
                </a:solidFill>
              </a:rPr>
              <a:t>-1</a:t>
            </a:r>
            <a:r>
              <a:rPr lang="en-US" sz="2800" i="1" kern="0" dirty="0" smtClean="0">
                <a:solidFill>
                  <a:schemeClr val="bg1"/>
                </a:solidFill>
              </a:rPr>
              <a:t> </a:t>
            </a:r>
          </a:p>
          <a:p>
            <a:pPr lvl="0"/>
            <a:endParaRPr lang="en-US" sz="2800" i="1" kern="0" dirty="0" smtClean="0">
              <a:solidFill>
                <a:schemeClr val="bg1"/>
              </a:solidFill>
            </a:endParaRPr>
          </a:p>
          <a:p>
            <a:pPr lvl="0"/>
            <a:r>
              <a:rPr lang="en-US" sz="2800" i="1" kern="0" dirty="0" smtClean="0">
                <a:solidFill>
                  <a:schemeClr val="bg1"/>
                </a:solidFill>
              </a:rPr>
              <a:t>Wavelength Stabilization is a must have</a:t>
            </a:r>
          </a:p>
          <a:p>
            <a:pPr lvl="0"/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(most common 785 nm NIR 300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1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mW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5715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861048"/>
            <a:ext cx="4572000" cy="1905000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673362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642542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916832"/>
            <a:ext cx="3349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1"/>
            <a:ext cx="33788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332656"/>
            <a:ext cx="735516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Holographic notch filter</a:t>
            </a:r>
            <a:endParaRPr kumimoji="0" lang="en-US" sz="36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bayspec.com/userfiles/image/BaySpec%20Raman%20Spectrometer%20Portfolio%20Selection%20Guide%20-%20Feb%202011.jpg"/>
          <p:cNvPicPr>
            <a:picLocks noChangeAspect="1" noChangeArrowheads="1"/>
          </p:cNvPicPr>
          <p:nvPr/>
        </p:nvPicPr>
        <p:blipFill>
          <a:blip r:embed="rId2" cstate="print"/>
          <a:srcRect r="21814" b="22929"/>
          <a:stretch>
            <a:fillRect/>
          </a:stretch>
        </p:blipFill>
        <p:spPr bwMode="auto">
          <a:xfrm>
            <a:off x="2123727" y="260648"/>
            <a:ext cx="6900299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91880" y="2708920"/>
          <a:ext cx="4536504" cy="3528388"/>
        </p:xfrm>
        <a:graphic>
          <a:graphicData uri="http://schemas.openxmlformats.org/drawingml/2006/table">
            <a:tbl>
              <a:tblPr/>
              <a:tblGrid>
                <a:gridCol w="1134126"/>
                <a:gridCol w="1134126"/>
                <a:gridCol w="1134126"/>
                <a:gridCol w="1134126"/>
              </a:tblGrid>
              <a:tr h="784087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tx1"/>
                          </a:solidFill>
                        </a:rPr>
                        <a:t>Gas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i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pt-PT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, cm</a:t>
                      </a:r>
                      <a:r>
                        <a:rPr lang="pt-PT" b="1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i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pt-PT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, cm</a:t>
                      </a:r>
                      <a:r>
                        <a:rPr lang="pt-PT" b="1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i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pt-PT" b="1" baseline="-25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t-PT" b="1">
                          <a:solidFill>
                            <a:schemeClr val="tx1"/>
                          </a:solidFill>
                        </a:rPr>
                        <a:t>, cm</a:t>
                      </a:r>
                      <a:r>
                        <a:rPr lang="pt-PT" b="1" baseline="3000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pt-PT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pt-PT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3657.1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1594.7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3755.9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pt-PT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3653.2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1591.3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3748.3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pt-PT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3649.7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1588.3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3741.6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HD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2723.7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1403.5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3707.5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pt-PT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2671.7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1178.4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2787.7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HT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2299.8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1332.5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3716.6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pt-PT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PT" baseline="3000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pt-PT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solidFill>
                            <a:schemeClr val="tx1"/>
                          </a:solidFill>
                        </a:rPr>
                        <a:t>2237.2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995.4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2366.6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v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4572000" cy="1905000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7704" y="1700808"/>
          <a:ext cx="7020272" cy="3366994"/>
        </p:xfrm>
        <a:graphic>
          <a:graphicData uri="http://schemas.openxmlformats.org/drawingml/2006/table">
            <a:tbl>
              <a:tblPr/>
              <a:tblGrid>
                <a:gridCol w="610417"/>
                <a:gridCol w="1153010"/>
                <a:gridCol w="1017361"/>
                <a:gridCol w="1695602"/>
                <a:gridCol w="1255224"/>
                <a:gridCol w="1288658"/>
              </a:tblGrid>
              <a:tr h="1030207">
                <a:tc gridSpan="6">
                  <a:txBody>
                    <a:bodyPr/>
                    <a:lstStyle/>
                    <a:p>
                      <a:r>
                        <a:rPr lang="en-US" sz="1500" dirty="0"/>
                        <a:t>Table 4.11: IR intensities for water. The values given are relative intensities, with the most intense assigned the value `1'. Theoretical and experimental values are from Yamaguchi et al. [161]. Frequencies are as obtained in this work. </a:t>
                      </a:r>
                    </a:p>
                  </a:txBody>
                  <a:tcPr marL="23794" marR="23794" marT="23794" marB="23794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39163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>
                          <a:latin typeface="Times New Roman"/>
                          <a:cs typeface="Times New Roman"/>
                        </a:rPr>
                        <a:t>ν</a:t>
                      </a:r>
                      <a:endParaRPr lang="pt-PT" sz="1500" dirty="0"/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PT" sz="1500" dirty="0" err="1"/>
                        <a:t>Relative</a:t>
                      </a:r>
                      <a:r>
                        <a:rPr lang="pt-PT" sz="1500" dirty="0"/>
                        <a:t> </a:t>
                      </a:r>
                      <a:r>
                        <a:rPr lang="pt-PT" sz="1500" dirty="0" err="1"/>
                        <a:t>Intensities</a:t>
                      </a:r>
                      <a:endParaRPr lang="pt-PT" sz="1500" dirty="0"/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39163"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(cm)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Present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HF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HF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MP2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Expt.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634607">
                <a:tc>
                  <a:txBody>
                    <a:bodyPr/>
                    <a:lstStyle/>
                    <a:p>
                      <a:pPr algn="ctr"/>
                      <a:endParaRPr lang="pt-PT" sz="1500"/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/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STO-3G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6-311++G(3d,3p)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6-31+G(d)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/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1598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1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0.163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1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1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1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36808"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3773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0.103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1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0.159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0.110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0.0371-0.0506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36808"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3883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0.904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0.677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0.945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/>
                        <a:t>0.664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0.860-0.891</a:t>
                      </a:r>
                    </a:p>
                  </a:txBody>
                  <a:tcPr marL="23794" marR="23794" marT="23794" marB="23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60418" name="Picture 2" descr="$\nu 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8" y="0"/>
            <a:ext cx="133350" cy="142875"/>
          </a:xfrm>
          <a:prstGeom prst="rect">
            <a:avLst/>
          </a:prstGeom>
          <a:noFill/>
        </p:spPr>
      </p:pic>
      <p:pic>
        <p:nvPicPr>
          <p:cNvPr id="60419" name="Picture 3" descr="$^{-1}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0"/>
            <a:ext cx="209550" cy="18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3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Elastic and Inelastic Scattering</a:t>
            </a:r>
            <a:endParaRPr lang="en-US" sz="4400" b="1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sz="4400" b="1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sz="4400" b="1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sz="4400" b="1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3600" i="1" smtClean="0">
                <a:solidFill>
                  <a:schemeClr val="bg1"/>
                </a:solidFill>
              </a:rPr>
              <a:t>Raman</a:t>
            </a:r>
            <a:endParaRPr lang="en-US" sz="36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62424" y="260648"/>
            <a:ext cx="46987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Rayleigh Scattering</a:t>
            </a:r>
          </a:p>
          <a:p>
            <a:pPr algn="ctr"/>
            <a:r>
              <a:rPr lang="en-GB" sz="3600" i="1" dirty="0" err="1" smtClean="0">
                <a:solidFill>
                  <a:schemeClr val="bg1"/>
                </a:solidFill>
                <a:latin typeface="Verdana" pitchFamily="34" charset="0"/>
              </a:rPr>
              <a:t>vs</a:t>
            </a:r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Raman Scattering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3209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 descr="Sir Chandrasekhara Venkata Ra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1635125" cy="2305050"/>
          </a:xfrm>
          <a:prstGeom prst="rect">
            <a:avLst/>
          </a:prstGeom>
          <a:noFill/>
        </p:spPr>
      </p:pic>
      <p:pic>
        <p:nvPicPr>
          <p:cNvPr id="1029" name="Picture 5" descr="File:John William Strut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09120"/>
            <a:ext cx="1670861" cy="203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34" y="1419597"/>
            <a:ext cx="6895670" cy="43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412776"/>
            <a:ext cx="70294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273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Modèle par défaut</vt:lpstr>
      <vt:lpstr>Equation</vt:lpstr>
      <vt:lpstr>Equação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Classical Raman Physics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399</cp:revision>
  <dcterms:created xsi:type="dcterms:W3CDTF">2009-03-23T15:23:24Z</dcterms:created>
  <dcterms:modified xsi:type="dcterms:W3CDTF">2012-03-14T11:01:04Z</dcterms:modified>
</cp:coreProperties>
</file>