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15" r:id="rId1"/>
  </p:sldMasterIdLst>
  <p:notesMasterIdLst>
    <p:notesMasterId r:id="rId47"/>
  </p:notesMasterIdLst>
  <p:sldIdLst>
    <p:sldId id="290" r:id="rId2"/>
    <p:sldId id="256" r:id="rId3"/>
    <p:sldId id="318" r:id="rId4"/>
    <p:sldId id="272" r:id="rId5"/>
    <p:sldId id="267" r:id="rId6"/>
    <p:sldId id="268" r:id="rId7"/>
    <p:sldId id="269" r:id="rId8"/>
    <p:sldId id="317" r:id="rId9"/>
    <p:sldId id="270" r:id="rId10"/>
    <p:sldId id="257" r:id="rId11"/>
    <p:sldId id="273" r:id="rId12"/>
    <p:sldId id="259" r:id="rId13"/>
    <p:sldId id="288" r:id="rId14"/>
    <p:sldId id="276" r:id="rId15"/>
    <p:sldId id="277" r:id="rId16"/>
    <p:sldId id="291" r:id="rId17"/>
    <p:sldId id="292" r:id="rId18"/>
    <p:sldId id="293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281" r:id="rId41"/>
    <p:sldId id="279" r:id="rId42"/>
    <p:sldId id="280" r:id="rId43"/>
    <p:sldId id="289" r:id="rId44"/>
    <p:sldId id="266" r:id="rId45"/>
    <p:sldId id="316" r:id="rId46"/>
  </p:sldIdLst>
  <p:sldSz cx="12192000" cy="6858000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D540F-94EC-4428-9AE0-3D94DD376C17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E6ACA7C8-D4EC-4FE2-A543-D8F761DA4205}">
      <dgm:prSet phldrT="[Text]" custT="1"/>
      <dgm:spPr/>
      <dgm:t>
        <a:bodyPr/>
        <a:lstStyle/>
        <a:p>
          <a:r>
            <a:rPr lang="en-US" sz="2400" dirty="0"/>
            <a:t>Pressure to Improve Compilers</a:t>
          </a:r>
        </a:p>
      </dgm:t>
    </dgm:pt>
    <dgm:pt modelId="{66D5AC1D-7854-44B1-8276-63BF8C2FF238}" type="parTrans" cxnId="{45C87E58-9ECA-4736-A331-5E04DE61F0E8}">
      <dgm:prSet/>
      <dgm:spPr/>
      <dgm:t>
        <a:bodyPr/>
        <a:lstStyle/>
        <a:p>
          <a:endParaRPr lang="en-US" sz="2400"/>
        </a:p>
      </dgm:t>
    </dgm:pt>
    <dgm:pt modelId="{23434BD8-2936-425D-AE24-E2B9561F1D20}" type="sibTrans" cxnId="{45C87E58-9ECA-4736-A331-5E04DE61F0E8}">
      <dgm:prSet custT="1"/>
      <dgm:spPr/>
      <dgm:t>
        <a:bodyPr/>
        <a:lstStyle/>
        <a:p>
          <a:endParaRPr lang="en-US" sz="2400"/>
        </a:p>
      </dgm:t>
    </dgm:pt>
    <dgm:pt modelId="{BC9DB328-57AD-48CC-BCF0-BCE89E1D5EE4}">
      <dgm:prSet phldrT="[Text]" custT="1"/>
      <dgm:spPr/>
      <dgm:t>
        <a:bodyPr/>
        <a:lstStyle/>
        <a:p>
          <a:r>
            <a:rPr lang="en-US" sz="2400" dirty="0"/>
            <a:t>More Bugs in Compilers</a:t>
          </a:r>
        </a:p>
      </dgm:t>
    </dgm:pt>
    <dgm:pt modelId="{73B8AA1D-8ED1-42E8-879B-70888E02B88F}" type="parTrans" cxnId="{0058B688-B5E1-48B5-944E-F57F093B2346}">
      <dgm:prSet/>
      <dgm:spPr/>
      <dgm:t>
        <a:bodyPr/>
        <a:lstStyle/>
        <a:p>
          <a:endParaRPr lang="en-US" sz="2400"/>
        </a:p>
      </dgm:t>
    </dgm:pt>
    <dgm:pt modelId="{B9218239-E8DB-4724-BB1D-D63341C2D58B}" type="sibTrans" cxnId="{0058B688-B5E1-48B5-944E-F57F093B2346}">
      <dgm:prSet custT="1"/>
      <dgm:spPr/>
      <dgm:t>
        <a:bodyPr/>
        <a:lstStyle/>
        <a:p>
          <a:endParaRPr lang="en-US" sz="2400"/>
        </a:p>
      </dgm:t>
    </dgm:pt>
    <dgm:pt modelId="{A5ED7EAA-FB52-42C4-8822-F7D3D8D5563B}">
      <dgm:prSet phldrT="[Text]" custT="1"/>
      <dgm:spPr/>
      <dgm:t>
        <a:bodyPr/>
        <a:lstStyle/>
        <a:p>
          <a:r>
            <a:rPr lang="en-US" sz="2400" dirty="0"/>
            <a:t>Potential Crashes and Vulnerabilities in Compiled Software</a:t>
          </a:r>
        </a:p>
      </dgm:t>
    </dgm:pt>
    <dgm:pt modelId="{14A3B988-92F1-4711-90D2-5DCF083440CC}" type="parTrans" cxnId="{89ACCCB4-C3E3-4BFE-B9F2-2E2C53D36E15}">
      <dgm:prSet/>
      <dgm:spPr/>
      <dgm:t>
        <a:bodyPr/>
        <a:lstStyle/>
        <a:p>
          <a:endParaRPr lang="en-US" sz="2400"/>
        </a:p>
      </dgm:t>
    </dgm:pt>
    <dgm:pt modelId="{06A7115B-9396-4449-B124-3236CE251741}" type="sibTrans" cxnId="{89ACCCB4-C3E3-4BFE-B9F2-2E2C53D36E15}">
      <dgm:prSet/>
      <dgm:spPr/>
      <dgm:t>
        <a:bodyPr/>
        <a:lstStyle/>
        <a:p>
          <a:endParaRPr lang="en-US" sz="2400"/>
        </a:p>
      </dgm:t>
    </dgm:pt>
    <dgm:pt modelId="{BEACB00B-91C9-4CD2-8AFD-4FA10E9BAB55}" type="pres">
      <dgm:prSet presAssocID="{A7ED540F-94EC-4428-9AE0-3D94DD376C17}" presName="Name0" presStyleCnt="0">
        <dgm:presLayoutVars>
          <dgm:dir/>
          <dgm:resizeHandles val="exact"/>
        </dgm:presLayoutVars>
      </dgm:prSet>
      <dgm:spPr/>
    </dgm:pt>
    <dgm:pt modelId="{2F02FCF8-B5FF-4583-B27D-1ECB13A8C28B}" type="pres">
      <dgm:prSet presAssocID="{E6ACA7C8-D4EC-4FE2-A543-D8F761DA4205}" presName="node" presStyleLbl="node1" presStyleIdx="0" presStyleCnt="3">
        <dgm:presLayoutVars>
          <dgm:bulletEnabled val="1"/>
        </dgm:presLayoutVars>
      </dgm:prSet>
      <dgm:spPr/>
    </dgm:pt>
    <dgm:pt modelId="{8CCE595B-E5FA-41F8-96EE-53DBE25EE79D}" type="pres">
      <dgm:prSet presAssocID="{23434BD8-2936-425D-AE24-E2B9561F1D20}" presName="sibTrans" presStyleLbl="sibTrans2D1" presStyleIdx="0" presStyleCnt="2"/>
      <dgm:spPr/>
    </dgm:pt>
    <dgm:pt modelId="{21E3B37A-5837-4717-AF3F-60B2EEC30405}" type="pres">
      <dgm:prSet presAssocID="{23434BD8-2936-425D-AE24-E2B9561F1D20}" presName="connectorText" presStyleLbl="sibTrans2D1" presStyleIdx="0" presStyleCnt="2"/>
      <dgm:spPr/>
    </dgm:pt>
    <dgm:pt modelId="{D40F5C3E-B3FB-43EF-AE64-DC39FBE82188}" type="pres">
      <dgm:prSet presAssocID="{BC9DB328-57AD-48CC-BCF0-BCE89E1D5EE4}" presName="node" presStyleLbl="node1" presStyleIdx="1" presStyleCnt="3">
        <dgm:presLayoutVars>
          <dgm:bulletEnabled val="1"/>
        </dgm:presLayoutVars>
      </dgm:prSet>
      <dgm:spPr/>
    </dgm:pt>
    <dgm:pt modelId="{A4EB5CCD-90EA-43B2-AD56-73FD3046EB97}" type="pres">
      <dgm:prSet presAssocID="{B9218239-E8DB-4724-BB1D-D63341C2D58B}" presName="sibTrans" presStyleLbl="sibTrans2D1" presStyleIdx="1" presStyleCnt="2"/>
      <dgm:spPr/>
    </dgm:pt>
    <dgm:pt modelId="{D6A8264C-A9D9-4286-B3CA-B1AAFCACB7F8}" type="pres">
      <dgm:prSet presAssocID="{B9218239-E8DB-4724-BB1D-D63341C2D58B}" presName="connectorText" presStyleLbl="sibTrans2D1" presStyleIdx="1" presStyleCnt="2"/>
      <dgm:spPr/>
    </dgm:pt>
    <dgm:pt modelId="{3528FDEC-967D-40A0-8BDF-81D281136842}" type="pres">
      <dgm:prSet presAssocID="{A5ED7EAA-FB52-42C4-8822-F7D3D8D5563B}" presName="node" presStyleLbl="node1" presStyleIdx="2" presStyleCnt="3" custScaleX="110777">
        <dgm:presLayoutVars>
          <dgm:bulletEnabled val="1"/>
        </dgm:presLayoutVars>
      </dgm:prSet>
      <dgm:spPr/>
    </dgm:pt>
  </dgm:ptLst>
  <dgm:cxnLst>
    <dgm:cxn modelId="{863CBC03-5CF6-4B43-BBB3-2BD18C964D27}" type="presOf" srcId="{E6ACA7C8-D4EC-4FE2-A543-D8F761DA4205}" destId="{2F02FCF8-B5FF-4583-B27D-1ECB13A8C28B}" srcOrd="0" destOrd="0" presId="urn:microsoft.com/office/officeart/2005/8/layout/process1"/>
    <dgm:cxn modelId="{CA442122-C2D8-4D96-896F-B6F584369D10}" type="presOf" srcId="{23434BD8-2936-425D-AE24-E2B9561F1D20}" destId="{8CCE595B-E5FA-41F8-96EE-53DBE25EE79D}" srcOrd="0" destOrd="0" presId="urn:microsoft.com/office/officeart/2005/8/layout/process1"/>
    <dgm:cxn modelId="{AEEAAC61-262D-4292-A34D-8B6F45E6629C}" type="presOf" srcId="{23434BD8-2936-425D-AE24-E2B9561F1D20}" destId="{21E3B37A-5837-4717-AF3F-60B2EEC30405}" srcOrd="1" destOrd="0" presId="urn:microsoft.com/office/officeart/2005/8/layout/process1"/>
    <dgm:cxn modelId="{45C87E58-9ECA-4736-A331-5E04DE61F0E8}" srcId="{A7ED540F-94EC-4428-9AE0-3D94DD376C17}" destId="{E6ACA7C8-D4EC-4FE2-A543-D8F761DA4205}" srcOrd="0" destOrd="0" parTransId="{66D5AC1D-7854-44B1-8276-63BF8C2FF238}" sibTransId="{23434BD8-2936-425D-AE24-E2B9561F1D20}"/>
    <dgm:cxn modelId="{0058B688-B5E1-48B5-944E-F57F093B2346}" srcId="{A7ED540F-94EC-4428-9AE0-3D94DD376C17}" destId="{BC9DB328-57AD-48CC-BCF0-BCE89E1D5EE4}" srcOrd="1" destOrd="0" parTransId="{73B8AA1D-8ED1-42E8-879B-70888E02B88F}" sibTransId="{B9218239-E8DB-4724-BB1D-D63341C2D58B}"/>
    <dgm:cxn modelId="{E45192A0-9CA1-41EE-B2DD-1AF608FF9956}" type="presOf" srcId="{A7ED540F-94EC-4428-9AE0-3D94DD376C17}" destId="{BEACB00B-91C9-4CD2-8AFD-4FA10E9BAB55}" srcOrd="0" destOrd="0" presId="urn:microsoft.com/office/officeart/2005/8/layout/process1"/>
    <dgm:cxn modelId="{89ACCCB4-C3E3-4BFE-B9F2-2E2C53D36E15}" srcId="{A7ED540F-94EC-4428-9AE0-3D94DD376C17}" destId="{A5ED7EAA-FB52-42C4-8822-F7D3D8D5563B}" srcOrd="2" destOrd="0" parTransId="{14A3B988-92F1-4711-90D2-5DCF083440CC}" sibTransId="{06A7115B-9396-4449-B124-3236CE251741}"/>
    <dgm:cxn modelId="{08F3C1D7-016F-4F82-AAAC-3C9AD0870EB5}" type="presOf" srcId="{B9218239-E8DB-4724-BB1D-D63341C2D58B}" destId="{D6A8264C-A9D9-4286-B3CA-B1AAFCACB7F8}" srcOrd="1" destOrd="0" presId="urn:microsoft.com/office/officeart/2005/8/layout/process1"/>
    <dgm:cxn modelId="{E0EFBAF1-0540-47D0-9C20-BE3802E17EEA}" type="presOf" srcId="{A5ED7EAA-FB52-42C4-8822-F7D3D8D5563B}" destId="{3528FDEC-967D-40A0-8BDF-81D281136842}" srcOrd="0" destOrd="0" presId="urn:microsoft.com/office/officeart/2005/8/layout/process1"/>
    <dgm:cxn modelId="{264D84F3-37C7-4412-ABB2-3315684952E4}" type="presOf" srcId="{BC9DB328-57AD-48CC-BCF0-BCE89E1D5EE4}" destId="{D40F5C3E-B3FB-43EF-AE64-DC39FBE82188}" srcOrd="0" destOrd="0" presId="urn:microsoft.com/office/officeart/2005/8/layout/process1"/>
    <dgm:cxn modelId="{BB4D27FF-C89E-4161-8FD4-2A9329767F24}" type="presOf" srcId="{B9218239-E8DB-4724-BB1D-D63341C2D58B}" destId="{A4EB5CCD-90EA-43B2-AD56-73FD3046EB97}" srcOrd="0" destOrd="0" presId="urn:microsoft.com/office/officeart/2005/8/layout/process1"/>
    <dgm:cxn modelId="{AC1C98A3-AE28-46CB-84F5-713F2158778C}" type="presParOf" srcId="{BEACB00B-91C9-4CD2-8AFD-4FA10E9BAB55}" destId="{2F02FCF8-B5FF-4583-B27D-1ECB13A8C28B}" srcOrd="0" destOrd="0" presId="urn:microsoft.com/office/officeart/2005/8/layout/process1"/>
    <dgm:cxn modelId="{8ED84F04-0081-490B-BAD4-A1F26E15AB84}" type="presParOf" srcId="{BEACB00B-91C9-4CD2-8AFD-4FA10E9BAB55}" destId="{8CCE595B-E5FA-41F8-96EE-53DBE25EE79D}" srcOrd="1" destOrd="0" presId="urn:microsoft.com/office/officeart/2005/8/layout/process1"/>
    <dgm:cxn modelId="{423CB42B-D8D8-4D9F-9B17-D995B944EECB}" type="presParOf" srcId="{8CCE595B-E5FA-41F8-96EE-53DBE25EE79D}" destId="{21E3B37A-5837-4717-AF3F-60B2EEC30405}" srcOrd="0" destOrd="0" presId="urn:microsoft.com/office/officeart/2005/8/layout/process1"/>
    <dgm:cxn modelId="{EC83C31E-7434-451E-AF11-18AEFC368DBE}" type="presParOf" srcId="{BEACB00B-91C9-4CD2-8AFD-4FA10E9BAB55}" destId="{D40F5C3E-B3FB-43EF-AE64-DC39FBE82188}" srcOrd="2" destOrd="0" presId="urn:microsoft.com/office/officeart/2005/8/layout/process1"/>
    <dgm:cxn modelId="{15D5E107-A50D-4C0B-A250-CA580ED4B833}" type="presParOf" srcId="{BEACB00B-91C9-4CD2-8AFD-4FA10E9BAB55}" destId="{A4EB5CCD-90EA-43B2-AD56-73FD3046EB97}" srcOrd="3" destOrd="0" presId="urn:microsoft.com/office/officeart/2005/8/layout/process1"/>
    <dgm:cxn modelId="{FCCD633C-C252-489F-8363-15C0E05B513F}" type="presParOf" srcId="{A4EB5CCD-90EA-43B2-AD56-73FD3046EB97}" destId="{D6A8264C-A9D9-4286-B3CA-B1AAFCACB7F8}" srcOrd="0" destOrd="0" presId="urn:microsoft.com/office/officeart/2005/8/layout/process1"/>
    <dgm:cxn modelId="{6AA98630-BD7E-4A64-B0EA-EC6529883C92}" type="presParOf" srcId="{BEACB00B-91C9-4CD2-8AFD-4FA10E9BAB55}" destId="{3528FDEC-967D-40A0-8BDF-81D28113684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2FCF8-B5FF-4583-B27D-1ECB13A8C28B}">
      <dsp:nvSpPr>
        <dsp:cNvPr id="0" name=""/>
        <dsp:cNvSpPr/>
      </dsp:nvSpPr>
      <dsp:spPr>
        <a:xfrm>
          <a:off x="6383" y="322023"/>
          <a:ext cx="2870550" cy="1724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Pressure to Improve Compilers</a:t>
          </a:r>
        </a:p>
      </dsp:txBody>
      <dsp:txXfrm>
        <a:off x="56878" y="372518"/>
        <a:ext cx="2769560" cy="1623023"/>
      </dsp:txXfrm>
    </dsp:sp>
    <dsp:sp modelId="{8CCE595B-E5FA-41F8-96EE-53DBE25EE79D}">
      <dsp:nvSpPr>
        <dsp:cNvPr id="0" name=""/>
        <dsp:cNvSpPr/>
      </dsp:nvSpPr>
      <dsp:spPr>
        <a:xfrm>
          <a:off x="3163988" y="828082"/>
          <a:ext cx="608556" cy="711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163988" y="970461"/>
        <a:ext cx="425989" cy="427138"/>
      </dsp:txXfrm>
    </dsp:sp>
    <dsp:sp modelId="{D40F5C3E-B3FB-43EF-AE64-DC39FBE82188}">
      <dsp:nvSpPr>
        <dsp:cNvPr id="0" name=""/>
        <dsp:cNvSpPr/>
      </dsp:nvSpPr>
      <dsp:spPr>
        <a:xfrm>
          <a:off x="4025153" y="322023"/>
          <a:ext cx="2870550" cy="1724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More Bugs in Compilers</a:t>
          </a:r>
        </a:p>
      </dsp:txBody>
      <dsp:txXfrm>
        <a:off x="4075648" y="372518"/>
        <a:ext cx="2769560" cy="1623023"/>
      </dsp:txXfrm>
    </dsp:sp>
    <dsp:sp modelId="{A4EB5CCD-90EA-43B2-AD56-73FD3046EB97}">
      <dsp:nvSpPr>
        <dsp:cNvPr id="0" name=""/>
        <dsp:cNvSpPr/>
      </dsp:nvSpPr>
      <dsp:spPr>
        <a:xfrm>
          <a:off x="7182759" y="828082"/>
          <a:ext cx="608556" cy="711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182759" y="970461"/>
        <a:ext cx="425989" cy="427138"/>
      </dsp:txXfrm>
    </dsp:sp>
    <dsp:sp modelId="{3528FDEC-967D-40A0-8BDF-81D281136842}">
      <dsp:nvSpPr>
        <dsp:cNvPr id="0" name=""/>
        <dsp:cNvSpPr/>
      </dsp:nvSpPr>
      <dsp:spPr>
        <a:xfrm>
          <a:off x="8043924" y="322023"/>
          <a:ext cx="3179909" cy="1724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Potential Crashes and Vulnerabilities in Compiled Software</a:t>
          </a:r>
        </a:p>
      </dsp:txBody>
      <dsp:txXfrm>
        <a:off x="8094419" y="372518"/>
        <a:ext cx="3078919" cy="1623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EE155-766E-4645-AE75-AD50B5D51194}" type="datetimeFigureOut">
              <a:rPr lang="pt-PT" smtClean="0"/>
              <a:t>19/04/2018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644F1-3BED-4449-9258-2BFF1E9E65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31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9660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Devs not confident</a:t>
            </a:r>
            <a:r>
              <a:rPr lang="en-US" baseline="0"/>
              <a:t> in adding/propagating attributes.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49B0-A495-4FD4-A7D2-E318510DDC9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88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49B0-A495-4FD4-A7D2-E318510DDC9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379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739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 math vs compiler math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3E51-955D-42CC-84B1-E710818F89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people that</a:t>
            </a:r>
            <a:r>
              <a:rPr lang="en-US" baseline="0" dirty="0"/>
              <a:t> do this everyday get it wrong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3E51-955D-42CC-84B1-E710818F89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49B0-A495-4FD4-A7D2-E318510DDC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6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3E51-955D-42CC-84B1-E710818F89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81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 bugs even after all</a:t>
            </a:r>
            <a:r>
              <a:rPr lang="en-US" baseline="0" dirty="0"/>
              <a:t> the fuzzing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49B0-A495-4FD4-A7D2-E318510DDC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7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Devs not confident</a:t>
            </a:r>
            <a:r>
              <a:rPr lang="en-US" baseline="0"/>
              <a:t> in adding/propagating attributes.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49B0-A495-4FD4-A7D2-E318510DDC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8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">
    <p:bg bwMode="ltGray">
      <p:bgPr>
        <a:solidFill>
          <a:srgbClr val="006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64" y="2440234"/>
            <a:ext cx="5470310" cy="5404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129913" y="6042777"/>
            <a:ext cx="1611036" cy="3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5948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02">
          <p15:clr>
            <a:srgbClr val="C35EA4"/>
          </p15:clr>
        </p15:guide>
        <p15:guide id="2" pos="288">
          <p15:clr>
            <a:srgbClr val="C35EA4"/>
          </p15:clr>
        </p15:guide>
        <p15:guide id="3" pos="7546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7971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1635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 sz="1765"/>
            </a:lvl4pPr>
            <a:lvl5pPr marL="672290" indent="0">
              <a:buNone/>
              <a:tabLst/>
              <a:defRPr sz="17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 sz="1765"/>
            </a:lvl4pPr>
            <a:lvl5pPr marL="672290" indent="0">
              <a:buNone/>
              <a:tabLst/>
              <a:defRPr sz="17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442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 sz="1765"/>
            </a:lvl4pPr>
            <a:lvl5pPr marL="672290" indent="0">
              <a:buNone/>
              <a:tabLst/>
              <a:defRPr sz="17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 sz="1765"/>
            </a:lvl4pPr>
            <a:lvl5pPr marL="672290" indent="0">
              <a:buNone/>
              <a:tabLst/>
              <a:defRPr sz="17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432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3469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29"/>
            </a:lvl1pPr>
            <a:lvl2pPr marL="520702" indent="-228601">
              <a:defRPr sz="1961"/>
            </a:lvl2pPr>
            <a:lvl3pPr marL="685803" indent="-165101">
              <a:tabLst/>
              <a:defRPr sz="1961"/>
            </a:lvl3pPr>
            <a:lvl4pPr marL="863603" indent="-177801">
              <a:defRPr sz="1765"/>
            </a:lvl4pPr>
            <a:lvl5pPr marL="1028704" indent="-165101">
              <a:tabLst/>
              <a:defRPr sz="17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3469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529"/>
            </a:lvl1pPr>
            <a:lvl2pPr marL="520702" indent="-228601">
              <a:defRPr sz="1961"/>
            </a:lvl2pPr>
            <a:lvl3pPr marL="685803" indent="-165101">
              <a:tabLst/>
              <a:defRPr sz="1961"/>
            </a:lvl3pPr>
            <a:lvl4pPr marL="863603" indent="-177801">
              <a:defRPr sz="1765"/>
            </a:lvl4pPr>
            <a:lvl5pPr marL="1028704" indent="-165101">
              <a:tabLst/>
              <a:defRPr sz="17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5525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13372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2353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13372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2353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0108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8504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0702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2415"/>
            <a:ext cx="11653522" cy="2089751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5656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68B0-7AA9-4081-A038-E0A3A6BDE54C}" type="datetimeFigureOut">
              <a:rPr lang="pt-PT" smtClean="0"/>
              <a:t>19/04/2018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D998-CA71-43C1-B680-265D46E09E5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48885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Walki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309635" y="459898"/>
            <a:ext cx="1434153" cy="307259"/>
          </a:xfrm>
          <a:prstGeom prst="rect">
            <a:avLst/>
          </a:prstGeom>
        </p:spPr>
      </p:pic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4751364" y="2570936"/>
            <a:ext cx="6495838" cy="638172"/>
          </a:xfrm>
          <a:custGeom>
            <a:avLst/>
            <a:gdLst>
              <a:gd name="T0" fmla="*/ 67 w 1484"/>
              <a:gd name="T1" fmla="*/ 117 h 143"/>
              <a:gd name="T2" fmla="*/ 15 w 1484"/>
              <a:gd name="T3" fmla="*/ 141 h 143"/>
              <a:gd name="T4" fmla="*/ 63 w 1484"/>
              <a:gd name="T5" fmla="*/ 141 h 143"/>
              <a:gd name="T6" fmla="*/ 119 w 1484"/>
              <a:gd name="T7" fmla="*/ 53 h 143"/>
              <a:gd name="T8" fmla="*/ 173 w 1484"/>
              <a:gd name="T9" fmla="*/ 4 h 143"/>
              <a:gd name="T10" fmla="*/ 180 w 1484"/>
              <a:gd name="T11" fmla="*/ 21 h 143"/>
              <a:gd name="T12" fmla="*/ 165 w 1484"/>
              <a:gd name="T13" fmla="*/ 141 h 143"/>
              <a:gd name="T14" fmla="*/ 226 w 1484"/>
              <a:gd name="T15" fmla="*/ 121 h 143"/>
              <a:gd name="T16" fmla="*/ 272 w 1484"/>
              <a:gd name="T17" fmla="*/ 50 h 143"/>
              <a:gd name="T18" fmla="*/ 223 w 1484"/>
              <a:gd name="T19" fmla="*/ 138 h 143"/>
              <a:gd name="T20" fmla="*/ 333 w 1484"/>
              <a:gd name="T21" fmla="*/ 46 h 143"/>
              <a:gd name="T22" fmla="*/ 293 w 1484"/>
              <a:gd name="T23" fmla="*/ 47 h 143"/>
              <a:gd name="T24" fmla="*/ 330 w 1484"/>
              <a:gd name="T25" fmla="*/ 59 h 143"/>
              <a:gd name="T26" fmla="*/ 359 w 1484"/>
              <a:gd name="T27" fmla="*/ 58 h 143"/>
              <a:gd name="T28" fmla="*/ 439 w 1484"/>
              <a:gd name="T29" fmla="*/ 94 h 143"/>
              <a:gd name="T30" fmla="*/ 362 w 1484"/>
              <a:gd name="T31" fmla="*/ 95 h 143"/>
              <a:gd name="T32" fmla="*/ 416 w 1484"/>
              <a:gd name="T33" fmla="*/ 121 h 143"/>
              <a:gd name="T34" fmla="*/ 474 w 1484"/>
              <a:gd name="T35" fmla="*/ 61 h 143"/>
              <a:gd name="T36" fmla="*/ 464 w 1484"/>
              <a:gd name="T37" fmla="*/ 53 h 143"/>
              <a:gd name="T38" fmla="*/ 497 w 1484"/>
              <a:gd name="T39" fmla="*/ 117 h 143"/>
              <a:gd name="T40" fmla="*/ 503 w 1484"/>
              <a:gd name="T41" fmla="*/ 136 h 143"/>
              <a:gd name="T42" fmla="*/ 538 w 1484"/>
              <a:gd name="T43" fmla="*/ 58 h 143"/>
              <a:gd name="T44" fmla="*/ 618 w 1484"/>
              <a:gd name="T45" fmla="*/ 94 h 143"/>
              <a:gd name="T46" fmla="*/ 540 w 1484"/>
              <a:gd name="T47" fmla="*/ 95 h 143"/>
              <a:gd name="T48" fmla="*/ 594 w 1484"/>
              <a:gd name="T49" fmla="*/ 121 h 143"/>
              <a:gd name="T50" fmla="*/ 641 w 1484"/>
              <a:gd name="T51" fmla="*/ 47 h 143"/>
              <a:gd name="T52" fmla="*/ 656 w 1484"/>
              <a:gd name="T53" fmla="*/ 141 h 143"/>
              <a:gd name="T54" fmla="*/ 656 w 1484"/>
              <a:gd name="T55" fmla="*/ 33 h 143"/>
              <a:gd name="T56" fmla="*/ 730 w 1484"/>
              <a:gd name="T57" fmla="*/ 130 h 143"/>
              <a:gd name="T58" fmla="*/ 740 w 1484"/>
              <a:gd name="T59" fmla="*/ 47 h 143"/>
              <a:gd name="T60" fmla="*/ 685 w 1484"/>
              <a:gd name="T61" fmla="*/ 47 h 143"/>
              <a:gd name="T62" fmla="*/ 740 w 1484"/>
              <a:gd name="T63" fmla="*/ 140 h 143"/>
              <a:gd name="T64" fmla="*/ 873 w 1484"/>
              <a:gd name="T65" fmla="*/ 68 h 143"/>
              <a:gd name="T66" fmla="*/ 802 w 1484"/>
              <a:gd name="T67" fmla="*/ 141 h 143"/>
              <a:gd name="T68" fmla="*/ 868 w 1484"/>
              <a:gd name="T69" fmla="*/ 141 h 143"/>
              <a:gd name="T70" fmla="*/ 817 w 1484"/>
              <a:gd name="T71" fmla="*/ 71 h 143"/>
              <a:gd name="T72" fmla="*/ 857 w 1484"/>
              <a:gd name="T73" fmla="*/ 64 h 143"/>
              <a:gd name="T74" fmla="*/ 904 w 1484"/>
              <a:gd name="T75" fmla="*/ 69 h 143"/>
              <a:gd name="T76" fmla="*/ 974 w 1484"/>
              <a:gd name="T77" fmla="*/ 120 h 143"/>
              <a:gd name="T78" fmla="*/ 981 w 1484"/>
              <a:gd name="T79" fmla="*/ 90 h 143"/>
              <a:gd name="T80" fmla="*/ 965 w 1484"/>
              <a:gd name="T81" fmla="*/ 85 h 143"/>
              <a:gd name="T82" fmla="*/ 1010 w 1484"/>
              <a:gd name="T83" fmla="*/ 71 h 143"/>
              <a:gd name="T84" fmla="*/ 1028 w 1484"/>
              <a:gd name="T85" fmla="*/ 45 h 143"/>
              <a:gd name="T86" fmla="*/ 1033 w 1484"/>
              <a:gd name="T87" fmla="*/ 109 h 143"/>
              <a:gd name="T88" fmla="*/ 1018 w 1484"/>
              <a:gd name="T89" fmla="*/ 143 h 143"/>
              <a:gd name="T90" fmla="*/ 1137 w 1484"/>
              <a:gd name="T91" fmla="*/ 57 h 143"/>
              <a:gd name="T92" fmla="*/ 1076 w 1484"/>
              <a:gd name="T93" fmla="*/ 130 h 143"/>
              <a:gd name="T94" fmla="*/ 1089 w 1484"/>
              <a:gd name="T95" fmla="*/ 122 h 143"/>
              <a:gd name="T96" fmla="*/ 1090 w 1484"/>
              <a:gd name="T97" fmla="*/ 65 h 143"/>
              <a:gd name="T98" fmla="*/ 1234 w 1484"/>
              <a:gd name="T99" fmla="*/ 80 h 143"/>
              <a:gd name="T100" fmla="*/ 1199 w 1484"/>
              <a:gd name="T101" fmla="*/ 58 h 143"/>
              <a:gd name="T102" fmla="*/ 1190 w 1484"/>
              <a:gd name="T103" fmla="*/ 143 h 143"/>
              <a:gd name="T104" fmla="*/ 1234 w 1484"/>
              <a:gd name="T105" fmla="*/ 80 h 143"/>
              <a:gd name="T106" fmla="*/ 1175 w 1484"/>
              <a:gd name="T107" fmla="*/ 115 h 143"/>
              <a:gd name="T108" fmla="*/ 1309 w 1484"/>
              <a:gd name="T109" fmla="*/ 47 h 143"/>
              <a:gd name="T110" fmla="*/ 1275 w 1484"/>
              <a:gd name="T111" fmla="*/ 47 h 143"/>
              <a:gd name="T112" fmla="*/ 1282 w 1484"/>
              <a:gd name="T113" fmla="*/ 69 h 143"/>
              <a:gd name="T114" fmla="*/ 1362 w 1484"/>
              <a:gd name="T115" fmla="*/ 131 h 143"/>
              <a:gd name="T116" fmla="*/ 1385 w 1484"/>
              <a:gd name="T117" fmla="*/ 65 h 143"/>
              <a:gd name="T118" fmla="*/ 1320 w 1484"/>
              <a:gd name="T119" fmla="*/ 121 h 143"/>
              <a:gd name="T120" fmla="*/ 1484 w 1484"/>
              <a:gd name="T121" fmla="*/ 83 h 143"/>
              <a:gd name="T122" fmla="*/ 1406 w 1484"/>
              <a:gd name="T123" fmla="*/ 2 h 143"/>
              <a:gd name="T124" fmla="*/ 1447 w 1484"/>
              <a:gd name="T125" fmla="*/ 5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84" h="143">
                <a:moveTo>
                  <a:pt x="134" y="10"/>
                </a:moveTo>
                <a:cubicBezTo>
                  <a:pt x="115" y="10"/>
                  <a:pt x="115" y="10"/>
                  <a:pt x="115" y="10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3" y="103"/>
                  <a:pt x="70" y="109"/>
                  <a:pt x="67" y="117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6" y="114"/>
                  <a:pt x="64" y="108"/>
                  <a:pt x="61" y="101"/>
                </a:cubicBezTo>
                <a:cubicBezTo>
                  <a:pt x="20" y="10"/>
                  <a:pt x="20" y="10"/>
                  <a:pt x="2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41"/>
                  <a:pt x="0" y="141"/>
                  <a:pt x="0" y="141"/>
                </a:cubicBezTo>
                <a:cubicBezTo>
                  <a:pt x="15" y="141"/>
                  <a:pt x="15" y="141"/>
                  <a:pt x="15" y="141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41"/>
                  <a:pt x="15" y="33"/>
                  <a:pt x="14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6" y="34"/>
                  <a:pt x="17" y="38"/>
                  <a:pt x="18" y="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7" y="37"/>
                  <a:pt x="118" y="33"/>
                  <a:pt x="120" y="27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9" y="37"/>
                  <a:pt x="119" y="46"/>
                  <a:pt x="119" y="53"/>
                </a:cubicBezTo>
                <a:cubicBezTo>
                  <a:pt x="119" y="141"/>
                  <a:pt x="119" y="141"/>
                  <a:pt x="119" y="141"/>
                </a:cubicBezTo>
                <a:cubicBezTo>
                  <a:pt x="134" y="141"/>
                  <a:pt x="134" y="141"/>
                  <a:pt x="134" y="141"/>
                </a:cubicBezTo>
                <a:cubicBezTo>
                  <a:pt x="134" y="10"/>
                  <a:pt x="134" y="10"/>
                  <a:pt x="134" y="10"/>
                </a:cubicBezTo>
                <a:close/>
                <a:moveTo>
                  <a:pt x="180" y="7"/>
                </a:moveTo>
                <a:cubicBezTo>
                  <a:pt x="178" y="5"/>
                  <a:pt x="175" y="4"/>
                  <a:pt x="173" y="4"/>
                </a:cubicBezTo>
                <a:cubicBezTo>
                  <a:pt x="170" y="4"/>
                  <a:pt x="167" y="5"/>
                  <a:pt x="166" y="7"/>
                </a:cubicBezTo>
                <a:cubicBezTo>
                  <a:pt x="164" y="9"/>
                  <a:pt x="163" y="11"/>
                  <a:pt x="163" y="13"/>
                </a:cubicBezTo>
                <a:cubicBezTo>
                  <a:pt x="163" y="16"/>
                  <a:pt x="164" y="19"/>
                  <a:pt x="166" y="21"/>
                </a:cubicBezTo>
                <a:cubicBezTo>
                  <a:pt x="168" y="22"/>
                  <a:pt x="170" y="23"/>
                  <a:pt x="173" y="23"/>
                </a:cubicBezTo>
                <a:cubicBezTo>
                  <a:pt x="175" y="23"/>
                  <a:pt x="178" y="22"/>
                  <a:pt x="180" y="21"/>
                </a:cubicBezTo>
                <a:cubicBezTo>
                  <a:pt x="182" y="19"/>
                  <a:pt x="183" y="16"/>
                  <a:pt x="183" y="13"/>
                </a:cubicBezTo>
                <a:cubicBezTo>
                  <a:pt x="183" y="11"/>
                  <a:pt x="182" y="9"/>
                  <a:pt x="180" y="7"/>
                </a:cubicBezTo>
                <a:close/>
                <a:moveTo>
                  <a:pt x="180" y="47"/>
                </a:moveTo>
                <a:cubicBezTo>
                  <a:pt x="165" y="47"/>
                  <a:pt x="165" y="47"/>
                  <a:pt x="165" y="47"/>
                </a:cubicBezTo>
                <a:cubicBezTo>
                  <a:pt x="165" y="141"/>
                  <a:pt x="165" y="141"/>
                  <a:pt x="165" y="141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47"/>
                  <a:pt x="180" y="47"/>
                  <a:pt x="180" y="47"/>
                </a:cubicBezTo>
                <a:close/>
                <a:moveTo>
                  <a:pt x="272" y="123"/>
                </a:moveTo>
                <a:cubicBezTo>
                  <a:pt x="265" y="128"/>
                  <a:pt x="257" y="131"/>
                  <a:pt x="249" y="131"/>
                </a:cubicBezTo>
                <a:cubicBezTo>
                  <a:pt x="239" y="131"/>
                  <a:pt x="231" y="127"/>
                  <a:pt x="226" y="121"/>
                </a:cubicBezTo>
                <a:cubicBezTo>
                  <a:pt x="220" y="115"/>
                  <a:pt x="217" y="106"/>
                  <a:pt x="217" y="95"/>
                </a:cubicBezTo>
                <a:cubicBezTo>
                  <a:pt x="217" y="84"/>
                  <a:pt x="220" y="75"/>
                  <a:pt x="226" y="68"/>
                </a:cubicBezTo>
                <a:cubicBezTo>
                  <a:pt x="232" y="61"/>
                  <a:pt x="240" y="58"/>
                  <a:pt x="250" y="58"/>
                </a:cubicBezTo>
                <a:cubicBezTo>
                  <a:pt x="258" y="58"/>
                  <a:pt x="265" y="60"/>
                  <a:pt x="272" y="65"/>
                </a:cubicBezTo>
                <a:cubicBezTo>
                  <a:pt x="272" y="50"/>
                  <a:pt x="272" y="50"/>
                  <a:pt x="272" y="50"/>
                </a:cubicBezTo>
                <a:cubicBezTo>
                  <a:pt x="266" y="46"/>
                  <a:pt x="259" y="45"/>
                  <a:pt x="250" y="45"/>
                </a:cubicBezTo>
                <a:cubicBezTo>
                  <a:pt x="236" y="45"/>
                  <a:pt x="224" y="50"/>
                  <a:pt x="215" y="59"/>
                </a:cubicBezTo>
                <a:cubicBezTo>
                  <a:pt x="206" y="68"/>
                  <a:pt x="201" y="81"/>
                  <a:pt x="201" y="96"/>
                </a:cubicBezTo>
                <a:cubicBezTo>
                  <a:pt x="201" y="105"/>
                  <a:pt x="203" y="114"/>
                  <a:pt x="207" y="121"/>
                </a:cubicBezTo>
                <a:cubicBezTo>
                  <a:pt x="211" y="128"/>
                  <a:pt x="216" y="134"/>
                  <a:pt x="223" y="138"/>
                </a:cubicBezTo>
                <a:cubicBezTo>
                  <a:pt x="230" y="142"/>
                  <a:pt x="238" y="143"/>
                  <a:pt x="246" y="143"/>
                </a:cubicBezTo>
                <a:cubicBezTo>
                  <a:pt x="256" y="143"/>
                  <a:pt x="265" y="141"/>
                  <a:pt x="272" y="137"/>
                </a:cubicBezTo>
                <a:cubicBezTo>
                  <a:pt x="272" y="123"/>
                  <a:pt x="272" y="123"/>
                  <a:pt x="272" y="123"/>
                </a:cubicBezTo>
                <a:close/>
                <a:moveTo>
                  <a:pt x="342" y="47"/>
                </a:moveTo>
                <a:cubicBezTo>
                  <a:pt x="340" y="46"/>
                  <a:pt x="337" y="46"/>
                  <a:pt x="333" y="46"/>
                </a:cubicBezTo>
                <a:cubicBezTo>
                  <a:pt x="327" y="46"/>
                  <a:pt x="322" y="47"/>
                  <a:pt x="318" y="51"/>
                </a:cubicBezTo>
                <a:cubicBezTo>
                  <a:pt x="314" y="55"/>
                  <a:pt x="310" y="60"/>
                  <a:pt x="308" y="67"/>
                </a:cubicBezTo>
                <a:cubicBezTo>
                  <a:pt x="308" y="67"/>
                  <a:pt x="308" y="67"/>
                  <a:pt x="308" y="6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293" y="47"/>
                  <a:pt x="293" y="47"/>
                  <a:pt x="293" y="47"/>
                </a:cubicBezTo>
                <a:cubicBezTo>
                  <a:pt x="293" y="141"/>
                  <a:pt x="293" y="141"/>
                  <a:pt x="293" y="141"/>
                </a:cubicBezTo>
                <a:cubicBezTo>
                  <a:pt x="308" y="141"/>
                  <a:pt x="308" y="141"/>
                  <a:pt x="308" y="141"/>
                </a:cubicBezTo>
                <a:cubicBezTo>
                  <a:pt x="308" y="93"/>
                  <a:pt x="308" y="93"/>
                  <a:pt x="308" y="93"/>
                </a:cubicBezTo>
                <a:cubicBezTo>
                  <a:pt x="308" y="83"/>
                  <a:pt x="310" y="75"/>
                  <a:pt x="314" y="69"/>
                </a:cubicBezTo>
                <a:cubicBezTo>
                  <a:pt x="318" y="63"/>
                  <a:pt x="324" y="59"/>
                  <a:pt x="330" y="59"/>
                </a:cubicBezTo>
                <a:cubicBezTo>
                  <a:pt x="335" y="59"/>
                  <a:pt x="339" y="60"/>
                  <a:pt x="342" y="62"/>
                </a:cubicBezTo>
                <a:cubicBezTo>
                  <a:pt x="342" y="47"/>
                  <a:pt x="342" y="47"/>
                  <a:pt x="342" y="47"/>
                </a:cubicBezTo>
                <a:close/>
                <a:moveTo>
                  <a:pt x="427" y="58"/>
                </a:moveTo>
                <a:cubicBezTo>
                  <a:pt x="420" y="49"/>
                  <a:pt x="409" y="45"/>
                  <a:pt x="395" y="45"/>
                </a:cubicBezTo>
                <a:cubicBezTo>
                  <a:pt x="380" y="45"/>
                  <a:pt x="368" y="49"/>
                  <a:pt x="359" y="58"/>
                </a:cubicBezTo>
                <a:cubicBezTo>
                  <a:pt x="351" y="67"/>
                  <a:pt x="347" y="80"/>
                  <a:pt x="347" y="95"/>
                </a:cubicBezTo>
                <a:cubicBezTo>
                  <a:pt x="347" y="110"/>
                  <a:pt x="351" y="121"/>
                  <a:pt x="359" y="130"/>
                </a:cubicBezTo>
                <a:cubicBezTo>
                  <a:pt x="367" y="139"/>
                  <a:pt x="379" y="143"/>
                  <a:pt x="392" y="143"/>
                </a:cubicBezTo>
                <a:cubicBezTo>
                  <a:pt x="407" y="143"/>
                  <a:pt x="418" y="139"/>
                  <a:pt x="427" y="130"/>
                </a:cubicBezTo>
                <a:cubicBezTo>
                  <a:pt x="435" y="121"/>
                  <a:pt x="439" y="109"/>
                  <a:pt x="439" y="94"/>
                </a:cubicBezTo>
                <a:cubicBezTo>
                  <a:pt x="439" y="79"/>
                  <a:pt x="435" y="67"/>
                  <a:pt x="427" y="58"/>
                </a:cubicBezTo>
                <a:close/>
                <a:moveTo>
                  <a:pt x="416" y="121"/>
                </a:moveTo>
                <a:cubicBezTo>
                  <a:pt x="411" y="128"/>
                  <a:pt x="403" y="131"/>
                  <a:pt x="394" y="131"/>
                </a:cubicBezTo>
                <a:cubicBezTo>
                  <a:pt x="384" y="131"/>
                  <a:pt x="376" y="127"/>
                  <a:pt x="371" y="121"/>
                </a:cubicBezTo>
                <a:cubicBezTo>
                  <a:pt x="365" y="115"/>
                  <a:pt x="362" y="106"/>
                  <a:pt x="362" y="95"/>
                </a:cubicBezTo>
                <a:cubicBezTo>
                  <a:pt x="362" y="83"/>
                  <a:pt x="365" y="74"/>
                  <a:pt x="371" y="67"/>
                </a:cubicBezTo>
                <a:cubicBezTo>
                  <a:pt x="376" y="61"/>
                  <a:pt x="384" y="58"/>
                  <a:pt x="394" y="58"/>
                </a:cubicBezTo>
                <a:cubicBezTo>
                  <a:pt x="403" y="58"/>
                  <a:pt x="411" y="61"/>
                  <a:pt x="416" y="67"/>
                </a:cubicBezTo>
                <a:cubicBezTo>
                  <a:pt x="421" y="73"/>
                  <a:pt x="424" y="83"/>
                  <a:pt x="424" y="94"/>
                </a:cubicBezTo>
                <a:cubicBezTo>
                  <a:pt x="424" y="106"/>
                  <a:pt x="421" y="115"/>
                  <a:pt x="416" y="121"/>
                </a:cubicBezTo>
                <a:close/>
                <a:moveTo>
                  <a:pt x="507" y="100"/>
                </a:moveTo>
                <a:cubicBezTo>
                  <a:pt x="503" y="96"/>
                  <a:pt x="497" y="92"/>
                  <a:pt x="488" y="88"/>
                </a:cubicBezTo>
                <a:cubicBezTo>
                  <a:pt x="480" y="85"/>
                  <a:pt x="476" y="83"/>
                  <a:pt x="473" y="80"/>
                </a:cubicBezTo>
                <a:cubicBezTo>
                  <a:pt x="471" y="78"/>
                  <a:pt x="470" y="75"/>
                  <a:pt x="470" y="71"/>
                </a:cubicBezTo>
                <a:cubicBezTo>
                  <a:pt x="470" y="67"/>
                  <a:pt x="471" y="64"/>
                  <a:pt x="474" y="61"/>
                </a:cubicBezTo>
                <a:cubicBezTo>
                  <a:pt x="477" y="59"/>
                  <a:pt x="481" y="58"/>
                  <a:pt x="486" y="58"/>
                </a:cubicBezTo>
                <a:cubicBezTo>
                  <a:pt x="494" y="58"/>
                  <a:pt x="502" y="60"/>
                  <a:pt x="508" y="64"/>
                </a:cubicBezTo>
                <a:cubicBezTo>
                  <a:pt x="508" y="49"/>
                  <a:pt x="508" y="49"/>
                  <a:pt x="508" y="49"/>
                </a:cubicBezTo>
                <a:cubicBezTo>
                  <a:pt x="502" y="46"/>
                  <a:pt x="495" y="45"/>
                  <a:pt x="488" y="45"/>
                </a:cubicBezTo>
                <a:cubicBezTo>
                  <a:pt x="478" y="45"/>
                  <a:pt x="470" y="47"/>
                  <a:pt x="464" y="53"/>
                </a:cubicBezTo>
                <a:cubicBezTo>
                  <a:pt x="458" y="58"/>
                  <a:pt x="454" y="64"/>
                  <a:pt x="454" y="72"/>
                </a:cubicBezTo>
                <a:cubicBezTo>
                  <a:pt x="454" y="79"/>
                  <a:pt x="456" y="84"/>
                  <a:pt x="460" y="88"/>
                </a:cubicBezTo>
                <a:cubicBezTo>
                  <a:pt x="463" y="92"/>
                  <a:pt x="469" y="96"/>
                  <a:pt x="477" y="100"/>
                </a:cubicBezTo>
                <a:cubicBezTo>
                  <a:pt x="485" y="104"/>
                  <a:pt x="491" y="107"/>
                  <a:pt x="493" y="109"/>
                </a:cubicBezTo>
                <a:cubicBezTo>
                  <a:pt x="495" y="111"/>
                  <a:pt x="497" y="114"/>
                  <a:pt x="497" y="117"/>
                </a:cubicBezTo>
                <a:cubicBezTo>
                  <a:pt x="497" y="126"/>
                  <a:pt x="491" y="131"/>
                  <a:pt x="479" y="131"/>
                </a:cubicBezTo>
                <a:cubicBezTo>
                  <a:pt x="470" y="131"/>
                  <a:pt x="462" y="128"/>
                  <a:pt x="454" y="122"/>
                </a:cubicBezTo>
                <a:cubicBezTo>
                  <a:pt x="454" y="138"/>
                  <a:pt x="454" y="138"/>
                  <a:pt x="454" y="138"/>
                </a:cubicBezTo>
                <a:cubicBezTo>
                  <a:pt x="461" y="142"/>
                  <a:pt x="469" y="143"/>
                  <a:pt x="478" y="143"/>
                </a:cubicBezTo>
                <a:cubicBezTo>
                  <a:pt x="488" y="143"/>
                  <a:pt x="496" y="141"/>
                  <a:pt x="503" y="136"/>
                </a:cubicBezTo>
                <a:cubicBezTo>
                  <a:pt x="509" y="131"/>
                  <a:pt x="512" y="124"/>
                  <a:pt x="512" y="116"/>
                </a:cubicBezTo>
                <a:cubicBezTo>
                  <a:pt x="512" y="110"/>
                  <a:pt x="510" y="104"/>
                  <a:pt x="507" y="100"/>
                </a:cubicBezTo>
                <a:close/>
                <a:moveTo>
                  <a:pt x="606" y="58"/>
                </a:moveTo>
                <a:cubicBezTo>
                  <a:pt x="598" y="49"/>
                  <a:pt x="587" y="45"/>
                  <a:pt x="573" y="45"/>
                </a:cubicBezTo>
                <a:cubicBezTo>
                  <a:pt x="558" y="45"/>
                  <a:pt x="546" y="49"/>
                  <a:pt x="538" y="58"/>
                </a:cubicBezTo>
                <a:cubicBezTo>
                  <a:pt x="529" y="67"/>
                  <a:pt x="525" y="80"/>
                  <a:pt x="525" y="95"/>
                </a:cubicBezTo>
                <a:cubicBezTo>
                  <a:pt x="525" y="110"/>
                  <a:pt x="529" y="121"/>
                  <a:pt x="537" y="130"/>
                </a:cubicBezTo>
                <a:cubicBezTo>
                  <a:pt x="546" y="139"/>
                  <a:pt x="557" y="143"/>
                  <a:pt x="571" y="143"/>
                </a:cubicBezTo>
                <a:cubicBezTo>
                  <a:pt x="585" y="143"/>
                  <a:pt x="596" y="139"/>
                  <a:pt x="605" y="130"/>
                </a:cubicBezTo>
                <a:cubicBezTo>
                  <a:pt x="613" y="121"/>
                  <a:pt x="618" y="109"/>
                  <a:pt x="618" y="94"/>
                </a:cubicBezTo>
                <a:cubicBezTo>
                  <a:pt x="618" y="79"/>
                  <a:pt x="614" y="67"/>
                  <a:pt x="606" y="58"/>
                </a:cubicBezTo>
                <a:close/>
                <a:moveTo>
                  <a:pt x="594" y="121"/>
                </a:moveTo>
                <a:cubicBezTo>
                  <a:pt x="589" y="128"/>
                  <a:pt x="582" y="131"/>
                  <a:pt x="572" y="131"/>
                </a:cubicBezTo>
                <a:cubicBezTo>
                  <a:pt x="562" y="131"/>
                  <a:pt x="555" y="127"/>
                  <a:pt x="549" y="121"/>
                </a:cubicBezTo>
                <a:cubicBezTo>
                  <a:pt x="543" y="115"/>
                  <a:pt x="540" y="106"/>
                  <a:pt x="540" y="95"/>
                </a:cubicBezTo>
                <a:cubicBezTo>
                  <a:pt x="540" y="83"/>
                  <a:pt x="543" y="74"/>
                  <a:pt x="549" y="67"/>
                </a:cubicBezTo>
                <a:cubicBezTo>
                  <a:pt x="554" y="61"/>
                  <a:pt x="562" y="58"/>
                  <a:pt x="572" y="58"/>
                </a:cubicBezTo>
                <a:cubicBezTo>
                  <a:pt x="582" y="58"/>
                  <a:pt x="589" y="61"/>
                  <a:pt x="594" y="67"/>
                </a:cubicBezTo>
                <a:cubicBezTo>
                  <a:pt x="599" y="73"/>
                  <a:pt x="602" y="83"/>
                  <a:pt x="602" y="94"/>
                </a:cubicBezTo>
                <a:cubicBezTo>
                  <a:pt x="602" y="106"/>
                  <a:pt x="600" y="115"/>
                  <a:pt x="594" y="121"/>
                </a:cubicBezTo>
                <a:close/>
                <a:moveTo>
                  <a:pt x="682" y="2"/>
                </a:moveTo>
                <a:cubicBezTo>
                  <a:pt x="679" y="1"/>
                  <a:pt x="676" y="0"/>
                  <a:pt x="671" y="0"/>
                </a:cubicBezTo>
                <a:cubicBezTo>
                  <a:pt x="662" y="0"/>
                  <a:pt x="655" y="3"/>
                  <a:pt x="650" y="9"/>
                </a:cubicBezTo>
                <a:cubicBezTo>
                  <a:pt x="644" y="15"/>
                  <a:pt x="641" y="22"/>
                  <a:pt x="641" y="32"/>
                </a:cubicBezTo>
                <a:cubicBezTo>
                  <a:pt x="641" y="47"/>
                  <a:pt x="641" y="47"/>
                  <a:pt x="641" y="47"/>
                </a:cubicBezTo>
                <a:cubicBezTo>
                  <a:pt x="625" y="47"/>
                  <a:pt x="625" y="47"/>
                  <a:pt x="625" y="47"/>
                </a:cubicBezTo>
                <a:cubicBezTo>
                  <a:pt x="625" y="60"/>
                  <a:pt x="625" y="60"/>
                  <a:pt x="625" y="60"/>
                </a:cubicBezTo>
                <a:cubicBezTo>
                  <a:pt x="641" y="60"/>
                  <a:pt x="641" y="60"/>
                  <a:pt x="641" y="60"/>
                </a:cubicBezTo>
                <a:cubicBezTo>
                  <a:pt x="641" y="141"/>
                  <a:pt x="641" y="141"/>
                  <a:pt x="641" y="141"/>
                </a:cubicBezTo>
                <a:cubicBezTo>
                  <a:pt x="656" y="141"/>
                  <a:pt x="656" y="141"/>
                  <a:pt x="656" y="141"/>
                </a:cubicBezTo>
                <a:cubicBezTo>
                  <a:pt x="656" y="60"/>
                  <a:pt x="656" y="60"/>
                  <a:pt x="656" y="60"/>
                </a:cubicBezTo>
                <a:cubicBezTo>
                  <a:pt x="678" y="60"/>
                  <a:pt x="678" y="60"/>
                  <a:pt x="678" y="60"/>
                </a:cubicBezTo>
                <a:cubicBezTo>
                  <a:pt x="678" y="47"/>
                  <a:pt x="678" y="47"/>
                  <a:pt x="678" y="47"/>
                </a:cubicBezTo>
                <a:cubicBezTo>
                  <a:pt x="656" y="47"/>
                  <a:pt x="656" y="47"/>
                  <a:pt x="656" y="47"/>
                </a:cubicBezTo>
                <a:cubicBezTo>
                  <a:pt x="656" y="33"/>
                  <a:pt x="656" y="33"/>
                  <a:pt x="656" y="33"/>
                </a:cubicBezTo>
                <a:cubicBezTo>
                  <a:pt x="656" y="19"/>
                  <a:pt x="661" y="13"/>
                  <a:pt x="672" y="13"/>
                </a:cubicBezTo>
                <a:cubicBezTo>
                  <a:pt x="676" y="13"/>
                  <a:pt x="679" y="14"/>
                  <a:pt x="682" y="15"/>
                </a:cubicBezTo>
                <a:cubicBezTo>
                  <a:pt x="682" y="2"/>
                  <a:pt x="682" y="2"/>
                  <a:pt x="682" y="2"/>
                </a:cubicBezTo>
                <a:close/>
                <a:moveTo>
                  <a:pt x="740" y="127"/>
                </a:moveTo>
                <a:cubicBezTo>
                  <a:pt x="737" y="129"/>
                  <a:pt x="734" y="130"/>
                  <a:pt x="730" y="130"/>
                </a:cubicBezTo>
                <a:cubicBezTo>
                  <a:pt x="725" y="130"/>
                  <a:pt x="721" y="129"/>
                  <a:pt x="719" y="126"/>
                </a:cubicBezTo>
                <a:cubicBezTo>
                  <a:pt x="717" y="124"/>
                  <a:pt x="716" y="119"/>
                  <a:pt x="716" y="113"/>
                </a:cubicBezTo>
                <a:cubicBezTo>
                  <a:pt x="716" y="60"/>
                  <a:pt x="716" y="60"/>
                  <a:pt x="716" y="60"/>
                </a:cubicBezTo>
                <a:cubicBezTo>
                  <a:pt x="740" y="60"/>
                  <a:pt x="740" y="60"/>
                  <a:pt x="740" y="60"/>
                </a:cubicBezTo>
                <a:cubicBezTo>
                  <a:pt x="740" y="47"/>
                  <a:pt x="740" y="47"/>
                  <a:pt x="740" y="47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16" y="19"/>
                  <a:pt x="716" y="19"/>
                  <a:pt x="716" y="19"/>
                </a:cubicBezTo>
                <a:cubicBezTo>
                  <a:pt x="701" y="24"/>
                  <a:pt x="701" y="24"/>
                  <a:pt x="701" y="24"/>
                </a:cubicBezTo>
                <a:cubicBezTo>
                  <a:pt x="701" y="47"/>
                  <a:pt x="701" y="47"/>
                  <a:pt x="701" y="47"/>
                </a:cubicBezTo>
                <a:cubicBezTo>
                  <a:pt x="685" y="47"/>
                  <a:pt x="685" y="47"/>
                  <a:pt x="685" y="47"/>
                </a:cubicBezTo>
                <a:cubicBezTo>
                  <a:pt x="685" y="60"/>
                  <a:pt x="685" y="60"/>
                  <a:pt x="685" y="60"/>
                </a:cubicBezTo>
                <a:cubicBezTo>
                  <a:pt x="701" y="60"/>
                  <a:pt x="701" y="60"/>
                  <a:pt x="701" y="60"/>
                </a:cubicBezTo>
                <a:cubicBezTo>
                  <a:pt x="701" y="116"/>
                  <a:pt x="701" y="116"/>
                  <a:pt x="701" y="116"/>
                </a:cubicBezTo>
                <a:cubicBezTo>
                  <a:pt x="701" y="134"/>
                  <a:pt x="709" y="143"/>
                  <a:pt x="725" y="143"/>
                </a:cubicBezTo>
                <a:cubicBezTo>
                  <a:pt x="731" y="143"/>
                  <a:pt x="736" y="142"/>
                  <a:pt x="740" y="140"/>
                </a:cubicBezTo>
                <a:cubicBezTo>
                  <a:pt x="740" y="127"/>
                  <a:pt x="740" y="127"/>
                  <a:pt x="740" y="127"/>
                </a:cubicBezTo>
                <a:close/>
                <a:moveTo>
                  <a:pt x="865" y="97"/>
                </a:moveTo>
                <a:cubicBezTo>
                  <a:pt x="861" y="88"/>
                  <a:pt x="857" y="83"/>
                  <a:pt x="852" y="81"/>
                </a:cubicBezTo>
                <a:cubicBezTo>
                  <a:pt x="852" y="81"/>
                  <a:pt x="852" y="81"/>
                  <a:pt x="852" y="81"/>
                </a:cubicBezTo>
                <a:cubicBezTo>
                  <a:pt x="861" y="79"/>
                  <a:pt x="868" y="75"/>
                  <a:pt x="873" y="68"/>
                </a:cubicBezTo>
                <a:cubicBezTo>
                  <a:pt x="878" y="62"/>
                  <a:pt x="881" y="54"/>
                  <a:pt x="881" y="45"/>
                </a:cubicBezTo>
                <a:cubicBezTo>
                  <a:pt x="881" y="34"/>
                  <a:pt x="878" y="25"/>
                  <a:pt x="870" y="19"/>
                </a:cubicBezTo>
                <a:cubicBezTo>
                  <a:pt x="863" y="13"/>
                  <a:pt x="854" y="10"/>
                  <a:pt x="841" y="10"/>
                </a:cubicBezTo>
                <a:cubicBezTo>
                  <a:pt x="802" y="10"/>
                  <a:pt x="802" y="10"/>
                  <a:pt x="802" y="10"/>
                </a:cubicBezTo>
                <a:cubicBezTo>
                  <a:pt x="802" y="141"/>
                  <a:pt x="802" y="141"/>
                  <a:pt x="802" y="141"/>
                </a:cubicBezTo>
                <a:cubicBezTo>
                  <a:pt x="817" y="141"/>
                  <a:pt x="817" y="141"/>
                  <a:pt x="817" y="141"/>
                </a:cubicBezTo>
                <a:cubicBezTo>
                  <a:pt x="817" y="85"/>
                  <a:pt x="817" y="85"/>
                  <a:pt x="817" y="85"/>
                </a:cubicBezTo>
                <a:cubicBezTo>
                  <a:pt x="831" y="85"/>
                  <a:pt x="831" y="85"/>
                  <a:pt x="831" y="85"/>
                </a:cubicBezTo>
                <a:cubicBezTo>
                  <a:pt x="839" y="85"/>
                  <a:pt x="846" y="91"/>
                  <a:pt x="851" y="102"/>
                </a:cubicBezTo>
                <a:cubicBezTo>
                  <a:pt x="868" y="141"/>
                  <a:pt x="868" y="141"/>
                  <a:pt x="868" y="141"/>
                </a:cubicBezTo>
                <a:cubicBezTo>
                  <a:pt x="886" y="141"/>
                  <a:pt x="886" y="141"/>
                  <a:pt x="886" y="141"/>
                </a:cubicBezTo>
                <a:cubicBezTo>
                  <a:pt x="865" y="97"/>
                  <a:pt x="865" y="97"/>
                  <a:pt x="865" y="97"/>
                </a:cubicBezTo>
                <a:close/>
                <a:moveTo>
                  <a:pt x="857" y="64"/>
                </a:moveTo>
                <a:cubicBezTo>
                  <a:pt x="852" y="69"/>
                  <a:pt x="846" y="71"/>
                  <a:pt x="837" y="71"/>
                </a:cubicBezTo>
                <a:cubicBezTo>
                  <a:pt x="817" y="71"/>
                  <a:pt x="817" y="71"/>
                  <a:pt x="817" y="71"/>
                </a:cubicBezTo>
                <a:cubicBezTo>
                  <a:pt x="817" y="23"/>
                  <a:pt x="817" y="23"/>
                  <a:pt x="817" y="23"/>
                </a:cubicBezTo>
                <a:cubicBezTo>
                  <a:pt x="838" y="23"/>
                  <a:pt x="838" y="23"/>
                  <a:pt x="838" y="23"/>
                </a:cubicBezTo>
                <a:cubicBezTo>
                  <a:pt x="847" y="23"/>
                  <a:pt x="854" y="25"/>
                  <a:pt x="858" y="29"/>
                </a:cubicBezTo>
                <a:cubicBezTo>
                  <a:pt x="863" y="33"/>
                  <a:pt x="865" y="39"/>
                  <a:pt x="865" y="46"/>
                </a:cubicBezTo>
                <a:cubicBezTo>
                  <a:pt x="865" y="53"/>
                  <a:pt x="862" y="59"/>
                  <a:pt x="857" y="64"/>
                </a:cubicBezTo>
                <a:close/>
                <a:moveTo>
                  <a:pt x="981" y="90"/>
                </a:moveTo>
                <a:cubicBezTo>
                  <a:pt x="981" y="76"/>
                  <a:pt x="977" y="65"/>
                  <a:pt x="971" y="57"/>
                </a:cubicBezTo>
                <a:cubicBezTo>
                  <a:pt x="964" y="49"/>
                  <a:pt x="954" y="45"/>
                  <a:pt x="942" y="45"/>
                </a:cubicBezTo>
                <a:cubicBezTo>
                  <a:pt x="934" y="45"/>
                  <a:pt x="927" y="47"/>
                  <a:pt x="920" y="51"/>
                </a:cubicBezTo>
                <a:cubicBezTo>
                  <a:pt x="913" y="55"/>
                  <a:pt x="908" y="61"/>
                  <a:pt x="904" y="69"/>
                </a:cubicBezTo>
                <a:cubicBezTo>
                  <a:pt x="901" y="77"/>
                  <a:pt x="899" y="85"/>
                  <a:pt x="899" y="95"/>
                </a:cubicBezTo>
                <a:cubicBezTo>
                  <a:pt x="899" y="110"/>
                  <a:pt x="903" y="122"/>
                  <a:pt x="910" y="130"/>
                </a:cubicBezTo>
                <a:cubicBezTo>
                  <a:pt x="918" y="139"/>
                  <a:pt x="928" y="143"/>
                  <a:pt x="941" y="143"/>
                </a:cubicBezTo>
                <a:cubicBezTo>
                  <a:pt x="955" y="143"/>
                  <a:pt x="966" y="140"/>
                  <a:pt x="974" y="134"/>
                </a:cubicBezTo>
                <a:cubicBezTo>
                  <a:pt x="974" y="120"/>
                  <a:pt x="974" y="120"/>
                  <a:pt x="974" y="120"/>
                </a:cubicBezTo>
                <a:cubicBezTo>
                  <a:pt x="965" y="127"/>
                  <a:pt x="956" y="131"/>
                  <a:pt x="945" y="131"/>
                </a:cubicBezTo>
                <a:cubicBezTo>
                  <a:pt x="936" y="131"/>
                  <a:pt x="928" y="128"/>
                  <a:pt x="923" y="122"/>
                </a:cubicBezTo>
                <a:cubicBezTo>
                  <a:pt x="917" y="117"/>
                  <a:pt x="915" y="109"/>
                  <a:pt x="914" y="98"/>
                </a:cubicBezTo>
                <a:cubicBezTo>
                  <a:pt x="981" y="98"/>
                  <a:pt x="981" y="98"/>
                  <a:pt x="981" y="98"/>
                </a:cubicBezTo>
                <a:cubicBezTo>
                  <a:pt x="981" y="90"/>
                  <a:pt x="981" y="90"/>
                  <a:pt x="981" y="90"/>
                </a:cubicBezTo>
                <a:close/>
                <a:moveTo>
                  <a:pt x="915" y="85"/>
                </a:moveTo>
                <a:cubicBezTo>
                  <a:pt x="916" y="77"/>
                  <a:pt x="919" y="70"/>
                  <a:pt x="924" y="65"/>
                </a:cubicBezTo>
                <a:cubicBezTo>
                  <a:pt x="929" y="60"/>
                  <a:pt x="935" y="58"/>
                  <a:pt x="942" y="58"/>
                </a:cubicBezTo>
                <a:cubicBezTo>
                  <a:pt x="949" y="58"/>
                  <a:pt x="955" y="60"/>
                  <a:pt x="959" y="65"/>
                </a:cubicBezTo>
                <a:cubicBezTo>
                  <a:pt x="963" y="70"/>
                  <a:pt x="965" y="76"/>
                  <a:pt x="965" y="85"/>
                </a:cubicBezTo>
                <a:cubicBezTo>
                  <a:pt x="915" y="85"/>
                  <a:pt x="915" y="85"/>
                  <a:pt x="915" y="85"/>
                </a:cubicBezTo>
                <a:close/>
                <a:moveTo>
                  <a:pt x="1047" y="100"/>
                </a:moveTo>
                <a:cubicBezTo>
                  <a:pt x="1043" y="96"/>
                  <a:pt x="1037" y="92"/>
                  <a:pt x="1028" y="88"/>
                </a:cubicBezTo>
                <a:cubicBezTo>
                  <a:pt x="1021" y="85"/>
                  <a:pt x="1016" y="83"/>
                  <a:pt x="1014" y="80"/>
                </a:cubicBezTo>
                <a:cubicBezTo>
                  <a:pt x="1011" y="78"/>
                  <a:pt x="1010" y="75"/>
                  <a:pt x="1010" y="71"/>
                </a:cubicBezTo>
                <a:cubicBezTo>
                  <a:pt x="1010" y="67"/>
                  <a:pt x="1012" y="64"/>
                  <a:pt x="1015" y="61"/>
                </a:cubicBezTo>
                <a:cubicBezTo>
                  <a:pt x="1018" y="59"/>
                  <a:pt x="1022" y="58"/>
                  <a:pt x="1027" y="58"/>
                </a:cubicBezTo>
                <a:cubicBezTo>
                  <a:pt x="1035" y="58"/>
                  <a:pt x="1042" y="60"/>
                  <a:pt x="1048" y="64"/>
                </a:cubicBezTo>
                <a:cubicBezTo>
                  <a:pt x="1048" y="49"/>
                  <a:pt x="1048" y="49"/>
                  <a:pt x="1048" y="49"/>
                </a:cubicBezTo>
                <a:cubicBezTo>
                  <a:pt x="1042" y="46"/>
                  <a:pt x="1035" y="45"/>
                  <a:pt x="1028" y="45"/>
                </a:cubicBezTo>
                <a:cubicBezTo>
                  <a:pt x="1018" y="45"/>
                  <a:pt x="1010" y="47"/>
                  <a:pt x="1004" y="53"/>
                </a:cubicBezTo>
                <a:cubicBezTo>
                  <a:pt x="998" y="58"/>
                  <a:pt x="995" y="64"/>
                  <a:pt x="995" y="72"/>
                </a:cubicBezTo>
                <a:cubicBezTo>
                  <a:pt x="995" y="79"/>
                  <a:pt x="996" y="84"/>
                  <a:pt x="1000" y="88"/>
                </a:cubicBezTo>
                <a:cubicBezTo>
                  <a:pt x="1003" y="92"/>
                  <a:pt x="1009" y="96"/>
                  <a:pt x="1017" y="100"/>
                </a:cubicBezTo>
                <a:cubicBezTo>
                  <a:pt x="1026" y="104"/>
                  <a:pt x="1031" y="107"/>
                  <a:pt x="1033" y="109"/>
                </a:cubicBezTo>
                <a:cubicBezTo>
                  <a:pt x="1036" y="111"/>
                  <a:pt x="1037" y="114"/>
                  <a:pt x="1037" y="117"/>
                </a:cubicBezTo>
                <a:cubicBezTo>
                  <a:pt x="1037" y="126"/>
                  <a:pt x="1031" y="131"/>
                  <a:pt x="1019" y="131"/>
                </a:cubicBezTo>
                <a:cubicBezTo>
                  <a:pt x="1010" y="131"/>
                  <a:pt x="1002" y="128"/>
                  <a:pt x="994" y="122"/>
                </a:cubicBezTo>
                <a:cubicBezTo>
                  <a:pt x="994" y="138"/>
                  <a:pt x="994" y="138"/>
                  <a:pt x="994" y="138"/>
                </a:cubicBezTo>
                <a:cubicBezTo>
                  <a:pt x="1001" y="142"/>
                  <a:pt x="1009" y="143"/>
                  <a:pt x="1018" y="143"/>
                </a:cubicBezTo>
                <a:cubicBezTo>
                  <a:pt x="1028" y="143"/>
                  <a:pt x="1037" y="141"/>
                  <a:pt x="1043" y="136"/>
                </a:cubicBezTo>
                <a:cubicBezTo>
                  <a:pt x="1049" y="131"/>
                  <a:pt x="1052" y="124"/>
                  <a:pt x="1052" y="116"/>
                </a:cubicBezTo>
                <a:cubicBezTo>
                  <a:pt x="1052" y="110"/>
                  <a:pt x="1050" y="104"/>
                  <a:pt x="1047" y="100"/>
                </a:cubicBezTo>
                <a:close/>
                <a:moveTo>
                  <a:pt x="1147" y="90"/>
                </a:moveTo>
                <a:cubicBezTo>
                  <a:pt x="1147" y="76"/>
                  <a:pt x="1144" y="65"/>
                  <a:pt x="1137" y="57"/>
                </a:cubicBezTo>
                <a:cubicBezTo>
                  <a:pt x="1130" y="49"/>
                  <a:pt x="1121" y="45"/>
                  <a:pt x="1108" y="45"/>
                </a:cubicBezTo>
                <a:cubicBezTo>
                  <a:pt x="1100" y="45"/>
                  <a:pt x="1093" y="47"/>
                  <a:pt x="1086" y="51"/>
                </a:cubicBezTo>
                <a:cubicBezTo>
                  <a:pt x="1080" y="55"/>
                  <a:pt x="1075" y="61"/>
                  <a:pt x="1071" y="69"/>
                </a:cubicBezTo>
                <a:cubicBezTo>
                  <a:pt x="1067" y="77"/>
                  <a:pt x="1065" y="85"/>
                  <a:pt x="1065" y="95"/>
                </a:cubicBezTo>
                <a:cubicBezTo>
                  <a:pt x="1065" y="110"/>
                  <a:pt x="1069" y="122"/>
                  <a:pt x="1076" y="130"/>
                </a:cubicBezTo>
                <a:cubicBezTo>
                  <a:pt x="1084" y="139"/>
                  <a:pt x="1094" y="143"/>
                  <a:pt x="1108" y="143"/>
                </a:cubicBezTo>
                <a:cubicBezTo>
                  <a:pt x="1121" y="143"/>
                  <a:pt x="1132" y="140"/>
                  <a:pt x="1141" y="134"/>
                </a:cubicBezTo>
                <a:cubicBezTo>
                  <a:pt x="1141" y="120"/>
                  <a:pt x="1141" y="120"/>
                  <a:pt x="1141" y="120"/>
                </a:cubicBezTo>
                <a:cubicBezTo>
                  <a:pt x="1132" y="127"/>
                  <a:pt x="1122" y="131"/>
                  <a:pt x="1111" y="131"/>
                </a:cubicBezTo>
                <a:cubicBezTo>
                  <a:pt x="1102" y="131"/>
                  <a:pt x="1095" y="128"/>
                  <a:pt x="1089" y="122"/>
                </a:cubicBezTo>
                <a:cubicBezTo>
                  <a:pt x="1084" y="117"/>
                  <a:pt x="1081" y="109"/>
                  <a:pt x="1081" y="98"/>
                </a:cubicBezTo>
                <a:cubicBezTo>
                  <a:pt x="1147" y="98"/>
                  <a:pt x="1147" y="98"/>
                  <a:pt x="1147" y="98"/>
                </a:cubicBezTo>
                <a:cubicBezTo>
                  <a:pt x="1147" y="90"/>
                  <a:pt x="1147" y="90"/>
                  <a:pt x="1147" y="90"/>
                </a:cubicBezTo>
                <a:close/>
                <a:moveTo>
                  <a:pt x="1081" y="85"/>
                </a:moveTo>
                <a:cubicBezTo>
                  <a:pt x="1082" y="77"/>
                  <a:pt x="1085" y="70"/>
                  <a:pt x="1090" y="65"/>
                </a:cubicBezTo>
                <a:cubicBezTo>
                  <a:pt x="1095" y="60"/>
                  <a:pt x="1101" y="58"/>
                  <a:pt x="1108" y="58"/>
                </a:cubicBezTo>
                <a:cubicBezTo>
                  <a:pt x="1116" y="58"/>
                  <a:pt x="1121" y="60"/>
                  <a:pt x="1125" y="65"/>
                </a:cubicBezTo>
                <a:cubicBezTo>
                  <a:pt x="1130" y="70"/>
                  <a:pt x="1132" y="76"/>
                  <a:pt x="1132" y="85"/>
                </a:cubicBezTo>
                <a:cubicBezTo>
                  <a:pt x="1081" y="85"/>
                  <a:pt x="1081" y="85"/>
                  <a:pt x="1081" y="85"/>
                </a:cubicBezTo>
                <a:close/>
                <a:moveTo>
                  <a:pt x="1234" y="80"/>
                </a:moveTo>
                <a:cubicBezTo>
                  <a:pt x="1234" y="57"/>
                  <a:pt x="1223" y="45"/>
                  <a:pt x="1201" y="45"/>
                </a:cubicBezTo>
                <a:cubicBezTo>
                  <a:pt x="1196" y="45"/>
                  <a:pt x="1190" y="46"/>
                  <a:pt x="1183" y="48"/>
                </a:cubicBezTo>
                <a:cubicBezTo>
                  <a:pt x="1176" y="50"/>
                  <a:pt x="1172" y="52"/>
                  <a:pt x="1169" y="54"/>
                </a:cubicBezTo>
                <a:cubicBezTo>
                  <a:pt x="1169" y="69"/>
                  <a:pt x="1169" y="69"/>
                  <a:pt x="1169" y="69"/>
                </a:cubicBezTo>
                <a:cubicBezTo>
                  <a:pt x="1178" y="62"/>
                  <a:pt x="1188" y="58"/>
                  <a:pt x="1199" y="58"/>
                </a:cubicBezTo>
                <a:cubicBezTo>
                  <a:pt x="1212" y="58"/>
                  <a:pt x="1219" y="66"/>
                  <a:pt x="1219" y="82"/>
                </a:cubicBezTo>
                <a:cubicBezTo>
                  <a:pt x="1191" y="86"/>
                  <a:pt x="1191" y="86"/>
                  <a:pt x="1191" y="86"/>
                </a:cubicBezTo>
                <a:cubicBezTo>
                  <a:pt x="1170" y="88"/>
                  <a:pt x="1160" y="99"/>
                  <a:pt x="1160" y="116"/>
                </a:cubicBezTo>
                <a:cubicBezTo>
                  <a:pt x="1160" y="125"/>
                  <a:pt x="1162" y="131"/>
                  <a:pt x="1168" y="136"/>
                </a:cubicBezTo>
                <a:cubicBezTo>
                  <a:pt x="1173" y="141"/>
                  <a:pt x="1180" y="143"/>
                  <a:pt x="1190" y="143"/>
                </a:cubicBezTo>
                <a:cubicBezTo>
                  <a:pt x="1202" y="143"/>
                  <a:pt x="1212" y="138"/>
                  <a:pt x="1218" y="126"/>
                </a:cubicBezTo>
                <a:cubicBezTo>
                  <a:pt x="1219" y="126"/>
                  <a:pt x="1219" y="126"/>
                  <a:pt x="1219" y="126"/>
                </a:cubicBezTo>
                <a:cubicBezTo>
                  <a:pt x="1219" y="141"/>
                  <a:pt x="1219" y="141"/>
                  <a:pt x="1219" y="141"/>
                </a:cubicBezTo>
                <a:cubicBezTo>
                  <a:pt x="1234" y="141"/>
                  <a:pt x="1234" y="141"/>
                  <a:pt x="1234" y="141"/>
                </a:cubicBezTo>
                <a:cubicBezTo>
                  <a:pt x="1234" y="80"/>
                  <a:pt x="1234" y="80"/>
                  <a:pt x="1234" y="80"/>
                </a:cubicBezTo>
                <a:close/>
                <a:moveTo>
                  <a:pt x="1219" y="103"/>
                </a:moveTo>
                <a:cubicBezTo>
                  <a:pt x="1219" y="111"/>
                  <a:pt x="1216" y="117"/>
                  <a:pt x="1212" y="123"/>
                </a:cubicBezTo>
                <a:cubicBezTo>
                  <a:pt x="1207" y="128"/>
                  <a:pt x="1200" y="131"/>
                  <a:pt x="1193" y="131"/>
                </a:cubicBezTo>
                <a:cubicBezTo>
                  <a:pt x="1188" y="131"/>
                  <a:pt x="1183" y="129"/>
                  <a:pt x="1180" y="126"/>
                </a:cubicBezTo>
                <a:cubicBezTo>
                  <a:pt x="1177" y="124"/>
                  <a:pt x="1175" y="120"/>
                  <a:pt x="1175" y="115"/>
                </a:cubicBezTo>
                <a:cubicBezTo>
                  <a:pt x="1175" y="109"/>
                  <a:pt x="1177" y="105"/>
                  <a:pt x="1180" y="102"/>
                </a:cubicBezTo>
                <a:cubicBezTo>
                  <a:pt x="1183" y="100"/>
                  <a:pt x="1188" y="98"/>
                  <a:pt x="1196" y="97"/>
                </a:cubicBezTo>
                <a:cubicBezTo>
                  <a:pt x="1219" y="94"/>
                  <a:pt x="1219" y="94"/>
                  <a:pt x="1219" y="94"/>
                </a:cubicBezTo>
                <a:cubicBezTo>
                  <a:pt x="1219" y="103"/>
                  <a:pt x="1219" y="103"/>
                  <a:pt x="1219" y="103"/>
                </a:cubicBezTo>
                <a:close/>
                <a:moveTo>
                  <a:pt x="1309" y="47"/>
                </a:moveTo>
                <a:cubicBezTo>
                  <a:pt x="1307" y="46"/>
                  <a:pt x="1304" y="46"/>
                  <a:pt x="1300" y="46"/>
                </a:cubicBezTo>
                <a:cubicBezTo>
                  <a:pt x="1295" y="46"/>
                  <a:pt x="1290" y="47"/>
                  <a:pt x="1285" y="51"/>
                </a:cubicBezTo>
                <a:cubicBezTo>
                  <a:pt x="1281" y="55"/>
                  <a:pt x="1278" y="60"/>
                  <a:pt x="1276" y="67"/>
                </a:cubicBezTo>
                <a:cubicBezTo>
                  <a:pt x="1275" y="67"/>
                  <a:pt x="1275" y="67"/>
                  <a:pt x="1275" y="67"/>
                </a:cubicBezTo>
                <a:cubicBezTo>
                  <a:pt x="1275" y="47"/>
                  <a:pt x="1275" y="47"/>
                  <a:pt x="1275" y="47"/>
                </a:cubicBezTo>
                <a:cubicBezTo>
                  <a:pt x="1260" y="47"/>
                  <a:pt x="1260" y="47"/>
                  <a:pt x="1260" y="47"/>
                </a:cubicBezTo>
                <a:cubicBezTo>
                  <a:pt x="1260" y="141"/>
                  <a:pt x="1260" y="141"/>
                  <a:pt x="1260" y="141"/>
                </a:cubicBezTo>
                <a:cubicBezTo>
                  <a:pt x="1275" y="141"/>
                  <a:pt x="1275" y="141"/>
                  <a:pt x="1275" y="141"/>
                </a:cubicBezTo>
                <a:cubicBezTo>
                  <a:pt x="1275" y="93"/>
                  <a:pt x="1275" y="93"/>
                  <a:pt x="1275" y="93"/>
                </a:cubicBezTo>
                <a:cubicBezTo>
                  <a:pt x="1275" y="83"/>
                  <a:pt x="1277" y="75"/>
                  <a:pt x="1282" y="69"/>
                </a:cubicBezTo>
                <a:cubicBezTo>
                  <a:pt x="1286" y="63"/>
                  <a:pt x="1291" y="59"/>
                  <a:pt x="1298" y="59"/>
                </a:cubicBezTo>
                <a:cubicBezTo>
                  <a:pt x="1303" y="59"/>
                  <a:pt x="1307" y="60"/>
                  <a:pt x="1309" y="62"/>
                </a:cubicBezTo>
                <a:cubicBezTo>
                  <a:pt x="1309" y="47"/>
                  <a:pt x="1309" y="47"/>
                  <a:pt x="1309" y="47"/>
                </a:cubicBezTo>
                <a:close/>
                <a:moveTo>
                  <a:pt x="1385" y="123"/>
                </a:moveTo>
                <a:cubicBezTo>
                  <a:pt x="1378" y="128"/>
                  <a:pt x="1370" y="131"/>
                  <a:pt x="1362" y="131"/>
                </a:cubicBezTo>
                <a:cubicBezTo>
                  <a:pt x="1352" y="131"/>
                  <a:pt x="1344" y="127"/>
                  <a:pt x="1338" y="121"/>
                </a:cubicBezTo>
                <a:cubicBezTo>
                  <a:pt x="1333" y="115"/>
                  <a:pt x="1330" y="106"/>
                  <a:pt x="1330" y="95"/>
                </a:cubicBezTo>
                <a:cubicBezTo>
                  <a:pt x="1330" y="84"/>
                  <a:pt x="1333" y="75"/>
                  <a:pt x="1339" y="68"/>
                </a:cubicBezTo>
                <a:cubicBezTo>
                  <a:pt x="1345" y="61"/>
                  <a:pt x="1353" y="58"/>
                  <a:pt x="1363" y="58"/>
                </a:cubicBezTo>
                <a:cubicBezTo>
                  <a:pt x="1370" y="58"/>
                  <a:pt x="1378" y="60"/>
                  <a:pt x="1385" y="65"/>
                </a:cubicBezTo>
                <a:cubicBezTo>
                  <a:pt x="1385" y="50"/>
                  <a:pt x="1385" y="50"/>
                  <a:pt x="1385" y="50"/>
                </a:cubicBezTo>
                <a:cubicBezTo>
                  <a:pt x="1379" y="46"/>
                  <a:pt x="1371" y="45"/>
                  <a:pt x="1363" y="45"/>
                </a:cubicBezTo>
                <a:cubicBezTo>
                  <a:pt x="1348" y="45"/>
                  <a:pt x="1337" y="50"/>
                  <a:pt x="1328" y="59"/>
                </a:cubicBezTo>
                <a:cubicBezTo>
                  <a:pt x="1319" y="68"/>
                  <a:pt x="1314" y="81"/>
                  <a:pt x="1314" y="96"/>
                </a:cubicBezTo>
                <a:cubicBezTo>
                  <a:pt x="1314" y="105"/>
                  <a:pt x="1316" y="114"/>
                  <a:pt x="1320" y="121"/>
                </a:cubicBezTo>
                <a:cubicBezTo>
                  <a:pt x="1324" y="128"/>
                  <a:pt x="1329" y="134"/>
                  <a:pt x="1336" y="138"/>
                </a:cubicBezTo>
                <a:cubicBezTo>
                  <a:pt x="1343" y="142"/>
                  <a:pt x="1350" y="143"/>
                  <a:pt x="1359" y="143"/>
                </a:cubicBezTo>
                <a:cubicBezTo>
                  <a:pt x="1369" y="143"/>
                  <a:pt x="1378" y="141"/>
                  <a:pt x="1385" y="137"/>
                </a:cubicBezTo>
                <a:cubicBezTo>
                  <a:pt x="1385" y="123"/>
                  <a:pt x="1385" y="123"/>
                  <a:pt x="1385" y="123"/>
                </a:cubicBezTo>
                <a:close/>
                <a:moveTo>
                  <a:pt x="1484" y="83"/>
                </a:moveTo>
                <a:cubicBezTo>
                  <a:pt x="1484" y="58"/>
                  <a:pt x="1473" y="45"/>
                  <a:pt x="1452" y="45"/>
                </a:cubicBezTo>
                <a:cubicBezTo>
                  <a:pt x="1439" y="45"/>
                  <a:pt x="1428" y="51"/>
                  <a:pt x="1421" y="63"/>
                </a:cubicBezTo>
                <a:cubicBezTo>
                  <a:pt x="1421" y="63"/>
                  <a:pt x="1421" y="63"/>
                  <a:pt x="1421" y="63"/>
                </a:cubicBezTo>
                <a:cubicBezTo>
                  <a:pt x="1421" y="2"/>
                  <a:pt x="1421" y="2"/>
                  <a:pt x="1421" y="2"/>
                </a:cubicBezTo>
                <a:cubicBezTo>
                  <a:pt x="1406" y="2"/>
                  <a:pt x="1406" y="2"/>
                  <a:pt x="1406" y="2"/>
                </a:cubicBezTo>
                <a:cubicBezTo>
                  <a:pt x="1406" y="141"/>
                  <a:pt x="1406" y="141"/>
                  <a:pt x="1406" y="141"/>
                </a:cubicBezTo>
                <a:cubicBezTo>
                  <a:pt x="1421" y="141"/>
                  <a:pt x="1421" y="141"/>
                  <a:pt x="1421" y="141"/>
                </a:cubicBezTo>
                <a:cubicBezTo>
                  <a:pt x="1421" y="88"/>
                  <a:pt x="1421" y="88"/>
                  <a:pt x="1421" y="88"/>
                </a:cubicBezTo>
                <a:cubicBezTo>
                  <a:pt x="1421" y="79"/>
                  <a:pt x="1423" y="72"/>
                  <a:pt x="1428" y="66"/>
                </a:cubicBezTo>
                <a:cubicBezTo>
                  <a:pt x="1433" y="61"/>
                  <a:pt x="1439" y="58"/>
                  <a:pt x="1447" y="58"/>
                </a:cubicBezTo>
                <a:cubicBezTo>
                  <a:pt x="1461" y="58"/>
                  <a:pt x="1469" y="68"/>
                  <a:pt x="1469" y="87"/>
                </a:cubicBezTo>
                <a:cubicBezTo>
                  <a:pt x="1469" y="141"/>
                  <a:pt x="1469" y="141"/>
                  <a:pt x="1469" y="141"/>
                </a:cubicBezTo>
                <a:cubicBezTo>
                  <a:pt x="1484" y="141"/>
                  <a:pt x="1484" y="141"/>
                  <a:pt x="1484" y="141"/>
                </a:cubicBezTo>
                <a:cubicBezTo>
                  <a:pt x="1484" y="83"/>
                  <a:pt x="1484" y="83"/>
                  <a:pt x="1484" y="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7890" y="0"/>
            <a:ext cx="6444056" cy="7935467"/>
          </a:xfrm>
          <a:custGeom>
            <a:avLst/>
            <a:gdLst>
              <a:gd name="connsiteX0" fmla="*/ 477273 w 6573273"/>
              <a:gd name="connsiteY0" fmla="*/ 0 h 8093442"/>
              <a:gd name="connsiteX1" fmla="*/ 6573273 w 6573273"/>
              <a:gd name="connsiteY1" fmla="*/ 0 h 8093442"/>
              <a:gd name="connsiteX2" fmla="*/ 6573273 w 6573273"/>
              <a:gd name="connsiteY2" fmla="*/ 6994525 h 8093442"/>
              <a:gd name="connsiteX3" fmla="*/ 477273 w 6573273"/>
              <a:gd name="connsiteY3" fmla="*/ 6994525 h 8093442"/>
              <a:gd name="connsiteX4" fmla="*/ 477273 w 6573273"/>
              <a:gd name="connsiteY4" fmla="*/ 8093442 h 8093442"/>
              <a:gd name="connsiteX5" fmla="*/ 0 w 6573273"/>
              <a:gd name="connsiteY5" fmla="*/ 8093442 h 8093442"/>
              <a:gd name="connsiteX6" fmla="*/ 0 w 6573273"/>
              <a:gd name="connsiteY6" fmla="*/ 4868863 h 8093442"/>
              <a:gd name="connsiteX7" fmla="*/ 477273 w 6573273"/>
              <a:gd name="connsiteY7" fmla="*/ 4868863 h 809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3273" h="8093442">
                <a:moveTo>
                  <a:pt x="477273" y="0"/>
                </a:moveTo>
                <a:lnTo>
                  <a:pt x="6573273" y="0"/>
                </a:lnTo>
                <a:lnTo>
                  <a:pt x="6573273" y="6994525"/>
                </a:lnTo>
                <a:lnTo>
                  <a:pt x="477273" y="6994525"/>
                </a:lnTo>
                <a:lnTo>
                  <a:pt x="477273" y="8093442"/>
                </a:lnTo>
                <a:lnTo>
                  <a:pt x="0" y="8093442"/>
                </a:lnTo>
                <a:lnTo>
                  <a:pt x="0" y="4868863"/>
                </a:lnTo>
                <a:lnTo>
                  <a:pt x="477273" y="4868863"/>
                </a:ln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73034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02">
          <p15:clr>
            <a:srgbClr val="C35EA4"/>
          </p15:clr>
        </p15:guide>
        <p15:guide id="2" pos="288">
          <p15:clr>
            <a:srgbClr val="C35EA4"/>
          </p15:clr>
        </p15:guide>
        <p15:guide id="3" pos="7546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927899" flipH="1" flipV="1">
            <a:off x="6386975" y="3987033"/>
            <a:ext cx="3740529" cy="3394742"/>
          </a:xfrm>
          <a:custGeom>
            <a:avLst/>
            <a:gdLst>
              <a:gd name="connsiteX0" fmla="*/ 3815534 w 3815534"/>
              <a:gd name="connsiteY0" fmla="*/ 0 h 3462323"/>
              <a:gd name="connsiteX1" fmla="*/ 3815534 w 3815534"/>
              <a:gd name="connsiteY1" fmla="*/ 3462323 h 3462323"/>
              <a:gd name="connsiteX2" fmla="*/ 0 w 3815534"/>
              <a:gd name="connsiteY2" fmla="*/ 2473071 h 3462323"/>
              <a:gd name="connsiteX3" fmla="*/ 1 w 3815534"/>
              <a:gd name="connsiteY3" fmla="*/ 0 h 346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5534" h="3462323">
                <a:moveTo>
                  <a:pt x="3815534" y="0"/>
                </a:moveTo>
                <a:lnTo>
                  <a:pt x="3815534" y="3462323"/>
                </a:lnTo>
                <a:lnTo>
                  <a:pt x="0" y="2473071"/>
                </a:lnTo>
                <a:lnTo>
                  <a:pt x="1" y="0"/>
                </a:lnTo>
                <a:close/>
              </a:path>
            </a:pathLst>
          </a:custGeom>
        </p:spPr>
      </p:pic>
      <p:sp>
        <p:nvSpPr>
          <p:cNvPr id="15" name="Freeform 14"/>
          <p:cNvSpPr/>
          <p:nvPr/>
        </p:nvSpPr>
        <p:spPr bwMode="auto">
          <a:xfrm rot="17875525">
            <a:off x="5410784" y="-340176"/>
            <a:ext cx="35862" cy="1220190"/>
          </a:xfrm>
          <a:custGeom>
            <a:avLst/>
            <a:gdLst>
              <a:gd name="connsiteX0" fmla="*/ 0 w 36576"/>
              <a:gd name="connsiteY0" fmla="*/ 0 h 1244657"/>
              <a:gd name="connsiteX1" fmla="*/ 36576 w 36576"/>
              <a:gd name="connsiteY1" fmla="*/ 69006 h 1244657"/>
              <a:gd name="connsiteX2" fmla="*/ 36576 w 36576"/>
              <a:gd name="connsiteY2" fmla="*/ 1244657 h 1244657"/>
              <a:gd name="connsiteX3" fmla="*/ 0 w 36576"/>
              <a:gd name="connsiteY3" fmla="*/ 1244657 h 124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" h="1244657">
                <a:moveTo>
                  <a:pt x="0" y="0"/>
                </a:moveTo>
                <a:lnTo>
                  <a:pt x="36576" y="69006"/>
                </a:lnTo>
                <a:lnTo>
                  <a:pt x="36576" y="1244657"/>
                </a:lnTo>
                <a:lnTo>
                  <a:pt x="0" y="1244657"/>
                </a:lnTo>
                <a:close/>
              </a:path>
            </a:pathLst>
          </a:custGeom>
          <a:solidFill>
            <a:srgbClr val="306CB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396706" flipH="1" flipV="1">
            <a:off x="2040453" y="-1103253"/>
            <a:ext cx="5209118" cy="6925621"/>
          </a:xfrm>
          <a:custGeom>
            <a:avLst/>
            <a:gdLst>
              <a:gd name="connsiteX0" fmla="*/ 5313572 w 5313572"/>
              <a:gd name="connsiteY0" fmla="*/ 7063492 h 7063492"/>
              <a:gd name="connsiteX1" fmla="*/ 0 w 5313572"/>
              <a:gd name="connsiteY1" fmla="*/ 5123742 h 7063492"/>
              <a:gd name="connsiteX2" fmla="*/ 0 w 5313572"/>
              <a:gd name="connsiteY2" fmla="*/ 0 h 7063492"/>
              <a:gd name="connsiteX3" fmla="*/ 5313572 w 5313572"/>
              <a:gd name="connsiteY3" fmla="*/ 0 h 706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3572" h="7063492">
                <a:moveTo>
                  <a:pt x="5313572" y="7063492"/>
                </a:moveTo>
                <a:lnTo>
                  <a:pt x="0" y="5123742"/>
                </a:lnTo>
                <a:lnTo>
                  <a:pt x="0" y="0"/>
                </a:lnTo>
                <a:lnTo>
                  <a:pt x="5313572" y="0"/>
                </a:lnTo>
                <a:close/>
              </a:path>
            </a:pathLst>
          </a:custGeom>
        </p:spPr>
      </p:pic>
      <p:sp>
        <p:nvSpPr>
          <p:cNvPr id="22" name="Rectangle 21"/>
          <p:cNvSpPr/>
          <p:nvPr/>
        </p:nvSpPr>
        <p:spPr bwMode="auto">
          <a:xfrm>
            <a:off x="269239" y="2082621"/>
            <a:ext cx="8067823" cy="3587759"/>
          </a:xfrm>
          <a:prstGeom prst="rect">
            <a:avLst/>
          </a:prstGeom>
          <a:solidFill>
            <a:srgbClr val="00188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87" rIns="0" bIns="34287" numCol="1" rtlCol="0" anchor="ctr" anchorCtr="0" compatLnSpc="1">
            <a:prstTxWarp prst="textNoShape">
              <a:avLst/>
            </a:prstTxWarp>
          </a:bodyPr>
          <a:lstStyle/>
          <a:p>
            <a:pPr algn="ctr" defTabSz="685486" fontAlgn="base">
              <a:spcBef>
                <a:spcPct val="0"/>
              </a:spcBef>
              <a:spcAft>
                <a:spcPct val="0"/>
              </a:spcAft>
            </a:pPr>
            <a:endParaRPr lang="en-US" sz="1470" dirty="0">
              <a:gradFill>
                <a:gsLst>
                  <a:gs pos="5833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69239" y="3877271"/>
            <a:ext cx="8067823" cy="179466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69239" y="2084186"/>
            <a:ext cx="8067823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" y="288354"/>
            <a:ext cx="1798278" cy="17985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309635" y="459898"/>
            <a:ext cx="1434153" cy="30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65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02">
          <p15:clr>
            <a:srgbClr val="C35EA4"/>
          </p15:clr>
        </p15:guide>
        <p15:guide id="2" orient="horz" pos="4104">
          <p15:clr>
            <a:srgbClr val="C35EA4"/>
          </p15:clr>
        </p15:guide>
        <p15:guide id="3" pos="288">
          <p15:clr>
            <a:srgbClr val="C35EA4"/>
          </p15:clr>
        </p15:guide>
        <p15:guide id="4" pos="7546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 rot="17875525">
            <a:off x="5410784" y="-340176"/>
            <a:ext cx="35862" cy="1220190"/>
          </a:xfrm>
          <a:custGeom>
            <a:avLst/>
            <a:gdLst>
              <a:gd name="connsiteX0" fmla="*/ 0 w 36576"/>
              <a:gd name="connsiteY0" fmla="*/ 0 h 1244657"/>
              <a:gd name="connsiteX1" fmla="*/ 36576 w 36576"/>
              <a:gd name="connsiteY1" fmla="*/ 69006 h 1244657"/>
              <a:gd name="connsiteX2" fmla="*/ 36576 w 36576"/>
              <a:gd name="connsiteY2" fmla="*/ 1244657 h 1244657"/>
              <a:gd name="connsiteX3" fmla="*/ 0 w 36576"/>
              <a:gd name="connsiteY3" fmla="*/ 1244657 h 124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" h="1244657">
                <a:moveTo>
                  <a:pt x="0" y="0"/>
                </a:moveTo>
                <a:lnTo>
                  <a:pt x="36576" y="69006"/>
                </a:lnTo>
                <a:lnTo>
                  <a:pt x="36576" y="1244657"/>
                </a:lnTo>
                <a:lnTo>
                  <a:pt x="0" y="1244657"/>
                </a:lnTo>
                <a:close/>
              </a:path>
            </a:pathLst>
          </a:custGeom>
          <a:solidFill>
            <a:srgbClr val="306CB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396706" flipH="1" flipV="1">
            <a:off x="2040453" y="-1103253"/>
            <a:ext cx="5209118" cy="6925621"/>
          </a:xfrm>
          <a:custGeom>
            <a:avLst/>
            <a:gdLst>
              <a:gd name="connsiteX0" fmla="*/ 5313572 w 5313572"/>
              <a:gd name="connsiteY0" fmla="*/ 7063492 h 7063492"/>
              <a:gd name="connsiteX1" fmla="*/ 0 w 5313572"/>
              <a:gd name="connsiteY1" fmla="*/ 5123742 h 7063492"/>
              <a:gd name="connsiteX2" fmla="*/ 0 w 5313572"/>
              <a:gd name="connsiteY2" fmla="*/ 0 h 7063492"/>
              <a:gd name="connsiteX3" fmla="*/ 5313572 w 5313572"/>
              <a:gd name="connsiteY3" fmla="*/ 0 h 706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3572" h="7063492">
                <a:moveTo>
                  <a:pt x="5313572" y="7063492"/>
                </a:moveTo>
                <a:lnTo>
                  <a:pt x="0" y="5123742"/>
                </a:lnTo>
                <a:lnTo>
                  <a:pt x="0" y="0"/>
                </a:lnTo>
                <a:lnTo>
                  <a:pt x="5313572" y="0"/>
                </a:ln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585093" flipH="1">
            <a:off x="6058302" y="3099719"/>
            <a:ext cx="4755677" cy="7184450"/>
          </a:xfrm>
          <a:custGeom>
            <a:avLst/>
            <a:gdLst>
              <a:gd name="connsiteX0" fmla="*/ 775042 w 4850350"/>
              <a:gd name="connsiteY0" fmla="*/ 7328513 h 7328513"/>
              <a:gd name="connsiteX1" fmla="*/ 0 w 4850350"/>
              <a:gd name="connsiteY1" fmla="*/ 5999444 h 7328513"/>
              <a:gd name="connsiteX2" fmla="*/ 0 w 4850350"/>
              <a:gd name="connsiteY2" fmla="*/ 7328513 h 7328513"/>
              <a:gd name="connsiteX3" fmla="*/ 4850350 w 4850350"/>
              <a:gd name="connsiteY3" fmla="*/ 0 h 7328513"/>
              <a:gd name="connsiteX4" fmla="*/ 92321 w 4850350"/>
              <a:gd name="connsiteY4" fmla="*/ 0 h 7328513"/>
              <a:gd name="connsiteX5" fmla="*/ 4365918 w 4850350"/>
              <a:gd name="connsiteY5" fmla="*/ 7328513 h 7328513"/>
              <a:gd name="connsiteX6" fmla="*/ 4850350 w 4850350"/>
              <a:gd name="connsiteY6" fmla="*/ 7328513 h 732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0350" h="7328513">
                <a:moveTo>
                  <a:pt x="775042" y="7328513"/>
                </a:moveTo>
                <a:lnTo>
                  <a:pt x="0" y="5999444"/>
                </a:lnTo>
                <a:lnTo>
                  <a:pt x="0" y="7328513"/>
                </a:lnTo>
                <a:close/>
                <a:moveTo>
                  <a:pt x="4850350" y="0"/>
                </a:moveTo>
                <a:lnTo>
                  <a:pt x="92321" y="0"/>
                </a:lnTo>
                <a:lnTo>
                  <a:pt x="4365918" y="7328513"/>
                </a:lnTo>
                <a:lnTo>
                  <a:pt x="4850350" y="7328513"/>
                </a:lnTo>
                <a:close/>
              </a:path>
            </a:pathLst>
          </a:custGeom>
        </p:spPr>
      </p:pic>
      <p:sp>
        <p:nvSpPr>
          <p:cNvPr id="14" name="Rectangle 13"/>
          <p:cNvSpPr/>
          <p:nvPr/>
        </p:nvSpPr>
        <p:spPr bwMode="auto">
          <a:xfrm>
            <a:off x="269239" y="2082621"/>
            <a:ext cx="7171399" cy="3587759"/>
          </a:xfrm>
          <a:prstGeom prst="rect">
            <a:avLst/>
          </a:prstGeom>
          <a:solidFill>
            <a:srgbClr val="00188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87" rIns="0" bIns="34287" numCol="1" rtlCol="0" anchor="ctr" anchorCtr="0" compatLnSpc="1">
            <a:prstTxWarp prst="textNoShape">
              <a:avLst/>
            </a:prstTxWarp>
          </a:bodyPr>
          <a:lstStyle/>
          <a:p>
            <a:pPr algn="ctr" defTabSz="685486" fontAlgn="base">
              <a:spcBef>
                <a:spcPct val="0"/>
              </a:spcBef>
              <a:spcAft>
                <a:spcPct val="0"/>
              </a:spcAft>
            </a:pPr>
            <a:endParaRPr lang="en-US" sz="1470" dirty="0">
              <a:gradFill>
                <a:gsLst>
                  <a:gs pos="5833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69239" y="3877271"/>
            <a:ext cx="7171399" cy="179466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69239" y="2084186"/>
            <a:ext cx="7171399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" y="288354"/>
            <a:ext cx="1798278" cy="17985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309635" y="459898"/>
            <a:ext cx="1434153" cy="30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6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02">
          <p15:clr>
            <a:srgbClr val="C35EA4"/>
          </p15:clr>
        </p15:guide>
        <p15:guide id="2" orient="horz" pos="4104">
          <p15:clr>
            <a:srgbClr val="C35EA4"/>
          </p15:clr>
        </p15:guide>
        <p15:guide id="3" pos="288">
          <p15:clr>
            <a:srgbClr val="C35EA4"/>
          </p15:clr>
        </p15:guide>
        <p15:guide id="4" pos="7546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600000" flipH="1" flipV="1">
            <a:off x="4683439" y="2282065"/>
            <a:ext cx="7354726" cy="11114019"/>
          </a:xfrm>
          <a:custGeom>
            <a:avLst/>
            <a:gdLst>
              <a:gd name="connsiteX0" fmla="*/ 6557308 w 7502204"/>
              <a:gd name="connsiteY0" fmla="*/ 11335270 h 11335270"/>
              <a:gd name="connsiteX1" fmla="*/ 7502204 w 7502204"/>
              <a:gd name="connsiteY1" fmla="*/ 10789734 h 11335270"/>
              <a:gd name="connsiteX2" fmla="*/ 7502204 w 7502204"/>
              <a:gd name="connsiteY2" fmla="*/ 11335270 h 11335270"/>
              <a:gd name="connsiteX3" fmla="*/ 0 w 7502204"/>
              <a:gd name="connsiteY3" fmla="*/ 0 h 11335270"/>
              <a:gd name="connsiteX4" fmla="*/ 4991486 w 7502204"/>
              <a:gd name="connsiteY4" fmla="*/ 0 h 11335270"/>
              <a:gd name="connsiteX5" fmla="*/ 6635245 w 7502204"/>
              <a:gd name="connsiteY5" fmla="*/ 2847074 h 11335270"/>
              <a:gd name="connsiteX6" fmla="*/ 0 w 7502204"/>
              <a:gd name="connsiteY6" fmla="*/ 6677935 h 1133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2204" h="11335270">
                <a:moveTo>
                  <a:pt x="6557308" y="11335270"/>
                </a:moveTo>
                <a:lnTo>
                  <a:pt x="7502204" y="10789734"/>
                </a:lnTo>
                <a:lnTo>
                  <a:pt x="7502204" y="11335270"/>
                </a:lnTo>
                <a:close/>
                <a:moveTo>
                  <a:pt x="0" y="0"/>
                </a:moveTo>
                <a:lnTo>
                  <a:pt x="4991486" y="0"/>
                </a:lnTo>
                <a:lnTo>
                  <a:pt x="6635245" y="2847074"/>
                </a:lnTo>
                <a:lnTo>
                  <a:pt x="0" y="6677935"/>
                </a:ln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00000" flipH="1" flipV="1">
            <a:off x="537829" y="-1346381"/>
            <a:ext cx="5161485" cy="5874339"/>
          </a:xfrm>
          <a:custGeom>
            <a:avLst/>
            <a:gdLst>
              <a:gd name="connsiteX0" fmla="*/ 4576182 w 5264984"/>
              <a:gd name="connsiteY0" fmla="*/ 5991282 h 5991282"/>
              <a:gd name="connsiteX1" fmla="*/ 0 w 5264984"/>
              <a:gd name="connsiteY1" fmla="*/ 3349222 h 5991282"/>
              <a:gd name="connsiteX2" fmla="*/ 0 w 5264984"/>
              <a:gd name="connsiteY2" fmla="*/ 0 h 5991282"/>
              <a:gd name="connsiteX3" fmla="*/ 5264984 w 5264984"/>
              <a:gd name="connsiteY3" fmla="*/ 0 h 5991282"/>
              <a:gd name="connsiteX4" fmla="*/ 5264984 w 5264984"/>
              <a:gd name="connsiteY4" fmla="*/ 4798241 h 599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984" h="5991282">
                <a:moveTo>
                  <a:pt x="4576182" y="5991282"/>
                </a:moveTo>
                <a:lnTo>
                  <a:pt x="0" y="3349222"/>
                </a:lnTo>
                <a:lnTo>
                  <a:pt x="0" y="0"/>
                </a:lnTo>
                <a:lnTo>
                  <a:pt x="5264984" y="0"/>
                </a:lnTo>
                <a:lnTo>
                  <a:pt x="5264984" y="4798241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 bwMode="auto">
          <a:xfrm>
            <a:off x="269239" y="1187621"/>
            <a:ext cx="7171399" cy="3586208"/>
          </a:xfrm>
          <a:prstGeom prst="rect">
            <a:avLst/>
          </a:prstGeom>
          <a:solidFill>
            <a:srgbClr val="006EB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87" rIns="0" bIns="34287" numCol="1" rtlCol="0" anchor="ctr" anchorCtr="0" compatLnSpc="1">
            <a:prstTxWarp prst="textNoShape">
              <a:avLst/>
            </a:prstTxWarp>
          </a:bodyPr>
          <a:lstStyle/>
          <a:p>
            <a:pPr algn="ctr" defTabSz="685486" fontAlgn="base">
              <a:spcBef>
                <a:spcPct val="0"/>
              </a:spcBef>
              <a:spcAft>
                <a:spcPct val="0"/>
              </a:spcAft>
            </a:pPr>
            <a:endParaRPr lang="en-US" sz="1470" dirty="0">
              <a:gradFill>
                <a:gsLst>
                  <a:gs pos="5833">
                    <a:schemeClr val="tx1">
                      <a:lumMod val="50000"/>
                    </a:schemeClr>
                  </a:gs>
                  <a:gs pos="100000">
                    <a:schemeClr val="tx1">
                      <a:lumMod val="5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1187645"/>
            <a:ext cx="7171399" cy="2264518"/>
          </a:xfrm>
          <a:noFill/>
        </p:spPr>
        <p:txBody>
          <a:bodyPr tIns="91440" bIns="91440" anchor="t" anchorCtr="0"/>
          <a:lstStyle>
            <a:lvl1pPr>
              <a:defRPr sz="5293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3452163"/>
            <a:ext cx="7171399" cy="1321666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05162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 2">
    <p:bg>
      <p:bgPr>
        <a:solidFill>
          <a:srgbClr val="006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6843021" y="-1"/>
            <a:ext cx="5348978" cy="6858001"/>
          </a:xfrm>
          <a:custGeom>
            <a:avLst/>
            <a:gdLst>
              <a:gd name="connsiteX0" fmla="*/ 0 w 5456236"/>
              <a:gd name="connsiteY0" fmla="*/ 0 h 6994526"/>
              <a:gd name="connsiteX1" fmla="*/ 5456236 w 5456236"/>
              <a:gd name="connsiteY1" fmla="*/ 0 h 6994526"/>
              <a:gd name="connsiteX2" fmla="*/ 5456236 w 5456236"/>
              <a:gd name="connsiteY2" fmla="*/ 6994526 h 6994526"/>
              <a:gd name="connsiteX3" fmla="*/ 0 w 5456236"/>
              <a:gd name="connsiteY3" fmla="*/ 6994526 h 699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6236" h="6994526">
                <a:moveTo>
                  <a:pt x="0" y="0"/>
                </a:moveTo>
                <a:lnTo>
                  <a:pt x="5456236" y="0"/>
                </a:lnTo>
                <a:lnTo>
                  <a:pt x="5456236" y="6994526"/>
                </a:lnTo>
                <a:lnTo>
                  <a:pt x="0" y="6994526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 bwMode="auto">
          <a:xfrm>
            <a:off x="269239" y="1186356"/>
            <a:ext cx="7171399" cy="2697988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7171398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371959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 sz="1961"/>
            </a:lvl3pPr>
            <a:lvl4pPr marL="448193" indent="0">
              <a:buNone/>
              <a:defRPr sz="1765"/>
            </a:lvl4pPr>
            <a:lvl5pPr marL="672290" indent="0">
              <a:buNone/>
              <a:defRPr sz="17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79602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 sz="1961"/>
            </a:lvl3pPr>
            <a:lvl4pPr marL="448193" indent="0">
              <a:buNone/>
              <a:defRPr sz="1765"/>
            </a:lvl4pPr>
            <a:lvl5pPr marL="672290" indent="0">
              <a:buNone/>
              <a:defRPr sz="17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10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69239" y="1190734"/>
            <a:ext cx="11653523" cy="2096151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5245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928" y="291102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080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2" r:id="rId5"/>
    <p:sldLayoutId id="2147484423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  <p:sldLayoutId id="2147484433" r:id="rId13"/>
    <p:sldLayoutId id="2147484434" r:id="rId14"/>
    <p:sldLayoutId id="2147484435" r:id="rId15"/>
    <p:sldLayoutId id="2147484436" r:id="rId16"/>
    <p:sldLayoutId id="2147484440" r:id="rId17"/>
    <p:sldLayoutId id="2147484442" r:id="rId18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5294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orient="horz" pos="763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1915">
          <p15:clr>
            <a:srgbClr val="A4A3A4"/>
          </p15:clr>
        </p15:guide>
        <p15:guide id="6" orient="horz" pos="2491">
          <p15:clr>
            <a:srgbClr val="A4A3A4"/>
          </p15:clr>
        </p15:guide>
        <p15:guide id="7" orient="horz" pos="3067">
          <p15:clr>
            <a:srgbClr val="A4A3A4"/>
          </p15:clr>
        </p15:guide>
        <p15:guide id="8" orient="horz" pos="3643">
          <p15:clr>
            <a:srgbClr val="A4A3A4"/>
          </p15:clr>
        </p15:guide>
        <p15:guide id="9" orient="horz" pos="4219">
          <p15:clr>
            <a:srgbClr val="5ACBF0"/>
          </p15:clr>
        </p15:guide>
        <p15:guide id="10" pos="749">
          <p15:clr>
            <a:srgbClr val="A4A3A4"/>
          </p15:clr>
        </p15:guide>
        <p15:guide id="11" pos="1325">
          <p15:clr>
            <a:srgbClr val="A4A3A4"/>
          </p15:clr>
        </p15:guide>
        <p15:guide id="12" pos="1901">
          <p15:clr>
            <a:srgbClr val="A4A3A4"/>
          </p15:clr>
        </p15:guide>
        <p15:guide id="13" pos="2477">
          <p15:clr>
            <a:srgbClr val="A4A3A4"/>
          </p15:clr>
        </p15:guide>
        <p15:guide id="14" pos="3053">
          <p15:clr>
            <a:srgbClr val="A4A3A4"/>
          </p15:clr>
        </p15:guide>
        <p15:guide id="15" pos="3629">
          <p15:clr>
            <a:srgbClr val="A4A3A4"/>
          </p15:clr>
        </p15:guide>
        <p15:guide id="16" pos="4205">
          <p15:clr>
            <a:srgbClr val="A4A3A4"/>
          </p15:clr>
        </p15:guide>
        <p15:guide id="17" pos="4781">
          <p15:clr>
            <a:srgbClr val="A4A3A4"/>
          </p15:clr>
        </p15:guide>
        <p15:guide id="18" pos="5357">
          <p15:clr>
            <a:srgbClr val="A4A3A4"/>
          </p15:clr>
        </p15:guide>
        <p15:guide id="19" pos="5933">
          <p15:clr>
            <a:srgbClr val="A4A3A4"/>
          </p15:clr>
        </p15:guide>
        <p15:guide id="20" pos="6509">
          <p15:clr>
            <a:srgbClr val="A4A3A4"/>
          </p15:clr>
        </p15:guide>
        <p15:guide id="21" pos="7085">
          <p15:clr>
            <a:srgbClr val="A4A3A4"/>
          </p15:clr>
        </p15:guide>
        <p15:guide id="22" pos="766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to Disaster?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14" t="34754" r="11430" b="32461"/>
          <a:stretch/>
        </p:blipFill>
        <p:spPr>
          <a:xfrm>
            <a:off x="5856349" y="286603"/>
            <a:ext cx="6254216" cy="165029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678142" y="5501229"/>
            <a:ext cx="10040471" cy="591671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" name="TextBox 5"/>
          <p:cNvSpPr txBox="1"/>
          <p:nvPr/>
        </p:nvSpPr>
        <p:spPr>
          <a:xfrm>
            <a:off x="689550" y="598084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1970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6722" y="598084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1980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4341" y="598084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1990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1513" y="598084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19132" y="598084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56763" y="596802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2020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688123" y="4956075"/>
            <a:ext cx="9760" cy="62785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0682" y="3939275"/>
            <a:ext cx="3496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1974: idea of using compilers to introduce backdoors - US Air Force report on Multics</a:t>
            </a:r>
          </a:p>
        </p:txBody>
      </p:sp>
      <p:cxnSp>
        <p:nvCxnSpPr>
          <p:cNvPr id="15" name="Straight Arrow Connector 14"/>
          <p:cNvCxnSpPr>
            <a:stCxn id="17" idx="2"/>
          </p:cNvCxnSpPr>
          <p:nvPr/>
        </p:nvCxnSpPr>
        <p:spPr>
          <a:xfrm>
            <a:off x="3517302" y="3334535"/>
            <a:ext cx="0" cy="224939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63314" y="2626649"/>
            <a:ext cx="3307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1984: 1</a:t>
            </a:r>
            <a:r>
              <a:rPr lang="en-US" sz="2000" baseline="30000" dirty="0"/>
              <a:t>st</a:t>
            </a:r>
            <a:r>
              <a:rPr lang="en-US" sz="2000" dirty="0"/>
              <a:t> compiler backdoor by Ken Thompson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38800" y="3737665"/>
            <a:ext cx="2881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2006: 1</a:t>
            </a:r>
            <a:r>
              <a:rPr lang="en-US" sz="2000" baseline="30000" dirty="0"/>
              <a:t>st</a:t>
            </a:r>
            <a:r>
              <a:rPr lang="en-US" sz="2000" dirty="0"/>
              <a:t> CVE report on a compiler introducing a security vulnerability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166708" y="4766338"/>
            <a:ext cx="5057" cy="81759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431741" y="2323259"/>
            <a:ext cx="3286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2015: Academics introduce backdoor in “</a:t>
            </a:r>
            <a:r>
              <a:rPr lang="en-US" sz="2000" dirty="0" err="1"/>
              <a:t>sudo</a:t>
            </a:r>
            <a:r>
              <a:rPr lang="en-US" sz="2000" dirty="0"/>
              <a:t>” through a known bug in LLVM</a:t>
            </a:r>
            <a:endParaRPr lang="pt-PT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740589" y="3295885"/>
            <a:ext cx="12642" cy="228804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664438" y="4753328"/>
            <a:ext cx="8966" cy="8669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958488" y="4025435"/>
            <a:ext cx="2059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Backdoor in Windows/Linux?</a:t>
            </a:r>
            <a:endParaRPr lang="pt-P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5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2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pt-PT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1413363"/>
              </p:ext>
            </p:extLst>
          </p:nvPr>
        </p:nvGraphicFramePr>
        <p:xfrm>
          <a:off x="612159" y="2569590"/>
          <a:ext cx="11230217" cy="2368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Practices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39" y="1190733"/>
            <a:ext cx="11653523" cy="3596419"/>
          </a:xfrm>
        </p:spPr>
        <p:txBody>
          <a:bodyPr/>
          <a:lstStyle/>
          <a:p>
            <a:r>
              <a:rPr lang="en-US" dirty="0"/>
              <a:t>Unit tests</a:t>
            </a:r>
          </a:p>
          <a:p>
            <a:r>
              <a:rPr lang="en-US" dirty="0"/>
              <a:t>End-to-end tests</a:t>
            </a:r>
          </a:p>
          <a:p>
            <a:r>
              <a:rPr lang="en-US" dirty="0"/>
              <a:t>Fuzzing</a:t>
            </a:r>
          </a:p>
          <a:p>
            <a:r>
              <a:rPr lang="en-US" dirty="0"/>
              <a:t>Static Analysis</a:t>
            </a:r>
          </a:p>
          <a:p>
            <a:r>
              <a:rPr lang="en-US" dirty="0"/>
              <a:t>Verification of pseudo-code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560981" y="2499068"/>
            <a:ext cx="144585" cy="83606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5" name="TextBox 4"/>
          <p:cNvSpPr txBox="1"/>
          <p:nvPr/>
        </p:nvSpPr>
        <p:spPr>
          <a:xfrm>
            <a:off x="5773826" y="2655489"/>
            <a:ext cx="6483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Since 2000s (SLAM, </a:t>
            </a:r>
            <a:r>
              <a:rPr lang="en-US" sz="2800" dirty="0" err="1"/>
              <a:t>PREfast</a:t>
            </a:r>
            <a:r>
              <a:rPr lang="en-US" sz="2800" dirty="0"/>
              <a:t>, SAGE, Z3…)</a:t>
            </a:r>
            <a:endParaRPr lang="pt-PT" sz="2800" dirty="0"/>
          </a:p>
        </p:txBody>
      </p:sp>
      <p:sp>
        <p:nvSpPr>
          <p:cNvPr id="6" name="Right Brace 5"/>
          <p:cNvSpPr/>
          <p:nvPr/>
        </p:nvSpPr>
        <p:spPr>
          <a:xfrm>
            <a:off x="5560981" y="3511663"/>
            <a:ext cx="144585" cy="36631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7" name="TextBox 6"/>
          <p:cNvSpPr txBox="1"/>
          <p:nvPr/>
        </p:nvSpPr>
        <p:spPr>
          <a:xfrm>
            <a:off x="5773826" y="3433212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  <a:endParaRPr lang="pt-PT" sz="2800" dirty="0"/>
          </a:p>
        </p:txBody>
      </p:sp>
      <p:sp>
        <p:nvSpPr>
          <p:cNvPr id="8" name="Right Brace 7"/>
          <p:cNvSpPr/>
          <p:nvPr/>
        </p:nvSpPr>
        <p:spPr>
          <a:xfrm>
            <a:off x="5538511" y="1412535"/>
            <a:ext cx="189524" cy="76266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9" name="TextBox 8"/>
          <p:cNvSpPr txBox="1"/>
          <p:nvPr/>
        </p:nvSpPr>
        <p:spPr>
          <a:xfrm>
            <a:off x="5773826" y="1532258"/>
            <a:ext cx="19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Since ever?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8506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strike="sngStrike" dirty="0"/>
              <a:t>Software</a:t>
            </a:r>
            <a:r>
              <a:rPr lang="en-US" sz="4600" dirty="0"/>
              <a:t> Compiler Development Practices</a:t>
            </a:r>
            <a:endParaRPr lang="pt-PT" sz="4600" dirty="0"/>
          </a:p>
        </p:txBody>
      </p:sp>
      <p:sp>
        <p:nvSpPr>
          <p:cNvPr id="5" name="TextBox 4"/>
          <p:cNvSpPr txBox="1"/>
          <p:nvPr/>
        </p:nvSpPr>
        <p:spPr>
          <a:xfrm>
            <a:off x="5773826" y="2669683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sngStrike" dirty="0"/>
              <a:t>Since 2000s</a:t>
            </a:r>
            <a:endParaRPr lang="pt-PT" sz="2400" strike="sngStrike" dirty="0"/>
          </a:p>
        </p:txBody>
      </p:sp>
      <p:sp>
        <p:nvSpPr>
          <p:cNvPr id="10" name="Right Brace 9"/>
          <p:cNvSpPr/>
          <p:nvPr/>
        </p:nvSpPr>
        <p:spPr>
          <a:xfrm>
            <a:off x="7572943" y="2572170"/>
            <a:ext cx="144585" cy="30487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>
            <a:off x="7863628" y="2325108"/>
            <a:ext cx="3073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Csmith</a:t>
            </a:r>
            <a:r>
              <a:rPr lang="en-US" sz="2800" dirty="0"/>
              <a:t> – industry</a:t>
            </a:r>
            <a:br>
              <a:rPr lang="en-US" sz="2800" dirty="0"/>
            </a:br>
            <a:r>
              <a:rPr lang="en-US" sz="2800" dirty="0"/>
              <a:t>standard [PLDI’11]</a:t>
            </a:r>
            <a:endParaRPr lang="pt-PT" sz="2800" dirty="0"/>
          </a:p>
        </p:txBody>
      </p:sp>
      <p:sp>
        <p:nvSpPr>
          <p:cNvPr id="12" name="Right Brace 11"/>
          <p:cNvSpPr/>
          <p:nvPr/>
        </p:nvSpPr>
        <p:spPr>
          <a:xfrm>
            <a:off x="7572943" y="3089190"/>
            <a:ext cx="211070" cy="89923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13" name="TextBox 12"/>
          <p:cNvSpPr txBox="1"/>
          <p:nvPr/>
        </p:nvSpPr>
        <p:spPr>
          <a:xfrm>
            <a:off x="7848647" y="330364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?</a:t>
            </a:r>
            <a:endParaRPr lang="pt-PT" sz="2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67233" y="1190733"/>
            <a:ext cx="11653523" cy="3877985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Unit tests</a:t>
            </a:r>
          </a:p>
          <a:p>
            <a:r>
              <a:rPr lang="en-US" dirty="0"/>
              <a:t>End-to-end tests</a:t>
            </a:r>
          </a:p>
          <a:p>
            <a:r>
              <a:rPr lang="en-US" dirty="0"/>
              <a:t>Fuzzing</a:t>
            </a:r>
          </a:p>
          <a:p>
            <a:r>
              <a:rPr lang="en-US" dirty="0"/>
              <a:t>Static Analysis</a:t>
            </a:r>
          </a:p>
          <a:p>
            <a:r>
              <a:rPr lang="en-US" dirty="0"/>
              <a:t>Verification of pseudo-code</a:t>
            </a:r>
          </a:p>
          <a:p>
            <a:r>
              <a:rPr lang="en-US" dirty="0"/>
              <a:t>Semi-automated verification – </a:t>
            </a:r>
            <a:r>
              <a:rPr lang="en-US" dirty="0" err="1"/>
              <a:t>CompCert</a:t>
            </a:r>
            <a:r>
              <a:rPr lang="en-US" dirty="0"/>
              <a:t> (2008)</a:t>
            </a:r>
          </a:p>
          <a:p>
            <a:r>
              <a:rPr lang="en-US" dirty="0"/>
              <a:t>…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5560981" y="2499068"/>
            <a:ext cx="144585" cy="83606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20" name="Right Brace 19"/>
          <p:cNvSpPr/>
          <p:nvPr/>
        </p:nvSpPr>
        <p:spPr>
          <a:xfrm>
            <a:off x="5560981" y="3511663"/>
            <a:ext cx="144585" cy="36631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21" name="TextBox 20"/>
          <p:cNvSpPr txBox="1"/>
          <p:nvPr/>
        </p:nvSpPr>
        <p:spPr>
          <a:xfrm>
            <a:off x="5773826" y="3433212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  <a:endParaRPr lang="pt-PT" sz="2800" dirty="0"/>
          </a:p>
        </p:txBody>
      </p:sp>
      <p:sp>
        <p:nvSpPr>
          <p:cNvPr id="22" name="Right Brace 21"/>
          <p:cNvSpPr/>
          <p:nvPr/>
        </p:nvSpPr>
        <p:spPr>
          <a:xfrm>
            <a:off x="5538511" y="1412535"/>
            <a:ext cx="189524" cy="76266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23" name="TextBox 22"/>
          <p:cNvSpPr txBox="1"/>
          <p:nvPr/>
        </p:nvSpPr>
        <p:spPr>
          <a:xfrm>
            <a:off x="5773826" y="1532258"/>
            <a:ext cx="19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Since ever?</a:t>
            </a:r>
            <a:endParaRPr lang="pt-PT" sz="28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69239" y="1190733"/>
            <a:ext cx="11653523" cy="359641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Unit tests</a:t>
            </a:r>
          </a:p>
          <a:p>
            <a:r>
              <a:rPr lang="en-US" dirty="0"/>
              <a:t>End-to-end tests</a:t>
            </a:r>
          </a:p>
          <a:p>
            <a:r>
              <a:rPr lang="en-US" dirty="0"/>
              <a:t>Fuzzing</a:t>
            </a:r>
          </a:p>
          <a:p>
            <a:r>
              <a:rPr lang="en-US" dirty="0"/>
              <a:t>Static Analysis</a:t>
            </a:r>
          </a:p>
          <a:p>
            <a:r>
              <a:rPr lang="en-US" dirty="0"/>
              <a:t>Verification of pseudo-code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677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6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 Static Analysis for Compilers?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39" y="1190734"/>
            <a:ext cx="11653523" cy="3677101"/>
          </a:xfrm>
        </p:spPr>
        <p:txBody>
          <a:bodyPr>
            <a:noAutofit/>
          </a:bodyPr>
          <a:lstStyle/>
          <a:p>
            <a:r>
              <a:rPr lang="en-US" dirty="0"/>
              <a:t>Static analysis for general software targets </a:t>
            </a:r>
            <a:r>
              <a:rPr lang="en-US" u="sng" dirty="0"/>
              <a:t>safety</a:t>
            </a:r>
            <a:r>
              <a:rPr lang="en-US" dirty="0"/>
              <a:t> (i.e., no crashes)</a:t>
            </a:r>
          </a:p>
          <a:p>
            <a:r>
              <a:rPr lang="en-US" dirty="0"/>
              <a:t>Compiler correctness needs </a:t>
            </a:r>
            <a:r>
              <a:rPr lang="en-US" u="sng" dirty="0"/>
              <a:t>functional</a:t>
            </a:r>
            <a:r>
              <a:rPr lang="en-US" dirty="0"/>
              <a:t> verification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Safety checking still an open research problem</a:t>
            </a:r>
          </a:p>
          <a:p>
            <a:r>
              <a:rPr lang="en-US" dirty="0"/>
              <a:t>Functional verification is harder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39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“Static Analysis” for Compilers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39" y="1190734"/>
            <a:ext cx="11653523" cy="4994913"/>
          </a:xfrm>
        </p:spPr>
        <p:txBody>
          <a:bodyPr>
            <a:noAutofit/>
          </a:bodyPr>
          <a:lstStyle/>
          <a:p>
            <a:r>
              <a:rPr lang="en-US" dirty="0"/>
              <a:t>Compiler verification: verify compiler once and for all (e.g., </a:t>
            </a:r>
            <a:r>
              <a:rPr lang="en-US" dirty="0" err="1"/>
              <a:t>CompCert</a:t>
            </a:r>
            <a:r>
              <a:rPr lang="en-US" dirty="0"/>
              <a:t>, Alive [PLDI’15])</a:t>
            </a:r>
          </a:p>
          <a:p>
            <a:endParaRPr lang="en-US" dirty="0"/>
          </a:p>
          <a:p>
            <a:r>
              <a:rPr lang="en-US" dirty="0"/>
              <a:t>Compiler validation: verify output of compiler on every compilation (</a:t>
            </a:r>
            <a:r>
              <a:rPr lang="en-US" dirty="0" err="1"/>
              <a:t>utcTV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new code: specify in a DSL and verify automatically</a:t>
            </a:r>
          </a:p>
          <a:p>
            <a:r>
              <a:rPr lang="en-US" dirty="0"/>
              <a:t>For legacy code: validation</a:t>
            </a:r>
          </a:p>
        </p:txBody>
      </p:sp>
    </p:spTree>
    <p:extLst>
      <p:ext uri="{BB962C8B-B14F-4D97-AF65-F5344CB8AC3E}">
        <p14:creationId xmlns:p14="http://schemas.microsoft.com/office/powerpoint/2010/main" val="8121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Optimizations are Easy to Get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16995" y="2363375"/>
            <a:ext cx="2780280" cy="877206"/>
          </a:xfrm>
          <a:ln>
            <a:solidFill>
              <a:schemeClr val="accent2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a = x &lt;&lt; c;</a:t>
            </a:r>
          </a:p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b = a / d;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1650" y="2363459"/>
            <a:ext cx="3771365" cy="87720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wrap="square" lIns="109713" tIns="68570" rIns="109713" bIns="68570" rtlCol="0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t = d / (1 &lt;&lt; c);</a:t>
            </a: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b = x / t;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513325" y="2705552"/>
            <a:ext cx="310709" cy="19285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016995" y="3830594"/>
            <a:ext cx="1356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 * 2</a:t>
            </a:r>
            <a:r>
              <a:rPr lang="en-US" sz="2400" baseline="30000" dirty="0"/>
              <a:t>c</a:t>
            </a:r>
            <a:r>
              <a:rPr lang="en-US" sz="2400" dirty="0"/>
              <a:t> / d</a:t>
            </a:r>
          </a:p>
        </p:txBody>
      </p:sp>
      <p:sp>
        <p:nvSpPr>
          <p:cNvPr id="7" name="Rectangle 6"/>
          <p:cNvSpPr/>
          <p:nvPr/>
        </p:nvSpPr>
        <p:spPr>
          <a:xfrm>
            <a:off x="6615247" y="3853396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 / (d / 2</a:t>
            </a:r>
            <a:r>
              <a:rPr lang="en-US" sz="2400" baseline="30000" dirty="0"/>
              <a:t>c</a:t>
            </a:r>
            <a:r>
              <a:rPr lang="en-US" sz="2400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00057" y="3853396"/>
            <a:ext cx="16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x / d * 2</a:t>
            </a:r>
            <a:r>
              <a:rPr lang="en-US" sz="2400" baseline="30000" dirty="0"/>
              <a:t>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100057" y="4291916"/>
            <a:ext cx="16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x * 2</a:t>
            </a:r>
            <a:r>
              <a:rPr lang="en-US" sz="2400" baseline="30000" dirty="0"/>
              <a:t>c</a:t>
            </a:r>
            <a:r>
              <a:rPr lang="en-US" sz="2400" dirty="0"/>
              <a:t> / 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3412" y="5593274"/>
            <a:ext cx="2590533" cy="470828"/>
          </a:xfrm>
          <a:prstGeom prst="rect">
            <a:avLst/>
          </a:prstGeom>
          <a:noFill/>
        </p:spPr>
        <p:txBody>
          <a:bodyPr wrap="square" lIns="137141" tIns="109713" rIns="137141" bIns="109713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(c and d are constants)</a:t>
            </a:r>
          </a:p>
        </p:txBody>
      </p:sp>
    </p:spTree>
    <p:extLst>
      <p:ext uri="{BB962C8B-B14F-4D97-AF65-F5344CB8AC3E}">
        <p14:creationId xmlns:p14="http://schemas.microsoft.com/office/powerpoint/2010/main" val="3931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Optimizations are Easy to Get Wrong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2016995" y="2363375"/>
            <a:ext cx="2780280" cy="877206"/>
          </a:xfrm>
          <a:ln>
            <a:solidFill>
              <a:schemeClr val="accent2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a = x &lt;&lt; c;</a:t>
            </a:r>
          </a:p>
          <a:p>
            <a:pPr marL="0" indent="0">
              <a:buNone/>
            </a:pP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b = a / d;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1650" y="2363459"/>
            <a:ext cx="3771365" cy="87720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wrap="square" lIns="109713" tIns="68570" rIns="109713" bIns="68570" rtlCol="0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t = d / (1 &lt;&lt; c);</a:t>
            </a:r>
          </a:p>
          <a:p>
            <a:pPr marL="0" indent="0">
              <a:buNone/>
            </a:pP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 b = x / t;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5874" y="3575465"/>
            <a:ext cx="5068381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Domain of </a:t>
            </a:r>
            <a:r>
              <a:rPr lang="en-GB" sz="14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definedness</a:t>
            </a:r>
            <a:r>
              <a:rPr lang="en-GB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Target is smaller than Source's for i4 %b</a:t>
            </a:r>
          </a:p>
          <a:p>
            <a:endParaRPr lang="en-US" sz="1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Example: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%X i4 = 0x0 (0)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 i4 = 0x3 (3)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  i4 = 0x7 (7)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%a i4 = 0x0 (0)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 &lt;&lt; c) i4 = 0x8 (8, -8)</a:t>
            </a:r>
          </a:p>
          <a:p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%t i4 = 0x0 (0)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Source value: 0x0 (0)</a:t>
            </a:r>
          </a:p>
          <a:p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Target value: </a:t>
            </a:r>
            <a:r>
              <a:rPr lang="en-US" sz="14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undef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8913" y="3931829"/>
            <a:ext cx="2328790" cy="49856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137141" tIns="109713" rIns="137141" bIns="109713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LLVM bug #21245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513325" y="2705552"/>
            <a:ext cx="310709" cy="19285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8550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Peephole Optimizers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3518727" y="1324316"/>
            <a:ext cx="5184286" cy="53322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5" rIns="68570" bIns="3428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*Op1C = Op1;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*BO =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&gt;(Op0);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(!BO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(BO-&gt;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Op1C = Op0;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BO =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dyn_castNegVal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(Op1C);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 &amp;&amp; 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hasOneUse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(BO-&gt;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Op1C || 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   (BO-&gt;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Value *Op0BO = 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(0), *Op1BO = 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95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95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 If the division is exact, X % Y is zero, so we end up with X or -X.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&gt;(BO))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isExact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ReplaceInstUsesWith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CreateNeg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95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Value *Rem;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CreateURem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CreateSRem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Rem-&gt;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takeName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95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Rem);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95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95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(Rem,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9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indent="-180000"/>
            <a:r>
              <a:rPr lang="en-US" dirty="0"/>
              <a:t>New language and tool for:</a:t>
            </a:r>
          </a:p>
          <a:p>
            <a:pPr lvl="1"/>
            <a:r>
              <a:rPr lang="en-US" dirty="0"/>
              <a:t>Specifying peephole optimizations</a:t>
            </a:r>
          </a:p>
          <a:p>
            <a:pPr lvl="1"/>
            <a:r>
              <a:rPr lang="en-US" dirty="0"/>
              <a:t>Proving them correct (or generate a counterexample)</a:t>
            </a:r>
          </a:p>
          <a:p>
            <a:pPr lvl="1"/>
            <a:r>
              <a:rPr lang="en-US" dirty="0"/>
              <a:t>Generating C++ code for a compiler</a:t>
            </a:r>
          </a:p>
          <a:p>
            <a:pPr indent="-180000"/>
            <a:r>
              <a:rPr lang="en-US" dirty="0"/>
              <a:t>Design point: both practical and formal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21" t="21218" r="40742" b="11979"/>
          <a:stretch/>
        </p:blipFill>
        <p:spPr>
          <a:xfrm>
            <a:off x="4853947" y="4240906"/>
            <a:ext cx="2243539" cy="1733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6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Nuno Lopes</a:t>
            </a:r>
            <a:br>
              <a:rPr lang="en-US" sz="2400" dirty="0"/>
            </a:br>
            <a:br>
              <a:rPr lang="en-US" sz="3200" dirty="0"/>
            </a:br>
            <a:r>
              <a:rPr lang="en-US" sz="2400" dirty="0">
                <a:gradFill>
                  <a:gsLst>
                    <a:gs pos="1000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rPr>
              <a:t>Joint work with David Menendez, Santosh Nagarakatte, John Regehr, </a:t>
            </a:r>
            <a:r>
              <a:rPr lang="en-US" sz="2400" dirty="0"/>
              <a:t>Sarah Winkler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Improving Reliability of Compilers</a:t>
            </a:r>
            <a:endParaRPr lang="pt-PT" sz="5400" b="1" dirty="0"/>
          </a:p>
        </p:txBody>
      </p:sp>
    </p:spTree>
    <p:extLst>
      <p:ext uri="{BB962C8B-B14F-4D97-AF65-F5344CB8AC3E}">
        <p14:creationId xmlns:p14="http://schemas.microsoft.com/office/powerpoint/2010/main" val="181203892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Peephole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337571" y="1252474"/>
            <a:ext cx="4108315" cy="9579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f(int x, int y)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s-ES" sz="18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s-ES" sz="18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(x / y) * 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7571" y="2808050"/>
            <a:ext cx="4108315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i32 @f(i32 %x, i32 %y) {</a:t>
            </a: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%1 = sdiv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i32 %1,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 i32 %2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174476" y="2338944"/>
            <a:ext cx="434502" cy="382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37571" y="4862551"/>
            <a:ext cx="4108315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i32 @f(i32 %x, i32 %y) {</a:t>
            </a: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%1 = srem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sub i32 %x, %1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 i32 %2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174476" y="4382655"/>
            <a:ext cx="434502" cy="382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08978" y="2341443"/>
            <a:ext cx="20590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Compile to LLVM 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8901" y="4382654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Optimize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676957" y="1272886"/>
            <a:ext cx="4269887" cy="4501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5" rIns="68570" bIns="34285" numCol="1" rtlCol="0" anchor="ctr" anchorCtr="0" compatLnSpc="1">
            <a:prstTxWarp prst="textNoShape">
              <a:avLst/>
            </a:prstTxWarp>
            <a:spAutoFit/>
          </a:bodyPr>
          <a:lstStyle>
            <a:lvl1pPr marL="252101" marR="0" indent="-252101" algn="l" defTabSz="68575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529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29505" marR="0" indent="-177404" algn="l" defTabSz="68575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588235" marR="0" indent="-168067" algn="l" defTabSz="68575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56302" marR="0" indent="-168067" algn="l" defTabSz="68575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24369" marR="0" indent="-168067" algn="l" defTabSz="68575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885822" indent="-171439" algn="l" defTabSz="685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00" indent="-171439" algn="l" defTabSz="685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76" indent="-171439" algn="l" defTabSz="685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55" indent="-171439" algn="l" defTabSz="6857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*Op1C = Op1;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BinaryOperator *BO = dyn_cast&lt;BinaryOperator&gt;(Op0);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(!BO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(BO-&gt;getOpcode() != Instruction::UDiv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BO-&gt;getOpcode() != Instruction::SDiv))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Op1C = Op0;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BO = dyn_cast&lt;BinaryOperator&gt;(Op1);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*Neg = dyn_castNegVal(Op1C);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 &amp;&amp; BO-&gt;hasOneUse()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(BO-&gt;getOperand(1) == Op1C || BO-&gt;getOperand(1) == Neg)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   (BO-&gt;getOpcode() == Instruction::UDiv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BO-&gt;getOpcode() == Instruction::SDiv))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Value *Op0BO = BO-&gt;getOperand(0), *Op1BO = BO-&gt;getOperand(1);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 If the division is exact, X % Y is zero, so we end up with X or -X.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(PossiblyExactOperator *SDiv = dyn_cast&lt;PossiblyExactOperator&gt;(BO))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(SDiv-&gt;isExact())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  </a:t>
            </a:r>
            <a:r>
              <a:rPr lang="en-US" altLang="en-US" sz="8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ReplaceInstUsesWith(I,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BinaryOperator::CreateNeg(Op0BO);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Value *Rem;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(BO-&gt;getOpcode() == Instruction::UDiv)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Builder-&gt;CreateURem(Op0BO,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Builder-&gt;CreateSRem(Op0BO,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Rem-&gt;takeName(BO);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BinaryOperator::CreateSub(Op0BO, Rem);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BinaryOperator::CreateSub(Rem,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  <p:bldP spid="6" grpId="1" animBg="1"/>
      <p:bldP spid="8" grpId="0" animBg="1"/>
      <p:bldP spid="9" grpId="0" animBg="1"/>
      <p:bldP spid="10" grpId="0"/>
      <p:bldP spid="10" grpId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Peephole Optimization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1676957" y="1272886"/>
            <a:ext cx="4269887" cy="4501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5" rIns="68570" bIns="3428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*Op1C = Op1;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&gt;(Op0);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(!BO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Op1C = Op0;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dyn_castNegVal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(Op1C);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 &amp;&amp;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hasOneUse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Op1C ||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  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Value *Op0BO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(0), *Op1BO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 If the division is exact, X % Y is zero, so we end up with X or -X.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&gt;(BO))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isExact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ReplaceInstUsesWith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Value *Rem;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CreateURem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Rem-&gt;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takeName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Rem);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(Rem,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7571" y="1381326"/>
            <a:ext cx="4108315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i32 @f(i32 %x, i32 %y) {</a:t>
            </a: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%1 = sdiv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i32 %1,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 i32 %2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7571" y="3435827"/>
            <a:ext cx="4108315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i32 @f(i32 %x, i32 %y) {</a:t>
            </a: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%1 = srem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sub i32 %x, %1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 i32 %2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174476" y="2955931"/>
            <a:ext cx="434502" cy="382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68901" y="295593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37570" y="1381327"/>
            <a:ext cx="4108315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i32 @f(i32 %x, i32 %y) {</a:t>
            </a: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%1 = sdiv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i32 %1,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 i32 %2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=&gt;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i32 @f(i32 %x, i32 %y) {</a:t>
            </a: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%1 = srem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sub i32 %x, %1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 i32 %2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37570" y="1381327"/>
            <a:ext cx="4108315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%1 = sdiv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i32 %1, %y</a:t>
            </a:r>
          </a:p>
          <a:p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=&gt;</a:t>
            </a:r>
          </a:p>
          <a:p>
            <a:endParaRPr lang="nn-NO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%t = srem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%2 = sub i32 %x, %t</a:t>
            </a:r>
          </a:p>
          <a:p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Peephole Optimization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1676957" y="1272886"/>
            <a:ext cx="4269887" cy="4501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5" rIns="68570" bIns="3428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*Op1C = Op1;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&gt;(Op0);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(!BO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Op1C = Op0;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dyn_castNegVal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(Op1C);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 &amp;&amp;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hasOneUse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Op1C ||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  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Value *Op0BO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(0), *Op1BO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 If the division is exact, X % Y is zero, so we end up with X or -X.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&gt;(BO))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isExact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ReplaceInstUsesWith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Value *Rem;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CreateURem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Rem-&gt;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takeName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Rem);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(Rem,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41723" y="1472117"/>
            <a:ext cx="2838857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%1 = sdiv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%2 =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i32 %1,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%t = srem i32 %x,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%2 = sub i32 %x, %t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Peephole Optimization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1676957" y="1272886"/>
            <a:ext cx="4269887" cy="4501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5" rIns="68570" bIns="3428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*Op1C = Op1;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&gt;(Op0);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(!BO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Op1C = Op0;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dyn_castNegVal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(Op1C);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 &amp;&amp;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hasOneUse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Op1C ||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  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Value *Op0BO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(0), *Op1BO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 If the division is exact, X % Y is zero, so we end up with X or -X.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&gt;(BO))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isExact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ReplaceInstUsesWith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Value *Rem;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CreateURem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Rem-&gt;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takeName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Rem);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(Rem,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2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41723" y="1472117"/>
            <a:ext cx="2365444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%1 = sdiv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%2 =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%1,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nn-N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%t = srem %x, %y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%2 = sub %x, %t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Peephole Optimization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1676957" y="1272886"/>
            <a:ext cx="4269887" cy="4501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5" rIns="68570" bIns="3428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*Op1C = Op1;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&gt;(Op0);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(!BO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Op1C = Op0;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dyn_castNegVal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(Op1C);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 &amp;&amp;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hasOneUse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Op1C ||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  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Value *Op0BO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(0), *Op1BO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 If the division is exact, X % Y is zero, so we end up with X or -X.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&gt;(BO))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isExact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ReplaceInstUsesWith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Value *Rem;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CreateURem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Rem-&gt;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takeName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Rem);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(Rem,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41723" y="1472117"/>
            <a:ext cx="3292813" cy="40934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Name: sdiv general</a:t>
            </a:r>
          </a:p>
          <a:p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%1 = sdiv %x, %y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%2 =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%1, %y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%t = srem %x, %y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%2 = sub %x, %t</a:t>
            </a:r>
          </a:p>
          <a:p>
            <a:endParaRPr lang="en-US" sz="20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Name: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exact</a:t>
            </a:r>
          </a:p>
          <a:p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%1 = sdiv exact %x, %y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%2 =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%1, %y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%2 = %x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Peephole Optimization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1676957" y="1272886"/>
            <a:ext cx="4269887" cy="4501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0" tIns="34285" rIns="68570" bIns="3428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*Op1C = Op1;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&gt;(Op0);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(!BO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!=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Op1C = Op0;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BO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&gt;(Op1);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Value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dyn_castNegVal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(Op1C);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 &amp;&amp;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hasOneUse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Op1C ||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 ==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 &amp;&amp;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  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||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Value *Op0BO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(0), *Op1BO = 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getOperand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 If the division is exact, X % Y is zero, so we end up with X or -X.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*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dyn_cast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PossiblyExactOperator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&gt;(BO))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isExact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 {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ReplaceInstUsesWith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CreateNeg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Value *Rem;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(BO-&gt;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getOpcode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== Instruction::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CreateURem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Rem = Builder-&gt;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CreateSRem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Op1BO);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Rem-&gt;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takeName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(Op1BO == Op1C)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(Op0BO, Rem);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altLang="en-US" sz="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BinaryOperator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sz="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CreateSub</a:t>
            </a: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(Rem, Op0BO);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}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2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Alive Language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9593" y="1620000"/>
            <a:ext cx="43350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Pre: </a:t>
            </a:r>
            <a:r>
              <a:rPr lang="en-GB" sz="24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C2 % (1&lt;&lt;C1) == 0</a:t>
            </a:r>
          </a:p>
          <a:p>
            <a:r>
              <a:rPr lang="en-US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%s = </a:t>
            </a:r>
            <a:r>
              <a:rPr lang="en-US" sz="24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shl</a:t>
            </a:r>
            <a:r>
              <a:rPr lang="en-US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nsw</a:t>
            </a:r>
            <a:r>
              <a:rPr lang="en-US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%X, C1</a:t>
            </a:r>
          </a:p>
          <a:p>
            <a:r>
              <a:rPr lang="en-US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</a:t>
            </a:r>
            <a:r>
              <a:rPr lang="en-US" sz="24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%s, C2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pt-BR" sz="24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sdiv %X, C2/(1&lt;&lt;C1)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262" y="4893351"/>
            <a:ext cx="9352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Predicates in preconditions may be the result of a dataflow analysis.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888478" y="1011677"/>
            <a:ext cx="2013463" cy="531778"/>
          </a:xfrm>
          <a:prstGeom prst="wedgeRoundRectCallout">
            <a:avLst>
              <a:gd name="adj1" fmla="val -52334"/>
              <a:gd name="adj2" fmla="val 101427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Precondition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63853" y="1846436"/>
            <a:ext cx="2405697" cy="743061"/>
          </a:xfrm>
          <a:prstGeom prst="wedgeRoundRectCallout">
            <a:avLst>
              <a:gd name="adj1" fmla="val -74368"/>
              <a:gd name="adj2" fmla="val 2409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template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699092" y="3003457"/>
            <a:ext cx="2405697" cy="531778"/>
          </a:xfrm>
          <a:prstGeom prst="wedgeRoundRectCallout">
            <a:avLst>
              <a:gd name="adj1" fmla="val -74368"/>
              <a:gd name="adj2" fmla="val 12860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template</a:t>
            </a:r>
          </a:p>
        </p:txBody>
      </p:sp>
    </p:spTree>
    <p:extLst>
      <p:ext uri="{BB962C8B-B14F-4D97-AF65-F5344CB8AC3E}">
        <p14:creationId xmlns:p14="http://schemas.microsoft.com/office/powerpoint/2010/main" val="4569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Alive Language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9590" y="1620000"/>
            <a:ext cx="4354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Pre: </a:t>
            </a:r>
            <a:r>
              <a:rPr lang="en-GB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C2 % (1&lt;&lt;C1) == 0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%s =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shl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nsw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%X, </a:t>
            </a:r>
            <a:r>
              <a:rPr lang="en-US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C1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%s, </a:t>
            </a:r>
            <a:r>
              <a:rPr lang="en-US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pt-B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sdiv %X, </a:t>
            </a:r>
            <a:r>
              <a:rPr lang="pt-BR" sz="2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C2/(1&lt;&lt;C1)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9591" y="4048947"/>
            <a:ext cx="3758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Generalized from LLVM 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Symbolic constants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Implicit types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219219" y="1900137"/>
            <a:ext cx="1763948" cy="512323"/>
          </a:xfrm>
          <a:prstGeom prst="wedgeRoundRectCallout">
            <a:avLst>
              <a:gd name="adj1" fmla="val -104367"/>
              <a:gd name="adj2" fmla="val 1819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Constants</a:t>
            </a:r>
          </a:p>
        </p:txBody>
      </p:sp>
    </p:spTree>
    <p:extLst>
      <p:ext uri="{BB962C8B-B14F-4D97-AF65-F5344CB8AC3E}">
        <p14:creationId xmlns:p14="http://schemas.microsoft.com/office/powerpoint/2010/main" val="27882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Alive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882" y="2265811"/>
            <a:ext cx="1189434" cy="68448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556354" y="2760556"/>
            <a:ext cx="1774828" cy="811708"/>
          </a:xfrm>
          <a:prstGeom prst="roundRect">
            <a:avLst/>
          </a:prstGeom>
          <a:solidFill>
            <a:srgbClr val="50B4C8"/>
          </a:solidFill>
          <a:ln w="12700" cap="flat" cmpd="sng" algn="ctr">
            <a:solidFill>
              <a:srgbClr val="50B4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647">
              <a:defRPr/>
            </a:pPr>
            <a:r>
              <a:rPr lang="en-US" sz="2400" kern="0" dirty="0">
                <a:solidFill>
                  <a:prstClr val="white"/>
                </a:solidFill>
                <a:latin typeface="Calibri Light" panose="020F0302020204030204"/>
              </a:rPr>
              <a:t>Refinement Constraints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53423" y="2817893"/>
            <a:ext cx="1182397" cy="697034"/>
          </a:xfrm>
          <a:prstGeom prst="rect">
            <a:avLst/>
          </a:prstGeom>
          <a:solidFill>
            <a:srgbClr val="9B9256"/>
          </a:solidFill>
          <a:ln w="12700" cap="flat" cmpd="sng" algn="ctr">
            <a:solidFill>
              <a:srgbClr val="9B925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647">
              <a:defRPr/>
            </a:pPr>
            <a:r>
              <a:rPr lang="en-US" sz="2400" kern="0" dirty="0">
                <a:solidFill>
                  <a:prstClr val="white"/>
                </a:solidFill>
                <a:latin typeface="Calibri Light" panose="020F0302020204030204"/>
              </a:rPr>
              <a:t>Alive</a:t>
            </a:r>
          </a:p>
        </p:txBody>
      </p:sp>
      <p:cxnSp>
        <p:nvCxnSpPr>
          <p:cNvPr id="20" name="Straight Arrow Connector 19"/>
          <p:cNvCxnSpPr>
            <a:stCxn id="19" idx="3"/>
            <a:endCxn id="18" idx="1"/>
          </p:cNvCxnSpPr>
          <p:nvPr/>
        </p:nvCxnSpPr>
        <p:spPr>
          <a:xfrm>
            <a:off x="5735820" y="3166410"/>
            <a:ext cx="820535" cy="0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tailEnd type="triangle"/>
          </a:ln>
          <a:effectLst/>
        </p:spPr>
      </p:cxnSp>
      <p:sp>
        <p:nvSpPr>
          <p:cNvPr id="21" name="Rounded Rectangle 20"/>
          <p:cNvSpPr/>
          <p:nvPr/>
        </p:nvSpPr>
        <p:spPr>
          <a:xfrm>
            <a:off x="6556355" y="4056231"/>
            <a:ext cx="1621365" cy="643800"/>
          </a:xfrm>
          <a:prstGeom prst="roundRect">
            <a:avLst/>
          </a:prstGeom>
          <a:solidFill>
            <a:srgbClr val="50B4C8"/>
          </a:solidFill>
          <a:ln w="12700" cap="flat" cmpd="sng" algn="ctr">
            <a:solidFill>
              <a:srgbClr val="50B4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647">
              <a:defRPr/>
            </a:pPr>
            <a:r>
              <a:rPr lang="en-US" sz="2400" kern="0" dirty="0">
                <a:solidFill>
                  <a:prstClr val="white"/>
                </a:solidFill>
                <a:latin typeface="Calibri Light" panose="020F0302020204030204"/>
              </a:rPr>
              <a:t>C++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474" y="3809251"/>
            <a:ext cx="1606251" cy="1137761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815131" y="2887551"/>
            <a:ext cx="2145861" cy="557718"/>
          </a:xfrm>
          <a:prstGeom prst="roundRect">
            <a:avLst/>
          </a:prstGeom>
          <a:solidFill>
            <a:srgbClr val="84AC9D"/>
          </a:solidFill>
          <a:ln w="12700" cap="flat" cmpd="sng" algn="ctr">
            <a:solidFill>
              <a:srgbClr val="84AC9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647">
              <a:defRPr/>
            </a:pPr>
            <a:r>
              <a:rPr lang="en-US" sz="2400" kern="0" dirty="0">
                <a:solidFill>
                  <a:prstClr val="white"/>
                </a:solidFill>
                <a:latin typeface="Calibri Light" panose="020F0302020204030204"/>
              </a:rPr>
              <a:t>Transformation</a:t>
            </a:r>
          </a:p>
        </p:txBody>
      </p:sp>
      <p:cxnSp>
        <p:nvCxnSpPr>
          <p:cNvPr id="24" name="Straight Arrow Connector 23"/>
          <p:cNvCxnSpPr>
            <a:stCxn id="23" idx="3"/>
            <a:endCxn id="19" idx="1"/>
          </p:cNvCxnSpPr>
          <p:nvPr/>
        </p:nvCxnSpPr>
        <p:spPr>
          <a:xfrm>
            <a:off x="3960992" y="3166410"/>
            <a:ext cx="592431" cy="0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>
            <a:off x="5735820" y="3166411"/>
            <a:ext cx="820535" cy="1211721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/>
          <p:cNvCxnSpPr>
            <a:stCxn id="21" idx="3"/>
            <a:endCxn id="22" idx="1"/>
          </p:cNvCxnSpPr>
          <p:nvPr/>
        </p:nvCxnSpPr>
        <p:spPr>
          <a:xfrm>
            <a:off x="8177719" y="4378131"/>
            <a:ext cx="574754" cy="0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7" name="Straight Arrow Connector 26"/>
          <p:cNvCxnSpPr>
            <a:stCxn id="18" idx="3"/>
            <a:endCxn id="17" idx="1"/>
          </p:cNvCxnSpPr>
          <p:nvPr/>
        </p:nvCxnSpPr>
        <p:spPr>
          <a:xfrm flipV="1">
            <a:off x="8331182" y="2608054"/>
            <a:ext cx="629700" cy="558356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8" name="Straight Arrow Connector 27"/>
          <p:cNvCxnSpPr>
            <a:stCxn id="19" idx="3"/>
            <a:endCxn id="30" idx="1"/>
          </p:cNvCxnSpPr>
          <p:nvPr/>
        </p:nvCxnSpPr>
        <p:spPr>
          <a:xfrm flipV="1">
            <a:off x="5735820" y="2049698"/>
            <a:ext cx="820535" cy="1116712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9" name="Straight Arrow Connector 28"/>
          <p:cNvCxnSpPr>
            <a:stCxn id="30" idx="3"/>
            <a:endCxn id="17" idx="1"/>
          </p:cNvCxnSpPr>
          <p:nvPr/>
        </p:nvCxnSpPr>
        <p:spPr>
          <a:xfrm>
            <a:off x="8278544" y="2049698"/>
            <a:ext cx="682338" cy="558356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tailEnd type="triangle"/>
          </a:ln>
          <a:effectLst/>
        </p:spPr>
      </p:cxnSp>
      <p:sp>
        <p:nvSpPr>
          <p:cNvPr id="30" name="Rounded Rectangle 29"/>
          <p:cNvSpPr/>
          <p:nvPr/>
        </p:nvSpPr>
        <p:spPr>
          <a:xfrm>
            <a:off x="6556354" y="1633007"/>
            <a:ext cx="1722190" cy="833383"/>
          </a:xfrm>
          <a:prstGeom prst="roundRect">
            <a:avLst/>
          </a:prstGeom>
          <a:solidFill>
            <a:srgbClr val="50B4C8"/>
          </a:solidFill>
          <a:ln w="12700" cap="flat" cmpd="sng" algn="ctr">
            <a:solidFill>
              <a:srgbClr val="50B4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647">
              <a:defRPr/>
            </a:pPr>
            <a:r>
              <a:rPr lang="en-US" sz="2400" kern="0" dirty="0">
                <a:solidFill>
                  <a:prstClr val="white"/>
                </a:solidFill>
                <a:latin typeface="Calibri Light" panose="020F0302020204030204"/>
              </a:rPr>
              <a:t>Typing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18237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Encode type constraints in SMT</a:t>
            </a:r>
          </a:p>
          <a:p>
            <a:pPr lvl="1"/>
            <a:r>
              <a:rPr lang="en-US" dirty="0"/>
              <a:t>Operand have same type</a:t>
            </a:r>
          </a:p>
          <a:p>
            <a:pPr lvl="1"/>
            <a:r>
              <a:rPr lang="en-US" dirty="0"/>
              <a:t>Result of </a:t>
            </a:r>
            <a:r>
              <a:rPr lang="en-US" dirty="0" err="1"/>
              <a:t>trunc</a:t>
            </a:r>
            <a:r>
              <a:rPr lang="en-US" dirty="0"/>
              <a:t> has fewer bits than argument</a:t>
            </a:r>
          </a:p>
          <a:p>
            <a:endParaRPr lang="en-US" dirty="0"/>
          </a:p>
          <a:p>
            <a:r>
              <a:rPr lang="en-US" dirty="0"/>
              <a:t>Find all solutions for the constraint</a:t>
            </a:r>
          </a:p>
          <a:p>
            <a:pPr lvl="1"/>
            <a:r>
              <a:rPr lang="en-US" dirty="0"/>
              <a:t>Up to a bounded </a:t>
            </a:r>
            <a:r>
              <a:rPr lang="en-US" dirty="0" err="1"/>
              <a:t>bitwidth</a:t>
            </a:r>
            <a:r>
              <a:rPr lang="en-US" dirty="0"/>
              <a:t>, e.g., 64</a:t>
            </a:r>
          </a:p>
        </p:txBody>
      </p:sp>
    </p:spTree>
    <p:extLst>
      <p:ext uri="{BB962C8B-B14F-4D97-AF65-F5344CB8AC3E}">
        <p14:creationId xmlns:p14="http://schemas.microsoft.com/office/powerpoint/2010/main" val="19746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Compilers…</a:t>
            </a:r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481853" y="1993727"/>
            <a:ext cx="1031091" cy="12357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665254" y="3229488"/>
            <a:ext cx="1310291" cy="672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Frontend</a:t>
            </a:r>
          </a:p>
        </p:txBody>
      </p:sp>
      <p:cxnSp>
        <p:nvCxnSpPr>
          <p:cNvPr id="8" name="Straight Arrow Connector 7"/>
          <p:cNvCxnSpPr>
            <a:stCxn id="5" idx="2"/>
            <a:endCxn id="6" idx="1"/>
          </p:cNvCxnSpPr>
          <p:nvPr/>
        </p:nvCxnSpPr>
        <p:spPr>
          <a:xfrm>
            <a:off x="997399" y="3229488"/>
            <a:ext cx="667855" cy="33623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74682" y="3226457"/>
            <a:ext cx="2076089" cy="6581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Optimization 1</a:t>
            </a:r>
            <a:endParaRPr lang="pt-PT" sz="2200" dirty="0"/>
          </a:p>
        </p:txBody>
      </p:sp>
      <p:sp>
        <p:nvSpPr>
          <p:cNvPr id="13" name="Rectangle 12"/>
          <p:cNvSpPr/>
          <p:nvPr/>
        </p:nvSpPr>
        <p:spPr>
          <a:xfrm>
            <a:off x="6916693" y="3229488"/>
            <a:ext cx="2055127" cy="6581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Optimization n</a:t>
            </a:r>
            <a:endParaRPr lang="pt-PT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73960" y="3357466"/>
            <a:ext cx="381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…</a:t>
            </a:r>
            <a:endParaRPr lang="pt-PT" sz="2200" dirty="0"/>
          </a:p>
        </p:txBody>
      </p:sp>
      <p:sp>
        <p:nvSpPr>
          <p:cNvPr id="19" name="Rectangle 18"/>
          <p:cNvSpPr/>
          <p:nvPr/>
        </p:nvSpPr>
        <p:spPr>
          <a:xfrm>
            <a:off x="9876079" y="3222304"/>
            <a:ext cx="1364825" cy="6724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Backend</a:t>
            </a:r>
            <a:endParaRPr lang="pt-PT" sz="2200" dirty="0"/>
          </a:p>
        </p:txBody>
      </p:sp>
      <p:cxnSp>
        <p:nvCxnSpPr>
          <p:cNvPr id="20" name="Straight Arrow Connector 19"/>
          <p:cNvCxnSpPr>
            <a:stCxn id="6" idx="3"/>
            <a:endCxn id="10" idx="1"/>
          </p:cNvCxnSpPr>
          <p:nvPr/>
        </p:nvCxnSpPr>
        <p:spPr>
          <a:xfrm flipV="1">
            <a:off x="2975545" y="3555513"/>
            <a:ext cx="399137" cy="10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3"/>
            <a:endCxn id="19" idx="1"/>
          </p:cNvCxnSpPr>
          <p:nvPr/>
        </p:nvCxnSpPr>
        <p:spPr>
          <a:xfrm flipV="1">
            <a:off x="8971820" y="3558543"/>
            <a:ext cx="90425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3"/>
            <a:endCxn id="14" idx="1"/>
          </p:cNvCxnSpPr>
          <p:nvPr/>
        </p:nvCxnSpPr>
        <p:spPr>
          <a:xfrm>
            <a:off x="5450771" y="3555513"/>
            <a:ext cx="523189" cy="173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3"/>
            <a:endCxn id="13" idx="1"/>
          </p:cNvCxnSpPr>
          <p:nvPr/>
        </p:nvCxnSpPr>
        <p:spPr>
          <a:xfrm flipV="1">
            <a:off x="6355029" y="3558544"/>
            <a:ext cx="561664" cy="143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2"/>
            <a:endCxn id="45" idx="0"/>
          </p:cNvCxnSpPr>
          <p:nvPr/>
        </p:nvCxnSpPr>
        <p:spPr>
          <a:xfrm flipH="1">
            <a:off x="10554887" y="3894781"/>
            <a:ext cx="3605" cy="75419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9889257" y="4648973"/>
            <a:ext cx="1418818" cy="1471635"/>
            <a:chOff x="6516216" y="4199213"/>
            <a:chExt cx="1461811" cy="1767069"/>
          </a:xfrm>
        </p:grpSpPr>
        <p:sp>
          <p:nvSpPr>
            <p:cNvPr id="44" name="TextBox 5"/>
            <p:cNvSpPr txBox="1"/>
            <p:nvPr/>
          </p:nvSpPr>
          <p:spPr>
            <a:xfrm>
              <a:off x="6603593" y="4289863"/>
              <a:ext cx="1374434" cy="167641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0" i="0" u="none" strike="noStrike" kern="1200" dirty="0">
                  <a:ln>
                    <a:noFill/>
                  </a:ln>
                  <a:latin typeface="Consolas" panose="020B0609020204030204" pitchFamily="49" charset="0"/>
                  <a:ea typeface="DejaVu Sans" pitchFamily="2"/>
                  <a:cs typeface="DejaVu Sans" pitchFamily="2"/>
                </a:rPr>
                <a:t>100101010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0" i="0" u="none" strike="noStrike" kern="1200" dirty="0">
                  <a:ln>
                    <a:noFill/>
                  </a:ln>
                  <a:latin typeface="Consolas" panose="020B0609020204030204" pitchFamily="49" charset="0"/>
                  <a:ea typeface="DejaVu Sans" pitchFamily="2"/>
                  <a:cs typeface="DejaVu Sans" pitchFamily="2"/>
                </a:rPr>
                <a:t>010001011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0" i="0" u="none" strike="noStrike" kern="1200" dirty="0">
                  <a:ln>
                    <a:noFill/>
                  </a:ln>
                  <a:latin typeface="Consolas" panose="020B0609020204030204" pitchFamily="49" charset="0"/>
                  <a:ea typeface="DejaVu Sans" pitchFamily="2"/>
                  <a:cs typeface="DejaVu Sans" pitchFamily="2"/>
                </a:rPr>
                <a:t>100110101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0" i="0" u="none" strike="noStrike" kern="1200" dirty="0">
                  <a:ln>
                    <a:noFill/>
                  </a:ln>
                  <a:latin typeface="Consolas" panose="020B0609020204030204" pitchFamily="49" charset="0"/>
                  <a:ea typeface="DejaVu Sans" pitchFamily="2"/>
                  <a:cs typeface="DejaVu Sans" pitchFamily="2"/>
                </a:rPr>
                <a:t>101010111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0" i="0" u="none" strike="noStrike" kern="1200" dirty="0">
                  <a:ln>
                    <a:noFill/>
                  </a:ln>
                  <a:latin typeface="Consolas" panose="020B0609020204030204" pitchFamily="49" charset="0"/>
                  <a:ea typeface="DejaVu Sans" pitchFamily="2"/>
                  <a:cs typeface="DejaVu Sans" pitchFamily="2"/>
                </a:rPr>
                <a:t>001010110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6516216" y="4199213"/>
              <a:ext cx="1371599" cy="155447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+- 0 0 0"/>
                <a:gd name="f9" fmla="*/ f4 1 21600"/>
                <a:gd name="f10" fmla="*/ f5 1 21600"/>
                <a:gd name="f11" fmla="+- f6 2540 0"/>
                <a:gd name="f12" fmla="+- f7 0 2540"/>
                <a:gd name="f13" fmla="+- f6 800 0"/>
                <a:gd name="f14" fmla="+- f7 0 800"/>
                <a:gd name="f15" fmla="+- 0 0 f1"/>
                <a:gd name="f16" fmla="*/ f8 f0 1"/>
                <a:gd name="f17" fmla="*/ f13 f9 1"/>
                <a:gd name="f18" fmla="*/ f14 f9 1"/>
                <a:gd name="f19" fmla="*/ f14 f10 1"/>
                <a:gd name="f20" fmla="*/ f13 f10 1"/>
                <a:gd name="f21" fmla="+- f11 0 f6"/>
                <a:gd name="f22" fmla="+- 0 0 f11"/>
                <a:gd name="f23" fmla="+- 21600 0 f12"/>
                <a:gd name="f24" fmla="+- f12 0 f7"/>
                <a:gd name="f25" fmla="*/ 10800 f9 1"/>
                <a:gd name="f26" fmla="*/ 0 f10 1"/>
                <a:gd name="f27" fmla="*/ f16 1 f3"/>
                <a:gd name="f28" fmla="*/ 0 f9 1"/>
                <a:gd name="f29" fmla="*/ 10800 f10 1"/>
                <a:gd name="f30" fmla="*/ 21600 f10 1"/>
                <a:gd name="f31" fmla="*/ 21600 f9 1"/>
                <a:gd name="f32" fmla="abs f21"/>
                <a:gd name="f33" fmla="abs f22"/>
                <a:gd name="f34" fmla="?: f21 f15 f1"/>
                <a:gd name="f35" fmla="?: f21 f1 f15"/>
                <a:gd name="f36" fmla="?: f22 0 f0"/>
                <a:gd name="f37" fmla="?: f22 f0 0"/>
                <a:gd name="f38" fmla="abs f23"/>
                <a:gd name="f39" fmla="?: f23 f15 f1"/>
                <a:gd name="f40" fmla="?: f23 f1 f15"/>
                <a:gd name="f41" fmla="?: f23 f2 f1"/>
                <a:gd name="f42" fmla="?: f23 f1 f2"/>
                <a:gd name="f43" fmla="abs f24"/>
                <a:gd name="f44" fmla="?: f24 f15 f1"/>
                <a:gd name="f45" fmla="?: f24 f1 f15"/>
                <a:gd name="f46" fmla="?: f23 0 f0"/>
                <a:gd name="f47" fmla="?: f23 f0 0"/>
                <a:gd name="f48" fmla="?: f22 f15 f1"/>
                <a:gd name="f49" fmla="?: f22 f1 f15"/>
                <a:gd name="f50" fmla="?: f22 f2 f1"/>
                <a:gd name="f51" fmla="?: f22 f1 f2"/>
                <a:gd name="f52" fmla="+- f27 0 f1"/>
                <a:gd name="f53" fmla="?: f21 f37 f36"/>
                <a:gd name="f54" fmla="?: f21 f36 f37"/>
                <a:gd name="f55" fmla="?: f22 f34 f35"/>
                <a:gd name="f56" fmla="?: f23 f42 f41"/>
                <a:gd name="f57" fmla="?: f23 f41 f42"/>
                <a:gd name="f58" fmla="?: f21 f40 f39"/>
                <a:gd name="f59" fmla="?: f24 f47 f46"/>
                <a:gd name="f60" fmla="?: f24 f46 f47"/>
                <a:gd name="f61" fmla="?: f23 f44 f45"/>
                <a:gd name="f62" fmla="?: f22 f51 f50"/>
                <a:gd name="f63" fmla="?: f22 f50 f51"/>
                <a:gd name="f64" fmla="?: f24 f49 f48"/>
                <a:gd name="f65" fmla="?: f22 f53 f54"/>
                <a:gd name="f66" fmla="?: f21 f57 f56"/>
                <a:gd name="f67" fmla="?: f23 f59 f60"/>
                <a:gd name="f68" fmla="?: f24 f63 f6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25" y="f26"/>
                </a:cxn>
                <a:cxn ang="f52">
                  <a:pos x="f28" y="f29"/>
                </a:cxn>
                <a:cxn ang="f52">
                  <a:pos x="f25" y="f30"/>
                </a:cxn>
                <a:cxn ang="f52">
                  <a:pos x="f31" y="f29"/>
                </a:cxn>
              </a:cxnLst>
              <a:rect l="f17" t="f20" r="f18" b="f19"/>
              <a:pathLst>
                <a:path w="21600" h="21600">
                  <a:moveTo>
                    <a:pt x="f6" y="f11"/>
                  </a:moveTo>
                  <a:arcTo wR="f32" hR="f33" stAng="f65" swAng="f55"/>
                  <a:lnTo>
                    <a:pt x="f12" y="f6"/>
                  </a:lnTo>
                  <a:arcTo wR="f38" hR="f32" stAng="f66" swAng="f58"/>
                  <a:lnTo>
                    <a:pt x="f7" y="f12"/>
                  </a:lnTo>
                  <a:arcTo wR="f43" hR="f38" stAng="f67" swAng="f61"/>
                  <a:lnTo>
                    <a:pt x="f11" y="f7"/>
                  </a:lnTo>
                  <a:arcTo wR="f33" hR="f43" stAng="f68" swAng="f64"/>
                  <a:close/>
                </a:path>
              </a:pathLst>
            </a:custGeom>
            <a:noFill/>
            <a:ln w="18360">
              <a:solidFill>
                <a:srgbClr val="808080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400" b="0" i="0" u="none" strike="noStrike" kern="1200">
                <a:ln>
                  <a:noFill/>
                </a:ln>
                <a:latin typeface="Consolas" panose="020B0609020204030204" pitchFamily="49" charset="0"/>
                <a:ea typeface="DejaVu Sans" pitchFamily="2"/>
                <a:cs typeface="DejaVu 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1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39" y="1190734"/>
            <a:ext cx="11653523" cy="3058537"/>
          </a:xfrm>
          <a:prstGeom prst="rect">
            <a:avLst/>
          </a:prstGeom>
        </p:spPr>
        <p:txBody>
          <a:bodyPr/>
          <a:lstStyle/>
          <a:p>
            <a:pPr marL="342823" indent="-342823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Target invokes undefined behavior only when the source does</a:t>
            </a:r>
          </a:p>
          <a:p>
            <a:pPr marL="342823" indent="-342823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Result of target = result of source when source does not invoke undefined behavior</a:t>
            </a:r>
          </a:p>
          <a:p>
            <a:pPr marL="342823" indent="-342823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Final memory states are equivalent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756102" y="2259107"/>
            <a:ext cx="3722453" cy="1653028"/>
          </a:xfrm>
          <a:prstGeom prst="wedgeRoundRectCallout">
            <a:avLst>
              <a:gd name="adj1" fmla="val -45122"/>
              <a:gd name="adj2" fmla="val -815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LLVM has 3 types of UB: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Poison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Undef</a:t>
            </a:r>
            <a:r>
              <a:rPr lang="en-US" sz="2400" dirty="0"/>
              <a:t>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True UB</a:t>
            </a:r>
          </a:p>
        </p:txBody>
      </p:sp>
    </p:spTree>
    <p:extLst>
      <p:ext uri="{BB962C8B-B14F-4D97-AF65-F5344CB8AC3E}">
        <p14:creationId xmlns:p14="http://schemas.microsoft.com/office/powerpoint/2010/main" val="15908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of a new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 developer wrote a new optimization that improves benchmarks:</a:t>
            </a:r>
          </a:p>
          <a:p>
            <a:pPr lvl="1"/>
            <a:r>
              <a:rPr lang="en-US" dirty="0"/>
              <a:t>3.8% </a:t>
            </a:r>
            <a:r>
              <a:rPr lang="en-US" dirty="0" err="1"/>
              <a:t>perlbmk</a:t>
            </a:r>
            <a:r>
              <a:rPr lang="en-US" dirty="0"/>
              <a:t>  (SPEC CPU 2000)</a:t>
            </a:r>
          </a:p>
          <a:p>
            <a:pPr lvl="1"/>
            <a:r>
              <a:rPr lang="en-US" dirty="0"/>
              <a:t>1% </a:t>
            </a:r>
            <a:r>
              <a:rPr lang="en-US" dirty="0" err="1"/>
              <a:t>perlbench</a:t>
            </a:r>
            <a:r>
              <a:rPr lang="en-US" dirty="0"/>
              <a:t> (SPEC CPU 2006)</a:t>
            </a:r>
          </a:p>
          <a:p>
            <a:pPr lvl="1"/>
            <a:r>
              <a:rPr lang="en-US" dirty="0"/>
              <a:t>1.2% </a:t>
            </a:r>
            <a:r>
              <a:rPr lang="en-US" dirty="0" err="1"/>
              <a:t>perlbench</a:t>
            </a:r>
            <a:r>
              <a:rPr lang="en-US" dirty="0"/>
              <a:t> (SPEC CPU 2006) w/ LTO+PGO</a:t>
            </a:r>
          </a:p>
          <a:p>
            <a:pPr lvl="1"/>
            <a:endParaRPr lang="en-US" dirty="0"/>
          </a:p>
          <a:p>
            <a:pPr marL="3428" lvl="1" indent="0">
              <a:buNone/>
            </a:pPr>
            <a:r>
              <a:rPr lang="en-US" dirty="0"/>
              <a:t>40 lines of code</a:t>
            </a:r>
          </a:p>
          <a:p>
            <a:pPr marL="3428" lvl="1" indent="0">
              <a:buNone/>
            </a:pPr>
            <a:r>
              <a:rPr lang="en-US" dirty="0"/>
              <a:t>August 2014</a:t>
            </a:r>
          </a:p>
        </p:txBody>
      </p:sp>
    </p:spTree>
    <p:extLst>
      <p:ext uri="{BB962C8B-B14F-4D97-AF65-F5344CB8AC3E}">
        <p14:creationId xmlns:p14="http://schemas.microsoft.com/office/powerpoint/2010/main" val="16201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story of a new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indent="-252000"/>
            <a:r>
              <a:rPr lang="en-US" dirty="0"/>
              <a:t>The first patch was wrong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4734" y="2389971"/>
            <a:ext cx="3888970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Pre: isPowerOf2(C1 ^ C2)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%x = add %A, C1</a:t>
            </a:r>
          </a:p>
          <a:p>
            <a:r>
              <a:rPr lang="sv-SE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%i = icmp ult %x, C3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%y = add %A, C2</a:t>
            </a:r>
          </a:p>
          <a:p>
            <a:r>
              <a:rPr lang="es-E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%j = </a:t>
            </a:r>
            <a:r>
              <a:rPr lang="es-E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icmp</a:t>
            </a:r>
            <a:r>
              <a:rPr lang="es-E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ult</a:t>
            </a:r>
            <a:r>
              <a:rPr lang="es-E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%y, C3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or %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%j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en-GB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%and = and %A, ~(C1 ^ C2)</a:t>
            </a:r>
          </a:p>
          <a:p>
            <a:r>
              <a:rPr lang="en-GB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%lhs = add %and, </a:t>
            </a:r>
            <a:r>
              <a:rPr lang="en-GB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umax</a:t>
            </a:r>
            <a:r>
              <a:rPr lang="en-GB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(C1, C2)</a:t>
            </a:r>
          </a:p>
          <a:p>
            <a:r>
              <a:rPr lang="pt-B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icmp ult %lhs, C3</a:t>
            </a:r>
          </a:p>
        </p:txBody>
      </p:sp>
      <p:sp>
        <p:nvSpPr>
          <p:cNvPr id="5" name="Rectangle 4"/>
          <p:cNvSpPr/>
          <p:nvPr/>
        </p:nvSpPr>
        <p:spPr>
          <a:xfrm>
            <a:off x="6349198" y="2282758"/>
            <a:ext cx="41307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Mismatch in values of %r</a:t>
            </a:r>
          </a:p>
          <a:p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Example: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%A i4 = 0x0 (0)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C1 i4 = 0xA (10, -6)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C3 i4 = 0x5 (5)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C2 i4 = 0x2 (2)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%x i4 = 0xA (10, -6)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i1 = 0x0 (0)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%y i4 = 0x2 (2)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%j i1 = 0x1 (1, -1)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%and i4 = 0x0 (0)</a:t>
            </a:r>
          </a:p>
          <a:p>
            <a:r>
              <a:rPr lang="pt-B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%lhs i4 = 0xA (10, -6)</a:t>
            </a:r>
          </a:p>
          <a:p>
            <a:r>
              <a:rPr lang="en-GB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Source value: 0x1 (1, -1)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Target value: 0x0 (0)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story of a new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indent="-252000"/>
            <a:r>
              <a:rPr lang="en-US" dirty="0"/>
              <a:t>The second patch was wrong</a:t>
            </a:r>
          </a:p>
          <a:p>
            <a:pPr indent="-252000"/>
            <a:r>
              <a:rPr lang="en-US" dirty="0"/>
              <a:t>The third patch was correct!</a:t>
            </a:r>
          </a:p>
          <a:p>
            <a:pPr indent="-252000"/>
            <a:r>
              <a:rPr lang="en-US" dirty="0"/>
              <a:t>Still fires on the benchmarks!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5730" y="2896375"/>
            <a:ext cx="4916244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Pre: C1 u&gt; C3 &amp;&amp;</a:t>
            </a:r>
            <a:endParaRPr lang="en-US" sz="16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C2 u&gt; C3 &amp;&amp;</a:t>
            </a:r>
            <a:endParaRPr lang="en-US" sz="16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isPowerOf2(C1 ^ C2) &amp;&amp;</a:t>
            </a:r>
            <a:endParaRPr lang="en-US" sz="16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isPowerOf2(-C1 ^ -C2) &amp;&amp;</a:t>
            </a:r>
            <a:endParaRPr lang="en-US" sz="16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(-C1 ^ -C2) == ((C3-C1) ^ (C3-C2))</a:t>
            </a:r>
            <a:r>
              <a:rPr lang="en-US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endParaRPr lang="en-US" sz="1600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6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abs(C1-C2) u&gt; C3</a:t>
            </a:r>
          </a:p>
          <a:p>
            <a:r>
              <a:rPr lang="it-IT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%x = add %A, C1</a:t>
            </a:r>
          </a:p>
          <a:p>
            <a:r>
              <a:rPr lang="sv-SE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%i = icmp ult %x, C3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%y = add %A, C2</a:t>
            </a:r>
          </a:p>
          <a:p>
            <a:r>
              <a:rPr lang="es-E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%j = </a:t>
            </a:r>
            <a:r>
              <a:rPr lang="es-E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icmp</a:t>
            </a:r>
            <a:r>
              <a:rPr lang="es-E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ult</a:t>
            </a:r>
            <a:r>
              <a:rPr lang="es-E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%y, C3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or %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%j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%and = and %A, ~(C1^C2)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%lhs = add %and,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umax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(C1,C2)</a:t>
            </a:r>
          </a:p>
          <a:p>
            <a:r>
              <a:rPr lang="pt-BR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icmp ult %lhs, C3</a:t>
            </a:r>
          </a:p>
        </p:txBody>
      </p:sp>
    </p:spTree>
    <p:extLst>
      <p:ext uri="{BB962C8B-B14F-4D97-AF65-F5344CB8AC3E}">
        <p14:creationId xmlns:p14="http://schemas.microsoft.com/office/powerpoint/2010/main" val="24343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342823" indent="-342823">
              <a:buFont typeface="+mj-lt"/>
              <a:buAutoNum type="arabicPeriod"/>
            </a:pPr>
            <a:r>
              <a:rPr lang="en-US" dirty="0"/>
              <a:t>Translated &gt; 300 optimizations from LLVM’s InstCombine to Alive. Found 8 bugs; remaining proved correct.</a:t>
            </a:r>
          </a:p>
          <a:p>
            <a:pPr marL="342823" indent="-342823">
              <a:buFont typeface="+mj-lt"/>
              <a:buAutoNum type="arabicPeriod"/>
            </a:pPr>
            <a:r>
              <a:rPr lang="en-US" dirty="0"/>
              <a:t>Automatic optimal post-condition strengthening</a:t>
            </a:r>
          </a:p>
          <a:p>
            <a:pPr marL="520193" lvl="1" indent="-342823"/>
            <a:r>
              <a:rPr lang="en-US" dirty="0"/>
              <a:t>Significantly better than developers</a:t>
            </a:r>
          </a:p>
          <a:p>
            <a:pPr marL="342823" indent="-342823">
              <a:buFont typeface="+mj-lt"/>
              <a:buAutoNum type="arabicPeriod"/>
            </a:pPr>
            <a:r>
              <a:rPr lang="en-US" dirty="0"/>
              <a:t>Replaced InstCombine with automatically generated code</a:t>
            </a:r>
          </a:p>
        </p:txBody>
      </p:sp>
    </p:spTree>
    <p:extLst>
      <p:ext uri="{BB962C8B-B14F-4D97-AF65-F5344CB8AC3E}">
        <p14:creationId xmlns:p14="http://schemas.microsoft.com/office/powerpoint/2010/main" val="47845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InstCombine: Stats per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1382" y="3848894"/>
            <a:ext cx="1767639" cy="512445"/>
          </a:xfrm>
          <a:prstGeom prst="rect">
            <a:avLst/>
          </a:prstGeom>
          <a:noFill/>
        </p:spPr>
        <p:txBody>
          <a:bodyPr wrap="square" lIns="137141" tIns="109713" rIns="137141" bIns="109713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100" dirty="0">
                <a:solidFill>
                  <a:srgbClr val="C00000"/>
                </a:solidFill>
              </a:rPr>
              <a:t>14% wrong!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926081" y="1448415"/>
          <a:ext cx="5011691" cy="471800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7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039">
                <a:tc>
                  <a:txBody>
                    <a:bodyPr/>
                    <a:lstStyle/>
                    <a:p>
                      <a:r>
                        <a:rPr lang="pt-PT" sz="1600" dirty="0"/>
                        <a:t>File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# </a:t>
                      </a:r>
                      <a:r>
                        <a:rPr lang="pt-PT" sz="1600" dirty="0" err="1"/>
                        <a:t>opts</a:t>
                      </a:r>
                      <a:r>
                        <a:rPr lang="pt-PT" sz="1600" dirty="0"/>
                        <a:t>.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# </a:t>
                      </a:r>
                      <a:r>
                        <a:rPr lang="pt-PT" sz="1600" dirty="0" err="1"/>
                        <a:t>translated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# bugs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/>
                        <a:t>AddSub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67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49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2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/>
                        <a:t>AndOrXor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165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131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0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/>
                        <a:t>Calls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80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/>
                        <a:t>Casts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77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/>
                        <a:t>Combining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63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/>
                        <a:t>Compares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245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/>
                        <a:t>LoadStoreAlloca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28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17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0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/>
                        <a:t>MulDivRem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65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44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6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/>
                        <a:t>PHI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12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/>
                        <a:t>Select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74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52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0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/>
                        <a:t>Shifts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43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41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0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267">
                <a:tc>
                  <a:txBody>
                    <a:bodyPr/>
                    <a:lstStyle/>
                    <a:p>
                      <a:r>
                        <a:rPr lang="pt-PT" sz="1600" dirty="0" err="1"/>
                        <a:t>SimplifyDemanded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75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 err="1"/>
                        <a:t>VectorOps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34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-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r>
                        <a:rPr lang="pt-PT" sz="1600" dirty="0"/>
                        <a:t>Total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1,028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334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/>
                        <a:t>8</a:t>
                      </a:r>
                      <a:endParaRPr lang="en-GB" sz="1600" dirty="0"/>
                    </a:p>
                  </a:txBody>
                  <a:tcPr marL="68570" marR="68570" marT="34285" marB="3428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>
            <a:stCxn id="7" idx="1"/>
          </p:cNvCxnSpPr>
          <p:nvPr/>
        </p:nvCxnSpPr>
        <p:spPr>
          <a:xfrm flipH="1" flipV="1">
            <a:off x="7980529" y="4104655"/>
            <a:ext cx="650852" cy="462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Attribute Inference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31593" y="1839121"/>
            <a:ext cx="3999691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Pre: C1 % C2 == 0</a:t>
            </a:r>
          </a:p>
          <a:p>
            <a:r>
              <a:rPr lang="pt-B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%m = mul nsw %X, C1</a:t>
            </a:r>
          </a:p>
          <a:p>
            <a:r>
              <a:rPr lang="pt-B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sdiv %m, C2</a:t>
            </a:r>
          </a:p>
          <a:p>
            <a:r>
              <a:rPr lang="pt-B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=&gt;</a:t>
            </a:r>
          </a:p>
          <a:p>
            <a:r>
              <a:rPr lang="pt-B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 = mul </a:t>
            </a:r>
            <a:r>
              <a:rPr lang="pt-BR" sz="2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nsw</a:t>
            </a:r>
            <a:r>
              <a:rPr lang="pt-B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%X, C1/C2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77838" y="4128309"/>
            <a:ext cx="4105074" cy="1176509"/>
          </a:xfrm>
          <a:prstGeom prst="wedgeRoundRectCallout">
            <a:avLst>
              <a:gd name="adj1" fmla="val -32678"/>
              <a:gd name="adj2" fmla="val -84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States that the operation will not result in a signed overflow</a:t>
            </a:r>
          </a:p>
        </p:txBody>
      </p:sp>
    </p:spTree>
    <p:extLst>
      <p:ext uri="{BB962C8B-B14F-4D97-AF65-F5344CB8AC3E}">
        <p14:creationId xmlns:p14="http://schemas.microsoft.com/office/powerpoint/2010/main" val="2320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Attribute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indent="-252000"/>
            <a:r>
              <a:rPr lang="en-US" dirty="0"/>
              <a:t>Weakened 1 precondition</a:t>
            </a:r>
          </a:p>
          <a:p>
            <a:pPr indent="-252000"/>
            <a:r>
              <a:rPr lang="en-US" dirty="0"/>
              <a:t>Strengthened the postcondition for 70 (21%) optimizations</a:t>
            </a:r>
          </a:p>
          <a:p>
            <a:pPr lvl="1"/>
            <a:r>
              <a:rPr lang="en-US" dirty="0"/>
              <a:t>40% for </a:t>
            </a:r>
            <a:r>
              <a:rPr lang="en-US" dirty="0" err="1"/>
              <a:t>AddSub</a:t>
            </a:r>
            <a:r>
              <a:rPr lang="en-US" dirty="0"/>
              <a:t>, </a:t>
            </a:r>
            <a:r>
              <a:rPr lang="en-US" dirty="0" err="1"/>
              <a:t>MulDivRem</a:t>
            </a:r>
            <a:r>
              <a:rPr lang="en-US" dirty="0"/>
              <a:t>, Shifts</a:t>
            </a:r>
          </a:p>
          <a:p>
            <a:endParaRPr lang="en-US" dirty="0"/>
          </a:p>
          <a:p>
            <a:pPr indent="-252000"/>
            <a:r>
              <a:rPr lang="en-US" dirty="0" err="1"/>
              <a:t>Postconditions</a:t>
            </a:r>
            <a:r>
              <a:rPr lang="en-US" dirty="0"/>
              <a:t> state, e.g.,  when an operation will not overflow</a:t>
            </a:r>
          </a:p>
        </p:txBody>
      </p:sp>
    </p:spTree>
    <p:extLst>
      <p:ext uri="{BB962C8B-B14F-4D97-AF65-F5344CB8AC3E}">
        <p14:creationId xmlns:p14="http://schemas.microsoft.com/office/powerpoint/2010/main" val="14390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Tail of Optimizations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920" y="2151193"/>
            <a:ext cx="5139613" cy="2239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1164" y="5228225"/>
            <a:ext cx="4605141" cy="553968"/>
          </a:xfrm>
          <a:prstGeom prst="rect">
            <a:avLst/>
          </a:prstGeom>
          <a:noFill/>
        </p:spPr>
        <p:txBody>
          <a:bodyPr wrap="square" lIns="137141" tIns="109713" rIns="137141" bIns="109713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SPEC gives poor code coverage</a:t>
            </a:r>
          </a:p>
        </p:txBody>
      </p:sp>
    </p:spTree>
    <p:extLst>
      <p:ext uri="{BB962C8B-B14F-4D97-AF65-F5344CB8AC3E}">
        <p14:creationId xmlns:p14="http://schemas.microsoft.com/office/powerpoint/2010/main" val="25017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Alive is Useful!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indent="-252000"/>
            <a:r>
              <a:rPr lang="en-US" dirty="0"/>
              <a:t>Released as open-source in Fall 2014</a:t>
            </a:r>
          </a:p>
          <a:p>
            <a:pPr indent="-252000"/>
            <a:r>
              <a:rPr lang="en-US" dirty="0"/>
              <a:t>In use by developers across 6 companies</a:t>
            </a:r>
          </a:p>
          <a:p>
            <a:pPr indent="-252000"/>
            <a:r>
              <a:rPr lang="en-US" dirty="0"/>
              <a:t>Already caught dozens of bugs in new patches</a:t>
            </a:r>
          </a:p>
          <a:p>
            <a:pPr indent="-252000"/>
            <a:r>
              <a:rPr lang="en-US" dirty="0"/>
              <a:t>Talks about replacing InstCombine</a:t>
            </a:r>
          </a:p>
        </p:txBody>
      </p:sp>
    </p:spTree>
    <p:extLst>
      <p:ext uri="{BB962C8B-B14F-4D97-AF65-F5344CB8AC3E}">
        <p14:creationId xmlns:p14="http://schemas.microsoft.com/office/powerpoint/2010/main" val="10983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Compilers?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software goes through at least one compiler</a:t>
            </a:r>
          </a:p>
          <a:p>
            <a:r>
              <a:rPr lang="en-US" dirty="0"/>
              <a:t>Correctness and safety depends on compilers</a:t>
            </a:r>
            <a:endParaRPr lang="pt-PT" dirty="0"/>
          </a:p>
        </p:txBody>
      </p:sp>
      <p:sp>
        <p:nvSpPr>
          <p:cNvPr id="4" name="Rectangle 3"/>
          <p:cNvSpPr/>
          <p:nvPr/>
        </p:nvSpPr>
        <p:spPr>
          <a:xfrm>
            <a:off x="4658108" y="4582769"/>
            <a:ext cx="1386704" cy="7252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OS</a:t>
            </a:r>
            <a:endParaRPr lang="pt-PT" sz="2400" dirty="0"/>
          </a:p>
        </p:txBody>
      </p:sp>
      <p:sp>
        <p:nvSpPr>
          <p:cNvPr id="5" name="Rectangle 4"/>
          <p:cNvSpPr/>
          <p:nvPr/>
        </p:nvSpPr>
        <p:spPr>
          <a:xfrm>
            <a:off x="6179781" y="4582769"/>
            <a:ext cx="1458612" cy="725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Compiler</a:t>
            </a:r>
            <a:endParaRPr lang="pt-PT" sz="2400" dirty="0"/>
          </a:p>
        </p:txBody>
      </p:sp>
      <p:sp>
        <p:nvSpPr>
          <p:cNvPr id="6" name="Rectangle 5"/>
          <p:cNvSpPr/>
          <p:nvPr/>
        </p:nvSpPr>
        <p:spPr>
          <a:xfrm>
            <a:off x="4658107" y="5434107"/>
            <a:ext cx="2980286" cy="4099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Hardware</a:t>
            </a:r>
            <a:endParaRPr lang="pt-PT" sz="2400" dirty="0"/>
          </a:p>
        </p:txBody>
      </p:sp>
      <p:sp>
        <p:nvSpPr>
          <p:cNvPr id="7" name="Rectangle 6"/>
          <p:cNvSpPr/>
          <p:nvPr/>
        </p:nvSpPr>
        <p:spPr>
          <a:xfrm>
            <a:off x="4658107" y="3778728"/>
            <a:ext cx="2980286" cy="677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Applications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141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utcTV</a:t>
            </a:r>
            <a:r>
              <a:rPr lang="en-US" dirty="0"/>
              <a:t>: Validation for UTC</a:t>
            </a:r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481853" y="1993727"/>
            <a:ext cx="1031091" cy="12357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665254" y="3229488"/>
            <a:ext cx="1310291" cy="672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Frontend</a:t>
            </a:r>
          </a:p>
        </p:txBody>
      </p:sp>
      <p:cxnSp>
        <p:nvCxnSpPr>
          <p:cNvPr id="8" name="Straight Arrow Connector 7"/>
          <p:cNvCxnSpPr>
            <a:stCxn id="5" idx="2"/>
            <a:endCxn id="6" idx="1"/>
          </p:cNvCxnSpPr>
          <p:nvPr/>
        </p:nvCxnSpPr>
        <p:spPr>
          <a:xfrm>
            <a:off x="997399" y="3229488"/>
            <a:ext cx="667855" cy="33623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74682" y="3226457"/>
            <a:ext cx="2076089" cy="6581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Optimization 1</a:t>
            </a:r>
            <a:endParaRPr lang="pt-PT" sz="2200" dirty="0"/>
          </a:p>
        </p:txBody>
      </p:sp>
      <p:sp>
        <p:nvSpPr>
          <p:cNvPr id="13" name="Rectangle 12"/>
          <p:cNvSpPr/>
          <p:nvPr/>
        </p:nvSpPr>
        <p:spPr>
          <a:xfrm>
            <a:off x="6916693" y="3229488"/>
            <a:ext cx="2055127" cy="6581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Optimization n</a:t>
            </a:r>
            <a:endParaRPr lang="pt-PT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73960" y="3357466"/>
            <a:ext cx="381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…</a:t>
            </a:r>
            <a:endParaRPr lang="pt-PT" sz="2200" dirty="0"/>
          </a:p>
        </p:txBody>
      </p:sp>
      <p:sp>
        <p:nvSpPr>
          <p:cNvPr id="19" name="Rectangle 18"/>
          <p:cNvSpPr/>
          <p:nvPr/>
        </p:nvSpPr>
        <p:spPr>
          <a:xfrm>
            <a:off x="9876079" y="3222304"/>
            <a:ext cx="1364825" cy="6724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Backend</a:t>
            </a:r>
            <a:endParaRPr lang="pt-PT" sz="2200" dirty="0"/>
          </a:p>
        </p:txBody>
      </p:sp>
      <p:cxnSp>
        <p:nvCxnSpPr>
          <p:cNvPr id="20" name="Straight Arrow Connector 19"/>
          <p:cNvCxnSpPr>
            <a:stCxn id="6" idx="3"/>
            <a:endCxn id="10" idx="1"/>
          </p:cNvCxnSpPr>
          <p:nvPr/>
        </p:nvCxnSpPr>
        <p:spPr>
          <a:xfrm flipV="1">
            <a:off x="2975545" y="3555513"/>
            <a:ext cx="399137" cy="10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3"/>
            <a:endCxn id="19" idx="1"/>
          </p:cNvCxnSpPr>
          <p:nvPr/>
        </p:nvCxnSpPr>
        <p:spPr>
          <a:xfrm flipV="1">
            <a:off x="8971820" y="3558543"/>
            <a:ext cx="90425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3"/>
            <a:endCxn id="14" idx="1"/>
          </p:cNvCxnSpPr>
          <p:nvPr/>
        </p:nvCxnSpPr>
        <p:spPr>
          <a:xfrm>
            <a:off x="5450771" y="3555513"/>
            <a:ext cx="523189" cy="173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3"/>
            <a:endCxn id="13" idx="1"/>
          </p:cNvCxnSpPr>
          <p:nvPr/>
        </p:nvCxnSpPr>
        <p:spPr>
          <a:xfrm flipV="1">
            <a:off x="6355029" y="3558544"/>
            <a:ext cx="561664" cy="143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2"/>
            <a:endCxn id="45" idx="0"/>
          </p:cNvCxnSpPr>
          <p:nvPr/>
        </p:nvCxnSpPr>
        <p:spPr>
          <a:xfrm flipH="1">
            <a:off x="10554887" y="3894781"/>
            <a:ext cx="3605" cy="75419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9889257" y="4648973"/>
            <a:ext cx="1418818" cy="1471635"/>
            <a:chOff x="6516216" y="4199213"/>
            <a:chExt cx="1461811" cy="1767069"/>
          </a:xfrm>
        </p:grpSpPr>
        <p:sp>
          <p:nvSpPr>
            <p:cNvPr id="44" name="TextBox 5"/>
            <p:cNvSpPr txBox="1"/>
            <p:nvPr/>
          </p:nvSpPr>
          <p:spPr>
            <a:xfrm>
              <a:off x="6603593" y="4289863"/>
              <a:ext cx="1374434" cy="167641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0" i="0" u="none" strike="noStrike" kern="1200" dirty="0">
                  <a:ln>
                    <a:noFill/>
                  </a:ln>
                  <a:latin typeface="Consolas" panose="020B0609020204030204" pitchFamily="49" charset="0"/>
                  <a:ea typeface="DejaVu Sans" pitchFamily="2"/>
                  <a:cs typeface="DejaVu Sans" pitchFamily="2"/>
                </a:rPr>
                <a:t>100101010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0" i="0" u="none" strike="noStrike" kern="1200" dirty="0">
                  <a:ln>
                    <a:noFill/>
                  </a:ln>
                  <a:latin typeface="Consolas" panose="020B0609020204030204" pitchFamily="49" charset="0"/>
                  <a:ea typeface="DejaVu Sans" pitchFamily="2"/>
                  <a:cs typeface="DejaVu Sans" pitchFamily="2"/>
                </a:rPr>
                <a:t>010001011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0" i="0" u="none" strike="noStrike" kern="1200" dirty="0">
                  <a:ln>
                    <a:noFill/>
                  </a:ln>
                  <a:latin typeface="Consolas" panose="020B0609020204030204" pitchFamily="49" charset="0"/>
                  <a:ea typeface="DejaVu Sans" pitchFamily="2"/>
                  <a:cs typeface="DejaVu Sans" pitchFamily="2"/>
                </a:rPr>
                <a:t>100110101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0" i="0" u="none" strike="noStrike" kern="1200" dirty="0">
                  <a:ln>
                    <a:noFill/>
                  </a:ln>
                  <a:latin typeface="Consolas" panose="020B0609020204030204" pitchFamily="49" charset="0"/>
                  <a:ea typeface="DejaVu Sans" pitchFamily="2"/>
                  <a:cs typeface="DejaVu Sans" pitchFamily="2"/>
                </a:rPr>
                <a:t>101010111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0" i="0" u="none" strike="noStrike" kern="1200" dirty="0">
                  <a:ln>
                    <a:noFill/>
                  </a:ln>
                  <a:latin typeface="Consolas" panose="020B0609020204030204" pitchFamily="49" charset="0"/>
                  <a:ea typeface="DejaVu Sans" pitchFamily="2"/>
                  <a:cs typeface="DejaVu Sans" pitchFamily="2"/>
                </a:rPr>
                <a:t>001010110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6516216" y="4199213"/>
              <a:ext cx="1371599" cy="155447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+- 0 0 0"/>
                <a:gd name="f9" fmla="*/ f4 1 21600"/>
                <a:gd name="f10" fmla="*/ f5 1 21600"/>
                <a:gd name="f11" fmla="+- f6 2540 0"/>
                <a:gd name="f12" fmla="+- f7 0 2540"/>
                <a:gd name="f13" fmla="+- f6 800 0"/>
                <a:gd name="f14" fmla="+- f7 0 800"/>
                <a:gd name="f15" fmla="+- 0 0 f1"/>
                <a:gd name="f16" fmla="*/ f8 f0 1"/>
                <a:gd name="f17" fmla="*/ f13 f9 1"/>
                <a:gd name="f18" fmla="*/ f14 f9 1"/>
                <a:gd name="f19" fmla="*/ f14 f10 1"/>
                <a:gd name="f20" fmla="*/ f13 f10 1"/>
                <a:gd name="f21" fmla="+- f11 0 f6"/>
                <a:gd name="f22" fmla="+- 0 0 f11"/>
                <a:gd name="f23" fmla="+- 21600 0 f12"/>
                <a:gd name="f24" fmla="+- f12 0 f7"/>
                <a:gd name="f25" fmla="*/ 10800 f9 1"/>
                <a:gd name="f26" fmla="*/ 0 f10 1"/>
                <a:gd name="f27" fmla="*/ f16 1 f3"/>
                <a:gd name="f28" fmla="*/ 0 f9 1"/>
                <a:gd name="f29" fmla="*/ 10800 f10 1"/>
                <a:gd name="f30" fmla="*/ 21600 f10 1"/>
                <a:gd name="f31" fmla="*/ 21600 f9 1"/>
                <a:gd name="f32" fmla="abs f21"/>
                <a:gd name="f33" fmla="abs f22"/>
                <a:gd name="f34" fmla="?: f21 f15 f1"/>
                <a:gd name="f35" fmla="?: f21 f1 f15"/>
                <a:gd name="f36" fmla="?: f22 0 f0"/>
                <a:gd name="f37" fmla="?: f22 f0 0"/>
                <a:gd name="f38" fmla="abs f23"/>
                <a:gd name="f39" fmla="?: f23 f15 f1"/>
                <a:gd name="f40" fmla="?: f23 f1 f15"/>
                <a:gd name="f41" fmla="?: f23 f2 f1"/>
                <a:gd name="f42" fmla="?: f23 f1 f2"/>
                <a:gd name="f43" fmla="abs f24"/>
                <a:gd name="f44" fmla="?: f24 f15 f1"/>
                <a:gd name="f45" fmla="?: f24 f1 f15"/>
                <a:gd name="f46" fmla="?: f23 0 f0"/>
                <a:gd name="f47" fmla="?: f23 f0 0"/>
                <a:gd name="f48" fmla="?: f22 f15 f1"/>
                <a:gd name="f49" fmla="?: f22 f1 f15"/>
                <a:gd name="f50" fmla="?: f22 f2 f1"/>
                <a:gd name="f51" fmla="?: f22 f1 f2"/>
                <a:gd name="f52" fmla="+- f27 0 f1"/>
                <a:gd name="f53" fmla="?: f21 f37 f36"/>
                <a:gd name="f54" fmla="?: f21 f36 f37"/>
                <a:gd name="f55" fmla="?: f22 f34 f35"/>
                <a:gd name="f56" fmla="?: f23 f42 f41"/>
                <a:gd name="f57" fmla="?: f23 f41 f42"/>
                <a:gd name="f58" fmla="?: f21 f40 f39"/>
                <a:gd name="f59" fmla="?: f24 f47 f46"/>
                <a:gd name="f60" fmla="?: f24 f46 f47"/>
                <a:gd name="f61" fmla="?: f23 f44 f45"/>
                <a:gd name="f62" fmla="?: f22 f51 f50"/>
                <a:gd name="f63" fmla="?: f22 f50 f51"/>
                <a:gd name="f64" fmla="?: f24 f49 f48"/>
                <a:gd name="f65" fmla="?: f22 f53 f54"/>
                <a:gd name="f66" fmla="?: f21 f57 f56"/>
                <a:gd name="f67" fmla="?: f23 f59 f60"/>
                <a:gd name="f68" fmla="?: f24 f63 f6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25" y="f26"/>
                </a:cxn>
                <a:cxn ang="f52">
                  <a:pos x="f28" y="f29"/>
                </a:cxn>
                <a:cxn ang="f52">
                  <a:pos x="f25" y="f30"/>
                </a:cxn>
                <a:cxn ang="f52">
                  <a:pos x="f31" y="f29"/>
                </a:cxn>
              </a:cxnLst>
              <a:rect l="f17" t="f20" r="f18" b="f19"/>
              <a:pathLst>
                <a:path w="21600" h="21600">
                  <a:moveTo>
                    <a:pt x="f6" y="f11"/>
                  </a:moveTo>
                  <a:arcTo wR="f32" hR="f33" stAng="f65" swAng="f55"/>
                  <a:lnTo>
                    <a:pt x="f12" y="f6"/>
                  </a:lnTo>
                  <a:arcTo wR="f38" hR="f32" stAng="f66" swAng="f58"/>
                  <a:lnTo>
                    <a:pt x="f7" y="f12"/>
                  </a:lnTo>
                  <a:arcTo wR="f43" hR="f38" stAng="f67" swAng="f61"/>
                  <a:lnTo>
                    <a:pt x="f11" y="f7"/>
                  </a:lnTo>
                  <a:arcTo wR="f33" hR="f43" stAng="f68" swAng="f64"/>
                  <a:close/>
                </a:path>
              </a:pathLst>
            </a:custGeom>
            <a:noFill/>
            <a:ln w="18360">
              <a:solidFill>
                <a:srgbClr val="808080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400" b="0" i="0" u="none" strike="noStrike" kern="1200">
                <a:ln>
                  <a:noFill/>
                </a:ln>
                <a:latin typeface="Consolas" panose="020B0609020204030204" pitchFamily="49" charset="0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925310" y="4720699"/>
            <a:ext cx="1627656" cy="543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utcTV</a:t>
            </a:r>
            <a:endParaRPr lang="pt-PT" sz="22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04" y="5663754"/>
            <a:ext cx="793876" cy="456854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>
            <a:off x="5587467" y="5328745"/>
            <a:ext cx="0" cy="242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811138" y="5328745"/>
            <a:ext cx="1" cy="242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117861" y="3665483"/>
            <a:ext cx="2015359" cy="9853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429809" y="3665483"/>
            <a:ext cx="264409" cy="9623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5821650" y="3738144"/>
            <a:ext cx="820219" cy="8896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113482" y="3665483"/>
            <a:ext cx="3213366" cy="9623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6558028" y="3939222"/>
            <a:ext cx="3167863" cy="105343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873513" y="4505255"/>
            <a:ext cx="1333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OK / Bug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318804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utcTV</a:t>
            </a:r>
            <a:r>
              <a:rPr lang="en-US" dirty="0"/>
              <a:t>: Validation for UTC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39" y="1190734"/>
            <a:ext cx="11653523" cy="2538584"/>
          </a:xfrm>
        </p:spPr>
        <p:txBody>
          <a:bodyPr>
            <a:noAutofit/>
          </a:bodyPr>
          <a:lstStyle/>
          <a:p>
            <a:r>
              <a:rPr lang="en-US" dirty="0"/>
              <a:t>New compiler switch: /d2Verify</a:t>
            </a:r>
          </a:p>
          <a:p>
            <a:r>
              <a:rPr lang="en-US" dirty="0"/>
              <a:t>Validates optimizers at the IR/IL level</a:t>
            </a:r>
          </a:p>
          <a:p>
            <a:endParaRPr lang="en-US" dirty="0"/>
          </a:p>
          <a:p>
            <a:r>
              <a:rPr lang="en-US" dirty="0"/>
              <a:t>No full correctness guarantee (yet) for some cases</a:t>
            </a:r>
          </a:p>
        </p:txBody>
      </p:sp>
    </p:spTree>
    <p:extLst>
      <p:ext uri="{BB962C8B-B14F-4D97-AF65-F5344CB8AC3E}">
        <p14:creationId xmlns:p14="http://schemas.microsoft.com/office/powerpoint/2010/main" val="31079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utcTV</a:t>
            </a:r>
            <a:r>
              <a:rPr lang="en-US" dirty="0"/>
              <a:t>: Early Results</a:t>
            </a:r>
            <a:endParaRPr lang="pt-P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75460"/>
              </p:ext>
            </p:extLst>
          </p:nvPr>
        </p:nvGraphicFramePr>
        <p:xfrm>
          <a:off x="1599875" y="2095171"/>
          <a:ext cx="9193631" cy="280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986">
                  <a:extLst>
                    <a:ext uri="{9D8B030D-6E8A-4147-A177-3AD203B41FA5}">
                      <a16:colId xmlns:a16="http://schemas.microsoft.com/office/drawing/2014/main" val="3893170408"/>
                    </a:ext>
                  </a:extLst>
                </a:gridCol>
                <a:gridCol w="2078221">
                  <a:extLst>
                    <a:ext uri="{9D8B030D-6E8A-4147-A177-3AD203B41FA5}">
                      <a16:colId xmlns:a16="http://schemas.microsoft.com/office/drawing/2014/main" val="234620479"/>
                    </a:ext>
                  </a:extLst>
                </a:gridCol>
                <a:gridCol w="3532094">
                  <a:extLst>
                    <a:ext uri="{9D8B030D-6E8A-4147-A177-3AD203B41FA5}">
                      <a16:colId xmlns:a16="http://schemas.microsoft.com/office/drawing/2014/main" val="3637188958"/>
                    </a:ext>
                  </a:extLst>
                </a:gridCol>
                <a:gridCol w="1694330">
                  <a:extLst>
                    <a:ext uri="{9D8B030D-6E8A-4147-A177-3AD203B41FA5}">
                      <a16:colId xmlns:a16="http://schemas.microsoft.com/office/drawing/2014/main" val="1472517101"/>
                    </a:ext>
                  </a:extLst>
                </a:gridCol>
              </a:tblGrid>
              <a:tr h="478530">
                <a:tc>
                  <a:txBody>
                    <a:bodyPr/>
                    <a:lstStyle/>
                    <a:p>
                      <a:r>
                        <a:rPr lang="en-US" sz="2400" dirty="0"/>
                        <a:t>Benchmark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Lines of code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Compile</a:t>
                      </a:r>
                      <a:r>
                        <a:rPr lang="en-US" sz="2400" baseline="0" dirty="0"/>
                        <a:t> with /d2Verify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Slowdown</a:t>
                      </a:r>
                      <a:endParaRPr lang="pt-P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12192"/>
                  </a:ext>
                </a:extLst>
              </a:tr>
              <a:tr h="478530">
                <a:tc>
                  <a:txBody>
                    <a:bodyPr/>
                    <a:lstStyle/>
                    <a:p>
                      <a:r>
                        <a:rPr lang="en-US" sz="2400" dirty="0"/>
                        <a:t>bzip2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7k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 min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106x</a:t>
                      </a:r>
                      <a:endParaRPr lang="pt-P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451273"/>
                  </a:ext>
                </a:extLst>
              </a:tr>
              <a:tr h="478530">
                <a:tc>
                  <a:txBody>
                    <a:bodyPr/>
                    <a:lstStyle/>
                    <a:p>
                      <a:r>
                        <a:rPr lang="en-US" sz="2400" dirty="0" err="1"/>
                        <a:t>gcc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754k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8 hours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186x</a:t>
                      </a:r>
                      <a:endParaRPr lang="pt-P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68322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r>
                        <a:rPr lang="en-US" sz="2400" dirty="0" err="1"/>
                        <a:t>gzip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9k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 min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70x</a:t>
                      </a:r>
                      <a:endParaRPr lang="pt-P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98265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r>
                        <a:rPr lang="en-US" sz="2400" dirty="0"/>
                        <a:t>sqlite3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189k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 h 20 min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234x</a:t>
                      </a:r>
                      <a:endParaRPr lang="pt-P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40952"/>
                  </a:ext>
                </a:extLst>
              </a:tr>
              <a:tr h="159510">
                <a:tc>
                  <a:txBody>
                    <a:bodyPr/>
                    <a:lstStyle/>
                    <a:p>
                      <a:r>
                        <a:rPr lang="en-US" sz="2400" dirty="0"/>
                        <a:t>Z3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500k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17 hours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32x</a:t>
                      </a:r>
                      <a:endParaRPr lang="pt-P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2356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11153" y="5519193"/>
            <a:ext cx="4751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Note: 32-bits, single-threaded compiler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6594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11" y="898711"/>
            <a:ext cx="4661648" cy="46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39" y="1190734"/>
            <a:ext cx="11653523" cy="5057666"/>
          </a:xfrm>
        </p:spPr>
        <p:txBody>
          <a:bodyPr>
            <a:noAutofit/>
          </a:bodyPr>
          <a:lstStyle/>
          <a:p>
            <a:r>
              <a:rPr lang="en-US" dirty="0"/>
              <a:t>Today’s software passes through at least one compiler</a:t>
            </a:r>
          </a:p>
          <a:p>
            <a:r>
              <a:rPr lang="en-US" dirty="0"/>
              <a:t>Compilers can introduce bugs and security vulnerabilities in correct programs</a:t>
            </a:r>
          </a:p>
          <a:p>
            <a:endParaRPr lang="en-US" dirty="0"/>
          </a:p>
          <a:p>
            <a:r>
              <a:rPr lang="en-US" dirty="0"/>
              <a:t>We need reliable compilers</a:t>
            </a:r>
          </a:p>
          <a:p>
            <a:r>
              <a:rPr lang="en-US" dirty="0"/>
              <a:t>Alive and </a:t>
            </a:r>
            <a:r>
              <a:rPr lang="en-US" dirty="0" err="1"/>
              <a:t>utcTV</a:t>
            </a:r>
            <a:r>
              <a:rPr lang="en-US" dirty="0"/>
              <a:t> are first steps in this direction</a:t>
            </a:r>
          </a:p>
          <a:p>
            <a:endParaRPr lang="en-US" dirty="0"/>
          </a:p>
          <a:p>
            <a:r>
              <a:rPr lang="en-US" dirty="0"/>
              <a:t>Can we replicate the success of Static Analysis?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96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0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250" dirty="0"/>
              <a:t>Pressure for better Compilers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sz="quarter" idx="10"/>
          </p:nvPr>
        </p:nvSpPr>
        <p:spPr>
          <a:xfrm>
            <a:off x="134769" y="4507676"/>
            <a:ext cx="11653523" cy="2187971"/>
          </a:xfrm>
        </p:spPr>
        <p:txBody>
          <a:bodyPr>
            <a:normAutofit/>
          </a:bodyPr>
          <a:lstStyle/>
          <a:p>
            <a:r>
              <a:rPr lang="en-US" sz="3200" dirty="0"/>
              <a:t>Improve performance</a:t>
            </a:r>
          </a:p>
          <a:p>
            <a:r>
              <a:rPr lang="en-US" sz="3200" dirty="0"/>
              <a:t>Reduce code size</a:t>
            </a:r>
          </a:p>
          <a:p>
            <a:r>
              <a:rPr lang="en-US" sz="3200" dirty="0"/>
              <a:t>Reduce energy consumption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610" y="1771189"/>
            <a:ext cx="2088232" cy="2386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91672"/>
            <a:ext cx="3399101" cy="22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Compilers </a:t>
            </a:r>
            <a:r>
              <a:rPr lang="en-US"/>
              <a:t>do deliver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69239" y="1190734"/>
            <a:ext cx="11653523" cy="3327478"/>
          </a:xfrm>
        </p:spPr>
        <p:txBody>
          <a:bodyPr>
            <a:noAutofit/>
          </a:bodyPr>
          <a:lstStyle/>
          <a:p>
            <a:r>
              <a:rPr lang="en-US" sz="3200" dirty="0"/>
              <a:t>LLVM 3.2 introduced a Loop Vectorizer</a:t>
            </a:r>
          </a:p>
          <a:p>
            <a:pPr lvl="1"/>
            <a:r>
              <a:rPr lang="en-US" dirty="0"/>
              <a:t>Performance improvement of 10-300% in benchmarks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Visual Studio 2015 Update 3:  &gt; 10% on SPEC CPU 2k/2k6</a:t>
            </a:r>
          </a:p>
        </p:txBody>
      </p:sp>
    </p:spTree>
    <p:extLst>
      <p:ext uri="{BB962C8B-B14F-4D97-AF65-F5344CB8AC3E}">
        <p14:creationId xmlns:p14="http://schemas.microsoft.com/office/powerpoint/2010/main" val="11808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Compilers also have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9239" y="1190733"/>
            <a:ext cx="11653523" cy="5604513"/>
          </a:xfrm>
        </p:spPr>
        <p:txBody>
          <a:bodyPr>
            <a:no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en-US" dirty="0" err="1"/>
              <a:t>Csmith</a:t>
            </a:r>
            <a:r>
              <a:rPr lang="en-US" dirty="0"/>
              <a:t> [PLDI’11]:</a:t>
            </a:r>
          </a:p>
          <a:p>
            <a:pPr marL="554547" lvl="2"/>
            <a:r>
              <a:rPr lang="en-US" sz="2800" dirty="0">
                <a:latin typeface="+mj-lt"/>
              </a:rPr>
              <a:t>79 bugs in GCC (25 P1)</a:t>
            </a:r>
          </a:p>
          <a:p>
            <a:pPr marL="554547" lvl="2"/>
            <a:r>
              <a:rPr lang="en-US" sz="2800" dirty="0">
                <a:latin typeface="+mj-lt"/>
              </a:rPr>
              <a:t>202 bugs in LLVM</a:t>
            </a:r>
          </a:p>
          <a:p>
            <a:pPr marL="160020" lvl="1" indent="0">
              <a:buNone/>
            </a:pPr>
            <a:endParaRPr lang="en-US" dirty="0">
              <a:latin typeface="+mj-lt"/>
            </a:endParaRPr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US" dirty="0"/>
              <a:t>Orion [PLDI’14]:</a:t>
            </a:r>
          </a:p>
          <a:p>
            <a:pPr lvl="1"/>
            <a:r>
              <a:rPr lang="en-US" sz="2800" dirty="0">
                <a:latin typeface="+mj-lt"/>
              </a:rPr>
              <a:t>40 wrong-code bugs in GCC</a:t>
            </a:r>
          </a:p>
          <a:p>
            <a:pPr lvl="1"/>
            <a:r>
              <a:rPr lang="en-US" sz="2800" dirty="0">
                <a:latin typeface="+mj-lt"/>
              </a:rPr>
              <a:t>42 wrong-code bugs in LLVM</a:t>
            </a:r>
          </a:p>
          <a:p>
            <a:endParaRPr lang="en-US" sz="2400" dirty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US" dirty="0"/>
              <a:t>Last Week:</a:t>
            </a:r>
          </a:p>
          <a:p>
            <a:pPr lvl="1"/>
            <a:r>
              <a:rPr lang="en-US" sz="2800" dirty="0">
                <a:latin typeface="+mj-lt"/>
              </a:rPr>
              <a:t>476 open wrong-code bug reports in GCC (out of 9,930)</a:t>
            </a:r>
          </a:p>
          <a:p>
            <a:pPr lvl="1"/>
            <a:r>
              <a:rPr lang="en-US" sz="2800" dirty="0">
                <a:latin typeface="+mj-lt"/>
              </a:rPr>
              <a:t>22 open wrong-code bug reports in LLVM (out of 7,002)</a:t>
            </a:r>
          </a:p>
        </p:txBody>
      </p:sp>
    </p:spTree>
    <p:extLst>
      <p:ext uri="{BB962C8B-B14F-4D97-AF65-F5344CB8AC3E}">
        <p14:creationId xmlns:p14="http://schemas.microsoft.com/office/powerpoint/2010/main" val="66977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Buggy </a:t>
            </a:r>
            <a:r>
              <a:rPr lang="pt-PT" dirty="0" err="1"/>
              <a:t>Compilers</a:t>
            </a:r>
            <a:r>
              <a:rPr lang="pt-PT" dirty="0"/>
              <a:t> = Security Bugs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PT" dirty="0"/>
              <a:t>CVE-2006-1902</a:t>
            </a:r>
          </a:p>
          <a:p>
            <a:r>
              <a:rPr lang="pt-PT" dirty="0"/>
              <a:t>GCC 4.1/4.2 (</a:t>
            </a:r>
            <a:r>
              <a:rPr lang="pt-PT" dirty="0" err="1"/>
              <a:t>fold-const.c</a:t>
            </a:r>
            <a:r>
              <a:rPr lang="pt-PT" dirty="0"/>
              <a:t>) </a:t>
            </a:r>
            <a:r>
              <a:rPr lang="pt-PT" dirty="0" err="1"/>
              <a:t>had</a:t>
            </a:r>
            <a:r>
              <a:rPr lang="pt-PT" dirty="0"/>
              <a:t> a bug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could</a:t>
            </a:r>
            <a:r>
              <a:rPr lang="pt-PT" dirty="0"/>
              <a:t> remove </a:t>
            </a:r>
            <a:r>
              <a:rPr lang="pt-PT" dirty="0" err="1"/>
              <a:t>valid</a:t>
            </a:r>
            <a:r>
              <a:rPr lang="pt-PT" dirty="0"/>
              <a:t> </a:t>
            </a:r>
            <a:r>
              <a:rPr lang="pt-PT" dirty="0" err="1"/>
              <a:t>pointer</a:t>
            </a:r>
            <a:r>
              <a:rPr lang="pt-PT" dirty="0"/>
              <a:t> </a:t>
            </a:r>
            <a:r>
              <a:rPr lang="pt-PT" dirty="0" err="1"/>
              <a:t>comparisons</a:t>
            </a:r>
            <a:endParaRPr lang="pt-PT" dirty="0"/>
          </a:p>
          <a:p>
            <a:r>
              <a:rPr lang="pt-PT" dirty="0" err="1"/>
              <a:t>Removed</a:t>
            </a:r>
            <a:r>
              <a:rPr lang="pt-PT" dirty="0"/>
              <a:t> </a:t>
            </a:r>
            <a:r>
              <a:rPr lang="pt-PT" dirty="0" err="1"/>
              <a:t>bounds</a:t>
            </a:r>
            <a:r>
              <a:rPr lang="pt-PT" dirty="0"/>
              <a:t> </a:t>
            </a:r>
            <a:r>
              <a:rPr lang="pt-PT" dirty="0" err="1"/>
              <a:t>checks</a:t>
            </a:r>
            <a:r>
              <a:rPr lang="pt-PT" dirty="0"/>
              <a:t> in, e.g., Samba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4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Churn in Compiler’s code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0154" t="59496" r="24584" b="12810"/>
          <a:stretch/>
        </p:blipFill>
        <p:spPr>
          <a:xfrm>
            <a:off x="3462664" y="2119770"/>
            <a:ext cx="5315577" cy="3642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9197" y="1953514"/>
            <a:ext cx="73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gcc</a:t>
            </a:r>
            <a:r>
              <a:rPr lang="en-US" sz="2400" dirty="0"/>
              <a:t>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36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3-30367_MSR White Template 16x9">
  <a:themeElements>
    <a:clrScheme name="Custom 128">
      <a:dk1>
        <a:srgbClr val="525051"/>
      </a:dk1>
      <a:lt1>
        <a:srgbClr val="FFFFFF"/>
      </a:lt1>
      <a:dk2>
        <a:srgbClr val="00BCF2"/>
      </a:dk2>
      <a:lt2>
        <a:srgbClr val="A1A1A1"/>
      </a:lt2>
      <a:accent1>
        <a:srgbClr val="00B294"/>
      </a:accent1>
      <a:accent2>
        <a:srgbClr val="009E49"/>
      </a:accent2>
      <a:accent3>
        <a:srgbClr val="BAD80A"/>
      </a:accent3>
      <a:accent4>
        <a:srgbClr val="FFF100"/>
      </a:accent4>
      <a:accent5>
        <a:srgbClr val="FF8C00"/>
      </a:accent5>
      <a:accent6>
        <a:srgbClr val="EC008C"/>
      </a:accent6>
      <a:hlink>
        <a:srgbClr val="A1A1A1"/>
      </a:hlink>
      <a:folHlink>
        <a:srgbClr val="00188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R_Template_16x9" id="{09D7E618-0FA4-493D-B290-7A2E6215D746}" vid="{074D2BD1-8FEF-4AE1-A019-47AFC44A13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MSR_Template_16x9_v02</Template>
  <TotalTime>0</TotalTime>
  <Words>2210</Words>
  <Application>Microsoft Office PowerPoint</Application>
  <PresentationFormat>Widescreen</PresentationFormat>
  <Paragraphs>719</Paragraphs>
  <Slides>45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Consolas</vt:lpstr>
      <vt:lpstr>DejaVu Sans</vt:lpstr>
      <vt:lpstr>Segoe UI</vt:lpstr>
      <vt:lpstr>Segoe UI Light</vt:lpstr>
      <vt:lpstr>Wingdings</vt:lpstr>
      <vt:lpstr>3-30367_MSR White Template 16x9</vt:lpstr>
      <vt:lpstr>PowerPoint Presentation</vt:lpstr>
      <vt:lpstr>Improving Reliability of Compilers</vt:lpstr>
      <vt:lpstr>Compilers…</vt:lpstr>
      <vt:lpstr>Why care about Compilers?</vt:lpstr>
      <vt:lpstr>Pressure for better Compilers</vt:lpstr>
      <vt:lpstr>Compilers do deliver</vt:lpstr>
      <vt:lpstr>Compilers also have Bugs</vt:lpstr>
      <vt:lpstr>Buggy Compilers = Security Bugs</vt:lpstr>
      <vt:lpstr>Churn in Compiler’s code</vt:lpstr>
      <vt:lpstr>March to Disaster?</vt:lpstr>
      <vt:lpstr>Motivation</vt:lpstr>
      <vt:lpstr>Software Development Practices</vt:lpstr>
      <vt:lpstr>Software Compiler Development Practices</vt:lpstr>
      <vt:lpstr>Why no Static Analysis for Compilers?</vt:lpstr>
      <vt:lpstr>“Static Analysis” for Compilers</vt:lpstr>
      <vt:lpstr>Optimizations are Easy to Get Wrong</vt:lpstr>
      <vt:lpstr>Optimizations are Easy to Get Wrong</vt:lpstr>
      <vt:lpstr>Implementing Peephole Optimizers</vt:lpstr>
      <vt:lpstr>Alive</vt:lpstr>
      <vt:lpstr>A Simple Peephole Optimization</vt:lpstr>
      <vt:lpstr>A Simple Peephole Optimization</vt:lpstr>
      <vt:lpstr>A Simple Peephole Optimization</vt:lpstr>
      <vt:lpstr>A Simple Peephole Optimization</vt:lpstr>
      <vt:lpstr>A Simple Peephole Optimization</vt:lpstr>
      <vt:lpstr>A Simple Peephole Optimization</vt:lpstr>
      <vt:lpstr>Alive Language</vt:lpstr>
      <vt:lpstr>Alive Language</vt:lpstr>
      <vt:lpstr>Alive</vt:lpstr>
      <vt:lpstr>Type Inference</vt:lpstr>
      <vt:lpstr>Correctness Criteria</vt:lpstr>
      <vt:lpstr>The story of a new optimization</vt:lpstr>
      <vt:lpstr>The story of a new optimization</vt:lpstr>
      <vt:lpstr>The story of a new optimization</vt:lpstr>
      <vt:lpstr>Experiments</vt:lpstr>
      <vt:lpstr>InstCombine: Stats per File</vt:lpstr>
      <vt:lpstr>Optimal Attribute Inference</vt:lpstr>
      <vt:lpstr>Optimal Attribute Inference</vt:lpstr>
      <vt:lpstr>Long Tail of Optimizations</vt:lpstr>
      <vt:lpstr>Alive is Useful!</vt:lpstr>
      <vt:lpstr>utcTV: Validation for UTC</vt:lpstr>
      <vt:lpstr>utcTV: Validation for UTC</vt:lpstr>
      <vt:lpstr>utcTV: Early Results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2018-04-19T16:25:07Z</dcterms:created>
  <dcterms:modified xsi:type="dcterms:W3CDTF">2018-04-19T16:25:19Z</dcterms:modified>
</cp:coreProperties>
</file>