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52" r:id="rId1"/>
  </p:sldMasterIdLst>
  <p:notesMasterIdLst>
    <p:notesMasterId r:id="rId55"/>
  </p:notesMasterIdLst>
  <p:sldIdLst>
    <p:sldId id="256" r:id="rId2"/>
    <p:sldId id="285" r:id="rId3"/>
    <p:sldId id="257" r:id="rId4"/>
    <p:sldId id="260" r:id="rId5"/>
    <p:sldId id="258" r:id="rId6"/>
    <p:sldId id="261" r:id="rId7"/>
    <p:sldId id="262" r:id="rId8"/>
    <p:sldId id="263" r:id="rId9"/>
    <p:sldId id="278" r:id="rId10"/>
    <p:sldId id="266" r:id="rId11"/>
    <p:sldId id="277" r:id="rId12"/>
    <p:sldId id="289" r:id="rId13"/>
    <p:sldId id="280" r:id="rId14"/>
    <p:sldId id="270" r:id="rId15"/>
    <p:sldId id="282" r:id="rId16"/>
    <p:sldId id="288" r:id="rId17"/>
    <p:sldId id="290" r:id="rId18"/>
    <p:sldId id="291" r:id="rId19"/>
    <p:sldId id="279" r:id="rId20"/>
    <p:sldId id="264" r:id="rId21"/>
    <p:sldId id="337" r:id="rId22"/>
    <p:sldId id="324" r:id="rId23"/>
    <p:sldId id="325" r:id="rId24"/>
    <p:sldId id="327" r:id="rId25"/>
    <p:sldId id="326" r:id="rId26"/>
    <p:sldId id="335" r:id="rId27"/>
    <p:sldId id="336" r:id="rId28"/>
    <p:sldId id="328" r:id="rId29"/>
    <p:sldId id="283" r:id="rId30"/>
    <p:sldId id="284" r:id="rId31"/>
    <p:sldId id="329" r:id="rId32"/>
    <p:sldId id="286" r:id="rId33"/>
    <p:sldId id="330" r:id="rId34"/>
    <p:sldId id="338" r:id="rId35"/>
    <p:sldId id="331" r:id="rId36"/>
    <p:sldId id="332" r:id="rId37"/>
    <p:sldId id="333" r:id="rId38"/>
    <p:sldId id="334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287" r:id="rId52"/>
    <p:sldId id="323" r:id="rId53"/>
    <p:sldId id="274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73552-7C09-47A8-81A1-8768D4E6474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A516B-B00A-42C0-BC6A-95FD84D3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1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what’s memory layout in this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516B-B00A-42C0-BC6A-95FD84D389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5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Last entry: LLVM will give </a:t>
            </a:r>
            <a:r>
              <a:rPr lang="en" sz="1100" dirty="0" err="1"/>
              <a:t>ModRef</a:t>
            </a:r>
            <a:r>
              <a:rPr lang="en" sz="1100" dirty="0"/>
              <a:t> result. AA does not do control flow analysis and this is the expected result, even though %a doesn’t escape. The ideal result would be Ref, but the cost of AA analysis would also increase.</a:t>
            </a:r>
            <a:endParaRPr sz="1100" dirty="0"/>
          </a:p>
        </p:txBody>
      </p:sp>
      <p:sp>
        <p:nvSpPr>
          <p:cNvPr id="802" name="Shape 802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2005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0" name="Shape 8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latin typeface="Arial"/>
                <a:ea typeface="Arial"/>
                <a:cs typeface="Arial"/>
                <a:sym typeface="Arial"/>
              </a:rPr>
              <a:t>Checks return a boolean values.</a:t>
            </a:r>
            <a:endParaRPr/>
          </a:p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latin typeface="Arial"/>
                <a:ea typeface="Arial"/>
                <a:cs typeface="Arial"/>
                <a:sym typeface="Arial"/>
              </a:rPr>
              <a:t>Generators return a new ModRefInfo value.</a:t>
            </a:r>
            <a:endParaRPr/>
          </a:p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Both receive one </a:t>
            </a:r>
            <a:r>
              <a:rPr lang="en" sz="1100" b="0" i="0" u="none" strike="noStrike" cap="none" dirty="0" err="1">
                <a:latin typeface="Arial"/>
                <a:ea typeface="Arial"/>
                <a:cs typeface="Arial"/>
                <a:sym typeface="Arial"/>
              </a:rPr>
              <a:t>ModRefInfo</a:t>
            </a:r>
            <a:r>
              <a:rPr lang="en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 values as params. Only union and intersect receive two</a:t>
            </a:r>
            <a:r>
              <a:rPr lang="en" dirty="0"/>
              <a:t> </a:t>
            </a:r>
            <a:r>
              <a:rPr lang="en" sz="1100" b="0" i="0" u="none" strike="noStrike" cap="none" dirty="0">
                <a:latin typeface="Arial"/>
                <a:ea typeface="Arial"/>
                <a:cs typeface="Arial"/>
                <a:sym typeface="Arial"/>
              </a:rPr>
              <a:t>params.</a:t>
            </a:r>
            <a:endParaRPr sz="11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9100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Shape 818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2868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Shape 817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Shape 818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2599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Shape 8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3" name="Shape 8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We sometimes need </a:t>
            </a:r>
            <a:r>
              <a:rPr lang="en" dirty="0" err="1">
                <a:solidFill>
                  <a:schemeClr val="dk1"/>
                </a:solidFill>
              </a:rPr>
              <a:t>ModRef</a:t>
            </a:r>
            <a:r>
              <a:rPr lang="en" dirty="0">
                <a:solidFill>
                  <a:schemeClr val="dk1"/>
                </a:solidFill>
              </a:rPr>
              <a:t> + alias information. If the alias info is “free”, we can avoid the double AA calls.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6641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Shape 8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Shape 8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 other use cases: 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-&gt; Def-Use chains in MemorySSA can use this info for getting AliasSets with a limit based on optimized accesses. A set of accesses can become non-promotable if unoptimized or must not set.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-&gt; Also in </a:t>
            </a:r>
            <a:r>
              <a:rPr lang="en" dirty="0" err="1"/>
              <a:t>MemorySSA</a:t>
            </a:r>
            <a:r>
              <a:rPr lang="en" dirty="0"/>
              <a:t> Def chains, A </a:t>
            </a:r>
            <a:r>
              <a:rPr lang="en" dirty="0" err="1"/>
              <a:t>MustAlias</a:t>
            </a:r>
            <a:r>
              <a:rPr lang="en" dirty="0"/>
              <a:t> found between two </a:t>
            </a:r>
            <a:r>
              <a:rPr lang="en" dirty="0" err="1"/>
              <a:t>defs</a:t>
            </a:r>
            <a:r>
              <a:rPr lang="en" dirty="0"/>
              <a:t> can facilitate DCE if there are no uses for the first Def.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8918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Shape 8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9" name="Shape 8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other use cases: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-&gt; Def-Use chains in MemorySSA can use this info for getting AliasSets with a limit based on optimized accesses. A set of accesses can become non-promotable if unoptimized or must not set.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-&gt; Also in </a:t>
            </a:r>
            <a:r>
              <a:rPr lang="en" dirty="0" err="1"/>
              <a:t>MemorySSA</a:t>
            </a:r>
            <a:r>
              <a:rPr lang="en" dirty="0"/>
              <a:t> Def chains, A </a:t>
            </a:r>
            <a:r>
              <a:rPr lang="en" dirty="0" err="1"/>
              <a:t>MustAlias</a:t>
            </a:r>
            <a:r>
              <a:rPr lang="en" dirty="0"/>
              <a:t> found between two </a:t>
            </a:r>
            <a:r>
              <a:rPr lang="en" dirty="0" err="1"/>
              <a:t>defs</a:t>
            </a:r>
            <a:r>
              <a:rPr lang="en" dirty="0"/>
              <a:t> can facilitate DCE if there are no uses for the first Def.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3048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Shape 858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557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88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readnone' attribute</a:t>
            </a:r>
            <a:endParaRPr/>
          </a:p>
        </p:txBody>
      </p:sp>
      <p:sp>
        <p:nvSpPr>
          <p:cNvPr id="888" name="Shape 888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07761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Shape 894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Shape 895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9854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2261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Shape 9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2" name="Shape 9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latin typeface="Arial"/>
                <a:ea typeface="Arial"/>
                <a:cs typeface="Arial"/>
                <a:sym typeface="Arial"/>
              </a:rPr>
              <a:t>Checks return a boolean values. Generators return a new ModRefInfo value. Both receive one or two ModRefInfo values as params.</a:t>
            </a:r>
            <a:endParaRPr sz="11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984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Shape 909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Shape 910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705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Shape 9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4" name="Shape 9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Must is never set in GlobalsModRef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17080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Shape 950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Shape 951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52133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Shape 961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Shape 962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10524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Shape 972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Shape 97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3757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Shape 10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2" name="Shape 10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latin typeface="Arial"/>
                <a:ea typeface="Arial"/>
                <a:cs typeface="Arial"/>
                <a:sym typeface="Arial"/>
              </a:rPr>
              <a:t>...another API</a:t>
            </a:r>
            <a:endParaRPr sz="11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3514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Shape 10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9" name="Shape 10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ModRef relation is not commutative.</a:t>
            </a:r>
            <a:endParaRPr sz="105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Must is only set if CS1 only accesses and modifies arguments, and MustAlias is found between CS2 and all the arguments of CS1.</a:t>
            </a:r>
            <a:endParaRPr sz="105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69001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Shape 1015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Shape 1016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5632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Shape 1022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Shape 102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148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088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Shape 734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0478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Shape 70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672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200" cy="4525560"/>
          </a:xfrm>
          <a:prstGeom prst="rect">
            <a:avLst/>
          </a:prstGeom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en-US" sz="1100" b="0" strike="noStrike" spc="-1">
                <a:latin typeface="Arial"/>
              </a:rPr>
              <a:t>AA can use Precise/Upper to reason about potential UB cases.</a:t>
            </a:r>
          </a:p>
          <a:p>
            <a:pPr>
              <a:lnSpc>
                <a:spcPct val="100000"/>
              </a:lnSpc>
            </a:pPr>
            <a:r>
              <a:rPr lang="en-US" sz="1100" b="0" strike="noStrike" spc="-1">
                <a:latin typeface="Arial"/>
              </a:rPr>
              <a:t>Useful for accesses that aren’t guaranteed to be executed.</a:t>
            </a:r>
          </a:p>
        </p:txBody>
      </p:sp>
      <p:sp>
        <p:nvSpPr>
          <p:cNvPr id="20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06752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Shape 766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1398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3" name="Shape 7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16000" lvl="0" indent="-21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dirty="0" err="1">
                <a:solidFill>
                  <a:schemeClr val="dk1"/>
                </a:solidFill>
              </a:rPr>
              <a:t>ModRefInfo</a:t>
            </a:r>
            <a:r>
              <a:rPr lang="en" dirty="0">
                <a:solidFill>
                  <a:schemeClr val="dk1"/>
                </a:solidFill>
              </a:rPr>
              <a:t> stores info for memory access and between </a:t>
            </a:r>
            <a:r>
              <a:rPr lang="en" dirty="0" err="1">
                <a:solidFill>
                  <a:schemeClr val="dk1"/>
                </a:solidFill>
              </a:rPr>
              <a:t>memoryaccesses</a:t>
            </a:r>
            <a:r>
              <a:rPr lang="en" dirty="0">
                <a:solidFill>
                  <a:schemeClr val="dk1"/>
                </a:solidFill>
              </a:rPr>
              <a:t>. </a:t>
            </a:r>
            <a:endParaRPr dirty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0" name="Shape 7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noAutofit/>
          </a:bodyPr>
          <a:lstStyle/>
          <a:p>
            <a:pPr marL="216000" marR="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5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4BEC-D737-43A9-85AB-C2F7CFEEEB45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2669" y="6446837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17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EFF4-CBFD-4756-AA16-96356E6AEEC7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6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616-0134-4C87-AFCE-BA9DD411B432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7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FF4F-BE0D-4A55-8254-E03B85FAA7AB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74752" y="6455607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E6B8-2310-477C-BBC4-EB90F859159E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38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656D-443A-446E-AED1-C7477DF2CAC8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0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8D0D-E569-4F18-BD4C-80E6B96682F6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7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E48-8266-4072-8A84-E65E912B928A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1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F661-B415-46DF-A272-B9A51D18CFB7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9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B78F90-236E-42DF-94C1-D28021CCB084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1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C25F-3C8E-4D63-B1C6-0FC25F3CB701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1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ED4A1A-6014-4D49-977F-D6B16B84134D}" type="datetime1">
              <a:rPr lang="en-US" smtClean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0690" y="644683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50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A1ED-1B61-42EF-86D0-43454981B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Pointers, Alias &amp; </a:t>
            </a:r>
            <a:r>
              <a:rPr lang="en-US" dirty="0" err="1"/>
              <a:t>ModRef</a:t>
            </a:r>
            <a:r>
              <a:rPr lang="en-US" dirty="0"/>
              <a:t> Analyses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77CE-1AA7-475E-A6DC-109AE1D65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0" y="4455619"/>
            <a:ext cx="10594269" cy="1823737"/>
          </a:xfrm>
        </p:spPr>
        <p:txBody>
          <a:bodyPr>
            <a:noAutofit/>
          </a:bodyPr>
          <a:lstStyle/>
          <a:p>
            <a:r>
              <a:rPr lang="en-US" sz="2800" cap="none" dirty="0"/>
              <a:t>Alina Sbirlea (Google), Nuno Lopes (Microsoft Research)</a:t>
            </a:r>
          </a:p>
          <a:p>
            <a:endParaRPr lang="en-US" cap="none" dirty="0"/>
          </a:p>
          <a:p>
            <a:r>
              <a:rPr lang="en-US" sz="2200" cap="none" dirty="0"/>
              <a:t>Joint work with: Juneyoung Lee, Gil </a:t>
            </a:r>
            <a:r>
              <a:rPr lang="en-US" sz="2200" cap="none" dirty="0" err="1"/>
              <a:t>Hur</a:t>
            </a:r>
            <a:r>
              <a:rPr lang="en-US" sz="2200" cap="none" dirty="0"/>
              <a:t> (SNU), Ralf Jung (MPI-SWS), Zhengyang Liu, John </a:t>
            </a:r>
            <a:r>
              <a:rPr lang="en-US" sz="2200" cap="none" dirty="0" err="1"/>
              <a:t>Regehr</a:t>
            </a:r>
            <a:r>
              <a:rPr lang="en-US" sz="2200" cap="none" dirty="0"/>
              <a:t> (U. Utah)</a:t>
            </a:r>
          </a:p>
        </p:txBody>
      </p:sp>
    </p:spTree>
    <p:extLst>
      <p:ext uri="{BB962C8B-B14F-4D97-AF65-F5344CB8AC3E}">
        <p14:creationId xmlns:p14="http://schemas.microsoft.com/office/powerpoint/2010/main" val="75154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1879-4CA9-4D0E-B44F-8BA37F32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24253" cy="1450757"/>
          </a:xfrm>
        </p:spPr>
        <p:txBody>
          <a:bodyPr/>
          <a:lstStyle/>
          <a:p>
            <a:r>
              <a:rPr lang="en-US" dirty="0"/>
              <a:t>Physical Pointers: p ≠ (</a:t>
            </a:r>
            <a:r>
              <a:rPr lang="en-US" dirty="0" err="1"/>
              <a:t>int</a:t>
            </a:r>
            <a:r>
              <a:rPr lang="en-US" dirty="0"/>
              <a:t>*)(</a:t>
            </a:r>
            <a:r>
              <a:rPr lang="en-US" dirty="0" err="1"/>
              <a:t>int</a:t>
            </a:r>
            <a:r>
              <a:rPr lang="en-US" dirty="0"/>
              <a:t>)p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30D09-E9BE-4A12-9B3B-1748A3210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981200"/>
            <a:ext cx="3322321" cy="35559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)p + 4;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)q;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*q = 0;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(x == y)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*(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(*q);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0 or 1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2F7C59-81DF-42C0-9779-E15129F239BA}"/>
              </a:ext>
            </a:extLst>
          </p:cNvPr>
          <p:cNvSpPr txBox="1">
            <a:spLocks/>
          </p:cNvSpPr>
          <p:nvPr/>
        </p:nvSpPr>
        <p:spPr>
          <a:xfrm>
            <a:off x="7066278" y="1981199"/>
            <a:ext cx="3322321" cy="35559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)p + 4;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)q;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*q = 0;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(x == y)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*(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print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(*q);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0 or 1</a:t>
            </a:r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3B3788E-B643-4616-878F-1F479337BBA3}"/>
              </a:ext>
            </a:extLst>
          </p:cNvPr>
          <p:cNvSpPr/>
          <p:nvPr/>
        </p:nvSpPr>
        <p:spPr>
          <a:xfrm>
            <a:off x="5176941" y="3259666"/>
            <a:ext cx="1131995" cy="80433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GVN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864F85A-B762-4F13-B7A0-315D70EA3427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2311400" y="4699001"/>
            <a:ext cx="1193800" cy="10820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38A3E2B-7BD6-45BF-B781-596C1B70875A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8393906" y="4699001"/>
            <a:ext cx="229497" cy="10820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4061212-6506-4DC0-B0BC-831FFAEE34BD}"/>
              </a:ext>
            </a:extLst>
          </p:cNvPr>
          <p:cNvSpPr txBox="1"/>
          <p:nvPr/>
        </p:nvSpPr>
        <p:spPr>
          <a:xfrm>
            <a:off x="2154028" y="5781039"/>
            <a:ext cx="2702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Ok to replace with q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BF0384-98ED-4570-9E23-6CB3A72753D3}"/>
              </a:ext>
            </a:extLst>
          </p:cNvPr>
          <p:cNvSpPr txBox="1"/>
          <p:nvPr/>
        </p:nvSpPr>
        <p:spPr>
          <a:xfrm>
            <a:off x="6731218" y="5781039"/>
            <a:ext cx="378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Not ok to replace with ‘p + 4’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F14FA-94E0-4C50-A295-02E21A6B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1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10" grpId="0" uiExpand="1"/>
      <p:bldP spid="11" grpId="0" uiExpan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6C418-9246-4F89-86F6-DC4DF89A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Pointers: </a:t>
            </a:r>
            <a:r>
              <a:rPr lang="en-US" dirty="0" err="1"/>
              <a:t>p+n</a:t>
            </a:r>
            <a:r>
              <a:rPr lang="en-US" dirty="0"/>
              <a:t> and 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72B83-007D-4043-8D0F-BB31665D3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70" y="4530900"/>
            <a:ext cx="10303933" cy="1210558"/>
          </a:xfrm>
        </p:spPr>
        <p:txBody>
          <a:bodyPr>
            <a:noAutofit/>
          </a:bodyPr>
          <a:lstStyle/>
          <a:p>
            <a:r>
              <a:rPr lang="en-US" sz="2800" dirty="0"/>
              <a:t>At </a:t>
            </a:r>
            <a:r>
              <a:rPr lang="en-US" sz="2800" dirty="0" err="1"/>
              <a:t>inttoptr</a:t>
            </a:r>
            <a:r>
              <a:rPr lang="en-US" sz="2800" dirty="0"/>
              <a:t> time we don’t know which objects the pointer may refer to (1 or 2 objects).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F2D0A0DA-7413-44BA-B4FB-6EF999155C3E}"/>
              </a:ext>
            </a:extLst>
          </p:cNvPr>
          <p:cNvSpPr txBox="1">
            <a:spLocks/>
          </p:cNvSpPr>
          <p:nvPr/>
        </p:nvSpPr>
        <p:spPr>
          <a:xfrm>
            <a:off x="429852" y="1970136"/>
            <a:ext cx="4459403" cy="18303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)q;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or p+4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*)x = 0;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q[0]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*(((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*)x)+1) = 0;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q[1]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*(((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*)x)-1) = 0;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p[3]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778180E-D0D5-4257-B41E-A5C71D1899AB}"/>
              </a:ext>
            </a:extLst>
          </p:cNvPr>
          <p:cNvGrpSpPr/>
          <p:nvPr/>
        </p:nvGrpSpPr>
        <p:grpSpPr>
          <a:xfrm>
            <a:off x="6178094" y="1970136"/>
            <a:ext cx="5584054" cy="2016587"/>
            <a:chOff x="3122643" y="2151916"/>
            <a:chExt cx="5584054" cy="201658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CEEE63-51A6-49DA-8460-1101C118B388}"/>
                </a:ext>
              </a:extLst>
            </p:cNvPr>
            <p:cNvSpPr/>
            <p:nvPr/>
          </p:nvSpPr>
          <p:spPr>
            <a:xfrm>
              <a:off x="3122643" y="215191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386D825-A452-4706-B9F0-EA2A1DA86861}"/>
                </a:ext>
              </a:extLst>
            </p:cNvPr>
            <p:cNvSpPr/>
            <p:nvPr/>
          </p:nvSpPr>
          <p:spPr>
            <a:xfrm>
              <a:off x="3784669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186EE8F-8128-49C6-9C50-AD4120AB800A}"/>
                </a:ext>
              </a:extLst>
            </p:cNvPr>
            <p:cNvSpPr/>
            <p:nvPr/>
          </p:nvSpPr>
          <p:spPr>
            <a:xfrm>
              <a:off x="5550073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64D3DD6-C553-4A50-A473-033DE65B5A6D}"/>
                </a:ext>
              </a:extLst>
            </p:cNvPr>
            <p:cNvSpPr/>
            <p:nvPr/>
          </p:nvSpPr>
          <p:spPr>
            <a:xfrm>
              <a:off x="5108726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FF86EBC-B340-417C-AE19-EA48ABB36494}"/>
                </a:ext>
              </a:extLst>
            </p:cNvPr>
            <p:cNvSpPr/>
            <p:nvPr/>
          </p:nvSpPr>
          <p:spPr>
            <a:xfrm>
              <a:off x="4667371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9AA1E6E-011C-416C-9342-0DE038C97EEC}"/>
                </a:ext>
              </a:extLst>
            </p:cNvPr>
            <p:cNvSpPr/>
            <p:nvPr/>
          </p:nvSpPr>
          <p:spPr>
            <a:xfrm>
              <a:off x="4226022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77F6923-958B-4DF5-BA40-FA2A5066BA59}"/>
                </a:ext>
              </a:extLst>
            </p:cNvPr>
            <p:cNvSpPr/>
            <p:nvPr/>
          </p:nvSpPr>
          <p:spPr>
            <a:xfrm>
              <a:off x="6431572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660DCC2-04FD-49F7-9CAC-C937FD3A5C15}"/>
                </a:ext>
              </a:extLst>
            </p:cNvPr>
            <p:cNvSpPr/>
            <p:nvPr/>
          </p:nvSpPr>
          <p:spPr>
            <a:xfrm>
              <a:off x="5991426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D93729B-526E-400C-887F-7580696381C7}"/>
                </a:ext>
              </a:extLst>
            </p:cNvPr>
            <p:cNvSpPr/>
            <p:nvPr/>
          </p:nvSpPr>
          <p:spPr>
            <a:xfrm>
              <a:off x="6871719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950A192-39F1-4DB9-9C4F-D85E9B84FD91}"/>
                </a:ext>
              </a:extLst>
            </p:cNvPr>
            <p:cNvSpPr txBox="1"/>
            <p:nvPr/>
          </p:nvSpPr>
          <p:spPr>
            <a:xfrm>
              <a:off x="5991425" y="3337506"/>
              <a:ext cx="22160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q[0]: Valid &amp; dereferenceable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3C399FF-42C5-4D33-B5FE-1EE59AFDEC7F}"/>
                </a:ext>
              </a:extLst>
            </p:cNvPr>
            <p:cNvSpPr txBox="1"/>
            <p:nvPr/>
          </p:nvSpPr>
          <p:spPr>
            <a:xfrm>
              <a:off x="3932248" y="3337506"/>
              <a:ext cx="14499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p[4]: Valid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8EC9323-9E41-46B0-B2AC-25976DE954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50073" y="2698213"/>
              <a:ext cx="1542322" cy="6626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EA0FA840-CE34-482A-AFEF-2323DA5A8826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4657223" y="2698214"/>
              <a:ext cx="892850" cy="6392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703C4-F095-4574-803F-53E7BF26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4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8334-2B10-46B7-A959-211C44E6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GEP Inbounds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002889-2D33-4D70-8D01-5EDAE858523A}"/>
              </a:ext>
            </a:extLst>
          </p:cNvPr>
          <p:cNvSpPr txBox="1">
            <a:spLocks/>
          </p:cNvSpPr>
          <p:nvPr/>
        </p:nvSpPr>
        <p:spPr>
          <a:xfrm>
            <a:off x="1194816" y="3429000"/>
            <a:ext cx="3227832" cy="15483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p +</a:t>
            </a:r>
            <a:r>
              <a:rPr lang="en-US" baseline="-25000" dirty="0">
                <a:solidFill>
                  <a:srgbClr val="000000"/>
                </a:solidFill>
                <a:latin typeface="Consolas" panose="020B0609020204030204" pitchFamily="49" charset="0"/>
              </a:rPr>
              <a:t>inbounds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5;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*q = 0;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UB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B7C76B-0F35-439F-B8EE-06731F5D1C28}"/>
              </a:ext>
            </a:extLst>
          </p:cNvPr>
          <p:cNvSpPr txBox="1">
            <a:spLocks/>
          </p:cNvSpPr>
          <p:nvPr/>
        </p:nvSpPr>
        <p:spPr>
          <a:xfrm>
            <a:off x="1194816" y="1978153"/>
            <a:ext cx="7555992" cy="12557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%q 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getelementptr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inbounds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%p, 4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Both %p and %q must be inbounds of the same object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FA0D876-EC38-4B6E-A3D2-A2CBFAA42B46}"/>
              </a:ext>
            </a:extLst>
          </p:cNvPr>
          <p:cNvSpPr txBox="1">
            <a:spLocks/>
          </p:cNvSpPr>
          <p:nvPr/>
        </p:nvSpPr>
        <p:spPr>
          <a:xfrm>
            <a:off x="5867401" y="3233929"/>
            <a:ext cx="3227832" cy="16027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foo(p);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*r = q +</a:t>
            </a:r>
            <a:r>
              <a:rPr lang="en-US" baseline="-25000" dirty="0">
                <a:solidFill>
                  <a:srgbClr val="000000"/>
                </a:solidFill>
                <a:latin typeface="Consolas" panose="020B0609020204030204" pitchFamily="49" charset="0"/>
              </a:rPr>
              <a:t>inbounds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2;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p[0] = 0;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*r = 1;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98ADB1-46FB-4611-9BF9-B0D87F3BA1F9}"/>
              </a:ext>
            </a:extLst>
          </p:cNvPr>
          <p:cNvCxnSpPr/>
          <p:nvPr/>
        </p:nvCxnSpPr>
        <p:spPr>
          <a:xfrm>
            <a:off x="5239512" y="3347274"/>
            <a:ext cx="0" cy="1432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853AFC-402A-4B73-A20A-D100B29ED7C9}"/>
              </a:ext>
            </a:extLst>
          </p:cNvPr>
          <p:cNvGrpSpPr/>
          <p:nvPr/>
        </p:nvGrpSpPr>
        <p:grpSpPr>
          <a:xfrm>
            <a:off x="5867401" y="4965193"/>
            <a:ext cx="5584054" cy="1263515"/>
            <a:chOff x="5867401" y="4965193"/>
            <a:chExt cx="5584054" cy="126351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BAD79F3-822F-4D26-AA6B-531B65A572C8}"/>
                </a:ext>
              </a:extLst>
            </p:cNvPr>
            <p:cNvSpPr/>
            <p:nvPr/>
          </p:nvSpPr>
          <p:spPr>
            <a:xfrm>
              <a:off x="5867401" y="4965193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86E765-F082-4506-AF32-9EF9A8A7586D}"/>
                </a:ext>
              </a:extLst>
            </p:cNvPr>
            <p:cNvSpPr/>
            <p:nvPr/>
          </p:nvSpPr>
          <p:spPr>
            <a:xfrm>
              <a:off x="7550500" y="4965193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5E5B9A-E33C-4CF7-BA0D-586101AB23E6}"/>
                </a:ext>
              </a:extLst>
            </p:cNvPr>
            <p:cNvSpPr/>
            <p:nvPr/>
          </p:nvSpPr>
          <p:spPr>
            <a:xfrm>
              <a:off x="8874557" y="4965193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591E123-196B-435C-A698-63267831FC3B}"/>
                </a:ext>
              </a:extLst>
            </p:cNvPr>
            <p:cNvSpPr/>
            <p:nvPr/>
          </p:nvSpPr>
          <p:spPr>
            <a:xfrm>
              <a:off x="8433202" y="4965193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C9C48D-95A1-41CB-9798-157D2F1225F3}"/>
                </a:ext>
              </a:extLst>
            </p:cNvPr>
            <p:cNvSpPr/>
            <p:nvPr/>
          </p:nvSpPr>
          <p:spPr>
            <a:xfrm>
              <a:off x="7991853" y="4965193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F46C186-CF76-460C-AB50-EF78D361A7A7}"/>
                </a:ext>
              </a:extLst>
            </p:cNvPr>
            <p:cNvSpPr txBox="1"/>
            <p:nvPr/>
          </p:nvSpPr>
          <p:spPr>
            <a:xfrm>
              <a:off x="8816409" y="5767043"/>
              <a:ext cx="1302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foo(p)+2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C7A4BD-DE6D-4D20-A6B2-F284DD7EA259}"/>
                </a:ext>
              </a:extLst>
            </p:cNvPr>
            <p:cNvSpPr txBox="1"/>
            <p:nvPr/>
          </p:nvSpPr>
          <p:spPr>
            <a:xfrm>
              <a:off x="7585473" y="5767043"/>
              <a:ext cx="944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foo(p)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B17D427-7A57-4017-8F06-C655DA32ECDF}"/>
                </a:ext>
              </a:extLst>
            </p:cNvPr>
            <p:cNvCxnSpPr>
              <a:cxnSpLocks/>
              <a:stCxn id="19" idx="0"/>
              <a:endCxn id="14" idx="2"/>
            </p:cNvCxnSpPr>
            <p:nvPr/>
          </p:nvCxnSpPr>
          <p:spPr>
            <a:xfrm flipH="1" flipV="1">
              <a:off x="8653878" y="5483560"/>
              <a:ext cx="813799" cy="2834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9DBDF1E-F373-47A6-919E-B68E5CB09751}"/>
                </a:ext>
              </a:extLst>
            </p:cNvPr>
            <p:cNvCxnSpPr>
              <a:cxnSpLocks/>
              <a:stCxn id="20" idx="0"/>
              <a:endCxn id="15" idx="2"/>
            </p:cNvCxnSpPr>
            <p:nvPr/>
          </p:nvCxnSpPr>
          <p:spPr>
            <a:xfrm flipV="1">
              <a:off x="8057686" y="5483560"/>
              <a:ext cx="154843" cy="2834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2F926A6-F845-4FA3-808F-B22218D25839}"/>
                </a:ext>
              </a:extLst>
            </p:cNvPr>
            <p:cNvCxnSpPr>
              <a:cxnSpLocks/>
              <a:stCxn id="20" idx="0"/>
              <a:endCxn id="11" idx="2"/>
            </p:cNvCxnSpPr>
            <p:nvPr/>
          </p:nvCxnSpPr>
          <p:spPr>
            <a:xfrm flipH="1" flipV="1">
              <a:off x="7771176" y="5483560"/>
              <a:ext cx="286510" cy="2834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E218E36-FC95-41CE-8E96-165B82BC8CF6}"/>
                </a:ext>
              </a:extLst>
            </p:cNvPr>
            <p:cNvCxnSpPr>
              <a:cxnSpLocks/>
              <a:stCxn id="19" idx="0"/>
              <a:endCxn id="13" idx="2"/>
            </p:cNvCxnSpPr>
            <p:nvPr/>
          </p:nvCxnSpPr>
          <p:spPr>
            <a:xfrm flipH="1" flipV="1">
              <a:off x="9095233" y="5483560"/>
              <a:ext cx="372444" cy="2834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CF3DF86-0F01-433E-B972-D9E2BC4EEECC}"/>
                </a:ext>
              </a:extLst>
            </p:cNvPr>
            <p:cNvSpPr txBox="1"/>
            <p:nvPr/>
          </p:nvSpPr>
          <p:spPr>
            <a:xfrm>
              <a:off x="6731047" y="5767043"/>
              <a:ext cx="691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p[0]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E24A666-5E74-4486-A96A-83B5F5C9C3AB}"/>
                </a:ext>
              </a:extLst>
            </p:cNvPr>
            <p:cNvCxnSpPr>
              <a:cxnSpLocks/>
              <a:stCxn id="38" idx="0"/>
              <a:endCxn id="11" idx="2"/>
            </p:cNvCxnSpPr>
            <p:nvPr/>
          </p:nvCxnSpPr>
          <p:spPr>
            <a:xfrm flipV="1">
              <a:off x="7076655" y="5483560"/>
              <a:ext cx="694521" cy="2834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CB89752-5E7F-4E3C-B425-F2BE9F88E9A1}"/>
                </a:ext>
              </a:extLst>
            </p:cNvPr>
            <p:cNvCxnSpPr>
              <a:cxnSpLocks/>
              <a:stCxn id="20" idx="0"/>
              <a:endCxn id="14" idx="2"/>
            </p:cNvCxnSpPr>
            <p:nvPr/>
          </p:nvCxnSpPr>
          <p:spPr>
            <a:xfrm flipV="1">
              <a:off x="8057686" y="5483560"/>
              <a:ext cx="596192" cy="28348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E1159AF-7104-4C2F-8CB4-6E58697A0D0F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flipV="1">
              <a:off x="9467677" y="5483561"/>
              <a:ext cx="152400" cy="2834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0FFC6C-F2C9-4B6E-BAEF-E3D2DB31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5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74C8-273E-4DD1-BE23-BFA904E0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‘GEP inbounds’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A6EA-2532-4875-ADCF-D1FD8AC0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6335" y="1871134"/>
            <a:ext cx="5164668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/>
              <a:t> Logical pointers: there’s a use-def chain to </a:t>
            </a:r>
            <a:r>
              <a:rPr lang="en-US" sz="2800" dirty="0" err="1"/>
              <a:t>alloc</a:t>
            </a:r>
            <a:r>
              <a:rPr lang="en-US" sz="2800" dirty="0"/>
              <a:t> site, so immediate inbounds check is OK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/>
              <a:t> Physical pointers: there might be no path to </a:t>
            </a:r>
            <a:r>
              <a:rPr lang="en-US" sz="2800" dirty="0" err="1"/>
              <a:t>alloc</a:t>
            </a:r>
            <a:r>
              <a:rPr lang="en-US" sz="2800" dirty="0"/>
              <a:t>; delaying ensures </a:t>
            </a:r>
            <a:r>
              <a:rPr lang="en-US" sz="2800" dirty="0" err="1"/>
              <a:t>gep</a:t>
            </a:r>
            <a:r>
              <a:rPr lang="en-US" sz="2800" dirty="0"/>
              <a:t> doesn’t depend on memory state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F3D44D-125D-4DCC-BA77-85203C36715C}"/>
              </a:ext>
            </a:extLst>
          </p:cNvPr>
          <p:cNvSpPr txBox="1">
            <a:spLocks/>
          </p:cNvSpPr>
          <p:nvPr/>
        </p:nvSpPr>
        <p:spPr>
          <a:xfrm>
            <a:off x="1097278" y="1981200"/>
            <a:ext cx="4998722" cy="15070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p +</a:t>
            </a:r>
            <a:r>
              <a:rPr lang="en-US" baseline="-25000" dirty="0">
                <a:solidFill>
                  <a:srgbClr val="000000"/>
                </a:solidFill>
                <a:latin typeface="Consolas" panose="020B0609020204030204" pitchFamily="49" charset="0"/>
              </a:rPr>
              <a:t>inbounds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5; 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poison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*q = 0;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UB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44E443-2958-4A36-8668-A0C7850603C0}"/>
              </a:ext>
            </a:extLst>
          </p:cNvPr>
          <p:cNvSpPr/>
          <p:nvPr/>
        </p:nvSpPr>
        <p:spPr>
          <a:xfrm>
            <a:off x="1097278" y="3879065"/>
            <a:ext cx="49987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*r =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)p;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*s = r +</a:t>
            </a:r>
            <a:r>
              <a:rPr lang="en-US" baseline="-25000" dirty="0">
                <a:solidFill>
                  <a:srgbClr val="000000"/>
                </a:solidFill>
                <a:latin typeface="Consolas" panose="020B0609020204030204" pitchFamily="49" charset="0"/>
              </a:rPr>
              <a:t>inbounds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5;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OK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*s = 0;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UB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// OOB of all observed objects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C785D2-FF72-4B54-9098-0AF3BA475D1D}"/>
              </a:ext>
            </a:extLst>
          </p:cNvPr>
          <p:cNvCxnSpPr/>
          <p:nvPr/>
        </p:nvCxnSpPr>
        <p:spPr>
          <a:xfrm>
            <a:off x="896112" y="3566160"/>
            <a:ext cx="11064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A6364-3C5E-4F73-8A82-991F6C41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8E9D-1E71-4B46-BA06-4E2863A0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Layout Guessing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F188F-18C8-4DE9-849D-66484694B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7856" y="1936810"/>
            <a:ext cx="4262784" cy="1056723"/>
          </a:xfrm>
        </p:spPr>
        <p:txBody>
          <a:bodyPr>
            <a:normAutofit/>
          </a:bodyPr>
          <a:lstStyle/>
          <a:p>
            <a:r>
              <a:rPr lang="en-US" sz="2800" dirty="0"/>
              <a:t>Dereferenceable pointers:</a:t>
            </a:r>
            <a:br>
              <a:rPr lang="en-US" sz="2800" dirty="0"/>
            </a:br>
            <a:r>
              <a:rPr lang="en-US" sz="2800" dirty="0"/>
              <a:t>p+2 == q+2  is always false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D12E40-C3C6-4649-AC70-F9DAD374BF01}"/>
              </a:ext>
            </a:extLst>
          </p:cNvPr>
          <p:cNvGrpSpPr/>
          <p:nvPr/>
        </p:nvGrpSpPr>
        <p:grpSpPr>
          <a:xfrm>
            <a:off x="542426" y="2152462"/>
            <a:ext cx="5584054" cy="1276538"/>
            <a:chOff x="3122643" y="2151916"/>
            <a:chExt cx="5584054" cy="12765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A162A34-C008-458C-832C-7E81CF03BB5B}"/>
                </a:ext>
              </a:extLst>
            </p:cNvPr>
            <p:cNvSpPr/>
            <p:nvPr/>
          </p:nvSpPr>
          <p:spPr>
            <a:xfrm>
              <a:off x="3122643" y="215191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562A299-0F7D-45FC-8E45-E81FC572C81F}"/>
                </a:ext>
              </a:extLst>
            </p:cNvPr>
            <p:cNvSpPr/>
            <p:nvPr/>
          </p:nvSpPr>
          <p:spPr>
            <a:xfrm>
              <a:off x="3784669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FCB219-8829-4EFE-BBFC-D0DFEDAF1188}"/>
                </a:ext>
              </a:extLst>
            </p:cNvPr>
            <p:cNvSpPr/>
            <p:nvPr/>
          </p:nvSpPr>
          <p:spPr>
            <a:xfrm>
              <a:off x="5550073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329B33-52F0-4710-9B80-04D1917D0585}"/>
                </a:ext>
              </a:extLst>
            </p:cNvPr>
            <p:cNvSpPr/>
            <p:nvPr/>
          </p:nvSpPr>
          <p:spPr>
            <a:xfrm>
              <a:off x="5108726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799E897-385A-4AFD-972F-D47BA324CD32}"/>
                </a:ext>
              </a:extLst>
            </p:cNvPr>
            <p:cNvSpPr/>
            <p:nvPr/>
          </p:nvSpPr>
          <p:spPr>
            <a:xfrm>
              <a:off x="4667371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549AB4B-A7B9-4A3B-97DD-7AA4982E80F7}"/>
                </a:ext>
              </a:extLst>
            </p:cNvPr>
            <p:cNvSpPr/>
            <p:nvPr/>
          </p:nvSpPr>
          <p:spPr>
            <a:xfrm>
              <a:off x="4226022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1DBF11-30AF-4E40-9FE6-302E0138AE18}"/>
                </a:ext>
              </a:extLst>
            </p:cNvPr>
            <p:cNvSpPr/>
            <p:nvPr/>
          </p:nvSpPr>
          <p:spPr>
            <a:xfrm>
              <a:off x="6431572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E24E1C6-C598-4ADA-8244-61DF4C45F552}"/>
                </a:ext>
              </a:extLst>
            </p:cNvPr>
            <p:cNvSpPr/>
            <p:nvPr/>
          </p:nvSpPr>
          <p:spPr>
            <a:xfrm>
              <a:off x="5991426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93F71D-E2BA-4043-9B8B-460CEBD713FA}"/>
                </a:ext>
              </a:extLst>
            </p:cNvPr>
            <p:cNvSpPr/>
            <p:nvPr/>
          </p:nvSpPr>
          <p:spPr>
            <a:xfrm>
              <a:off x="6871719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7A8511-6228-41BC-B34C-1821F129CB30}"/>
                </a:ext>
              </a:extLst>
            </p:cNvPr>
            <p:cNvSpPr txBox="1"/>
            <p:nvPr/>
          </p:nvSpPr>
          <p:spPr>
            <a:xfrm>
              <a:off x="5866494" y="2966789"/>
              <a:ext cx="691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q[2]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7B3478-9628-42E6-97F4-336941DBD54F}"/>
                </a:ext>
              </a:extLst>
            </p:cNvPr>
            <p:cNvSpPr txBox="1"/>
            <p:nvPr/>
          </p:nvSpPr>
          <p:spPr>
            <a:xfrm>
              <a:off x="4101090" y="2966789"/>
              <a:ext cx="691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p[2]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998B45E-FF32-44F5-96A5-360790709AD3}"/>
                </a:ext>
              </a:extLst>
            </p:cNvPr>
            <p:cNvCxnSpPr>
              <a:cxnSpLocks/>
              <a:stCxn id="14" idx="0"/>
              <a:endCxn id="12" idx="2"/>
            </p:cNvCxnSpPr>
            <p:nvPr/>
          </p:nvCxnSpPr>
          <p:spPr>
            <a:xfrm flipV="1">
              <a:off x="6212102" y="2670283"/>
              <a:ext cx="0" cy="2965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2E8F0BE-F0F4-40D3-8A28-F38F83D03499}"/>
                </a:ext>
              </a:extLst>
            </p:cNvPr>
            <p:cNvCxnSpPr>
              <a:cxnSpLocks/>
              <a:stCxn id="15" idx="0"/>
              <a:endCxn id="10" idx="2"/>
            </p:cNvCxnSpPr>
            <p:nvPr/>
          </p:nvCxnSpPr>
          <p:spPr>
            <a:xfrm flipV="1">
              <a:off x="4446698" y="2670283"/>
              <a:ext cx="0" cy="29650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184A751C-4F70-47F8-A527-545D0A4D81CF}"/>
              </a:ext>
            </a:extLst>
          </p:cNvPr>
          <p:cNvSpPr txBox="1">
            <a:spLocks/>
          </p:cNvSpPr>
          <p:nvPr/>
        </p:nvSpPr>
        <p:spPr>
          <a:xfrm>
            <a:off x="6697856" y="4127526"/>
            <a:ext cx="4289692" cy="1121129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Valid, but not dereferenceable pointers:</a:t>
            </a:r>
            <a:br>
              <a:rPr lang="en-US" sz="2800" dirty="0"/>
            </a:br>
            <a:r>
              <a:rPr lang="en-US" sz="2800" dirty="0" err="1"/>
              <a:t>p+n</a:t>
            </a:r>
            <a:r>
              <a:rPr lang="en-US" sz="2800" dirty="0"/>
              <a:t> == q is </a:t>
            </a:r>
            <a:r>
              <a:rPr lang="en-US" sz="2800" dirty="0" err="1"/>
              <a:t>undef</a:t>
            </a:r>
            <a:endParaRPr lang="en-US" sz="2800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E6A42F9-4DC5-4C97-9394-2B5718DF717E}"/>
              </a:ext>
            </a:extLst>
          </p:cNvPr>
          <p:cNvGrpSpPr/>
          <p:nvPr/>
        </p:nvGrpSpPr>
        <p:grpSpPr>
          <a:xfrm>
            <a:off x="542426" y="4043598"/>
            <a:ext cx="5584054" cy="1276539"/>
            <a:chOff x="3122643" y="2151916"/>
            <a:chExt cx="5584054" cy="127653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AE2DF66-E699-4F2B-BA82-EF2858B9921E}"/>
                </a:ext>
              </a:extLst>
            </p:cNvPr>
            <p:cNvSpPr/>
            <p:nvPr/>
          </p:nvSpPr>
          <p:spPr>
            <a:xfrm>
              <a:off x="3122643" y="215191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CF57E52-8B4C-40A9-8C29-C17884523AA1}"/>
                </a:ext>
              </a:extLst>
            </p:cNvPr>
            <p:cNvSpPr/>
            <p:nvPr/>
          </p:nvSpPr>
          <p:spPr>
            <a:xfrm>
              <a:off x="3784669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9F6C433-E646-4B03-8D06-58697284F12B}"/>
                </a:ext>
              </a:extLst>
            </p:cNvPr>
            <p:cNvSpPr/>
            <p:nvPr/>
          </p:nvSpPr>
          <p:spPr>
            <a:xfrm>
              <a:off x="5550073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35273EB-B577-4D3A-97A3-0D613815533C}"/>
                </a:ext>
              </a:extLst>
            </p:cNvPr>
            <p:cNvSpPr/>
            <p:nvPr/>
          </p:nvSpPr>
          <p:spPr>
            <a:xfrm>
              <a:off x="5108726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7B16B8E-918A-4A79-9F3A-B30EB320DF98}"/>
                </a:ext>
              </a:extLst>
            </p:cNvPr>
            <p:cNvSpPr/>
            <p:nvPr/>
          </p:nvSpPr>
          <p:spPr>
            <a:xfrm>
              <a:off x="4667371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543E4D5-48B8-4F7F-806A-15F7FBE99C9A}"/>
                </a:ext>
              </a:extLst>
            </p:cNvPr>
            <p:cNvSpPr/>
            <p:nvPr/>
          </p:nvSpPr>
          <p:spPr>
            <a:xfrm>
              <a:off x="4226022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DCD89EC-A469-4851-BC9D-CE740A2BE36E}"/>
                </a:ext>
              </a:extLst>
            </p:cNvPr>
            <p:cNvSpPr/>
            <p:nvPr/>
          </p:nvSpPr>
          <p:spPr>
            <a:xfrm>
              <a:off x="6431572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671C209-0F4E-4E66-80BC-11729FE94915}"/>
                </a:ext>
              </a:extLst>
            </p:cNvPr>
            <p:cNvSpPr/>
            <p:nvPr/>
          </p:nvSpPr>
          <p:spPr>
            <a:xfrm>
              <a:off x="5991426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420FC64-627A-4EBE-856F-E2A31DED021A}"/>
                </a:ext>
              </a:extLst>
            </p:cNvPr>
            <p:cNvSpPr/>
            <p:nvPr/>
          </p:nvSpPr>
          <p:spPr>
            <a:xfrm>
              <a:off x="6871719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85955B9-26F4-40F6-871F-37D77D59FBE4}"/>
                </a:ext>
              </a:extLst>
            </p:cNvPr>
            <p:cNvSpPr txBox="1"/>
            <p:nvPr/>
          </p:nvSpPr>
          <p:spPr>
            <a:xfrm>
              <a:off x="5540137" y="2966790"/>
              <a:ext cx="691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q[0]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3505234-7626-4CE1-9A63-20DC130CF240}"/>
                </a:ext>
              </a:extLst>
            </p:cNvPr>
            <p:cNvSpPr txBox="1"/>
            <p:nvPr/>
          </p:nvSpPr>
          <p:spPr>
            <a:xfrm>
              <a:off x="4853890" y="2966790"/>
              <a:ext cx="6912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p[4]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4B718AF-542D-4CD9-B4D1-9B43456C64B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50073" y="2731122"/>
              <a:ext cx="72058" cy="2988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27C9683-3239-4E44-A8E7-ED9E69B4F6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9402" y="2710361"/>
              <a:ext cx="210735" cy="2528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7AEF79B-4A6F-40DA-8921-DEA1139ABB1A}"/>
              </a:ext>
            </a:extLst>
          </p:cNvPr>
          <p:cNvGrpSpPr/>
          <p:nvPr/>
        </p:nvGrpSpPr>
        <p:grpSpPr>
          <a:xfrm>
            <a:off x="511946" y="5320137"/>
            <a:ext cx="5584054" cy="754035"/>
            <a:chOff x="3122643" y="1916248"/>
            <a:chExt cx="5584054" cy="75403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7BAA07E-1AFD-4B12-84B6-4CD4CA058B8B}"/>
                </a:ext>
              </a:extLst>
            </p:cNvPr>
            <p:cNvSpPr/>
            <p:nvPr/>
          </p:nvSpPr>
          <p:spPr>
            <a:xfrm>
              <a:off x="3122643" y="215191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AED8EF9-B931-421E-AAD4-D0B97D4E9D6E}"/>
                </a:ext>
              </a:extLst>
            </p:cNvPr>
            <p:cNvSpPr/>
            <p:nvPr/>
          </p:nvSpPr>
          <p:spPr>
            <a:xfrm>
              <a:off x="3784669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540177C-3340-4514-B4B9-8372CEF62A9D}"/>
                </a:ext>
              </a:extLst>
            </p:cNvPr>
            <p:cNvSpPr/>
            <p:nvPr/>
          </p:nvSpPr>
          <p:spPr>
            <a:xfrm>
              <a:off x="6121575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B0AC203-BF6F-4634-98A4-7AA93416D601}"/>
                </a:ext>
              </a:extLst>
            </p:cNvPr>
            <p:cNvSpPr/>
            <p:nvPr/>
          </p:nvSpPr>
          <p:spPr>
            <a:xfrm>
              <a:off x="5108726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9E71375-96B9-4C7D-8F63-294640D36A91}"/>
                </a:ext>
              </a:extLst>
            </p:cNvPr>
            <p:cNvSpPr/>
            <p:nvPr/>
          </p:nvSpPr>
          <p:spPr>
            <a:xfrm>
              <a:off x="4667371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A48C193-37AF-4C4F-8D46-648D7DF8E2F9}"/>
                </a:ext>
              </a:extLst>
            </p:cNvPr>
            <p:cNvSpPr/>
            <p:nvPr/>
          </p:nvSpPr>
          <p:spPr>
            <a:xfrm>
              <a:off x="4226022" y="215191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F9BEEF6-8160-4B5D-9CAF-BEBBB5635BCB}"/>
                </a:ext>
              </a:extLst>
            </p:cNvPr>
            <p:cNvSpPr/>
            <p:nvPr/>
          </p:nvSpPr>
          <p:spPr>
            <a:xfrm>
              <a:off x="7003074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4341718-4B3B-42FA-9E17-C545E1EFB5C8}"/>
                </a:ext>
              </a:extLst>
            </p:cNvPr>
            <p:cNvSpPr/>
            <p:nvPr/>
          </p:nvSpPr>
          <p:spPr>
            <a:xfrm>
              <a:off x="6562928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0A5D752-A586-4E2F-AA15-C7CDE474C796}"/>
                </a:ext>
              </a:extLst>
            </p:cNvPr>
            <p:cNvSpPr/>
            <p:nvPr/>
          </p:nvSpPr>
          <p:spPr>
            <a:xfrm>
              <a:off x="7443221" y="215191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74EEB8B6-0CB1-4294-B67E-CD7E970B0153}"/>
                </a:ext>
              </a:extLst>
            </p:cNvPr>
            <p:cNvCxnSpPr>
              <a:cxnSpLocks/>
              <a:stCxn id="54" idx="2"/>
              <a:endCxn id="36" idx="0"/>
            </p:cNvCxnSpPr>
            <p:nvPr/>
          </p:nvCxnSpPr>
          <p:spPr>
            <a:xfrm>
              <a:off x="5916225" y="1916248"/>
              <a:ext cx="426026" cy="23566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7EF5015-4A98-4210-B973-4401440503C2}"/>
                </a:ext>
              </a:extLst>
            </p:cNvPr>
            <p:cNvCxnSpPr>
              <a:cxnSpLocks/>
              <a:stCxn id="55" idx="2"/>
            </p:cNvCxnSpPr>
            <p:nvPr/>
          </p:nvCxnSpPr>
          <p:spPr>
            <a:xfrm>
              <a:off x="5229978" y="1916248"/>
              <a:ext cx="97105" cy="1748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F96893D-9913-42AF-9586-8047DDE8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8E9D-1E71-4B46-BA06-4E2863A08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Consequences of </a:t>
            </a:r>
            <a:r>
              <a:rPr lang="en-US" dirty="0" err="1"/>
              <a:t>Undef</a:t>
            </a:r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F188F-18C8-4DE9-849D-66484694B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932" y="1845734"/>
            <a:ext cx="5706535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GVN for pointers: not safe to replace p with q unless: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q is </a:t>
            </a:r>
            <a:r>
              <a:rPr lang="en-US" sz="2600" dirty="0" err="1"/>
              <a:t>nullptr</a:t>
            </a:r>
            <a:r>
              <a:rPr lang="en-US" sz="2600" dirty="0"/>
              <a:t> </a:t>
            </a:r>
            <a:r>
              <a:rPr lang="en-US" sz="2400" dirty="0"/>
              <a:t>(~50% of the cases)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q is </a:t>
            </a:r>
            <a:r>
              <a:rPr lang="en-US" sz="2400" dirty="0" err="1"/>
              <a:t>inttoptr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Both p and q are logical and are dereferenceable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57BA7D-E5EF-4672-8DED-1429277073E8}"/>
              </a:ext>
            </a:extLst>
          </p:cNvPr>
          <p:cNvSpPr txBox="1">
            <a:spLocks/>
          </p:cNvSpPr>
          <p:nvPr/>
        </p:nvSpPr>
        <p:spPr>
          <a:xfrm>
            <a:off x="1097279" y="1981200"/>
            <a:ext cx="3322321" cy="35559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...;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...;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(p == q) {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p and q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equal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fr-FR" b="1" dirty="0">
                <a:solidFill>
                  <a:srgbClr val="008000"/>
                </a:solidFill>
                <a:latin typeface="Consolas" panose="020B0609020204030204" pitchFamily="49" charset="0"/>
              </a:rPr>
              <a:t>or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p+n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 == q (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undef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02635-B208-4F5A-9314-2AE6CA1C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6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7206-D457-4045-AB22-20F55041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632C9-881A-4725-8B1F-F4AA8AD60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141977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Virtual view of the memory(</a:t>
            </a:r>
            <a:r>
              <a:rPr lang="en-US" sz="2400" dirty="0" err="1"/>
              <a:t>ies</a:t>
            </a:r>
            <a:r>
              <a:rPr lang="en-US" sz="2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Arbitrary overlap between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(</a:t>
            </a:r>
            <a:r>
              <a:rPr lang="en-US" sz="2400" dirty="0" err="1"/>
              <a:t>int</a:t>
            </a:r>
            <a:r>
              <a:rPr lang="en-US" sz="2400" dirty="0"/>
              <a:t>*)0 not dereferenceable in address space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2CAF6-8002-465B-A9D6-69424D99B49E}"/>
              </a:ext>
            </a:extLst>
          </p:cNvPr>
          <p:cNvSpPr/>
          <p:nvPr/>
        </p:nvSpPr>
        <p:spPr>
          <a:xfrm>
            <a:off x="1097280" y="3471568"/>
            <a:ext cx="5584054" cy="5183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Main RAM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CD9549-D982-46C6-B0AD-2BB27F09F58D}"/>
              </a:ext>
            </a:extLst>
          </p:cNvPr>
          <p:cNvSpPr/>
          <p:nvPr/>
        </p:nvSpPr>
        <p:spPr>
          <a:xfrm>
            <a:off x="6803136" y="3471567"/>
            <a:ext cx="3529874" cy="5183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GPU RAM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1A24D6-CC4A-41BA-96B2-2837383CF855}"/>
              </a:ext>
            </a:extLst>
          </p:cNvPr>
          <p:cNvSpPr/>
          <p:nvPr/>
        </p:nvSpPr>
        <p:spPr>
          <a:xfrm>
            <a:off x="1097280" y="4154099"/>
            <a:ext cx="5584054" cy="518367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address space 0 (default)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B66151-39C4-4BAE-965D-102CFC718B58}"/>
              </a:ext>
            </a:extLst>
          </p:cNvPr>
          <p:cNvSpPr/>
          <p:nvPr/>
        </p:nvSpPr>
        <p:spPr>
          <a:xfrm>
            <a:off x="4748956" y="4836627"/>
            <a:ext cx="5584054" cy="518367"/>
          </a:xfrm>
          <a:prstGeom prst="rect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address space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322BEE-BE30-4FD5-8E16-DE880F6A07B4}"/>
              </a:ext>
            </a:extLst>
          </p:cNvPr>
          <p:cNvSpPr/>
          <p:nvPr/>
        </p:nvSpPr>
        <p:spPr>
          <a:xfrm>
            <a:off x="6803136" y="5561054"/>
            <a:ext cx="3529874" cy="518367"/>
          </a:xfrm>
          <a:prstGeom prst="rect">
            <a:avLst/>
          </a:prstGeom>
          <a:solidFill>
            <a:schemeClr val="accent3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address space 2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0FAA88A3-0E17-4890-95C0-9501438A8ED4}"/>
              </a:ext>
            </a:extLst>
          </p:cNvPr>
          <p:cNvSpPr/>
          <p:nvPr/>
        </p:nvSpPr>
        <p:spPr>
          <a:xfrm>
            <a:off x="10351298" y="4672466"/>
            <a:ext cx="301462" cy="1582030"/>
          </a:xfrm>
          <a:prstGeom prst="rightBrace">
            <a:avLst>
              <a:gd name="adj1" fmla="val 44732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795F7C-9715-40F6-92E8-78B9CD4CB2FA}"/>
              </a:ext>
            </a:extLst>
          </p:cNvPr>
          <p:cNvSpPr txBox="1"/>
          <p:nvPr/>
        </p:nvSpPr>
        <p:spPr>
          <a:xfrm>
            <a:off x="10661904" y="5278815"/>
            <a:ext cx="137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Hypothetical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4FA7C-6DB3-4F12-9030-28446673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8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B3DA-617F-4546-A7ED-C3542A70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Subtraction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93FA-9428-472F-8283-A89E35658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Implemented as (</a:t>
            </a:r>
            <a:r>
              <a:rPr lang="en-US" sz="2800" dirty="0" err="1"/>
              <a:t>int</a:t>
            </a:r>
            <a:r>
              <a:rPr lang="en-US" sz="2800" dirty="0"/>
              <a:t>)p – (</a:t>
            </a:r>
            <a:r>
              <a:rPr lang="en-US" sz="2800" dirty="0" err="1"/>
              <a:t>int</a:t>
            </a:r>
            <a:r>
              <a:rPr lang="en-US" sz="2800" dirty="0"/>
              <a:t>)q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Correct, but loses information vs p – q  (only defined for </a:t>
            </a:r>
            <a:r>
              <a:rPr lang="en-US" sz="2800" dirty="0" err="1"/>
              <a:t>p,q</a:t>
            </a:r>
            <a:r>
              <a:rPr lang="en-US" sz="2800" dirty="0"/>
              <a:t> in same object)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Analyses don’t recognize this idiom yet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5A67F-9F5D-49B4-BF85-0F528FB3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3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95CF4-D9EB-4762-AEAE-1706D867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 and </a:t>
            </a:r>
            <a:r>
              <a:rPr lang="en-US" dirty="0" err="1"/>
              <a:t>ICmp</a:t>
            </a:r>
            <a:r>
              <a:rPr lang="en-US" dirty="0"/>
              <a:t>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99E9-8BE7-4D40-864D-3A71BB28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5075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ICmp</a:t>
            </a:r>
            <a:r>
              <a:rPr lang="en-US" sz="2400" dirty="0"/>
              <a:t> moves freely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It’s only valid to compare pointers with overlapping liveness ranges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Potentially illegal to trim liveness ranges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D1713A-80DA-434A-A052-517FF73A54E1}"/>
              </a:ext>
            </a:extLst>
          </p:cNvPr>
          <p:cNvSpPr txBox="1">
            <a:spLocks/>
          </p:cNvSpPr>
          <p:nvPr/>
        </p:nvSpPr>
        <p:spPr>
          <a:xfrm>
            <a:off x="1229738" y="3589873"/>
            <a:ext cx="3255264" cy="23591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fr-FR" dirty="0" err="1">
                <a:solidFill>
                  <a:srgbClr val="008000"/>
                </a:solidFill>
                <a:latin typeface="Consolas" panose="020B0609020204030204" pitchFamily="49" charset="0"/>
              </a:rPr>
              <a:t>valid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(p == q) { ... }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free(p);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8E69ED-FE1F-4428-A3D5-EB917F2CBBD7}"/>
              </a:ext>
            </a:extLst>
          </p:cNvPr>
          <p:cNvSpPr txBox="1">
            <a:spLocks/>
          </p:cNvSpPr>
          <p:nvPr/>
        </p:nvSpPr>
        <p:spPr>
          <a:xfrm>
            <a:off x="6872312" y="3589873"/>
            <a:ext cx="3322321" cy="23591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free(p);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poison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(p == q) { ... }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84FF448-4C51-4D1C-8FEE-CD51761A01D6}"/>
              </a:ext>
            </a:extLst>
          </p:cNvPr>
          <p:cNvSpPr/>
          <p:nvPr/>
        </p:nvSpPr>
        <p:spPr>
          <a:xfrm>
            <a:off x="4991798" y="4197825"/>
            <a:ext cx="1373718" cy="80433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invalid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36290-F502-4A19-B8EC-6536E21C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4" grpId="0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BD66-C649-403D-91D2-06378CC6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B8B5B-9614-4D6C-A4FF-1DCE473F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Two pointer 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Logical (malloc/</a:t>
            </a:r>
            <a:r>
              <a:rPr lang="en-US" sz="2600" dirty="0" err="1"/>
              <a:t>alloca</a:t>
            </a:r>
            <a:r>
              <a:rPr lang="en-US" sz="2600" dirty="0"/>
              <a:t>): data-flow provenance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Physical (</a:t>
            </a:r>
            <a:r>
              <a:rPr lang="en-US" sz="2600" dirty="0" err="1"/>
              <a:t>inttoptr</a:t>
            </a:r>
            <a:r>
              <a:rPr lang="en-US" sz="2600" dirty="0"/>
              <a:t>): control-flow provenance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p ≠ (</a:t>
            </a:r>
            <a:r>
              <a:rPr lang="en-US" sz="2800" dirty="0" err="1"/>
              <a:t>int</a:t>
            </a:r>
            <a:r>
              <a:rPr lang="en-US" sz="2800" dirty="0"/>
              <a:t>*)(</a:t>
            </a:r>
            <a:r>
              <a:rPr lang="en-US" sz="2800" dirty="0" err="1"/>
              <a:t>int</a:t>
            </a:r>
            <a:r>
              <a:rPr lang="en-US" sz="2800" dirty="0"/>
              <a:t>)p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There’s no “free” GVN for pointers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E36FD-97AC-428F-9B76-E62B2178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2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6ED9A3-92E5-40AE-B22A-1067C40C5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64305"/>
            <a:ext cx="3744252" cy="593253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6CBAD3-1365-4822-BB04-DEF1C93012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16"/>
          <a:stretch/>
        </p:blipFill>
        <p:spPr>
          <a:xfrm>
            <a:off x="4021005" y="1022546"/>
            <a:ext cx="3627437" cy="51578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D713D8-FB32-4E41-A66E-2E087F4E6BC9}"/>
              </a:ext>
            </a:extLst>
          </p:cNvPr>
          <p:cNvSpPr txBox="1"/>
          <p:nvPr/>
        </p:nvSpPr>
        <p:spPr>
          <a:xfrm>
            <a:off x="173515" y="5249890"/>
            <a:ext cx="3603872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PR36228: </a:t>
            </a:r>
            <a:r>
              <a:rPr lang="en-US" sz="2000" dirty="0" err="1"/>
              <a:t>miscompiles</a:t>
            </a:r>
            <a:r>
              <a:rPr lang="en-US" sz="2000" dirty="0"/>
              <a:t> Android:</a:t>
            </a:r>
            <a:br>
              <a:rPr lang="en-US" sz="2000" dirty="0"/>
            </a:br>
            <a:r>
              <a:rPr lang="en-US" sz="2000" dirty="0"/>
              <a:t>API usage mismatch between AA</a:t>
            </a:r>
            <a:br>
              <a:rPr lang="en-US" sz="2000" dirty="0"/>
            </a:br>
            <a:r>
              <a:rPr lang="en-US" sz="2000" dirty="0"/>
              <a:t>and </a:t>
            </a:r>
            <a:r>
              <a:rPr lang="en-US" sz="2000" dirty="0" err="1"/>
              <a:t>AliasSetTracker</a:t>
            </a: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8C6B-91F8-4C7C-B61D-F39FC52F4800}"/>
              </a:ext>
            </a:extLst>
          </p:cNvPr>
          <p:cNvSpPr/>
          <p:nvPr/>
        </p:nvSpPr>
        <p:spPr>
          <a:xfrm>
            <a:off x="8002711" y="470316"/>
            <a:ext cx="4098801" cy="517064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pub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fn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test(gp1: &amp;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usize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, gp2: &amp;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usize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, b1: bool, b2: bool) -&gt; (i32, i32) {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let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g = 0;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let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c = 0;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let y = 0;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let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x = 7777;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let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p = &amp;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g as *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_;</a:t>
            </a:r>
          </a:p>
          <a:p>
            <a:endParaRPr lang="en-US" sz="1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{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let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q = &amp;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g;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let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r = &amp;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8888;</a:t>
            </a:r>
          </a:p>
          <a:p>
            <a:endParaRPr lang="en-US" sz="1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if b1 {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  p = (&amp;y as *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_).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wrapping_offset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(1);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if b2 {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  q = &amp;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mut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sz="1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*gp1 = p as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usize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+ 1234;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if q as *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_ == p {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  c = 1;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  *gp2 = (q as *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_) as </a:t>
            </a:r>
            <a:r>
              <a:rPr lang="en-US" sz="1100" dirty="0" err="1">
                <a:solidFill>
                  <a:schemeClr val="tx1"/>
                </a:solidFill>
                <a:latin typeface="Consolas" panose="020B0609020204030204" pitchFamily="49" charset="0"/>
              </a:rPr>
              <a:t>usize</a:t>
            </a:r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+ 1234;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  r = q;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  *r = 42;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  return (c, x);</a:t>
            </a:r>
          </a:p>
          <a:p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1EA788-D613-4850-9B0B-2DB6C6AF971B}"/>
              </a:ext>
            </a:extLst>
          </p:cNvPr>
          <p:cNvSpPr txBox="1"/>
          <p:nvPr/>
        </p:nvSpPr>
        <p:spPr>
          <a:xfrm>
            <a:off x="7834707" y="5733721"/>
            <a:ext cx="4310026" cy="4001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Safe Rust program miscompiled by GVN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2B669-5D6A-47C0-BB26-7F55CE65B765}"/>
              </a:ext>
            </a:extLst>
          </p:cNvPr>
          <p:cNvSpPr txBox="1"/>
          <p:nvPr/>
        </p:nvSpPr>
        <p:spPr>
          <a:xfrm>
            <a:off x="4082417" y="241454"/>
            <a:ext cx="3510063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PR34548: incorrect Instcombine</a:t>
            </a:r>
            <a:br>
              <a:rPr lang="en-US" sz="2000" dirty="0"/>
            </a:br>
            <a:r>
              <a:rPr lang="en-US" sz="2000" dirty="0"/>
              <a:t>fold of </a:t>
            </a:r>
            <a:r>
              <a:rPr lang="en-US" sz="2000" dirty="0" err="1"/>
              <a:t>inttoptr</a:t>
            </a:r>
            <a:r>
              <a:rPr lang="en-US" sz="2000" dirty="0"/>
              <a:t>/</a:t>
            </a:r>
            <a:r>
              <a:rPr lang="en-US" sz="2000" dirty="0" err="1"/>
              <a:t>ptrtoint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E624B-434F-47FA-8FE2-56EA4429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9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8B25-A620-4A47-A3E3-5C4B211FF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75B09-3839-4810-88B2-08CC7CA420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4BB7B-3F44-4918-977B-3011233D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95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8B222-4A72-4C83-8960-17695C0F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Alias Analysis queries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5F99BA-7284-4E4F-85BD-C92D870ED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4455" indent="-75565">
              <a:buClr>
                <a:srgbClr val="E48312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cs typeface="Calibri"/>
              </a:rPr>
              <a:t> alias()</a:t>
            </a:r>
            <a:endParaRPr lang="en-US" sz="2800" dirty="0"/>
          </a:p>
          <a:p>
            <a:pPr marL="84455" indent="-75565">
              <a:buClr>
                <a:srgbClr val="E48312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cs typeface="Calibri"/>
              </a:rPr>
              <a:t> </a:t>
            </a:r>
            <a:r>
              <a:rPr lang="en-US" sz="2800" spc="-1" dirty="0" err="1">
                <a:solidFill>
                  <a:srgbClr val="404040"/>
                </a:solidFill>
                <a:cs typeface="Calibri"/>
              </a:rPr>
              <a:t>getModRefInfo</a:t>
            </a:r>
            <a:r>
              <a:rPr lang="en-US" sz="2800" spc="-1" dirty="0">
                <a:solidFill>
                  <a:srgbClr val="404040"/>
                </a:solidFill>
                <a:cs typeface="Calibri"/>
              </a:rPr>
              <a:t>()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62DD08-B421-4C11-B28C-1F26A8D3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27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AA Query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Shape 636"/>
          <p:cNvSpPr txBox="1"/>
          <p:nvPr/>
        </p:nvSpPr>
        <p:spPr>
          <a:xfrm>
            <a:off x="5443935" y="1845733"/>
            <a:ext cx="62804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lnSpc>
                <a:spcPct val="90000"/>
              </a:lnSpc>
              <a:buClr>
                <a:srgbClr val="E48312"/>
              </a:buClr>
              <a:buSzPts val="2100"/>
              <a:buFont typeface="Calibri"/>
              <a:buChar char=" 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alias(p, sz</a:t>
            </a:r>
            <a:r>
              <a:rPr lang="en" sz="2800" baseline="-25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q, sz</a:t>
            </a:r>
            <a:r>
              <a:rPr lang="en" sz="2800" baseline="-25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lnSpc>
                <a:spcPct val="90000"/>
              </a:lnSpc>
              <a:spcBef>
                <a:spcPts val="1467"/>
              </a:spcBef>
              <a:buClr>
                <a:srgbClr val="E48312"/>
              </a:buClr>
              <a:buSzPts val="2100"/>
              <a:buFont typeface="Calibri"/>
              <a:buChar char=" 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what’s the aliasing between pointers p, q and resp. access sizes sz</a:t>
            </a:r>
            <a:r>
              <a:rPr lang="en" sz="2800" baseline="-25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sz</a:t>
            </a:r>
            <a:r>
              <a:rPr lang="en" sz="2800" baseline="-25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Shape 637"/>
          <p:cNvSpPr/>
          <p:nvPr/>
        </p:nvSpPr>
        <p:spPr>
          <a:xfrm>
            <a:off x="1225800" y="1995840"/>
            <a:ext cx="3560040" cy="213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*p = ...;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4665" indent="-76198">
              <a:spcBef>
                <a:spcPts val="267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*q = ...;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4665" indent="-76198">
              <a:spcBef>
                <a:spcPts val="267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*p = 0;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4665" indent="-76198">
              <a:spcBef>
                <a:spcPts val="267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*q = 1;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4665" indent="-76198">
              <a:spcBef>
                <a:spcPts val="267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print(*p);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// 0 or 1?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Shape 638"/>
          <p:cNvSpPr/>
          <p:nvPr/>
        </p:nvSpPr>
        <p:spPr>
          <a:xfrm rot="10800000">
            <a:off x="1865524" y="3328737"/>
            <a:ext cx="1303920" cy="89244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639" name="Shape 639"/>
          <p:cNvSpPr/>
          <p:nvPr/>
        </p:nvSpPr>
        <p:spPr>
          <a:xfrm rot="10800000">
            <a:off x="1865523" y="3681663"/>
            <a:ext cx="1303921" cy="539514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640" name="Shape 640"/>
          <p:cNvSpPr/>
          <p:nvPr/>
        </p:nvSpPr>
        <p:spPr>
          <a:xfrm>
            <a:off x="2634128" y="4053442"/>
            <a:ext cx="2480760" cy="4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E48312"/>
                </a:solidFill>
                <a:latin typeface="Calibri"/>
                <a:ea typeface="Calibri"/>
                <a:cs typeface="Calibri"/>
                <a:sym typeface="Calibri"/>
              </a:rPr>
              <a:t>alias(p, 1 , q, 4) = ?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98EEF2-67BD-4D41-9637-45BB6BCF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AA Results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7" name="Shape 647"/>
          <p:cNvSpPr/>
          <p:nvPr/>
        </p:nvSpPr>
        <p:spPr>
          <a:xfrm>
            <a:off x="4625632" y="2059933"/>
            <a:ext cx="1862400" cy="5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MayAlias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Shape 648"/>
          <p:cNvSpPr/>
          <p:nvPr/>
        </p:nvSpPr>
        <p:spPr>
          <a:xfrm>
            <a:off x="1361537" y="4289767"/>
            <a:ext cx="1601200" cy="5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NoAlias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Shape 649"/>
          <p:cNvSpPr/>
          <p:nvPr/>
        </p:nvSpPr>
        <p:spPr>
          <a:xfrm>
            <a:off x="4627064" y="4291933"/>
            <a:ext cx="1862400" cy="5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MustAlias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Shape 650"/>
          <p:cNvSpPr/>
          <p:nvPr/>
        </p:nvSpPr>
        <p:spPr>
          <a:xfrm>
            <a:off x="8940232" y="4289767"/>
            <a:ext cx="2000400" cy="5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PartialAlias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Shape 651"/>
          <p:cNvSpPr/>
          <p:nvPr/>
        </p:nvSpPr>
        <p:spPr>
          <a:xfrm rot="10800000" flipH="1">
            <a:off x="2109467" y="2585027"/>
            <a:ext cx="3257784" cy="161604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652" name="Shape 652"/>
          <p:cNvSpPr/>
          <p:nvPr/>
        </p:nvSpPr>
        <p:spPr>
          <a:xfrm rot="10800000">
            <a:off x="5367240" y="2583360"/>
            <a:ext cx="4460040" cy="17064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653" name="Shape 653"/>
          <p:cNvSpPr/>
          <p:nvPr/>
        </p:nvSpPr>
        <p:spPr>
          <a:xfrm rot="10800000">
            <a:off x="5367240" y="2583360"/>
            <a:ext cx="59400" cy="17085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sp>
      <p:grpSp>
        <p:nvGrpSpPr>
          <p:cNvPr id="654" name="Shape 654"/>
          <p:cNvGrpSpPr/>
          <p:nvPr/>
        </p:nvGrpSpPr>
        <p:grpSpPr>
          <a:xfrm>
            <a:off x="262800" y="4815351"/>
            <a:ext cx="3521880" cy="423000"/>
            <a:chOff x="262800" y="5059800"/>
            <a:chExt cx="3521880" cy="423000"/>
          </a:xfrm>
        </p:grpSpPr>
        <p:sp>
          <p:nvSpPr>
            <p:cNvPr id="655" name="Shape 655"/>
            <p:cNvSpPr/>
            <p:nvPr/>
          </p:nvSpPr>
          <p:spPr>
            <a:xfrm>
              <a:off x="262800" y="5059800"/>
              <a:ext cx="3521880" cy="4230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6" name="Shape 656"/>
            <p:cNvSpPr/>
            <p:nvPr/>
          </p:nvSpPr>
          <p:spPr>
            <a:xfrm>
              <a:off x="559080" y="5059800"/>
              <a:ext cx="171828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7" name="Shape 657"/>
            <p:cNvSpPr/>
            <p:nvPr/>
          </p:nvSpPr>
          <p:spPr>
            <a:xfrm>
              <a:off x="652320" y="5059800"/>
              <a:ext cx="65160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8" name="Shape 658"/>
            <p:cNvSpPr/>
            <p:nvPr/>
          </p:nvSpPr>
          <p:spPr>
            <a:xfrm>
              <a:off x="1497240" y="5059800"/>
              <a:ext cx="6516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59" name="Shape 659"/>
          <p:cNvGrpSpPr/>
          <p:nvPr/>
        </p:nvGrpSpPr>
        <p:grpSpPr>
          <a:xfrm>
            <a:off x="350640" y="1983960"/>
            <a:ext cx="1169280" cy="1974600"/>
            <a:chOff x="350640" y="1983960"/>
            <a:chExt cx="1169280" cy="1974600"/>
          </a:xfrm>
        </p:grpSpPr>
        <p:sp>
          <p:nvSpPr>
            <p:cNvPr id="660" name="Shape 660"/>
            <p:cNvSpPr/>
            <p:nvPr/>
          </p:nvSpPr>
          <p:spPr>
            <a:xfrm>
              <a:off x="609480" y="1983960"/>
              <a:ext cx="65160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1" name="Shape 661"/>
            <p:cNvSpPr/>
            <p:nvPr/>
          </p:nvSpPr>
          <p:spPr>
            <a:xfrm>
              <a:off x="609480" y="2494800"/>
              <a:ext cx="6516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Shape 662"/>
            <p:cNvSpPr/>
            <p:nvPr/>
          </p:nvSpPr>
          <p:spPr>
            <a:xfrm>
              <a:off x="350640" y="3005640"/>
              <a:ext cx="116928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obj 1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Shape 663"/>
            <p:cNvSpPr/>
            <p:nvPr/>
          </p:nvSpPr>
          <p:spPr>
            <a:xfrm>
              <a:off x="350640" y="3535560"/>
              <a:ext cx="1169280" cy="423000"/>
            </a:xfrm>
            <a:prstGeom prst="rect">
              <a:avLst/>
            </a:prstGeom>
            <a:solidFill>
              <a:srgbClr val="00B05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obj 2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4" name="Shape 664"/>
          <p:cNvGrpSpPr/>
          <p:nvPr/>
        </p:nvGrpSpPr>
        <p:grpSpPr>
          <a:xfrm>
            <a:off x="262800" y="5338813"/>
            <a:ext cx="3521880" cy="423000"/>
            <a:chOff x="262800" y="5626080"/>
            <a:chExt cx="3521880" cy="423000"/>
          </a:xfrm>
        </p:grpSpPr>
        <p:sp>
          <p:nvSpPr>
            <p:cNvPr id="665" name="Shape 665"/>
            <p:cNvSpPr/>
            <p:nvPr/>
          </p:nvSpPr>
          <p:spPr>
            <a:xfrm>
              <a:off x="262800" y="5626080"/>
              <a:ext cx="3521880" cy="4230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6" name="Shape 666"/>
            <p:cNvSpPr/>
            <p:nvPr/>
          </p:nvSpPr>
          <p:spPr>
            <a:xfrm>
              <a:off x="559080" y="5626080"/>
              <a:ext cx="114264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7" name="Shape 667"/>
            <p:cNvSpPr/>
            <p:nvPr/>
          </p:nvSpPr>
          <p:spPr>
            <a:xfrm>
              <a:off x="652320" y="5626080"/>
              <a:ext cx="65160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8" name="Shape 668"/>
            <p:cNvSpPr/>
            <p:nvPr/>
          </p:nvSpPr>
          <p:spPr>
            <a:xfrm>
              <a:off x="2134080" y="5626080"/>
              <a:ext cx="1222920" cy="423000"/>
            </a:xfrm>
            <a:prstGeom prst="rect">
              <a:avLst/>
            </a:prstGeom>
            <a:solidFill>
              <a:srgbClr val="00B05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9" name="Shape 669"/>
            <p:cNvSpPr/>
            <p:nvPr/>
          </p:nvSpPr>
          <p:spPr>
            <a:xfrm>
              <a:off x="2419560" y="5626080"/>
              <a:ext cx="6516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70" name="Shape 670"/>
          <p:cNvGrpSpPr/>
          <p:nvPr/>
        </p:nvGrpSpPr>
        <p:grpSpPr>
          <a:xfrm>
            <a:off x="4358880" y="5338800"/>
            <a:ext cx="3521880" cy="423000"/>
            <a:chOff x="4358880" y="5338800"/>
            <a:chExt cx="3521880" cy="423000"/>
          </a:xfrm>
        </p:grpSpPr>
        <p:sp>
          <p:nvSpPr>
            <p:cNvPr id="671" name="Shape 671"/>
            <p:cNvSpPr/>
            <p:nvPr/>
          </p:nvSpPr>
          <p:spPr>
            <a:xfrm>
              <a:off x="4358880" y="5338800"/>
              <a:ext cx="3521880" cy="4230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2" name="Shape 672"/>
            <p:cNvSpPr/>
            <p:nvPr/>
          </p:nvSpPr>
          <p:spPr>
            <a:xfrm>
              <a:off x="4655160" y="5338800"/>
              <a:ext cx="171828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3" name="Shape 673"/>
            <p:cNvSpPr/>
            <p:nvPr/>
          </p:nvSpPr>
          <p:spPr>
            <a:xfrm>
              <a:off x="4897080" y="5338800"/>
              <a:ext cx="99972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4" name="Shape 674"/>
            <p:cNvSpPr/>
            <p:nvPr/>
          </p:nvSpPr>
          <p:spPr>
            <a:xfrm>
              <a:off x="4748400" y="5338800"/>
              <a:ext cx="651600" cy="423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45000">
                  <a:schemeClr val="accent2"/>
                </a:gs>
                <a:gs pos="57000">
                  <a:schemeClr val="accent1"/>
                </a:gs>
                <a:gs pos="100000">
                  <a:schemeClr val="accent1"/>
                </a:gs>
              </a:gsLst>
              <a:lin ang="2700000" scaled="0"/>
            </a:gra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75" name="Shape 675"/>
          <p:cNvGrpSpPr/>
          <p:nvPr/>
        </p:nvGrpSpPr>
        <p:grpSpPr>
          <a:xfrm>
            <a:off x="4358880" y="4807903"/>
            <a:ext cx="3521880" cy="423000"/>
            <a:chOff x="4358880" y="4848120"/>
            <a:chExt cx="3521880" cy="423000"/>
          </a:xfrm>
        </p:grpSpPr>
        <p:sp>
          <p:nvSpPr>
            <p:cNvPr id="676" name="Shape 676"/>
            <p:cNvSpPr/>
            <p:nvPr/>
          </p:nvSpPr>
          <p:spPr>
            <a:xfrm>
              <a:off x="4358880" y="4848120"/>
              <a:ext cx="3521880" cy="4230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7" name="Shape 677"/>
            <p:cNvSpPr/>
            <p:nvPr/>
          </p:nvSpPr>
          <p:spPr>
            <a:xfrm>
              <a:off x="4655160" y="4848120"/>
              <a:ext cx="171828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8" name="Shape 678"/>
            <p:cNvSpPr/>
            <p:nvPr/>
          </p:nvSpPr>
          <p:spPr>
            <a:xfrm>
              <a:off x="4748400" y="4848120"/>
              <a:ext cx="651600" cy="423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45000">
                  <a:schemeClr val="accent2"/>
                </a:gs>
                <a:gs pos="57000">
                  <a:schemeClr val="accent1"/>
                </a:gs>
                <a:gs pos="100000">
                  <a:schemeClr val="accent1"/>
                </a:gs>
              </a:gsLst>
              <a:lin ang="2700000" scaled="0"/>
            </a:gra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79" name="Shape 679"/>
          <p:cNvGrpSpPr/>
          <p:nvPr/>
        </p:nvGrpSpPr>
        <p:grpSpPr>
          <a:xfrm>
            <a:off x="4358880" y="5837760"/>
            <a:ext cx="3521880" cy="423000"/>
            <a:chOff x="4358880" y="5837760"/>
            <a:chExt cx="3521880" cy="423000"/>
          </a:xfrm>
        </p:grpSpPr>
        <p:sp>
          <p:nvSpPr>
            <p:cNvPr id="680" name="Shape 680"/>
            <p:cNvSpPr/>
            <p:nvPr/>
          </p:nvSpPr>
          <p:spPr>
            <a:xfrm>
              <a:off x="4358880" y="5837760"/>
              <a:ext cx="3521880" cy="4230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1" name="Shape 681"/>
            <p:cNvSpPr/>
            <p:nvPr/>
          </p:nvSpPr>
          <p:spPr>
            <a:xfrm>
              <a:off x="4655160" y="5837760"/>
              <a:ext cx="171828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82" name="Shape 682"/>
            <p:cNvSpPr/>
            <p:nvPr/>
          </p:nvSpPr>
          <p:spPr>
            <a:xfrm>
              <a:off x="6328080" y="5837760"/>
              <a:ext cx="45360" cy="423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45000">
                  <a:schemeClr val="accent2"/>
                </a:gs>
                <a:gs pos="57000">
                  <a:schemeClr val="accent1"/>
                </a:gs>
                <a:gs pos="100000">
                  <a:schemeClr val="accent1"/>
                </a:gs>
              </a:gsLst>
              <a:lin ang="2700000" scaled="0"/>
            </a:gra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83" name="Shape 683"/>
          <p:cNvGrpSpPr/>
          <p:nvPr/>
        </p:nvGrpSpPr>
        <p:grpSpPr>
          <a:xfrm>
            <a:off x="8296920" y="5338687"/>
            <a:ext cx="3521880" cy="423200"/>
            <a:chOff x="6222690" y="4035865"/>
            <a:chExt cx="2641410" cy="317400"/>
          </a:xfrm>
        </p:grpSpPr>
        <p:grpSp>
          <p:nvGrpSpPr>
            <p:cNvPr id="684" name="Shape 684"/>
            <p:cNvGrpSpPr/>
            <p:nvPr/>
          </p:nvGrpSpPr>
          <p:grpSpPr>
            <a:xfrm>
              <a:off x="6222690" y="4035950"/>
              <a:ext cx="2641410" cy="317260"/>
              <a:chOff x="8296920" y="5381267"/>
              <a:chExt cx="3521880" cy="423013"/>
            </a:xfrm>
          </p:grpSpPr>
          <p:sp>
            <p:nvSpPr>
              <p:cNvPr id="685" name="Shape 685"/>
              <p:cNvSpPr/>
              <p:nvPr/>
            </p:nvSpPr>
            <p:spPr>
              <a:xfrm>
                <a:off x="8296920" y="5381280"/>
                <a:ext cx="3521880" cy="423000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6" name="Shape 686"/>
              <p:cNvSpPr/>
              <p:nvPr/>
            </p:nvSpPr>
            <p:spPr>
              <a:xfrm>
                <a:off x="8593200" y="5381280"/>
                <a:ext cx="1718280" cy="423000"/>
              </a:xfrm>
              <a:prstGeom prst="rect">
                <a:avLst/>
              </a:prstGeom>
              <a:solidFill>
                <a:srgbClr val="00B0F0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87" name="Shape 687"/>
              <p:cNvSpPr/>
              <p:nvPr/>
            </p:nvSpPr>
            <p:spPr>
              <a:xfrm>
                <a:off x="8686428" y="5381267"/>
                <a:ext cx="1169400" cy="423000"/>
              </a:xfrm>
              <a:prstGeom prst="rect">
                <a:avLst/>
              </a:prstGeom>
              <a:solidFill>
                <a:schemeClr val="accen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688" name="Shape 688"/>
            <p:cNvSpPr/>
            <p:nvPr/>
          </p:nvSpPr>
          <p:spPr>
            <a:xfrm>
              <a:off x="6781375" y="4035865"/>
              <a:ext cx="488700" cy="317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45000">
                  <a:schemeClr val="accent2"/>
                </a:gs>
                <a:gs pos="57000">
                  <a:schemeClr val="accent1"/>
                </a:gs>
                <a:gs pos="100000">
                  <a:schemeClr val="accent1"/>
                </a:gs>
              </a:gsLst>
              <a:lin ang="2700006" scaled="0"/>
            </a:gra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89" name="Shape 689"/>
          <p:cNvGrpSpPr/>
          <p:nvPr/>
        </p:nvGrpSpPr>
        <p:grpSpPr>
          <a:xfrm>
            <a:off x="8296920" y="5835903"/>
            <a:ext cx="3522000" cy="423227"/>
            <a:chOff x="6222690" y="4382527"/>
            <a:chExt cx="2641500" cy="317420"/>
          </a:xfrm>
        </p:grpSpPr>
        <p:grpSp>
          <p:nvGrpSpPr>
            <p:cNvPr id="690" name="Shape 690"/>
            <p:cNvGrpSpPr/>
            <p:nvPr/>
          </p:nvGrpSpPr>
          <p:grpSpPr>
            <a:xfrm>
              <a:off x="6222690" y="4382608"/>
              <a:ext cx="2641500" cy="317250"/>
              <a:chOff x="8296920" y="5843477"/>
              <a:chExt cx="3522000" cy="423000"/>
            </a:xfrm>
          </p:grpSpPr>
          <p:sp>
            <p:nvSpPr>
              <p:cNvPr id="691" name="Shape 691"/>
              <p:cNvSpPr/>
              <p:nvPr/>
            </p:nvSpPr>
            <p:spPr>
              <a:xfrm>
                <a:off x="8296920" y="5843477"/>
                <a:ext cx="3522000" cy="423000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692" name="Shape 692"/>
              <p:cNvSpPr/>
              <p:nvPr/>
            </p:nvSpPr>
            <p:spPr>
              <a:xfrm>
                <a:off x="8593200" y="5843477"/>
                <a:ext cx="1718400" cy="423000"/>
              </a:xfrm>
              <a:prstGeom prst="rect">
                <a:avLst/>
              </a:prstGeom>
              <a:solidFill>
                <a:srgbClr val="00B0F0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33" tIns="91433" rIns="91433" bIns="91433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693" name="Shape 693"/>
            <p:cNvSpPr/>
            <p:nvPr/>
          </p:nvSpPr>
          <p:spPr>
            <a:xfrm>
              <a:off x="7090724" y="4382688"/>
              <a:ext cx="488700" cy="3171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4" name="Shape 694"/>
            <p:cNvSpPr/>
            <p:nvPr/>
          </p:nvSpPr>
          <p:spPr>
            <a:xfrm>
              <a:off x="6551125" y="4382548"/>
              <a:ext cx="488700" cy="3174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5" name="Shape 695"/>
            <p:cNvSpPr/>
            <p:nvPr/>
          </p:nvSpPr>
          <p:spPr>
            <a:xfrm>
              <a:off x="6781375" y="4382527"/>
              <a:ext cx="488700" cy="317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45000">
                  <a:schemeClr val="accent2"/>
                </a:gs>
                <a:gs pos="57000">
                  <a:schemeClr val="accent1"/>
                </a:gs>
                <a:gs pos="100000">
                  <a:schemeClr val="accent1"/>
                </a:gs>
              </a:gsLst>
              <a:lin ang="2700006" scaled="0"/>
            </a:gra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97" name="Shape 697"/>
          <p:cNvGrpSpPr/>
          <p:nvPr/>
        </p:nvGrpSpPr>
        <p:grpSpPr>
          <a:xfrm>
            <a:off x="8296880" y="4807903"/>
            <a:ext cx="3522000" cy="423000"/>
            <a:chOff x="4358880" y="4848120"/>
            <a:chExt cx="3522000" cy="423000"/>
          </a:xfrm>
        </p:grpSpPr>
        <p:sp>
          <p:nvSpPr>
            <p:cNvPr id="698" name="Shape 698"/>
            <p:cNvSpPr/>
            <p:nvPr/>
          </p:nvSpPr>
          <p:spPr>
            <a:xfrm>
              <a:off x="4358880" y="4848120"/>
              <a:ext cx="3522000" cy="4230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9" name="Shape 699"/>
            <p:cNvSpPr/>
            <p:nvPr/>
          </p:nvSpPr>
          <p:spPr>
            <a:xfrm>
              <a:off x="4655160" y="4848120"/>
              <a:ext cx="171840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0" name="Shape 700"/>
            <p:cNvSpPr/>
            <p:nvPr/>
          </p:nvSpPr>
          <p:spPr>
            <a:xfrm>
              <a:off x="5094200" y="4848120"/>
              <a:ext cx="651600" cy="423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45000">
                  <a:schemeClr val="accent2"/>
                </a:gs>
                <a:gs pos="57000">
                  <a:schemeClr val="accent1"/>
                </a:gs>
                <a:gs pos="100000">
                  <a:schemeClr val="accent1"/>
                </a:gs>
              </a:gsLst>
              <a:lin ang="2700006" scaled="0"/>
            </a:gra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8DF79F-2553-4254-B662-8D72CE8A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AA caveats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Shape 737"/>
          <p:cNvSpPr txBox="1"/>
          <p:nvPr/>
        </p:nvSpPr>
        <p:spPr>
          <a:xfrm>
            <a:off x="1097267" y="3922169"/>
            <a:ext cx="10058000" cy="1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1467"/>
              </a:spcBef>
            </a:pP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1467"/>
              </a:spcBef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And: alias(p, sp,   q, sq)    == NoAlias doesn’t imply</a:t>
            </a:r>
            <a:br>
              <a:rPr lang="en" sz="1867" dirty="0"/>
            </a:b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         alias(p, sp2, q, sq2) == NoAlias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467"/>
              </a:spcBef>
            </a:pP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39" name="Shape 739"/>
          <p:cNvGrpSpPr/>
          <p:nvPr/>
        </p:nvGrpSpPr>
        <p:grpSpPr>
          <a:xfrm>
            <a:off x="8555147" y="4848508"/>
            <a:ext cx="1667808" cy="824793"/>
            <a:chOff x="6693835" y="3178855"/>
            <a:chExt cx="1250856" cy="618595"/>
          </a:xfrm>
        </p:grpSpPr>
        <p:sp>
          <p:nvSpPr>
            <p:cNvPr id="740" name="Shape 740"/>
            <p:cNvSpPr/>
            <p:nvPr/>
          </p:nvSpPr>
          <p:spPr>
            <a:xfrm>
              <a:off x="6693835" y="3178855"/>
              <a:ext cx="588600" cy="301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1" name="Shape 741"/>
            <p:cNvSpPr/>
            <p:nvPr/>
          </p:nvSpPr>
          <p:spPr>
            <a:xfrm>
              <a:off x="7395991" y="3480350"/>
              <a:ext cx="548700" cy="3171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2" name="Shape 742"/>
          <p:cNvGrpSpPr/>
          <p:nvPr/>
        </p:nvGrpSpPr>
        <p:grpSpPr>
          <a:xfrm>
            <a:off x="8555147" y="3051900"/>
            <a:ext cx="1041900" cy="834840"/>
            <a:chOff x="1529280" y="3429000"/>
            <a:chExt cx="1041900" cy="834840"/>
          </a:xfrm>
        </p:grpSpPr>
        <p:sp>
          <p:nvSpPr>
            <p:cNvPr id="743" name="Shape 743"/>
            <p:cNvSpPr/>
            <p:nvPr/>
          </p:nvSpPr>
          <p:spPr>
            <a:xfrm>
              <a:off x="1529280" y="3429000"/>
              <a:ext cx="104190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4" name="Shape 744"/>
            <p:cNvSpPr/>
            <p:nvPr/>
          </p:nvSpPr>
          <p:spPr>
            <a:xfrm>
              <a:off x="1529280" y="3840840"/>
              <a:ext cx="10419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5" name="Shape 745"/>
          <p:cNvGrpSpPr/>
          <p:nvPr/>
        </p:nvGrpSpPr>
        <p:grpSpPr>
          <a:xfrm>
            <a:off x="10429461" y="3036395"/>
            <a:ext cx="1042665" cy="837795"/>
            <a:chOff x="4074828" y="5167062"/>
            <a:chExt cx="1042665" cy="837795"/>
          </a:xfrm>
        </p:grpSpPr>
        <p:sp>
          <p:nvSpPr>
            <p:cNvPr id="746" name="Shape 746"/>
            <p:cNvSpPr/>
            <p:nvPr/>
          </p:nvSpPr>
          <p:spPr>
            <a:xfrm>
              <a:off x="4074828" y="5167062"/>
              <a:ext cx="784800" cy="4053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 dirty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7" name="Shape 747"/>
            <p:cNvSpPr/>
            <p:nvPr/>
          </p:nvSpPr>
          <p:spPr>
            <a:xfrm>
              <a:off x="4075593" y="5581857"/>
              <a:ext cx="10419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48" name="Shape 748"/>
          <p:cNvGrpSpPr/>
          <p:nvPr/>
        </p:nvGrpSpPr>
        <p:grpSpPr>
          <a:xfrm>
            <a:off x="10429461" y="4848500"/>
            <a:ext cx="1585745" cy="824784"/>
            <a:chOff x="6839970" y="3178863"/>
            <a:chExt cx="1189309" cy="618588"/>
          </a:xfrm>
        </p:grpSpPr>
        <p:sp>
          <p:nvSpPr>
            <p:cNvPr id="749" name="Shape 749"/>
            <p:cNvSpPr/>
            <p:nvPr/>
          </p:nvSpPr>
          <p:spPr>
            <a:xfrm>
              <a:off x="6839970" y="3178863"/>
              <a:ext cx="908700" cy="3015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Shape 750"/>
            <p:cNvSpPr/>
            <p:nvPr/>
          </p:nvSpPr>
          <p:spPr>
            <a:xfrm>
              <a:off x="7480578" y="3480350"/>
              <a:ext cx="548700" cy="3171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1" name="Shape 751"/>
          <p:cNvSpPr txBox="1"/>
          <p:nvPr/>
        </p:nvSpPr>
        <p:spPr>
          <a:xfrm>
            <a:off x="8453533" y="2502100"/>
            <a:ext cx="1690815" cy="539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MustAlias</a:t>
            </a:r>
            <a:endParaRPr sz="2400"/>
          </a:p>
        </p:txBody>
      </p:sp>
      <p:sp>
        <p:nvSpPr>
          <p:cNvPr id="752" name="Shape 752"/>
          <p:cNvSpPr txBox="1"/>
          <p:nvPr/>
        </p:nvSpPr>
        <p:spPr>
          <a:xfrm>
            <a:off x="10328967" y="2502100"/>
            <a:ext cx="16680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PartialAlias</a:t>
            </a:r>
            <a:endParaRPr sz="2400"/>
          </a:p>
        </p:txBody>
      </p:sp>
      <p:sp>
        <p:nvSpPr>
          <p:cNvPr id="753" name="Shape 753"/>
          <p:cNvSpPr txBox="1"/>
          <p:nvPr/>
        </p:nvSpPr>
        <p:spPr>
          <a:xfrm>
            <a:off x="8453533" y="4368767"/>
            <a:ext cx="14464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NoAlias</a:t>
            </a:r>
            <a:endParaRPr sz="2400"/>
          </a:p>
        </p:txBody>
      </p:sp>
      <p:sp>
        <p:nvSpPr>
          <p:cNvPr id="754" name="Shape 754"/>
          <p:cNvSpPr txBox="1"/>
          <p:nvPr/>
        </p:nvSpPr>
        <p:spPr>
          <a:xfrm>
            <a:off x="10328967" y="4368767"/>
            <a:ext cx="14464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MayAlias</a:t>
            </a:r>
            <a:endParaRPr sz="2400"/>
          </a:p>
        </p:txBody>
      </p:sp>
      <p:sp>
        <p:nvSpPr>
          <p:cNvPr id="755" name="Shape 755"/>
          <p:cNvSpPr txBox="1"/>
          <p:nvPr/>
        </p:nvSpPr>
        <p:spPr>
          <a:xfrm>
            <a:off x="1097267" y="1838600"/>
            <a:ext cx="10060128" cy="22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455" indent="-75565">
              <a:lnSpc>
                <a:spcPct val="90000"/>
              </a:lnSpc>
              <a:buClr>
                <a:srgbClr val="E48312"/>
              </a:buClr>
              <a:buSzPts val="2100"/>
              <a:buFont typeface="Calibri"/>
              <a:buChar char=" 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“Obvious” relationships between aliasing queries often don’t hold</a:t>
            </a:r>
            <a:endParaRPr lang="en-US" sz="2800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84455" indent="-75565">
              <a:lnSpc>
                <a:spcPct val="90000"/>
              </a:lnSpc>
              <a:buClr>
                <a:srgbClr val="E48312"/>
              </a:buClr>
              <a:buSzPts val="2100"/>
              <a:buFont typeface="Calibri"/>
              <a:buChar char=" "/>
            </a:pPr>
            <a:endParaRPr lang="en"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1467"/>
              </a:spcBef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E.g. alias(p, sp,   q, sq)   ==  MustAlias doesn’t imply</a:t>
            </a:r>
            <a:br>
              <a:rPr lang="en" sz="2800" dirty="0">
                <a:solidFill>
                  <a:srgbClr val="404040"/>
                </a:solidFill>
                <a:ea typeface="+mn-lt"/>
                <a:cs typeface="+mn-lt"/>
              </a:rPr>
            </a:br>
            <a:r>
              <a:rPr lang="en" sz="2800" dirty="0">
                <a:solidFill>
                  <a:srgbClr val="404040"/>
                </a:solidFill>
                <a:latin typeface="Calibri"/>
                <a:ea typeface="+mn-lt"/>
                <a:cs typeface="Calibri"/>
                <a:sym typeface="Calibri"/>
              </a:rPr>
              <a:t>       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alias(p, sp2, q, sq2) == MustAlias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8BF3D8-3769-4315-B019-13E98888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9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AA results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Shape 706"/>
          <p:cNvSpPr txBox="1"/>
          <p:nvPr/>
        </p:nvSpPr>
        <p:spPr>
          <a:xfrm>
            <a:off x="685033" y="5463133"/>
            <a:ext cx="110084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lnSpc>
                <a:spcPct val="90000"/>
              </a:lnSpc>
              <a:buClr>
                <a:srgbClr val="E48312"/>
              </a:buClr>
              <a:buSzPts val="2100"/>
              <a:buFont typeface="Calibri"/>
              <a:buChar char=" 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AA results are sometimes unexpected and can be overly conservative.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1467"/>
              </a:spcBef>
            </a:pP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07" name="Shape 707"/>
          <p:cNvGrpSpPr/>
          <p:nvPr/>
        </p:nvGrpSpPr>
        <p:grpSpPr>
          <a:xfrm>
            <a:off x="1233001" y="1995400"/>
            <a:ext cx="2188500" cy="1252440"/>
            <a:chOff x="1233000" y="3011400"/>
            <a:chExt cx="2188500" cy="1252440"/>
          </a:xfrm>
        </p:grpSpPr>
        <p:sp>
          <p:nvSpPr>
            <p:cNvPr id="708" name="Shape 708"/>
            <p:cNvSpPr/>
            <p:nvPr/>
          </p:nvSpPr>
          <p:spPr>
            <a:xfrm>
              <a:off x="1233000" y="3011400"/>
              <a:ext cx="2188500" cy="1252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9" name="Shape 709"/>
            <p:cNvSpPr/>
            <p:nvPr/>
          </p:nvSpPr>
          <p:spPr>
            <a:xfrm>
              <a:off x="1529280" y="3011400"/>
              <a:ext cx="104190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sz = 4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0" name="Shape 710"/>
            <p:cNvSpPr/>
            <p:nvPr/>
          </p:nvSpPr>
          <p:spPr>
            <a:xfrm>
              <a:off x="1529280" y="3429000"/>
              <a:ext cx="104190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Shape 711"/>
            <p:cNvSpPr/>
            <p:nvPr/>
          </p:nvSpPr>
          <p:spPr>
            <a:xfrm>
              <a:off x="1529280" y="3840840"/>
              <a:ext cx="10419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12" name="Shape 712"/>
          <p:cNvGrpSpPr/>
          <p:nvPr/>
        </p:nvGrpSpPr>
        <p:grpSpPr>
          <a:xfrm>
            <a:off x="10509840" y="397800"/>
            <a:ext cx="1169400" cy="1445040"/>
            <a:chOff x="10509840" y="397800"/>
            <a:chExt cx="1169400" cy="1445040"/>
          </a:xfrm>
        </p:grpSpPr>
        <p:sp>
          <p:nvSpPr>
            <p:cNvPr id="713" name="Shape 713"/>
            <p:cNvSpPr/>
            <p:nvPr/>
          </p:nvSpPr>
          <p:spPr>
            <a:xfrm>
              <a:off x="10768680" y="397800"/>
              <a:ext cx="651600" cy="423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Shape 714"/>
            <p:cNvSpPr/>
            <p:nvPr/>
          </p:nvSpPr>
          <p:spPr>
            <a:xfrm>
              <a:off x="10768680" y="909000"/>
              <a:ext cx="6516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Shape 715"/>
            <p:cNvSpPr/>
            <p:nvPr/>
          </p:nvSpPr>
          <p:spPr>
            <a:xfrm>
              <a:off x="10509840" y="1419840"/>
              <a:ext cx="116940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obj 1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16" name="Shape 716"/>
          <p:cNvSpPr/>
          <p:nvPr/>
        </p:nvSpPr>
        <p:spPr>
          <a:xfrm>
            <a:off x="6878867" y="1997567"/>
            <a:ext cx="5313200" cy="1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alias(p, 4, q, 4)</a:t>
            </a:r>
            <a:br>
              <a:rPr lang="en" sz="1867">
                <a:latin typeface="Arial"/>
                <a:ea typeface="Arial"/>
                <a:cs typeface="Arial"/>
                <a:sym typeface="Arial"/>
              </a:rPr>
            </a:br>
            <a:endParaRPr sz="2400">
              <a:latin typeface="Arial"/>
              <a:ea typeface="Arial"/>
              <a:cs typeface="Arial"/>
              <a:sym typeface="Arial"/>
            </a:endParaRPr>
          </a:p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access size == object size implies </a:t>
            </a:r>
            <a:r>
              <a:rPr lang="en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idx</a:t>
            </a:r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== 0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17" name="Shape 717"/>
          <p:cNvGrpSpPr/>
          <p:nvPr/>
        </p:nvGrpSpPr>
        <p:grpSpPr>
          <a:xfrm>
            <a:off x="1233001" y="3949640"/>
            <a:ext cx="2188500" cy="1252200"/>
            <a:chOff x="1233000" y="4762440"/>
            <a:chExt cx="2188500" cy="1252200"/>
          </a:xfrm>
        </p:grpSpPr>
        <p:sp>
          <p:nvSpPr>
            <p:cNvPr id="718" name="Shape 718"/>
            <p:cNvSpPr/>
            <p:nvPr/>
          </p:nvSpPr>
          <p:spPr>
            <a:xfrm>
              <a:off x="1233000" y="4762440"/>
              <a:ext cx="2188500" cy="1252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9" name="Shape 719"/>
            <p:cNvSpPr/>
            <p:nvPr/>
          </p:nvSpPr>
          <p:spPr>
            <a:xfrm>
              <a:off x="1529280" y="4762440"/>
              <a:ext cx="104190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sz = 4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Shape 720"/>
            <p:cNvSpPr/>
            <p:nvPr/>
          </p:nvSpPr>
          <p:spPr>
            <a:xfrm>
              <a:off x="1529280" y="5189040"/>
              <a:ext cx="784800" cy="4020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Shape 721"/>
            <p:cNvSpPr/>
            <p:nvPr/>
          </p:nvSpPr>
          <p:spPr>
            <a:xfrm>
              <a:off x="1529280" y="5591520"/>
              <a:ext cx="10419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2" name="Shape 722"/>
          <p:cNvSpPr/>
          <p:nvPr/>
        </p:nvSpPr>
        <p:spPr>
          <a:xfrm>
            <a:off x="6882135" y="3949633"/>
            <a:ext cx="5310000" cy="1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alias(p, 3, q, 4) = </a:t>
            </a:r>
            <a:r>
              <a:rPr lang="en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Partial</a:t>
            </a:r>
            <a:r>
              <a:rPr lang="en" sz="2400" dirty="0" err="1">
                <a:latin typeface="Calibri"/>
                <a:ea typeface="Calibri"/>
                <a:cs typeface="Calibri"/>
                <a:sym typeface="Calibri"/>
              </a:rPr>
              <a:t>Alias</a:t>
            </a:r>
            <a:br>
              <a:rPr lang="en" sz="1867">
                <a:latin typeface="Arial"/>
                <a:ea typeface="Arial"/>
                <a:cs typeface="Arial"/>
                <a:sym typeface="Arial"/>
              </a:rPr>
            </a:br>
            <a:endParaRPr sz="2400">
              <a:latin typeface="Arial"/>
              <a:ea typeface="Arial"/>
              <a:cs typeface="Arial"/>
              <a:sym typeface="Arial"/>
            </a:endParaRPr>
          </a:p>
          <a:p>
            <a:r>
              <a:rPr lang="en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MustAlias</a:t>
            </a:r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requires further information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(e.g. know p = q)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23" name="Shape 723"/>
          <p:cNvGrpSpPr/>
          <p:nvPr/>
        </p:nvGrpSpPr>
        <p:grpSpPr>
          <a:xfrm>
            <a:off x="3778561" y="3949640"/>
            <a:ext cx="2188500" cy="1252200"/>
            <a:chOff x="3778560" y="4762440"/>
            <a:chExt cx="2188500" cy="1252200"/>
          </a:xfrm>
        </p:grpSpPr>
        <p:sp>
          <p:nvSpPr>
            <p:cNvPr id="724" name="Shape 724"/>
            <p:cNvSpPr/>
            <p:nvPr/>
          </p:nvSpPr>
          <p:spPr>
            <a:xfrm>
              <a:off x="3778560" y="4762440"/>
              <a:ext cx="2188500" cy="1252200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25" name="Shape 725"/>
            <p:cNvSpPr/>
            <p:nvPr/>
          </p:nvSpPr>
          <p:spPr>
            <a:xfrm>
              <a:off x="4074840" y="4762440"/>
              <a:ext cx="1041900" cy="423000"/>
            </a:xfrm>
            <a:prstGeom prst="rect">
              <a:avLst/>
            </a:prstGeom>
            <a:solidFill>
              <a:srgbClr val="00B0F0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sz = 4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6" name="Shape 726"/>
            <p:cNvSpPr/>
            <p:nvPr/>
          </p:nvSpPr>
          <p:spPr>
            <a:xfrm>
              <a:off x="4332240" y="5185440"/>
              <a:ext cx="784800" cy="40530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7" name="Shape 727"/>
            <p:cNvSpPr/>
            <p:nvPr/>
          </p:nvSpPr>
          <p:spPr>
            <a:xfrm>
              <a:off x="4074840" y="5591520"/>
              <a:ext cx="1041900" cy="42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0">
              <a:noAutofit/>
            </a:bodyPr>
            <a:lstStyle/>
            <a:p>
              <a:pPr algn="ctr"/>
              <a:r>
                <a:rPr lang="en"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q</a:t>
              </a:r>
              <a:endParaRPr sz="2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8" name="Shape 728"/>
          <p:cNvSpPr/>
          <p:nvPr/>
        </p:nvSpPr>
        <p:spPr>
          <a:xfrm>
            <a:off x="3543465" y="2015567"/>
            <a:ext cx="3178000" cy="8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*p = obj + x;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4665" indent="-76198">
              <a:spcBef>
                <a:spcPts val="267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*q = obj + y;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Shape 730"/>
          <p:cNvSpPr txBox="1"/>
          <p:nvPr/>
        </p:nvSpPr>
        <p:spPr>
          <a:xfrm>
            <a:off x="8715200" y="1893800"/>
            <a:ext cx="20388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= </a:t>
            </a:r>
            <a:r>
              <a:rPr lang="en" sz="2400" dirty="0" err="1">
                <a:latin typeface="Calibri"/>
                <a:ea typeface="Calibri"/>
                <a:cs typeface="Calibri"/>
                <a:sym typeface="Calibri"/>
              </a:rPr>
              <a:t>MustAlias</a:t>
            </a:r>
            <a:endParaRPr sz="2400" dirty="0" err="1"/>
          </a:p>
        </p:txBody>
      </p:sp>
      <p:sp>
        <p:nvSpPr>
          <p:cNvPr id="731" name="Shape 731"/>
          <p:cNvSpPr txBox="1"/>
          <p:nvPr/>
        </p:nvSpPr>
        <p:spPr>
          <a:xfrm>
            <a:off x="624767" y="3370200"/>
            <a:ext cx="55468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lnSpc>
                <a:spcPct val="90000"/>
              </a:lnSpc>
              <a:buClr>
                <a:srgbClr val="E48312"/>
              </a:buClr>
              <a:buSzPts val="2100"/>
              <a:buFont typeface="Calibri"/>
              <a:buChar char=" 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AA results assume no UB.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1467"/>
              </a:spcBef>
            </a:pP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8D9E85-890A-482A-8EFB-109312B5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" grpId="0"/>
      <p:bldP spid="7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1409120" y="6333120"/>
            <a:ext cx="731040" cy="524160"/>
          </a:xfrm>
          <a:prstGeom prst="rect">
            <a:avLst/>
          </a:prstGeom>
          <a:noFill/>
          <a:ln>
            <a:noFill/>
          </a:ln>
        </p:spPr>
        <p:txBody>
          <a:bodyPr lIns="91200" tIns="45600" rIns="91200" bIns="45600"/>
          <a:lstStyle/>
          <a:p>
            <a:pPr algn="r">
              <a:lnSpc>
                <a:spcPct val="100000"/>
              </a:lnSpc>
            </a:pPr>
            <a:fld id="{D3D4DAD1-CDE5-472A-82B5-55610DEDDF52}" type="slidenum">
              <a:rPr lang="en-US" sz="1733" spc="-1">
                <a:solidFill>
                  <a:srgbClr val="000000"/>
                </a:solidFill>
                <a:latin typeface="Arial"/>
                <a:ea typeface="Arial"/>
              </a:rPr>
              <a:t>26</a:t>
            </a:fld>
            <a:endParaRPr lang="en-US" sz="1733" spc="-1">
              <a:latin typeface="Times New Roman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097280" y="286560"/>
            <a:ext cx="10057440" cy="145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200" tIns="45600" rIns="91200" bIns="45600" anchor="b"/>
          <a:lstStyle/>
          <a:p>
            <a:pPr>
              <a:lnSpc>
                <a:spcPct val="100000"/>
              </a:lnSpc>
            </a:pPr>
            <a:r>
              <a:rPr lang="en-US" sz="4800" spc="-1" dirty="0">
                <a:solidFill>
                  <a:srgbClr val="404040"/>
                </a:solidFill>
                <a:latin typeface="Calibri"/>
                <a:ea typeface="Calibri"/>
              </a:rPr>
              <a:t>AA must consider UB (PR36228)</a:t>
            </a:r>
            <a:endParaRPr lang="en-US" sz="4800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2137920" y="1760640"/>
            <a:ext cx="2877120" cy="85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600" rIns="0" bIns="45600"/>
          <a:lstStyle/>
          <a:p>
            <a:pPr>
              <a:lnSpc>
                <a:spcPct val="100000"/>
              </a:lnSpc>
            </a:pPr>
            <a:r>
              <a:rPr lang="en-US" sz="2000" spc="-1" dirty="0">
                <a:solidFill>
                  <a:srgbClr val="0000FF"/>
                </a:solidFill>
                <a:latin typeface="Consolas"/>
                <a:ea typeface="Consolas"/>
              </a:rPr>
              <a:t>i8</a:t>
            </a:r>
            <a:r>
              <a:rPr lang="en-US" sz="2000" spc="-1" dirty="0">
                <a:solidFill>
                  <a:srgbClr val="000000"/>
                </a:solidFill>
                <a:latin typeface="Consolas"/>
                <a:ea typeface="Consolas"/>
              </a:rPr>
              <a:t>* p = </a:t>
            </a:r>
            <a:r>
              <a:rPr lang="en-US" sz="2000" spc="-1" dirty="0" err="1">
                <a:solidFill>
                  <a:srgbClr val="000000"/>
                </a:solidFill>
                <a:latin typeface="Consolas"/>
                <a:ea typeface="Consolas"/>
              </a:rPr>
              <a:t>alloca</a:t>
            </a:r>
            <a:r>
              <a:rPr lang="en-US" sz="2000" spc="-1" dirty="0">
                <a:solidFill>
                  <a:srgbClr val="000000"/>
                </a:solidFill>
                <a:latin typeface="Consolas"/>
                <a:ea typeface="Consolas"/>
              </a:rPr>
              <a:t> (2);</a:t>
            </a:r>
            <a:endParaRPr lang="en-US" sz="2000" spc="-1" dirty="0">
              <a:latin typeface="Arial"/>
            </a:endParaRPr>
          </a:p>
          <a:p>
            <a:pPr>
              <a:spcBef>
                <a:spcPts val="268"/>
              </a:spcBef>
            </a:pPr>
            <a:r>
              <a:rPr lang="en-US" sz="2000" spc="-1" dirty="0">
                <a:solidFill>
                  <a:srgbClr val="0000FF"/>
                </a:solidFill>
                <a:latin typeface="Consolas"/>
                <a:ea typeface="Consolas"/>
              </a:rPr>
              <a:t>i8</a:t>
            </a:r>
            <a:r>
              <a:rPr lang="en-US" sz="2000" spc="-1" dirty="0">
                <a:solidFill>
                  <a:srgbClr val="000000"/>
                </a:solidFill>
                <a:latin typeface="Consolas"/>
                <a:ea typeface="Consolas"/>
              </a:rPr>
              <a:t>* q = </a:t>
            </a:r>
            <a:r>
              <a:rPr lang="en-US" sz="2000" spc="-1" dirty="0" err="1">
                <a:solidFill>
                  <a:srgbClr val="000000"/>
                </a:solidFill>
                <a:latin typeface="Consolas"/>
                <a:ea typeface="Consolas"/>
              </a:rPr>
              <a:t>alloca</a:t>
            </a:r>
            <a:r>
              <a:rPr lang="en-US" sz="2000" spc="-1" dirty="0">
                <a:solidFill>
                  <a:srgbClr val="000000"/>
                </a:solidFill>
                <a:latin typeface="Consolas"/>
                <a:ea typeface="Consolas"/>
              </a:rPr>
              <a:t> (1);</a:t>
            </a:r>
            <a:endParaRPr lang="en-US" sz="2000" spc="-1" dirty="0">
              <a:latin typeface="Arial"/>
            </a:endParaRPr>
          </a:p>
        </p:txBody>
      </p:sp>
      <p:grpSp>
        <p:nvGrpSpPr>
          <p:cNvPr id="179" name="Group 4"/>
          <p:cNvGrpSpPr/>
          <p:nvPr/>
        </p:nvGrpSpPr>
        <p:grpSpPr>
          <a:xfrm>
            <a:off x="1422240" y="2637120"/>
            <a:ext cx="4852320" cy="3571200"/>
            <a:chOff x="1066680" y="1977840"/>
            <a:chExt cx="3639240" cy="2678400"/>
          </a:xfrm>
        </p:grpSpPr>
        <p:grpSp>
          <p:nvGrpSpPr>
            <p:cNvPr id="180" name="Group 5"/>
            <p:cNvGrpSpPr/>
            <p:nvPr/>
          </p:nvGrpSpPr>
          <p:grpSpPr>
            <a:xfrm>
              <a:off x="1066680" y="1977840"/>
              <a:ext cx="3639240" cy="2678040"/>
              <a:chOff x="1066680" y="1977840"/>
              <a:chExt cx="3639240" cy="2678040"/>
            </a:xfrm>
          </p:grpSpPr>
          <p:sp>
            <p:nvSpPr>
              <p:cNvPr id="181" name="CustomShape 6"/>
              <p:cNvSpPr/>
              <p:nvPr/>
            </p:nvSpPr>
            <p:spPr>
              <a:xfrm>
                <a:off x="1872360" y="2745360"/>
                <a:ext cx="1451520" cy="39312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t0 = Ф(t00, t1);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82" name="CustomShape 7"/>
              <p:cNvSpPr/>
              <p:nvPr/>
            </p:nvSpPr>
            <p:spPr>
              <a:xfrm>
                <a:off x="1872360" y="1977840"/>
                <a:ext cx="1451520" cy="58824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*p = 42;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t00 = p;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83" name="CustomShape 8"/>
              <p:cNvSpPr/>
              <p:nvPr/>
            </p:nvSpPr>
            <p:spPr>
              <a:xfrm>
                <a:off x="1066680" y="3381840"/>
                <a:ext cx="1451520" cy="39312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*t0 = 9;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84" name="CustomShape 9"/>
              <p:cNvSpPr/>
              <p:nvPr/>
            </p:nvSpPr>
            <p:spPr>
              <a:xfrm>
                <a:off x="2913480" y="3381840"/>
                <a:ext cx="1792440" cy="58824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memcpy(t0, q, 2);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t2 = *(t0+1);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85" name="CustomShape 10"/>
              <p:cNvSpPr/>
              <p:nvPr/>
            </p:nvSpPr>
            <p:spPr>
              <a:xfrm>
                <a:off x="1872360" y="4067640"/>
                <a:ext cx="1451520" cy="58824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t1 = Ф(t0, t2);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print(*p);</a:t>
                </a:r>
                <a:endParaRPr lang="en-US" sz="1867" spc="-1">
                  <a:latin typeface="Arial"/>
                </a:endParaRPr>
              </a:p>
            </p:txBody>
          </p:sp>
        </p:grpSp>
        <p:sp>
          <p:nvSpPr>
            <p:cNvPr id="186" name="CustomShape 11"/>
            <p:cNvSpPr/>
            <p:nvPr/>
          </p:nvSpPr>
          <p:spPr>
            <a:xfrm>
              <a:off x="2598480" y="2566440"/>
              <a:ext cx="360" cy="178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12"/>
            <p:cNvSpPr/>
            <p:nvPr/>
          </p:nvSpPr>
          <p:spPr>
            <a:xfrm flipH="1">
              <a:off x="1792080" y="3139200"/>
              <a:ext cx="805320" cy="242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13"/>
            <p:cNvSpPr/>
            <p:nvPr/>
          </p:nvSpPr>
          <p:spPr>
            <a:xfrm>
              <a:off x="2598480" y="3139200"/>
              <a:ext cx="1211040" cy="242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14"/>
            <p:cNvSpPr/>
            <p:nvPr/>
          </p:nvSpPr>
          <p:spPr>
            <a:xfrm>
              <a:off x="1792800" y="3775680"/>
              <a:ext cx="805320" cy="291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15"/>
            <p:cNvSpPr/>
            <p:nvPr/>
          </p:nvSpPr>
          <p:spPr>
            <a:xfrm flipH="1">
              <a:off x="2598480" y="3970440"/>
              <a:ext cx="1211040" cy="968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16"/>
            <p:cNvSpPr/>
            <p:nvPr/>
          </p:nvSpPr>
          <p:spPr>
            <a:xfrm rot="16200000">
              <a:off x="1643400" y="3700800"/>
              <a:ext cx="1910520" cy="360"/>
            </a:xfrm>
            <a:prstGeom prst="curvedConnector5">
              <a:avLst>
                <a:gd name="adj1" fmla="val 370"/>
                <a:gd name="adj2" fmla="val -28534167"/>
                <a:gd name="adj3" fmla="val 104278"/>
              </a:avLst>
            </a:pr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92" name="Group 17"/>
          <p:cNvGrpSpPr/>
          <p:nvPr/>
        </p:nvGrpSpPr>
        <p:grpSpPr>
          <a:xfrm>
            <a:off x="7213440" y="2353440"/>
            <a:ext cx="4852320" cy="3850560"/>
            <a:chOff x="5410080" y="1765080"/>
            <a:chExt cx="3639240" cy="2887920"/>
          </a:xfrm>
        </p:grpSpPr>
        <p:grpSp>
          <p:nvGrpSpPr>
            <p:cNvPr id="193" name="Group 18"/>
            <p:cNvGrpSpPr/>
            <p:nvPr/>
          </p:nvGrpSpPr>
          <p:grpSpPr>
            <a:xfrm>
              <a:off x="5410080" y="1765080"/>
              <a:ext cx="3639240" cy="2887560"/>
              <a:chOff x="5410080" y="1765080"/>
              <a:chExt cx="3639240" cy="2887560"/>
            </a:xfrm>
          </p:grpSpPr>
          <p:sp>
            <p:nvSpPr>
              <p:cNvPr id="194" name="CustomShape 19"/>
              <p:cNvSpPr/>
              <p:nvPr/>
            </p:nvSpPr>
            <p:spPr>
              <a:xfrm>
                <a:off x="6215760" y="2741760"/>
                <a:ext cx="1451520" cy="39312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t0 = Ф(t00, t1)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95" name="CustomShape 20"/>
              <p:cNvSpPr/>
              <p:nvPr/>
            </p:nvSpPr>
            <p:spPr>
              <a:xfrm>
                <a:off x="6215760" y="1765080"/>
                <a:ext cx="1451520" cy="79776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*p = 42;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980000"/>
                    </a:solidFill>
                    <a:latin typeface="Arial"/>
                    <a:ea typeface="Arial"/>
                  </a:rPr>
                  <a:t>magic = *p;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t00 = p;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96" name="CustomShape 21"/>
              <p:cNvSpPr/>
              <p:nvPr/>
            </p:nvSpPr>
            <p:spPr>
              <a:xfrm>
                <a:off x="5410080" y="3378600"/>
                <a:ext cx="1451520" cy="39312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*t0 = 9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97" name="CustomShape 22"/>
              <p:cNvSpPr/>
              <p:nvPr/>
            </p:nvSpPr>
            <p:spPr>
              <a:xfrm>
                <a:off x="7256880" y="3378600"/>
                <a:ext cx="1792440" cy="58824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memcpy(t0, q, 2);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t2 = *(t0+1);</a:t>
                </a:r>
                <a:endParaRPr lang="en-US" sz="1867" spc="-1">
                  <a:latin typeface="Arial"/>
                </a:endParaRPr>
              </a:p>
            </p:txBody>
          </p:sp>
          <p:sp>
            <p:nvSpPr>
              <p:cNvPr id="198" name="CustomShape 23"/>
              <p:cNvSpPr/>
              <p:nvPr/>
            </p:nvSpPr>
            <p:spPr>
              <a:xfrm>
                <a:off x="6215760" y="4064400"/>
                <a:ext cx="1451520" cy="588240"/>
              </a:xfrm>
              <a:prstGeom prst="rect">
                <a:avLst/>
              </a:prstGeom>
              <a:solidFill>
                <a:schemeClr val="lt2"/>
              </a:solidFill>
              <a:ln w="9360">
                <a:solidFill>
                  <a:schemeClr val="dk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tIns="121920" bIns="12192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t1 = Ф(t0, t2);</a:t>
                </a:r>
                <a:endParaRPr lang="en-US" sz="1867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print(</a:t>
                </a:r>
                <a:r>
                  <a:rPr lang="en-US" sz="1867" spc="-1">
                    <a:solidFill>
                      <a:srgbClr val="980000"/>
                    </a:solidFill>
                    <a:latin typeface="Arial"/>
                    <a:ea typeface="Arial"/>
                  </a:rPr>
                  <a:t>magic</a:t>
                </a:r>
                <a:r>
                  <a:rPr lang="en-US" sz="1867" spc="-1">
                    <a:solidFill>
                      <a:srgbClr val="000000"/>
                    </a:solidFill>
                    <a:latin typeface="Arial"/>
                    <a:ea typeface="Arial"/>
                  </a:rPr>
                  <a:t>);</a:t>
                </a:r>
                <a:endParaRPr lang="en-US" sz="1867" spc="-1">
                  <a:latin typeface="Arial"/>
                </a:endParaRPr>
              </a:p>
            </p:txBody>
          </p:sp>
        </p:grpSp>
        <p:sp>
          <p:nvSpPr>
            <p:cNvPr id="199" name="CustomShape 24"/>
            <p:cNvSpPr/>
            <p:nvPr/>
          </p:nvSpPr>
          <p:spPr>
            <a:xfrm>
              <a:off x="6941880" y="2562840"/>
              <a:ext cx="360" cy="1789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CustomShape 25"/>
            <p:cNvSpPr/>
            <p:nvPr/>
          </p:nvSpPr>
          <p:spPr>
            <a:xfrm flipH="1">
              <a:off x="6135480" y="3135600"/>
              <a:ext cx="805320" cy="242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26"/>
            <p:cNvSpPr/>
            <p:nvPr/>
          </p:nvSpPr>
          <p:spPr>
            <a:xfrm>
              <a:off x="6941880" y="3135600"/>
              <a:ext cx="1211040" cy="242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27"/>
            <p:cNvSpPr/>
            <p:nvPr/>
          </p:nvSpPr>
          <p:spPr>
            <a:xfrm>
              <a:off x="6136200" y="3772080"/>
              <a:ext cx="805320" cy="2919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28"/>
            <p:cNvSpPr/>
            <p:nvPr/>
          </p:nvSpPr>
          <p:spPr>
            <a:xfrm flipH="1">
              <a:off x="6941880" y="3967200"/>
              <a:ext cx="1211040" cy="968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29"/>
            <p:cNvSpPr/>
            <p:nvPr/>
          </p:nvSpPr>
          <p:spPr>
            <a:xfrm rot="16200000">
              <a:off x="5986800" y="3697560"/>
              <a:ext cx="1910520" cy="360"/>
            </a:xfrm>
            <a:prstGeom prst="curvedConnector5">
              <a:avLst>
                <a:gd name="adj1" fmla="val 183"/>
                <a:gd name="adj2" fmla="val -26830625"/>
                <a:gd name="adj3" fmla="val 108724"/>
              </a:avLst>
            </a:prstGeom>
            <a:noFill/>
            <a:ln w="9360">
              <a:solidFill>
                <a:schemeClr val="dk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AA4F23-C8AE-47CD-9791-4E84553E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651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1097280" y="286560"/>
            <a:ext cx="10057440" cy="145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200" tIns="45600" rIns="91200" bIns="45600" anchor="b"/>
          <a:lstStyle/>
          <a:p>
            <a:pPr>
              <a:lnSpc>
                <a:spcPct val="100000"/>
              </a:lnSpc>
            </a:pPr>
            <a:r>
              <a:rPr lang="en-US" sz="4800" spc="-1" dirty="0">
                <a:solidFill>
                  <a:srgbClr val="404040"/>
                </a:solidFill>
                <a:latin typeface="Calibri"/>
                <a:ea typeface="Calibri"/>
              </a:rPr>
              <a:t>New in AA: precise access size</a:t>
            </a:r>
            <a:endParaRPr lang="en-US" sz="4800" spc="-1" dirty="0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1097280" y="1845600"/>
            <a:ext cx="10057440" cy="402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600" rIns="0" bIns="45600"/>
          <a:lstStyle/>
          <a:p>
            <a:pPr marL="84478" indent="-75838">
              <a:buClr>
                <a:srgbClr val="E48312"/>
              </a:buClr>
              <a:buFont typeface="Arial"/>
              <a:buChar char="•"/>
            </a:pPr>
            <a:r>
              <a:rPr lang="en-US" sz="2800" spc="-1" dirty="0">
                <a:solidFill>
                  <a:srgbClr val="404040"/>
                </a:solidFill>
                <a:latin typeface="Calibri"/>
                <a:ea typeface="Calibri"/>
              </a:rPr>
              <a:t>Recent API changes introduced two access size types:</a:t>
            </a:r>
            <a:endParaRPr lang="en-US" sz="2800" spc="-1" dirty="0">
              <a:latin typeface="Arial"/>
            </a:endParaRPr>
          </a:p>
          <a:p>
            <a:pPr marL="389270" lvl="1" indent="-185755">
              <a:spcBef>
                <a:spcPts val="400"/>
              </a:spcBef>
              <a:buClr>
                <a:srgbClr val="E48312"/>
              </a:buClr>
              <a:buFont typeface="Arial"/>
              <a:buChar char="•"/>
            </a:pPr>
            <a:r>
              <a:rPr lang="en-US" sz="2400" spc="-1" dirty="0">
                <a:solidFill>
                  <a:srgbClr val="404040"/>
                </a:solidFill>
                <a:latin typeface="Calibri"/>
                <a:ea typeface="Calibri"/>
              </a:rPr>
              <a:t> Precise: when the exact size is known</a:t>
            </a:r>
            <a:endParaRPr lang="en-US" sz="2400" spc="-1" dirty="0">
              <a:latin typeface="Arial"/>
            </a:endParaRPr>
          </a:p>
          <a:p>
            <a:pPr marL="389270" lvl="1" indent="-185755">
              <a:spcBef>
                <a:spcPts val="665"/>
              </a:spcBef>
              <a:buClr>
                <a:srgbClr val="E48312"/>
              </a:buClr>
              <a:buFont typeface="Arial"/>
              <a:buChar char="•"/>
            </a:pPr>
            <a:r>
              <a:rPr lang="en-US" sz="2400" spc="-1" dirty="0">
                <a:solidFill>
                  <a:srgbClr val="404040"/>
                </a:solidFill>
                <a:latin typeface="Calibri"/>
                <a:ea typeface="Calibri"/>
              </a:rPr>
              <a:t> Upper bound: maximum size, but no minimum size guaranteed (can be 0)</a:t>
            </a:r>
            <a:endParaRPr lang="en-US" sz="2400" spc="-1" dirty="0">
              <a:latin typeface="Arial"/>
            </a:endParaRPr>
          </a:p>
          <a:p>
            <a:pPr>
              <a:spcBef>
                <a:spcPts val="665"/>
              </a:spcBef>
            </a:pPr>
            <a:endParaRPr lang="en-US" sz="2400" spc="-1" dirty="0">
              <a:latin typeface="Arial"/>
            </a:endParaRPr>
          </a:p>
          <a:p>
            <a:pPr marL="84478" indent="-75838">
              <a:spcBef>
                <a:spcPts val="665"/>
              </a:spcBef>
              <a:buClr>
                <a:srgbClr val="E48312"/>
              </a:buClr>
              <a:buFont typeface="Arial"/>
              <a:buChar char="•"/>
            </a:pPr>
            <a:r>
              <a:rPr lang="en-US" sz="2400" spc="-1" dirty="0">
                <a:solidFill>
                  <a:srgbClr val="404040"/>
                </a:solidFill>
                <a:latin typeface="Calibri"/>
                <a:ea typeface="Calibri"/>
              </a:rPr>
              <a:t> </a:t>
            </a:r>
            <a:r>
              <a:rPr lang="en-US" sz="2800" spc="-1" dirty="0">
                <a:solidFill>
                  <a:srgbClr val="404040"/>
                </a:solidFill>
                <a:latin typeface="Calibri"/>
                <a:ea typeface="Calibri"/>
              </a:rPr>
              <a:t>See D45581, D44748</a:t>
            </a:r>
            <a:endParaRPr lang="en-US" sz="2800" spc="-1" dirty="0">
              <a:latin typeface="Arial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11409120" y="6333120"/>
            <a:ext cx="731040" cy="524160"/>
          </a:xfrm>
          <a:prstGeom prst="rect">
            <a:avLst/>
          </a:prstGeom>
          <a:noFill/>
          <a:ln>
            <a:noFill/>
          </a:ln>
        </p:spPr>
        <p:txBody>
          <a:bodyPr lIns="91200" tIns="45600" rIns="91200" bIns="45600"/>
          <a:lstStyle/>
          <a:p>
            <a:pPr algn="r">
              <a:lnSpc>
                <a:spcPct val="100000"/>
              </a:lnSpc>
            </a:pPr>
            <a:fld id="{21F04AC5-FC66-4902-A989-F92146C4D082}" type="slidenum">
              <a:rPr lang="en-US" sz="1733" spc="-1">
                <a:solidFill>
                  <a:srgbClr val="000000"/>
                </a:solidFill>
                <a:latin typeface="Arial"/>
                <a:ea typeface="Arial"/>
              </a:rPr>
              <a:t>27</a:t>
            </a:fld>
            <a:endParaRPr lang="en-US" sz="1733" spc="-1">
              <a:latin typeface="Times New Roman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026056-0DF3-4497-90D3-593E6C55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834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 txBox="1"/>
          <p:nvPr/>
        </p:nvSpPr>
        <p:spPr>
          <a:xfrm>
            <a:off x="1097280" y="4453200"/>
            <a:ext cx="10058040" cy="11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1736FF-58DB-4827-8690-CFE06EC1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r>
              <a:rPr lang="en-US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rgbClr val="262626"/>
                </a:solidFill>
                <a:latin typeface="Calibri"/>
                <a:ea typeface="Calibri"/>
                <a:cs typeface="Calibri"/>
              </a:rPr>
              <a:t>Analysis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BB1FA3-EB5A-4BD5-B42D-31D045F9D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68BDCA-7B9A-4AA6-A414-7638A1E5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88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</a:t>
            </a:r>
            <a:endParaRPr sz="4800" dirty="0" err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7" name="Shape 777"/>
          <p:cNvSpPr txBox="1"/>
          <p:nvPr/>
        </p:nvSpPr>
        <p:spPr>
          <a:xfrm>
            <a:off x="1097267" y="1845728"/>
            <a:ext cx="10058000" cy="2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How instructions affect memory instructions: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/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- Mod = modifies / writes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/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- Ref = accesses / reads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CFF149-A77B-4A1E-BCCB-D6A6F38E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4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1A852D-CC0A-4E92-B3B9-53D7BCB00381}"/>
              </a:ext>
            </a:extLst>
          </p:cNvPr>
          <p:cNvSpPr txBox="1"/>
          <p:nvPr/>
        </p:nvSpPr>
        <p:spPr>
          <a:xfrm>
            <a:off x="2139276" y="2393428"/>
            <a:ext cx="79134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Pointers ≠ Integers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C55A9B-4EC6-4AB0-A0C9-02C294CE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34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/>
          <p:nvPr/>
        </p:nvSpPr>
        <p:spPr>
          <a:xfrm>
            <a:off x="5207760" y="2316160"/>
            <a:ext cx="11828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endParaRPr sz="24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Shape 783"/>
          <p:cNvSpPr/>
          <p:nvPr/>
        </p:nvSpPr>
        <p:spPr>
          <a:xfrm>
            <a:off x="3323520" y="3627640"/>
            <a:ext cx="11828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Shape 784"/>
          <p:cNvSpPr/>
          <p:nvPr/>
        </p:nvSpPr>
        <p:spPr>
          <a:xfrm>
            <a:off x="6984360" y="3589840"/>
            <a:ext cx="11828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Shape 785"/>
          <p:cNvSpPr/>
          <p:nvPr/>
        </p:nvSpPr>
        <p:spPr>
          <a:xfrm>
            <a:off x="5005080" y="4925440"/>
            <a:ext cx="15884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NoModRef</a:t>
            </a:r>
            <a:endParaRPr sz="24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Shape 786"/>
          <p:cNvSpPr/>
          <p:nvPr/>
        </p:nvSpPr>
        <p:spPr>
          <a:xfrm>
            <a:off x="2624040" y="2697760"/>
            <a:ext cx="2028000" cy="5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Ref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Shape 787"/>
          <p:cNvSpPr/>
          <p:nvPr/>
        </p:nvSpPr>
        <p:spPr>
          <a:xfrm>
            <a:off x="7220880" y="4655440"/>
            <a:ext cx="1943200" cy="5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Ref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Shape 788"/>
          <p:cNvSpPr/>
          <p:nvPr/>
        </p:nvSpPr>
        <p:spPr>
          <a:xfrm>
            <a:off x="6847200" y="2638000"/>
            <a:ext cx="2144800" cy="5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Mod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Shape 789"/>
          <p:cNvSpPr/>
          <p:nvPr/>
        </p:nvSpPr>
        <p:spPr>
          <a:xfrm>
            <a:off x="2345760" y="4655440"/>
            <a:ext cx="2114400" cy="5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Mod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Shape 790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Overview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1" name="Shape 791"/>
          <p:cNvSpPr/>
          <p:nvPr/>
        </p:nvSpPr>
        <p:spPr>
          <a:xfrm>
            <a:off x="3960360" y="5785840"/>
            <a:ext cx="39588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not modify or reference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Shape 792"/>
          <p:cNvSpPr/>
          <p:nvPr/>
        </p:nvSpPr>
        <p:spPr>
          <a:xfrm>
            <a:off x="4107960" y="1781200"/>
            <a:ext cx="39760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 modify and/or reference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Shape 793"/>
          <p:cNvSpPr/>
          <p:nvPr/>
        </p:nvSpPr>
        <p:spPr>
          <a:xfrm>
            <a:off x="8619120" y="3593440"/>
            <a:ext cx="25360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 reference,</a:t>
            </a:r>
            <a:br>
              <a:rPr lang="en" sz="1867">
                <a:latin typeface="Arial"/>
                <a:ea typeface="Arial"/>
                <a:cs typeface="Arial"/>
                <a:sym typeface="Arial"/>
              </a:rPr>
            </a:br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not modify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Shape 794"/>
          <p:cNvSpPr/>
          <p:nvPr/>
        </p:nvSpPr>
        <p:spPr>
          <a:xfrm>
            <a:off x="607680" y="3535120"/>
            <a:ext cx="2114400" cy="8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may modify,</a:t>
            </a:r>
            <a:br>
              <a:rPr lang="en" sz="1867">
                <a:latin typeface="Arial"/>
                <a:ea typeface="Arial"/>
                <a:cs typeface="Arial"/>
                <a:sym typeface="Arial"/>
              </a:rPr>
            </a:br>
            <a:r>
              <a:rPr lang="en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reference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Shape 795"/>
          <p:cNvSpPr/>
          <p:nvPr/>
        </p:nvSpPr>
        <p:spPr>
          <a:xfrm>
            <a:off x="3915000" y="4390840"/>
            <a:ext cx="1089720" cy="9162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796" name="Shape 796"/>
          <p:cNvSpPr/>
          <p:nvPr/>
        </p:nvSpPr>
        <p:spPr>
          <a:xfrm>
            <a:off x="6391080" y="2697760"/>
            <a:ext cx="1184400" cy="89172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797" name="Shape 797"/>
          <p:cNvSpPr/>
          <p:nvPr/>
        </p:nvSpPr>
        <p:spPr>
          <a:xfrm flipH="1">
            <a:off x="6593040" y="4353040"/>
            <a:ext cx="981720" cy="954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798" name="Shape 798"/>
          <p:cNvSpPr/>
          <p:nvPr/>
        </p:nvSpPr>
        <p:spPr>
          <a:xfrm flipH="1">
            <a:off x="3931920" y="2733040"/>
            <a:ext cx="1275840" cy="8946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EF097-8882-4248-88BD-A438952A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0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Example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5" name="Shape 805"/>
          <p:cNvSpPr txBox="1"/>
          <p:nvPr/>
        </p:nvSpPr>
        <p:spPr>
          <a:xfrm>
            <a:off x="875967" y="1845733"/>
            <a:ext cx="11101600" cy="4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indent="8466"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define void @f(i8* %p) {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%1 =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call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i32 @g(i8* %p)          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2000" dirty="0" err="1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ModRef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 %p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store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i8 0, i8* %p                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; Mod %p (no Ref %p)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%2 =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load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i8, i8* %p              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; Ref %p (no Mod %p)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800"/>
              </a:spcBef>
            </a:pP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%3 =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call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i32 @g(i8* </a:t>
            </a:r>
            <a:r>
              <a:rPr lang="en" sz="2000" dirty="0" err="1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readonly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%p) 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2000" dirty="0" err="1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ModRef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 %p  (%p may be a global)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%4 =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call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i32 @h(i8* </a:t>
            </a:r>
            <a:r>
              <a:rPr lang="en" sz="2000" dirty="0" err="1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readonly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%p) 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; Ref %p     (h only accesses </a:t>
            </a:r>
            <a:r>
              <a:rPr lang="en" sz="2000" dirty="0" err="1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args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800"/>
              </a:spcBef>
            </a:pP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%a = </a:t>
            </a:r>
            <a:r>
              <a:rPr lang="en" sz="2000" dirty="0" err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alloca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i8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 %5 =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call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i32 @g(i8* </a:t>
            </a:r>
            <a:r>
              <a:rPr lang="en" sz="2000" dirty="0" err="1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readonly</a:t>
            </a:r>
            <a:r>
              <a:rPr lang="en" sz="2000" dirty="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%a) 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en" sz="2000" dirty="0" err="1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ModRef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 %a (tough %a doesn’t escape)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8466">
              <a:spcBef>
                <a:spcPts val="800"/>
              </a:spcBef>
              <a:buClr>
                <a:srgbClr val="E48312"/>
              </a:buClr>
              <a:buSzPts val="1500"/>
              <a:buFont typeface="Calibri"/>
              <a:buChar char=" "/>
            </a:pPr>
            <a:r>
              <a:rPr lang="en" sz="2000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6" name="Shape 806"/>
          <p:cNvSpPr/>
          <p:nvPr/>
        </p:nvSpPr>
        <p:spPr>
          <a:xfrm>
            <a:off x="7662240" y="1011960"/>
            <a:ext cx="4436280" cy="108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declare i32 @g(i8*)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67"/>
              </a:spcBef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declare i32 @h(i8*) </a:t>
            </a:r>
            <a:r>
              <a:rPr lang="en" sz="2000" dirty="0" err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argmemonly</a:t>
            </a:r>
            <a:endParaRPr sz="20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CFFCB6-E643-47C4-8E0C-0DCCA626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36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New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API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3" name="Shape 813"/>
          <p:cNvSpPr txBox="1"/>
          <p:nvPr/>
        </p:nvSpPr>
        <p:spPr>
          <a:xfrm>
            <a:off x="1097280" y="1845720"/>
            <a:ext cx="4791240" cy="446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84665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Checks: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400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isNoModRef</a:t>
            </a:r>
            <a:endParaRPr sz="20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isModOrRefSet</a:t>
            </a:r>
            <a:endParaRPr sz="20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isModAndRefSet</a:t>
            </a:r>
            <a:endParaRPr sz="20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isModSet</a:t>
            </a:r>
            <a:endParaRPr sz="20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isRefSet</a:t>
            </a:r>
            <a:endParaRPr sz="20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600"/>
              </a:spcBef>
            </a:pP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84665">
              <a:spcBef>
                <a:spcPts val="1467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Retrieve </a:t>
            </a:r>
            <a:r>
              <a:rPr lang="en" sz="24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</a:t>
            </a: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from </a:t>
            </a:r>
            <a:r>
              <a:rPr lang="en" sz="24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FunctionModRefBehavior</a:t>
            </a:r>
            <a:endParaRPr sz="24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400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createModRefInfo</a:t>
            </a:r>
            <a:endParaRPr sz="20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400"/>
              </a:spcBef>
            </a:pP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4" name="Shape 814"/>
          <p:cNvSpPr/>
          <p:nvPr/>
        </p:nvSpPr>
        <p:spPr>
          <a:xfrm>
            <a:off x="6535080" y="1877760"/>
            <a:ext cx="4791240" cy="446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84665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New value generators: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400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setMod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setRef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setModAndRef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clearMod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clearRef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67"/>
              </a:spcBef>
            </a:pP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unionModRef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intersectModRef</a:t>
            </a:r>
            <a:endParaRPr sz="2267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E99100-13AB-4CB1-884B-DBCDF94B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/>
          <p:nvPr/>
        </p:nvSpPr>
        <p:spPr>
          <a:xfrm>
            <a:off x="304200" y="4984200"/>
            <a:ext cx="5093640" cy="699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Result = </a:t>
            </a:r>
            <a:r>
              <a:rPr lang="en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ModRefInfo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 &amp; ...);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Shape 821"/>
          <p:cNvSpPr/>
          <p:nvPr/>
        </p:nvSpPr>
        <p:spPr>
          <a:xfrm>
            <a:off x="7004880" y="2939400"/>
            <a:ext cx="4882680" cy="176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if (</a:t>
            </a:r>
            <a:r>
              <a:rPr lang="en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onlyReadsMemory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(MRB))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Result = </a:t>
            </a:r>
            <a:r>
              <a:rPr lang="en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clearMod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(Result);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else if (</a:t>
            </a:r>
            <a:r>
              <a:rPr lang="en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doesNotReadMemory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(MRB))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Result = </a:t>
            </a:r>
            <a:r>
              <a:rPr lang="en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clearRef</a:t>
            </a:r>
            <a:r>
              <a:rPr lang="en" sz="20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(Result);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Shape 822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Using the New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API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3" name="Shape 823"/>
          <p:cNvSpPr/>
          <p:nvPr/>
        </p:nvSpPr>
        <p:spPr>
          <a:xfrm>
            <a:off x="189360" y="2043000"/>
            <a:ext cx="319716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Result == 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MRI_NoModRef</a:t>
            </a:r>
            <a:endParaRPr sz="1867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Shape 824"/>
          <p:cNvSpPr/>
          <p:nvPr/>
        </p:nvSpPr>
        <p:spPr>
          <a:xfrm>
            <a:off x="304200" y="2986920"/>
            <a:ext cx="5528880" cy="181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if (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onlyReadsMemory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(MRB))</a:t>
            </a:r>
            <a:endParaRPr sz="1867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Result = 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ModRefInfo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 &amp; 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MRI_Ref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67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else if (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doesNotReadMemory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(MRB))</a:t>
            </a:r>
            <a:endParaRPr sz="1867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67"/>
              </a:spcBef>
            </a:pP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Result = 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ModRefInfo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 &amp; 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MRI_Mod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67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Shape 825"/>
          <p:cNvSpPr/>
          <p:nvPr/>
        </p:nvSpPr>
        <p:spPr>
          <a:xfrm>
            <a:off x="6805080" y="5149440"/>
            <a:ext cx="539172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Result = </a:t>
            </a:r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intersectModRef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(Result, ...);</a:t>
            </a:r>
            <a:endParaRPr sz="1867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Shape 826"/>
          <p:cNvSpPr/>
          <p:nvPr/>
        </p:nvSpPr>
        <p:spPr>
          <a:xfrm>
            <a:off x="6911280" y="2113920"/>
            <a:ext cx="264852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1867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isNoModRef</a:t>
            </a:r>
            <a:r>
              <a:rPr lang="en" sz="18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(Result)</a:t>
            </a:r>
            <a:endParaRPr sz="1867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Shape 827"/>
          <p:cNvSpPr/>
          <p:nvPr/>
        </p:nvSpPr>
        <p:spPr>
          <a:xfrm>
            <a:off x="5865840" y="2113920"/>
            <a:ext cx="568080" cy="36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828" name="Shape 828"/>
          <p:cNvSpPr/>
          <p:nvPr/>
        </p:nvSpPr>
        <p:spPr>
          <a:xfrm>
            <a:off x="5899320" y="3529440"/>
            <a:ext cx="568080" cy="36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829" name="Shape 829"/>
          <p:cNvSpPr/>
          <p:nvPr/>
        </p:nvSpPr>
        <p:spPr>
          <a:xfrm>
            <a:off x="5842080" y="5149440"/>
            <a:ext cx="568080" cy="36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2936CC-04A5-44B2-8EF2-695D16CC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9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/>
          <p:nvPr/>
        </p:nvSpPr>
        <p:spPr>
          <a:xfrm>
            <a:off x="3180504" y="4233362"/>
            <a:ext cx="8534528" cy="2138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22033" rIns="90000" bIns="122033" anchor="t" anchorCtr="0">
            <a:noAutofit/>
          </a:bodyPr>
          <a:lstStyle/>
          <a:p>
            <a:r>
              <a:rPr lang="en-US" sz="1850" dirty="0" err="1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ModRefInfo</a:t>
            </a:r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 ArgModRefCS1 = </a:t>
            </a:r>
            <a:r>
              <a:rPr lang="en-US" sz="1850" dirty="0" err="1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getArgModRefInfo</a:t>
            </a:r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(CS1, CS1ArgIdx); </a:t>
            </a:r>
            <a:r>
              <a:rPr lang="en-US" sz="1850" dirty="0" err="1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ModRefInfo</a:t>
            </a:r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 ModRefCS2 = </a:t>
            </a:r>
            <a:r>
              <a:rPr lang="en-US" sz="1850" dirty="0" err="1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getModRefInfo</a:t>
            </a:r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(CS2, CS1ArgLoc); </a:t>
            </a:r>
            <a:endParaRPr lang="en-US" sz="1850" dirty="0">
              <a:solidFill>
                <a:srgbClr val="000000"/>
              </a:solidFill>
              <a:latin typeface="Consolas"/>
              <a:ea typeface="Consolas"/>
              <a:cs typeface="Calibri"/>
            </a:endParaRPr>
          </a:p>
          <a:p>
            <a:endParaRPr lang="en-US" sz="1850" dirty="0">
              <a:solidFill>
                <a:srgbClr val="000000"/>
              </a:solidFill>
              <a:latin typeface="Consolas"/>
              <a:ea typeface="Consolas"/>
              <a:cs typeface="Arial"/>
              <a:sym typeface="Consolas"/>
            </a:endParaRPr>
          </a:p>
          <a:p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if ((</a:t>
            </a:r>
            <a:r>
              <a:rPr lang="en-US" sz="1850" dirty="0" err="1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isModSet</a:t>
            </a:r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(ArgModRefCS1) &amp;&amp; </a:t>
            </a:r>
            <a:r>
              <a:rPr lang="en-US" sz="1850" dirty="0" err="1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isModOrRefSet</a:t>
            </a:r>
            <a:r>
              <a:rPr lang="en-US" sz="1850" dirty="0">
                <a:solidFill>
                  <a:srgbClr val="000000"/>
                </a:solidFill>
                <a:latin typeface="Consolas"/>
                <a:ea typeface="Consolas"/>
                <a:cs typeface="Arial"/>
                <a:sym typeface="Consolas"/>
              </a:rPr>
              <a:t>(ModRefCS2))</a:t>
            </a:r>
            <a:r>
              <a:rPr lang="en-US" sz="1850" dirty="0">
                <a:latin typeface="Consolas"/>
                <a:ea typeface="Consolas"/>
                <a:cs typeface="Arial"/>
              </a:rPr>
              <a:t> || </a:t>
            </a:r>
            <a:endParaRPr lang="en-US" sz="1850" dirty="0">
              <a:latin typeface="Consolas"/>
              <a:ea typeface="Consolas"/>
              <a:cs typeface="Calibri"/>
            </a:endParaRPr>
          </a:p>
          <a:p>
            <a:r>
              <a:rPr lang="en-US" sz="1850" dirty="0">
                <a:latin typeface="Consolas"/>
                <a:ea typeface="Consolas"/>
                <a:cs typeface="Arial"/>
              </a:rPr>
              <a:t>    (</a:t>
            </a:r>
            <a:r>
              <a:rPr lang="en-US" sz="1850" err="1">
                <a:latin typeface="Consolas"/>
                <a:ea typeface="Consolas"/>
                <a:cs typeface="Arial"/>
              </a:rPr>
              <a:t>isRefSet</a:t>
            </a:r>
            <a:r>
              <a:rPr lang="en-US" sz="1850" dirty="0">
                <a:latin typeface="Consolas"/>
                <a:ea typeface="Consolas"/>
                <a:cs typeface="Arial"/>
              </a:rPr>
              <a:t>(ArgModRefCS1) &amp;&amp; </a:t>
            </a:r>
            <a:r>
              <a:rPr lang="en-US" sz="1850" err="1">
                <a:latin typeface="Consolas"/>
                <a:ea typeface="Consolas"/>
                <a:cs typeface="Arial"/>
              </a:rPr>
              <a:t>isModSet</a:t>
            </a:r>
            <a:r>
              <a:rPr lang="en-US" sz="1850" dirty="0">
                <a:latin typeface="Consolas"/>
                <a:ea typeface="Consolas"/>
                <a:cs typeface="Arial"/>
              </a:rPr>
              <a:t>(ModRefCS2)))</a:t>
            </a:r>
            <a:r>
              <a:rPr lang="en-US" sz="1850" dirty="0">
                <a:latin typeface="Consolas"/>
                <a:cs typeface="Arial"/>
              </a:rPr>
              <a:t> {</a:t>
            </a:r>
          </a:p>
          <a:p>
            <a:r>
              <a:rPr lang="en-US" sz="1850" dirty="0">
                <a:latin typeface="Consolas"/>
                <a:cs typeface="Arial"/>
              </a:rPr>
              <a:t>     …</a:t>
            </a:r>
          </a:p>
          <a:p>
            <a:r>
              <a:rPr lang="en-US" sz="1850" dirty="0">
                <a:latin typeface="Consolas"/>
                <a:cs typeface="Arial"/>
              </a:rPr>
              <a:t>}</a:t>
            </a:r>
          </a:p>
          <a:p>
            <a:endParaRPr lang="en-US" sz="1850" dirty="0">
              <a:latin typeface="Consolas"/>
              <a:ea typeface="Arial"/>
              <a:cs typeface="Calibri"/>
            </a:endParaRPr>
          </a:p>
          <a:p>
            <a:pPr>
              <a:spcBef>
                <a:spcPts val="200"/>
              </a:spcBef>
            </a:pPr>
            <a:endParaRPr lang="en-US" sz="1850" dirty="0">
              <a:latin typeface="Consolas"/>
              <a:ea typeface="Arial"/>
              <a:cs typeface="Arial"/>
            </a:endParaRPr>
          </a:p>
        </p:txBody>
      </p:sp>
      <p:sp>
        <p:nvSpPr>
          <p:cNvPr id="822" name="Shape 822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Using the New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API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Shape 824"/>
          <p:cNvSpPr/>
          <p:nvPr/>
        </p:nvSpPr>
        <p:spPr>
          <a:xfrm>
            <a:off x="376087" y="1721712"/>
            <a:ext cx="8274955" cy="2085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ModRefInfo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ArgMask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getArgModRefInfo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(CS1, CS1ArgIdx);
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ModRefInfo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ArgR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getModRefInfo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(CS2, CS1ArgLoc);</a:t>
            </a:r>
            <a:endParaRPr lang="en-US" dirty="0">
              <a:sym typeface="Consolas"/>
            </a:endParaRPr>
          </a:p>
          <a:p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
if (((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ArgMask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&amp;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MRI_Mod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!=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MRI_NoModRef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&amp;&amp;
     (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ArgR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&amp;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MRI_ModRef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!=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MRI_NoModRef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||
     ((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ArgMask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&amp;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MRI_Ref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!=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MRI_NoModRef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&amp;&amp;
     (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ArgR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&amp;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MRI_Mod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 != </a:t>
            </a:r>
            <a:r>
              <a:rPr lang="en" sz="185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MRI_NoModRef</a:t>
            </a:r>
            <a:r>
              <a:rPr lang="en" sz="185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))</a:t>
            </a:r>
            <a:r>
              <a:rPr lang="en" sz="1850" dirty="0">
                <a:latin typeface="Consolas"/>
              </a:rPr>
              <a:t> {</a:t>
            </a:r>
            <a:endParaRPr lang="en">
              <a:latin typeface="Calibri"/>
              <a:cs typeface="Calibri"/>
            </a:endParaRPr>
          </a:p>
          <a:p>
            <a:r>
              <a:rPr lang="en" sz="1850" dirty="0">
                <a:latin typeface="Consolas"/>
              </a:rPr>
              <a:t>      ...</a:t>
            </a:r>
            <a:endParaRPr lang="en"/>
          </a:p>
          <a:p>
            <a:r>
              <a:rPr lang="en" sz="1850" dirty="0">
                <a:latin typeface="Consolas"/>
              </a:rPr>
              <a:t>}</a:t>
            </a:r>
          </a:p>
        </p:txBody>
      </p:sp>
      <p:sp>
        <p:nvSpPr>
          <p:cNvPr id="828" name="Shape 828"/>
          <p:cNvSpPr/>
          <p:nvPr/>
        </p:nvSpPr>
        <p:spPr>
          <a:xfrm>
            <a:off x="2017433" y="5125327"/>
            <a:ext cx="568080" cy="36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3937A4-29AE-4713-8D99-47537B6C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6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Shape 835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Why have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MustAlias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Shape 836"/>
          <p:cNvSpPr txBox="1"/>
          <p:nvPr/>
        </p:nvSpPr>
        <p:spPr>
          <a:xfrm>
            <a:off x="1097267" y="1845733"/>
            <a:ext cx="10678400" cy="15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AliasAnalysis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calls are expensive!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Avoid double AA calls when </a:t>
            </a:r>
            <a:r>
              <a:rPr lang="en" sz="2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+ alias() info is needed.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Currently used in </a:t>
            </a:r>
            <a:r>
              <a:rPr lang="en" sz="2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MemorySSA</a:t>
            </a:r>
            <a:endParaRPr sz="2800" dirty="0" err="1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7DD7F8-13B5-487E-B4C7-F5277B64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52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Example: promoting call arguments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3" name="Shape 843"/>
          <p:cNvSpPr txBox="1"/>
          <p:nvPr/>
        </p:nvSpPr>
        <p:spPr>
          <a:xfrm>
            <a:off x="1097267" y="1845733"/>
            <a:ext cx="10678400" cy="15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Call 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en" sz="2000" dirty="0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</a:rPr>
              <a:t>argmemonly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isMustSet(getModRefInfo(foo, a))</a:t>
            </a: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0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getModRefInfo(foo, a) 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can have both Mod and Ref set.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5" name="Shape 845"/>
          <p:cNvSpPr/>
          <p:nvPr/>
        </p:nvSpPr>
        <p:spPr>
          <a:xfrm>
            <a:off x="1229767" y="3283333"/>
            <a:ext cx="4306400" cy="3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char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*a, *b;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for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84455" indent="-75565"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foo (a);</a:t>
            </a:r>
            <a:endParaRPr sz="2000" dirty="0">
              <a:latin typeface="Arial"/>
              <a:ea typeface="Arial"/>
              <a:cs typeface="Arial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b = *a + 5;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onsolas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*a ++;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Shape 846"/>
          <p:cNvSpPr/>
          <p:nvPr/>
        </p:nvSpPr>
        <p:spPr>
          <a:xfrm>
            <a:off x="6518167" y="3283333"/>
            <a:ext cx="4306400" cy="3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char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*a, *b,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  // promote to scalar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= *a;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for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84455" indent="-75565"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foo (&amp;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000" dirty="0">
              <a:latin typeface="Arial"/>
              <a:ea typeface="Arial"/>
              <a:cs typeface="Arial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b =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+ 5;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onsolas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++;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*a =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267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EF8B3-E1AD-41AB-AC5C-3F3479F7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562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MustAlias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can include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NoAlias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for calls?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4" name="Shape 854"/>
          <p:cNvSpPr/>
          <p:nvPr/>
        </p:nvSpPr>
        <p:spPr>
          <a:xfrm>
            <a:off x="1229767" y="3125182"/>
            <a:ext cx="4306400" cy="3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char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*a, *b;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</a:rPr>
              <a:t>  char</a:t>
            </a:r>
            <a:r>
              <a:rPr lang="en" sz="20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*c = malloc;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for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84455" indent="-75565"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foo (a, c);</a:t>
            </a:r>
            <a:endParaRPr sz="2000" dirty="0">
              <a:latin typeface="Arial"/>
              <a:ea typeface="Arial"/>
              <a:cs typeface="Arial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b = *a + 5;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onsolas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*a ++;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Shape 855"/>
          <p:cNvSpPr/>
          <p:nvPr/>
        </p:nvSpPr>
        <p:spPr>
          <a:xfrm>
            <a:off x="6518168" y="3067673"/>
            <a:ext cx="5089200" cy="3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char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*a, *b,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*c = malloc; 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// </a:t>
            </a:r>
            <a:r>
              <a:rPr lang="en" sz="2000" dirty="0" err="1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noalias</a:t>
            </a: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(a, c)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  // promote to scalar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= *a;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" sz="20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for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84455" indent="-75565"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foo (&amp;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, c);</a:t>
            </a:r>
            <a:endParaRPr sz="2000">
              <a:latin typeface="Arial"/>
              <a:ea typeface="Arial"/>
              <a:cs typeface="Arial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alibri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b =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+ 5;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 marL="84455" indent="-75565">
              <a:spcBef>
                <a:spcPts val="267"/>
              </a:spcBef>
              <a:buClr>
                <a:srgbClr val="000000"/>
              </a:buClr>
              <a:buSzPts val="1500"/>
              <a:buFont typeface="Consolas"/>
              <a:buChar char=" 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   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++;</a:t>
            </a:r>
            <a:endParaRPr sz="2000" dirty="0">
              <a:latin typeface="Consolas"/>
              <a:ea typeface="Consolas"/>
              <a:cs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267"/>
              </a:spcBef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*a =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tmp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267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16D428-EE2A-4892-A8E8-6145367A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Shape 843">
            <a:extLst>
              <a:ext uri="{FF2B5EF4-FFF2-40B4-BE49-F238E27FC236}">
                <a16:creationId xmlns:a16="http://schemas.microsoft.com/office/drawing/2014/main" id="{9D843168-D8F5-4B62-A00C-B1F71C0DA110}"/>
              </a:ext>
            </a:extLst>
          </p:cNvPr>
          <p:cNvSpPr txBox="1"/>
          <p:nvPr/>
        </p:nvSpPr>
        <p:spPr>
          <a:xfrm>
            <a:off x="1097267" y="1845733"/>
            <a:ext cx="10678400" cy="15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Call 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foo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en" sz="2000" dirty="0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</a:rPr>
              <a:t>argmemonly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isMustSet(getModRefInfo(foo, a))</a:t>
            </a: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0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getModRefInfo(foo, a) 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can have both Mod and Ref set.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0364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New </a:t>
            </a:r>
            <a:r>
              <a:rPr lang="en" sz="4800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r>
              <a:rPr lang="en" sz="4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Lattice</a:t>
            </a:r>
            <a:endParaRPr sz="4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1" name="Shape 861"/>
          <p:cNvSpPr/>
          <p:nvPr/>
        </p:nvSpPr>
        <p:spPr>
          <a:xfrm>
            <a:off x="5535000" y="1851480"/>
            <a:ext cx="1182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endParaRPr sz="20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Shape 862"/>
          <p:cNvSpPr/>
          <p:nvPr/>
        </p:nvSpPr>
        <p:spPr>
          <a:xfrm>
            <a:off x="2625120" y="3031920"/>
            <a:ext cx="1182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Shape 863"/>
          <p:cNvSpPr/>
          <p:nvPr/>
        </p:nvSpPr>
        <p:spPr>
          <a:xfrm>
            <a:off x="8502120" y="3044160"/>
            <a:ext cx="1182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Shape 864"/>
          <p:cNvSpPr/>
          <p:nvPr/>
        </p:nvSpPr>
        <p:spPr>
          <a:xfrm>
            <a:off x="5386320" y="5397120"/>
            <a:ext cx="1479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NoModRef</a:t>
            </a:r>
            <a:endParaRPr sz="20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Shape 865"/>
          <p:cNvSpPr/>
          <p:nvPr/>
        </p:nvSpPr>
        <p:spPr>
          <a:xfrm flipH="1">
            <a:off x="7194240" y="3367440"/>
            <a:ext cx="1328400" cy="8452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66" name="Shape 866"/>
          <p:cNvSpPr/>
          <p:nvPr/>
        </p:nvSpPr>
        <p:spPr>
          <a:xfrm>
            <a:off x="3843000" y="3446280"/>
            <a:ext cx="1369800" cy="77364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67" name="Shape 867"/>
          <p:cNvSpPr/>
          <p:nvPr/>
        </p:nvSpPr>
        <p:spPr>
          <a:xfrm>
            <a:off x="3218400" y="3781440"/>
            <a:ext cx="2178720" cy="20232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68" name="Shape 868"/>
          <p:cNvSpPr/>
          <p:nvPr/>
        </p:nvSpPr>
        <p:spPr>
          <a:xfrm flipH="1">
            <a:off x="3196440" y="2243520"/>
            <a:ext cx="2319120" cy="77832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69" name="Shape 869"/>
          <p:cNvSpPr/>
          <p:nvPr/>
        </p:nvSpPr>
        <p:spPr>
          <a:xfrm>
            <a:off x="4566240" y="4221360"/>
            <a:ext cx="129240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MustMod</a:t>
            </a:r>
            <a:endParaRPr sz="20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Shape 870"/>
          <p:cNvSpPr/>
          <p:nvPr/>
        </p:nvSpPr>
        <p:spPr>
          <a:xfrm>
            <a:off x="5299560" y="3027240"/>
            <a:ext cx="159228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MustModRef</a:t>
            </a:r>
            <a:endParaRPr sz="20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Shape 871"/>
          <p:cNvSpPr/>
          <p:nvPr/>
        </p:nvSpPr>
        <p:spPr>
          <a:xfrm>
            <a:off x="6481440" y="4221360"/>
            <a:ext cx="129240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MustRef</a:t>
            </a:r>
            <a:endParaRPr sz="2000" dirty="0" err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Shape 872"/>
          <p:cNvSpPr/>
          <p:nvPr/>
        </p:nvSpPr>
        <p:spPr>
          <a:xfrm flipH="1">
            <a:off x="6872760" y="3834000"/>
            <a:ext cx="2239560" cy="20224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3" name="Shape 873"/>
          <p:cNvSpPr/>
          <p:nvPr/>
        </p:nvSpPr>
        <p:spPr>
          <a:xfrm>
            <a:off x="5181865" y="5002932"/>
            <a:ext cx="989280" cy="3888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4" name="Shape 874"/>
          <p:cNvSpPr/>
          <p:nvPr/>
        </p:nvSpPr>
        <p:spPr>
          <a:xfrm flipH="1">
            <a:off x="6221520" y="5002920"/>
            <a:ext cx="1047600" cy="3888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5" name="Shape 875"/>
          <p:cNvSpPr/>
          <p:nvPr/>
        </p:nvSpPr>
        <p:spPr>
          <a:xfrm>
            <a:off x="6742080" y="2295360"/>
            <a:ext cx="2471760" cy="75672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6" name="Shape 876"/>
          <p:cNvSpPr/>
          <p:nvPr/>
        </p:nvSpPr>
        <p:spPr>
          <a:xfrm flipH="1">
            <a:off x="5176453" y="3782132"/>
            <a:ext cx="989280" cy="4150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7" name="Shape 877"/>
          <p:cNvSpPr/>
          <p:nvPr/>
        </p:nvSpPr>
        <p:spPr>
          <a:xfrm>
            <a:off x="6236300" y="3795100"/>
            <a:ext cx="989280" cy="4150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8" name="Shape 878"/>
          <p:cNvSpPr/>
          <p:nvPr/>
        </p:nvSpPr>
        <p:spPr>
          <a:xfrm flipH="1">
            <a:off x="6165720" y="2606760"/>
            <a:ext cx="8640" cy="4150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79" name="Shape 879"/>
          <p:cNvSpPr/>
          <p:nvPr/>
        </p:nvSpPr>
        <p:spPr>
          <a:xfrm rot="10800000" flipH="1">
            <a:off x="9325440" y="5210280"/>
            <a:ext cx="519480" cy="3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80" name="Shape 880"/>
          <p:cNvSpPr/>
          <p:nvPr/>
        </p:nvSpPr>
        <p:spPr>
          <a:xfrm>
            <a:off x="9908280" y="5026680"/>
            <a:ext cx="1886400" cy="3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mod 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Shape 881"/>
          <p:cNvSpPr/>
          <p:nvPr/>
        </p:nvSpPr>
        <p:spPr>
          <a:xfrm rot="10800000" flipH="1">
            <a:off x="9321480" y="5610240"/>
            <a:ext cx="519480" cy="3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82" name="Shape 882"/>
          <p:cNvSpPr/>
          <p:nvPr/>
        </p:nvSpPr>
        <p:spPr>
          <a:xfrm>
            <a:off x="9904680" y="5439960"/>
            <a:ext cx="1645200" cy="3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ref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Shape 883"/>
          <p:cNvSpPr/>
          <p:nvPr/>
        </p:nvSpPr>
        <p:spPr>
          <a:xfrm rot="10800000" flipH="1">
            <a:off x="9321480" y="5995080"/>
            <a:ext cx="519480" cy="3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884" name="Shape 884"/>
          <p:cNvSpPr/>
          <p:nvPr/>
        </p:nvSpPr>
        <p:spPr>
          <a:xfrm>
            <a:off x="9915135" y="5811467"/>
            <a:ext cx="2178800" cy="3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must alias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F81715-278A-4243-87AF-1DC7F6FD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7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 txBox="1"/>
          <p:nvPr/>
        </p:nvSpPr>
        <p:spPr>
          <a:xfrm>
            <a:off x="1097267" y="286567"/>
            <a:ext cx="110948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Common Misconceptions of Must in ModRefInfo</a:t>
            </a:r>
            <a:endParaRPr sz="426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1" name="Shape 891"/>
          <p:cNvSpPr txBox="1"/>
          <p:nvPr/>
        </p:nvSpPr>
        <p:spPr>
          <a:xfrm>
            <a:off x="1097265" y="1845733"/>
            <a:ext cx="106784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MustMod = may modify, must alias found, </a:t>
            </a:r>
            <a:r>
              <a:rPr lang="en" sz="2800">
                <a:solidFill>
                  <a:srgbClr val="BD582C"/>
                </a:solidFill>
                <a:latin typeface="Calibri"/>
                <a:ea typeface="Calibri"/>
                <a:cs typeface="Calibri"/>
                <a:sym typeface="Calibri"/>
              </a:rPr>
              <a:t>NOT must modify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19170" lvl="1" indent="-457189">
              <a:spcBef>
                <a:spcPts val="400"/>
              </a:spcBef>
              <a:buClr>
                <a:srgbClr val="E48312"/>
              </a:buClr>
              <a:buSzPts val="1800"/>
              <a:buChar char="○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E.g.,  foo has </a:t>
            </a:r>
            <a:r>
              <a:rPr lang="en" sz="1467">
                <a:solidFill>
                  <a:srgbClr val="88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readnone </a:t>
            </a: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attribute =&gt; ModRef(foo(a), a) = NoModRef.</a:t>
            </a:r>
            <a:endParaRPr sz="2800">
              <a:solidFill>
                <a:srgbClr val="BD582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8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MustRef = may reference, must alias found, </a:t>
            </a:r>
            <a:r>
              <a:rPr lang="en" sz="2800">
                <a:solidFill>
                  <a:srgbClr val="BD582C"/>
                </a:solidFill>
                <a:latin typeface="Calibri"/>
                <a:ea typeface="Calibri"/>
                <a:cs typeface="Calibri"/>
                <a:sym typeface="Calibri"/>
              </a:rPr>
              <a:t>NOT must reference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8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MustModRef = may modify and may reference, must alias found,  </a:t>
            </a:r>
            <a:r>
              <a:rPr lang="en" sz="2800">
                <a:solidFill>
                  <a:srgbClr val="BD582C"/>
                </a:solidFill>
                <a:latin typeface="Calibri"/>
                <a:ea typeface="Calibri"/>
                <a:cs typeface="Calibri"/>
                <a:sym typeface="Calibri"/>
              </a:rPr>
              <a:t>NOT must modify and must reference</a:t>
            </a:r>
            <a:endParaRPr sz="2800">
              <a:solidFill>
                <a:srgbClr val="BD582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D5187B-259D-4575-9858-C3F6759C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2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A7CA-4E2E-4BF4-8F83-8D912674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Memory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45D99-1530-44C5-A61E-BE4202C80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4143587" cy="37168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q[2]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p[6] = 1;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print(q[2]);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BC447-7713-4729-A7CA-5EBBD526CE0C}"/>
              </a:ext>
            </a:extLst>
          </p:cNvPr>
          <p:cNvSpPr txBox="1"/>
          <p:nvPr/>
        </p:nvSpPr>
        <p:spPr>
          <a:xfrm>
            <a:off x="6126480" y="1921669"/>
            <a:ext cx="5994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dirty="0"/>
              <a:t>When is a memory operation UB?</a:t>
            </a:r>
          </a:p>
          <a:p>
            <a:pPr marL="342900" indent="-342900">
              <a:buAutoNum type="arabicParenR"/>
            </a:pPr>
            <a:r>
              <a:rPr lang="en-US" sz="2800" dirty="0"/>
              <a:t>What’s the value of a load operation?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5C9AC4-96EC-4295-9509-0CBF8B70A993}"/>
              </a:ext>
            </a:extLst>
          </p:cNvPr>
          <p:cNvCxnSpPr>
            <a:cxnSpLocks/>
          </p:cNvCxnSpPr>
          <p:nvPr/>
        </p:nvCxnSpPr>
        <p:spPr>
          <a:xfrm flipH="1">
            <a:off x="1800225" y="2167467"/>
            <a:ext cx="4295775" cy="12615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8D257C-6707-4803-B411-81B906FE200A}"/>
              </a:ext>
            </a:extLst>
          </p:cNvPr>
          <p:cNvCxnSpPr>
            <a:cxnSpLocks/>
          </p:cNvCxnSpPr>
          <p:nvPr/>
        </p:nvCxnSpPr>
        <p:spPr>
          <a:xfrm flipH="1">
            <a:off x="2657475" y="2650067"/>
            <a:ext cx="3469005" cy="13718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1E7E241-1D68-41DE-AF67-E7788F4527F7}"/>
              </a:ext>
            </a:extLst>
          </p:cNvPr>
          <p:cNvSpPr txBox="1"/>
          <p:nvPr/>
        </p:nvSpPr>
        <p:spPr>
          <a:xfrm>
            <a:off x="3119051" y="2521833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UB</a:t>
            </a:r>
            <a:r>
              <a:rPr lang="en-US" sz="20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66678B-9BD0-4CEB-B66A-E28AAD08C72F}"/>
              </a:ext>
            </a:extLst>
          </p:cNvPr>
          <p:cNvSpPr txBox="1"/>
          <p:nvPr/>
        </p:nvSpPr>
        <p:spPr>
          <a:xfrm>
            <a:off x="3452636" y="3664744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0 or 1</a:t>
            </a:r>
            <a:r>
              <a:rPr lang="en-US" sz="20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50A05-05FD-4289-B4DB-E8B674DF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  <p:bldP spid="9" grpId="0" uiExpand="1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Shape 897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Key takeaways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8" name="Shape 898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ModRef is the most general response: may modify or reference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Mod is cleared when we’re sure a location is not modified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Ref is cleared when we’re sure a location is not referenced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Must is set when we’re sure we found a MustAlias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NoModRef means we’re sure location is neither modified or referenced, i.e. written or read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400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“Must” bit in the ModRefInfo enum class is provided for completeness, and is not used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54E138-131B-4582-AA9A-6E58365F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 API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Shape 905"/>
          <p:cNvSpPr txBox="1"/>
          <p:nvPr/>
        </p:nvSpPr>
        <p:spPr>
          <a:xfrm>
            <a:off x="1097280" y="1845720"/>
            <a:ext cx="4791240" cy="446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84665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Checks: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400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isNoModRef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isModOrRefSet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isModAndRefSet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isModSet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isRefSet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isMustSet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600"/>
              </a:spcBef>
            </a:pP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84665">
              <a:spcBef>
                <a:spcPts val="1467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Retrieve ModRefInfo from FunctionModRefBehavior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94728">
              <a:spcBef>
                <a:spcPts val="400"/>
              </a:spcBef>
              <a:buClr>
                <a:srgbClr val="E48312"/>
              </a:buClr>
              <a:buSzPts val="1500"/>
              <a:buFont typeface="Arial"/>
              <a:buChar char="•"/>
            </a:pPr>
            <a:r>
              <a:rPr lang="en" sz="2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createModRefInfo</a:t>
            </a:r>
            <a:endParaRPr sz="20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6" name="Shape 906"/>
          <p:cNvSpPr/>
          <p:nvPr/>
        </p:nvSpPr>
        <p:spPr>
          <a:xfrm>
            <a:off x="6535080" y="1877760"/>
            <a:ext cx="4791240" cy="446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84665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New value generators: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400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setMod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setRef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setMust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setModAndRef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clearMod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clearRef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clearMust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67"/>
              </a:spcBef>
            </a:pP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unionModRef</a:t>
            </a:r>
            <a:endParaRPr sz="2267">
              <a:latin typeface="Arial"/>
              <a:ea typeface="Arial"/>
              <a:cs typeface="Arial"/>
              <a:sym typeface="Arial"/>
            </a:endParaRPr>
          </a:p>
          <a:p>
            <a:pPr marL="389457" lvl="1" indent="-194728">
              <a:spcBef>
                <a:spcPts val="667"/>
              </a:spcBef>
              <a:buClr>
                <a:srgbClr val="E48312"/>
              </a:buClr>
              <a:buSzPts val="1700"/>
              <a:buFont typeface="Arial"/>
              <a:buChar char="•"/>
            </a:pPr>
            <a:r>
              <a:rPr lang="en" sz="2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intersectModRef</a:t>
            </a:r>
            <a:endParaRPr sz="22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8DAE22-6E1E-4B49-B6FE-CF1C1E0C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252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New ModRef Lattice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3" name="Shape 913"/>
          <p:cNvSpPr/>
          <p:nvPr/>
        </p:nvSpPr>
        <p:spPr>
          <a:xfrm>
            <a:off x="5535000" y="1851480"/>
            <a:ext cx="1182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Shape 914"/>
          <p:cNvSpPr/>
          <p:nvPr/>
        </p:nvSpPr>
        <p:spPr>
          <a:xfrm>
            <a:off x="2625120" y="3031920"/>
            <a:ext cx="1182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Shape 915"/>
          <p:cNvSpPr/>
          <p:nvPr/>
        </p:nvSpPr>
        <p:spPr>
          <a:xfrm>
            <a:off x="8502120" y="3044160"/>
            <a:ext cx="1182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Shape 916"/>
          <p:cNvSpPr/>
          <p:nvPr/>
        </p:nvSpPr>
        <p:spPr>
          <a:xfrm>
            <a:off x="5386320" y="5397120"/>
            <a:ext cx="147996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NoModRef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Shape 917"/>
          <p:cNvSpPr/>
          <p:nvPr/>
        </p:nvSpPr>
        <p:spPr>
          <a:xfrm flipH="1">
            <a:off x="7194240" y="3367440"/>
            <a:ext cx="1328400" cy="8452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18" name="Shape 918"/>
          <p:cNvSpPr/>
          <p:nvPr/>
        </p:nvSpPr>
        <p:spPr>
          <a:xfrm>
            <a:off x="3843000" y="3446280"/>
            <a:ext cx="1369800" cy="77364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19" name="Shape 919"/>
          <p:cNvSpPr/>
          <p:nvPr/>
        </p:nvSpPr>
        <p:spPr>
          <a:xfrm>
            <a:off x="3218400" y="3781440"/>
            <a:ext cx="2178720" cy="20232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0" name="Shape 920"/>
          <p:cNvSpPr/>
          <p:nvPr/>
        </p:nvSpPr>
        <p:spPr>
          <a:xfrm flipH="1">
            <a:off x="3196440" y="2243520"/>
            <a:ext cx="2319120" cy="77832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1" name="Shape 921"/>
          <p:cNvSpPr/>
          <p:nvPr/>
        </p:nvSpPr>
        <p:spPr>
          <a:xfrm>
            <a:off x="4566240" y="4221360"/>
            <a:ext cx="129240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MustMod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Shape 922"/>
          <p:cNvSpPr/>
          <p:nvPr/>
        </p:nvSpPr>
        <p:spPr>
          <a:xfrm>
            <a:off x="5299560" y="3027240"/>
            <a:ext cx="159228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MustModRef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Shape 923"/>
          <p:cNvSpPr/>
          <p:nvPr/>
        </p:nvSpPr>
        <p:spPr>
          <a:xfrm>
            <a:off x="6481440" y="4221360"/>
            <a:ext cx="1292400" cy="7628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MustRef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Shape 924"/>
          <p:cNvSpPr/>
          <p:nvPr/>
        </p:nvSpPr>
        <p:spPr>
          <a:xfrm flipH="1">
            <a:off x="6872760" y="3834000"/>
            <a:ext cx="2239560" cy="20224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5" name="Shape 925"/>
          <p:cNvSpPr/>
          <p:nvPr/>
        </p:nvSpPr>
        <p:spPr>
          <a:xfrm>
            <a:off x="5127840" y="4976640"/>
            <a:ext cx="1043280" cy="4150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6" name="Shape 926"/>
          <p:cNvSpPr/>
          <p:nvPr/>
        </p:nvSpPr>
        <p:spPr>
          <a:xfrm flipH="1">
            <a:off x="6221520" y="5002920"/>
            <a:ext cx="1047600" cy="3888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7" name="Shape 927"/>
          <p:cNvSpPr/>
          <p:nvPr/>
        </p:nvSpPr>
        <p:spPr>
          <a:xfrm>
            <a:off x="6742080" y="2295360"/>
            <a:ext cx="2471760" cy="75672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8" name="Shape 928"/>
          <p:cNvSpPr/>
          <p:nvPr/>
        </p:nvSpPr>
        <p:spPr>
          <a:xfrm flipH="1">
            <a:off x="5176440" y="3853440"/>
            <a:ext cx="1008000" cy="3438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29" name="Shape 929"/>
          <p:cNvSpPr/>
          <p:nvPr/>
        </p:nvSpPr>
        <p:spPr>
          <a:xfrm>
            <a:off x="6221520" y="3853440"/>
            <a:ext cx="1004040" cy="3567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30" name="Shape 930"/>
          <p:cNvSpPr/>
          <p:nvPr/>
        </p:nvSpPr>
        <p:spPr>
          <a:xfrm flipH="1">
            <a:off x="6165720" y="2606760"/>
            <a:ext cx="8640" cy="4150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31" name="Shape 931"/>
          <p:cNvSpPr/>
          <p:nvPr/>
        </p:nvSpPr>
        <p:spPr>
          <a:xfrm rot="10800000" flipH="1">
            <a:off x="9180720" y="5131440"/>
            <a:ext cx="519480" cy="3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B0F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32" name="Shape 932"/>
          <p:cNvSpPr/>
          <p:nvPr/>
        </p:nvSpPr>
        <p:spPr>
          <a:xfrm>
            <a:off x="9763920" y="4947840"/>
            <a:ext cx="1886400" cy="3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mod 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3" name="Shape 933"/>
          <p:cNvSpPr/>
          <p:nvPr/>
        </p:nvSpPr>
        <p:spPr>
          <a:xfrm rot="10800000" flipH="1">
            <a:off x="9177120" y="5531400"/>
            <a:ext cx="519480" cy="3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34" name="Shape 934"/>
          <p:cNvSpPr/>
          <p:nvPr/>
        </p:nvSpPr>
        <p:spPr>
          <a:xfrm>
            <a:off x="9759960" y="5361120"/>
            <a:ext cx="1645200" cy="39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no ref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Shape 935"/>
          <p:cNvSpPr/>
          <p:nvPr/>
        </p:nvSpPr>
        <p:spPr>
          <a:xfrm rot="10800000" flipH="1">
            <a:off x="9177120" y="5916240"/>
            <a:ext cx="519480" cy="3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36" name="Shape 936"/>
          <p:cNvSpPr/>
          <p:nvPr/>
        </p:nvSpPr>
        <p:spPr>
          <a:xfrm>
            <a:off x="9770400" y="5732633"/>
            <a:ext cx="2319200" cy="3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Found must alias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Shape 937"/>
          <p:cNvSpPr/>
          <p:nvPr/>
        </p:nvSpPr>
        <p:spPr>
          <a:xfrm>
            <a:off x="682920" y="2081160"/>
            <a:ext cx="360" cy="395676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38" name="Shape 938"/>
          <p:cNvSpPr/>
          <p:nvPr/>
        </p:nvSpPr>
        <p:spPr>
          <a:xfrm>
            <a:off x="98937" y="3812200"/>
            <a:ext cx="1292400" cy="63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/>
            <a:r>
              <a:rPr lang="en" sz="186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Intersect</a:t>
            </a:r>
            <a:br>
              <a:rPr lang="en" sz="1867">
                <a:latin typeface="Arial"/>
                <a:ea typeface="Arial"/>
                <a:cs typeface="Arial"/>
                <a:sym typeface="Arial"/>
              </a:rPr>
            </a:br>
            <a:r>
              <a:rPr lang="en" sz="186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Shape 939"/>
          <p:cNvSpPr/>
          <p:nvPr/>
        </p:nvSpPr>
        <p:spPr>
          <a:xfrm rot="10800000" flipH="1">
            <a:off x="1654031" y="2054693"/>
            <a:ext cx="360" cy="394128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5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sp>
      <p:sp>
        <p:nvSpPr>
          <p:cNvPr id="940" name="Shape 940"/>
          <p:cNvSpPr/>
          <p:nvPr/>
        </p:nvSpPr>
        <p:spPr>
          <a:xfrm>
            <a:off x="1271369" y="3812200"/>
            <a:ext cx="1182800" cy="639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/>
            <a:r>
              <a:rPr lang="en" sz="186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Union</a:t>
            </a:r>
            <a:br>
              <a:rPr lang="en" sz="1867">
                <a:latin typeface="Arial"/>
                <a:ea typeface="Arial"/>
                <a:cs typeface="Arial"/>
                <a:sym typeface="Arial"/>
              </a:rPr>
            </a:br>
            <a:r>
              <a:rPr lang="en" sz="186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87699A-F4F9-4F87-8129-A2BC9197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575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Shape 946"/>
          <p:cNvSpPr txBox="1"/>
          <p:nvPr/>
        </p:nvSpPr>
        <p:spPr>
          <a:xfrm>
            <a:off x="1097280" y="286560"/>
            <a:ext cx="106792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Disclaimers / Implementation details</a:t>
            </a:r>
            <a:endParaRPr sz="4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7" name="Shape 947"/>
          <p:cNvSpPr txBox="1"/>
          <p:nvPr/>
        </p:nvSpPr>
        <p:spPr>
          <a:xfrm>
            <a:off x="1097280" y="1845720"/>
            <a:ext cx="100580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GlobalsModRef relies on a certain number of bits available for alignments. To mitigate this, Must info is being </a:t>
            </a:r>
            <a:r>
              <a:rPr lang="en" sz="2800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dropped</a:t>
            </a: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FunctionModRefBehavior still relies on bit-wise operations. Changes similar to ModRefInfo may happen in the future.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16BDA-32D0-47B4-A6BA-DC3A813E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24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Shape 953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 API overview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5" name="Shape 955"/>
          <p:cNvSpPr txBox="1"/>
          <p:nvPr/>
        </p:nvSpPr>
        <p:spPr>
          <a:xfrm>
            <a:off x="1097271" y="1845733"/>
            <a:ext cx="70160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getModRefBehavior (CallSite)  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getArgModRefInfo (CallSite, ArgIndex)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getModRefInfo(...)</a:t>
            </a:r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8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6" name="Shape 956"/>
          <p:cNvSpPr/>
          <p:nvPr/>
        </p:nvSpPr>
        <p:spPr>
          <a:xfrm>
            <a:off x="8238440" y="1923887"/>
            <a:ext cx="568000" cy="36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957" name="Shape 957"/>
          <p:cNvSpPr txBox="1"/>
          <p:nvPr/>
        </p:nvSpPr>
        <p:spPr>
          <a:xfrm>
            <a:off x="9001500" y="1767333"/>
            <a:ext cx="1885600" cy="3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800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MRB</a:t>
            </a:r>
            <a:endParaRPr sz="2400">
              <a:solidFill>
                <a:srgbClr val="274E13"/>
              </a:solidFill>
            </a:endParaRPr>
          </a:p>
          <a:p>
            <a:r>
              <a:rPr lang="en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Arg-MRI</a:t>
            </a:r>
            <a:endParaRPr sz="28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2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MRI</a:t>
            </a:r>
            <a:endParaRPr sz="2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8" name="Shape 958"/>
          <p:cNvSpPr/>
          <p:nvPr/>
        </p:nvSpPr>
        <p:spPr>
          <a:xfrm>
            <a:off x="8238440" y="2330287"/>
            <a:ext cx="568000" cy="36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959" name="Shape 959"/>
          <p:cNvSpPr/>
          <p:nvPr/>
        </p:nvSpPr>
        <p:spPr>
          <a:xfrm>
            <a:off x="8238440" y="2736687"/>
            <a:ext cx="568000" cy="36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0F18A2-DAE6-43E1-A6FD-C9A8D5C4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823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Shape 964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 API overview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6" name="Shape 966"/>
          <p:cNvSpPr txBox="1"/>
          <p:nvPr/>
        </p:nvSpPr>
        <p:spPr>
          <a:xfrm>
            <a:off x="1097271" y="1845733"/>
            <a:ext cx="70160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getModRefBehavior (CallSite)  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getArgModRefInfo (CallSite, ArgIndex)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getModRefInfo(...)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Instruction, Optional&lt;MemoryLocation&gt;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Instruction, CallSite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CallSite, CallSite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CallSite, MemoryLocation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Instruction, CallSite 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7" name="Shape 967"/>
          <p:cNvSpPr/>
          <p:nvPr/>
        </p:nvSpPr>
        <p:spPr>
          <a:xfrm>
            <a:off x="8238440" y="1923887"/>
            <a:ext cx="568000" cy="36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968" name="Shape 968"/>
          <p:cNvSpPr txBox="1"/>
          <p:nvPr/>
        </p:nvSpPr>
        <p:spPr>
          <a:xfrm>
            <a:off x="9001500" y="1767333"/>
            <a:ext cx="1885600" cy="3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MRB</a:t>
            </a:r>
            <a:endParaRPr sz="2400">
              <a:solidFill>
                <a:srgbClr val="980000"/>
              </a:solidFill>
            </a:endParaRPr>
          </a:p>
          <a:p>
            <a:r>
              <a:rPr lang="en" sz="2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Arg-MRI</a:t>
            </a:r>
            <a:endParaRPr sz="2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2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MRI</a:t>
            </a:r>
            <a:endParaRPr sz="2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9" name="Shape 969"/>
          <p:cNvSpPr/>
          <p:nvPr/>
        </p:nvSpPr>
        <p:spPr>
          <a:xfrm>
            <a:off x="8238440" y="2330287"/>
            <a:ext cx="568000" cy="36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970" name="Shape 970"/>
          <p:cNvSpPr/>
          <p:nvPr/>
        </p:nvSpPr>
        <p:spPr>
          <a:xfrm>
            <a:off x="8238440" y="2736687"/>
            <a:ext cx="568000" cy="36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/>
          </a:solidFill>
          <a:ln w="25400" cap="flat" cmpd="sng">
            <a:solidFill>
              <a:srgbClr val="B46D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endParaRPr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D966CD-50E4-492C-9A01-571A9B11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501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Shape 975"/>
          <p:cNvSpPr txBox="1"/>
          <p:nvPr/>
        </p:nvSpPr>
        <p:spPr>
          <a:xfrm>
            <a:off x="1097280" y="286560"/>
            <a:ext cx="100580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ModRefInfo API overview</a:t>
            </a:r>
            <a:endParaRPr sz="4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7" name="Shape 977"/>
          <p:cNvSpPr/>
          <p:nvPr/>
        </p:nvSpPr>
        <p:spPr>
          <a:xfrm>
            <a:off x="7368895" y="1950100"/>
            <a:ext cx="32076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b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MRI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 I,  Optional&lt;MemLoc&gt; 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Shape 978"/>
          <p:cNvSpPr/>
          <p:nvPr/>
        </p:nvSpPr>
        <p:spPr>
          <a:xfrm>
            <a:off x="2105433" y="1950100"/>
            <a:ext cx="19152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b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MRI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 I,  CS 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Shape 979"/>
          <p:cNvSpPr/>
          <p:nvPr/>
        </p:nvSpPr>
        <p:spPr>
          <a:xfrm>
            <a:off x="1944633" y="3250800"/>
            <a:ext cx="22368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b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MRI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 CS1,  CS2 )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Shape 980"/>
          <p:cNvSpPr/>
          <p:nvPr/>
        </p:nvSpPr>
        <p:spPr>
          <a:xfrm>
            <a:off x="1944632" y="4420400"/>
            <a:ext cx="22368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b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MRI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(CS, MemLoc 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Shape 981"/>
          <p:cNvSpPr/>
          <p:nvPr/>
        </p:nvSpPr>
        <p:spPr>
          <a:xfrm>
            <a:off x="3723000" y="5447800"/>
            <a:ext cx="17540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MRB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(CS)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Shape 982"/>
          <p:cNvSpPr/>
          <p:nvPr/>
        </p:nvSpPr>
        <p:spPr>
          <a:xfrm>
            <a:off x="737900" y="5447800"/>
            <a:ext cx="2236800" cy="762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122033" rIns="90000" bIns="122033" anchor="ctr" anchorCtr="0">
            <a:noAutofit/>
          </a:bodyPr>
          <a:lstStyle/>
          <a:p>
            <a:pPr algn="ctr"/>
            <a:r>
              <a:rPr lang="en" sz="20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Arg-MRI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(CS, Idx)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83" name="Shape 983"/>
          <p:cNvGrpSpPr/>
          <p:nvPr/>
        </p:nvGrpSpPr>
        <p:grpSpPr>
          <a:xfrm>
            <a:off x="7368895" y="3592867"/>
            <a:ext cx="3829467" cy="2073400"/>
            <a:chOff x="5526671" y="2694650"/>
            <a:chExt cx="2872100" cy="1555050"/>
          </a:xfrm>
        </p:grpSpPr>
        <p:sp>
          <p:nvSpPr>
            <p:cNvPr id="984" name="Shape 984"/>
            <p:cNvSpPr/>
            <p:nvPr/>
          </p:nvSpPr>
          <p:spPr>
            <a:xfrm>
              <a:off x="5993071" y="3677600"/>
              <a:ext cx="2405700" cy="5721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22033" rIns="90000" bIns="122033" anchor="ctr" anchorCtr="0">
              <a:noAutofit/>
            </a:bodyPr>
            <a:lstStyle/>
            <a:p>
              <a:pPr algn="ctr"/>
              <a:endParaRPr sz="2000">
                <a:solidFill>
                  <a:schemeClr val="dk1"/>
                </a:solidFill>
              </a:endParaRPr>
            </a:p>
          </p:txBody>
        </p:sp>
        <p:sp>
          <p:nvSpPr>
            <p:cNvPr id="985" name="Shape 985"/>
            <p:cNvSpPr/>
            <p:nvPr/>
          </p:nvSpPr>
          <p:spPr>
            <a:xfrm>
              <a:off x="5840771" y="3437550"/>
              <a:ext cx="2405700" cy="5721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22033" rIns="90000" bIns="122033" anchor="ctr" anchorCtr="0">
              <a:noAutofit/>
            </a:bodyPr>
            <a:lstStyle/>
            <a:p>
              <a:pPr algn="ctr">
                <a:buClr>
                  <a:schemeClr val="dk1"/>
                </a:buClr>
              </a:pPr>
              <a:r>
                <a:rPr lang="en" sz="2000" b="1">
                  <a:solidFill>
                    <a:srgbClr val="980000"/>
                  </a:solidFill>
                  <a:latin typeface="Calibri"/>
                  <a:ea typeface="Calibri"/>
                  <a:cs typeface="Calibri"/>
                  <a:sym typeface="Calibri"/>
                </a:rPr>
                <a:t>MRI</a:t>
              </a:r>
              <a:r>
                <a:rPr lang="en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 CallInst...,  MemLoc )</a:t>
              </a:r>
              <a:endParaRPr sz="2000">
                <a:solidFill>
                  <a:schemeClr val="dk1"/>
                </a:solidFill>
              </a:endParaRPr>
            </a:p>
          </p:txBody>
        </p:sp>
        <p:sp>
          <p:nvSpPr>
            <p:cNvPr id="986" name="Shape 986"/>
            <p:cNvSpPr/>
            <p:nvPr/>
          </p:nvSpPr>
          <p:spPr>
            <a:xfrm>
              <a:off x="5724596" y="3086400"/>
              <a:ext cx="2405700" cy="5721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22033" rIns="90000" bIns="122033" anchor="ctr" anchorCtr="0">
              <a:noAutofit/>
            </a:bodyPr>
            <a:lstStyle/>
            <a:p>
              <a:pPr algn="ctr"/>
              <a:r>
                <a:rPr lang="en" sz="2000" b="1">
                  <a:solidFill>
                    <a:srgbClr val="980000"/>
                  </a:solidFill>
                  <a:latin typeface="Calibri"/>
                  <a:ea typeface="Calibri"/>
                  <a:cs typeface="Calibri"/>
                  <a:sym typeface="Calibri"/>
                </a:rPr>
                <a:t>MRI</a:t>
              </a:r>
              <a:r>
                <a:rPr lang="en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 StoreInst...,  MemLoc )</a:t>
              </a:r>
              <a:endParaRPr sz="2000"/>
            </a:p>
          </p:txBody>
        </p:sp>
        <p:sp>
          <p:nvSpPr>
            <p:cNvPr id="987" name="Shape 987"/>
            <p:cNvSpPr/>
            <p:nvPr/>
          </p:nvSpPr>
          <p:spPr>
            <a:xfrm>
              <a:off x="5526671" y="2694650"/>
              <a:ext cx="2405700" cy="5721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22033" rIns="90000" bIns="122033" anchor="ctr" anchorCtr="0">
              <a:noAutofit/>
            </a:bodyPr>
            <a:lstStyle/>
            <a:p>
              <a:pPr algn="ctr"/>
              <a:r>
                <a:rPr lang="en" sz="2000" b="1">
                  <a:solidFill>
                    <a:srgbClr val="980000"/>
                  </a:solidFill>
                  <a:latin typeface="Calibri"/>
                  <a:ea typeface="Calibri"/>
                  <a:cs typeface="Calibri"/>
                  <a:sym typeface="Calibri"/>
                </a:rPr>
                <a:t>MRI</a:t>
              </a:r>
              <a:r>
                <a:rPr lang="en" sz="2000">
                  <a:latin typeface="Calibri"/>
                  <a:ea typeface="Calibri"/>
                  <a:cs typeface="Calibri"/>
                  <a:sym typeface="Calibri"/>
                </a:rPr>
                <a:t>( LoadInst...,  MemLoc )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988" name="Shape 988"/>
          <p:cNvCxnSpPr>
            <a:stCxn id="978" idx="2"/>
            <a:endCxn id="979" idx="0"/>
          </p:cNvCxnSpPr>
          <p:nvPr/>
        </p:nvCxnSpPr>
        <p:spPr>
          <a:xfrm>
            <a:off x="3063033" y="2712900"/>
            <a:ext cx="0" cy="538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9" name="Shape 989"/>
          <p:cNvCxnSpPr>
            <a:stCxn id="978" idx="1"/>
            <a:endCxn id="980" idx="1"/>
          </p:cNvCxnSpPr>
          <p:nvPr/>
        </p:nvCxnSpPr>
        <p:spPr>
          <a:xfrm flipH="1">
            <a:off x="1944633" y="2331500"/>
            <a:ext cx="160800" cy="2470400"/>
          </a:xfrm>
          <a:prstGeom prst="curvedConnector3">
            <a:avLst>
              <a:gd name="adj1" fmla="val 29745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90" name="Shape 990"/>
          <p:cNvSpPr txBox="1"/>
          <p:nvPr/>
        </p:nvSpPr>
        <p:spPr>
          <a:xfrm>
            <a:off x="407315" y="2867184"/>
            <a:ext cx="1407552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/>
              <a:t>I </a:t>
            </a:r>
            <a:r>
              <a:rPr lang="en" sz="2400" dirty="0">
                <a:solidFill>
                  <a:srgbClr val="980000"/>
                </a:solidFill>
              </a:rPr>
              <a:t>must</a:t>
            </a:r>
            <a:r>
              <a:rPr lang="en" sz="2400" dirty="0"/>
              <a:t> define a Memory Location! </a:t>
            </a:r>
            <a:endParaRPr sz="2400" dirty="0"/>
          </a:p>
        </p:txBody>
      </p:sp>
      <p:sp>
        <p:nvSpPr>
          <p:cNvPr id="991" name="Shape 991"/>
          <p:cNvSpPr txBox="1"/>
          <p:nvPr/>
        </p:nvSpPr>
        <p:spPr>
          <a:xfrm>
            <a:off x="5629300" y="1721900"/>
            <a:ext cx="1333200" cy="15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/>
              <a:t>Use this when Memory Location is None!</a:t>
            </a:r>
            <a:endParaRPr sz="2400"/>
          </a:p>
        </p:txBody>
      </p:sp>
      <p:cxnSp>
        <p:nvCxnSpPr>
          <p:cNvPr id="992" name="Shape 992"/>
          <p:cNvCxnSpPr>
            <a:stCxn id="977" idx="1"/>
            <a:endCxn id="981" idx="0"/>
          </p:cNvCxnSpPr>
          <p:nvPr/>
        </p:nvCxnSpPr>
        <p:spPr>
          <a:xfrm flipH="1">
            <a:off x="4600095" y="2331500"/>
            <a:ext cx="2768800" cy="311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3" name="Shape 993"/>
          <p:cNvCxnSpPr>
            <a:stCxn id="977" idx="2"/>
            <a:endCxn id="987" idx="0"/>
          </p:cNvCxnSpPr>
          <p:nvPr/>
        </p:nvCxnSpPr>
        <p:spPr>
          <a:xfrm>
            <a:off x="8972695" y="2712900"/>
            <a:ext cx="0" cy="88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4" name="Shape 994"/>
          <p:cNvCxnSpPr>
            <a:stCxn id="979" idx="2"/>
            <a:endCxn id="980" idx="0"/>
          </p:cNvCxnSpPr>
          <p:nvPr/>
        </p:nvCxnSpPr>
        <p:spPr>
          <a:xfrm>
            <a:off x="3063033" y="4013600"/>
            <a:ext cx="0" cy="406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5" name="Shape 995"/>
          <p:cNvCxnSpPr>
            <a:stCxn id="979" idx="2"/>
            <a:endCxn id="982" idx="1"/>
          </p:cNvCxnSpPr>
          <p:nvPr/>
        </p:nvCxnSpPr>
        <p:spPr>
          <a:xfrm rot="5400000">
            <a:off x="992633" y="3758800"/>
            <a:ext cx="1815600" cy="2325200"/>
          </a:xfrm>
          <a:prstGeom prst="curvedConnector4">
            <a:avLst>
              <a:gd name="adj1" fmla="val 14853"/>
              <a:gd name="adj2" fmla="val 11365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6" name="Shape 996"/>
          <p:cNvCxnSpPr>
            <a:stCxn id="979" idx="2"/>
            <a:endCxn id="981" idx="3"/>
          </p:cNvCxnSpPr>
          <p:nvPr/>
        </p:nvCxnSpPr>
        <p:spPr>
          <a:xfrm rot="-5400000" flipH="1">
            <a:off x="3362233" y="3714400"/>
            <a:ext cx="1815600" cy="2414000"/>
          </a:xfrm>
          <a:prstGeom prst="curvedConnector4">
            <a:avLst>
              <a:gd name="adj1" fmla="val 12438"/>
              <a:gd name="adj2" fmla="val 11315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7" name="Shape 997"/>
          <p:cNvCxnSpPr>
            <a:stCxn id="980" idx="2"/>
            <a:endCxn id="982" idx="0"/>
          </p:cNvCxnSpPr>
          <p:nvPr/>
        </p:nvCxnSpPr>
        <p:spPr>
          <a:xfrm flipH="1">
            <a:off x="1856232" y="5183200"/>
            <a:ext cx="1206800" cy="26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8" name="Shape 998"/>
          <p:cNvCxnSpPr>
            <a:stCxn id="980" idx="2"/>
            <a:endCxn id="981" idx="0"/>
          </p:cNvCxnSpPr>
          <p:nvPr/>
        </p:nvCxnSpPr>
        <p:spPr>
          <a:xfrm>
            <a:off x="3063032" y="5183200"/>
            <a:ext cx="1536800" cy="26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9" name="Shape 999"/>
          <p:cNvCxnSpPr>
            <a:stCxn id="985" idx="1"/>
            <a:endCxn id="980" idx="3"/>
          </p:cNvCxnSpPr>
          <p:nvPr/>
        </p:nvCxnSpPr>
        <p:spPr>
          <a:xfrm rot="10800000">
            <a:off x="4181295" y="4802000"/>
            <a:ext cx="3606400" cy="16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1163A2-C349-4739-92C7-68D966D1E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756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Shape 1004"/>
          <p:cNvSpPr txBox="1"/>
          <p:nvPr/>
        </p:nvSpPr>
        <p:spPr>
          <a:xfrm>
            <a:off x="1097280" y="286560"/>
            <a:ext cx="1067940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0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getModRefInfo for instruction I, optional mem. loc</a:t>
            </a:r>
            <a:endParaRPr sz="4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5" name="Shape 1005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Special cases memory accessing instructions: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400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LoadInst, StoreInst, CallInst.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Use ModRefBehavior if I == CS and Loc == None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400"/>
              </a:spcBef>
            </a:pP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ED611D-9913-4EB8-BD06-D92E7147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323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Shape 1011"/>
          <p:cNvSpPr txBox="1"/>
          <p:nvPr/>
        </p:nvSpPr>
        <p:spPr>
          <a:xfrm>
            <a:off x="1097265" y="286567"/>
            <a:ext cx="10944800" cy="14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getModRefInfo for two call sites CS1, CS2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2" name="Shape 1012"/>
          <p:cNvSpPr txBox="1"/>
          <p:nvPr/>
        </p:nvSpPr>
        <p:spPr>
          <a:xfrm>
            <a:off x="1097279" y="1845720"/>
            <a:ext cx="10862109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NoModRef: CS1 does not write to memory CS2 reads or writes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NoModRef: CS2 does not write to memory CS1 reads or writes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Ref: CS1 may read memory written by CS2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Mod: CS1 may write memory read or written by CS2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ModRef: CS1 may read or write memory read or written by CS2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4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Must: is set only if either:</a:t>
            </a:r>
            <a:endParaRPr sz="2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400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0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CS2 only accesses and modifies arguments &amp; MustAlias is found between CS1 and all CS2 args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667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000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CS1 only accesses and modifies arguments &amp; MustAlias is found between CS2 and all CS1 args</a:t>
            </a:r>
            <a:endParaRPr sz="20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598B4C-B1F7-4721-BE19-6C77CDF0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693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Shape 1018"/>
          <p:cNvSpPr txBox="1"/>
          <p:nvPr/>
        </p:nvSpPr>
        <p:spPr>
          <a:xfrm>
            <a:off x="1097280" y="286560"/>
            <a:ext cx="1091808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267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getModRefInfo for call site CS, memory Loc</a:t>
            </a:r>
            <a:endParaRPr sz="426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Shape 1019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Filter using CS properties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400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CS does not access memory =&gt; NoModRef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667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CS does not write =&gt; clearMod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667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CS does not read =&gt; clearRef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667"/>
              </a:spcBef>
              <a:buClr>
                <a:srgbClr val="E48312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CS only accesses arguments, check alias of all arguments against Loc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600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Must only set if CS only accesses arguments and MustAlias found with all args.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4458B9-85CF-4CE1-BBEB-AEE6B5A5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9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9C0567C8-1F4C-4DC7-AC16-105DA6468B28}"/>
              </a:ext>
            </a:extLst>
          </p:cNvPr>
          <p:cNvSpPr txBox="1">
            <a:spLocks/>
          </p:cNvSpPr>
          <p:nvPr/>
        </p:nvSpPr>
        <p:spPr>
          <a:xfrm>
            <a:off x="1097279" y="1845734"/>
            <a:ext cx="4143587" cy="37168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q[2] = 0;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p[6] = 1;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print(q[2]);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09C40-8F10-4162-8165-C6D677FE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memory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8DE4E-1272-4D6A-BF49-BB6239236A00}"/>
              </a:ext>
            </a:extLst>
          </p:cNvPr>
          <p:cNvSpPr/>
          <p:nvPr/>
        </p:nvSpPr>
        <p:spPr>
          <a:xfrm>
            <a:off x="5808693" y="2509108"/>
            <a:ext cx="5584054" cy="5183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327F6-2329-4447-89FF-47916425EB4C}"/>
              </a:ext>
            </a:extLst>
          </p:cNvPr>
          <p:cNvSpPr/>
          <p:nvPr/>
        </p:nvSpPr>
        <p:spPr>
          <a:xfrm>
            <a:off x="6470719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4440B-AA2D-4245-B75B-D47AC3DB1F52}"/>
              </a:ext>
            </a:extLst>
          </p:cNvPr>
          <p:cNvSpPr/>
          <p:nvPr/>
        </p:nvSpPr>
        <p:spPr>
          <a:xfrm>
            <a:off x="8236123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D0304C-E1AC-466B-B023-749CBEE0E8BE}"/>
              </a:ext>
            </a:extLst>
          </p:cNvPr>
          <p:cNvSpPr/>
          <p:nvPr/>
        </p:nvSpPr>
        <p:spPr>
          <a:xfrm>
            <a:off x="7794776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0E9590-0E71-4DE2-973D-76035FD34F76}"/>
              </a:ext>
            </a:extLst>
          </p:cNvPr>
          <p:cNvSpPr/>
          <p:nvPr/>
        </p:nvSpPr>
        <p:spPr>
          <a:xfrm>
            <a:off x="7353421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4BEB63-48E3-4361-A0E1-9F36E7F48A47}"/>
              </a:ext>
            </a:extLst>
          </p:cNvPr>
          <p:cNvSpPr/>
          <p:nvPr/>
        </p:nvSpPr>
        <p:spPr>
          <a:xfrm>
            <a:off x="6912072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56CCC5-A9BA-49AD-A025-CABB71B2BE7B}"/>
              </a:ext>
            </a:extLst>
          </p:cNvPr>
          <p:cNvSpPr/>
          <p:nvPr/>
        </p:nvSpPr>
        <p:spPr>
          <a:xfrm>
            <a:off x="9117622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9C5436-995B-4CC4-91CA-AF99C1D9D700}"/>
              </a:ext>
            </a:extLst>
          </p:cNvPr>
          <p:cNvSpPr/>
          <p:nvPr/>
        </p:nvSpPr>
        <p:spPr>
          <a:xfrm>
            <a:off x="8677476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7FAEE9-255C-45E2-ACDF-1F587E6C56E7}"/>
              </a:ext>
            </a:extLst>
          </p:cNvPr>
          <p:cNvSpPr/>
          <p:nvPr/>
        </p:nvSpPr>
        <p:spPr>
          <a:xfrm>
            <a:off x="9557769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12F295-E6B8-422B-98A9-E73590FF8574}"/>
              </a:ext>
            </a:extLst>
          </p:cNvPr>
          <p:cNvSpPr txBox="1"/>
          <p:nvPr/>
        </p:nvSpPr>
        <p:spPr>
          <a:xfrm>
            <a:off x="6400448" y="2968051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p[0]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667561-A064-4613-8E0E-ABA0425595BF}"/>
              </a:ext>
            </a:extLst>
          </p:cNvPr>
          <p:cNvSpPr txBox="1"/>
          <p:nvPr/>
        </p:nvSpPr>
        <p:spPr>
          <a:xfrm>
            <a:off x="9145177" y="247590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22E096-F710-40F4-8979-DF7E52B39D7D}"/>
              </a:ext>
            </a:extLst>
          </p:cNvPr>
          <p:cNvSpPr/>
          <p:nvPr/>
        </p:nvSpPr>
        <p:spPr>
          <a:xfrm>
            <a:off x="9153619" y="247590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8D942D-9195-4330-86C2-2CC8E7B084F1}"/>
              </a:ext>
            </a:extLst>
          </p:cNvPr>
          <p:cNvSpPr txBox="1"/>
          <p:nvPr/>
        </p:nvSpPr>
        <p:spPr>
          <a:xfrm>
            <a:off x="7237584" y="2968054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p[2]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2FB300-C032-4FE2-9AEA-D690B2D05E76}"/>
              </a:ext>
            </a:extLst>
          </p:cNvPr>
          <p:cNvSpPr txBox="1"/>
          <p:nvPr/>
        </p:nvSpPr>
        <p:spPr>
          <a:xfrm>
            <a:off x="8144257" y="2971829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q[0]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F1709B-8192-42E0-A66A-F29B45433641}"/>
              </a:ext>
            </a:extLst>
          </p:cNvPr>
          <p:cNvSpPr txBox="1"/>
          <p:nvPr/>
        </p:nvSpPr>
        <p:spPr>
          <a:xfrm>
            <a:off x="9000642" y="2968051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q[2]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42E2522A-EA22-445E-8279-E407770C0302}"/>
              </a:ext>
            </a:extLst>
          </p:cNvPr>
          <p:cNvCxnSpPr>
            <a:cxnSpLocks/>
            <a:stCxn id="6" idx="0"/>
            <a:endCxn id="11" idx="0"/>
          </p:cNvCxnSpPr>
          <p:nvPr/>
        </p:nvCxnSpPr>
        <p:spPr>
          <a:xfrm rot="5400000" flipH="1" flipV="1">
            <a:off x="8013011" y="1185657"/>
            <a:ext cx="18865" cy="2646903"/>
          </a:xfrm>
          <a:prstGeom prst="curvedConnector3">
            <a:avLst>
              <a:gd name="adj1" fmla="val 159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3602C1E-D30D-44F7-8DED-6E7D23729589}"/>
              </a:ext>
            </a:extLst>
          </p:cNvPr>
          <p:cNvSpPr txBox="1"/>
          <p:nvPr/>
        </p:nvSpPr>
        <p:spPr>
          <a:xfrm>
            <a:off x="7905752" y="1790576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p+6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043455-262E-4CCF-9DF4-0CAD5520FE0C}"/>
              </a:ext>
            </a:extLst>
          </p:cNvPr>
          <p:cNvSpPr txBox="1"/>
          <p:nvPr/>
        </p:nvSpPr>
        <p:spPr>
          <a:xfrm>
            <a:off x="3031972" y="3301915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Not UB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05E9DB-22FA-43EC-AA23-6CF09C05BA47}"/>
              </a:ext>
            </a:extLst>
          </p:cNvPr>
          <p:cNvSpPr txBox="1"/>
          <p:nvPr/>
        </p:nvSpPr>
        <p:spPr>
          <a:xfrm>
            <a:off x="3031972" y="3871954"/>
            <a:ext cx="112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print(1)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74239C-C6D3-4928-946B-61EB26DA3490}"/>
              </a:ext>
            </a:extLst>
          </p:cNvPr>
          <p:cNvSpPr txBox="1"/>
          <p:nvPr/>
        </p:nvSpPr>
        <p:spPr>
          <a:xfrm>
            <a:off x="3226736" y="5543207"/>
            <a:ext cx="5163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Simple, but inhibits optimizations!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AF402C-8C44-449E-AAAE-0B7B4350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9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5" grpId="1"/>
      <p:bldP spid="16" grpId="0"/>
      <p:bldP spid="18" grpId="0"/>
      <p:bldP spid="19" grpId="0"/>
      <p:bldP spid="20" grpId="0"/>
      <p:bldP spid="22" grpId="0"/>
      <p:bldP spid="25" grpId="0" uiExpand="1"/>
      <p:bldP spid="26" grpId="0" uiExpand="1"/>
      <p:bldP spid="2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Shape 1025"/>
          <p:cNvSpPr txBox="1"/>
          <p:nvPr/>
        </p:nvSpPr>
        <p:spPr>
          <a:xfrm>
            <a:off x="1097280" y="286560"/>
            <a:ext cx="10418040" cy="145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b" anchorCtr="0">
            <a:noAutofit/>
          </a:bodyPr>
          <a:lstStyle/>
          <a:p>
            <a:r>
              <a:rPr lang="en" sz="4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getModRefInfo for CS, instruction I</a:t>
            </a:r>
            <a:endParaRPr sz="4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6" name="Shape 1026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84665" indent="-76198"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If I is a call, use the getModRefInfo for two call sites CS1, CS2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If I is a Fence, return </a:t>
            </a:r>
            <a:r>
              <a:rPr lang="en" sz="28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ModRef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467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If I defines a memory location Loc, use getModRefInfo for CS, Loc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9457" lvl="1" indent="-186262">
              <a:spcBef>
                <a:spcPts val="400"/>
              </a:spcBef>
              <a:buClr>
                <a:srgbClr val="980000"/>
              </a:buClr>
              <a:buSzPts val="1800"/>
              <a:buFont typeface="Arial"/>
              <a:buChar char="•"/>
            </a:pPr>
            <a:r>
              <a:rPr lang="en" sz="24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If I does not define a memory location, this method will assert!</a:t>
            </a:r>
            <a:endParaRPr sz="24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4665" indent="-76198">
              <a:spcBef>
                <a:spcPts val="1600"/>
              </a:spcBef>
              <a:buClr>
                <a:srgbClr val="E48312"/>
              </a:buClr>
              <a:buSzPts val="2100"/>
              <a:buFont typeface="Arial"/>
              <a:buChar char="•"/>
            </a:pP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Default case: </a:t>
            </a:r>
            <a:r>
              <a:rPr lang="en" sz="28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NoModRef</a:t>
            </a:r>
            <a:r>
              <a:rPr lang="en" sz="28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- only taken if above result is </a:t>
            </a:r>
            <a:r>
              <a:rPr lang="en" sz="2800" i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NoModRef</a:t>
            </a: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467"/>
              </a:spcBef>
            </a:pPr>
            <a:endParaRPr sz="28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4B5E4-E2AD-4FB9-AA44-913DC239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042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1FA2-E245-47A0-9A3F-B4CF61BD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in LLVM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1734C-FBBF-4350-A153-7E9D2AA7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Cannot allocate &gt; half address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C4342-AE78-4550-B68D-810D2C7C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13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9FB0-106B-4714-B8B6-DDB06AAB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27312-C389-4049-8E8C-CB1E8FE37A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648A5-46AB-4D3B-9208-7DC78861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015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EEC4-B913-4BC2-A3E3-37475E23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Pointers ≠ Integers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F66D2-D6A5-4CB7-B17E-013FB0E55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96716"/>
            <a:ext cx="10902216" cy="449980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400" dirty="0"/>
              <a:t>Two pointer types: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Logical (malloc/</a:t>
            </a:r>
            <a:r>
              <a:rPr lang="en-US" sz="2200" dirty="0" err="1"/>
              <a:t>alloca</a:t>
            </a:r>
            <a:r>
              <a:rPr lang="en-US" sz="2200" dirty="0"/>
              <a:t>): data-flow provenance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Physical (</a:t>
            </a:r>
            <a:r>
              <a:rPr lang="en-US" sz="2200" dirty="0" err="1"/>
              <a:t>inttoptr</a:t>
            </a:r>
            <a:r>
              <a:rPr lang="en-US" sz="2200" dirty="0"/>
              <a:t>): control-flow provenance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AA: what’s the </a:t>
            </a:r>
            <a:r>
              <a:rPr lang="en-US" sz="2400" dirty="0" err="1"/>
              <a:t>NoAlias</a:t>
            </a:r>
            <a:r>
              <a:rPr lang="en-US" sz="2400" dirty="0"/>
              <a:t>/</a:t>
            </a:r>
            <a:r>
              <a:rPr lang="en-US" sz="2400" dirty="0" err="1"/>
              <a:t>MustAlias</a:t>
            </a:r>
            <a:r>
              <a:rPr lang="en-US" sz="2400" dirty="0"/>
              <a:t>/</a:t>
            </a:r>
            <a:r>
              <a:rPr lang="en-US" sz="2400" dirty="0" err="1"/>
              <a:t>PartialAlias</a:t>
            </a:r>
            <a:r>
              <a:rPr lang="en-US" sz="2400" dirty="0"/>
              <a:t>/</a:t>
            </a:r>
            <a:r>
              <a:rPr lang="en-US" sz="2400" dirty="0" err="1"/>
              <a:t>MayAlias</a:t>
            </a:r>
            <a:r>
              <a:rPr lang="en-US" sz="2400" dirty="0"/>
              <a:t> relation between 2 memory accesses?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ModRef</a:t>
            </a:r>
            <a:r>
              <a:rPr lang="en-US" sz="2400" dirty="0"/>
              <a:t>: what’s the (Must)</a:t>
            </a:r>
            <a:r>
              <a:rPr lang="en-US" sz="2400" dirty="0" err="1"/>
              <a:t>NoModRef</a:t>
            </a:r>
            <a:r>
              <a:rPr lang="en-US" sz="2400" dirty="0"/>
              <a:t>/Mod/Ref/</a:t>
            </a:r>
            <a:r>
              <a:rPr lang="en-US" sz="2400" dirty="0" err="1"/>
              <a:t>ModRef</a:t>
            </a:r>
            <a:r>
              <a:rPr lang="en-US" sz="2400" dirty="0"/>
              <a:t> relation between 2 operations?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p ≠ (</a:t>
            </a:r>
            <a:r>
              <a:rPr lang="en-US" sz="2400" dirty="0" err="1"/>
              <a:t>int</a:t>
            </a:r>
            <a:r>
              <a:rPr lang="en-US" sz="2400" dirty="0"/>
              <a:t>*)(</a:t>
            </a:r>
            <a:r>
              <a:rPr lang="en-US" sz="2400" dirty="0" err="1"/>
              <a:t>int</a:t>
            </a:r>
            <a:r>
              <a:rPr lang="en-US" sz="2400" dirty="0"/>
              <a:t>)p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There’s no “free” GVN for pointers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Use new pointer analyses APIs to reduce compilation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F67D5-5840-4392-B5D8-F9B95485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0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7D51-02AA-434A-AEB4-9DBDA3A94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Pointer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FA6BF-E1F0-4846-A3F5-2D00E0ACE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Logical Pointers, which originate from allocation functions (malloc, </a:t>
            </a:r>
            <a:r>
              <a:rPr lang="en-US" sz="2400" dirty="0" err="1"/>
              <a:t>alloca</a:t>
            </a:r>
            <a:r>
              <a:rPr lang="en-US" sz="2400" dirty="0"/>
              <a:t>, …):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p + 2;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*r = q - 1;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Physical Pointers, which originate from </a:t>
            </a:r>
            <a:r>
              <a:rPr lang="en-US" sz="2400" dirty="0" err="1"/>
              <a:t>inttoptr</a:t>
            </a:r>
            <a:r>
              <a:rPr lang="en-US" sz="2400" dirty="0"/>
              <a:t> casts: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= ...;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*)x;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p + 2;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A2166-D7C7-491F-B93D-9F85E019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FAB0B-FCD6-4889-AFA2-9FFF458B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Pointers: data-flow provenance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F07FD9-ECAF-4E8A-A69E-3603F89A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866" y="1995752"/>
            <a:ext cx="3560445" cy="30620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*q2 = q + 2;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*p6 = p + 6;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*q2 = 0;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*p6 = 1;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print(*q2);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E44934-6CCF-4A8D-8C08-E2A8B1BD190A}"/>
              </a:ext>
            </a:extLst>
          </p:cNvPr>
          <p:cNvSpPr txBox="1"/>
          <p:nvPr/>
        </p:nvSpPr>
        <p:spPr>
          <a:xfrm>
            <a:off x="2600325" y="3762522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UB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39B275-ABDA-457F-915F-C4A2B7216FAE}"/>
              </a:ext>
            </a:extLst>
          </p:cNvPr>
          <p:cNvSpPr txBox="1"/>
          <p:nvPr/>
        </p:nvSpPr>
        <p:spPr>
          <a:xfrm>
            <a:off x="3006088" y="4312672"/>
            <a:ext cx="112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print(0)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A5B561B-50D4-4DF6-8215-61095C4AE9A0}"/>
              </a:ext>
            </a:extLst>
          </p:cNvPr>
          <p:cNvCxnSpPr>
            <a:cxnSpLocks/>
          </p:cNvCxnSpPr>
          <p:nvPr/>
        </p:nvCxnSpPr>
        <p:spPr>
          <a:xfrm flipV="1">
            <a:off x="1643063" y="3228975"/>
            <a:ext cx="642937" cy="6286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2C3BE0B-AE74-4808-AFFB-C48D91B5D101}"/>
              </a:ext>
            </a:extLst>
          </p:cNvPr>
          <p:cNvCxnSpPr>
            <a:cxnSpLocks/>
          </p:cNvCxnSpPr>
          <p:nvPr/>
        </p:nvCxnSpPr>
        <p:spPr>
          <a:xfrm flipH="1" flipV="1">
            <a:off x="2286000" y="2271713"/>
            <a:ext cx="628650" cy="7572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405C8CF-4E2A-4404-BBB4-3C9A75E9E51B}"/>
              </a:ext>
            </a:extLst>
          </p:cNvPr>
          <p:cNvSpPr/>
          <p:nvPr/>
        </p:nvSpPr>
        <p:spPr>
          <a:xfrm>
            <a:off x="5808693" y="2509108"/>
            <a:ext cx="5584054" cy="5183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BF63D7-211C-4CBF-96FC-117A85D82809}"/>
              </a:ext>
            </a:extLst>
          </p:cNvPr>
          <p:cNvSpPr/>
          <p:nvPr/>
        </p:nvSpPr>
        <p:spPr>
          <a:xfrm>
            <a:off x="6470719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22920A-44E0-4767-8E17-D593FA915670}"/>
              </a:ext>
            </a:extLst>
          </p:cNvPr>
          <p:cNvSpPr/>
          <p:nvPr/>
        </p:nvSpPr>
        <p:spPr>
          <a:xfrm>
            <a:off x="8236123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5084BC-9A02-4374-B768-55618DC15DBB}"/>
              </a:ext>
            </a:extLst>
          </p:cNvPr>
          <p:cNvSpPr/>
          <p:nvPr/>
        </p:nvSpPr>
        <p:spPr>
          <a:xfrm>
            <a:off x="7794776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34E5FC-5343-4993-B086-1A6EB4FDE169}"/>
              </a:ext>
            </a:extLst>
          </p:cNvPr>
          <p:cNvSpPr/>
          <p:nvPr/>
        </p:nvSpPr>
        <p:spPr>
          <a:xfrm>
            <a:off x="7353421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1227DAF-4E62-4BFB-BA76-79FB8C118776}"/>
              </a:ext>
            </a:extLst>
          </p:cNvPr>
          <p:cNvSpPr/>
          <p:nvPr/>
        </p:nvSpPr>
        <p:spPr>
          <a:xfrm>
            <a:off x="6912072" y="2509108"/>
            <a:ext cx="441352" cy="518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3A559C-A615-4391-AEB0-E6CB4E78D078}"/>
              </a:ext>
            </a:extLst>
          </p:cNvPr>
          <p:cNvSpPr/>
          <p:nvPr/>
        </p:nvSpPr>
        <p:spPr>
          <a:xfrm>
            <a:off x="9117622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82F312-B307-47EA-B73B-667B00B1C5CB}"/>
              </a:ext>
            </a:extLst>
          </p:cNvPr>
          <p:cNvSpPr/>
          <p:nvPr/>
        </p:nvSpPr>
        <p:spPr>
          <a:xfrm>
            <a:off x="8677476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88B764-AA46-44BA-9AB0-893EDE6D9EA4}"/>
              </a:ext>
            </a:extLst>
          </p:cNvPr>
          <p:cNvSpPr/>
          <p:nvPr/>
        </p:nvSpPr>
        <p:spPr>
          <a:xfrm>
            <a:off x="9557769" y="2509108"/>
            <a:ext cx="441352" cy="51836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aseline="-25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6842D6-D61A-4D5C-8FBA-5274EA714EA7}"/>
              </a:ext>
            </a:extLst>
          </p:cNvPr>
          <p:cNvSpPr txBox="1"/>
          <p:nvPr/>
        </p:nvSpPr>
        <p:spPr>
          <a:xfrm>
            <a:off x="6400448" y="2968051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p[0]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39A09E-B1B1-437C-A825-3DC8B6C53B06}"/>
              </a:ext>
            </a:extLst>
          </p:cNvPr>
          <p:cNvSpPr txBox="1"/>
          <p:nvPr/>
        </p:nvSpPr>
        <p:spPr>
          <a:xfrm>
            <a:off x="9145177" y="247590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EBA61B-BC81-4804-91ED-C30A9AC00F06}"/>
              </a:ext>
            </a:extLst>
          </p:cNvPr>
          <p:cNvSpPr txBox="1"/>
          <p:nvPr/>
        </p:nvSpPr>
        <p:spPr>
          <a:xfrm>
            <a:off x="7237584" y="2968054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p[2]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D1FA41-C137-4049-B4B3-0D8EC494A8F8}"/>
              </a:ext>
            </a:extLst>
          </p:cNvPr>
          <p:cNvSpPr txBox="1"/>
          <p:nvPr/>
        </p:nvSpPr>
        <p:spPr>
          <a:xfrm>
            <a:off x="8144257" y="2971829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q[0]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729E34-0350-4FF3-B412-3AEED8CF81D8}"/>
              </a:ext>
            </a:extLst>
          </p:cNvPr>
          <p:cNvSpPr txBox="1"/>
          <p:nvPr/>
        </p:nvSpPr>
        <p:spPr>
          <a:xfrm>
            <a:off x="9000642" y="2968051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q[2]</a:t>
            </a:r>
          </a:p>
        </p:txBody>
      </p: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F7ADE9CC-E928-4D4D-8098-F17F4BCEF290}"/>
              </a:ext>
            </a:extLst>
          </p:cNvPr>
          <p:cNvCxnSpPr>
            <a:cxnSpLocks/>
            <a:stCxn id="17" idx="0"/>
            <a:endCxn id="22" idx="0"/>
          </p:cNvCxnSpPr>
          <p:nvPr/>
        </p:nvCxnSpPr>
        <p:spPr>
          <a:xfrm rot="5400000" flipH="1" flipV="1">
            <a:off x="8013011" y="1185657"/>
            <a:ext cx="18865" cy="2646903"/>
          </a:xfrm>
          <a:prstGeom prst="curvedConnector3">
            <a:avLst>
              <a:gd name="adj1" fmla="val 159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BA92BCD-7C9E-40FA-AA02-AE689B41BA67}"/>
              </a:ext>
            </a:extLst>
          </p:cNvPr>
          <p:cNvSpPr txBox="1"/>
          <p:nvPr/>
        </p:nvSpPr>
        <p:spPr>
          <a:xfrm>
            <a:off x="7905752" y="1790576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p+6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2607B6-CFB5-44DF-AC66-1416F92094CF}"/>
              </a:ext>
            </a:extLst>
          </p:cNvPr>
          <p:cNvSpPr txBox="1"/>
          <p:nvPr/>
        </p:nvSpPr>
        <p:spPr>
          <a:xfrm>
            <a:off x="8524710" y="1796324"/>
            <a:ext cx="233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←</a:t>
            </a:r>
            <a:r>
              <a:rPr lang="en-US" sz="2400" dirty="0">
                <a:solidFill>
                  <a:schemeClr val="accent2"/>
                </a:solidFill>
              </a:rPr>
              <a:t> out-of-bounds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70E54B-9267-4D59-84FD-0AD1F727AACC}"/>
              </a:ext>
            </a:extLst>
          </p:cNvPr>
          <p:cNvSpPr txBox="1"/>
          <p:nvPr/>
        </p:nvSpPr>
        <p:spPr>
          <a:xfrm>
            <a:off x="1766614" y="5415416"/>
            <a:ext cx="8719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Pointer must be inbounds of object found in use-def chain!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AA3CA4-F444-4B17-AE5D-0FD5A5D5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/>
      <p:bldP spid="7" grpId="0" uiExpand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8" grpId="0"/>
      <p:bldP spid="29" grpId="0"/>
      <p:bldP spid="30" grpId="0"/>
      <p:bldP spid="32" grpId="0"/>
      <p:bldP spid="33" grpId="0" uiExpand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ED85-79F2-4EC1-B6FE-07BE201BA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129520" cy="1450757"/>
          </a:xfrm>
        </p:spPr>
        <p:txBody>
          <a:bodyPr/>
          <a:lstStyle/>
          <a:p>
            <a:r>
              <a:rPr lang="en-US" dirty="0"/>
              <a:t>Logical Pointers: simple </a:t>
            </a:r>
            <a:r>
              <a:rPr lang="en-US" dirty="0" err="1"/>
              <a:t>NoAlias</a:t>
            </a:r>
            <a:r>
              <a:rPr lang="en-US" dirty="0"/>
              <a:t> detection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1A695A-7D7C-4D58-AE45-CD95B0F2D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866" y="1995753"/>
            <a:ext cx="3560445" cy="19666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malloc(4);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malloc(4);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*p2 = p + ...;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*q2 = q + ...;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AA59A4-4C48-4283-A48F-DF8B9E8245B2}"/>
              </a:ext>
            </a:extLst>
          </p:cNvPr>
          <p:cNvCxnSpPr>
            <a:cxnSpLocks/>
          </p:cNvCxnSpPr>
          <p:nvPr/>
        </p:nvCxnSpPr>
        <p:spPr>
          <a:xfrm flipH="1" flipV="1">
            <a:off x="2370667" y="2260600"/>
            <a:ext cx="543984" cy="7184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31CFE05-BCFA-4A99-BA5D-5CDAA98AA994}"/>
              </a:ext>
            </a:extLst>
          </p:cNvPr>
          <p:cNvCxnSpPr>
            <a:cxnSpLocks/>
          </p:cNvCxnSpPr>
          <p:nvPr/>
        </p:nvCxnSpPr>
        <p:spPr>
          <a:xfrm flipH="1" flipV="1">
            <a:off x="2294467" y="2644776"/>
            <a:ext cx="620184" cy="6425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E4BB2C9-C032-41E5-865A-A33BEB011B4B}"/>
              </a:ext>
            </a:extLst>
          </p:cNvPr>
          <p:cNvSpPr txBox="1"/>
          <p:nvPr/>
        </p:nvSpPr>
        <p:spPr>
          <a:xfrm>
            <a:off x="1365907" y="5120641"/>
            <a:ext cx="946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2 pointers are derived from different objects, they don’t alias!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18ED469-DD8C-4BF7-84B3-36A6F6FB9624}"/>
              </a:ext>
            </a:extLst>
          </p:cNvPr>
          <p:cNvCxnSpPr>
            <a:cxnSpLocks/>
          </p:cNvCxnSpPr>
          <p:nvPr/>
        </p:nvCxnSpPr>
        <p:spPr>
          <a:xfrm flipV="1">
            <a:off x="1574800" y="3303589"/>
            <a:ext cx="270933" cy="533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>
            <a:extLst>
              <a:ext uri="{FF2B5EF4-FFF2-40B4-BE49-F238E27FC236}">
                <a16:creationId xmlns:a16="http://schemas.microsoft.com/office/drawing/2014/main" id="{C36072B3-7EED-4087-974E-446BEAB7FEBC}"/>
              </a:ext>
            </a:extLst>
          </p:cNvPr>
          <p:cNvSpPr/>
          <p:nvPr/>
        </p:nvSpPr>
        <p:spPr>
          <a:xfrm>
            <a:off x="1888066" y="2928087"/>
            <a:ext cx="270934" cy="64256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7AB046-C33F-406F-A347-B708A96C2C32}"/>
              </a:ext>
            </a:extLst>
          </p:cNvPr>
          <p:cNvSpPr txBox="1"/>
          <p:nvPr/>
        </p:nvSpPr>
        <p:spPr>
          <a:xfrm>
            <a:off x="823633" y="3825212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Don’t alias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558687-3F09-4F3E-88B8-B6912161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 animBg="1"/>
      <p:bldP spid="15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9742E-BBCD-4437-AAB6-61024F3F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58120" cy="1450757"/>
          </a:xfrm>
        </p:spPr>
        <p:txBody>
          <a:bodyPr/>
          <a:lstStyle/>
          <a:p>
            <a:r>
              <a:rPr lang="en-US" dirty="0"/>
              <a:t>Physical Pointers: control-flow provenance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D50158-990C-4FE4-B55D-08CF26E72E5B}"/>
              </a:ext>
            </a:extLst>
          </p:cNvPr>
          <p:cNvSpPr txBox="1">
            <a:spLocks/>
          </p:cNvSpPr>
          <p:nvPr/>
        </p:nvSpPr>
        <p:spPr>
          <a:xfrm>
            <a:off x="1097279" y="1981200"/>
            <a:ext cx="4025054" cy="4013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*p = malloc(3);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*q = malloc(3);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*r = malloc(3);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)p + 3;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 = 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)q;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(x == y) {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*(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*)x = 1;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OK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*)x = 1; </a:t>
            </a:r>
            <a:r>
              <a:rPr lang="fr-FR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UB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BB034C1-D3E0-4167-8533-15CEA557E925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3047137" y="3960468"/>
            <a:ext cx="1985755" cy="2339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88AA15-6FF3-427F-8E65-03D04018EF86}"/>
              </a:ext>
            </a:extLst>
          </p:cNvPr>
          <p:cNvSpPr txBox="1"/>
          <p:nvPr/>
        </p:nvSpPr>
        <p:spPr>
          <a:xfrm>
            <a:off x="5032892" y="3963593"/>
            <a:ext cx="432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Observed </a:t>
            </a:r>
            <a:r>
              <a:rPr lang="en-US" sz="2400" dirty="0" err="1">
                <a:solidFill>
                  <a:schemeClr val="accent1"/>
                </a:solidFill>
              </a:rPr>
              <a:t>p+n</a:t>
            </a:r>
            <a:r>
              <a:rPr lang="en-US" sz="2400" dirty="0">
                <a:solidFill>
                  <a:schemeClr val="accent1"/>
                </a:solidFill>
              </a:rPr>
              <a:t> == q (control-flow)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1A8BB3C-593F-42EE-84EE-0631A8C77019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2571750" y="5482332"/>
            <a:ext cx="2079499" cy="2308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FB696AB-904D-43B0-ACF2-0E47C20D4BC9}"/>
              </a:ext>
            </a:extLst>
          </p:cNvPr>
          <p:cNvSpPr txBox="1"/>
          <p:nvPr/>
        </p:nvSpPr>
        <p:spPr>
          <a:xfrm>
            <a:off x="4651249" y="5482332"/>
            <a:ext cx="529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Only p observed; p[3] is out-of-bounds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C196FB-32EC-4C40-BA9C-7AA26265B50C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878931" y="4392201"/>
            <a:ext cx="2181038" cy="5115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9D2A8DF-F402-47D0-919B-DF230CD01473}"/>
              </a:ext>
            </a:extLst>
          </p:cNvPr>
          <p:cNvSpPr txBox="1"/>
          <p:nvPr/>
        </p:nvSpPr>
        <p:spPr>
          <a:xfrm>
            <a:off x="5059969" y="4672870"/>
            <a:ext cx="358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Can’t access r, only p and q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173F313-1273-40A2-8BDD-F800D0BED3D5}"/>
              </a:ext>
            </a:extLst>
          </p:cNvPr>
          <p:cNvGrpSpPr/>
          <p:nvPr/>
        </p:nvGrpSpPr>
        <p:grpSpPr>
          <a:xfrm>
            <a:off x="6190426" y="1980083"/>
            <a:ext cx="5584054" cy="518369"/>
            <a:chOff x="6178094" y="1970134"/>
            <a:chExt cx="5584054" cy="51836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E4F13A-B2D7-4BB5-B28A-5B0F9310546F}"/>
                </a:ext>
              </a:extLst>
            </p:cNvPr>
            <p:cNvSpPr/>
            <p:nvPr/>
          </p:nvSpPr>
          <p:spPr>
            <a:xfrm>
              <a:off x="6178094" y="197013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CBC0DA-450B-418B-841A-9A2F2DEBB578}"/>
                </a:ext>
              </a:extLst>
            </p:cNvPr>
            <p:cNvSpPr/>
            <p:nvPr/>
          </p:nvSpPr>
          <p:spPr>
            <a:xfrm>
              <a:off x="6840120" y="1970136"/>
              <a:ext cx="441352" cy="5183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4DF845-7F7B-4189-9F8B-7F9C5EE50D9A}"/>
                </a:ext>
              </a:extLst>
            </p:cNvPr>
            <p:cNvSpPr/>
            <p:nvPr/>
          </p:nvSpPr>
          <p:spPr>
            <a:xfrm>
              <a:off x="8164174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04BC60D-7CE9-44C1-BF8F-5E2B53B08DF9}"/>
                </a:ext>
              </a:extLst>
            </p:cNvPr>
            <p:cNvSpPr/>
            <p:nvPr/>
          </p:nvSpPr>
          <p:spPr>
            <a:xfrm>
              <a:off x="9487025" y="1970135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44E8C67-14A0-4C53-8F04-93FC37C868A8}"/>
                </a:ext>
              </a:extLst>
            </p:cNvPr>
            <p:cNvSpPr/>
            <p:nvPr/>
          </p:nvSpPr>
          <p:spPr>
            <a:xfrm>
              <a:off x="7722822" y="1970136"/>
              <a:ext cx="441352" cy="5183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F9FF061-5714-4E8A-9F13-A72283D54EBA}"/>
                </a:ext>
              </a:extLst>
            </p:cNvPr>
            <p:cNvSpPr/>
            <p:nvPr/>
          </p:nvSpPr>
          <p:spPr>
            <a:xfrm>
              <a:off x="7281473" y="1970136"/>
              <a:ext cx="441352" cy="51836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F48D7EC-5520-4209-96D7-EC5BB3DD44D8}"/>
                </a:ext>
              </a:extLst>
            </p:cNvPr>
            <p:cNvSpPr/>
            <p:nvPr/>
          </p:nvSpPr>
          <p:spPr>
            <a:xfrm>
              <a:off x="9045673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137EF33-3EE6-4024-A1C1-A021EAD1C30D}"/>
                </a:ext>
              </a:extLst>
            </p:cNvPr>
            <p:cNvSpPr/>
            <p:nvPr/>
          </p:nvSpPr>
          <p:spPr>
            <a:xfrm>
              <a:off x="8605527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032D50-2312-4A13-88F6-96A7ECE00042}"/>
                </a:ext>
              </a:extLst>
            </p:cNvPr>
            <p:cNvSpPr txBox="1"/>
            <p:nvPr/>
          </p:nvSpPr>
          <p:spPr>
            <a:xfrm>
              <a:off x="7364508" y="198120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405927-2C67-43D7-AC7B-170297581EC2}"/>
                </a:ext>
              </a:extLst>
            </p:cNvPr>
            <p:cNvSpPr/>
            <p:nvPr/>
          </p:nvSpPr>
          <p:spPr>
            <a:xfrm>
              <a:off x="10381473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293182-03E4-45A9-B171-8CE593574983}"/>
                </a:ext>
              </a:extLst>
            </p:cNvPr>
            <p:cNvSpPr/>
            <p:nvPr/>
          </p:nvSpPr>
          <p:spPr>
            <a:xfrm>
              <a:off x="9934249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7138019-5B95-42DC-826E-C8845C8AD8F7}"/>
                </a:ext>
              </a:extLst>
            </p:cNvPr>
            <p:cNvSpPr txBox="1"/>
            <p:nvPr/>
          </p:nvSpPr>
          <p:spPr>
            <a:xfrm>
              <a:off x="8652918" y="1998484"/>
              <a:ext cx="34657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7FCC82-28D2-482B-A77E-349733E2AC64}"/>
                </a:ext>
              </a:extLst>
            </p:cNvPr>
            <p:cNvSpPr txBox="1"/>
            <p:nvPr/>
          </p:nvSpPr>
          <p:spPr>
            <a:xfrm>
              <a:off x="10029562" y="2001508"/>
              <a:ext cx="29206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893EBDA-A4D4-4D34-9F3F-AC0581C74514}"/>
              </a:ext>
            </a:extLst>
          </p:cNvPr>
          <p:cNvCxnSpPr>
            <a:cxnSpLocks/>
          </p:cNvCxnSpPr>
          <p:nvPr/>
        </p:nvCxnSpPr>
        <p:spPr>
          <a:xfrm flipV="1">
            <a:off x="2839079" y="3214689"/>
            <a:ext cx="268268" cy="9466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3AA03A7-693A-4599-AF5B-5C30A4D1620E}"/>
              </a:ext>
            </a:extLst>
          </p:cNvPr>
          <p:cNvSpPr txBox="1"/>
          <p:nvPr/>
        </p:nvSpPr>
        <p:spPr>
          <a:xfrm>
            <a:off x="3107347" y="3423209"/>
            <a:ext cx="442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Observed address of p (data-flow)</a:t>
            </a:r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37A6A5B-4E93-43B3-BA40-2D504A49FA7C}"/>
              </a:ext>
            </a:extLst>
          </p:cNvPr>
          <p:cNvCxnSpPr>
            <a:cxnSpLocks/>
          </p:cNvCxnSpPr>
          <p:nvPr/>
        </p:nvCxnSpPr>
        <p:spPr>
          <a:xfrm flipV="1">
            <a:off x="8176506" y="2600210"/>
            <a:ext cx="1" cy="3675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6D5DBE2-655B-4D02-929B-0E5C67E5D877}"/>
              </a:ext>
            </a:extLst>
          </p:cNvPr>
          <p:cNvGrpSpPr/>
          <p:nvPr/>
        </p:nvGrpSpPr>
        <p:grpSpPr>
          <a:xfrm>
            <a:off x="6190426" y="1979873"/>
            <a:ext cx="5584054" cy="518369"/>
            <a:chOff x="6178094" y="1970134"/>
            <a:chExt cx="5584054" cy="518369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608561D-7640-4275-93DF-1C1F843CF318}"/>
                </a:ext>
              </a:extLst>
            </p:cNvPr>
            <p:cNvSpPr/>
            <p:nvPr/>
          </p:nvSpPr>
          <p:spPr>
            <a:xfrm>
              <a:off x="6178094" y="197013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F88DD35-A0AA-42F2-8968-93D508276C68}"/>
                </a:ext>
              </a:extLst>
            </p:cNvPr>
            <p:cNvSpPr/>
            <p:nvPr/>
          </p:nvSpPr>
          <p:spPr>
            <a:xfrm>
              <a:off x="6840120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302D855-7C07-4EDB-8D75-1A7DEC1B4803}"/>
                </a:ext>
              </a:extLst>
            </p:cNvPr>
            <p:cNvSpPr/>
            <p:nvPr/>
          </p:nvSpPr>
          <p:spPr>
            <a:xfrm>
              <a:off x="8164174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8F6A366-2BEA-4B58-BB1B-F5CB0AF3ECBD}"/>
                </a:ext>
              </a:extLst>
            </p:cNvPr>
            <p:cNvSpPr/>
            <p:nvPr/>
          </p:nvSpPr>
          <p:spPr>
            <a:xfrm>
              <a:off x="9487025" y="1970135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02BDD54-A206-45F2-A3E3-37E8C04216B6}"/>
                </a:ext>
              </a:extLst>
            </p:cNvPr>
            <p:cNvSpPr/>
            <p:nvPr/>
          </p:nvSpPr>
          <p:spPr>
            <a:xfrm>
              <a:off x="7722822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1CCF2EB-BC76-4A06-A34A-C235D6C9A14E}"/>
                </a:ext>
              </a:extLst>
            </p:cNvPr>
            <p:cNvSpPr/>
            <p:nvPr/>
          </p:nvSpPr>
          <p:spPr>
            <a:xfrm>
              <a:off x="7281473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6A2966F-145D-4AD7-8060-FA1098E8D8A3}"/>
                </a:ext>
              </a:extLst>
            </p:cNvPr>
            <p:cNvSpPr/>
            <p:nvPr/>
          </p:nvSpPr>
          <p:spPr>
            <a:xfrm>
              <a:off x="9045673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B78868B-0D01-4FCF-AC1D-D13836194A12}"/>
                </a:ext>
              </a:extLst>
            </p:cNvPr>
            <p:cNvSpPr/>
            <p:nvPr/>
          </p:nvSpPr>
          <p:spPr>
            <a:xfrm>
              <a:off x="8605527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1E07CA-DC6F-4B0B-8234-458E430AD7B6}"/>
                </a:ext>
              </a:extLst>
            </p:cNvPr>
            <p:cNvSpPr txBox="1"/>
            <p:nvPr/>
          </p:nvSpPr>
          <p:spPr>
            <a:xfrm>
              <a:off x="7364508" y="198120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8A816020-DEF5-4C35-80FA-1BEAB44B979A}"/>
                </a:ext>
              </a:extLst>
            </p:cNvPr>
            <p:cNvSpPr/>
            <p:nvPr/>
          </p:nvSpPr>
          <p:spPr>
            <a:xfrm>
              <a:off x="10381473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C73E378-06CD-4B53-8867-FC84A1C9C439}"/>
                </a:ext>
              </a:extLst>
            </p:cNvPr>
            <p:cNvSpPr/>
            <p:nvPr/>
          </p:nvSpPr>
          <p:spPr>
            <a:xfrm>
              <a:off x="9934249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C34EA-E58F-4EB4-8065-35692020FDC2}"/>
                </a:ext>
              </a:extLst>
            </p:cNvPr>
            <p:cNvSpPr txBox="1"/>
            <p:nvPr/>
          </p:nvSpPr>
          <p:spPr>
            <a:xfrm>
              <a:off x="8652918" y="1998484"/>
              <a:ext cx="34657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5D16D57-AA36-4518-9390-C04A3A648A17}"/>
                </a:ext>
              </a:extLst>
            </p:cNvPr>
            <p:cNvSpPr txBox="1"/>
            <p:nvPr/>
          </p:nvSpPr>
          <p:spPr>
            <a:xfrm>
              <a:off x="10029562" y="2001508"/>
              <a:ext cx="29206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C86D931-AFC0-43E4-A370-CDB3E71300A6}"/>
              </a:ext>
            </a:extLst>
          </p:cNvPr>
          <p:cNvGrpSpPr/>
          <p:nvPr/>
        </p:nvGrpSpPr>
        <p:grpSpPr>
          <a:xfrm>
            <a:off x="6190426" y="1979447"/>
            <a:ext cx="5584054" cy="518369"/>
            <a:chOff x="6178094" y="1970134"/>
            <a:chExt cx="5584054" cy="518369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41059A0-F24D-417C-AB6D-F33A482D52E5}"/>
                </a:ext>
              </a:extLst>
            </p:cNvPr>
            <p:cNvSpPr/>
            <p:nvPr/>
          </p:nvSpPr>
          <p:spPr>
            <a:xfrm>
              <a:off x="6178094" y="197013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2D71B9F-9A44-4E2F-824E-68B6318E53F9}"/>
                </a:ext>
              </a:extLst>
            </p:cNvPr>
            <p:cNvSpPr/>
            <p:nvPr/>
          </p:nvSpPr>
          <p:spPr>
            <a:xfrm>
              <a:off x="6840120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25D0EF1-1017-47DC-8A29-A077B5C3EDE2}"/>
                </a:ext>
              </a:extLst>
            </p:cNvPr>
            <p:cNvSpPr/>
            <p:nvPr/>
          </p:nvSpPr>
          <p:spPr>
            <a:xfrm>
              <a:off x="8164174" y="197013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A33E654-9661-4986-9A96-866633C076DA}"/>
                </a:ext>
              </a:extLst>
            </p:cNvPr>
            <p:cNvSpPr/>
            <p:nvPr/>
          </p:nvSpPr>
          <p:spPr>
            <a:xfrm>
              <a:off x="9487025" y="1970135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3517765-2EF0-4070-9B58-D6E5A7E68344}"/>
                </a:ext>
              </a:extLst>
            </p:cNvPr>
            <p:cNvSpPr/>
            <p:nvPr/>
          </p:nvSpPr>
          <p:spPr>
            <a:xfrm>
              <a:off x="7722822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46D1F76-E7AF-4050-8767-A756FDAB4F2F}"/>
                </a:ext>
              </a:extLst>
            </p:cNvPr>
            <p:cNvSpPr/>
            <p:nvPr/>
          </p:nvSpPr>
          <p:spPr>
            <a:xfrm>
              <a:off x="7281473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44FD8A1-10CB-4370-86B4-69299019F2AA}"/>
                </a:ext>
              </a:extLst>
            </p:cNvPr>
            <p:cNvSpPr/>
            <p:nvPr/>
          </p:nvSpPr>
          <p:spPr>
            <a:xfrm>
              <a:off x="9045673" y="197013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B5F4CA5-95C6-4796-8A66-A22BFD314E63}"/>
                </a:ext>
              </a:extLst>
            </p:cNvPr>
            <p:cNvSpPr/>
            <p:nvPr/>
          </p:nvSpPr>
          <p:spPr>
            <a:xfrm>
              <a:off x="8605527" y="1970136"/>
              <a:ext cx="441352" cy="518367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E94BB6A-D32C-4FD1-87DA-94301986D453}"/>
                </a:ext>
              </a:extLst>
            </p:cNvPr>
            <p:cNvSpPr txBox="1"/>
            <p:nvPr/>
          </p:nvSpPr>
          <p:spPr>
            <a:xfrm>
              <a:off x="7364508" y="198120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BBAF56E-55A4-404A-99B9-FBC352DF96EA}"/>
                </a:ext>
              </a:extLst>
            </p:cNvPr>
            <p:cNvSpPr/>
            <p:nvPr/>
          </p:nvSpPr>
          <p:spPr>
            <a:xfrm>
              <a:off x="10381473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9A4C073-3E22-479E-999F-7FBA02B9C68A}"/>
                </a:ext>
              </a:extLst>
            </p:cNvPr>
            <p:cNvSpPr/>
            <p:nvPr/>
          </p:nvSpPr>
          <p:spPr>
            <a:xfrm>
              <a:off x="9934249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4561969-AA1E-48AA-A03B-D5E669207D77}"/>
                </a:ext>
              </a:extLst>
            </p:cNvPr>
            <p:cNvSpPr txBox="1"/>
            <p:nvPr/>
          </p:nvSpPr>
          <p:spPr>
            <a:xfrm>
              <a:off x="8652918" y="1998484"/>
              <a:ext cx="34657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F13A9F4-F6F9-42A9-BA5E-9D2C5533C3BF}"/>
                </a:ext>
              </a:extLst>
            </p:cNvPr>
            <p:cNvSpPr txBox="1"/>
            <p:nvPr/>
          </p:nvSpPr>
          <p:spPr>
            <a:xfrm>
              <a:off x="10029562" y="2001508"/>
              <a:ext cx="29206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C11FEEB-98AB-40A8-9DD7-C21CA887915E}"/>
              </a:ext>
            </a:extLst>
          </p:cNvPr>
          <p:cNvGrpSpPr/>
          <p:nvPr/>
        </p:nvGrpSpPr>
        <p:grpSpPr>
          <a:xfrm>
            <a:off x="6190426" y="1979021"/>
            <a:ext cx="5584054" cy="518369"/>
            <a:chOff x="6178094" y="1970134"/>
            <a:chExt cx="5584054" cy="518369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99E2D1B-A899-4396-A030-6ACA83480385}"/>
                </a:ext>
              </a:extLst>
            </p:cNvPr>
            <p:cNvSpPr/>
            <p:nvPr/>
          </p:nvSpPr>
          <p:spPr>
            <a:xfrm>
              <a:off x="6178094" y="1970136"/>
              <a:ext cx="5584054" cy="518367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147B2A5-89F4-46DB-8BE7-EB18743FC7C0}"/>
                </a:ext>
              </a:extLst>
            </p:cNvPr>
            <p:cNvSpPr/>
            <p:nvPr/>
          </p:nvSpPr>
          <p:spPr>
            <a:xfrm>
              <a:off x="6840120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020A1B9-1FCA-49CE-B535-F12711259210}"/>
                </a:ext>
              </a:extLst>
            </p:cNvPr>
            <p:cNvSpPr/>
            <p:nvPr/>
          </p:nvSpPr>
          <p:spPr>
            <a:xfrm>
              <a:off x="8164174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00939CBE-4FDF-43B9-ADB3-54B0660087A2}"/>
                </a:ext>
              </a:extLst>
            </p:cNvPr>
            <p:cNvSpPr/>
            <p:nvPr/>
          </p:nvSpPr>
          <p:spPr>
            <a:xfrm>
              <a:off x="9487025" y="1970135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D8FA6E26-E303-4816-BB35-2AA07420986F}"/>
                </a:ext>
              </a:extLst>
            </p:cNvPr>
            <p:cNvSpPr/>
            <p:nvPr/>
          </p:nvSpPr>
          <p:spPr>
            <a:xfrm>
              <a:off x="7722822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F1EE230-3F44-43CA-8D04-2EA639FD3B66}"/>
                </a:ext>
              </a:extLst>
            </p:cNvPr>
            <p:cNvSpPr/>
            <p:nvPr/>
          </p:nvSpPr>
          <p:spPr>
            <a:xfrm>
              <a:off x="7281473" y="1970136"/>
              <a:ext cx="441352" cy="51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EB2996C-C62F-4951-92CC-1F413366E32F}"/>
                </a:ext>
              </a:extLst>
            </p:cNvPr>
            <p:cNvSpPr/>
            <p:nvPr/>
          </p:nvSpPr>
          <p:spPr>
            <a:xfrm>
              <a:off x="9045673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69E51B2-F543-455B-80DB-9064321B64EA}"/>
                </a:ext>
              </a:extLst>
            </p:cNvPr>
            <p:cNvSpPr/>
            <p:nvPr/>
          </p:nvSpPr>
          <p:spPr>
            <a:xfrm>
              <a:off x="8605527" y="1970136"/>
              <a:ext cx="441352" cy="51836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5C796A0-F17E-4641-86BB-4EF28D1ABB58}"/>
                </a:ext>
              </a:extLst>
            </p:cNvPr>
            <p:cNvSpPr txBox="1"/>
            <p:nvPr/>
          </p:nvSpPr>
          <p:spPr>
            <a:xfrm>
              <a:off x="7364508" y="198120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C5A9CDD2-3AF9-42AD-8F9F-D359D8FFDC89}"/>
                </a:ext>
              </a:extLst>
            </p:cNvPr>
            <p:cNvSpPr/>
            <p:nvPr/>
          </p:nvSpPr>
          <p:spPr>
            <a:xfrm>
              <a:off x="10381473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68970906-9DC1-4919-B5F2-79B233AFFAB9}"/>
                </a:ext>
              </a:extLst>
            </p:cNvPr>
            <p:cNvSpPr/>
            <p:nvPr/>
          </p:nvSpPr>
          <p:spPr>
            <a:xfrm>
              <a:off x="9934249" y="1970134"/>
              <a:ext cx="441352" cy="5183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baseline="-25000" dirty="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67095DE-C0A6-4874-8A30-A463EF4AE0CA}"/>
                </a:ext>
              </a:extLst>
            </p:cNvPr>
            <p:cNvSpPr txBox="1"/>
            <p:nvPr/>
          </p:nvSpPr>
          <p:spPr>
            <a:xfrm>
              <a:off x="8652918" y="1998484"/>
              <a:ext cx="34657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D9C3300-EC3F-4564-A4E2-F8F97F364D11}"/>
                </a:ext>
              </a:extLst>
            </p:cNvPr>
            <p:cNvSpPr txBox="1"/>
            <p:nvPr/>
          </p:nvSpPr>
          <p:spPr>
            <a:xfrm>
              <a:off x="10029562" y="2001508"/>
              <a:ext cx="292068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471FA8-5EED-4213-9BFD-F9AA3063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5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/>
      <p:bldP spid="8" grpId="0" uiExpand="1"/>
      <p:bldP spid="10" grpId="0" uiExpand="1"/>
      <p:bldP spid="32" grpId="0" uiExpand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3620</Words>
  <Application>Microsoft Office PowerPoint</Application>
  <PresentationFormat>Widescreen</PresentationFormat>
  <Paragraphs>686</Paragraphs>
  <Slides>53</Slides>
  <Notes>29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Consolas</vt:lpstr>
      <vt:lpstr>Times New Roman</vt:lpstr>
      <vt:lpstr>Verdana</vt:lpstr>
      <vt:lpstr>Retrospect</vt:lpstr>
      <vt:lpstr>Pointers, Alias &amp; ModRef Analyses</vt:lpstr>
      <vt:lpstr>PowerPoint Presentation</vt:lpstr>
      <vt:lpstr>PowerPoint Presentation</vt:lpstr>
      <vt:lpstr>What’s a Memory Model?</vt:lpstr>
      <vt:lpstr>Flat memory model</vt:lpstr>
      <vt:lpstr>Two Pointer Types</vt:lpstr>
      <vt:lpstr>Logical Pointers: data-flow provenance</vt:lpstr>
      <vt:lpstr>Logical Pointers: simple NoAlias detection</vt:lpstr>
      <vt:lpstr>Physical Pointers: control-flow provenance</vt:lpstr>
      <vt:lpstr>Physical Pointers: p ≠ (int*)(int)p</vt:lpstr>
      <vt:lpstr>Physical Pointers: p+n and q</vt:lpstr>
      <vt:lpstr>GEP Inbounds</vt:lpstr>
      <vt:lpstr>Delayed ‘GEP inbounds’ Checking</vt:lpstr>
      <vt:lpstr>No Layout Guessing</vt:lpstr>
      <vt:lpstr>Consequences of Undef Ptr Comparison</vt:lpstr>
      <vt:lpstr>Address Spaces</vt:lpstr>
      <vt:lpstr>Pointer Subtraction</vt:lpstr>
      <vt:lpstr>Malloc and ICmp Movement</vt:lpstr>
      <vt:lpstr>Summary: so far</vt:lpstr>
      <vt:lpstr>Alias Analysis</vt:lpstr>
      <vt:lpstr>Alias Analysis queries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ModRef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Assumptions in LLVM</vt:lpstr>
      <vt:lpstr>Summary</vt:lpstr>
      <vt:lpstr>Summary: Pointers ≠ Integers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2018-04-19T15:57:20Z</dcterms:created>
  <dcterms:modified xsi:type="dcterms:W3CDTF">2018-04-19T15:57:33Z</dcterms:modified>
</cp:coreProperties>
</file>