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306" r:id="rId2"/>
    <p:sldId id="308" r:id="rId3"/>
    <p:sldId id="295" r:id="rId4"/>
    <p:sldId id="296" r:id="rId5"/>
    <p:sldId id="269" r:id="rId6"/>
    <p:sldId id="309" r:id="rId7"/>
    <p:sldId id="294" r:id="rId8"/>
    <p:sldId id="297" r:id="rId9"/>
    <p:sldId id="291" r:id="rId10"/>
    <p:sldId id="298" r:id="rId11"/>
    <p:sldId id="266" r:id="rId12"/>
    <p:sldId id="300" r:id="rId13"/>
    <p:sldId id="299" r:id="rId14"/>
    <p:sldId id="290" r:id="rId15"/>
    <p:sldId id="301" r:id="rId16"/>
    <p:sldId id="302" r:id="rId17"/>
    <p:sldId id="274" r:id="rId18"/>
    <p:sldId id="261" r:id="rId19"/>
    <p:sldId id="263" r:id="rId20"/>
    <p:sldId id="31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6495ED"/>
    <a:srgbClr val="0096FF"/>
    <a:srgbClr val="9696FF"/>
    <a:srgbClr val="FF9900"/>
    <a:srgbClr val="FFD9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E028BA-64B6-5797-8329-F33775C7EC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6D61E-C724-92B6-BA80-9880467561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AAD1-BB39-4330-BC71-9DF350ECEF33}" type="datetimeFigureOut">
              <a:rPr lang="pt-PT" smtClean="0"/>
              <a:t>13/07/2025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77A98-A5B7-DE0D-FC10-469EC522EC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85057-7B9B-7885-BE70-8FD8FD7F1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6073-F945-455D-B364-7BCFA7513C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859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78EA5-7662-46E1-8C43-75B006EF1F76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CB357-9A0B-4ED4-8ADA-51408950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7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F72957-1038-D6B1-8DAA-FA981F27B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54E9D-FCA7-9D41-32BE-89959794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16D3D2-DD78-7E30-6209-B7075F2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r"/>
            <a:fld id="{1A529211-EC7C-499E-BC73-C53EE54C4AB4}" type="slidenum">
              <a:rPr lang="pt-PT" smtClean="0"/>
              <a:pPr algn="r"/>
              <a:t>‹#›</a:t>
            </a:fld>
            <a:r>
              <a:rPr lang="pt-PT" dirty="0"/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220292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8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.tecnico.ulisboa.pt/mcasquilh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tecnico.ulisboa.pt/~mcasquilho/compute/icSoftComp2025/P.randIVdial.php" TargetMode="External"/><Relationship Id="rId2" Type="http://schemas.openxmlformats.org/officeDocument/2006/relationships/hyperlink" Target="http://lisweb.vps.tecnico.ulisboa.pt/lab/icSoftComp/P.randIVdial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search?q=Miguel+Casquilh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eb.tecnico.ulisboa.pt/mcasquilh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once.sdsu.edu/onlinedischargeventurimeter.ph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.tecnico.ulisboa.pt/~mcasquilho/compute/imulossvac/P-dirSIR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8DFCC-2CDB-668D-5CFC-A9FADF4A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8A202-1F0B-0B86-38FE-A948CAE1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E29A6D7B-ABD4-8307-655C-F9989C48658E}"/>
              </a:ext>
            </a:extLst>
          </p:cNvPr>
          <p:cNvSpPr txBox="1"/>
          <p:nvPr/>
        </p:nvSpPr>
        <p:spPr>
          <a:xfrm>
            <a:off x="0" y="0"/>
            <a:ext cx="12188952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600" b="1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 system of ODEs affected by data uncertainty</a:t>
            </a:r>
            <a:b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steered by Monte Carlo on the Web (dialysis)</a:t>
            </a: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8">
            <a:extLst>
              <a:ext uri="{FF2B5EF4-FFF2-40B4-BE49-F238E27FC236}">
                <a16:creationId xmlns:a16="http://schemas.microsoft.com/office/drawing/2014/main" id="{20C1F3A9-9FB8-B389-2202-446B2E058589}"/>
              </a:ext>
            </a:extLst>
          </p:cNvPr>
          <p:cNvSpPr txBox="1"/>
          <p:nvPr/>
        </p:nvSpPr>
        <p:spPr>
          <a:xfrm>
            <a:off x="612648" y="1371600"/>
            <a:ext cx="10972800" cy="29787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pt-PT" sz="2400" b="1" u="sng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Miguel </a:t>
            </a:r>
            <a:r>
              <a:rPr lang="pt-PT" sz="2400" b="1" u="sng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Casquilho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Manuel </a:t>
            </a:r>
            <a:r>
              <a:rPr lang="pt-PT" sz="2400" b="1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Monteirinho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b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Pedro </a:t>
            </a:r>
            <a:r>
              <a:rPr lang="pt-PT" sz="2400" b="1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Pacheco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pt-PT" sz="24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Rui </a:t>
            </a:r>
            <a:r>
              <a:rPr lang="pt-PT" sz="2400" b="1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Galhano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pt-PT" sz="2400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indent="-342900">
              <a:spcBef>
                <a:spcPts val="1200"/>
              </a:spcBef>
              <a:defRPr/>
            </a:pPr>
            <a:r>
              <a:rPr lang="pt-PT" sz="2400" i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Department of Chemical Engineering,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University of Lisbon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Portugal, and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CERENA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(Centre for Natural Resources and the Environment)</a:t>
            </a:r>
          </a:p>
          <a:p>
            <a:pPr marL="685800" indent="-342900">
              <a:defRPr/>
            </a:pPr>
            <a:r>
              <a:rPr lang="pt-PT" sz="2400" i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Dept. of Computer Science and </a:t>
            </a:r>
            <a:r>
              <a:rPr lang="en-US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Eng.ing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Univ. of Lisbon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Portugal</a:t>
            </a:r>
          </a:p>
          <a:p>
            <a:pPr marL="685800" indent="-342900">
              <a:defRPr/>
            </a:pPr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6350" algn="ctr">
              <a:defRPr/>
            </a:pP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http://web.tecnico.ulisboa.pt/mcasquilho/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4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mcasquilho@tecnico.ulisboa.pt</a:t>
            </a:r>
          </a:p>
          <a:p>
            <a:pPr marL="685800" indent="-342900">
              <a:spcBef>
                <a:spcPts val="300"/>
              </a:spcBef>
              <a:defRPr/>
            </a:pPr>
            <a:endParaRPr lang="en-US" sz="2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DCE848C8-57B4-1C3C-5272-5B981A5BF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3" y="4839163"/>
            <a:ext cx="3019901" cy="688181"/>
          </a:xfrm>
          <a:prstGeom prst="rect">
            <a:avLst/>
          </a:prstGeom>
        </p:spPr>
      </p:pic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5BADA999-D536-7F6A-D347-DB413FBB8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40" y="4755592"/>
            <a:ext cx="5114925" cy="838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542993-82A9-6E90-2823-C3B500FA8D46}"/>
              </a:ext>
            </a:extLst>
          </p:cNvPr>
          <p:cNvSpPr txBox="1"/>
          <p:nvPr/>
        </p:nvSpPr>
        <p:spPr>
          <a:xfrm>
            <a:off x="771267" y="5694215"/>
            <a:ext cx="10886250" cy="4924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PT" sz="2600" b="1" dirty="0">
                <a:solidFill>
                  <a:srgbClr val="FF0000"/>
                </a:solidFill>
              </a:rPr>
              <a:t>CHARUSAT, Changa, </a:t>
            </a:r>
            <a:r>
              <a:rPr lang="pt-PT" sz="2600" b="1" dirty="0" err="1">
                <a:solidFill>
                  <a:srgbClr val="FF0000"/>
                </a:solidFill>
              </a:rPr>
              <a:t>Anand</a:t>
            </a:r>
            <a:r>
              <a:rPr lang="pt-PT" sz="2600" b="1" dirty="0">
                <a:solidFill>
                  <a:srgbClr val="FF0000"/>
                </a:solidFill>
              </a:rPr>
              <a:t>, </a:t>
            </a:r>
            <a:r>
              <a:rPr lang="pt-PT" sz="2600" b="1" cap="small" dirty="0">
                <a:solidFill>
                  <a:srgbClr val="FF0000"/>
                </a:solidFill>
              </a:rPr>
              <a:t>India</a:t>
            </a:r>
            <a:r>
              <a:rPr lang="pt-PT" sz="2600" b="1" dirty="0">
                <a:solidFill>
                  <a:srgbClr val="FF0000"/>
                </a:solidFill>
              </a:rPr>
              <a:t> </a:t>
            </a:r>
            <a:r>
              <a:rPr lang="pt-PT" sz="2600" b="1" dirty="0">
                <a:solidFill>
                  <a:srgbClr val="FF0000"/>
                </a:solidFill>
                <a:sym typeface="Wingdings 3" panose="05040102010807070707" pitchFamily="18" charset="2"/>
              </a:rPr>
              <a:t>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pt-PT" sz="2600" b="1" dirty="0" err="1">
                <a:solidFill>
                  <a:srgbClr val="FF0000"/>
                </a:solidFill>
                <a:sym typeface="Symbol" panose="05050102010706020507" pitchFamily="18" charset="2"/>
              </a:rPr>
              <a:t>Hanoi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pt-PT" sz="2600" b="1" cap="small" dirty="0">
                <a:solidFill>
                  <a:srgbClr val="FF0000"/>
                </a:solidFill>
                <a:sym typeface="Symbol" panose="05050102010706020507" pitchFamily="18" charset="2"/>
              </a:rPr>
              <a:t>Vietnam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 — 09–11 </a:t>
            </a:r>
            <a:r>
              <a:rPr lang="pt-PT" sz="2600" b="1" dirty="0" err="1">
                <a:solidFill>
                  <a:srgbClr val="FF0000"/>
                </a:solidFill>
                <a:sym typeface="Symbol" panose="05050102010706020507" pitchFamily="18" charset="2"/>
              </a:rPr>
              <a:t>December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 2025</a:t>
            </a:r>
            <a:endParaRPr lang="pt-PT" sz="2600" b="1" dirty="0">
              <a:solidFill>
                <a:srgbClr val="FF0000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0648203-016A-4519-3A63-882EC1FDF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B1B72F8-AD1D-B0E2-F71C-C23034FE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025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009A-28B3-BBBC-1CF9-248AECAB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83D603A-9FF4-00E0-1716-9EEBAF4E79BD}"/>
              </a:ext>
            </a:extLst>
          </p:cNvPr>
          <p:cNvSpPr txBox="1"/>
          <p:nvPr/>
        </p:nvSpPr>
        <p:spPr>
          <a:xfrm>
            <a:off x="603504" y="914400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Uncertain IVs in ODEs (here, the IVs are usually equal, “joined”)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link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(Result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next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slide)</a:t>
            </a:r>
          </a:p>
          <a:p>
            <a:pPr marL="342900" indent="-257175" algn="r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3CE8559-32F4-1712-C5DE-3A20D657B42E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2.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The problem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C3A71D90-1614-6D02-76B6-F34DAE1AF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835" y="1385028"/>
            <a:ext cx="8023913" cy="515563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1A68A-DB38-EDF7-A867-6ADDCC47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10A543-59AD-85A3-947C-E4E67AE5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15338A6-14BB-68E9-E9DD-D29615EE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10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444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>
            <a:extLst>
              <a:ext uri="{FF2B5EF4-FFF2-40B4-BE49-F238E27FC236}">
                <a16:creationId xmlns:a16="http://schemas.microsoft.com/office/drawing/2014/main" id="{71DAD1CF-ABB1-45D3-7D99-32B3E73597B3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2.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The problem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9961-2E4B-6271-1226-1DF89E85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1" name="CaixaDeTexto 8">
            <a:extLst>
              <a:ext uri="{FF2B5EF4-FFF2-40B4-BE49-F238E27FC236}">
                <a16:creationId xmlns:a16="http://schemas.microsoft.com/office/drawing/2014/main" id="{D3167888-AD45-B529-500E-780E92BF2799}"/>
              </a:ext>
            </a:extLst>
          </p:cNvPr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noAutofit/>
          </a:bodyPr>
          <a:lstStyle/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Solutions,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always at prescribed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3.8 hours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Left: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“joined” (equal IVs),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(0) =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(0) = 320.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Right: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“disjoined” (different IVs), (C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(0),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(0)) = (320, 0).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Monte Carlo exploration we will use the “joined” case, but both are available in the web page.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/>
        </p:blipFill>
        <p:spPr>
          <a:xfrm>
            <a:off x="1563372" y="2926080"/>
            <a:ext cx="4428572" cy="2605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b="3113"/>
          <a:stretch/>
        </p:blipFill>
        <p:spPr>
          <a:xfrm>
            <a:off x="6147032" y="2926080"/>
            <a:ext cx="4428572" cy="2565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E82753-F147-B8F4-92E0-AB524C3C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95CC6-62F0-96DD-5A6F-AFAE0A24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11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56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DD503-9B2F-7D0A-11CE-05D5FFFE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>
            <a:extLst>
              <a:ext uri="{FF2B5EF4-FFF2-40B4-BE49-F238E27FC236}">
                <a16:creationId xmlns:a16="http://schemas.microsoft.com/office/drawing/2014/main" id="{5AACD258-1874-3C1F-D50C-62DBF351FF72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2.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The problem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C5D34-D685-897C-4A15-90EECF60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2DDB8F39-CCAE-12CA-918C-B58AFDFC2C51}"/>
              </a:ext>
            </a:extLst>
          </p:cNvPr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noAutofit/>
          </a:bodyPr>
          <a:lstStyle/>
          <a:p>
            <a:pPr marL="457200" indent="-228600" defTabSz="2286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values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uncertain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so are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values</a:t>
            </a:r>
          </a:p>
          <a:p>
            <a:pPr marL="457200" indent="-228600" defTabSz="2286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time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3.8;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C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150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(patient). Irrelevant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(machine).</a:t>
            </a:r>
          </a:p>
          <a:p>
            <a:pPr marL="457200" indent="-228600" defTabSz="228600">
              <a:buFont typeface="Wingdings" panose="05000000000000000000" pitchFamily="2" charset="2"/>
              <a:buChar char="§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Monte Carlo trials = 30 000,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repeatable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(so, verifiable), in ~20 s</a:t>
            </a:r>
          </a:p>
          <a:p>
            <a:pPr marL="457200" indent="-228600" defTabSz="2286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Left, cv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bad fraction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3.35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right, cv = 5%, bad fraction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28.7%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values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145–161 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nstead of the “correct” 150.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AE08F-3772-9FD4-E132-D1F69372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EC6F6F-7E32-5B5D-73B6-38D342EC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12</a:t>
            </a:fld>
            <a:r>
              <a:rPr lang="pt-PT"/>
              <a:t>/22</a:t>
            </a:r>
            <a:endParaRPr lang="pt-PT" dirty="0"/>
          </a:p>
        </p:txBody>
      </p:sp>
      <p:pic>
        <p:nvPicPr>
          <p:cNvPr id="4" name="Picture 3" descr="2.5 % variability">
            <a:extLst>
              <a:ext uri="{FF2B5EF4-FFF2-40B4-BE49-F238E27FC236}">
                <a16:creationId xmlns:a16="http://schemas.microsoft.com/office/drawing/2014/main" id="{4B21A38B-C337-85A2-8C7E-0D391B00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6135" r="3548" b="6135"/>
          <a:stretch>
            <a:fillRect/>
          </a:stretch>
        </p:blipFill>
        <p:spPr>
          <a:xfrm>
            <a:off x="1080652" y="2854046"/>
            <a:ext cx="4925258" cy="2880410"/>
          </a:xfrm>
          <a:prstGeom prst="rect">
            <a:avLst/>
          </a:prstGeom>
        </p:spPr>
      </p:pic>
      <p:pic>
        <p:nvPicPr>
          <p:cNvPr id="7" name="Picture 6" descr="5% variability">
            <a:extLst>
              <a:ext uri="{FF2B5EF4-FFF2-40B4-BE49-F238E27FC236}">
                <a16:creationId xmlns:a16="http://schemas.microsoft.com/office/drawing/2014/main" id="{0EAF2B23-9AE5-C8C1-D855-4F90575F7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6135" r="3548" b="6135"/>
          <a:stretch>
            <a:fillRect/>
          </a:stretch>
        </p:blipFill>
        <p:spPr>
          <a:xfrm>
            <a:off x="6331528" y="2909456"/>
            <a:ext cx="4925258" cy="28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9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346EC-6BA3-EC87-C8A3-CF1FA02F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7C57B1-EEE6-E7C4-AC7E-610B51160B81}"/>
              </a:ext>
            </a:extLst>
          </p:cNvPr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adopted ODEs relate to a medical application.</a:t>
            </a:r>
            <a:endParaRPr lang="en-US" sz="2400" dirty="0">
              <a:solidFill>
                <a:srgbClr val="9DC3E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believe in the equations but can doubt the data.</a:t>
            </a:r>
            <a:endParaRPr lang="en-US" sz="2400" dirty="0">
              <a:solidFill>
                <a:srgbClr val="9DC3E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dialysis treatment is based on a given initial state of the patient.</a:t>
            </a:r>
          </a:p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the initial state is not systematically measured, it may vary.</a:t>
            </a:r>
          </a:p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health professionals will decide whether the final variation is acceptable.</a:t>
            </a:r>
          </a:p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is acceptable, there will be 3% or 28%, etc., unsatisfactory treatments.</a:t>
            </a:r>
          </a:p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it is not acceptable, measurement (clinical test) must be done.</a:t>
            </a:r>
          </a:p>
          <a:p>
            <a:pPr marL="457200" indent="-228600">
              <a:spcBef>
                <a:spcPts val="225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model — </a:t>
            </a:r>
            <a:r>
              <a:rPr lang="en-US" sz="2400" i="1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credible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—  and the procedure permit to decide.</a:t>
            </a:r>
            <a:endParaRPr lang="en-US" sz="2400" b="1" i="1" dirty="0">
              <a:solidFill>
                <a:srgbClr val="9DC3E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228600">
              <a:spcBef>
                <a:spcPts val="9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9DC3E6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228600">
              <a:spcBef>
                <a:spcPts val="9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Monte Carlo strategy seems to be adequate in this type of situations.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676FE710-3207-1F42-E44E-9C63BCE6EA71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2.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The problem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2A843-5F69-EA35-A67D-4B9FA0D9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B1256EE-1324-46BF-A74F-FC4AF9A5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15BD387-7C41-BA2B-191F-7A5CFBFC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13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769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9D45A-9168-ED41-0A5F-B21E2788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3">
            <a:extLst>
              <a:ext uri="{FF2B5EF4-FFF2-40B4-BE49-F238E27FC236}">
                <a16:creationId xmlns:a16="http://schemas.microsoft.com/office/drawing/2014/main" id="{3591293A-809B-CEBC-23A1-942F14AA22B3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2.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The problem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99CD6-E276-D137-9371-5553CA69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D3167888-AD45-B529-500E-780E92BF2799}"/>
              </a:ext>
            </a:extLst>
          </p:cNvPr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noAutofit/>
          </a:bodyPr>
          <a:lstStyle/>
          <a:p>
            <a:pPr marL="228600" algn="ctr"/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US" sz="2400" b="1" cap="sm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Solving ODEs is routine —e.g., with Python </a:t>
            </a:r>
            <a:r>
              <a:rPr lang="en-US" sz="2400" i="1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solve_ivp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Mathematica, etc.)— if the language is adequate (maybe free, duly licensed).</a:t>
            </a:r>
          </a:p>
          <a:p>
            <a:pPr marL="34925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From theory to practice, there is a certain, well-known </a:t>
            </a:r>
            <a:r>
              <a:rPr lang="en-US" sz="2400" b="1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925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Research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Monte Carlo simulation steered the above to reach realistic results.</a:t>
            </a:r>
          </a:p>
          <a:p>
            <a:pPr marL="34925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task is offered to any user, permitting to verify and use with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data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other data.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93D4D-C0F1-B670-80F4-0A37F91C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3C347-86CF-C85E-DB67-AC26A7F6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14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02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06E65-1AA7-DCB4-EF32-53692DF7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7A0C2F-33BB-C918-D9AA-3CEA679E671E}"/>
              </a:ext>
            </a:extLst>
          </p:cNvPr>
          <p:cNvSpPr txBox="1"/>
          <p:nvPr/>
        </p:nvSpPr>
        <p:spPr>
          <a:xfrm>
            <a:off x="603504" y="941295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Results, discussion</a:t>
            </a:r>
          </a:p>
          <a:p>
            <a:pPr marL="342900" indent="-228600" defTabSz="228600"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study is a template exercise on initial value problem (IVP) ordinary differential equations (ODEs), with random initial values.</a:t>
            </a:r>
          </a:p>
          <a:p>
            <a:pPr marL="342900" indent="-228600" defTabSz="22860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illustration happens to be in a medical technique.</a:t>
            </a:r>
          </a:p>
          <a:p>
            <a:pPr marL="342900" indent="-228600" defTabSz="22860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ODEs might be solved analytically, but the numerical resolution makes the case more general.</a:t>
            </a:r>
          </a:p>
          <a:p>
            <a:pPr marL="342900" indent="-228600" defTabSz="22860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initial values are, typically, made equal, but this condition can be freely altered.</a:t>
            </a:r>
          </a:p>
          <a:p>
            <a:pPr marL="342900" indent="-228600" defTabSz="22860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Gaussian uncertainty in the IVs was produced by Monte Carlo simulation.</a:t>
            </a:r>
          </a:p>
          <a:p>
            <a:pPr marL="342900" indent="-228600" defTabSz="228600">
              <a:spcBef>
                <a:spcPts val="6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our School (public) computing system, the time limit (~2 min) can prevent more realistic simulations. Work on eliminating this limit is underway.</a:t>
            </a:r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id="{497DF2E9-84CC-1B3D-41AB-1EE196635D27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2.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The problem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DEE57-3DAC-4595-A649-C9D1C46B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202C7-F6E5-AF7A-1D41-8D7F9327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CDF040-3669-3755-BB98-BFAFF0BF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15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54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4F6BA-4899-DCDB-E2B4-C9BA94C9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482E4-16E6-47F5-EF0B-C6CD4F25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90755D-78F2-5D47-0222-AA2768D43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266" y="1254794"/>
            <a:ext cx="4358405" cy="27845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34656" r="4996" b="18799"/>
          <a:stretch/>
        </p:blipFill>
        <p:spPr>
          <a:xfrm>
            <a:off x="6414246" y="4151123"/>
            <a:ext cx="5759817" cy="2110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91F30B-1882-8AFA-CCE4-6C1EC12F3D3B}"/>
              </a:ext>
            </a:extLst>
          </p:cNvPr>
          <p:cNvSpPr txBox="1"/>
          <p:nvPr/>
        </p:nvSpPr>
        <p:spPr>
          <a:xfrm>
            <a:off x="4038600" y="3300817"/>
            <a:ext cx="2837331" cy="47108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2026, Anand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0157" y="5206275"/>
            <a:ext cx="3374089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(University of Lisbon)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1142999"/>
            <a:ext cx="548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17145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42900">
              <a:spcBef>
                <a:spcPts val="225"/>
              </a:spcBef>
              <a:buFontTx/>
              <a:buAutoNum type="arabicPeriod"/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Computing over the Web</a:t>
            </a:r>
          </a:p>
          <a:p>
            <a:pPr marL="342900" indent="-342900" defTabSz="342900">
              <a:spcBef>
                <a:spcPts val="225"/>
              </a:spcBef>
              <a:buFontTx/>
              <a:buAutoNum type="arabicPeriod"/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</a:p>
          <a:p>
            <a:pPr marL="342900" indent="-342900">
              <a:spcBef>
                <a:spcPts val="1350"/>
              </a:spcBef>
              <a:buFontTx/>
              <a:buAutoNum type="arabicPeriod"/>
              <a:tabLst>
                <a:tab pos="5786438" algn="r"/>
              </a:tabLst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61657-2609-B739-AD4C-A9166954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AE07A-CFAD-AD17-E03C-104F94C7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16</a:t>
            </a:fld>
            <a:r>
              <a:rPr lang="pt-PT"/>
              <a:t>/22</a:t>
            </a:r>
            <a:endParaRPr lang="pt-PT" dirty="0"/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60D8068D-4024-D10E-192C-385AC1CBE83D}"/>
              </a:ext>
            </a:extLst>
          </p:cNvPr>
          <p:cNvSpPr txBox="1"/>
          <p:nvPr/>
        </p:nvSpPr>
        <p:spPr>
          <a:xfrm>
            <a:off x="0" y="0"/>
            <a:ext cx="12188952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600" b="1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 system of ODEs affected by data uncertainty</a:t>
            </a:r>
            <a:b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steered by Monte Carlo on the Web (dialysis)</a:t>
            </a: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 Rounded MT 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58B84183-5781-37EE-664F-11208D2A5F51}"/>
              </a:ext>
            </a:extLst>
          </p:cNvPr>
          <p:cNvSpPr txBox="1"/>
          <p:nvPr/>
        </p:nvSpPr>
        <p:spPr>
          <a:xfrm>
            <a:off x="603504" y="914400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61772" indent="-3429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### A system of ODEs was routinely solved using Python (</a:t>
            </a:r>
            <a:r>
              <a:rPr lang="en-US" sz="24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solve_ivp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marL="461772" indent="-342900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IVs were considered uncertain and were subjected to Monte Carlo simulation, as Gaussian random variables.</a:t>
            </a:r>
          </a:p>
          <a:p>
            <a:pPr marL="461772" indent="-342900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uncertain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values, the selected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final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 (supposed to meet a given target) was assessed: the effect of “bad” data on a “good” model.</a:t>
            </a:r>
          </a:p>
          <a:p>
            <a:pPr marL="461772" indent="-342900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type of effect is rarely addressed, emphasis going strongly to the quality of the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mathematical models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of the </a:t>
            </a:r>
            <a:r>
              <a:rPr lang="en-US" sz="2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infomatic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route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461772" indent="-342900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Computing, Mathematics, and Operations Research were combined, but we stress the availability of the dynamic resolution on the Web, a feature uncommon in the literature.</a:t>
            </a:r>
          </a:p>
          <a:p>
            <a:pPr marL="461772" indent="-342900">
              <a:spcBef>
                <a:spcPts val="6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last feature, while benefiting teaching, facilitates the desirable link between academia and industry.</a:t>
            </a:r>
          </a:p>
          <a:p>
            <a:pPr marL="182880" indent="-18288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 "/>
            </a:pPr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2880" indent="-182880">
              <a:buClr>
                <a:schemeClr val="tx1"/>
              </a:buClr>
              <a:buSzPct val="90000"/>
              <a:buFont typeface="Arial" panose="020B0604020202020204" pitchFamily="34" charset="0"/>
              <a:buChar char=" "/>
            </a:pPr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2880" indent="-182880">
              <a:buClr>
                <a:schemeClr val="tx1"/>
              </a:buClr>
              <a:buSzPct val="90000"/>
              <a:buFont typeface="Arial" panose="020B0604020202020204" pitchFamily="34" charset="0"/>
              <a:buChar char=" "/>
            </a:pPr>
            <a:endParaRPr lang="pt-PT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71DAD1CF-ABB1-45D3-7D99-32B3E73597B3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2.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3. Conclusions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87149-1AA1-2E0F-29E2-4506E39A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971126-6BE2-CE00-EBA9-868D7289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66088-BF64-D3BF-69C3-AD38D747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17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14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C8ED96D-1701-2172-65B8-E5BB95EAF42A}"/>
              </a:ext>
            </a:extLst>
          </p:cNvPr>
          <p:cNvSpPr txBox="1"/>
          <p:nvPr/>
        </p:nvSpPr>
        <p:spPr>
          <a:xfrm>
            <a:off x="612648" y="914399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sz="2400" b="1" noProof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</a:t>
            </a:r>
            <a:r>
              <a:rPr lang="en-US" sz="2400" b="1" cap="small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Casquilho</a:t>
            </a:r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R. </a:t>
            </a:r>
            <a:r>
              <a:rPr lang="en-US" sz="2400" b="1" cap="small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Galhano</a:t>
            </a:r>
            <a:endParaRPr lang="en-US" sz="2400" b="1" cap="small" noProof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indent="-342900"/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Department of Chemical Engineering, </a:t>
            </a:r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University of Lisbon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Lisbon, Portugal, and </a:t>
            </a:r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CERENA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“Centro de </a:t>
            </a:r>
            <a:r>
              <a:rPr lang="en-US" sz="2400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Recursos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Naturais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en-US" sz="2400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Ambiente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 (</a:t>
            </a:r>
            <a:r>
              <a:rPr lang="en-US" sz="2400" i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Centre for  Natural Resources and the Environment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funded by FCT, “</a:t>
            </a:r>
            <a:r>
              <a:rPr lang="en-US" sz="2400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Fundação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para a </a:t>
            </a:r>
            <a:r>
              <a:rPr lang="en-US" sz="2400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Ciência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a </a:t>
            </a:r>
            <a:r>
              <a:rPr lang="en-US" sz="2400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Tecnologia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 (Portuguese </a:t>
            </a:r>
            <a:r>
              <a:rPr lang="en-US" sz="2400" i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National Science Foundation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M. </a:t>
            </a:r>
            <a:r>
              <a:rPr lang="en-US" sz="2400" b="1" cap="small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Monteirinho</a:t>
            </a:r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P. </a:t>
            </a:r>
            <a:r>
              <a:rPr lang="en-US" sz="2400" b="1" cap="small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Pacheco</a:t>
            </a:r>
          </a:p>
          <a:p>
            <a:pPr marL="685800" indent="-342900"/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Department of Computer Science and Engineering, </a:t>
            </a:r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University of Lisbon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Lisbon, Portugal</a:t>
            </a:r>
          </a:p>
          <a:p>
            <a:endParaRPr lang="en-US" sz="2400" noProof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400" b="1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CIIST,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“Centro  de  </a:t>
            </a:r>
            <a:r>
              <a:rPr lang="en-US" sz="2400" noProof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Informática</a:t>
            </a:r>
            <a:r>
              <a:rPr lang="en-US" sz="2400" noProof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do  IST”  (Informatics  Centre  of  IST) supplies the computing system.</a:t>
            </a:r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id="{71DAD1CF-ABB1-45D3-7D99-32B3E73597B3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Acknowledgements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60B1C-BFCD-5046-8697-00BA6923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26A580-BE65-C245-2773-7D77A0A1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16801F4-01D1-1ED4-AD51-E8828FEB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18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899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3">
            <a:extLst>
              <a:ext uri="{FF2B5EF4-FFF2-40B4-BE49-F238E27FC236}">
                <a16:creationId xmlns:a16="http://schemas.microsoft.com/office/drawing/2014/main" id="{71DAD1CF-ABB1-45D3-7D99-32B3E73597B3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Bibliography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 rtlCol="0">
            <a:noAutofit/>
          </a:bodyPr>
          <a:lstStyle/>
          <a:p>
            <a:pPr marL="102870" indent="-10287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*Barros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M., and M. Casquilho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“Linear Programming with CPLEX: an illustrative application over the Internet",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CISTI'2019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14.ª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Conferência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Ibérica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Sistemas e Tecnologias de Informação (14.th Iberian Conference on Information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and Technologies), Coimbra (Portugal).</a:t>
            </a:r>
          </a:p>
          <a:p>
            <a:pPr marL="102870" indent="-10287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*Casquilho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M., J.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Buescu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(2022)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"Mean of Exponential distribution: estimation from sums of unequal size samples", COMPSTAT 2022, 24.th Int’l Conf.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Comput’l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Statistics, Aug., Bologna (Italy).</a:t>
            </a:r>
          </a:p>
          <a:p>
            <a:pPr marL="102870" indent="-10287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*Casquilho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M., 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Galhano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Buescu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(2024)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“From Einstein on the Beach to Collatz on the Web",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ICMASC’24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Int’l Conf. on Math. Anal.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Appl.s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Sci.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Eng.ing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Jun., Porto (Portugal).</a:t>
            </a:r>
          </a:p>
          <a:p>
            <a:pPr marL="102870" indent="-10287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*Casquilho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M., P. Pacheco,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Monteirinho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Galhano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Carvalho, J.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Bordado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(2025)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“Assignment Problem: a Linear Programming application with uncertain data, running on the Web", CISTI’2025, 20.th Iberian Conf. on Information Systems and Technologies), Lisbon (Portugal).</a:t>
            </a:r>
          </a:p>
          <a:p>
            <a:pPr marL="102870" indent="-10287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*Franco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B., and M. Casquilho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(2011)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“A Web application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scientic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computing: combining several tools and languages to solve a statistical problem",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CISTI'2011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(6.th Iberian Conf. on Inform. Sys.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Techn.s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Chaves (Vila Real), Portugal.</a:t>
            </a:r>
          </a:p>
          <a:p>
            <a:pPr marL="102870" indent="-102870">
              <a:spcBef>
                <a:spcPts val="225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*Silva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P. M., M. Casquilho, C. Caridade and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Monteirinho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(2025)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“Ordinary differential equations for dialysis: from theory to the Web — A simulation tool",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CISTI’2025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(20.th Iberian Conf. on Inform. Sys.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Techn.s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Jun., Lisbon, Portugal.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With links to computing.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0F10C-C9EE-796B-0835-FB2D1F23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739CD-6A33-DD8D-49A8-7AD8B2F6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BD3039-2856-E93F-3951-73EF15D5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19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71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E9D08-6A2E-3C74-85DD-565F2D3F7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E6D4A-62F5-B53C-6A34-5F60D214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895ED-244C-FC30-9879-FC6205E9B2D6}"/>
              </a:ext>
            </a:extLst>
          </p:cNvPr>
          <p:cNvSpPr txBox="1"/>
          <p:nvPr/>
        </p:nvSpPr>
        <p:spPr>
          <a:xfrm>
            <a:off x="612648" y="1143000"/>
            <a:ext cx="10972800" cy="48006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happens if the initial values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values: correct, from 320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wrong, from 350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166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algn="ctr" defTabSz="17145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https://www.google.com/search?q=Miguel+Casquilho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Research…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1BA8E3-1686-3300-9CB3-5E832B28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D5B7EC-9758-25E2-A82D-3FF8BCD3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2</a:t>
            </a:fld>
            <a:r>
              <a:rPr lang="pt-PT"/>
              <a:t>/22</a:t>
            </a:r>
            <a:endParaRPr lang="pt-PT" dirty="0"/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B6D07BC9-C863-097C-960F-0BBE2DDCAC4D}"/>
              </a:ext>
            </a:extLst>
          </p:cNvPr>
          <p:cNvSpPr txBox="1"/>
          <p:nvPr/>
        </p:nvSpPr>
        <p:spPr>
          <a:xfrm>
            <a:off x="0" y="0"/>
            <a:ext cx="12188952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600" b="1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 system of ODEs affected by data uncertainty</a:t>
            </a:r>
            <a:b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steered by Monte Carlo on the Web (dialysis)</a:t>
            </a: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46A52-6F50-156F-191F-79A76E9D3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>
            <a:fillRect/>
          </a:stretch>
        </p:blipFill>
        <p:spPr>
          <a:xfrm>
            <a:off x="1573995" y="2011683"/>
            <a:ext cx="4428572" cy="2609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4BBF3-C573-81C5-7A50-CEBEBBF38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>
            <a:fillRect/>
          </a:stretch>
        </p:blipFill>
        <p:spPr>
          <a:xfrm>
            <a:off x="6007127" y="2011683"/>
            <a:ext cx="4428572" cy="260981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4162FE1-4895-0C58-90EF-14A747BF75DB}"/>
              </a:ext>
            </a:extLst>
          </p:cNvPr>
          <p:cNvSpPr/>
          <p:nvPr/>
        </p:nvSpPr>
        <p:spPr>
          <a:xfrm>
            <a:off x="1427024" y="2493818"/>
            <a:ext cx="461071" cy="277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4BF53D0-D2BA-3DDA-6CA1-4A065C19CBD3}"/>
              </a:ext>
            </a:extLst>
          </p:cNvPr>
          <p:cNvSpPr/>
          <p:nvPr/>
        </p:nvSpPr>
        <p:spPr>
          <a:xfrm>
            <a:off x="5805064" y="2355267"/>
            <a:ext cx="461071" cy="277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188B0E44-3347-4350-86D2-3911C6755C7F}"/>
              </a:ext>
            </a:extLst>
          </p:cNvPr>
          <p:cNvSpPr/>
          <p:nvPr/>
        </p:nvSpPr>
        <p:spPr>
          <a:xfrm>
            <a:off x="5361703" y="3290450"/>
            <a:ext cx="461071" cy="461071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EFC0CC83-DE98-C99F-D81A-6212A7E78C0F}"/>
              </a:ext>
            </a:extLst>
          </p:cNvPr>
          <p:cNvSpPr/>
          <p:nvPr/>
        </p:nvSpPr>
        <p:spPr>
          <a:xfrm>
            <a:off x="9809009" y="3193464"/>
            <a:ext cx="461071" cy="461071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37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999D4-6A66-77D9-F54A-84B819177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3568E-F64B-3A6D-7803-5BA29F0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C01E7AD1-FE6D-D079-F879-0B2D212E912A}"/>
              </a:ext>
            </a:extLst>
          </p:cNvPr>
          <p:cNvSpPr txBox="1"/>
          <p:nvPr/>
        </p:nvSpPr>
        <p:spPr>
          <a:xfrm>
            <a:off x="0" y="0"/>
            <a:ext cx="12188952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600" b="1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 system of ODEs affected by data uncertainty</a:t>
            </a:r>
            <a:b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steered by Monte Carlo on the Web (dialysis)</a:t>
            </a: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8">
            <a:extLst>
              <a:ext uri="{FF2B5EF4-FFF2-40B4-BE49-F238E27FC236}">
                <a16:creationId xmlns:a16="http://schemas.microsoft.com/office/drawing/2014/main" id="{C49CA776-155A-FED5-B466-17CF2792E6DB}"/>
              </a:ext>
            </a:extLst>
          </p:cNvPr>
          <p:cNvSpPr txBox="1"/>
          <p:nvPr/>
        </p:nvSpPr>
        <p:spPr>
          <a:xfrm>
            <a:off x="612648" y="1371600"/>
            <a:ext cx="10972800" cy="29787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pt-PT" sz="2400" b="1" u="sng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Miguel </a:t>
            </a:r>
            <a:r>
              <a:rPr lang="pt-PT" sz="2400" b="1" u="sng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Casquilho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Manuel </a:t>
            </a:r>
            <a:r>
              <a:rPr lang="pt-PT" sz="2400" b="1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Monteirinho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b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Pedro </a:t>
            </a:r>
            <a:r>
              <a:rPr lang="pt-PT" sz="2400" b="1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Pacheco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pt-PT" sz="2400" b="1" dirty="0" err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Rui </a:t>
            </a:r>
            <a:r>
              <a:rPr lang="pt-PT" sz="2400" b="1" cap="small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Galhano</a:t>
            </a:r>
            <a:r>
              <a:rPr lang="pt-PT" sz="2400" b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pt-PT" sz="2400" b="1" dirty="0">
              <a:solidFill>
                <a:srgbClr val="0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indent="-342900">
              <a:spcBef>
                <a:spcPts val="1200"/>
              </a:spcBef>
              <a:defRPr/>
            </a:pPr>
            <a:r>
              <a:rPr lang="pt-PT" sz="2400" i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Department of Chemical Engineering,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University of Lisbon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Portugal, and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CERENA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(Centre for Natural Resources and the Environment)</a:t>
            </a:r>
          </a:p>
          <a:p>
            <a:pPr marL="685800" indent="-342900">
              <a:defRPr/>
            </a:pPr>
            <a:r>
              <a:rPr lang="pt-PT" sz="2400" i="1" baseline="500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Dept. of Computer Science and </a:t>
            </a:r>
            <a:r>
              <a:rPr lang="en-US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Eng.ing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IST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Univ. of Lisbon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Portugal</a:t>
            </a:r>
          </a:p>
          <a:p>
            <a:pPr marL="685800" indent="-342900">
              <a:defRPr/>
            </a:pPr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6350" algn="ctr">
              <a:defRPr/>
            </a:pPr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http://web.tecnico.ulisboa.pt/mcasquilho/</a:t>
            </a:r>
            <a:r>
              <a:rPr lang="en-US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4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mcasquilho@tecnico.ulisboa.pt</a:t>
            </a:r>
          </a:p>
          <a:p>
            <a:pPr marL="685800" indent="-342900">
              <a:spcBef>
                <a:spcPts val="300"/>
              </a:spcBef>
              <a:defRPr/>
            </a:pPr>
            <a:endParaRPr lang="en-US" sz="2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E0B24C9E-22C2-3A62-4E4B-99D4373D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3" y="4839163"/>
            <a:ext cx="3019901" cy="688181"/>
          </a:xfrm>
          <a:prstGeom prst="rect">
            <a:avLst/>
          </a:prstGeom>
        </p:spPr>
      </p:pic>
      <p:pic>
        <p:nvPicPr>
          <p:cNvPr id="13" name="Picture 12" descr="A blue and white logo&#10;&#10;AI-generated content may be incorrect.">
            <a:extLst>
              <a:ext uri="{FF2B5EF4-FFF2-40B4-BE49-F238E27FC236}">
                <a16:creationId xmlns:a16="http://schemas.microsoft.com/office/drawing/2014/main" id="{52E69233-DFC1-9060-61CE-7A7D9DE6D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40" y="4755592"/>
            <a:ext cx="5114925" cy="838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2C4CC3-FC66-51E6-F930-4DEEB8F8699B}"/>
              </a:ext>
            </a:extLst>
          </p:cNvPr>
          <p:cNvSpPr txBox="1"/>
          <p:nvPr/>
        </p:nvSpPr>
        <p:spPr>
          <a:xfrm>
            <a:off x="771267" y="5694215"/>
            <a:ext cx="10886250" cy="49244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PT" sz="2600" b="1" dirty="0">
                <a:solidFill>
                  <a:srgbClr val="FF0000"/>
                </a:solidFill>
              </a:rPr>
              <a:t>CHARUSAT, Changa, </a:t>
            </a:r>
            <a:r>
              <a:rPr lang="pt-PT" sz="2600" b="1" dirty="0" err="1">
                <a:solidFill>
                  <a:srgbClr val="FF0000"/>
                </a:solidFill>
              </a:rPr>
              <a:t>Anand</a:t>
            </a:r>
            <a:r>
              <a:rPr lang="pt-PT" sz="2600" b="1" dirty="0">
                <a:solidFill>
                  <a:srgbClr val="FF0000"/>
                </a:solidFill>
              </a:rPr>
              <a:t>, </a:t>
            </a:r>
            <a:r>
              <a:rPr lang="pt-PT" sz="2600" b="1" cap="small" dirty="0">
                <a:solidFill>
                  <a:srgbClr val="FF0000"/>
                </a:solidFill>
              </a:rPr>
              <a:t>India</a:t>
            </a:r>
            <a:r>
              <a:rPr lang="pt-PT" sz="2600" b="1" dirty="0">
                <a:solidFill>
                  <a:srgbClr val="FF0000"/>
                </a:solidFill>
              </a:rPr>
              <a:t> </a:t>
            </a:r>
            <a:r>
              <a:rPr lang="pt-PT" sz="2600" b="1" dirty="0">
                <a:solidFill>
                  <a:srgbClr val="FF0000"/>
                </a:solidFill>
                <a:sym typeface="Wingdings 3" panose="05040102010807070707" pitchFamily="18" charset="2"/>
              </a:rPr>
              <a:t>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pt-PT" sz="2600" b="1" dirty="0" err="1">
                <a:solidFill>
                  <a:srgbClr val="FF0000"/>
                </a:solidFill>
                <a:sym typeface="Symbol" panose="05050102010706020507" pitchFamily="18" charset="2"/>
              </a:rPr>
              <a:t>Hanoi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pt-PT" sz="2600" b="1" cap="small" dirty="0">
                <a:solidFill>
                  <a:srgbClr val="FF0000"/>
                </a:solidFill>
                <a:sym typeface="Symbol" panose="05050102010706020507" pitchFamily="18" charset="2"/>
              </a:rPr>
              <a:t>Vietnam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 — 09–11 </a:t>
            </a:r>
            <a:r>
              <a:rPr lang="pt-PT" sz="2600" b="1" dirty="0" err="1">
                <a:solidFill>
                  <a:srgbClr val="FF0000"/>
                </a:solidFill>
                <a:sym typeface="Symbol" panose="05050102010706020507" pitchFamily="18" charset="2"/>
              </a:rPr>
              <a:t>December</a:t>
            </a:r>
            <a:r>
              <a:rPr lang="pt-PT" sz="2600" b="1" dirty="0">
                <a:solidFill>
                  <a:srgbClr val="FF0000"/>
                </a:solidFill>
                <a:sym typeface="Symbol" panose="05050102010706020507" pitchFamily="18" charset="2"/>
              </a:rPr>
              <a:t> 2025</a:t>
            </a:r>
            <a:endParaRPr lang="pt-PT" sz="2600" b="1" dirty="0">
              <a:solidFill>
                <a:srgbClr val="FF0000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EE28CEF-3BFD-E241-DAC9-CB97865B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1C62DBF-B331-728B-BED3-ED0C72A8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20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97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35D25-607B-BE74-3D23-6AADBDAA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167888-AD45-B529-500E-780E92BF2799}"/>
              </a:ext>
            </a:extLst>
          </p:cNvPr>
          <p:cNvSpPr txBox="1"/>
          <p:nvPr/>
        </p:nvSpPr>
        <p:spPr>
          <a:xfrm>
            <a:off x="1069848" y="1142999"/>
            <a:ext cx="10058400" cy="48006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Abstract —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study a system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ordinary differential equations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as 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IVP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/>
              <a:t>initial value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problem):  a “good” model with “bad” data.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are the initial values (IVs), which will be made random.</a:t>
            </a:r>
          </a:p>
          <a:p>
            <a:pPr marL="461963" indent="-325438">
              <a:spcBef>
                <a:spcPts val="900"/>
              </a:spcBef>
              <a:buFont typeface="+mj-lt"/>
              <a:buAutoNum type="alphaLcParenR"/>
            </a:pP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solve the system of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ODEs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numerically (more general)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61963" indent="-325438">
              <a:spcBef>
                <a:spcPts val="900"/>
              </a:spcBef>
              <a:buFont typeface="+mj-lt"/>
              <a:buAutoNum type="alphaLcParenR"/>
            </a:pP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e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xplore the solution by Gaussian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perturbation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and</a:t>
            </a:r>
          </a:p>
          <a:p>
            <a:pPr marL="461963" indent="-325438">
              <a:spcBef>
                <a:spcPts val="900"/>
              </a:spcBef>
              <a:buFont typeface="+mj-lt"/>
              <a:buAutoNum type="alphaLcParenR"/>
            </a:pP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a web page for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results:  from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data inserted by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user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42900">
              <a:spcBef>
                <a:spcPts val="900"/>
              </a:spcBef>
            </a:pP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computation assesses the consequences </a:t>
            </a:r>
            <a:r>
              <a:rPr lang="en-US" sz="2400" b="1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(variability)</a:t>
            </a: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results — hardly predictable without such a procedure.</a:t>
            </a:r>
          </a:p>
          <a:p>
            <a:pPr indent="342900">
              <a:spcBef>
                <a:spcPts val="900"/>
              </a:spcBef>
            </a:pPr>
            <a:r>
              <a:rPr lang="en-US" sz="2400" dirty="0">
                <a:solidFill>
                  <a:srgbClr val="9DC3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Web verification is one of the contributions in this study. We shorten the distance from academia to industry.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FBA6F-A38F-E564-D469-1C96E6CA4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6FD92426-2EF3-2A67-7542-6EB02D7CCA2D}"/>
              </a:ext>
            </a:extLst>
          </p:cNvPr>
          <p:cNvSpPr txBox="1"/>
          <p:nvPr/>
        </p:nvSpPr>
        <p:spPr>
          <a:xfrm>
            <a:off x="0" y="0"/>
            <a:ext cx="12188952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600" b="1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 system of ODEs affected by data uncertainty</a:t>
            </a:r>
            <a:b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steered by Monte Carlo on the Web (dialysis)</a:t>
            </a: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37F659B-44E3-B2F3-B3E4-EF4B8796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3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55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FCB76-4D70-66B4-C4FD-49CDA18D0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C9D45-BD2C-5EC3-BE3C-2C38FE2A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C2CA37-9B5B-068A-028D-BFCC3A21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43000"/>
            <a:ext cx="548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17145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42900">
              <a:spcBef>
                <a:spcPts val="225"/>
              </a:spcBef>
              <a:buFontTx/>
              <a:buAutoNum type="arabicPeriod"/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Computing over the Web</a:t>
            </a:r>
            <a:endParaRPr lang="en-GB" altLang="pt-P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350"/>
              </a:spcBef>
              <a:buFontTx/>
              <a:buAutoNum type="arabicPeriod"/>
              <a:tabLst>
                <a:tab pos="5786438" algn="r"/>
              </a:tabLst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</a:p>
          <a:p>
            <a:pPr marL="342900" indent="-342900">
              <a:spcBef>
                <a:spcPts val="1350"/>
              </a:spcBef>
              <a:buFontTx/>
              <a:buAutoNum type="arabicPeriod"/>
              <a:tabLst>
                <a:tab pos="5786438" algn="r"/>
              </a:tabLst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F654C6-B787-AF6E-9F40-4B84CCD10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9453" y="1563338"/>
            <a:ext cx="3657600" cy="4750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859532-8ED4-3760-E4D3-5C02544D8050}"/>
              </a:ext>
            </a:extLst>
          </p:cNvPr>
          <p:cNvSpPr txBox="1"/>
          <p:nvPr/>
        </p:nvSpPr>
        <p:spPr>
          <a:xfrm>
            <a:off x="3768436" y="4070350"/>
            <a:ext cx="3961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Portuguese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Francisco de Pina</a:t>
            </a:r>
            <a:b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(1585–1625)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Vietnamese alphabet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8EC24E7-B4D3-5C4C-B9B9-30F4657D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10357A-458F-56BF-0398-39886CC26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4</a:t>
            </a:fld>
            <a:r>
              <a:rPr lang="pt-PT"/>
              <a:t>/22</a:t>
            </a:r>
            <a:endParaRPr lang="pt-PT" dirty="0"/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id="{246EC086-348F-E139-6C09-82B42C31712D}"/>
              </a:ext>
            </a:extLst>
          </p:cNvPr>
          <p:cNvSpPr txBox="1"/>
          <p:nvPr/>
        </p:nvSpPr>
        <p:spPr>
          <a:xfrm>
            <a:off x="0" y="0"/>
            <a:ext cx="12188952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600" b="1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 system of ODEs affected by data uncertainty</a:t>
            </a:r>
            <a:b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steered by Monte Carlo on the Web (dialysis)</a:t>
            </a: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5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 Rounded MT 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3">
            <a:extLst>
              <a:ext uri="{FF2B5EF4-FFF2-40B4-BE49-F238E27FC236}">
                <a16:creationId xmlns:a16="http://schemas.microsoft.com/office/drawing/2014/main" id="{71DAD1CF-ABB1-45D3-7D99-32B3E73597B3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1.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2. 3.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Computing over the Web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2E3C0-3A8C-7CB5-70A6-0D4F5CF1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E827C-5C2F-CB99-4595-C06158F8E431}"/>
              </a:ext>
            </a:extLst>
          </p:cNvPr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###The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supplies almost everything, frequently free of charge.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Web, nevertheless,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(teaching, learning) are strangely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underrepresented.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Exception, 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technology &amp; education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V. M. Ponce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(San Diego State Univ.), Hydraulics</a:t>
            </a:r>
          </a:p>
          <a:p>
            <a:pPr marL="1028700" lvl="1" indent="-342900" defTabSz="171450">
              <a:buFont typeface="Wingdings 3" panose="05040102010807070707" pitchFamily="18" charset="2"/>
              <a:buChar char="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 168 #: insert data; “Calculate”; get result.</a:t>
            </a:r>
          </a:p>
          <a:p>
            <a:pPr marL="1028700" lvl="1" indent="-342900" defTabSz="171450">
              <a:buFont typeface="Wingdings 3" panose="05040102010807070707" pitchFamily="18" charset="2"/>
              <a:buChar char="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(He offers no default data.)</a:t>
            </a:r>
          </a:p>
          <a:p>
            <a:pPr marL="1028700" lvl="1" indent="-342900" defTabSz="171450">
              <a:buFont typeface="Wingdings 3" panose="05040102010807070707" pitchFamily="18" charset="2"/>
              <a:buChar char="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(Next slide)</a:t>
            </a:r>
          </a:p>
          <a:p>
            <a:pPr marL="228600" defTabSz="17145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(these authors) did not find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us to directly verify (and use) their findings.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(Neither did ChatGPT, DeepSeek.)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272F48-2D38-44B2-D9B8-429325F1F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29" y="1673027"/>
            <a:ext cx="3685089" cy="3364451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chemeClr val="tx1"/>
            </a:solidFill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FE6CE1-FAD3-960B-486C-1F5EEBFB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EBF9D3-2F89-271F-3A53-F21820FD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5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15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5037E-1DCA-51E2-7CC9-BD5EA2CFF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3">
            <a:extLst>
              <a:ext uri="{FF2B5EF4-FFF2-40B4-BE49-F238E27FC236}">
                <a16:creationId xmlns:a16="http://schemas.microsoft.com/office/drawing/2014/main" id="{1E857188-D586-0326-06E2-6A52D1B76594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1.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2. 3.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Computing over the Web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A9104-8ED5-8A68-E95A-3004C3BF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95E0C-A0B5-7BD6-3650-449641B9DC2C}"/>
              </a:ext>
            </a:extLst>
          </p:cNvPr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### Input / output without user data / output with invented data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BF6477C-1D2A-79CC-CFB0-6F017016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29E792-E211-A3E0-DE7F-0F4CB5BB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6</a:t>
            </a:fld>
            <a:r>
              <a:rPr lang="pt-PT"/>
              <a:t>/22</a:t>
            </a:r>
            <a:endParaRPr lang="pt-PT" dirty="0"/>
          </a:p>
        </p:txBody>
      </p:sp>
      <p:pic>
        <p:nvPicPr>
          <p:cNvPr id="3" name="Picture 2" descr="Input">
            <a:extLst>
              <a:ext uri="{FF2B5EF4-FFF2-40B4-BE49-F238E27FC236}">
                <a16:creationId xmlns:a16="http://schemas.microsoft.com/office/drawing/2014/main" id="{458B4925-2088-324C-B399-2343B3F2B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7502"/>
            <a:ext cx="3108960" cy="283845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85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33DC5-7DA6-E50C-57CE-6475EDEA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3">
            <a:extLst>
              <a:ext uri="{FF2B5EF4-FFF2-40B4-BE49-F238E27FC236}">
                <a16:creationId xmlns:a16="http://schemas.microsoft.com/office/drawing/2014/main" id="{BB0882AE-2F97-4FF2-E2E2-108FE997D34B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1.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2. 3.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Computing over the Web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CAC39-D2EA-3524-8414-E6BCDE6F68B3}"/>
              </a:ext>
            </a:extLst>
          </p:cNvPr>
          <p:cNvSpPr txBox="1"/>
          <p:nvPr/>
        </p:nvSpPr>
        <p:spPr>
          <a:xfrm>
            <a:off x="603504" y="914400"/>
            <a:ext cx="10972800" cy="502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example from our works: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Evolution of an epidemic (such as Covid-19) through an SIR model vs. time.</a:t>
            </a: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Image is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                                                                              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57175" defTabSz="171450">
              <a:spcBef>
                <a:spcPts val="45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F73A9-F95E-F9F9-1BDB-366651E0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E7CE0-0FE6-C595-7C60-931BD53D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4C084-06A3-3ED1-ED8E-FCA41E4D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7</a:t>
            </a:fld>
            <a:r>
              <a:rPr lang="pt-PT"/>
              <a:t>/22</a:t>
            </a:r>
            <a:endParaRPr lang="pt-PT" dirty="0"/>
          </a:p>
        </p:txBody>
      </p:sp>
      <p:pic>
        <p:nvPicPr>
          <p:cNvPr id="4" name="Picture 3" descr="Screenshot of web page">
            <a:hlinkClick r:id="rId2"/>
            <a:extLst>
              <a:ext uri="{FF2B5EF4-FFF2-40B4-BE49-F238E27FC236}">
                <a16:creationId xmlns:a16="http://schemas.microsoft.com/office/drawing/2014/main" id="{5419BCEE-AFBA-D70B-4E67-5BB1B315D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02" y="1690264"/>
            <a:ext cx="7059956" cy="4652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5FA398-F6A4-223C-9682-DE117999A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879" y="2424838"/>
            <a:ext cx="5904762" cy="35284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815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C7FC2-8DCD-66BD-1690-37C570DA4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75D5D-23ED-8CEA-DF3F-AAB1C813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7" name="Rectangle 2"/>
          <p:cNvSpPr txBox="1">
            <a:spLocks noChangeAspect="1" noChangeArrowheads="1"/>
          </p:cNvSpPr>
          <p:nvPr/>
        </p:nvSpPr>
        <p:spPr bwMode="auto">
          <a:xfrm>
            <a:off x="1069848" y="1142993"/>
            <a:ext cx="10058400" cy="24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17145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42900">
              <a:spcBef>
                <a:spcPts val="225"/>
              </a:spcBef>
              <a:buFontTx/>
              <a:buAutoNum type="arabicPeriod"/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Computing over the Web</a:t>
            </a:r>
            <a:endParaRPr lang="en-GB" altLang="pt-P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350"/>
              </a:spcBef>
              <a:buFontTx/>
              <a:buAutoNum type="arabicPeriod"/>
              <a:tabLst>
                <a:tab pos="5786438" algn="r"/>
              </a:tabLst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</a:p>
          <a:p>
            <a:pPr marL="342900" indent="-342900">
              <a:spcBef>
                <a:spcPts val="1350"/>
              </a:spcBef>
              <a:buFontTx/>
              <a:buAutoNum type="arabicPeriod"/>
              <a:tabLst>
                <a:tab pos="5786438" algn="r"/>
              </a:tabLst>
            </a:pPr>
            <a:r>
              <a:rPr lang="en-GB" alt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1583" y="4334943"/>
            <a:ext cx="2743200" cy="864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 Citadel</a:t>
            </a:r>
            <a:b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Hanoi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21DA5AA-216C-DDE8-0FEE-B725BB5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16B955-8894-8B86-ECB8-C7AD8DF0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8</a:t>
            </a:fld>
            <a:r>
              <a:rPr lang="pt-PT"/>
              <a:t>/22</a:t>
            </a:r>
            <a:endParaRPr lang="pt-PT" dirty="0"/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E499C022-A1FC-B5E5-48F2-D3DAF3DFA25E}"/>
              </a:ext>
            </a:extLst>
          </p:cNvPr>
          <p:cNvSpPr txBox="1"/>
          <p:nvPr/>
        </p:nvSpPr>
        <p:spPr>
          <a:xfrm>
            <a:off x="0" y="0"/>
            <a:ext cx="12188952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600" b="1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A system of ODEs affected by data uncertainty</a:t>
            </a:r>
            <a:b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</a:br>
            <a:r>
              <a:rPr lang="en-US" sz="28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steered by Monte Carlo on the Web (dialysis)</a:t>
            </a: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 descr="Imperial citadel">
            <a:extLst>
              <a:ext uri="{FF2B5EF4-FFF2-40B4-BE49-F238E27FC236}">
                <a16:creationId xmlns:a16="http://schemas.microsoft.com/office/drawing/2014/main" id="{DA53AB72-603C-ECF4-9F32-649D0B4A9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41" y="1887582"/>
            <a:ext cx="5969726" cy="39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Arial Rounded MT 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FBE75-7254-EA30-2209-1C910CF8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9621249-2C18-E3B5-71B7-BD4C5633BD92}"/>
              </a:ext>
            </a:extLst>
          </p:cNvPr>
          <p:cNvSpPr txBox="1"/>
          <p:nvPr/>
        </p:nvSpPr>
        <p:spPr>
          <a:xfrm>
            <a:off x="0" y="0"/>
            <a:ext cx="1218895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1.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2.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</a:rPr>
              <a:t>3.</a:t>
            </a:r>
            <a:r>
              <a:rPr lang="en-US" sz="2400" b="1" dirty="0">
                <a:latin typeface="Arial Rounded MT Bold" panose="020F0704030504030204" pitchFamily="34" charset="0"/>
                <a:ea typeface="Verdana" panose="020B0604030504040204" pitchFamily="34" charset="0"/>
              </a:rPr>
              <a:t> The problem</a:t>
            </a:r>
            <a:endParaRPr lang="pt-PT" sz="2100" dirty="0">
              <a:solidFill>
                <a:schemeClr val="bg1">
                  <a:lumMod val="75000"/>
                </a:schemeClr>
              </a:solidFill>
              <a:latin typeface="Arial Rounded MT Bold" panose="020F070403050403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4435B-058C-D68E-22D8-D9C1667F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pt-PT"/>
              <a:t>09-11 Dec 2025</a:t>
            </a:r>
            <a:endParaRPr lang="pt-PT" dirty="0"/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D3167888-AD45-B529-500E-780E92BF2799}"/>
              </a:ext>
            </a:extLst>
          </p:cNvPr>
          <p:cNvSpPr txBox="1"/>
          <p:nvPr/>
        </p:nvSpPr>
        <p:spPr>
          <a:xfrm>
            <a:off x="612648" y="914400"/>
            <a:ext cx="10972800" cy="502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noAutofit/>
          </a:bodyPr>
          <a:lstStyle/>
          <a:p>
            <a:pPr marL="228600" algn="ctr" defTabSz="17145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ODEs with uncertain initial values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ODEs in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(patient) and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(machine), soluble analytically but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solved numerically for generality.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an initial value of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supposedly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(0) =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(0) = 320,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(hours) when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decreases to 150.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Under uncertainty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(IV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 320), we have, at prescribed time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marL="914400" lvl="1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IV &gt; 320: the patient is left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too high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urea.</a:t>
            </a:r>
          </a:p>
          <a:p>
            <a:pPr marL="914400" lvl="1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IV &lt; 320: the patient suffers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too long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treatment.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simple inspection of (rare) extreme uncertainty is not realistic.</a:t>
            </a:r>
          </a:p>
          <a:p>
            <a:pPr marL="457200" indent="-228600" defTabSz="1714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“true” IV (</a:t>
            </a:r>
            <a:r>
              <a:rPr lang="en-US" sz="2400" i="1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320, e.g.), we use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(5%, e.g.), so </a:t>
            </a:r>
            <a:r>
              <a:rPr lang="en-US" sz="2400" i="1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impose a Gaussian behavior to IV and to assess the random final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6655C-CD18-6A01-4F73-448DCA63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0814" y="1704113"/>
            <a:ext cx="4418538" cy="155410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EBAB5BC-C7DB-82F4-DAFC-6E0B8071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ODEs with uncertainty, on the Web</a:t>
            </a:r>
            <a:endParaRPr lang="pt-P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C8FC5C-7690-75DF-BBB0-FC64AEFE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A529211-EC7C-499E-BC73-C53EE54C4AB4}" type="slidenum">
              <a:rPr lang="pt-PT" smtClean="0"/>
              <a:pPr algn="r"/>
              <a:t>9</a:t>
            </a:fld>
            <a:r>
              <a:rPr lang="pt-PT"/>
              <a:t>/22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86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6052</TotalTime>
  <Words>2263</Words>
  <Application>Microsoft Office PowerPoint</Application>
  <PresentationFormat>Widescreen</PresentationFormat>
  <Paragraphs>221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Arial Rounded MT Bold</vt:lpstr>
      <vt:lpstr>Calibri</vt:lpstr>
      <vt:lpstr>Symbol</vt:lpstr>
      <vt:lpstr>Wingdings</vt:lpstr>
      <vt:lpstr>Wingdings 3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Miguel António Soares Casquilho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MCasquilho</dc:creator>
  <cp:lastModifiedBy>Miguel António Soares Casquilho</cp:lastModifiedBy>
  <cp:revision>293</cp:revision>
  <dcterms:created xsi:type="dcterms:W3CDTF">2023-06-09T15:31:38Z</dcterms:created>
  <dcterms:modified xsi:type="dcterms:W3CDTF">2025-07-14T01:06:59Z</dcterms:modified>
</cp:coreProperties>
</file>