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8" r:id="rId2"/>
    <p:sldId id="390" r:id="rId3"/>
    <p:sldId id="391" r:id="rId4"/>
    <p:sldId id="392" r:id="rId5"/>
    <p:sldId id="379" r:id="rId6"/>
    <p:sldId id="393" r:id="rId7"/>
    <p:sldId id="394" r:id="rId8"/>
    <p:sldId id="395" r:id="rId9"/>
    <p:sldId id="382" r:id="rId10"/>
    <p:sldId id="396" r:id="rId11"/>
    <p:sldId id="397" r:id="rId12"/>
    <p:sldId id="384" r:id="rId13"/>
    <p:sldId id="388" r:id="rId14"/>
    <p:sldId id="398" r:id="rId15"/>
    <p:sldId id="386" r:id="rId16"/>
    <p:sldId id="389" r:id="rId17"/>
    <p:sldId id="385" r:id="rId18"/>
    <p:sldId id="387" r:id="rId19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FFE9D3"/>
    <a:srgbClr val="FFEBD7"/>
    <a:srgbClr val="0066FF"/>
    <a:srgbClr val="000099"/>
    <a:srgbClr val="336600"/>
    <a:srgbClr val="008000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29" autoAdjust="0"/>
    <p:restoredTop sz="94647" autoAdjust="0"/>
  </p:normalViewPr>
  <p:slideViewPr>
    <p:cSldViewPr snapToGrid="0">
      <p:cViewPr varScale="1">
        <p:scale>
          <a:sx n="84" d="100"/>
          <a:sy n="84" d="100"/>
        </p:scale>
        <p:origin x="168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2172" y="306"/>
      </p:cViewPr>
      <p:guideLst>
        <p:guide orient="horz" pos="2880"/>
        <p:guide pos="2160"/>
      </p:guideLst>
    </p:cSldViewPr>
  </p:notesViewPr>
  <p:gridSpacing cx="91439" cy="9143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AD705DC-0B6F-4826-A42E-935654593B08}" type="slidenum">
              <a:rPr lang="en-US" altLang="pt-PT"/>
              <a:pPr/>
              <a:t>‹#›</a:t>
            </a:fld>
            <a:endParaRPr lang="en-US" altLang="pt-PT"/>
          </a:p>
        </p:txBody>
      </p:sp>
    </p:spTree>
    <p:extLst>
      <p:ext uri="{BB962C8B-B14F-4D97-AF65-F5344CB8AC3E}">
        <p14:creationId xmlns:p14="http://schemas.microsoft.com/office/powerpoint/2010/main" val="10369839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677719A-8411-4958-99C7-1CF69F5CA140}" type="slidenum">
              <a:rPr lang="en-US" altLang="pt-PT"/>
              <a:pPr/>
              <a:t>‹#›</a:t>
            </a:fld>
            <a:endParaRPr lang="en-US" altLang="pt-PT"/>
          </a:p>
        </p:txBody>
      </p:sp>
    </p:spTree>
    <p:extLst>
      <p:ext uri="{BB962C8B-B14F-4D97-AF65-F5344CB8AC3E}">
        <p14:creationId xmlns:p14="http://schemas.microsoft.com/office/powerpoint/2010/main" val="29364686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0F308C5C-70F0-4204-9487-36C481457028}" type="slidenum">
              <a:rPr lang="en-US" altLang="pt-PT" sz="1200"/>
              <a:pPr eaLnBrk="1" hangingPunct="1"/>
              <a:t>1</a:t>
            </a:fld>
            <a:endParaRPr lang="en-US" altLang="pt-PT" sz="1200"/>
          </a:p>
        </p:txBody>
      </p:sp>
      <p:sp>
        <p:nvSpPr>
          <p:cNvPr id="225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PT" altLang="pt-PT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0514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AE8DDB4-645D-4435-8A8F-92C3CA2A240D}" type="slidenum">
              <a:rPr lang="en-US" altLang="pt-PT" sz="1200"/>
              <a:pPr eaLnBrk="1" hangingPunct="1"/>
              <a:t>17</a:t>
            </a:fld>
            <a:endParaRPr lang="en-US" altLang="pt-PT" sz="1200"/>
          </a:p>
        </p:txBody>
      </p:sp>
      <p:sp>
        <p:nvSpPr>
          <p:cNvPr id="3174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PT" altLang="pt-PT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26931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PT" altLang="pt-PT" smtClean="0">
              <a:latin typeface="Arial" panose="020B0604020202020204" pitchFamily="34" charset="0"/>
            </a:endParaRPr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0A465C3-7780-4A52-A4A2-159618BD9015}" type="slidenum">
              <a:rPr lang="en-US" altLang="pt-PT" sz="1200"/>
              <a:pPr eaLnBrk="1" hangingPunct="1"/>
              <a:t>18</a:t>
            </a:fld>
            <a:endParaRPr lang="en-US" altLang="pt-PT" sz="1200"/>
          </a:p>
        </p:txBody>
      </p:sp>
    </p:spTree>
    <p:extLst>
      <p:ext uri="{BB962C8B-B14F-4D97-AF65-F5344CB8AC3E}">
        <p14:creationId xmlns:p14="http://schemas.microsoft.com/office/powerpoint/2010/main" val="17732126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5C20DFF-88FC-4FCF-894A-2D31B8A9269F}" type="slidenum">
              <a:rPr lang="en-US" altLang="pt-PT" sz="1200"/>
              <a:pPr eaLnBrk="1" hangingPunct="1"/>
              <a:t>5</a:t>
            </a:fld>
            <a:endParaRPr lang="en-US" altLang="pt-PT" sz="1200"/>
          </a:p>
        </p:txBody>
      </p:sp>
      <p:sp>
        <p:nvSpPr>
          <p:cNvPr id="2355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PT" altLang="pt-PT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9386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47E2F75-A9DA-41D1-B148-A902FA51B017}" type="slidenum">
              <a:rPr lang="en-US" altLang="pt-PT" sz="1200"/>
              <a:pPr eaLnBrk="1" hangingPunct="1"/>
              <a:t>9</a:t>
            </a:fld>
            <a:endParaRPr lang="en-US" altLang="pt-PT" sz="1200"/>
          </a:p>
        </p:txBody>
      </p:sp>
      <p:sp>
        <p:nvSpPr>
          <p:cNvPr id="2457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PT" altLang="pt-PT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01081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FDF724A-C29A-49D3-9B55-DBC0E770C682}" type="slidenum">
              <a:rPr lang="en-US" altLang="pt-PT" sz="1200"/>
              <a:pPr eaLnBrk="1" hangingPunct="1"/>
              <a:t>11</a:t>
            </a:fld>
            <a:endParaRPr lang="en-US" altLang="pt-PT" sz="1200"/>
          </a:p>
        </p:txBody>
      </p:sp>
      <p:sp>
        <p:nvSpPr>
          <p:cNvPr id="2560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PT" altLang="pt-PT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2092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F6DB06D-FC1A-412E-9C21-D3C13FEBF162}" type="slidenum">
              <a:rPr lang="en-US" altLang="pt-PT" sz="1200"/>
              <a:pPr eaLnBrk="1" hangingPunct="1"/>
              <a:t>12</a:t>
            </a:fld>
            <a:endParaRPr lang="en-US" altLang="pt-PT" sz="1200"/>
          </a:p>
        </p:txBody>
      </p:sp>
      <p:sp>
        <p:nvSpPr>
          <p:cNvPr id="2662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PT" altLang="pt-PT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91852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3CED14E9-2B37-45EC-8C90-527E57FC921E}" type="slidenum">
              <a:rPr lang="en-US" altLang="pt-PT" sz="1200"/>
              <a:pPr eaLnBrk="1" hangingPunct="1"/>
              <a:t>13</a:t>
            </a:fld>
            <a:endParaRPr lang="en-US" altLang="pt-PT" sz="1200"/>
          </a:p>
        </p:txBody>
      </p:sp>
      <p:sp>
        <p:nvSpPr>
          <p:cNvPr id="2765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PT" altLang="pt-PT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48734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A4F52ED-3EA3-4D3C-A63F-2655367F825D}" type="slidenum">
              <a:rPr lang="en-US" altLang="pt-PT" sz="1200"/>
              <a:pPr eaLnBrk="1" hangingPunct="1"/>
              <a:t>14</a:t>
            </a:fld>
            <a:endParaRPr lang="en-US" altLang="pt-PT" sz="1200"/>
          </a:p>
        </p:txBody>
      </p:sp>
      <p:sp>
        <p:nvSpPr>
          <p:cNvPr id="2867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PT" altLang="pt-PT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61577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3A83AD6F-3892-4493-8B4B-CE75AEDCC757}" type="slidenum">
              <a:rPr lang="en-US" altLang="pt-PT" sz="1200"/>
              <a:pPr eaLnBrk="1" hangingPunct="1"/>
              <a:t>15</a:t>
            </a:fld>
            <a:endParaRPr lang="en-US" altLang="pt-PT" sz="1200"/>
          </a:p>
        </p:txBody>
      </p:sp>
      <p:sp>
        <p:nvSpPr>
          <p:cNvPr id="2969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PT" altLang="pt-PT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2711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23052ED-C39C-467A-86B0-771721D53F6A}" type="slidenum">
              <a:rPr lang="en-US" altLang="pt-PT" sz="1200"/>
              <a:pPr eaLnBrk="1" hangingPunct="1"/>
              <a:t>16</a:t>
            </a:fld>
            <a:endParaRPr lang="en-US" altLang="pt-PT" sz="1200"/>
          </a:p>
        </p:txBody>
      </p:sp>
      <p:sp>
        <p:nvSpPr>
          <p:cNvPr id="3072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PT" altLang="pt-PT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6031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06608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4560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86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28600" y="1371600"/>
            <a:ext cx="42672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2672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6149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DFBF"/>
            </a:gs>
            <a:gs pos="50000">
              <a:srgbClr val="FFFFE5"/>
            </a:gs>
            <a:gs pos="100000">
              <a:srgbClr val="FFDFB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0"/>
            <a:ext cx="8686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868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pt-PT" smtClean="0"/>
              <a:t>Click to edit Master text styles</a:t>
            </a:r>
          </a:p>
          <a:p>
            <a:pPr lvl="1"/>
            <a:r>
              <a:rPr lang="en-US" altLang="pt-PT" smtClean="0"/>
              <a:t>Second level</a:t>
            </a:r>
          </a:p>
          <a:p>
            <a:pPr lvl="2"/>
            <a:r>
              <a:rPr lang="en-US" altLang="pt-PT" smtClean="0"/>
              <a:t>Third level</a:t>
            </a:r>
          </a:p>
          <a:p>
            <a:pPr lvl="3"/>
            <a:r>
              <a:rPr lang="en-US" altLang="pt-PT" smtClean="0"/>
              <a:t>Fourth level</a:t>
            </a:r>
          </a:p>
          <a:p>
            <a:pPr lvl="4"/>
            <a:r>
              <a:rPr lang="en-US" altLang="pt-PT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61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A50021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A5002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A5002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A5002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A5002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A5002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A5002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A5002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A5002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b="1">
          <a:solidFill>
            <a:srgbClr val="0000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rgbClr val="0000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rgbClr val="0000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b="1">
          <a:solidFill>
            <a:srgbClr val="0000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b="1">
          <a:solidFill>
            <a:srgbClr val="000099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rgbClr val="000099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rgbClr val="000099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rgbClr val="000099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rgbClr val="0000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mihaylofaculty.fullerton.edu/sites/schen/ISDS361B-2012Spring/Week%207-2012/Linear%20Programming%20--%20Solutions.ppt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23838" y="1768475"/>
            <a:ext cx="8715375" cy="147002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Linear Programming</a:t>
            </a:r>
          </a:p>
        </p:txBody>
      </p:sp>
      <p:sp>
        <p:nvSpPr>
          <p:cNvPr id="512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355725" y="3476625"/>
            <a:ext cx="6400800" cy="2478088"/>
          </a:xfrm>
        </p:spPr>
        <p:txBody>
          <a:bodyPr/>
          <a:lstStyle/>
          <a:p>
            <a:pPr eaLnBrk="1" hangingPunct="1"/>
            <a:r>
              <a:rPr lang="en-US" altLang="pt-PT" sz="3600" dirty="0" smtClean="0"/>
              <a:t>Optimal Solutions</a:t>
            </a:r>
          </a:p>
          <a:p>
            <a:pPr eaLnBrk="1" hangingPunct="1"/>
            <a:r>
              <a:rPr lang="en-US" altLang="pt-PT" sz="3600" dirty="0" smtClean="0"/>
              <a:t>and</a:t>
            </a:r>
            <a:br>
              <a:rPr lang="en-US" altLang="pt-PT" sz="3600" dirty="0" smtClean="0"/>
            </a:br>
            <a:r>
              <a:rPr lang="en-US" altLang="pt-PT" sz="3600" dirty="0" smtClean="0"/>
              <a:t>Models Without Unique Optimal </a:t>
            </a:r>
            <a:r>
              <a:rPr lang="en-US" altLang="pt-PT" sz="3600" dirty="0" smtClean="0"/>
              <a:t>Solutions</a:t>
            </a:r>
          </a:p>
          <a:p>
            <a:pPr eaLnBrk="1" hangingPunct="1"/>
            <a:r>
              <a:rPr lang="en-US" altLang="pt-PT" sz="1600" dirty="0" smtClean="0">
                <a:latin typeface="Arial Narrow" panose="020B0606020202030204" pitchFamily="34" charset="0"/>
                <a:hlinkClick r:id="rId3"/>
              </a:rPr>
              <a:t>http://mihaylofaculty.fullerton.edu/sites/schen/ISDS361B-2012Spring/Week%207-2012/Linear%20Programming%20--%20Solutions.ppt</a:t>
            </a:r>
            <a:endParaRPr lang="en-US" altLang="pt-PT" sz="1600" dirty="0" smtClean="0">
              <a:latin typeface="Arial Narrow" panose="020B0606020202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86800" cy="1512888"/>
          </a:xfrm>
        </p:spPr>
        <p:txBody>
          <a:bodyPr/>
          <a:lstStyle/>
          <a:p>
            <a:pPr>
              <a:defRPr/>
            </a:pPr>
            <a:r>
              <a:rPr lang="en-US" smtClean="0"/>
              <a:t>Multiple Optimal Solutions</a:t>
            </a:r>
            <a:br>
              <a:rPr lang="en-US" smtClean="0"/>
            </a:br>
            <a:endParaRPr lang="en-US" smtClean="0"/>
          </a:p>
        </p:txBody>
      </p:sp>
      <p:sp>
        <p:nvSpPr>
          <p:cNvPr id="12291" name="Text Placeholder 2"/>
          <p:cNvSpPr>
            <a:spLocks noGrp="1"/>
          </p:cNvSpPr>
          <p:nvPr>
            <p:ph type="body" sz="half" idx="1"/>
          </p:nvPr>
        </p:nvSpPr>
        <p:spPr>
          <a:xfrm>
            <a:off x="228600" y="1797050"/>
            <a:ext cx="8583613" cy="506095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pt-PT" smtClean="0"/>
              <a:t>Max 		8X</a:t>
            </a:r>
            <a:r>
              <a:rPr lang="en-US" altLang="pt-PT" baseline="-25000" smtClean="0"/>
              <a:t>1</a:t>
            </a:r>
            <a:r>
              <a:rPr lang="en-US" altLang="pt-PT" smtClean="0"/>
              <a:t> + </a:t>
            </a:r>
            <a:r>
              <a:rPr lang="en-US" altLang="pt-PT" smtClean="0">
                <a:solidFill>
                  <a:srgbClr val="990000"/>
                </a:solidFill>
              </a:rPr>
              <a:t>4</a:t>
            </a:r>
            <a:r>
              <a:rPr lang="en-US" altLang="pt-PT" smtClean="0"/>
              <a:t>X</a:t>
            </a:r>
            <a:r>
              <a:rPr lang="en-US" altLang="pt-PT" baseline="-25000" smtClean="0"/>
              <a:t>2</a:t>
            </a:r>
          </a:p>
          <a:p>
            <a:pPr>
              <a:buFontTx/>
              <a:buNone/>
            </a:pPr>
            <a:endParaRPr lang="en-US" altLang="pt-PT" smtClean="0"/>
          </a:p>
          <a:p>
            <a:pPr>
              <a:buFontTx/>
              <a:buNone/>
            </a:pPr>
            <a:r>
              <a:rPr lang="en-US" altLang="pt-PT" smtClean="0"/>
              <a:t>s.t.		2X</a:t>
            </a:r>
            <a:r>
              <a:rPr lang="en-US" altLang="pt-PT" baseline="-25000" smtClean="0"/>
              <a:t>1</a:t>
            </a:r>
            <a:r>
              <a:rPr lang="en-US" altLang="pt-PT" smtClean="0"/>
              <a:t> + 1X</a:t>
            </a:r>
            <a:r>
              <a:rPr lang="en-US" altLang="pt-PT" baseline="-25000" smtClean="0"/>
              <a:t>2</a:t>
            </a:r>
            <a:r>
              <a:rPr lang="en-US" altLang="pt-PT" smtClean="0"/>
              <a:t> </a:t>
            </a:r>
            <a:r>
              <a:rPr lang="en-US" altLang="pt-PT" smtClean="0">
                <a:cs typeface="Arial" panose="020B0604020202020204" pitchFamily="34" charset="0"/>
              </a:rPr>
              <a:t>≤ 1000</a:t>
            </a:r>
          </a:p>
          <a:p>
            <a:pPr>
              <a:buFontTx/>
              <a:buNone/>
            </a:pPr>
            <a:r>
              <a:rPr lang="en-US" altLang="pt-PT" smtClean="0">
                <a:cs typeface="Arial" panose="020B0604020202020204" pitchFamily="34" charset="0"/>
              </a:rPr>
              <a:t>			3X</a:t>
            </a:r>
            <a:r>
              <a:rPr lang="en-US" altLang="pt-PT" baseline="-25000" smtClean="0">
                <a:cs typeface="Arial" panose="020B0604020202020204" pitchFamily="34" charset="0"/>
              </a:rPr>
              <a:t>1</a:t>
            </a:r>
            <a:r>
              <a:rPr lang="en-US" altLang="pt-PT" smtClean="0">
                <a:cs typeface="Arial" panose="020B0604020202020204" pitchFamily="34" charset="0"/>
              </a:rPr>
              <a:t> + 4X</a:t>
            </a:r>
            <a:r>
              <a:rPr lang="en-US" altLang="pt-PT" baseline="-25000" smtClean="0">
                <a:cs typeface="Arial" panose="020B0604020202020204" pitchFamily="34" charset="0"/>
              </a:rPr>
              <a:t>2</a:t>
            </a:r>
            <a:r>
              <a:rPr lang="en-US" altLang="pt-PT" smtClean="0">
                <a:cs typeface="Arial" panose="020B0604020202020204" pitchFamily="34" charset="0"/>
              </a:rPr>
              <a:t> ≤ 2400</a:t>
            </a:r>
          </a:p>
          <a:p>
            <a:pPr>
              <a:buFontTx/>
              <a:buNone/>
            </a:pPr>
            <a:r>
              <a:rPr lang="en-US" altLang="pt-PT" smtClean="0">
                <a:cs typeface="Arial" panose="020B0604020202020204" pitchFamily="34" charset="0"/>
              </a:rPr>
              <a:t>	  		X</a:t>
            </a:r>
            <a:r>
              <a:rPr lang="en-US" altLang="pt-PT" baseline="-25000" smtClean="0">
                <a:cs typeface="Arial" panose="020B0604020202020204" pitchFamily="34" charset="0"/>
              </a:rPr>
              <a:t>1</a:t>
            </a:r>
            <a:r>
              <a:rPr lang="en-US" altLang="pt-PT" smtClean="0">
                <a:cs typeface="Arial" panose="020B0604020202020204" pitchFamily="34" charset="0"/>
              </a:rPr>
              <a:t>  -   X</a:t>
            </a:r>
            <a:r>
              <a:rPr lang="en-US" altLang="pt-PT" baseline="-25000" smtClean="0">
                <a:cs typeface="Arial" panose="020B0604020202020204" pitchFamily="34" charset="0"/>
              </a:rPr>
              <a:t>2</a:t>
            </a:r>
            <a:r>
              <a:rPr lang="en-US" altLang="pt-PT" smtClean="0">
                <a:cs typeface="Arial" panose="020B0604020202020204" pitchFamily="34" charset="0"/>
              </a:rPr>
              <a:t> ≤   350</a:t>
            </a:r>
          </a:p>
          <a:p>
            <a:pPr>
              <a:buFontTx/>
              <a:buNone/>
            </a:pPr>
            <a:r>
              <a:rPr lang="en-US" altLang="pt-PT" smtClean="0">
                <a:cs typeface="Arial" panose="020B0604020202020204" pitchFamily="34" charset="0"/>
              </a:rPr>
              <a:t>			</a:t>
            </a:r>
          </a:p>
          <a:p>
            <a:pPr>
              <a:buFontTx/>
              <a:buNone/>
            </a:pPr>
            <a:r>
              <a:rPr lang="en-US" altLang="pt-PT" smtClean="0">
                <a:cs typeface="Arial" panose="020B0604020202020204" pitchFamily="34" charset="0"/>
              </a:rPr>
              <a:t>	        	X</a:t>
            </a:r>
            <a:r>
              <a:rPr lang="en-US" altLang="pt-PT" baseline="-25000" smtClean="0">
                <a:cs typeface="Arial" panose="020B0604020202020204" pitchFamily="34" charset="0"/>
              </a:rPr>
              <a:t>1</a:t>
            </a:r>
            <a:r>
              <a:rPr lang="en-US" altLang="pt-PT" smtClean="0">
                <a:cs typeface="Arial" panose="020B0604020202020204" pitchFamily="34" charset="0"/>
              </a:rPr>
              <a:t>, X</a:t>
            </a:r>
            <a:r>
              <a:rPr lang="en-US" altLang="pt-PT" baseline="-25000" smtClean="0">
                <a:cs typeface="Arial" panose="020B0604020202020204" pitchFamily="34" charset="0"/>
              </a:rPr>
              <a:t>2</a:t>
            </a:r>
            <a:r>
              <a:rPr lang="en-US" altLang="pt-PT" smtClean="0">
                <a:cs typeface="Arial" panose="020B0604020202020204" pitchFamily="34" charset="0"/>
              </a:rPr>
              <a:t> ≥ 0</a:t>
            </a:r>
            <a:endParaRPr lang="en-US" altLang="pt-PT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Multiple Optimal Solutions</a:t>
            </a:r>
          </a:p>
        </p:txBody>
      </p:sp>
      <p:sp>
        <p:nvSpPr>
          <p:cNvPr id="229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4475" y="977900"/>
            <a:ext cx="8686800" cy="5880100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dirty="0" smtClean="0"/>
              <a:t>When slope of objective function line equals slope of binding constraint the problem </a:t>
            </a:r>
            <a:r>
              <a:rPr lang="en-US" sz="2800" i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can</a:t>
            </a:r>
            <a:r>
              <a:rPr lang="en-US" sz="2800" dirty="0" smtClean="0"/>
              <a:t> have multiple optimal solutions.</a:t>
            </a:r>
          </a:p>
          <a:p>
            <a:pPr>
              <a:defRPr/>
            </a:pPr>
            <a:r>
              <a:rPr lang="en-US" sz="2800" dirty="0" smtClean="0"/>
              <a:t>The </a:t>
            </a:r>
            <a:r>
              <a:rPr lang="en-US" sz="2800" i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slope</a:t>
            </a:r>
            <a:r>
              <a:rPr lang="en-US" sz="2800" dirty="0" smtClean="0"/>
              <a:t> of a line written as: aX</a:t>
            </a:r>
            <a:r>
              <a:rPr lang="en-US" sz="2800" baseline="-25000" dirty="0" smtClean="0"/>
              <a:t>1</a:t>
            </a:r>
            <a:r>
              <a:rPr lang="en-US" sz="2800" dirty="0" smtClean="0"/>
              <a:t> + bX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 = d </a:t>
            </a:r>
          </a:p>
          <a:p>
            <a:pPr>
              <a:buFontTx/>
              <a:buNone/>
              <a:defRPr/>
            </a:pPr>
            <a:r>
              <a:rPr lang="en-US" sz="2800" dirty="0" smtClean="0"/>
              <a:t>	is: </a:t>
            </a:r>
          </a:p>
          <a:p>
            <a:pPr eaLnBrk="1" hangingPunct="1">
              <a:defRPr/>
            </a:pPr>
            <a:endParaRPr lang="en-US" sz="2800" dirty="0" smtClean="0"/>
          </a:p>
          <a:p>
            <a:pPr eaLnBrk="1" hangingPunct="1">
              <a:defRPr/>
            </a:pPr>
            <a:r>
              <a:rPr lang="en-US" sz="2800" dirty="0" smtClean="0"/>
              <a:t>Object function:</a:t>
            </a:r>
          </a:p>
          <a:p>
            <a:pPr lvl="1">
              <a:buFontTx/>
              <a:buNone/>
              <a:defRPr/>
            </a:pPr>
            <a:r>
              <a:rPr lang="en-US" dirty="0" smtClean="0"/>
              <a:t>	8X</a:t>
            </a:r>
            <a:r>
              <a:rPr lang="en-US" baseline="-25000" dirty="0" smtClean="0"/>
              <a:t>1</a:t>
            </a:r>
            <a:r>
              <a:rPr lang="en-US" dirty="0" smtClean="0"/>
              <a:t> + </a:t>
            </a:r>
            <a:r>
              <a:rPr lang="en-US" dirty="0" smtClean="0">
                <a:solidFill>
                  <a:srgbClr val="990000"/>
                </a:solidFill>
              </a:rPr>
              <a:t>4</a:t>
            </a:r>
            <a:r>
              <a:rPr lang="en-US" dirty="0" smtClean="0"/>
              <a:t>X</a:t>
            </a:r>
            <a:r>
              <a:rPr lang="en-US" baseline="-25000" dirty="0" smtClean="0"/>
              <a:t>2                  </a:t>
            </a:r>
            <a:r>
              <a:rPr lang="en-US" dirty="0" smtClean="0"/>
              <a:t>Slope is -8/4 =  </a:t>
            </a:r>
            <a:r>
              <a:rPr lang="en-US" dirty="0" smtClean="0">
                <a:solidFill>
                  <a:srgbClr val="990000"/>
                </a:solidFill>
              </a:rPr>
              <a:t>-2</a:t>
            </a:r>
            <a:endParaRPr lang="en-US" baseline="-25000" dirty="0" smtClean="0"/>
          </a:p>
          <a:p>
            <a:pPr>
              <a:defRPr/>
            </a:pPr>
            <a:r>
              <a:rPr lang="en-US" sz="2800" dirty="0" smtClean="0"/>
              <a:t>Plastic constraint:</a:t>
            </a:r>
          </a:p>
          <a:p>
            <a:pPr lvl="1">
              <a:buFontTx/>
              <a:buNone/>
              <a:defRPr/>
            </a:pPr>
            <a:r>
              <a:rPr lang="en-US" dirty="0" smtClean="0"/>
              <a:t>	2X</a:t>
            </a:r>
            <a:r>
              <a:rPr lang="en-US" baseline="-25000" dirty="0" smtClean="0"/>
              <a:t>1</a:t>
            </a:r>
            <a:r>
              <a:rPr lang="en-US" dirty="0" smtClean="0"/>
              <a:t> + 1X</a:t>
            </a:r>
            <a:r>
              <a:rPr lang="en-US" baseline="-25000" dirty="0" smtClean="0"/>
              <a:t>2</a:t>
            </a:r>
            <a:r>
              <a:rPr lang="en-US" dirty="0" smtClean="0"/>
              <a:t> </a:t>
            </a:r>
            <a:r>
              <a:rPr lang="en-US" dirty="0" smtClean="0">
                <a:cs typeface="Arial" charset="0"/>
              </a:rPr>
              <a:t>≤ 1000          </a:t>
            </a:r>
            <a:r>
              <a:rPr lang="en-US" dirty="0" smtClean="0"/>
              <a:t>Slope is -2/1 =  </a:t>
            </a:r>
            <a:r>
              <a:rPr lang="en-US" dirty="0" smtClean="0">
                <a:cs typeface="Arial" charset="0"/>
              </a:rPr>
              <a:t> </a:t>
            </a:r>
            <a:r>
              <a:rPr lang="en-US" dirty="0" smtClean="0">
                <a:solidFill>
                  <a:srgbClr val="990000"/>
                </a:solidFill>
              </a:rPr>
              <a:t>-2 </a:t>
            </a:r>
            <a:endParaRPr lang="en-US" dirty="0" smtClean="0"/>
          </a:p>
          <a:p>
            <a:pPr>
              <a:buFontTx/>
              <a:buNone/>
              <a:defRPr/>
            </a:pPr>
            <a:r>
              <a:rPr lang="en-US" sz="2800" dirty="0" smtClean="0"/>
              <a:t>								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995613" y="2979738"/>
            <a:ext cx="1957387" cy="742950"/>
          </a:xfrm>
          <a:prstGeom prst="rect">
            <a:avLst/>
          </a:prstGeom>
          <a:solidFill>
            <a:schemeClr val="accent1"/>
          </a:solidFill>
          <a:ln w="57150" algn="ctr">
            <a:solidFill>
              <a:srgbClr val="99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pt-PT" sz="3600"/>
              <a:t>-a/b</a:t>
            </a:r>
          </a:p>
        </p:txBody>
      </p:sp>
      <p:sp>
        <p:nvSpPr>
          <p:cNvPr id="13317" name="Right Arrow 4"/>
          <p:cNvSpPr>
            <a:spLocks noChangeArrowheads="1"/>
          </p:cNvSpPr>
          <p:nvPr/>
        </p:nvSpPr>
        <p:spPr bwMode="auto">
          <a:xfrm>
            <a:off x="2963863" y="4635500"/>
            <a:ext cx="582612" cy="46038"/>
          </a:xfrm>
          <a:prstGeom prst="rightArrow">
            <a:avLst>
              <a:gd name="adj1" fmla="val 50000"/>
              <a:gd name="adj2" fmla="val 49566"/>
            </a:avLst>
          </a:prstGeom>
          <a:solidFill>
            <a:schemeClr val="accent1"/>
          </a:solidFill>
          <a:ln w="57150" algn="ctr">
            <a:solidFill>
              <a:srgbClr val="000099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pt-PT" altLang="pt-PT">
              <a:solidFill>
                <a:srgbClr val="990000"/>
              </a:solidFill>
            </a:endParaRPr>
          </a:p>
        </p:txBody>
      </p:sp>
      <p:sp>
        <p:nvSpPr>
          <p:cNvPr id="13318" name="Right Arrow 5"/>
          <p:cNvSpPr>
            <a:spLocks noChangeArrowheads="1"/>
          </p:cNvSpPr>
          <p:nvPr/>
        </p:nvSpPr>
        <p:spPr bwMode="auto">
          <a:xfrm>
            <a:off x="4019550" y="5659438"/>
            <a:ext cx="584200" cy="46037"/>
          </a:xfrm>
          <a:prstGeom prst="rightArrow">
            <a:avLst>
              <a:gd name="adj1" fmla="val 50000"/>
              <a:gd name="adj2" fmla="val 49702"/>
            </a:avLst>
          </a:prstGeom>
          <a:solidFill>
            <a:schemeClr val="accent1"/>
          </a:solidFill>
          <a:ln w="57150" algn="ctr">
            <a:solidFill>
              <a:srgbClr val="000099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pt-PT" altLang="pt-PT">
              <a:solidFill>
                <a:srgbClr val="99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Multiple Optimal Solutions</a:t>
            </a:r>
          </a:p>
        </p:txBody>
      </p:sp>
      <p:sp>
        <p:nvSpPr>
          <p:cNvPr id="229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977900"/>
            <a:ext cx="8686800" cy="5880100"/>
          </a:xfrm>
        </p:spPr>
        <p:txBody>
          <a:bodyPr/>
          <a:lstStyle/>
          <a:p>
            <a:pPr lvl="1" eaLnBrk="1" hangingPunct="1">
              <a:defRPr/>
            </a:pPr>
            <a:r>
              <a:rPr lang="en-US" sz="2400" smtClean="0"/>
              <a:t>The constraint must not be a redundant constraint but must be a boundary constraint.</a:t>
            </a:r>
          </a:p>
          <a:p>
            <a:pPr lvl="1" eaLnBrk="1" hangingPunct="1">
              <a:defRPr/>
            </a:pPr>
            <a:endParaRPr lang="en-US" sz="2400" smtClean="0"/>
          </a:p>
          <a:p>
            <a:pPr lvl="1" eaLnBrk="1" hangingPunct="1">
              <a:defRPr/>
            </a:pPr>
            <a:r>
              <a:rPr lang="en-US" sz="2400" smtClean="0"/>
              <a:t>The objective function must move in the direction of the constraint—</a:t>
            </a:r>
          </a:p>
          <a:p>
            <a:pPr lvl="2" eaLnBrk="1" hangingPunct="1">
              <a:defRPr/>
            </a:pPr>
            <a:r>
              <a:rPr lang="en-US" sz="2000" smtClean="0"/>
              <a:t>In the previous example if the objective function had been </a:t>
            </a:r>
            <a:r>
              <a:rPr lang="en-US" sz="2000" i="1" smtClean="0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MIN</a:t>
            </a:r>
            <a:r>
              <a:rPr lang="en-US" sz="2000" smtClean="0"/>
              <a:t> 8X</a:t>
            </a:r>
            <a:r>
              <a:rPr lang="en-US" sz="2000" baseline="-25000" smtClean="0"/>
              <a:t>1</a:t>
            </a:r>
            <a:r>
              <a:rPr lang="en-US" sz="2000" smtClean="0"/>
              <a:t> + 4X</a:t>
            </a:r>
            <a:r>
              <a:rPr lang="en-US" sz="2000" baseline="-25000" smtClean="0"/>
              <a:t>2</a:t>
            </a:r>
            <a:r>
              <a:rPr lang="en-US" sz="2000" smtClean="0"/>
              <a:t>, then it is moved in the opposite direction of the constraint and (0,0) would be the optimal solution.</a:t>
            </a:r>
          </a:p>
          <a:p>
            <a:pPr lvl="2" eaLnBrk="1" hangingPunct="1">
              <a:defRPr/>
            </a:pPr>
            <a:endParaRPr lang="en-US" sz="2000" smtClean="0"/>
          </a:p>
          <a:p>
            <a:pPr eaLnBrk="1" hangingPunct="1">
              <a:defRPr/>
            </a:pPr>
            <a:r>
              <a:rPr lang="en-US" sz="2800" smtClean="0"/>
              <a:t>Multiple optimal solutions allow the decision maker to use </a:t>
            </a:r>
            <a:r>
              <a:rPr lang="en-US" sz="2800" i="1" smtClean="0">
                <a:solidFill>
                  <a:srgbClr val="990000"/>
                </a:solidFill>
              </a:rPr>
              <a:t>secondary criteria</a:t>
            </a:r>
            <a:r>
              <a:rPr lang="en-US" sz="2800" smtClean="0"/>
              <a:t> to select one of the optimal solutions that has another desirable characteristic (e.g. Max X</a:t>
            </a:r>
            <a:r>
              <a:rPr lang="en-US" sz="2800" baseline="-25000" smtClean="0"/>
              <a:t>1</a:t>
            </a:r>
            <a:r>
              <a:rPr lang="en-US" sz="2800" smtClean="0"/>
              <a:t> or X</a:t>
            </a:r>
            <a:r>
              <a:rPr lang="en-US" sz="2800" baseline="-25000" smtClean="0"/>
              <a:t>1</a:t>
            </a:r>
            <a:r>
              <a:rPr lang="en-US" sz="2800" smtClean="0"/>
              <a:t> = 3X</a:t>
            </a:r>
            <a:r>
              <a:rPr lang="en-US" sz="2800" baseline="-25000" smtClean="0"/>
              <a:t>2</a:t>
            </a:r>
            <a:r>
              <a:rPr lang="en-US" sz="2800" smtClean="0"/>
              <a:t>, etc.)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Alternate Optimal Solution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079500"/>
            <a:ext cx="8915400" cy="5486400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altLang="pt-PT" smtClean="0"/>
              <a:t>To find the second optimal solution:</a:t>
            </a:r>
          </a:p>
          <a:p>
            <a:pPr marL="990600" lvl="1" indent="-533400" eaLnBrk="1" hangingPunct="1">
              <a:buFontTx/>
              <a:buAutoNum type="arabicPeriod"/>
            </a:pPr>
            <a:r>
              <a:rPr lang="en-US" altLang="pt-PT" smtClean="0"/>
              <a:t>Observe that an Allowable Increase or Allowable Decrease for the objective function coefficient of some variable X</a:t>
            </a:r>
            <a:r>
              <a:rPr lang="en-US" altLang="pt-PT" baseline="-25000" smtClean="0"/>
              <a:t>j </a:t>
            </a:r>
            <a:r>
              <a:rPr lang="en-US" altLang="pt-PT" smtClean="0"/>
              <a:t>is 0</a:t>
            </a:r>
          </a:p>
          <a:p>
            <a:pPr marL="990600" lvl="1" indent="-533400" eaLnBrk="1" hangingPunct="1">
              <a:buFontTx/>
              <a:buAutoNum type="arabicPeriod"/>
            </a:pPr>
            <a:r>
              <a:rPr lang="en-US" altLang="pt-PT" smtClean="0"/>
              <a:t>Add a constraint that sets the value function cell to the optimal value from the first optimal solution.</a:t>
            </a:r>
          </a:p>
          <a:p>
            <a:pPr marL="990600" lvl="1" indent="-533400" eaLnBrk="1" hangingPunct="1">
              <a:buFontTx/>
              <a:buAutoNum type="arabicPeriod"/>
            </a:pPr>
            <a:r>
              <a:rPr lang="en-US" altLang="pt-PT" smtClean="0"/>
              <a:t>Change objective function to </a:t>
            </a:r>
          </a:p>
          <a:p>
            <a:pPr marL="1371600" lvl="2" indent="-457200" eaLnBrk="1" hangingPunct="1"/>
            <a:r>
              <a:rPr lang="en-US" altLang="pt-PT" smtClean="0"/>
              <a:t>If the Allowable Increase = 0, change objective to maximize X</a:t>
            </a:r>
            <a:r>
              <a:rPr lang="en-US" altLang="pt-PT" sz="2800" baseline="-25000" smtClean="0"/>
              <a:t>j</a:t>
            </a:r>
          </a:p>
          <a:p>
            <a:pPr marL="1371600" lvl="2" indent="-457200" eaLnBrk="1" hangingPunct="1"/>
            <a:r>
              <a:rPr lang="en-US" altLang="pt-PT" smtClean="0"/>
              <a:t>If the Allowable Decrease = 0, change objective to minimize X</a:t>
            </a:r>
            <a:r>
              <a:rPr lang="en-US" altLang="pt-PT" sz="2800" baseline="-25000" smtClean="0"/>
              <a:t>j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dirty="0" smtClean="0"/>
              <a:t>Original Optimal Solution in Excel</a:t>
            </a:r>
          </a:p>
        </p:txBody>
      </p:sp>
      <p:pic>
        <p:nvPicPr>
          <p:cNvPr id="1638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4788" y="1339850"/>
            <a:ext cx="8686800" cy="4886325"/>
          </a:xfrm>
          <a:noFill/>
          <a:extLst>
            <a:ext uri="{91240B29-F687-4F45-9708-019B960494DF}">
              <a14:hiddenLine xmlns:a14="http://schemas.microsoft.com/office/drawing/2010/main" w="57150" cap="flat" algn="ctr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smtClean="0"/>
              <a:t>Multiple Optimal Solutions in Excel</a:t>
            </a:r>
          </a:p>
        </p:txBody>
      </p:sp>
      <p:sp>
        <p:nvSpPr>
          <p:cNvPr id="2314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119188"/>
            <a:ext cx="8350250" cy="5738812"/>
          </a:xfrm>
        </p:spPr>
        <p:txBody>
          <a:bodyPr/>
          <a:lstStyle/>
          <a:p>
            <a:pPr eaLnBrk="1" hangingPunct="1"/>
            <a:r>
              <a:rPr lang="en-US" altLang="pt-PT" sz="2800" smtClean="0"/>
              <a:t>Excel – Identification of multiple solutions</a:t>
            </a:r>
          </a:p>
          <a:p>
            <a:pPr eaLnBrk="1" hangingPunct="1">
              <a:buFontTx/>
              <a:buNone/>
            </a:pPr>
            <a:endParaRPr lang="en-US" altLang="pt-PT" sz="2800" smtClean="0"/>
          </a:p>
        </p:txBody>
      </p:sp>
      <p:pic>
        <p:nvPicPr>
          <p:cNvPr id="231428" name="Picture 4"/>
          <p:cNvPicPr>
            <a:picLocks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70" r="21915" b="22102"/>
          <a:stretch>
            <a:fillRect/>
          </a:stretch>
        </p:blipFill>
        <p:spPr>
          <a:xfrm>
            <a:off x="0" y="1951038"/>
            <a:ext cx="5734050" cy="3646487"/>
          </a:xfrm>
          <a:noFill/>
        </p:spPr>
      </p:pic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4729163" y="2681288"/>
            <a:ext cx="4210050" cy="3074987"/>
            <a:chOff x="2979" y="1689"/>
            <a:chExt cx="2652" cy="1937"/>
          </a:xfrm>
        </p:grpSpPr>
        <p:sp>
          <p:nvSpPr>
            <p:cNvPr id="17414" name="Rectangle 6"/>
            <p:cNvSpPr>
              <a:spLocks noChangeArrowheads="1"/>
            </p:cNvSpPr>
            <p:nvPr/>
          </p:nvSpPr>
          <p:spPr bwMode="auto">
            <a:xfrm>
              <a:off x="3615" y="1689"/>
              <a:ext cx="2016" cy="1937"/>
            </a:xfrm>
            <a:prstGeom prst="rect">
              <a:avLst/>
            </a:prstGeom>
            <a:solidFill>
              <a:srgbClr val="FFFFFF"/>
            </a:solidFill>
            <a:ln w="57150" algn="ctr">
              <a:solidFill>
                <a:srgbClr val="000099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lvl="1" eaLnBrk="1" hangingPunct="1">
                <a:spcBef>
                  <a:spcPct val="20000"/>
                </a:spcBef>
              </a:pPr>
              <a:r>
                <a:rPr lang="en-US" altLang="pt-PT" sz="2400" b="1">
                  <a:solidFill>
                    <a:srgbClr val="990000"/>
                  </a:solidFill>
                </a:rPr>
                <a:t>Sensitivity Report</a:t>
              </a:r>
              <a:r>
                <a:rPr lang="en-US" altLang="pt-PT" b="1">
                  <a:solidFill>
                    <a:srgbClr val="000099"/>
                  </a:solidFill>
                </a:rPr>
                <a:t> </a:t>
              </a:r>
            </a:p>
            <a:p>
              <a:pPr lvl="1" eaLnBrk="1" hangingPunct="1">
                <a:spcBef>
                  <a:spcPct val="20000"/>
                </a:spcBef>
              </a:pPr>
              <a:r>
                <a:rPr lang="en-US" altLang="pt-PT" b="1">
                  <a:solidFill>
                    <a:srgbClr val="000099"/>
                  </a:solidFill>
                </a:rPr>
                <a:t>If an</a:t>
              </a:r>
            </a:p>
            <a:p>
              <a:pPr lvl="1" eaLnBrk="1" hangingPunct="1">
                <a:spcBef>
                  <a:spcPct val="20000"/>
                </a:spcBef>
              </a:pPr>
              <a:r>
                <a:rPr lang="en-US" altLang="pt-PT" b="1">
                  <a:solidFill>
                    <a:srgbClr val="000099"/>
                  </a:solidFill>
                </a:rPr>
                <a:t>Allowable Decrease</a:t>
              </a:r>
            </a:p>
            <a:p>
              <a:pPr lvl="1" eaLnBrk="1" hangingPunct="1">
                <a:spcBef>
                  <a:spcPct val="20000"/>
                </a:spcBef>
              </a:pPr>
              <a:r>
                <a:rPr lang="en-US" altLang="pt-PT" b="1">
                  <a:solidFill>
                    <a:srgbClr val="000099"/>
                  </a:solidFill>
                </a:rPr>
                <a:t>or an</a:t>
              </a:r>
            </a:p>
            <a:p>
              <a:pPr lvl="1" eaLnBrk="1" hangingPunct="1">
                <a:spcBef>
                  <a:spcPct val="20000"/>
                </a:spcBef>
              </a:pPr>
              <a:r>
                <a:rPr lang="en-US" altLang="pt-PT" b="1">
                  <a:solidFill>
                    <a:srgbClr val="000099"/>
                  </a:solidFill>
                </a:rPr>
                <a:t>Allowable Increase</a:t>
              </a:r>
            </a:p>
            <a:p>
              <a:pPr lvl="1" eaLnBrk="1" hangingPunct="1">
                <a:spcBef>
                  <a:spcPct val="20000"/>
                </a:spcBef>
              </a:pPr>
              <a:r>
                <a:rPr lang="en-US" altLang="pt-PT" b="1">
                  <a:solidFill>
                    <a:srgbClr val="000099"/>
                  </a:solidFill>
                </a:rPr>
                <a:t>of an</a:t>
              </a:r>
            </a:p>
            <a:p>
              <a:pPr lvl="1" eaLnBrk="1" hangingPunct="1">
                <a:spcBef>
                  <a:spcPct val="20000"/>
                </a:spcBef>
              </a:pPr>
              <a:r>
                <a:rPr lang="en-US" altLang="pt-PT" b="1">
                  <a:solidFill>
                    <a:srgbClr val="000099"/>
                  </a:solidFill>
                </a:rPr>
                <a:t>Objective Function</a:t>
              </a:r>
            </a:p>
            <a:p>
              <a:pPr lvl="1" eaLnBrk="1" hangingPunct="1">
                <a:spcBef>
                  <a:spcPct val="20000"/>
                </a:spcBef>
              </a:pPr>
              <a:r>
                <a:rPr lang="en-US" altLang="pt-PT" b="1">
                  <a:solidFill>
                    <a:srgbClr val="000099"/>
                  </a:solidFill>
                </a:rPr>
                <a:t>Coefficient is 0.</a:t>
              </a:r>
            </a:p>
            <a:p>
              <a:pPr eaLnBrk="1" hangingPunct="1"/>
              <a:endParaRPr lang="en-US" altLang="pt-PT"/>
            </a:p>
          </p:txBody>
        </p:sp>
        <p:sp>
          <p:nvSpPr>
            <p:cNvPr id="17415" name="Line 7"/>
            <p:cNvSpPr>
              <a:spLocks noChangeShapeType="1"/>
            </p:cNvSpPr>
            <p:nvPr/>
          </p:nvSpPr>
          <p:spPr bwMode="auto">
            <a:xfrm flipH="1" flipV="1">
              <a:off x="3376" y="2284"/>
              <a:ext cx="775" cy="69"/>
            </a:xfrm>
            <a:prstGeom prst="line">
              <a:avLst/>
            </a:prstGeom>
            <a:noFill/>
            <a:ln w="57150">
              <a:solidFill>
                <a:srgbClr val="000099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PT"/>
            </a:p>
          </p:txBody>
        </p:sp>
        <p:sp>
          <p:nvSpPr>
            <p:cNvPr id="17416" name="Line 8"/>
            <p:cNvSpPr>
              <a:spLocks noChangeShapeType="1"/>
            </p:cNvSpPr>
            <p:nvPr/>
          </p:nvSpPr>
          <p:spPr bwMode="auto">
            <a:xfrm flipH="1" flipV="1">
              <a:off x="2979" y="2403"/>
              <a:ext cx="1172" cy="308"/>
            </a:xfrm>
            <a:prstGeom prst="line">
              <a:avLst/>
            </a:prstGeom>
            <a:noFill/>
            <a:ln w="57150">
              <a:solidFill>
                <a:srgbClr val="000099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PT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1427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smtClean="0"/>
              <a:t>Alternate Optimal Solution in Excel</a:t>
            </a:r>
          </a:p>
        </p:txBody>
      </p:sp>
      <p:pic>
        <p:nvPicPr>
          <p:cNvPr id="18435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2"/>
          <p:cNvSpPr>
            <a:spLocks noGrp="1" noChangeArrowheads="1"/>
          </p:cNvSpPr>
          <p:nvPr>
            <p:ph type="title"/>
          </p:nvPr>
        </p:nvSpPr>
        <p:spPr>
          <a:xfrm>
            <a:off x="247650" y="330200"/>
            <a:ext cx="8686800" cy="1141413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smtClean="0"/>
              <a:t>Generating the </a:t>
            </a:r>
            <a:br>
              <a:rPr lang="en-US" sz="4000" smtClean="0"/>
            </a:br>
            <a:r>
              <a:rPr lang="en-US" sz="4000" smtClean="0"/>
              <a:t>Multiple Optimal Solutions 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4788" y="1608138"/>
            <a:ext cx="8686800" cy="6037262"/>
          </a:xfrm>
        </p:spPr>
        <p:txBody>
          <a:bodyPr/>
          <a:lstStyle/>
          <a:p>
            <a:pPr eaLnBrk="1" hangingPunct="1"/>
            <a:r>
              <a:rPr lang="en-US" altLang="pt-PT" smtClean="0"/>
              <a:t>Any weighted average of optimal solutions is also optimal.</a:t>
            </a:r>
          </a:p>
          <a:p>
            <a:pPr lvl="1" eaLnBrk="1" hangingPunct="1"/>
            <a:r>
              <a:rPr lang="en-US" altLang="pt-PT" smtClean="0"/>
              <a:t>In the previous example it can be shown that the two optimal extreme points are (320,360) and (450, 100).</a:t>
            </a:r>
          </a:p>
          <a:p>
            <a:pPr lvl="2" eaLnBrk="1" hangingPunct="1"/>
            <a:r>
              <a:rPr lang="en-US" altLang="pt-PT" smtClean="0"/>
              <a:t>Thus .5(320,360) + .5(450,100) = (385,230) is also an optimal point that is half-way between these two points.</a:t>
            </a:r>
          </a:p>
          <a:p>
            <a:pPr lvl="2" eaLnBrk="1" hangingPunct="1"/>
            <a:r>
              <a:rPr lang="en-US" altLang="pt-PT" smtClean="0"/>
              <a:t>.8(320,360) + .2(450,100) = (346,308) is also an optimal point that is 8/10 of the way up the line toward (320,360).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86800" cy="954088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Review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041400"/>
            <a:ext cx="8686800" cy="5816600"/>
          </a:xfrm>
        </p:spPr>
        <p:txBody>
          <a:bodyPr/>
          <a:lstStyle/>
          <a:p>
            <a:pPr eaLnBrk="1" hangingPunct="1"/>
            <a:r>
              <a:rPr lang="en-US" altLang="pt-PT" smtClean="0"/>
              <a:t>When a linear programming model is solved it:</a:t>
            </a:r>
          </a:p>
          <a:p>
            <a:pPr lvl="1" eaLnBrk="1" hangingPunct="1"/>
            <a:r>
              <a:rPr lang="en-US" altLang="pt-PT" smtClean="0"/>
              <a:t>Has a unique optimal solution</a:t>
            </a:r>
          </a:p>
          <a:p>
            <a:pPr lvl="1" eaLnBrk="1" hangingPunct="1"/>
            <a:r>
              <a:rPr lang="en-US" altLang="pt-PT" smtClean="0"/>
              <a:t>Has multiple optimal solutions</a:t>
            </a:r>
          </a:p>
          <a:p>
            <a:pPr lvl="1" eaLnBrk="1" hangingPunct="1"/>
            <a:r>
              <a:rPr lang="en-US" altLang="pt-PT" smtClean="0"/>
              <a:t>Is infeasible </a:t>
            </a:r>
          </a:p>
          <a:p>
            <a:pPr lvl="1" eaLnBrk="1" hangingPunct="1"/>
            <a:r>
              <a:rPr lang="en-US" altLang="pt-PT" smtClean="0"/>
              <a:t>Is unbounded</a:t>
            </a:r>
          </a:p>
          <a:p>
            <a:pPr eaLnBrk="1" hangingPunct="1"/>
            <a:r>
              <a:rPr lang="en-US" altLang="pt-PT" smtClean="0"/>
              <a:t>Identification of each </a:t>
            </a:r>
          </a:p>
          <a:p>
            <a:pPr lvl="1" eaLnBrk="1" hangingPunct="1"/>
            <a:r>
              <a:rPr lang="en-US" altLang="pt-PT" smtClean="0"/>
              <a:t>By Excel</a:t>
            </a:r>
          </a:p>
          <a:p>
            <a:pPr eaLnBrk="1" hangingPunct="1"/>
            <a:r>
              <a:rPr lang="en-US" altLang="pt-PT" smtClean="0"/>
              <a:t>Find alternative solutions for multiple optimal solutions problem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86800" cy="1512888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Models With No Solutions</a:t>
            </a:r>
            <a:br>
              <a:rPr lang="en-US" dirty="0" smtClean="0"/>
            </a:br>
            <a:r>
              <a:rPr lang="en-US" dirty="0" smtClean="0"/>
              <a:t>- Infeasibility</a:t>
            </a:r>
            <a:endParaRPr lang="en-US" dirty="0"/>
          </a:p>
        </p:txBody>
      </p:sp>
      <p:sp>
        <p:nvSpPr>
          <p:cNvPr id="6147" name="Text Placeholder 2"/>
          <p:cNvSpPr>
            <a:spLocks noGrp="1"/>
          </p:cNvSpPr>
          <p:nvPr>
            <p:ph type="body" sz="half" idx="1"/>
          </p:nvPr>
        </p:nvSpPr>
        <p:spPr>
          <a:xfrm>
            <a:off x="228600" y="1797050"/>
            <a:ext cx="8583613" cy="506095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pt-PT" smtClean="0"/>
              <a:t>Max 		8X</a:t>
            </a:r>
            <a:r>
              <a:rPr lang="en-US" altLang="pt-PT" baseline="-25000" smtClean="0"/>
              <a:t>1</a:t>
            </a:r>
            <a:r>
              <a:rPr lang="en-US" altLang="pt-PT" smtClean="0"/>
              <a:t> + 5X</a:t>
            </a:r>
            <a:r>
              <a:rPr lang="en-US" altLang="pt-PT" baseline="-25000" smtClean="0"/>
              <a:t>2</a:t>
            </a:r>
          </a:p>
          <a:p>
            <a:pPr>
              <a:buFontTx/>
              <a:buNone/>
            </a:pPr>
            <a:endParaRPr lang="en-US" altLang="pt-PT" smtClean="0"/>
          </a:p>
          <a:p>
            <a:pPr>
              <a:buFontTx/>
              <a:buNone/>
            </a:pPr>
            <a:r>
              <a:rPr lang="en-US" altLang="pt-PT" smtClean="0"/>
              <a:t>s.t.		2X</a:t>
            </a:r>
            <a:r>
              <a:rPr lang="en-US" altLang="pt-PT" baseline="-25000" smtClean="0"/>
              <a:t>1</a:t>
            </a:r>
            <a:r>
              <a:rPr lang="en-US" altLang="pt-PT" smtClean="0"/>
              <a:t> + 1X</a:t>
            </a:r>
            <a:r>
              <a:rPr lang="en-US" altLang="pt-PT" baseline="-25000" smtClean="0"/>
              <a:t>2</a:t>
            </a:r>
            <a:r>
              <a:rPr lang="en-US" altLang="pt-PT" smtClean="0"/>
              <a:t> </a:t>
            </a:r>
            <a:r>
              <a:rPr lang="en-US" altLang="pt-PT" smtClean="0">
                <a:cs typeface="Arial" panose="020B0604020202020204" pitchFamily="34" charset="0"/>
              </a:rPr>
              <a:t>≤ 1000</a:t>
            </a:r>
          </a:p>
          <a:p>
            <a:pPr>
              <a:buFontTx/>
              <a:buNone/>
            </a:pPr>
            <a:r>
              <a:rPr lang="en-US" altLang="pt-PT" smtClean="0">
                <a:cs typeface="Arial" panose="020B0604020202020204" pitchFamily="34" charset="0"/>
              </a:rPr>
              <a:t>			3X</a:t>
            </a:r>
            <a:r>
              <a:rPr lang="en-US" altLang="pt-PT" baseline="-25000" smtClean="0">
                <a:cs typeface="Arial" panose="020B0604020202020204" pitchFamily="34" charset="0"/>
              </a:rPr>
              <a:t>1</a:t>
            </a:r>
            <a:r>
              <a:rPr lang="en-US" altLang="pt-PT" smtClean="0">
                <a:cs typeface="Arial" panose="020B0604020202020204" pitchFamily="34" charset="0"/>
              </a:rPr>
              <a:t> + 4X</a:t>
            </a:r>
            <a:r>
              <a:rPr lang="en-US" altLang="pt-PT" baseline="-25000" smtClean="0">
                <a:cs typeface="Arial" panose="020B0604020202020204" pitchFamily="34" charset="0"/>
              </a:rPr>
              <a:t>2</a:t>
            </a:r>
            <a:r>
              <a:rPr lang="en-US" altLang="pt-PT" smtClean="0">
                <a:cs typeface="Arial" panose="020B0604020202020204" pitchFamily="34" charset="0"/>
              </a:rPr>
              <a:t> ≤ 2400</a:t>
            </a:r>
          </a:p>
          <a:p>
            <a:pPr>
              <a:buFontTx/>
              <a:buNone/>
            </a:pPr>
            <a:r>
              <a:rPr lang="en-US" altLang="pt-PT" smtClean="0">
                <a:cs typeface="Arial" panose="020B0604020202020204" pitchFamily="34" charset="0"/>
              </a:rPr>
              <a:t>	  		X</a:t>
            </a:r>
            <a:r>
              <a:rPr lang="en-US" altLang="pt-PT" baseline="-25000" smtClean="0">
                <a:cs typeface="Arial" panose="020B0604020202020204" pitchFamily="34" charset="0"/>
              </a:rPr>
              <a:t>1</a:t>
            </a:r>
            <a:r>
              <a:rPr lang="en-US" altLang="pt-PT" smtClean="0">
                <a:cs typeface="Arial" panose="020B0604020202020204" pitchFamily="34" charset="0"/>
              </a:rPr>
              <a:t>  -   X</a:t>
            </a:r>
            <a:r>
              <a:rPr lang="en-US" altLang="pt-PT" baseline="-25000" smtClean="0">
                <a:cs typeface="Arial" panose="020B0604020202020204" pitchFamily="34" charset="0"/>
              </a:rPr>
              <a:t>2</a:t>
            </a:r>
            <a:r>
              <a:rPr lang="en-US" altLang="pt-PT" smtClean="0">
                <a:cs typeface="Arial" panose="020B0604020202020204" pitchFamily="34" charset="0"/>
              </a:rPr>
              <a:t> ≤   350</a:t>
            </a:r>
          </a:p>
          <a:p>
            <a:pPr>
              <a:buFontTx/>
              <a:buNone/>
            </a:pPr>
            <a:r>
              <a:rPr lang="en-US" altLang="pt-PT" smtClean="0">
                <a:cs typeface="Arial" panose="020B0604020202020204" pitchFamily="34" charset="0"/>
              </a:rPr>
              <a:t>			</a:t>
            </a:r>
            <a:r>
              <a:rPr lang="en-US" altLang="pt-PT" smtClean="0">
                <a:solidFill>
                  <a:srgbClr val="990000"/>
                </a:solidFill>
                <a:cs typeface="Arial" panose="020B0604020202020204" pitchFamily="34" charset="0"/>
              </a:rPr>
              <a:t>X</a:t>
            </a:r>
            <a:r>
              <a:rPr lang="en-US" altLang="pt-PT" baseline="-25000" smtClean="0">
                <a:solidFill>
                  <a:srgbClr val="990000"/>
                </a:solidFill>
                <a:cs typeface="Arial" panose="020B0604020202020204" pitchFamily="34" charset="0"/>
              </a:rPr>
              <a:t>1</a:t>
            </a:r>
            <a:r>
              <a:rPr lang="en-US" altLang="pt-PT" smtClean="0">
                <a:solidFill>
                  <a:srgbClr val="990000"/>
                </a:solidFill>
                <a:cs typeface="Arial" panose="020B0604020202020204" pitchFamily="34" charset="0"/>
              </a:rPr>
              <a:t> ≥  800</a:t>
            </a:r>
          </a:p>
          <a:p>
            <a:pPr>
              <a:buFontTx/>
              <a:buNone/>
            </a:pPr>
            <a:endParaRPr lang="en-US" altLang="pt-PT" smtClean="0">
              <a:cs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en-US" altLang="pt-PT" smtClean="0">
                <a:cs typeface="Arial" panose="020B0604020202020204" pitchFamily="34" charset="0"/>
              </a:rPr>
              <a:t>	        	X</a:t>
            </a:r>
            <a:r>
              <a:rPr lang="en-US" altLang="pt-PT" baseline="-25000" smtClean="0">
                <a:cs typeface="Arial" panose="020B0604020202020204" pitchFamily="34" charset="0"/>
              </a:rPr>
              <a:t>1</a:t>
            </a:r>
            <a:r>
              <a:rPr lang="en-US" altLang="pt-PT" smtClean="0">
                <a:cs typeface="Arial" panose="020B0604020202020204" pitchFamily="34" charset="0"/>
              </a:rPr>
              <a:t>, X</a:t>
            </a:r>
            <a:r>
              <a:rPr lang="en-US" altLang="pt-PT" baseline="-25000" smtClean="0">
                <a:cs typeface="Arial" panose="020B0604020202020204" pitchFamily="34" charset="0"/>
              </a:rPr>
              <a:t>2</a:t>
            </a:r>
            <a:r>
              <a:rPr lang="en-US" altLang="pt-PT" smtClean="0">
                <a:cs typeface="Arial" panose="020B0604020202020204" pitchFamily="34" charset="0"/>
              </a:rPr>
              <a:t> ≥ 0</a:t>
            </a:r>
            <a:endParaRPr lang="en-US" altLang="pt-PT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86800" cy="1512888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Solver - Infeasible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sz="half" idx="1"/>
          </p:nvPr>
        </p:nvSpPr>
        <p:spPr>
          <a:xfrm>
            <a:off x="228600" y="1797050"/>
            <a:ext cx="8583613" cy="5060950"/>
          </a:xfrm>
        </p:spPr>
        <p:txBody>
          <a:bodyPr/>
          <a:lstStyle/>
          <a:p>
            <a:pPr>
              <a:buFontTx/>
              <a:buNone/>
            </a:pPr>
            <a:r>
              <a:rPr lang="fr-FR" altLang="pt-PT" b="0" smtClean="0"/>
              <a:t> </a:t>
            </a:r>
            <a:r>
              <a:rPr lang="fr-FR" altLang="pt-PT" smtClean="0"/>
              <a:t> </a:t>
            </a:r>
            <a:r>
              <a:rPr lang="fr-FR" altLang="pt-PT" b="0" smtClean="0"/>
              <a:t> </a:t>
            </a:r>
            <a:r>
              <a:rPr lang="fr-FR" altLang="pt-PT" smtClean="0"/>
              <a:t> </a:t>
            </a:r>
            <a:r>
              <a:rPr lang="fr-FR" altLang="pt-PT" b="0" smtClean="0"/>
              <a:t> </a:t>
            </a:r>
            <a:r>
              <a:rPr lang="fr-FR" altLang="pt-PT" smtClean="0"/>
              <a:t> </a:t>
            </a:r>
            <a:r>
              <a:rPr lang="fr-FR" altLang="pt-PT" b="0" smtClean="0"/>
              <a:t> </a:t>
            </a:r>
            <a:r>
              <a:rPr lang="fr-FR" altLang="pt-PT" smtClean="0"/>
              <a:t> </a:t>
            </a:r>
            <a:r>
              <a:rPr lang="fr-FR" altLang="pt-PT" b="0" smtClean="0"/>
              <a:t> </a:t>
            </a:r>
            <a:r>
              <a:rPr lang="fr-FR" altLang="pt-PT" smtClean="0"/>
              <a:t> </a:t>
            </a:r>
            <a:r>
              <a:rPr lang="fr-FR" altLang="pt-PT" b="0" smtClean="0"/>
              <a:t> </a:t>
            </a:r>
            <a:r>
              <a:rPr lang="fr-FR" altLang="pt-PT" smtClean="0"/>
              <a:t> </a:t>
            </a:r>
            <a:r>
              <a:rPr lang="fr-FR" altLang="pt-PT" b="0" smtClean="0"/>
              <a:t> </a:t>
            </a:r>
            <a:r>
              <a:rPr lang="fr-FR" altLang="pt-PT" smtClean="0"/>
              <a:t> </a:t>
            </a:r>
            <a:r>
              <a:rPr lang="fr-FR" altLang="pt-PT" b="0" smtClean="0"/>
              <a:t> </a:t>
            </a:r>
            <a:r>
              <a:rPr lang="fr-FR" altLang="pt-PT" smtClean="0"/>
              <a:t> </a:t>
            </a:r>
            <a:r>
              <a:rPr lang="fr-FR" altLang="pt-PT" b="0" smtClean="0"/>
              <a:t> </a:t>
            </a:r>
            <a:r>
              <a:rPr lang="fr-FR" altLang="pt-PT" smtClean="0"/>
              <a:t> </a:t>
            </a:r>
            <a:r>
              <a:rPr lang="fr-FR" altLang="pt-PT" b="0" smtClean="0"/>
              <a:t> </a:t>
            </a:r>
            <a:r>
              <a:rPr lang="fr-FR" altLang="pt-PT" smtClean="0"/>
              <a:t> </a:t>
            </a:r>
            <a:r>
              <a:rPr lang="fr-FR" altLang="pt-PT" b="0" smtClean="0"/>
              <a:t> </a:t>
            </a:r>
            <a:r>
              <a:rPr lang="fr-FR" altLang="pt-PT" smtClean="0"/>
              <a:t> </a:t>
            </a:r>
            <a:endParaRPr lang="en-US" altLang="pt-PT" smtClean="0"/>
          </a:p>
          <a:p>
            <a:pPr>
              <a:buFontTx/>
              <a:buNone/>
            </a:pPr>
            <a:endParaRPr lang="en-US" altLang="pt-PT" smtClean="0">
              <a:cs typeface="Arial" panose="020B0604020202020204" pitchFamily="34" charset="0"/>
            </a:endParaRPr>
          </a:p>
          <a:p>
            <a:pPr>
              <a:buFontTx/>
              <a:buNone/>
            </a:pPr>
            <a:endParaRPr lang="en-US" altLang="pt-PT" smtClean="0"/>
          </a:p>
        </p:txBody>
      </p:sp>
      <p:graphicFrame>
        <p:nvGraphicFramePr>
          <p:cNvPr id="1026" name="Object 7"/>
          <p:cNvGraphicFramePr>
            <a:graphicFrameLocks noChangeAspect="1"/>
          </p:cNvGraphicFramePr>
          <p:nvPr/>
        </p:nvGraphicFramePr>
        <p:xfrm>
          <a:off x="744538" y="1300163"/>
          <a:ext cx="7831137" cy="2011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Worksheet" r:id="rId3" imgW="4752903" imgH="1609652" progId="Excel.Sheet.8">
                  <p:embed/>
                </p:oleObj>
              </mc:Choice>
              <mc:Fallback>
                <p:oleObj name="Worksheet" r:id="rId3" imgW="4752903" imgH="1609652" progId="Excel.Sheet.8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4538" y="1300163"/>
                        <a:ext cx="7831137" cy="2011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57150" algn="ctr">
                            <a:solidFill>
                              <a:srgbClr val="000099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9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88" y="3771900"/>
            <a:ext cx="5062537" cy="277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9413" y="3730625"/>
            <a:ext cx="3333750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86800" cy="1512888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Solver Results</a:t>
            </a:r>
            <a:endParaRPr lang="en-US" dirty="0"/>
          </a:p>
        </p:txBody>
      </p:sp>
      <p:sp>
        <p:nvSpPr>
          <p:cNvPr id="7171" name="Text Placeholder 2"/>
          <p:cNvSpPr>
            <a:spLocks noGrp="1"/>
          </p:cNvSpPr>
          <p:nvPr>
            <p:ph type="body" sz="half" idx="1"/>
          </p:nvPr>
        </p:nvSpPr>
        <p:spPr>
          <a:xfrm>
            <a:off x="228600" y="1246188"/>
            <a:ext cx="8583613" cy="5611812"/>
          </a:xfrm>
        </p:spPr>
        <p:txBody>
          <a:bodyPr/>
          <a:lstStyle/>
          <a:p>
            <a:pPr>
              <a:buFontTx/>
              <a:buNone/>
            </a:pPr>
            <a:endParaRPr lang="pt-PT" altLang="pt-PT" smtClean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475" y="1290638"/>
            <a:ext cx="7631113" cy="537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86800" cy="858838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Infeasibility</a:t>
            </a:r>
          </a:p>
        </p:txBody>
      </p:sp>
      <p:sp>
        <p:nvSpPr>
          <p:cNvPr id="2222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041400"/>
            <a:ext cx="8915400" cy="5816600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dirty="0" smtClean="0"/>
              <a:t>Excel – When </a:t>
            </a:r>
            <a:r>
              <a:rPr lang="en-US" sz="2800" i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Solve</a:t>
            </a:r>
            <a:r>
              <a:rPr lang="en-US" sz="2800" dirty="0" smtClean="0"/>
              <a:t> is clicked:</a:t>
            </a:r>
          </a:p>
          <a:p>
            <a:pPr eaLnBrk="1" hangingPunct="1">
              <a:defRPr/>
            </a:pPr>
            <a:endParaRPr lang="en-US" sz="2800" dirty="0" smtClean="0"/>
          </a:p>
          <a:p>
            <a:pPr eaLnBrk="1" hangingPunct="1">
              <a:defRPr/>
            </a:pPr>
            <a:endParaRPr lang="en-US" sz="2800" dirty="0" smtClean="0"/>
          </a:p>
          <a:p>
            <a:pPr eaLnBrk="1" hangingPunct="1">
              <a:defRPr/>
            </a:pPr>
            <a:endParaRPr lang="en-US" sz="2800" dirty="0" smtClean="0"/>
          </a:p>
          <a:p>
            <a:pPr eaLnBrk="1" hangingPunct="1">
              <a:defRPr/>
            </a:pPr>
            <a:endParaRPr lang="en-US" sz="2800" dirty="0" smtClean="0"/>
          </a:p>
          <a:p>
            <a:pPr eaLnBrk="1" hangingPunct="1">
              <a:defRPr/>
            </a:pPr>
            <a:endParaRPr lang="en-US" sz="2800" dirty="0" smtClean="0"/>
          </a:p>
          <a:p>
            <a:pPr eaLnBrk="1" hangingPunct="1">
              <a:defRPr/>
            </a:pPr>
            <a:r>
              <a:rPr lang="en-US" sz="2800" dirty="0" smtClean="0"/>
              <a:t>A problem is</a:t>
            </a:r>
            <a:r>
              <a:rPr lang="en-US" sz="2800" i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infeasible</a:t>
            </a:r>
            <a:r>
              <a:rPr lang="en-US" sz="2800" dirty="0" smtClean="0"/>
              <a:t> when there are no solutions that satisfy all the constraints.</a:t>
            </a:r>
          </a:p>
          <a:p>
            <a:pPr eaLnBrk="1" hangingPunct="1">
              <a:defRPr/>
            </a:pPr>
            <a:r>
              <a:rPr lang="en-US" sz="2800" dirty="0" smtClean="0"/>
              <a:t>Infeasibility can occur from</a:t>
            </a:r>
          </a:p>
          <a:p>
            <a:pPr lvl="1" eaLnBrk="1" hangingPunct="1">
              <a:defRPr/>
            </a:pPr>
            <a:r>
              <a:rPr lang="en-US" sz="2400" dirty="0" smtClean="0"/>
              <a:t>Input Error</a:t>
            </a:r>
          </a:p>
          <a:p>
            <a:pPr lvl="1" eaLnBrk="1" hangingPunct="1">
              <a:defRPr/>
            </a:pPr>
            <a:r>
              <a:rPr lang="en-US" sz="2400" dirty="0" err="1" smtClean="0"/>
              <a:t>Mis</a:t>
            </a:r>
            <a:r>
              <a:rPr lang="en-US" sz="2400" dirty="0" smtClean="0"/>
              <a:t>-formulation</a:t>
            </a:r>
          </a:p>
          <a:p>
            <a:pPr lvl="1" eaLnBrk="1" hangingPunct="1">
              <a:defRPr/>
            </a:pPr>
            <a:r>
              <a:rPr lang="en-US" sz="2400" dirty="0" smtClean="0"/>
              <a:t>Simply an inconsistent set of constraints</a:t>
            </a:r>
          </a:p>
        </p:txBody>
      </p:sp>
      <p:pic>
        <p:nvPicPr>
          <p:cNvPr id="222212" name="Picture 4"/>
          <p:cNvPicPr>
            <a:picLocks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44650" y="1593850"/>
            <a:ext cx="5595938" cy="2254250"/>
          </a:xfrm>
          <a:noFill/>
        </p:spPr>
      </p:pic>
      <p:sp>
        <p:nvSpPr>
          <p:cNvPr id="8197" name="Right Arrow 4"/>
          <p:cNvSpPr>
            <a:spLocks noChangeArrowheads="1"/>
          </p:cNvSpPr>
          <p:nvPr/>
        </p:nvSpPr>
        <p:spPr bwMode="auto">
          <a:xfrm>
            <a:off x="536575" y="1844675"/>
            <a:ext cx="1039813" cy="773113"/>
          </a:xfrm>
          <a:prstGeom prst="rightArrow">
            <a:avLst>
              <a:gd name="adj1" fmla="val 50000"/>
              <a:gd name="adj2" fmla="val 49926"/>
            </a:avLst>
          </a:prstGeom>
          <a:solidFill>
            <a:srgbClr val="C00000"/>
          </a:solidFill>
          <a:ln w="57150" algn="ctr">
            <a:solidFill>
              <a:srgbClr val="000099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pt-PT" altLang="pt-P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22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21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86800" cy="1512888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Models With An </a:t>
            </a:r>
            <a:br>
              <a:rPr lang="en-US" dirty="0" smtClean="0"/>
            </a:br>
            <a:r>
              <a:rPr lang="en-US" dirty="0" smtClean="0"/>
              <a:t>“Unbounded” Solution</a:t>
            </a:r>
            <a:endParaRPr lang="en-US" dirty="0"/>
          </a:p>
        </p:txBody>
      </p:sp>
      <p:sp>
        <p:nvSpPr>
          <p:cNvPr id="9219" name="Text Placeholder 2"/>
          <p:cNvSpPr>
            <a:spLocks noGrp="1"/>
          </p:cNvSpPr>
          <p:nvPr>
            <p:ph type="body" sz="half" idx="1"/>
          </p:nvPr>
        </p:nvSpPr>
        <p:spPr>
          <a:xfrm>
            <a:off x="228600" y="1797050"/>
            <a:ext cx="8583613" cy="5060950"/>
          </a:xfrm>
        </p:spPr>
        <p:txBody>
          <a:bodyPr/>
          <a:lstStyle/>
          <a:p>
            <a:pPr>
              <a:buFontTx/>
              <a:buNone/>
            </a:pPr>
            <a:endParaRPr lang="en-US" altLang="pt-PT" smtClean="0"/>
          </a:p>
          <a:p>
            <a:pPr>
              <a:buFontTx/>
              <a:buNone/>
            </a:pPr>
            <a:r>
              <a:rPr lang="en-US" altLang="pt-PT" smtClean="0"/>
              <a:t>Max 		8X</a:t>
            </a:r>
            <a:r>
              <a:rPr lang="en-US" altLang="pt-PT" baseline="-25000" smtClean="0"/>
              <a:t>1</a:t>
            </a:r>
            <a:r>
              <a:rPr lang="en-US" altLang="pt-PT" smtClean="0"/>
              <a:t> + 5X</a:t>
            </a:r>
            <a:r>
              <a:rPr lang="en-US" altLang="pt-PT" baseline="-25000" smtClean="0"/>
              <a:t>2</a:t>
            </a:r>
          </a:p>
          <a:p>
            <a:pPr>
              <a:buFontTx/>
              <a:buNone/>
            </a:pPr>
            <a:endParaRPr lang="en-US" altLang="pt-PT" smtClean="0"/>
          </a:p>
          <a:p>
            <a:pPr>
              <a:buFontTx/>
              <a:buNone/>
            </a:pPr>
            <a:r>
              <a:rPr lang="en-US" altLang="pt-PT" smtClean="0"/>
              <a:t>s.t.	  	X</a:t>
            </a:r>
            <a:r>
              <a:rPr lang="en-US" altLang="pt-PT" baseline="-25000" smtClean="0"/>
              <a:t>1 </a:t>
            </a:r>
            <a:r>
              <a:rPr lang="en-US" altLang="pt-PT" smtClean="0"/>
              <a:t> -   X</a:t>
            </a:r>
            <a:r>
              <a:rPr lang="en-US" altLang="pt-PT" baseline="-25000" smtClean="0"/>
              <a:t>2</a:t>
            </a:r>
            <a:r>
              <a:rPr lang="en-US" altLang="pt-PT" smtClean="0"/>
              <a:t> </a:t>
            </a:r>
            <a:r>
              <a:rPr lang="en-US" altLang="pt-PT" smtClean="0">
                <a:cs typeface="Arial" panose="020B0604020202020204" pitchFamily="34" charset="0"/>
              </a:rPr>
              <a:t>≤ 350</a:t>
            </a:r>
          </a:p>
          <a:p>
            <a:pPr>
              <a:buFontTx/>
              <a:buNone/>
            </a:pPr>
            <a:r>
              <a:rPr lang="en-US" altLang="pt-PT" smtClean="0">
                <a:cs typeface="Arial" panose="020B0604020202020204" pitchFamily="34" charset="0"/>
              </a:rPr>
              <a:t>	  		X</a:t>
            </a:r>
            <a:r>
              <a:rPr lang="en-US" altLang="pt-PT" baseline="-25000" smtClean="0">
                <a:cs typeface="Arial" panose="020B0604020202020204" pitchFamily="34" charset="0"/>
              </a:rPr>
              <a:t>1               </a:t>
            </a:r>
            <a:r>
              <a:rPr lang="en-US" altLang="pt-PT" smtClean="0">
                <a:cs typeface="Arial" panose="020B0604020202020204" pitchFamily="34" charset="0"/>
              </a:rPr>
              <a:t>≥ 200</a:t>
            </a:r>
          </a:p>
          <a:p>
            <a:pPr>
              <a:buFontTx/>
              <a:buNone/>
            </a:pPr>
            <a:r>
              <a:rPr lang="en-US" altLang="pt-PT" smtClean="0">
                <a:cs typeface="Arial" panose="020B0604020202020204" pitchFamily="34" charset="0"/>
              </a:rPr>
              <a:t>		 	X</a:t>
            </a:r>
            <a:r>
              <a:rPr lang="en-US" altLang="pt-PT" baseline="-25000" smtClean="0">
                <a:cs typeface="Arial" panose="020B0604020202020204" pitchFamily="34" charset="0"/>
              </a:rPr>
              <a:t>2</a:t>
            </a:r>
            <a:r>
              <a:rPr lang="en-US" altLang="pt-PT" smtClean="0">
                <a:cs typeface="Arial" panose="020B0604020202020204" pitchFamily="34" charset="0"/>
              </a:rPr>
              <a:t> 	      ≥ 200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86800" cy="1512888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Solver - Unbounded</a:t>
            </a:r>
            <a:endParaRPr lang="en-US" dirty="0"/>
          </a:p>
        </p:txBody>
      </p:sp>
      <p:sp>
        <p:nvSpPr>
          <p:cNvPr id="2052" name="Text Placeholder 2"/>
          <p:cNvSpPr>
            <a:spLocks noGrp="1"/>
          </p:cNvSpPr>
          <p:nvPr>
            <p:ph type="body" sz="half" idx="1"/>
          </p:nvPr>
        </p:nvSpPr>
        <p:spPr>
          <a:xfrm>
            <a:off x="228600" y="1797050"/>
            <a:ext cx="8583613" cy="5060950"/>
          </a:xfrm>
        </p:spPr>
        <p:txBody>
          <a:bodyPr/>
          <a:lstStyle/>
          <a:p>
            <a:pPr>
              <a:buFontTx/>
              <a:buNone/>
            </a:pPr>
            <a:r>
              <a:rPr lang="fr-FR" altLang="pt-PT" b="0" smtClean="0"/>
              <a:t> </a:t>
            </a:r>
            <a:r>
              <a:rPr lang="fr-FR" altLang="pt-PT" smtClean="0"/>
              <a:t> </a:t>
            </a:r>
            <a:r>
              <a:rPr lang="fr-FR" altLang="pt-PT" b="0" smtClean="0"/>
              <a:t> </a:t>
            </a:r>
            <a:r>
              <a:rPr lang="fr-FR" altLang="pt-PT" smtClean="0"/>
              <a:t> </a:t>
            </a:r>
            <a:r>
              <a:rPr lang="fr-FR" altLang="pt-PT" b="0" smtClean="0"/>
              <a:t> </a:t>
            </a:r>
            <a:r>
              <a:rPr lang="fr-FR" altLang="pt-PT" smtClean="0"/>
              <a:t> </a:t>
            </a:r>
            <a:r>
              <a:rPr lang="fr-FR" altLang="pt-PT" b="0" smtClean="0"/>
              <a:t> </a:t>
            </a:r>
            <a:r>
              <a:rPr lang="fr-FR" altLang="pt-PT" smtClean="0"/>
              <a:t> </a:t>
            </a:r>
            <a:r>
              <a:rPr lang="fr-FR" altLang="pt-PT" b="0" smtClean="0"/>
              <a:t> </a:t>
            </a:r>
            <a:r>
              <a:rPr lang="fr-FR" altLang="pt-PT" smtClean="0"/>
              <a:t> </a:t>
            </a:r>
            <a:r>
              <a:rPr lang="fr-FR" altLang="pt-PT" b="0" smtClean="0"/>
              <a:t> </a:t>
            </a:r>
            <a:r>
              <a:rPr lang="fr-FR" altLang="pt-PT" smtClean="0"/>
              <a:t> </a:t>
            </a:r>
            <a:r>
              <a:rPr lang="fr-FR" altLang="pt-PT" b="0" smtClean="0"/>
              <a:t> </a:t>
            </a:r>
            <a:r>
              <a:rPr lang="fr-FR" altLang="pt-PT" smtClean="0"/>
              <a:t> </a:t>
            </a:r>
            <a:r>
              <a:rPr lang="fr-FR" altLang="pt-PT" b="0" smtClean="0"/>
              <a:t> </a:t>
            </a:r>
            <a:r>
              <a:rPr lang="fr-FR" altLang="pt-PT" smtClean="0"/>
              <a:t> </a:t>
            </a:r>
            <a:r>
              <a:rPr lang="fr-FR" altLang="pt-PT" b="0" smtClean="0"/>
              <a:t> </a:t>
            </a:r>
            <a:r>
              <a:rPr lang="fr-FR" altLang="pt-PT" smtClean="0"/>
              <a:t> </a:t>
            </a:r>
            <a:r>
              <a:rPr lang="fr-FR" altLang="pt-PT" b="0" smtClean="0"/>
              <a:t> </a:t>
            </a:r>
            <a:r>
              <a:rPr lang="fr-FR" altLang="pt-PT" smtClean="0"/>
              <a:t> </a:t>
            </a:r>
            <a:r>
              <a:rPr lang="fr-FR" altLang="pt-PT" b="0" smtClean="0"/>
              <a:t> </a:t>
            </a:r>
            <a:r>
              <a:rPr lang="fr-FR" altLang="pt-PT" smtClean="0"/>
              <a:t> </a:t>
            </a:r>
            <a:endParaRPr lang="en-US" altLang="pt-PT" smtClean="0"/>
          </a:p>
          <a:p>
            <a:pPr>
              <a:buFontTx/>
              <a:buNone/>
            </a:pPr>
            <a:endParaRPr lang="en-US" altLang="pt-PT" smtClean="0">
              <a:cs typeface="Arial" panose="020B0604020202020204" pitchFamily="34" charset="0"/>
            </a:endParaRPr>
          </a:p>
          <a:p>
            <a:pPr>
              <a:buFontTx/>
              <a:buNone/>
            </a:pPr>
            <a:endParaRPr lang="en-US" altLang="pt-PT" smtClean="0"/>
          </a:p>
        </p:txBody>
      </p:sp>
      <p:graphicFrame>
        <p:nvGraphicFramePr>
          <p:cNvPr id="2050" name="Object 3"/>
          <p:cNvGraphicFramePr>
            <a:graphicFrameLocks noChangeAspect="1"/>
          </p:cNvGraphicFramePr>
          <p:nvPr/>
        </p:nvGraphicFramePr>
        <p:xfrm>
          <a:off x="539750" y="1628775"/>
          <a:ext cx="7783513" cy="185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Worksheet" r:id="rId3" imgW="4629006" imgH="1581297" progId="Excel.Sheet.8">
                  <p:embed/>
                </p:oleObj>
              </mc:Choice>
              <mc:Fallback>
                <p:oleObj name="Worksheet" r:id="rId3" imgW="4629006" imgH="1581297" progId="Excel.Shee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1628775"/>
                        <a:ext cx="7783513" cy="1855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57150" algn="ctr">
                            <a:solidFill>
                              <a:srgbClr val="000099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88" y="3662363"/>
            <a:ext cx="4745037" cy="259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3462338"/>
            <a:ext cx="3748088" cy="319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86800" cy="1512888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Solver Results - Unbounded</a:t>
            </a:r>
            <a:endParaRPr lang="en-US" dirty="0"/>
          </a:p>
        </p:txBody>
      </p:sp>
      <p:sp>
        <p:nvSpPr>
          <p:cNvPr id="10243" name="Text Placeholder 2"/>
          <p:cNvSpPr>
            <a:spLocks noGrp="1"/>
          </p:cNvSpPr>
          <p:nvPr>
            <p:ph type="body" sz="half" idx="1"/>
          </p:nvPr>
        </p:nvSpPr>
        <p:spPr>
          <a:xfrm>
            <a:off x="228600" y="1246188"/>
            <a:ext cx="8583613" cy="5611812"/>
          </a:xfrm>
        </p:spPr>
        <p:txBody>
          <a:bodyPr/>
          <a:lstStyle/>
          <a:p>
            <a:pPr>
              <a:buFontTx/>
              <a:buNone/>
            </a:pPr>
            <a:endParaRPr lang="pt-PT" altLang="pt-PT" smtClean="0"/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3" y="1276350"/>
            <a:ext cx="8259762" cy="538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86800" cy="701675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smtClean="0"/>
              <a:t>Unboundedness</a:t>
            </a:r>
          </a:p>
        </p:txBody>
      </p:sp>
      <p:sp>
        <p:nvSpPr>
          <p:cNvPr id="2263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166813"/>
            <a:ext cx="9144000" cy="1970087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800" dirty="0" smtClean="0"/>
              <a:t>An unbounded solution means you left out some constraints – you cannot make an “infinite” profit.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2800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dirty="0" smtClean="0"/>
              <a:t>Excel – When </a:t>
            </a:r>
            <a:r>
              <a:rPr lang="en-US" sz="2800" i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Solve</a:t>
            </a:r>
            <a:r>
              <a:rPr lang="en-US" sz="2800" dirty="0" smtClean="0"/>
              <a:t> is clicked</a:t>
            </a:r>
          </a:p>
        </p:txBody>
      </p:sp>
      <p:pic>
        <p:nvPicPr>
          <p:cNvPr id="226308" name="Picture 4"/>
          <p:cNvPicPr>
            <a:picLocks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20775" y="3798888"/>
            <a:ext cx="5832475" cy="2349500"/>
          </a:xfrm>
          <a:noFill/>
        </p:spPr>
      </p:pic>
      <p:sp>
        <p:nvSpPr>
          <p:cNvPr id="226310" name="Text Box 6"/>
          <p:cNvSpPr txBox="1">
            <a:spLocks noChangeArrowheads="1"/>
          </p:cNvSpPr>
          <p:nvPr/>
        </p:nvSpPr>
        <p:spPr bwMode="auto">
          <a:xfrm>
            <a:off x="6873875" y="4965700"/>
            <a:ext cx="2270125" cy="884238"/>
          </a:xfrm>
          <a:prstGeom prst="rect">
            <a:avLst/>
          </a:prstGeom>
          <a:noFill/>
          <a:ln w="5715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latin typeface="Arial" charset="0"/>
              </a:rPr>
              <a:t>Means the problem is</a:t>
            </a:r>
          </a:p>
          <a:p>
            <a:pPr>
              <a:spcBef>
                <a:spcPct val="50000"/>
              </a:spcBef>
              <a:defRPr/>
            </a:pPr>
            <a:r>
              <a:rPr lang="en-US" sz="2400" b="1" i="1" dirty="0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unbounded</a:t>
            </a:r>
          </a:p>
        </p:txBody>
      </p:sp>
      <p:sp>
        <p:nvSpPr>
          <p:cNvPr id="11270" name="Right Arrow 5"/>
          <p:cNvSpPr>
            <a:spLocks noChangeArrowheads="1"/>
          </p:cNvSpPr>
          <p:nvPr/>
        </p:nvSpPr>
        <p:spPr bwMode="auto">
          <a:xfrm>
            <a:off x="188913" y="4776788"/>
            <a:ext cx="1041400" cy="773112"/>
          </a:xfrm>
          <a:prstGeom prst="rightArrow">
            <a:avLst>
              <a:gd name="adj1" fmla="val 50000"/>
              <a:gd name="adj2" fmla="val 50002"/>
            </a:avLst>
          </a:prstGeom>
          <a:solidFill>
            <a:srgbClr val="C00000"/>
          </a:solidFill>
          <a:ln w="57150" algn="ctr">
            <a:solidFill>
              <a:srgbClr val="000099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pt-PT" altLang="pt-P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26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6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6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6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6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63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63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63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63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307" grpId="0" build="p"/>
    </p:bldLst>
  </p:timing>
</p:sld>
</file>

<file path=ppt/theme/theme1.xml><?xml version="1.0" encoding="utf-8"?>
<a:theme xmlns:a="http://schemas.openxmlformats.org/drawingml/2006/main" name="Default Design">
  <a:themeElements>
    <a:clrScheme name="Default Design 5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9B9"/>
      </a:accent6>
      <a:hlink>
        <a:srgbClr val="FF5050"/>
      </a:hlink>
      <a:folHlink>
        <a:srgbClr val="FF99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57150" cap="flat" cmpd="sng" algn="ctr">
          <a:solidFill>
            <a:srgbClr val="000099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57150" cap="flat" cmpd="sng" algn="ctr">
          <a:solidFill>
            <a:srgbClr val="000099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Capsules</Template>
  <TotalTime>2941</TotalTime>
  <Words>487</Words>
  <Application>Microsoft Office PowerPoint</Application>
  <PresentationFormat>On-screen Show (4:3)</PresentationFormat>
  <Paragraphs>114</Paragraphs>
  <Slides>18</Slides>
  <Notes>11</Notes>
  <HiddenSlides>0</HiddenSlides>
  <MMClips>0</MMClips>
  <ScaleCrop>false</ScaleCrop>
  <HeadingPairs>
    <vt:vector size="8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Arial</vt:lpstr>
      <vt:lpstr>Default Design</vt:lpstr>
      <vt:lpstr>Microsoft Office Excel 97-2003 Worksheet</vt:lpstr>
      <vt:lpstr>Linear Programming</vt:lpstr>
      <vt:lpstr>Models With No Solutions - Infeasibility</vt:lpstr>
      <vt:lpstr>Solver - Infeasible</vt:lpstr>
      <vt:lpstr>Solver Results</vt:lpstr>
      <vt:lpstr>Infeasibility</vt:lpstr>
      <vt:lpstr>Models With An  “Unbounded” Solution</vt:lpstr>
      <vt:lpstr>Solver - Unbounded</vt:lpstr>
      <vt:lpstr>Solver Results - Unbounded</vt:lpstr>
      <vt:lpstr>Unboundedness</vt:lpstr>
      <vt:lpstr>Multiple Optimal Solutions </vt:lpstr>
      <vt:lpstr>Multiple Optimal Solutions</vt:lpstr>
      <vt:lpstr>Multiple Optimal Solutions</vt:lpstr>
      <vt:lpstr>Alternate Optimal Solution</vt:lpstr>
      <vt:lpstr>Original Optimal Solution in Excel</vt:lpstr>
      <vt:lpstr>Multiple Optimal Solutions in Excel</vt:lpstr>
      <vt:lpstr>Alternate Optimal Solution in Excel</vt:lpstr>
      <vt:lpstr>Generating the  Multiple Optimal Solutions </vt:lpstr>
      <vt:lpstr>Review</vt:lpstr>
    </vt:vector>
  </TitlesOfParts>
  <Company>CSUF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John Lawrence</dc:creator>
  <cp:lastModifiedBy>Miguel Casquilho</cp:lastModifiedBy>
  <cp:revision>120</cp:revision>
  <dcterms:created xsi:type="dcterms:W3CDTF">2002-10-16T12:37:34Z</dcterms:created>
  <dcterms:modified xsi:type="dcterms:W3CDTF">2016-04-06T19:14:04Z</dcterms:modified>
</cp:coreProperties>
</file>