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5"/>
  </p:notesMasterIdLst>
  <p:handoutMasterIdLst>
    <p:handoutMasterId r:id="rId106"/>
  </p:handoutMasterIdLst>
  <p:sldIdLst>
    <p:sldId id="256" r:id="rId2"/>
    <p:sldId id="322" r:id="rId3"/>
    <p:sldId id="324" r:id="rId4"/>
    <p:sldId id="424" r:id="rId5"/>
    <p:sldId id="423" r:id="rId6"/>
    <p:sldId id="325" r:id="rId7"/>
    <p:sldId id="328" r:id="rId8"/>
    <p:sldId id="425" r:id="rId9"/>
    <p:sldId id="476" r:id="rId10"/>
    <p:sldId id="477" r:id="rId11"/>
    <p:sldId id="428" r:id="rId12"/>
    <p:sldId id="465" r:id="rId13"/>
    <p:sldId id="329" r:id="rId14"/>
    <p:sldId id="365" r:id="rId15"/>
    <p:sldId id="330" r:id="rId16"/>
    <p:sldId id="331" r:id="rId17"/>
    <p:sldId id="366" r:id="rId18"/>
    <p:sldId id="332" r:id="rId19"/>
    <p:sldId id="368" r:id="rId20"/>
    <p:sldId id="333" r:id="rId21"/>
    <p:sldId id="334" r:id="rId22"/>
    <p:sldId id="335" r:id="rId23"/>
    <p:sldId id="430" r:id="rId24"/>
    <p:sldId id="431" r:id="rId25"/>
    <p:sldId id="432" r:id="rId26"/>
    <p:sldId id="433" r:id="rId27"/>
    <p:sldId id="441" r:id="rId28"/>
    <p:sldId id="442" r:id="rId29"/>
    <p:sldId id="443" r:id="rId30"/>
    <p:sldId id="444" r:id="rId31"/>
    <p:sldId id="445" r:id="rId32"/>
    <p:sldId id="446" r:id="rId33"/>
    <p:sldId id="469" r:id="rId34"/>
    <p:sldId id="470" r:id="rId35"/>
    <p:sldId id="485" r:id="rId36"/>
    <p:sldId id="486" r:id="rId37"/>
    <p:sldId id="471" r:id="rId38"/>
    <p:sldId id="466" r:id="rId39"/>
    <p:sldId id="461" r:id="rId40"/>
    <p:sldId id="462" r:id="rId41"/>
    <p:sldId id="463" r:id="rId42"/>
    <p:sldId id="464" r:id="rId43"/>
    <p:sldId id="472" r:id="rId44"/>
    <p:sldId id="473" r:id="rId45"/>
    <p:sldId id="487" r:id="rId46"/>
    <p:sldId id="337" r:id="rId47"/>
    <p:sldId id="447" r:id="rId48"/>
    <p:sldId id="467" r:id="rId49"/>
    <p:sldId id="338" r:id="rId50"/>
    <p:sldId id="369" r:id="rId51"/>
    <p:sldId id="339" r:id="rId52"/>
    <p:sldId id="340" r:id="rId53"/>
    <p:sldId id="341" r:id="rId54"/>
    <p:sldId id="342" r:id="rId55"/>
    <p:sldId id="343" r:id="rId56"/>
    <p:sldId id="344" r:id="rId57"/>
    <p:sldId id="474" r:id="rId58"/>
    <p:sldId id="475" r:id="rId59"/>
    <p:sldId id="479" r:id="rId60"/>
    <p:sldId id="480" r:id="rId61"/>
    <p:sldId id="481" r:id="rId62"/>
    <p:sldId id="452" r:id="rId63"/>
    <p:sldId id="453" r:id="rId64"/>
    <p:sldId id="454" r:id="rId65"/>
    <p:sldId id="455" r:id="rId66"/>
    <p:sldId id="456" r:id="rId67"/>
    <p:sldId id="457" r:id="rId68"/>
    <p:sldId id="468" r:id="rId69"/>
    <p:sldId id="345" r:id="rId70"/>
    <p:sldId id="459" r:id="rId71"/>
    <p:sldId id="488" r:id="rId72"/>
    <p:sldId id="489" r:id="rId73"/>
    <p:sldId id="490" r:id="rId74"/>
    <p:sldId id="460" r:id="rId75"/>
    <p:sldId id="346" r:id="rId76"/>
    <p:sldId id="347" r:id="rId77"/>
    <p:sldId id="370" r:id="rId78"/>
    <p:sldId id="348" r:id="rId79"/>
    <p:sldId id="349" r:id="rId80"/>
    <p:sldId id="350" r:id="rId81"/>
    <p:sldId id="351" r:id="rId82"/>
    <p:sldId id="352" r:id="rId83"/>
    <p:sldId id="353" r:id="rId84"/>
    <p:sldId id="355" r:id="rId85"/>
    <p:sldId id="354" r:id="rId86"/>
    <p:sldId id="491" r:id="rId87"/>
    <p:sldId id="406" r:id="rId88"/>
    <p:sldId id="407" r:id="rId89"/>
    <p:sldId id="408" r:id="rId90"/>
    <p:sldId id="409" r:id="rId91"/>
    <p:sldId id="410" r:id="rId92"/>
    <p:sldId id="411" r:id="rId93"/>
    <p:sldId id="412" r:id="rId94"/>
    <p:sldId id="413" r:id="rId95"/>
    <p:sldId id="414" r:id="rId96"/>
    <p:sldId id="415" r:id="rId97"/>
    <p:sldId id="416" r:id="rId98"/>
    <p:sldId id="417" r:id="rId99"/>
    <p:sldId id="418" r:id="rId100"/>
    <p:sldId id="419" r:id="rId101"/>
    <p:sldId id="420" r:id="rId102"/>
    <p:sldId id="421" r:id="rId103"/>
    <p:sldId id="422" r:id="rId104"/>
  </p:sldIdLst>
  <p:sldSz cx="9144000" cy="6858000" type="screen4x3"/>
  <p:notesSz cx="6858000" cy="9544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CC99"/>
    <a:srgbClr val="003300"/>
    <a:srgbClr val="CCFF99"/>
    <a:srgbClr val="660033"/>
    <a:srgbClr val="99CCFF"/>
    <a:srgbClr val="FF33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 autoAdjust="0"/>
    <p:restoredTop sz="94728" autoAdjust="0"/>
  </p:normalViewPr>
  <p:slideViewPr>
    <p:cSldViewPr>
      <p:cViewPr varScale="1">
        <p:scale>
          <a:sx n="49" d="100"/>
          <a:sy n="49" d="100"/>
        </p:scale>
        <p:origin x="46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PT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PT"/>
          </a:p>
        </p:txBody>
      </p:sp>
      <p:sp>
        <p:nvSpPr>
          <p:cNvPr id="330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66213"/>
            <a:ext cx="2971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PT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066213"/>
            <a:ext cx="2971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18EB1C-3060-4F5D-9433-FF955A130350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28451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P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pt-P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4575" y="715963"/>
            <a:ext cx="4770438" cy="3578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33900"/>
            <a:ext cx="5029200" cy="429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text styles</a:t>
            </a:r>
          </a:p>
          <a:p>
            <a:pPr lvl="1"/>
            <a:r>
              <a:rPr lang="en-US" altLang="pt-PT" smtClean="0"/>
              <a:t>Second level</a:t>
            </a:r>
          </a:p>
          <a:p>
            <a:pPr lvl="2"/>
            <a:r>
              <a:rPr lang="en-US" altLang="pt-PT" smtClean="0"/>
              <a:t>Third level</a:t>
            </a:r>
          </a:p>
          <a:p>
            <a:pPr lvl="3"/>
            <a:r>
              <a:rPr lang="en-US" altLang="pt-PT" smtClean="0"/>
              <a:t>Fourth level</a:t>
            </a:r>
          </a:p>
          <a:p>
            <a:pPr lvl="4"/>
            <a:r>
              <a:rPr lang="en-US" altLang="pt-PT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66213"/>
            <a:ext cx="2971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pt-P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066213"/>
            <a:ext cx="2971800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2F6215-7916-4AB6-8C30-EAFF977C3E09}" type="slidenum">
              <a:rPr lang="en-US" altLang="pt-PT"/>
              <a:pPr/>
              <a:t>‹#›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509636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41C5E-9DB8-4A3E-91B7-D23FABA89F75}" type="slidenum">
              <a:rPr lang="en-US" altLang="pt-PT"/>
              <a:pPr/>
              <a:t>1</a:t>
            </a:fld>
            <a:endParaRPr lang="en-US" altLang="pt-PT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1690221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413683-366B-4B07-BF5C-22AD22E6B387}" type="slidenum">
              <a:rPr lang="en-US" altLang="pt-PT"/>
              <a:pPr/>
              <a:t>16</a:t>
            </a:fld>
            <a:endParaRPr lang="en-US" altLang="pt-PT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678688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CC6EBC-F50F-420D-999A-C45B0D4E5701}" type="slidenum">
              <a:rPr lang="en-US" altLang="pt-PT"/>
              <a:pPr/>
              <a:t>17</a:t>
            </a:fld>
            <a:endParaRPr lang="en-US" altLang="pt-PT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71841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2DA68-9502-4041-BFAB-03AFA9E734AD}" type="slidenum">
              <a:rPr lang="en-US" altLang="pt-PT"/>
              <a:pPr/>
              <a:t>18</a:t>
            </a:fld>
            <a:endParaRPr lang="en-US" altLang="pt-PT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740502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CDEFC-F7F9-4EEB-A46B-373CE0FB871B}" type="slidenum">
              <a:rPr lang="en-US" altLang="pt-PT"/>
              <a:pPr/>
              <a:t>19</a:t>
            </a:fld>
            <a:endParaRPr lang="en-US" altLang="pt-PT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9978719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FB879-F045-4D6A-A995-0B2E925309CB}" type="slidenum">
              <a:rPr lang="en-US" altLang="pt-PT"/>
              <a:pPr/>
              <a:t>20</a:t>
            </a:fld>
            <a:endParaRPr lang="en-US" altLang="pt-PT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96675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D3313-DBB4-49F1-B48E-3639490B2DBB}" type="slidenum">
              <a:rPr lang="en-US" altLang="pt-PT"/>
              <a:pPr/>
              <a:t>21</a:t>
            </a:fld>
            <a:endParaRPr lang="en-US" altLang="pt-PT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0494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C82A3-5062-4E25-9131-A9E32E142E94}" type="slidenum">
              <a:rPr lang="en-US" altLang="pt-PT"/>
              <a:pPr/>
              <a:t>22</a:t>
            </a:fld>
            <a:endParaRPr lang="en-US" altLang="pt-PT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656919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12455-E6DA-45DA-A057-3E4D6C95DE1C}" type="slidenum">
              <a:rPr lang="en-US" altLang="pt-PT"/>
              <a:pPr/>
              <a:t>46</a:t>
            </a:fld>
            <a:endParaRPr lang="en-US" altLang="pt-PT"/>
          </a:p>
        </p:txBody>
      </p:sp>
      <p:sp>
        <p:nvSpPr>
          <p:cNvPr id="35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5238696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50C40-5B0C-41F9-A035-FCAD115F1EB3}" type="slidenum">
              <a:rPr lang="en-US" altLang="pt-PT"/>
              <a:pPr/>
              <a:t>49</a:t>
            </a:fld>
            <a:endParaRPr lang="en-US" altLang="pt-PT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737040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5433C-14CD-4477-9416-96BC020E4AE0}" type="slidenum">
              <a:rPr lang="en-US" altLang="pt-PT"/>
              <a:pPr/>
              <a:t>50</a:t>
            </a:fld>
            <a:endParaRPr lang="en-US" altLang="pt-PT"/>
          </a:p>
        </p:txBody>
      </p:sp>
      <p:sp>
        <p:nvSpPr>
          <p:cNvPr id="353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41439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4D0B14-16C6-4DB2-BB03-6DB5EE39488F}" type="slidenum">
              <a:rPr lang="en-US" altLang="pt-PT"/>
              <a:pPr/>
              <a:t>2</a:t>
            </a:fld>
            <a:endParaRPr lang="en-US" altLang="pt-PT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53567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FDB522-FD98-4089-B43D-B3FB3EC56102}" type="slidenum">
              <a:rPr lang="en-US" altLang="pt-PT"/>
              <a:pPr/>
              <a:t>51</a:t>
            </a:fld>
            <a:endParaRPr lang="en-US" altLang="pt-PT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115935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836A1-F3D1-463B-9FB7-E8F3E6C23CDD}" type="slidenum">
              <a:rPr lang="en-US" altLang="pt-PT"/>
              <a:pPr/>
              <a:t>52</a:t>
            </a:fld>
            <a:endParaRPr lang="en-US" altLang="pt-PT"/>
          </a:p>
        </p:txBody>
      </p:sp>
      <p:sp>
        <p:nvSpPr>
          <p:cNvPr id="35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1490626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DD8C18-37AD-4902-AC30-5E12894544D1}" type="slidenum">
              <a:rPr lang="en-US" altLang="pt-PT"/>
              <a:pPr/>
              <a:t>53</a:t>
            </a:fld>
            <a:endParaRPr lang="en-US" altLang="pt-PT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0366397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39EEAD-1272-448B-B913-DA6745B2C5B8}" type="slidenum">
              <a:rPr lang="en-US" altLang="pt-PT"/>
              <a:pPr/>
              <a:t>54</a:t>
            </a:fld>
            <a:endParaRPr lang="en-US" altLang="pt-PT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467631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0A07F-C60A-40BB-94C1-F9E90119BF2B}" type="slidenum">
              <a:rPr lang="en-US" altLang="pt-PT"/>
              <a:pPr/>
              <a:t>55</a:t>
            </a:fld>
            <a:endParaRPr lang="en-US" altLang="pt-PT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842103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9DBF7F-88DD-4BE7-BE57-587E25B77625}" type="slidenum">
              <a:rPr lang="en-US" altLang="pt-PT"/>
              <a:pPr/>
              <a:t>56</a:t>
            </a:fld>
            <a:endParaRPr lang="en-US" altLang="pt-PT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629265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68D78-6671-4ABE-9669-690C2DF6ACC1}" type="slidenum">
              <a:rPr lang="en-US" altLang="pt-PT"/>
              <a:pPr/>
              <a:t>69</a:t>
            </a:fld>
            <a:endParaRPr lang="en-US" altLang="pt-PT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757144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CB604-0F9F-4877-A1F3-F70FF377228E}" type="slidenum">
              <a:rPr lang="en-US" altLang="pt-PT"/>
              <a:pPr/>
              <a:t>75</a:t>
            </a:fld>
            <a:endParaRPr lang="en-US" altLang="pt-PT"/>
          </a:p>
        </p:txBody>
      </p:sp>
      <p:sp>
        <p:nvSpPr>
          <p:cNvPr id="36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067544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95F28-3657-453B-B1F7-EED756DB682C}" type="slidenum">
              <a:rPr lang="en-US" altLang="pt-PT"/>
              <a:pPr/>
              <a:t>76</a:t>
            </a:fld>
            <a:endParaRPr lang="en-US" altLang="pt-PT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868278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7985AF-763E-4E9B-BF7B-CC8ED25D2A33}" type="slidenum">
              <a:rPr lang="en-US" altLang="pt-PT"/>
              <a:pPr/>
              <a:t>77</a:t>
            </a:fld>
            <a:endParaRPr lang="en-US" altLang="pt-PT"/>
          </a:p>
        </p:txBody>
      </p:sp>
      <p:sp>
        <p:nvSpPr>
          <p:cNvPr id="363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4376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A04D76-A323-4C97-9E06-221CBD1FC14F}" type="slidenum">
              <a:rPr lang="en-US" altLang="pt-PT"/>
              <a:pPr/>
              <a:t>3</a:t>
            </a:fld>
            <a:endParaRPr lang="en-US" altLang="pt-PT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093804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CF998A-C2A0-4C09-82E2-88FE1DBA9CCB}" type="slidenum">
              <a:rPr lang="en-US" altLang="pt-PT"/>
              <a:pPr/>
              <a:t>78</a:t>
            </a:fld>
            <a:endParaRPr lang="en-US" altLang="pt-PT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3753998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661FD1-6F7F-481D-8803-457851E55DA7}" type="slidenum">
              <a:rPr lang="en-US" altLang="pt-PT"/>
              <a:pPr/>
              <a:t>79</a:t>
            </a:fld>
            <a:endParaRPr lang="en-US" altLang="pt-PT"/>
          </a:p>
        </p:txBody>
      </p:sp>
      <p:sp>
        <p:nvSpPr>
          <p:cNvPr id="365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409635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DDBD0-FF7C-43A5-9FFB-862B468EECFB}" type="slidenum">
              <a:rPr lang="en-US" altLang="pt-PT"/>
              <a:pPr/>
              <a:t>80</a:t>
            </a:fld>
            <a:endParaRPr lang="en-US" altLang="pt-PT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4665008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7BE468-A234-4E93-ADAC-2E2482B5DBA0}" type="slidenum">
              <a:rPr lang="en-US" altLang="pt-PT"/>
              <a:pPr/>
              <a:t>81</a:t>
            </a:fld>
            <a:endParaRPr lang="en-US" altLang="pt-PT"/>
          </a:p>
        </p:txBody>
      </p:sp>
      <p:sp>
        <p:nvSpPr>
          <p:cNvPr id="36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8184265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32EFFA-69FB-45F9-A085-9C55C975361E}" type="slidenum">
              <a:rPr lang="en-US" altLang="pt-PT"/>
              <a:pPr/>
              <a:t>82</a:t>
            </a:fld>
            <a:endParaRPr lang="en-US" altLang="pt-PT"/>
          </a:p>
        </p:txBody>
      </p:sp>
      <p:sp>
        <p:nvSpPr>
          <p:cNvPr id="36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1555432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FBCCDE-6590-4917-BB38-C828EEA233B7}" type="slidenum">
              <a:rPr lang="en-US" altLang="pt-PT"/>
              <a:pPr/>
              <a:t>83</a:t>
            </a:fld>
            <a:endParaRPr lang="en-US" altLang="pt-PT"/>
          </a:p>
        </p:txBody>
      </p:sp>
      <p:sp>
        <p:nvSpPr>
          <p:cNvPr id="369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781700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B8D67-591C-45B2-A128-F04918D2EEFF}" type="slidenum">
              <a:rPr lang="en-US" altLang="pt-PT"/>
              <a:pPr/>
              <a:t>84</a:t>
            </a:fld>
            <a:endParaRPr lang="en-US" altLang="pt-PT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9446184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F758A5-EFCB-4FE6-9543-A0BA1CFFB7A0}" type="slidenum">
              <a:rPr lang="en-US" altLang="pt-PT"/>
              <a:pPr/>
              <a:t>85</a:t>
            </a:fld>
            <a:endParaRPr lang="en-US" altLang="pt-PT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3583551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E0D94D-F90A-4B52-B694-7030EAEA6322}" type="slidenum">
              <a:rPr lang="en-US" altLang="pt-PT"/>
              <a:pPr/>
              <a:t>87</a:t>
            </a:fld>
            <a:endParaRPr lang="en-US" altLang="pt-PT"/>
          </a:p>
        </p:txBody>
      </p:sp>
      <p:sp>
        <p:nvSpPr>
          <p:cNvPr id="453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907582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8193D1-4E26-41AD-999C-6993EB00CFF2}" type="slidenum">
              <a:rPr lang="en-US" altLang="pt-PT"/>
              <a:pPr/>
              <a:t>88</a:t>
            </a:fld>
            <a:endParaRPr lang="en-US" altLang="pt-PT"/>
          </a:p>
        </p:txBody>
      </p:sp>
      <p:sp>
        <p:nvSpPr>
          <p:cNvPr id="455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23707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F6215-7916-4AB6-8C30-EAFF977C3E09}" type="slidenum">
              <a:rPr lang="en-US" altLang="pt-PT" smtClean="0"/>
              <a:pPr/>
              <a:t>4</a:t>
            </a:fld>
            <a:endParaRPr lang="en-US" altLang="pt-PT"/>
          </a:p>
        </p:txBody>
      </p:sp>
    </p:spTree>
    <p:extLst>
      <p:ext uri="{BB962C8B-B14F-4D97-AF65-F5344CB8AC3E}">
        <p14:creationId xmlns:p14="http://schemas.microsoft.com/office/powerpoint/2010/main" val="10218026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07CB69-3813-4423-AD9E-C32379E857D0}" type="slidenum">
              <a:rPr lang="en-US" altLang="pt-PT"/>
              <a:pPr/>
              <a:t>89</a:t>
            </a:fld>
            <a:endParaRPr lang="en-US" altLang="pt-PT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1253241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31B99-B7B3-4231-8001-F017148DE67D}" type="slidenum">
              <a:rPr lang="en-US" altLang="pt-PT"/>
              <a:pPr/>
              <a:t>90</a:t>
            </a:fld>
            <a:endParaRPr lang="en-US" altLang="pt-PT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510927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7EF25-7614-43DA-A2D4-BA1187E1D784}" type="slidenum">
              <a:rPr lang="en-US" altLang="pt-PT"/>
              <a:pPr/>
              <a:t>91</a:t>
            </a:fld>
            <a:endParaRPr lang="en-US" altLang="pt-PT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8104379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CEFD8D-8259-4783-8EA1-3542343242FB}" type="slidenum">
              <a:rPr lang="en-US" altLang="pt-PT"/>
              <a:pPr/>
              <a:t>92</a:t>
            </a:fld>
            <a:endParaRPr lang="en-US" altLang="pt-PT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6814186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2EDD4-DBE3-4C91-8C33-3DBAC119C848}" type="slidenum">
              <a:rPr lang="en-US" altLang="pt-PT"/>
              <a:pPr/>
              <a:t>93</a:t>
            </a:fld>
            <a:endParaRPr lang="en-US" altLang="pt-PT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49123083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71DDDA-C135-4ACD-BDEC-6B5114B3E43A}" type="slidenum">
              <a:rPr lang="en-US" altLang="pt-PT"/>
              <a:pPr/>
              <a:t>94</a:t>
            </a:fld>
            <a:endParaRPr lang="en-US" altLang="pt-PT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1096645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29B976-1750-4DFF-84F0-C3C832B5DBDC}" type="slidenum">
              <a:rPr lang="en-US" altLang="pt-PT"/>
              <a:pPr/>
              <a:t>95</a:t>
            </a:fld>
            <a:endParaRPr lang="en-US" altLang="pt-PT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5272725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F19F7D-9DB3-450B-930B-890B5D02D444}" type="slidenum">
              <a:rPr lang="en-US" altLang="pt-PT"/>
              <a:pPr/>
              <a:t>96</a:t>
            </a:fld>
            <a:endParaRPr lang="en-US" altLang="pt-PT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2577950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47A4E-DF11-4077-9603-5FA7494850D9}" type="slidenum">
              <a:rPr lang="en-US" altLang="pt-PT"/>
              <a:pPr/>
              <a:t>97</a:t>
            </a:fld>
            <a:endParaRPr lang="en-US" altLang="pt-PT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60505151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2AA63-A767-441F-AE3E-3846F95CB566}" type="slidenum">
              <a:rPr lang="en-US" altLang="pt-PT"/>
              <a:pPr/>
              <a:t>98</a:t>
            </a:fld>
            <a:endParaRPr lang="en-US" altLang="pt-PT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490495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ADAA86-0BD8-46EC-A269-B06DC02C1C8A}" type="slidenum">
              <a:rPr lang="en-US" altLang="pt-PT"/>
              <a:pPr/>
              <a:t>6</a:t>
            </a:fld>
            <a:endParaRPr lang="en-US" altLang="pt-PT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8795226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58B942-B956-48F4-AA25-2495E5E64A11}" type="slidenum">
              <a:rPr lang="en-US" altLang="pt-PT"/>
              <a:pPr/>
              <a:t>99</a:t>
            </a:fld>
            <a:endParaRPr lang="en-US" altLang="pt-PT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29691471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8FBFF-3BB5-4FB5-9EB2-FB533C97FB58}" type="slidenum">
              <a:rPr lang="en-US" altLang="pt-PT"/>
              <a:pPr/>
              <a:t>100</a:t>
            </a:fld>
            <a:endParaRPr lang="en-US" altLang="pt-PT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152557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782DC-7E05-4F65-B1D6-F7266D993224}" type="slidenum">
              <a:rPr lang="en-US" altLang="pt-PT"/>
              <a:pPr/>
              <a:t>101</a:t>
            </a:fld>
            <a:endParaRPr lang="en-US" altLang="pt-PT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9602240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CFB06-185D-4C45-8F23-AA0CC3C3B428}" type="slidenum">
              <a:rPr lang="en-US" altLang="pt-PT"/>
              <a:pPr/>
              <a:t>102</a:t>
            </a:fld>
            <a:endParaRPr lang="en-US" altLang="pt-PT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58138364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FE2085-3730-4575-A5AC-6484A3E4AD6A}" type="slidenum">
              <a:rPr lang="en-US" altLang="pt-PT"/>
              <a:pPr/>
              <a:t>103</a:t>
            </a:fld>
            <a:endParaRPr lang="en-US" altLang="pt-PT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2513" y="722313"/>
            <a:ext cx="4754562" cy="35655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131850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EF5B40-BA87-40F0-9494-85077016BFE7}" type="slidenum">
              <a:rPr lang="en-US" altLang="pt-PT"/>
              <a:pPr/>
              <a:t>7</a:t>
            </a:fld>
            <a:endParaRPr lang="en-US" altLang="pt-PT"/>
          </a:p>
        </p:txBody>
      </p:sp>
      <p:sp>
        <p:nvSpPr>
          <p:cNvPr id="33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51242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F627F-D7E4-4AFE-BC47-EEC2B85428A6}" type="slidenum">
              <a:rPr lang="en-US" altLang="pt-PT"/>
              <a:pPr/>
              <a:t>13</a:t>
            </a:fld>
            <a:endParaRPr lang="en-US" altLang="pt-PT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31481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0B87D1-CF6A-4AF0-B5F0-B7B53B4551B2}" type="slidenum">
              <a:rPr lang="en-US" altLang="pt-PT"/>
              <a:pPr/>
              <a:t>14</a:t>
            </a:fld>
            <a:endParaRPr lang="en-US" altLang="pt-PT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78795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51B1B-F639-4E8D-ACBC-ABB1AB197991}" type="slidenum">
              <a:rPr lang="en-US" altLang="pt-PT"/>
              <a:pPr/>
              <a:t>15</a:t>
            </a:fld>
            <a:endParaRPr lang="en-US" altLang="pt-PT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pt-PT"/>
          </a:p>
        </p:txBody>
      </p:sp>
    </p:spTree>
    <p:extLst>
      <p:ext uri="{BB962C8B-B14F-4D97-AF65-F5344CB8AC3E}">
        <p14:creationId xmlns:p14="http://schemas.microsoft.com/office/powerpoint/2010/main" val="205921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6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94794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105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99"/>
            </a:gs>
            <a:gs pos="100000">
              <a:srgbClr val="CCFF99">
                <a:gamma/>
                <a:tint val="0"/>
                <a:invGamma/>
              </a:srgb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-185738" y="0"/>
            <a:ext cx="1879601" cy="6858000"/>
          </a:xfrm>
          <a:prstGeom prst="rect">
            <a:avLst/>
          </a:prstGeom>
          <a:gradFill rotWithShape="0">
            <a:gsLst>
              <a:gs pos="0">
                <a:srgbClr val="008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1323975" y="1025525"/>
            <a:ext cx="7820025" cy="3460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225550" y="220663"/>
            <a:ext cx="7575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title style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5075" y="1350963"/>
            <a:ext cx="7546975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 smtClean="0"/>
              <a:t>Click to edit Master text styles</a:t>
            </a:r>
          </a:p>
          <a:p>
            <a:pPr lvl="1"/>
            <a:r>
              <a:rPr lang="en-US" altLang="pt-PT" smtClean="0"/>
              <a:t>Second level</a:t>
            </a:r>
          </a:p>
          <a:p>
            <a:pPr lvl="2"/>
            <a:r>
              <a:rPr lang="en-US" altLang="pt-PT" smtClean="0"/>
              <a:t>Third level</a:t>
            </a:r>
          </a:p>
          <a:p>
            <a:pPr lvl="3"/>
            <a:r>
              <a:rPr lang="en-US" altLang="pt-PT" smtClean="0"/>
              <a:t>Fourth level</a:t>
            </a:r>
          </a:p>
          <a:p>
            <a:pPr lvl="4"/>
            <a:r>
              <a:rPr lang="en-US" altLang="pt-PT" smtClean="0"/>
              <a:t>Fifth level</a:t>
            </a:r>
          </a:p>
        </p:txBody>
      </p:sp>
      <p:sp>
        <p:nvSpPr>
          <p:cNvPr id="51209" name="Text Box 9"/>
          <p:cNvSpPr txBox="1">
            <a:spLocks noChangeArrowheads="1"/>
          </p:cNvSpPr>
          <p:nvPr userDrawn="1"/>
        </p:nvSpPr>
        <p:spPr bwMode="auto">
          <a:xfrm>
            <a:off x="0" y="6400800"/>
            <a:ext cx="8991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pt-PT" sz="1000"/>
              <a:t>©</a:t>
            </a:r>
            <a:r>
              <a:rPr lang="en-US" altLang="pt-PT" sz="1000">
                <a:latin typeface="Arial" panose="020B0604020202020204" pitchFamily="34" charset="0"/>
              </a:rPr>
              <a:t> 2002 Prentice-Hall, Inc								Ch 6-</a:t>
            </a:r>
            <a:fld id="{60095CAC-5649-4FCC-8D70-F85730CD7382}" type="slidenum">
              <a:rPr lang="en-US" altLang="pt-PT" sz="1000">
                <a:latin typeface="Arial" panose="020B0604020202020204" pitchFamily="34" charset="0"/>
              </a:rPr>
              <a:pPr>
                <a:spcBef>
                  <a:spcPct val="50000"/>
                </a:spcBef>
              </a:pPr>
              <a:t>‹#›</a:t>
            </a:fld>
            <a:endParaRPr lang="en-US" altLang="pt-PT" sz="100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5" r:id="rId2"/>
    <p:sldLayoutId id="2147483656" r:id="rId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49.w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image" Target="../media/image13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6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6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8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0.wmf"/><Relationship Id="rId9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4.bin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4.w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2286000"/>
            <a:ext cx="8610600" cy="22860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pt-PT" sz="3600" dirty="0"/>
          </a:p>
          <a:p>
            <a:pPr marL="0" indent="0" algn="ctr">
              <a:buFontTx/>
              <a:buNone/>
            </a:pPr>
            <a:r>
              <a:rPr lang="en-US" altLang="pt-PT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I</a:t>
            </a:r>
            <a:r>
              <a:rPr lang="tr-TR" altLang="pt-PT" sz="4000" b="1" dirty="0">
                <a:solidFill>
                  <a:srgbClr val="660033"/>
                </a:solidFill>
                <a:cs typeface="Times New Roman" panose="02020603050405020304" pitchFamily="18" charset="0"/>
              </a:rPr>
              <a:t>NTEGER PROGRAMMING </a:t>
            </a:r>
            <a:r>
              <a:rPr lang="tr-TR" altLang="pt-PT" sz="4000" b="1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MODELS</a:t>
            </a:r>
            <a:endParaRPr lang="pt-PT" altLang="pt-PT" sz="4000" b="1" dirty="0" smtClean="0">
              <a:solidFill>
                <a:srgbClr val="660033"/>
              </a:solidFill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endParaRPr lang="pt-PT" altLang="pt-PT" sz="4000" b="1" dirty="0">
              <a:solidFill>
                <a:srgbClr val="660033"/>
              </a:solidFill>
              <a:cs typeface="Times New Roman" panose="02020603050405020304" pitchFamily="18" charset="0"/>
            </a:endParaRPr>
          </a:p>
          <a:p>
            <a:pPr marL="0" indent="0" algn="ctr">
              <a:buFontTx/>
              <a:buNone/>
            </a:pPr>
            <a:r>
              <a:rPr lang="pt-PT" altLang="pt-PT" sz="1800" b="1" dirty="0" smtClean="0">
                <a:solidFill>
                  <a:srgbClr val="660033"/>
                </a:solidFill>
                <a:cs typeface="Times New Roman" panose="02020603050405020304" pitchFamily="18" charset="0"/>
              </a:rPr>
              <a:t>Isaac Gottlieb (Temple Univ.)</a:t>
            </a:r>
            <a:endParaRPr lang="en-US" altLang="pt-PT" sz="1800" b="1" dirty="0">
              <a:solidFill>
                <a:srgbClr val="660033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ChangeArrowheads="1"/>
          </p:cNvSpPr>
          <p:nvPr/>
        </p:nvSpPr>
        <p:spPr bwMode="auto">
          <a:xfrm>
            <a:off x="4495800" y="1371600"/>
            <a:ext cx="44196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pic>
        <p:nvPicPr>
          <p:cNvPr id="560131" name="Picture 3" descr="05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1536700"/>
            <a:ext cx="4241800" cy="39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15900" y="228600"/>
            <a:ext cx="8724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PT" sz="3600" b="1" i="1">
                <a:solidFill>
                  <a:srgbClr val="660033"/>
                </a:solidFill>
              </a:rPr>
              <a:t>Integer Programming Example</a:t>
            </a:r>
          </a:p>
          <a:p>
            <a:r>
              <a:rPr lang="en-US" altLang="pt-PT" sz="2800" b="1" i="1">
                <a:solidFill>
                  <a:srgbClr val="660033"/>
                </a:solidFill>
              </a:rPr>
              <a:t>Graphical Solution of Maximization Model</a:t>
            </a:r>
          </a:p>
        </p:txBody>
      </p:sp>
      <p:sp>
        <p:nvSpPr>
          <p:cNvPr id="560133" name="Text Box 5"/>
          <p:cNvSpPr txBox="1">
            <a:spLocks noChangeArrowheads="1"/>
          </p:cNvSpPr>
          <p:nvPr/>
        </p:nvSpPr>
        <p:spPr bwMode="auto">
          <a:xfrm>
            <a:off x="177800" y="1663700"/>
            <a:ext cx="433070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Maximize Z = $100x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+ $150x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endParaRPr lang="en-US" altLang="pt-PT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subject to:	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8,000x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+ 4,000x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 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$40,000 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15x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+ 30x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 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200 ft</a:t>
            </a:r>
            <a:r>
              <a:rPr lang="en-US" altLang="pt-PT" baseline="30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endParaRPr lang="en-US" altLang="pt-PT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	 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, 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 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0 and integer</a:t>
            </a:r>
          </a:p>
          <a:p>
            <a:pPr eaLnBrk="0" hangingPunct="0"/>
            <a:endParaRPr lang="en-US" altLang="pt-PT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Optimal Solution: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	Z = $1,055.56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	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= 2.22 presses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	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= 5.55 lathes</a:t>
            </a:r>
          </a:p>
        </p:txBody>
      </p:sp>
      <p:sp>
        <p:nvSpPr>
          <p:cNvPr id="560135" name="Text Box 7"/>
          <p:cNvSpPr txBox="1">
            <a:spLocks noChangeArrowheads="1"/>
          </p:cNvSpPr>
          <p:nvPr/>
        </p:nvSpPr>
        <p:spPr bwMode="auto">
          <a:xfrm>
            <a:off x="4543425" y="5680075"/>
            <a:ext cx="4333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pt-PT" sz="1400">
                <a:solidFill>
                  <a:schemeClr val="tx2"/>
                </a:solidFill>
                <a:latin typeface="Arial" panose="020B0604020202020204" pitchFamily="34" charset="0"/>
                <a:cs typeface="Times" panose="02020603050405020304" pitchFamily="18" charset="0"/>
              </a:rPr>
              <a:t>Feasible Solution Space with Integer Solution Points</a:t>
            </a:r>
            <a:endParaRPr lang="en-US" altLang="pt-PT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ChangeArrowheads="1"/>
          </p:cNvSpPr>
          <p:nvPr/>
        </p:nvSpPr>
        <p:spPr bwMode="auto">
          <a:xfrm>
            <a:off x="685800" y="228600"/>
            <a:ext cx="8456613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tr-TR" altLang="pt-PT" sz="3200" b="1">
                <a:solidFill>
                  <a:srgbClr val="660033"/>
                </a:solidFill>
              </a:rPr>
              <a:t>Objective function</a:t>
            </a:r>
          </a:p>
          <a:p>
            <a:pPr lvl="1" eaLnBrk="0" hangingPunct="0">
              <a:spcBef>
                <a:spcPct val="20000"/>
              </a:spcBef>
            </a:pPr>
            <a:endParaRPr lang="tr-TR" altLang="pt-PT">
              <a:solidFill>
                <a:srgbClr val="660033"/>
              </a:solidFill>
            </a:endParaRP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Max 1200X1+1000X2+1400X3+ 900X4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 +1400Z1+1600Z2+1800Z3+1300Z4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	    		- 200X11 - 300X12 - 500X13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       		- 100X21 - 100X22 - 400X23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 	      		- 200X31 - 200X32 - 300X33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			- 300X41 - 100X42 - 100X43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					- 200Z11 - 300Z12 - 500Z13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       				- 100Z21 - 100Z22 - 400Z23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 	      				- 200Z31 - 200Z32 - 300Z33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					- 300Z41 - 100Z42 -  100Z43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/>
              <a:t>				</a:t>
            </a:r>
            <a:r>
              <a:rPr lang="tr-TR" altLang="pt-PT" b="1"/>
              <a:t>- 40000Y1 - 35000Y2 - 20000Y3 - 30000Y4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920750" y="539750"/>
            <a:ext cx="7531100" cy="25019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"/>
            <a:ext cx="7772400" cy="6248400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 sz="1800"/>
              <a:t>Constraints:</a:t>
            </a:r>
          </a:p>
          <a:p>
            <a:pPr>
              <a:buFontTx/>
              <a:buNone/>
            </a:pPr>
            <a:r>
              <a:rPr lang="tr-TR" altLang="pt-PT" sz="1600"/>
              <a:t>    </a:t>
            </a:r>
          </a:p>
          <a:p>
            <a:pPr>
              <a:buFontTx/>
              <a:buNone/>
            </a:pPr>
            <a:r>
              <a:rPr lang="tr-TR" altLang="pt-PT" sz="1600" b="1"/>
              <a:t>Ensure that the amount shipped from a plant equals the amount produced in a plant</a:t>
            </a:r>
            <a:endParaRPr lang="tr-TR" altLang="pt-PT" b="1"/>
          </a:p>
          <a:p>
            <a:pPr>
              <a:buFontTx/>
              <a:buNone/>
            </a:pPr>
            <a:endParaRPr lang="tr-TR" altLang="pt-PT" b="1"/>
          </a:p>
        </p:txBody>
      </p:sp>
      <p:grpSp>
        <p:nvGrpSpPr>
          <p:cNvPr id="481284" name="Group 4"/>
          <p:cNvGrpSpPr>
            <a:grpSpLocks/>
          </p:cNvGrpSpPr>
          <p:nvPr/>
        </p:nvGrpSpPr>
        <p:grpSpPr bwMode="auto">
          <a:xfrm>
            <a:off x="746125" y="1497013"/>
            <a:ext cx="7864475" cy="1555750"/>
            <a:chOff x="470" y="943"/>
            <a:chExt cx="4954" cy="980"/>
          </a:xfrm>
        </p:grpSpPr>
        <p:sp>
          <p:nvSpPr>
            <p:cNvPr id="481285" name="Rectangle 5"/>
            <p:cNvSpPr>
              <a:spLocks noChangeArrowheads="1"/>
            </p:cNvSpPr>
            <p:nvPr/>
          </p:nvSpPr>
          <p:spPr bwMode="auto">
            <a:xfrm>
              <a:off x="470" y="943"/>
              <a:ext cx="231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tr-TR" altLang="pt-PT">
                  <a:latin typeface="Arial Narrow" panose="020B0606020202030204" pitchFamily="34" charset="0"/>
                </a:rPr>
                <a:t>For G50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X11 + X12 + X13 = X1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X21 + X22 + X23 = X2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X31 + X32 + X33 = X3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X41 + X42 + X43 = X4</a:t>
              </a:r>
            </a:p>
          </p:txBody>
        </p:sp>
        <p:sp>
          <p:nvSpPr>
            <p:cNvPr id="481286" name="Rectangle 6"/>
            <p:cNvSpPr>
              <a:spLocks noChangeArrowheads="1"/>
            </p:cNvSpPr>
            <p:nvPr/>
          </p:nvSpPr>
          <p:spPr bwMode="auto">
            <a:xfrm>
              <a:off x="3110" y="943"/>
              <a:ext cx="231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tr-TR" altLang="pt-PT">
                  <a:latin typeface="Arial Narrow" panose="020B0606020202030204" pitchFamily="34" charset="0"/>
                </a:rPr>
                <a:t>For G90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Z11 + Z12 + Z13 = Z1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Z21 + Z22 + Z23 = Z2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Z31 + Z32 + Z33 = Z3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Z41 + Z42 + Z43 = Z4</a:t>
              </a:r>
            </a:p>
          </p:txBody>
        </p:sp>
      </p:grpSp>
      <p:sp>
        <p:nvSpPr>
          <p:cNvPr id="481287" name="Rectangle 7"/>
          <p:cNvSpPr>
            <a:spLocks noChangeArrowheads="1"/>
          </p:cNvSpPr>
          <p:nvPr/>
        </p:nvSpPr>
        <p:spPr bwMode="auto">
          <a:xfrm>
            <a:off x="920750" y="3130550"/>
            <a:ext cx="7607300" cy="32639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81288" name="Rectangle 8"/>
          <p:cNvSpPr>
            <a:spLocks noChangeArrowheads="1"/>
          </p:cNvSpPr>
          <p:nvPr/>
        </p:nvSpPr>
        <p:spPr bwMode="auto">
          <a:xfrm>
            <a:off x="762000" y="3117850"/>
            <a:ext cx="8148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Amount received by  a distribution center cannot exceed its 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demand or be less than 70% of its demand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914400" y="3873500"/>
            <a:ext cx="37338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For G50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X11 + X21 + X31 + X41 &lt; 20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X11 + X21 + X31 + X41 &gt; 14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X12 + X22 + X32 + X42  &lt; 30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X12 + X22 + X32 + X42  &gt; 21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X13 + X23 + X33 + X43 &lt; 50</a:t>
            </a:r>
          </a:p>
          <a:p>
            <a:pPr eaLnBrk="0" hangingPunct="0"/>
            <a:r>
              <a:rPr lang="tr-TR" altLang="pt-PT" sz="1800">
                <a:latin typeface="Arial Narrow" panose="020B0606020202030204" pitchFamily="34" charset="0"/>
              </a:rPr>
              <a:t>           X13 + X23 + X33 + X43 &gt; 35</a:t>
            </a: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5394325" y="3871913"/>
            <a:ext cx="291623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For G90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Z11 + Z21 +Z31 + Z41 &lt; 50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Z11 + Z21 + Z31 + Z41 &gt; 35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Z12 + Z22 + Z32 + Z42 &lt; 60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Z12 + Z22 + Z32 + Z42 &gt; 42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Z13 + Z23 + Z33 + Z43 &lt; 70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Z13 + Z23 + Z33 + Z43  &gt; 49</a:t>
            </a:r>
          </a:p>
        </p:txBody>
      </p:sp>
      <p:grpSp>
        <p:nvGrpSpPr>
          <p:cNvPr id="481291" name="Group 11"/>
          <p:cNvGrpSpPr>
            <a:grpSpLocks/>
          </p:cNvGrpSpPr>
          <p:nvPr/>
        </p:nvGrpSpPr>
        <p:grpSpPr bwMode="auto">
          <a:xfrm>
            <a:off x="0" y="1530350"/>
            <a:ext cx="9142413" cy="5319713"/>
            <a:chOff x="0" y="964"/>
            <a:chExt cx="5759" cy="3351"/>
          </a:xfrm>
        </p:grpSpPr>
        <p:grpSp>
          <p:nvGrpSpPr>
            <p:cNvPr id="481292" name="Group 12"/>
            <p:cNvGrpSpPr>
              <a:grpSpLocks/>
            </p:cNvGrpSpPr>
            <p:nvPr/>
          </p:nvGrpSpPr>
          <p:grpSpPr bwMode="auto">
            <a:xfrm>
              <a:off x="0" y="964"/>
              <a:ext cx="5759" cy="3351"/>
              <a:chOff x="0" y="964"/>
              <a:chExt cx="5759" cy="3351"/>
            </a:xfrm>
          </p:grpSpPr>
          <p:sp>
            <p:nvSpPr>
              <p:cNvPr id="481293" name="Rectangle 13"/>
              <p:cNvSpPr>
                <a:spLocks noChangeArrowheads="1"/>
              </p:cNvSpPr>
              <p:nvPr/>
            </p:nvSpPr>
            <p:spPr bwMode="auto">
              <a:xfrm>
                <a:off x="392" y="964"/>
                <a:ext cx="5269" cy="3351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PT"/>
              </a:p>
            </p:txBody>
          </p:sp>
          <p:sp>
            <p:nvSpPr>
              <p:cNvPr id="481294" name="Rectangle 14"/>
              <p:cNvSpPr>
                <a:spLocks noChangeArrowheads="1"/>
              </p:cNvSpPr>
              <p:nvPr/>
            </p:nvSpPr>
            <p:spPr bwMode="auto">
              <a:xfrm>
                <a:off x="0" y="1985"/>
                <a:ext cx="5759" cy="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0" hangingPunct="0">
                  <a:spcBef>
                    <a:spcPct val="20000"/>
                  </a:spcBef>
                </a:pPr>
                <a:r>
                  <a:rPr lang="tr-TR" altLang="pt-PT">
                    <a:latin typeface="Arial Narrow" panose="020B0606020202030204" pitchFamily="34" charset="0"/>
                  </a:rPr>
                  <a:t>        Production time used at each plant cannot exceed the time available: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tr-TR" altLang="pt-PT">
                    <a:latin typeface="Arial Narrow" panose="020B0606020202030204" pitchFamily="34" charset="0"/>
                  </a:rPr>
                  <a:t>				6X1 +  6Z1</a:t>
                </a:r>
                <a:r>
                  <a:rPr lang="tr-TR" altLang="pt-PT" b="1">
                    <a:solidFill>
                      <a:srgbClr val="FF0066"/>
                    </a:solidFill>
                    <a:latin typeface="Arial Narrow" panose="020B0606020202030204" pitchFamily="34" charset="0"/>
                  </a:rPr>
                  <a:t>  -</a:t>
                </a:r>
                <a:r>
                  <a:rPr lang="tr-TR" altLang="pt-PT">
                    <a:latin typeface="Arial Narrow" panose="020B0606020202030204" pitchFamily="34" charset="0"/>
                  </a:rPr>
                  <a:t>  </a:t>
                </a:r>
                <a:r>
                  <a:rPr lang="tr-TR" altLang="pt-PT" b="1">
                    <a:solidFill>
                      <a:srgbClr val="FF0066"/>
                    </a:solidFill>
                    <a:latin typeface="Arial Narrow" panose="020B0606020202030204" pitchFamily="34" charset="0"/>
                  </a:rPr>
                  <a:t>640Y1    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tr-TR" altLang="pt-PT">
                    <a:latin typeface="Arial Narrow" panose="020B0606020202030204" pitchFamily="34" charset="0"/>
                  </a:rPr>
                  <a:t>				7X2 +  8Z2  </a:t>
                </a:r>
                <a:r>
                  <a:rPr lang="tr-TR" altLang="pt-PT" b="1">
                    <a:solidFill>
                      <a:srgbClr val="FF0066"/>
                    </a:solidFill>
                    <a:latin typeface="Arial Narrow" panose="020B0606020202030204" pitchFamily="34" charset="0"/>
                  </a:rPr>
                  <a:t>-  960Y2    0</a:t>
                </a:r>
              </a:p>
              <a:p>
                <a:pPr eaLnBrk="0" hangingPunct="0">
                  <a:spcBef>
                    <a:spcPct val="20000"/>
                  </a:spcBef>
                </a:pPr>
                <a:r>
                  <a:rPr lang="tr-TR" altLang="pt-PT">
                    <a:latin typeface="Arial Narrow" panose="020B0606020202030204" pitchFamily="34" charset="0"/>
                  </a:rPr>
                  <a:t>				9X3 +  7Z3  </a:t>
                </a:r>
                <a:r>
                  <a:rPr lang="tr-TR" altLang="pt-PT" b="1">
                    <a:solidFill>
                      <a:srgbClr val="FF0066"/>
                    </a:solidFill>
                    <a:latin typeface="Arial Narrow" panose="020B0606020202030204" pitchFamily="34" charset="0"/>
                  </a:rPr>
                  <a:t>-  480Y3    0</a:t>
                </a:r>
                <a:endParaRPr lang="tr-TR" altLang="pt-PT">
                  <a:solidFill>
                    <a:srgbClr val="FF0066"/>
                  </a:solidFill>
                  <a:latin typeface="Arial Narrow" panose="020B0606020202030204" pitchFamily="34" charset="0"/>
                </a:endParaRPr>
              </a:p>
              <a:p>
                <a:pPr eaLnBrk="0" hangingPunct="0">
                  <a:spcBef>
                    <a:spcPct val="20000"/>
                  </a:spcBef>
                </a:pPr>
                <a:r>
                  <a:rPr lang="tr-TR" altLang="pt-PT">
                    <a:latin typeface="Arial Narrow" panose="020B0606020202030204" pitchFamily="34" charset="0"/>
                  </a:rPr>
                  <a:t>				5X4 +  9Z4  </a:t>
                </a:r>
                <a:r>
                  <a:rPr lang="tr-TR" altLang="pt-PT" b="1">
                    <a:solidFill>
                      <a:srgbClr val="FF0066"/>
                    </a:solidFill>
                    <a:latin typeface="Arial Narrow" panose="020B0606020202030204" pitchFamily="34" charset="0"/>
                  </a:rPr>
                  <a:t>-  640Y4    0</a:t>
                </a:r>
              </a:p>
              <a:p>
                <a:pPr eaLnBrk="0" hangingPunct="0">
                  <a:spcBef>
                    <a:spcPct val="20000"/>
                  </a:spcBef>
                </a:pPr>
                <a:endParaRPr lang="tr-TR" altLang="pt-PT">
                  <a:latin typeface="Arial Narrow" panose="020B0606020202030204" pitchFamily="34" charset="0"/>
                </a:endParaRPr>
              </a:p>
              <a:p>
                <a:pPr algn="ctr" eaLnBrk="0" hangingPunct="0">
                  <a:spcBef>
                    <a:spcPct val="20000"/>
                  </a:spcBef>
                </a:pPr>
                <a:r>
                  <a:rPr lang="tr-TR" altLang="pt-PT">
                    <a:latin typeface="Arial Narrow" panose="020B0606020202030204" pitchFamily="34" charset="0"/>
                  </a:rPr>
                  <a:t>All X</a:t>
                </a:r>
                <a:r>
                  <a:rPr lang="tr-TR" altLang="pt-PT" baseline="-25000">
                    <a:latin typeface="Arial Narrow" panose="020B0606020202030204" pitchFamily="34" charset="0"/>
                  </a:rPr>
                  <a:t>ij</a:t>
                </a:r>
                <a:r>
                  <a:rPr lang="tr-TR" altLang="pt-PT">
                    <a:latin typeface="Arial Narrow" panose="020B0606020202030204" pitchFamily="34" charset="0"/>
                  </a:rPr>
                  <a:t>, X</a:t>
                </a:r>
                <a:r>
                  <a:rPr lang="tr-TR" altLang="pt-PT" baseline="-25000">
                    <a:latin typeface="Arial Narrow" panose="020B0606020202030204" pitchFamily="34" charset="0"/>
                  </a:rPr>
                  <a:t>i,</a:t>
                </a:r>
                <a:r>
                  <a:rPr lang="tr-TR" altLang="pt-PT">
                    <a:latin typeface="Arial Narrow" panose="020B0606020202030204" pitchFamily="34" charset="0"/>
                  </a:rPr>
                  <a:t> Z</a:t>
                </a:r>
                <a:r>
                  <a:rPr lang="tr-TR" altLang="pt-PT" baseline="-25000">
                    <a:latin typeface="Arial Narrow" panose="020B0606020202030204" pitchFamily="34" charset="0"/>
                  </a:rPr>
                  <a:t>ij</a:t>
                </a:r>
                <a:r>
                  <a:rPr lang="tr-TR" altLang="pt-PT">
                    <a:latin typeface="Arial Narrow" panose="020B0606020202030204" pitchFamily="34" charset="0"/>
                  </a:rPr>
                  <a:t>, Z</a:t>
                </a:r>
                <a:r>
                  <a:rPr lang="tr-TR" altLang="pt-PT" baseline="-25000">
                    <a:latin typeface="Arial Narrow" panose="020B0606020202030204" pitchFamily="34" charset="0"/>
                  </a:rPr>
                  <a:t>i</a:t>
                </a:r>
                <a:r>
                  <a:rPr lang="tr-TR" altLang="pt-PT">
                    <a:latin typeface="Arial Narrow" panose="020B0606020202030204" pitchFamily="34" charset="0"/>
                  </a:rPr>
                  <a:t> &gt; 0, and Y</a:t>
                </a:r>
                <a:r>
                  <a:rPr lang="tr-TR" altLang="pt-PT" baseline="-25000">
                    <a:latin typeface="Arial Narrow" panose="020B0606020202030204" pitchFamily="34" charset="0"/>
                  </a:rPr>
                  <a:t>i </a:t>
                </a:r>
                <a:r>
                  <a:rPr lang="tr-TR" altLang="pt-PT">
                    <a:latin typeface="Arial Narrow" panose="020B0606020202030204" pitchFamily="34" charset="0"/>
                  </a:rPr>
                  <a:t>are 0,1.</a:t>
                </a:r>
              </a:p>
            </p:txBody>
          </p:sp>
        </p:grpSp>
        <p:grpSp>
          <p:nvGrpSpPr>
            <p:cNvPr id="481295" name="Group 15"/>
            <p:cNvGrpSpPr>
              <a:grpSpLocks/>
            </p:cNvGrpSpPr>
            <p:nvPr/>
          </p:nvGrpSpPr>
          <p:grpSpPr bwMode="auto">
            <a:xfrm>
              <a:off x="3264" y="2325"/>
              <a:ext cx="155" cy="977"/>
              <a:chOff x="3264" y="2325"/>
              <a:chExt cx="155" cy="977"/>
            </a:xfrm>
          </p:grpSpPr>
          <p:graphicFrame>
            <p:nvGraphicFramePr>
              <p:cNvPr id="481296" name="Object 16"/>
              <p:cNvGraphicFramePr>
                <a:graphicFrameLocks/>
              </p:cNvGraphicFramePr>
              <p:nvPr/>
            </p:nvGraphicFramePr>
            <p:xfrm>
              <a:off x="3264" y="2325"/>
              <a:ext cx="147" cy="15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316" name="Equation" r:id="rId4" imgW="233280" imgH="249120" progId="Equation.3">
                      <p:embed/>
                    </p:oleObj>
                  </mc:Choice>
                  <mc:Fallback>
                    <p:oleObj name="Equation" r:id="rId4" imgW="233280" imgH="249120" progId="Equation.3">
                      <p:embed/>
                      <p:pic>
                        <p:nvPicPr>
                          <p:cNvPr id="0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325"/>
                            <a:ext cx="147" cy="15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297" name="Object 17"/>
              <p:cNvGraphicFramePr>
                <a:graphicFrameLocks/>
              </p:cNvGraphicFramePr>
              <p:nvPr/>
            </p:nvGraphicFramePr>
            <p:xfrm>
              <a:off x="3272" y="3143"/>
              <a:ext cx="147" cy="1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317" name="Equation" r:id="rId6" imgW="233280" imgH="252360" progId="Equation.3">
                      <p:embed/>
                    </p:oleObj>
                  </mc:Choice>
                  <mc:Fallback>
                    <p:oleObj name="Equation" r:id="rId6" imgW="233280" imgH="252360" progId="Equation.3">
                      <p:embed/>
                      <p:pic>
                        <p:nvPicPr>
                          <p:cNvPr id="0" name="Object 1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72" y="3143"/>
                            <a:ext cx="147" cy="15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298" name="Object 18"/>
              <p:cNvGraphicFramePr>
                <a:graphicFrameLocks/>
              </p:cNvGraphicFramePr>
              <p:nvPr/>
            </p:nvGraphicFramePr>
            <p:xfrm>
              <a:off x="3264" y="2861"/>
              <a:ext cx="147" cy="15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318" name="Equation" r:id="rId8" imgW="233280" imgH="250560" progId="Equation.3">
                      <p:embed/>
                    </p:oleObj>
                  </mc:Choice>
                  <mc:Fallback>
                    <p:oleObj name="Equation" r:id="rId8" imgW="233280" imgH="250560" progId="Equation.3">
                      <p:embed/>
                      <p:pic>
                        <p:nvPicPr>
                          <p:cNvPr id="0" name="Object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861"/>
                            <a:ext cx="147" cy="15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1299" name="Object 19"/>
              <p:cNvGraphicFramePr>
                <a:graphicFrameLocks/>
              </p:cNvGraphicFramePr>
              <p:nvPr/>
            </p:nvGraphicFramePr>
            <p:xfrm>
              <a:off x="3264" y="2586"/>
              <a:ext cx="147" cy="15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81319" name="Equation" r:id="rId10" imgW="233280" imgH="247320" progId="Equation.3">
                      <p:embed/>
                    </p:oleObj>
                  </mc:Choice>
                  <mc:Fallback>
                    <p:oleObj name="Equation" r:id="rId10" imgW="233280" imgH="247320" progId="Equation.3">
                      <p:embed/>
                      <p:pic>
                        <p:nvPicPr>
                          <p:cNvPr id="0" name="Object 19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4" y="2586"/>
                            <a:ext cx="147" cy="15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8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8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8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8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4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2" grpId="0" animBg="1"/>
      <p:bldP spid="481287" grpId="0" animBg="1"/>
      <p:bldP spid="481288" grpId="0" autoUpdateAnimBg="0"/>
      <p:bldP spid="481289" grpId="0" autoUpdateAnimBg="0"/>
      <p:bldP spid="481290" grpId="0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320800" y="5664200"/>
            <a:ext cx="4292600" cy="2540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2444750" y="6350"/>
            <a:ext cx="5702300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83333" name="Rectangle 5"/>
          <p:cNvSpPr>
            <a:spLocks noChangeArrowheads="1"/>
          </p:cNvSpPr>
          <p:nvPr/>
        </p:nvSpPr>
        <p:spPr bwMode="auto">
          <a:xfrm>
            <a:off x="1073150" y="1301750"/>
            <a:ext cx="4483100" cy="2159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83334" name="Rectangle 6"/>
          <p:cNvSpPr>
            <a:spLocks noChangeArrowheads="1"/>
          </p:cNvSpPr>
          <p:nvPr/>
        </p:nvSpPr>
        <p:spPr bwMode="auto">
          <a:xfrm>
            <a:off x="1287463" y="4167188"/>
            <a:ext cx="6805612" cy="592137"/>
          </a:xfrm>
          <a:prstGeom prst="rect">
            <a:avLst/>
          </a:prstGeom>
          <a:solidFill>
            <a:srgbClr val="CCCCFF"/>
          </a:solidFill>
          <a:ln w="12700">
            <a:solidFill>
              <a:srgbClr val="CC99FF"/>
            </a:solidFill>
            <a:miter lim="800000"/>
            <a:headEnd/>
            <a:tailEnd/>
          </a:ln>
          <a:effectLst>
            <a:outerShdw dist="107763" dir="2700000" algn="ctr" rotWithShape="0">
              <a:srgbClr val="CC99FF">
                <a:alpha val="50000"/>
              </a:srgb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sz="3200" b="1">
                <a:latin typeface="Arial Narrow" panose="020B0606020202030204" pitchFamily="34" charset="0"/>
              </a:rPr>
              <a:t>A portion of the WINQSB optimal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5029200"/>
          </a:xfrm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tr-TR" altLang="pt-PT" sz="3600" b="1" i="1">
                <a:solidFill>
                  <a:srgbClr val="660033"/>
                </a:solidFill>
              </a:rPr>
              <a:t>Solution Summary:</a:t>
            </a:r>
          </a:p>
          <a:p>
            <a:pPr algn="ctr">
              <a:lnSpc>
                <a:spcPct val="50000"/>
              </a:lnSpc>
              <a:buFontTx/>
              <a:buNone/>
            </a:pPr>
            <a:endParaRPr lang="tr-TR" altLang="pt-PT" sz="3600" i="1"/>
          </a:p>
          <a:p>
            <a:r>
              <a:rPr lang="tr-TR" altLang="pt-PT" sz="2800"/>
              <a:t>The Philadelphia plant should be closed.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Schedule monthly production according  </a:t>
            </a:r>
          </a:p>
          <a:p>
            <a:pPr>
              <a:buFontTx/>
              <a:buNone/>
            </a:pPr>
            <a:r>
              <a:rPr lang="tr-TR" altLang="pt-PT" sz="2800"/>
              <a:t>    to the quantities shown in the output.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The net monthly profit will be $266,115,  which is $34,544 per month greater than the optimal   monthly profit obtained when all four plants are operational.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228600" y="685800"/>
            <a:ext cx="8686800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pt-PT" sz="3200"/>
              <a:t>Why not enumerate all the feasible integer points and select the best one?</a:t>
            </a:r>
          </a:p>
          <a:p>
            <a:endParaRPr lang="tr-TR" altLang="pt-PT" sz="3200"/>
          </a:p>
          <a:p>
            <a:r>
              <a:rPr lang="tr-TR" altLang="pt-PT" sz="3200"/>
              <a:t>Enumerating all the integer solutions is impractical because of the large number of feasible integer points.</a:t>
            </a:r>
          </a:p>
          <a:p>
            <a:pPr algn="ctr"/>
            <a:endParaRPr lang="tr-TR" altLang="pt-PT" sz="3200"/>
          </a:p>
          <a:p>
            <a:r>
              <a:rPr lang="tr-TR" altLang="pt-PT" sz="3200"/>
              <a:t>Is rounding ever done? Yes, particularly if:</a:t>
            </a:r>
          </a:p>
          <a:p>
            <a:pPr lvl="1">
              <a:buFontTx/>
              <a:buChar char="-"/>
            </a:pPr>
            <a:r>
              <a:rPr lang="tr-TR" altLang="pt-PT" sz="3200"/>
              <a:t>  The values of the positive decision variables are relatively large, and</a:t>
            </a:r>
          </a:p>
          <a:p>
            <a:pPr lvl="1">
              <a:buFontTx/>
              <a:buChar char="-"/>
            </a:pPr>
            <a:r>
              <a:rPr lang="tr-TR" altLang="pt-PT" sz="3200"/>
              <a:t>  The values of the objective function coefficients relatively small.</a:t>
            </a:r>
          </a:p>
        </p:txBody>
      </p:sp>
      <p:sp>
        <p:nvSpPr>
          <p:cNvPr id="496645" name="Text Box 5"/>
          <p:cNvSpPr txBox="1">
            <a:spLocks noChangeArrowheads="1"/>
          </p:cNvSpPr>
          <p:nvPr/>
        </p:nvSpPr>
        <p:spPr bwMode="auto">
          <a:xfrm>
            <a:off x="304800" y="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altLang="pt-P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590800"/>
            <a:ext cx="8115300" cy="1447800"/>
          </a:xfrm>
        </p:spPr>
        <p:txBody>
          <a:bodyPr/>
          <a:lstStyle/>
          <a:p>
            <a:r>
              <a:rPr lang="en-US" altLang="pt-PT" sz="4000">
                <a:solidFill>
                  <a:srgbClr val="003300"/>
                </a:solidFill>
              </a:rPr>
              <a:t>General Integer </a:t>
            </a:r>
            <a:r>
              <a:rPr lang="tr-TR" altLang="pt-PT" sz="4000">
                <a:solidFill>
                  <a:srgbClr val="003300"/>
                </a:solidFill>
              </a:rPr>
              <a:t>Variables:</a:t>
            </a:r>
            <a:br>
              <a:rPr lang="tr-TR" altLang="pt-PT" sz="4000">
                <a:solidFill>
                  <a:srgbClr val="003300"/>
                </a:solidFill>
              </a:rPr>
            </a:br>
            <a:r>
              <a:rPr lang="tr-TR" altLang="pt-PT" sz="4000">
                <a:solidFill>
                  <a:srgbClr val="660033"/>
                </a:solidFill>
              </a:rPr>
              <a:t> </a:t>
            </a:r>
            <a:r>
              <a:rPr lang="tr-TR" altLang="pt-PT" sz="4000">
                <a:solidFill>
                  <a:srgbClr val="003300"/>
                </a:solidFill>
              </a:rPr>
              <a:t>Pure Integer Programming Models</a:t>
            </a:r>
            <a:r>
              <a:rPr lang="tr-TR" altLang="pt-PT" sz="2800">
                <a:solidFill>
                  <a:srgbClr val="0033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496300" cy="312738"/>
          </a:xfrm>
        </p:spPr>
        <p:txBody>
          <a:bodyPr/>
          <a:lstStyle/>
          <a:p>
            <a:r>
              <a:rPr lang="en-US" altLang="pt-PT" sz="3600"/>
              <a:t/>
            </a:r>
            <a:br>
              <a:rPr lang="en-US" altLang="pt-PT" sz="3600"/>
            </a:br>
            <a:endParaRPr lang="en-US" altLang="pt-PT" b="0">
              <a:solidFill>
                <a:srgbClr val="660033"/>
              </a:solidFill>
            </a:endParaRP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4953000"/>
          </a:xfrm>
        </p:spPr>
        <p:txBody>
          <a:bodyPr/>
          <a:lstStyle/>
          <a:p>
            <a:r>
              <a:rPr lang="en-US" altLang="pt-PT" sz="2800">
                <a:cs typeface="Times New Roman" panose="02020603050405020304" pitchFamily="18" charset="0"/>
              </a:rPr>
              <a:t>Produces two expensive products popular with renovators of historic old homes: </a:t>
            </a:r>
          </a:p>
          <a:p>
            <a:pPr lvl="1"/>
            <a:r>
              <a:rPr lang="en-US" altLang="pt-PT" sz="2800">
                <a:cs typeface="Times New Roman" panose="02020603050405020304" pitchFamily="18" charset="0"/>
              </a:rPr>
              <a:t>Ornate chandeliers </a:t>
            </a:r>
            <a:r>
              <a:rPr lang="en-US" altLang="pt-PT" sz="2800" b="1">
                <a:cs typeface="Times New Roman" panose="02020603050405020304" pitchFamily="18" charset="0"/>
              </a:rPr>
              <a:t>(C)</a:t>
            </a:r>
            <a:r>
              <a:rPr lang="en-US" altLang="pt-PT" sz="2800">
                <a:cs typeface="Times New Roman" panose="02020603050405020304" pitchFamily="18" charset="0"/>
              </a:rPr>
              <a:t> and </a:t>
            </a:r>
          </a:p>
          <a:p>
            <a:pPr lvl="1"/>
            <a:r>
              <a:rPr lang="en-US" altLang="pt-PT" sz="2800">
                <a:cs typeface="Times New Roman" panose="02020603050405020304" pitchFamily="18" charset="0"/>
              </a:rPr>
              <a:t>Old-fashioned ceiling fans </a:t>
            </a:r>
            <a:r>
              <a:rPr lang="en-US" altLang="pt-PT" sz="2800" b="1">
                <a:cs typeface="Times New Roman" panose="02020603050405020304" pitchFamily="18" charset="0"/>
              </a:rPr>
              <a:t>(F).</a:t>
            </a:r>
            <a:r>
              <a:rPr lang="en-US" altLang="pt-PT" sz="2800">
                <a:cs typeface="Times New Roman" panose="02020603050405020304" pitchFamily="18" charset="0"/>
              </a:rPr>
              <a:t>  </a:t>
            </a:r>
          </a:p>
          <a:p>
            <a:r>
              <a:rPr lang="en-US" altLang="pt-PT" sz="2800">
                <a:cs typeface="Times New Roman" panose="02020603050405020304" pitchFamily="18" charset="0"/>
              </a:rPr>
              <a:t>Two-step production process:</a:t>
            </a:r>
          </a:p>
          <a:p>
            <a:pPr lvl="1"/>
            <a:r>
              <a:rPr lang="en-US" altLang="pt-PT" sz="2800">
                <a:cs typeface="Times New Roman" panose="02020603050405020304" pitchFamily="18" charset="0"/>
              </a:rPr>
              <a:t>Wiring  ( 2 hours per chandelier and 3 hours per ceiling fan).</a:t>
            </a:r>
          </a:p>
          <a:p>
            <a:pPr lvl="1"/>
            <a:r>
              <a:rPr lang="en-US" altLang="pt-PT" sz="2800">
                <a:cs typeface="Times New Roman" panose="02020603050405020304" pitchFamily="18" charset="0"/>
              </a:rPr>
              <a:t>Final assembly time (6 hours per chandelier and 5 hours per fan).  </a:t>
            </a:r>
          </a:p>
        </p:txBody>
      </p:sp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r-TR" altLang="pt-PT" sz="2800" b="1" i="1" u="sng">
                <a:solidFill>
                  <a:srgbClr val="003300"/>
                </a:solidFill>
              </a:rPr>
              <a:t>Example 1: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(1 of 8)</a:t>
            </a:r>
            <a:endParaRPr lang="en-US" altLang="pt-PT" sz="2800">
              <a:solidFill>
                <a:srgbClr val="003300"/>
              </a:solidFill>
            </a:endParaRPr>
          </a:p>
        </p:txBody>
      </p:sp>
      <p:sp>
        <p:nvSpPr>
          <p:cNvPr id="284678" name="Text Box 6"/>
          <p:cNvSpPr txBox="1">
            <a:spLocks noChangeArrowheads="1"/>
          </p:cNvSpPr>
          <p:nvPr/>
        </p:nvSpPr>
        <p:spPr bwMode="auto">
          <a:xfrm>
            <a:off x="838200" y="228600"/>
            <a:ext cx="769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4000" b="1" i="1">
                <a:solidFill>
                  <a:srgbClr val="660033"/>
                </a:solidFill>
              </a:rPr>
              <a:t>Pure Integer Programming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572500" cy="160338"/>
          </a:xfrm>
        </p:spPr>
        <p:txBody>
          <a:bodyPr/>
          <a:lstStyle/>
          <a:p>
            <a:r>
              <a:rPr lang="tr-TR" altLang="pt-PT" sz="3600">
                <a:solidFill>
                  <a:srgbClr val="660033"/>
                </a:solidFill>
              </a:rPr>
              <a:t/>
            </a:r>
            <a:br>
              <a:rPr lang="tr-TR" altLang="pt-PT" sz="3600">
                <a:solidFill>
                  <a:srgbClr val="660033"/>
                </a:solidFill>
              </a:rPr>
            </a:br>
            <a:r>
              <a:rPr lang="tr-TR" altLang="pt-PT" sz="4000">
                <a:solidFill>
                  <a:srgbClr val="660033"/>
                </a:solidFill>
              </a:rPr>
              <a:t>Pure Integer Programming</a:t>
            </a:r>
            <a:r>
              <a:rPr lang="en-US" altLang="pt-PT" sz="4000">
                <a:solidFill>
                  <a:srgbClr val="660033"/>
                </a:solidFill>
              </a:rPr>
              <a:t/>
            </a:r>
            <a:br>
              <a:rPr lang="en-US" altLang="pt-PT" sz="4000">
                <a:solidFill>
                  <a:srgbClr val="660033"/>
                </a:solidFill>
              </a:rPr>
            </a:br>
            <a:endParaRPr lang="en-US" altLang="pt-PT" sz="4000" b="0">
              <a:solidFill>
                <a:srgbClr val="660033"/>
              </a:solidFill>
            </a:endParaRP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Production capability this period:</a:t>
            </a:r>
          </a:p>
          <a:p>
            <a:pPr lvl="1">
              <a:lnSpc>
                <a:spcPct val="150000"/>
              </a:lnSpc>
            </a:pPr>
            <a:r>
              <a:rPr lang="en-US" altLang="pt-PT" sz="2600">
                <a:cs typeface="Times New Roman" panose="02020603050405020304" pitchFamily="18" charset="0"/>
              </a:rPr>
              <a:t>12 hours of wiring time available and </a:t>
            </a:r>
          </a:p>
          <a:p>
            <a:pPr lvl="1">
              <a:lnSpc>
                <a:spcPct val="150000"/>
              </a:lnSpc>
            </a:pPr>
            <a:r>
              <a:rPr lang="en-US" altLang="pt-PT" sz="2600">
                <a:cs typeface="Times New Roman" panose="02020603050405020304" pitchFamily="18" charset="0"/>
              </a:rPr>
              <a:t>30 hours of final assembly time available.</a:t>
            </a:r>
            <a:r>
              <a:rPr lang="en-US" altLang="pt-PT" sz="2400"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Profits: </a:t>
            </a:r>
          </a:p>
          <a:p>
            <a:pPr lvl="1">
              <a:lnSpc>
                <a:spcPct val="150000"/>
              </a:lnSpc>
            </a:pPr>
            <a:r>
              <a:rPr lang="en-US" altLang="pt-PT" sz="2600">
                <a:cs typeface="Times New Roman" panose="02020603050405020304" pitchFamily="18" charset="0"/>
              </a:rPr>
              <a:t>Chandelier profit $600 / unit and </a:t>
            </a:r>
          </a:p>
          <a:p>
            <a:pPr lvl="1">
              <a:lnSpc>
                <a:spcPct val="150000"/>
              </a:lnSpc>
            </a:pPr>
            <a:r>
              <a:rPr lang="en-US" altLang="pt-PT" sz="2600">
                <a:cs typeface="Times New Roman" panose="02020603050405020304" pitchFamily="18" charset="0"/>
              </a:rPr>
              <a:t>Fan profit $700 / unit. </a:t>
            </a:r>
            <a:r>
              <a:rPr lang="en-US" altLang="pt-PT" sz="2600"/>
              <a:t> </a:t>
            </a: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381000" y="10668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pt-PT" sz="2800" b="1" i="1" u="sng">
                <a:solidFill>
                  <a:srgbClr val="003300"/>
                </a:solidFill>
              </a:rPr>
              <a:t>Example 1: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(2 of 8)</a:t>
            </a:r>
            <a:endParaRPr lang="en-US" altLang="pt-PT" sz="28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09600"/>
          </a:xfrm>
        </p:spPr>
        <p:txBody>
          <a:bodyPr/>
          <a:lstStyle/>
          <a:p>
            <a:r>
              <a:rPr lang="tr-TR" altLang="pt-PT" sz="4000">
                <a:solidFill>
                  <a:srgbClr val="660033"/>
                </a:solidFill>
              </a:rPr>
              <a:t>Pure Integer Programming</a:t>
            </a:r>
            <a:endParaRPr lang="en-US" altLang="pt-PT" sz="4000">
              <a:solidFill>
                <a:srgbClr val="660033"/>
              </a:solidFill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53400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pt-PT" sz="2800" b="1">
                <a:cs typeface="Times New Roman" panose="02020603050405020304" pitchFamily="18" charset="0"/>
              </a:rPr>
              <a:t>Objective:  maximize profit  =  $600C + $700F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 subject to	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                 </a:t>
            </a:r>
            <a:r>
              <a:rPr lang="en-US" altLang="pt-PT" sz="2400" b="1">
                <a:cs typeface="Times New Roman" panose="02020603050405020304" pitchFamily="18" charset="0"/>
              </a:rPr>
              <a:t>2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+ 3</a:t>
            </a:r>
            <a:r>
              <a:rPr lang="en-US" altLang="pt-PT" sz="2400" b="1" i="1">
                <a:cs typeface="Times New Roman" panose="02020603050405020304" pitchFamily="18" charset="0"/>
              </a:rPr>
              <a:t>F</a:t>
            </a:r>
            <a:r>
              <a:rPr lang="en-US" altLang="pt-PT" sz="2400" b="1">
                <a:cs typeface="Times New Roman" panose="02020603050405020304" pitchFamily="18" charset="0"/>
              </a:rPr>
              <a:t>  &lt;=  12</a:t>
            </a:r>
            <a:r>
              <a:rPr lang="en-US" altLang="pt-PT" sz="2400">
                <a:cs typeface="Times New Roman" panose="02020603050405020304" pitchFamily="18" charset="0"/>
              </a:rPr>
              <a:t>	(wiring hours)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		</a:t>
            </a:r>
            <a:r>
              <a:rPr lang="en-US" altLang="pt-PT" sz="2400" b="1">
                <a:cs typeface="Times New Roman" panose="02020603050405020304" pitchFamily="18" charset="0"/>
              </a:rPr>
              <a:t>6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+ 5</a:t>
            </a:r>
            <a:r>
              <a:rPr lang="en-US" altLang="pt-PT" sz="2400" b="1" i="1">
                <a:cs typeface="Times New Roman" panose="02020603050405020304" pitchFamily="18" charset="0"/>
              </a:rPr>
              <a:t>F</a:t>
            </a:r>
            <a:r>
              <a:rPr lang="en-US" altLang="pt-PT" sz="2400" b="1">
                <a:cs typeface="Times New Roman" panose="02020603050405020304" pitchFamily="18" charset="0"/>
              </a:rPr>
              <a:t>  &lt;=  30</a:t>
            </a:r>
            <a:r>
              <a:rPr lang="en-US" altLang="pt-PT" sz="2400">
                <a:cs typeface="Times New Roman" panose="02020603050405020304" pitchFamily="18" charset="0"/>
              </a:rPr>
              <a:t>	(assembly hours)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		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, </a:t>
            </a:r>
            <a:r>
              <a:rPr lang="en-US" altLang="pt-PT" sz="2400" b="1" i="1">
                <a:cs typeface="Times New Roman" panose="02020603050405020304" pitchFamily="18" charset="0"/>
              </a:rPr>
              <a:t>F</a:t>
            </a:r>
            <a:r>
              <a:rPr lang="en-US" altLang="pt-PT" sz="2400" b="1">
                <a:cs typeface="Times New Roman" panose="02020603050405020304" pitchFamily="18" charset="0"/>
              </a:rPr>
              <a:t>  &gt;=  0</a:t>
            </a:r>
            <a:r>
              <a:rPr lang="tr-TR" altLang="pt-PT" sz="2400" b="1">
                <a:cs typeface="Times New Roman" panose="02020603050405020304" pitchFamily="18" charset="0"/>
              </a:rPr>
              <a:t> and integer</a:t>
            </a:r>
            <a:endParaRPr lang="en-US" altLang="pt-PT" sz="2400" b="1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	where	</a:t>
            </a:r>
          </a:p>
          <a:p>
            <a:pPr algn="just"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	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>
                <a:cs typeface="Times New Roman" panose="02020603050405020304" pitchFamily="18" charset="0"/>
              </a:rPr>
              <a:t>  =  number of chandeliers </a:t>
            </a:r>
            <a:r>
              <a:rPr lang="tr-TR" altLang="pt-PT" sz="2400">
                <a:cs typeface="Times New Roman" panose="02020603050405020304" pitchFamily="18" charset="0"/>
              </a:rPr>
              <a:t>to be </a:t>
            </a:r>
            <a:r>
              <a:rPr lang="en-US" altLang="pt-PT" sz="2400">
                <a:cs typeface="Times New Roman" panose="02020603050405020304" pitchFamily="18" charset="0"/>
              </a:rPr>
              <a:t>produced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</a:t>
            </a:r>
            <a:r>
              <a:rPr lang="en-US" altLang="pt-PT" sz="2400" b="1" i="1">
                <a:cs typeface="Times New Roman" panose="02020603050405020304" pitchFamily="18" charset="0"/>
              </a:rPr>
              <a:t>F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 =  number of ceiling fans </a:t>
            </a:r>
            <a:r>
              <a:rPr lang="tr-TR" altLang="pt-PT" sz="2400">
                <a:cs typeface="Times New Roman" panose="02020603050405020304" pitchFamily="18" charset="0"/>
              </a:rPr>
              <a:t>to be </a:t>
            </a:r>
            <a:r>
              <a:rPr lang="en-US" altLang="pt-PT" sz="2400">
                <a:cs typeface="Times New Roman" panose="02020603050405020304" pitchFamily="18" charset="0"/>
              </a:rPr>
              <a:t>produced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533400" y="11430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tr-TR" altLang="pt-PT" b="1" i="1" u="sng"/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8534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pt-PT" sz="2800" b="1" i="1" u="sng">
                <a:solidFill>
                  <a:srgbClr val="003300"/>
                </a:solidFill>
              </a:rPr>
              <a:t>Example 1: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(3 of 8)</a:t>
            </a:r>
            <a:endParaRPr lang="en-US" altLang="pt-PT" sz="280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</a:pPr>
            <a:endParaRPr lang="tr-TR" altLang="pt-PT" sz="280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420100" cy="693738"/>
          </a:xfrm>
        </p:spPr>
        <p:txBody>
          <a:bodyPr/>
          <a:lstStyle/>
          <a:p>
            <a:pPr>
              <a:lnSpc>
                <a:spcPct val="65000"/>
              </a:lnSpc>
              <a:tabLst>
                <a:tab pos="5827713" algn="l"/>
              </a:tabLst>
            </a:pPr>
            <a:r>
              <a:rPr lang="tr-TR" altLang="pt-PT" sz="4000">
                <a:solidFill>
                  <a:srgbClr val="660033"/>
                </a:solidFill>
              </a:rPr>
              <a:t>Pure Integer Programming</a:t>
            </a:r>
            <a:br>
              <a:rPr lang="tr-TR" altLang="pt-PT" sz="4000">
                <a:solidFill>
                  <a:srgbClr val="660033"/>
                </a:solidFill>
              </a:rPr>
            </a:br>
            <a:endParaRPr lang="en-US" altLang="pt-P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14500"/>
            <a:ext cx="7848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533400" y="1114425"/>
            <a:ext cx="7270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1: 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(4 of 8)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  <p:sp>
        <p:nvSpPr>
          <p:cNvPr id="286727" name="Text Box 7"/>
          <p:cNvSpPr txBox="1">
            <a:spLocks noChangeArrowheads="1"/>
          </p:cNvSpPr>
          <p:nvPr/>
        </p:nvSpPr>
        <p:spPr bwMode="auto">
          <a:xfrm>
            <a:off x="5257800" y="182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pt-PT"/>
              <a:t>Graphical LP Solution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20100" cy="617538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tr-TR" altLang="pt-PT" sz="4000">
                <a:solidFill>
                  <a:srgbClr val="660033"/>
                </a:solidFill>
              </a:rPr>
              <a:t>Pure Integer Programming</a:t>
            </a:r>
            <a:br>
              <a:rPr lang="tr-TR" altLang="pt-PT" sz="4000">
                <a:solidFill>
                  <a:srgbClr val="660033"/>
                </a:solidFill>
              </a:rPr>
            </a:br>
            <a:endParaRPr lang="en-US" altLang="pt-PT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915400" cy="4953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Shaded region 1 shows feasible region for LP problem.  </a:t>
            </a:r>
          </a:p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Optimal </a:t>
            </a:r>
            <a:r>
              <a:rPr lang="en-US" altLang="pt-PT" sz="2800" b="1" i="1">
                <a:cs typeface="Times New Roman" panose="02020603050405020304" pitchFamily="18" charset="0"/>
              </a:rPr>
              <a:t>corner point</a:t>
            </a:r>
            <a:r>
              <a:rPr lang="en-US" altLang="pt-PT" sz="2800">
                <a:cs typeface="Times New Roman" panose="02020603050405020304" pitchFamily="18" charset="0"/>
              </a:rPr>
              <a:t> solution: 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  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>
                <a:cs typeface="Times New Roman" panose="02020603050405020304" pitchFamily="18" charset="0"/>
              </a:rPr>
              <a:t> = 3.75 chandeliers and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  </a:t>
            </a:r>
            <a:r>
              <a:rPr lang="en-US" altLang="pt-PT" sz="2400" b="1" i="1">
                <a:cs typeface="Times New Roman" panose="02020603050405020304" pitchFamily="18" charset="0"/>
              </a:rPr>
              <a:t>F</a:t>
            </a:r>
            <a:r>
              <a:rPr lang="en-US" altLang="pt-PT" sz="2400">
                <a:cs typeface="Times New Roman" panose="02020603050405020304" pitchFamily="18" charset="0"/>
              </a:rPr>
              <a:t> = 1.5 ceiling fans.</a:t>
            </a:r>
          </a:p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Profit of $3,300 during production period. </a:t>
            </a:r>
          </a:p>
          <a:p>
            <a:pPr>
              <a:lnSpc>
                <a:spcPct val="120000"/>
              </a:lnSpc>
            </a:pPr>
            <a:r>
              <a:rPr lang="tr-TR" altLang="pt-PT" sz="2800">
                <a:cs typeface="Times New Roman" panose="02020603050405020304" pitchFamily="18" charset="0"/>
              </a:rPr>
              <a:t>But, we need to p</a:t>
            </a:r>
            <a:r>
              <a:rPr lang="en-US" altLang="pt-PT" sz="2800">
                <a:cs typeface="Times New Roman" panose="02020603050405020304" pitchFamily="18" charset="0"/>
              </a:rPr>
              <a:t>roduce and sell integer values of </a:t>
            </a:r>
            <a:r>
              <a:rPr lang="tr-TR" altLang="pt-PT" sz="2800">
                <a:cs typeface="Times New Roman" panose="02020603050405020304" pitchFamily="18" charset="0"/>
              </a:rPr>
              <a:t>the </a:t>
            </a:r>
            <a:r>
              <a:rPr lang="en-US" altLang="pt-PT" sz="2800">
                <a:cs typeface="Times New Roman" panose="02020603050405020304" pitchFamily="18" charset="0"/>
              </a:rPr>
              <a:t>product</a:t>
            </a:r>
            <a:r>
              <a:rPr lang="tr-TR" altLang="pt-PT" sz="2800">
                <a:cs typeface="Times New Roman" panose="02020603050405020304" pitchFamily="18" charset="0"/>
              </a:rPr>
              <a:t>s.</a:t>
            </a:r>
            <a:endParaRPr lang="en-US" altLang="pt-PT" sz="2800"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tr-TR" altLang="pt-PT" sz="2800">
                <a:cs typeface="Times New Roman" panose="02020603050405020304" pitchFamily="18" charset="0"/>
              </a:rPr>
              <a:t>The table</a:t>
            </a:r>
            <a:r>
              <a:rPr lang="en-US" altLang="pt-PT" sz="2800">
                <a:cs typeface="Times New Roman" panose="02020603050405020304" pitchFamily="18" charset="0"/>
              </a:rPr>
              <a:t> shows all possible integer solutions for this problem.</a:t>
            </a: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381000" y="914400"/>
            <a:ext cx="853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1: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(5 of 8)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465137"/>
          </a:xfrm>
        </p:spPr>
        <p:txBody>
          <a:bodyPr/>
          <a:lstStyle/>
          <a:p>
            <a:r>
              <a:rPr lang="tr-TR" altLang="pt-PT" sz="4000">
                <a:solidFill>
                  <a:srgbClr val="660033"/>
                </a:solidFill>
              </a:rPr>
              <a:t>Pure Integer Programming</a:t>
            </a:r>
            <a:endParaRPr lang="en-US" altLang="pt-PT" sz="4000">
              <a:solidFill>
                <a:srgbClr val="660033"/>
              </a:solidFill>
            </a:endParaRPr>
          </a:p>
        </p:txBody>
      </p:sp>
      <p:pic>
        <p:nvPicPr>
          <p:cNvPr id="287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848600" cy="517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750" name="Rectangle 6"/>
          <p:cNvSpPr>
            <a:spLocks noChangeArrowheads="1"/>
          </p:cNvSpPr>
          <p:nvPr/>
        </p:nvSpPr>
        <p:spPr bwMode="auto">
          <a:xfrm>
            <a:off x="228600" y="685800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1: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(6 of 8)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  <p:sp>
        <p:nvSpPr>
          <p:cNvPr id="287751" name="Text Box 7"/>
          <p:cNvSpPr txBox="1">
            <a:spLocks noChangeArrowheads="1"/>
          </p:cNvSpPr>
          <p:nvPr/>
        </p:nvSpPr>
        <p:spPr bwMode="auto">
          <a:xfrm>
            <a:off x="6019800" y="1981200"/>
            <a:ext cx="2590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pt-PT"/>
              <a:t>Enumeration of all integer solutions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465137"/>
          </a:xfrm>
        </p:spPr>
        <p:txBody>
          <a:bodyPr/>
          <a:lstStyle/>
          <a:p>
            <a:r>
              <a:rPr lang="tr-TR" altLang="pt-PT" sz="4000">
                <a:solidFill>
                  <a:srgbClr val="660033"/>
                </a:solidFill>
              </a:rPr>
              <a:t>Pure </a:t>
            </a:r>
            <a:r>
              <a:rPr lang="en-US" altLang="pt-PT" sz="4000">
                <a:solidFill>
                  <a:srgbClr val="660033"/>
                </a:solidFill>
              </a:rPr>
              <a:t>Integer </a:t>
            </a:r>
            <a:r>
              <a:rPr lang="tr-TR" altLang="pt-PT" sz="4000">
                <a:solidFill>
                  <a:srgbClr val="660033"/>
                </a:solidFill>
              </a:rPr>
              <a:t>Programming</a:t>
            </a:r>
            <a:endParaRPr lang="en-US" altLang="pt-PT" sz="4000">
              <a:solidFill>
                <a:srgbClr val="660033"/>
              </a:solidFill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0963"/>
            <a:ext cx="8077200" cy="5126037"/>
          </a:xfrm>
        </p:spPr>
        <p:txBody>
          <a:bodyPr/>
          <a:lstStyle/>
          <a:p>
            <a:r>
              <a:rPr lang="en-US" altLang="pt-PT" sz="2800">
                <a:cs typeface="Times New Roman" panose="02020603050405020304" pitchFamily="18" charset="0"/>
              </a:rPr>
              <a:t>Table  lists </a:t>
            </a:r>
            <a:r>
              <a:rPr lang="tr-TR" altLang="pt-PT" sz="2800">
                <a:cs typeface="Times New Roman" panose="02020603050405020304" pitchFamily="18" charset="0"/>
              </a:rPr>
              <a:t>the </a:t>
            </a:r>
            <a:r>
              <a:rPr lang="en-US" altLang="pt-PT" sz="2800">
                <a:cs typeface="Times New Roman" panose="02020603050405020304" pitchFamily="18" charset="0"/>
              </a:rPr>
              <a:t>entire set of integer-valued solutions for problem.  </a:t>
            </a:r>
          </a:p>
          <a:p>
            <a:r>
              <a:rPr lang="en-US" altLang="pt-PT" sz="2800">
                <a:cs typeface="Times New Roman" panose="02020603050405020304" pitchFamily="18" charset="0"/>
              </a:rPr>
              <a:t>By inspecting </a:t>
            </a:r>
            <a:r>
              <a:rPr lang="tr-TR" altLang="pt-PT" sz="2800">
                <a:cs typeface="Times New Roman" panose="02020603050405020304" pitchFamily="18" charset="0"/>
              </a:rPr>
              <a:t>the </a:t>
            </a:r>
            <a:r>
              <a:rPr lang="en-US" altLang="pt-PT" sz="2800">
                <a:cs typeface="Times New Roman" panose="02020603050405020304" pitchFamily="18" charset="0"/>
              </a:rPr>
              <a:t>right-hand column, optimal integer solution is: </a:t>
            </a:r>
          </a:p>
          <a:p>
            <a:pPr lvl="1"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  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= 3 chandeliers, </a:t>
            </a:r>
          </a:p>
          <a:p>
            <a:pPr lvl="1"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  </a:t>
            </a:r>
            <a:r>
              <a:rPr lang="en-US" altLang="pt-PT" sz="2400" b="1" i="1">
                <a:cs typeface="Times New Roman" panose="02020603050405020304" pitchFamily="18" charset="0"/>
              </a:rPr>
              <a:t>F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= 2 ceiling fans. </a:t>
            </a:r>
          </a:p>
          <a:p>
            <a:r>
              <a:rPr lang="en-US" altLang="pt-PT" sz="2800">
                <a:cs typeface="Times New Roman" panose="02020603050405020304" pitchFamily="18" charset="0"/>
              </a:rPr>
              <a:t>Total profit = $3,200.</a:t>
            </a:r>
          </a:p>
          <a:p>
            <a:r>
              <a:rPr lang="tr-TR" altLang="pt-PT" sz="2800">
                <a:cs typeface="Times New Roman" panose="02020603050405020304" pitchFamily="18" charset="0"/>
              </a:rPr>
              <a:t>The r</a:t>
            </a:r>
            <a:r>
              <a:rPr lang="en-US" altLang="pt-PT" sz="2800">
                <a:cs typeface="Times New Roman" panose="02020603050405020304" pitchFamily="18" charset="0"/>
              </a:rPr>
              <a:t>ounded off solution: </a:t>
            </a:r>
          </a:p>
          <a:p>
            <a:pPr>
              <a:buFontTx/>
              <a:buNone/>
            </a:pPr>
            <a:r>
              <a:rPr lang="en-US" altLang="pt-PT" sz="2800" b="1" i="1">
                <a:cs typeface="Times New Roman" panose="02020603050405020304" pitchFamily="18" charset="0"/>
              </a:rPr>
              <a:t>      </a:t>
            </a:r>
            <a:r>
              <a:rPr lang="en-US" altLang="pt-PT" sz="2400" b="1" i="1">
                <a:cs typeface="Times New Roman" panose="02020603050405020304" pitchFamily="18" charset="0"/>
              </a:rPr>
              <a:t>C</a:t>
            </a:r>
            <a:r>
              <a:rPr lang="en-US" altLang="pt-PT" sz="2400">
                <a:cs typeface="Times New Roman" panose="02020603050405020304" pitchFamily="18" charset="0"/>
              </a:rPr>
              <a:t> = 4 </a:t>
            </a:r>
          </a:p>
          <a:p>
            <a:pPr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      F</a:t>
            </a:r>
            <a:r>
              <a:rPr lang="en-US" altLang="pt-PT" sz="2400">
                <a:cs typeface="Times New Roman" panose="02020603050405020304" pitchFamily="18" charset="0"/>
              </a:rPr>
              <a:t> = 1 </a:t>
            </a:r>
          </a:p>
          <a:p>
            <a:pPr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Total profit = $3,100.</a:t>
            </a:r>
          </a:p>
          <a:p>
            <a:pPr>
              <a:buFontTx/>
              <a:buNone/>
            </a:pPr>
            <a:endParaRPr lang="en-US" altLang="pt-PT"/>
          </a:p>
        </p:txBody>
      </p:sp>
      <p:sp>
        <p:nvSpPr>
          <p:cNvPr id="325637" name="Rectangle 5"/>
          <p:cNvSpPr>
            <a:spLocks noChangeArrowheads="1"/>
          </p:cNvSpPr>
          <p:nvPr/>
        </p:nvSpPr>
        <p:spPr bwMode="auto">
          <a:xfrm>
            <a:off x="533400" y="762000"/>
            <a:ext cx="861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1: </a:t>
            </a:r>
            <a:r>
              <a:rPr lang="en-US" altLang="pt-PT" sz="2800" b="1" i="1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(7 of 8)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0663"/>
            <a:ext cx="8343900" cy="946150"/>
          </a:xfrm>
        </p:spPr>
        <p:txBody>
          <a:bodyPr/>
          <a:lstStyle/>
          <a:p>
            <a:r>
              <a:rPr lang="en-US" altLang="pt-PT" sz="4000">
                <a:solidFill>
                  <a:srgbClr val="660033"/>
                </a:solidFill>
              </a:rPr>
              <a:t>Learning Objectives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48650" cy="52784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pt-PT" sz="3200"/>
              <a:t>Formulate integer programming (IP) models.</a:t>
            </a:r>
          </a:p>
          <a:p>
            <a:pPr>
              <a:lnSpc>
                <a:spcPct val="110000"/>
              </a:lnSpc>
            </a:pPr>
            <a:r>
              <a:rPr lang="en-US" altLang="pt-PT" sz="3200"/>
              <a:t>Set up and solve IP models using Excel’s Solver.</a:t>
            </a:r>
          </a:p>
          <a:p>
            <a:pPr>
              <a:lnSpc>
                <a:spcPct val="110000"/>
              </a:lnSpc>
            </a:pPr>
            <a:r>
              <a:rPr lang="en-US" altLang="pt-PT" sz="3200"/>
              <a:t>Understand </a:t>
            </a:r>
            <a:r>
              <a:rPr lang="tr-TR" altLang="pt-PT" sz="3200"/>
              <a:t>the </a:t>
            </a:r>
            <a:r>
              <a:rPr lang="en-US" altLang="pt-PT" sz="3200"/>
              <a:t>difference between general integer and binary integer variables</a:t>
            </a:r>
          </a:p>
          <a:p>
            <a:pPr>
              <a:lnSpc>
                <a:spcPct val="110000"/>
              </a:lnSpc>
            </a:pPr>
            <a:r>
              <a:rPr lang="en-US" altLang="pt-PT" sz="3200"/>
              <a:t>Understand use of binary integer variables in formulating problems involving fixed (or setup) costs.</a:t>
            </a:r>
          </a:p>
          <a:p>
            <a:pPr>
              <a:buFontTx/>
              <a:buNone/>
            </a:pPr>
            <a:endParaRPr lang="en-US" altLang="pt-PT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72500" cy="609600"/>
          </a:xfrm>
        </p:spPr>
        <p:txBody>
          <a:bodyPr/>
          <a:lstStyle/>
          <a:p>
            <a:pPr>
              <a:tabLst>
                <a:tab pos="1347788" algn="l"/>
              </a:tabLst>
            </a:pPr>
            <a:r>
              <a:rPr lang="en-US" altLang="pt-PT">
                <a:solidFill>
                  <a:srgbClr val="660033"/>
                </a:solidFill>
              </a:rPr>
              <a:t>General Integer Variables Excel Solver Solution</a:t>
            </a:r>
            <a:r>
              <a:rPr lang="tr-TR" altLang="pt-PT">
                <a:solidFill>
                  <a:srgbClr val="660033"/>
                </a:solidFill>
              </a:rPr>
              <a:t/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1: </a:t>
            </a:r>
            <a:r>
              <a:rPr lang="en-US" altLang="pt-PT" sz="2800" u="sng">
                <a:solidFill>
                  <a:srgbClr val="003300"/>
                </a:solidFill>
              </a:rPr>
              <a:t>Harrison Electric Company</a:t>
            </a:r>
            <a:r>
              <a:rPr lang="tr-TR" altLang="pt-PT" sz="2800" u="sng">
                <a:solidFill>
                  <a:srgbClr val="003300"/>
                </a:solidFill>
              </a:rPr>
              <a:t> (8 of 8)</a:t>
            </a:r>
            <a:endParaRPr lang="en-US" altLang="pt-PT" sz="2800">
              <a:solidFill>
                <a:srgbClr val="660033"/>
              </a:solidFill>
            </a:endParaRPr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8077200" cy="556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05800" cy="762000"/>
          </a:xfrm>
        </p:spPr>
        <p:txBody>
          <a:bodyPr/>
          <a:lstStyle/>
          <a:p>
            <a:r>
              <a:rPr lang="en-US" altLang="pt-PT" sz="3600">
                <a:solidFill>
                  <a:srgbClr val="660033"/>
                </a:solidFill>
              </a:rPr>
              <a:t>Solver Options</a:t>
            </a:r>
            <a:r>
              <a:rPr lang="en-US" altLang="pt-PT"/>
              <a:t> </a:t>
            </a:r>
            <a:endParaRPr lang="en-US" altLang="pt-PT" sz="2800" u="sng">
              <a:solidFill>
                <a:srgbClr val="003300"/>
              </a:solidFill>
            </a:endParaRPr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60463"/>
            <a:ext cx="8153400" cy="569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9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2590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465138"/>
          </a:xfrm>
        </p:spPr>
        <p:txBody>
          <a:bodyPr/>
          <a:lstStyle/>
          <a:p>
            <a:r>
              <a:rPr lang="en-US" altLang="pt-PT" sz="3600">
                <a:solidFill>
                  <a:srgbClr val="660033"/>
                </a:solidFill>
              </a:rPr>
              <a:t>Premium Solver for Education</a:t>
            </a:r>
            <a:r>
              <a:rPr lang="tr-TR" altLang="pt-PT" sz="3600">
                <a:solidFill>
                  <a:srgbClr val="660033"/>
                </a:solidFill>
              </a:rPr>
              <a:t> </a:t>
            </a:r>
            <a:endParaRPr lang="en-US" altLang="pt-PT" sz="2400" i="0">
              <a:solidFill>
                <a:srgbClr val="660033"/>
              </a:solidFill>
            </a:endParaRPr>
          </a:p>
        </p:txBody>
      </p:sp>
      <p:pic>
        <p:nvPicPr>
          <p:cNvPr id="290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305800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685800" y="1981200"/>
            <a:ext cx="79248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pt-PT" sz="2800"/>
              <a:t>Boxcar Burger is a new chain of fast-food establishments.</a:t>
            </a:r>
          </a:p>
          <a:p>
            <a:endParaRPr lang="tr-TR" altLang="pt-PT" sz="2800"/>
          </a:p>
          <a:p>
            <a:r>
              <a:rPr lang="tr-TR" altLang="pt-PT" sz="2800"/>
              <a:t>Boxcar is planning expansion in the downtown and suburban areas.</a:t>
            </a:r>
          </a:p>
          <a:p>
            <a:endParaRPr lang="tr-TR" altLang="pt-PT" sz="2800"/>
          </a:p>
          <a:p>
            <a:r>
              <a:rPr lang="tr-TR" altLang="pt-PT" sz="2800"/>
              <a:t>Management would like to determine how many restaurants to open in each area in order to maximize net weekly profit. </a:t>
            </a:r>
          </a:p>
        </p:txBody>
      </p:sp>
      <p:sp>
        <p:nvSpPr>
          <p:cNvPr id="498695" name="Text Box 7"/>
          <p:cNvSpPr txBox="1">
            <a:spLocks noChangeArrowheads="1"/>
          </p:cNvSpPr>
          <p:nvPr/>
        </p:nvSpPr>
        <p:spPr bwMode="auto">
          <a:xfrm>
            <a:off x="304800" y="457200"/>
            <a:ext cx="8534400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</a:p>
          <a:p>
            <a:pPr algn="ctr">
              <a:spcBef>
                <a:spcPct val="50000"/>
              </a:spcBef>
            </a:pPr>
            <a:r>
              <a:rPr lang="tr-TR" altLang="pt-PT" sz="2800" b="1" i="1" u="sng">
                <a:solidFill>
                  <a:srgbClr val="003300"/>
                </a:solidFill>
              </a:rPr>
              <a:t>Example 2: Boxcar Burger Restaurants (1 of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717" name="Object 5"/>
          <p:cNvGraphicFramePr>
            <a:graphicFrameLocks/>
          </p:cNvGraphicFramePr>
          <p:nvPr/>
        </p:nvGraphicFramePr>
        <p:xfrm>
          <a:off x="884238" y="4138613"/>
          <a:ext cx="7800975" cy="2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724" name="Çalışma Sayfası" r:id="rId3" imgW="4981651" imgH="1247851" progId="Excel.Sheet.8">
                  <p:embed/>
                </p:oleObj>
              </mc:Choice>
              <mc:Fallback>
                <p:oleObj name="Çalışma Sayfası" r:id="rId3" imgW="4981651" imgH="1247851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4138613"/>
                        <a:ext cx="7800975" cy="2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18" name="Text Box 6"/>
          <p:cNvSpPr txBox="1">
            <a:spLocks noChangeArrowheads="1"/>
          </p:cNvSpPr>
          <p:nvPr/>
        </p:nvSpPr>
        <p:spPr bwMode="auto">
          <a:xfrm>
            <a:off x="609600" y="1447800"/>
            <a:ext cx="77724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pt-PT" sz="2800"/>
              <a:t>Requirements and Restrictions: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tr-TR" altLang="pt-PT" sz="2800"/>
              <a:t> No more than 19 managers can be assigned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tr-TR" altLang="pt-PT" sz="2800"/>
              <a:t> At least two downtown restaurants are to be opened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tr-TR" altLang="pt-PT" sz="2800"/>
              <a:t> Total investment cannot exceed $2.7 million</a:t>
            </a:r>
          </a:p>
        </p:txBody>
      </p:sp>
      <p:sp>
        <p:nvSpPr>
          <p:cNvPr id="499719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</a:p>
          <a:p>
            <a:pPr algn="ctr"/>
            <a:r>
              <a:rPr lang="tr-TR" altLang="pt-PT" sz="2800" b="1" i="1" u="sng">
                <a:solidFill>
                  <a:srgbClr val="003300"/>
                </a:solidFill>
              </a:rPr>
              <a:t>Example 2: Boxcar Burger Restaurants (2 of 4)</a:t>
            </a:r>
          </a:p>
          <a:p>
            <a:pPr>
              <a:spcBef>
                <a:spcPct val="50000"/>
              </a:spcBef>
            </a:pPr>
            <a:endParaRPr lang="tr-TR" altLang="pt-PT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40" name="Rectangle 4"/>
          <p:cNvSpPr>
            <a:spLocks noChangeArrowheads="1"/>
          </p:cNvSpPr>
          <p:nvPr/>
        </p:nvSpPr>
        <p:spPr bwMode="auto">
          <a:xfrm>
            <a:off x="304800" y="533400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 sz="3600">
                <a:solidFill>
                  <a:srgbClr val="660033"/>
                </a:solidFill>
              </a:rPr>
              <a:t>Pure Integer Programming</a:t>
            </a:r>
            <a:r>
              <a:rPr lang="tr-TR" altLang="pt-PT">
                <a:solidFill>
                  <a:srgbClr val="660033"/>
                </a:solidFill>
              </a:rPr>
              <a:t/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2: Boxcar Burger Restaurants (3 of 4)</a:t>
            </a:r>
            <a:br>
              <a:rPr lang="tr-TR" altLang="pt-PT" sz="2800" u="sng">
                <a:solidFill>
                  <a:srgbClr val="003300"/>
                </a:solidFill>
              </a:rPr>
            </a:br>
            <a:endParaRPr lang="tr-TR" altLang="pt-PT" sz="2800" u="sng">
              <a:solidFill>
                <a:srgbClr val="003300"/>
              </a:solidFill>
            </a:endParaRPr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685800" y="1981200"/>
            <a:ext cx="8456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800"/>
              <a:t>Decision Variables</a:t>
            </a:r>
          </a:p>
          <a:p>
            <a:pPr lvl="1">
              <a:buFontTx/>
              <a:buNone/>
            </a:pPr>
            <a:r>
              <a:rPr lang="tr-TR" altLang="pt-PT" sz="2800"/>
              <a:t>X1 = Number of suburban boxcar burger restaurants to be opened.</a:t>
            </a:r>
          </a:p>
          <a:p>
            <a:pPr lvl="1">
              <a:buFontTx/>
              <a:buNone/>
            </a:pPr>
            <a:r>
              <a:rPr lang="tr-TR" altLang="pt-PT" sz="2800"/>
              <a:t>X2 = Number of downtown boxcar burger restaurants to be opened.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The mathematical model is formulated next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64" name="Object 4"/>
          <p:cNvGraphicFramePr>
            <a:graphicFrameLocks/>
          </p:cNvGraphicFramePr>
          <p:nvPr/>
        </p:nvGraphicFramePr>
        <p:xfrm>
          <a:off x="2895600" y="1447800"/>
          <a:ext cx="3886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781" name="Denklem" r:id="rId3" imgW="2120760" imgH="2717640" progId="Equation.3">
                  <p:embed/>
                </p:oleObj>
              </mc:Choice>
              <mc:Fallback>
                <p:oleObj name="Denklem" r:id="rId3" imgW="2120760" imgH="271764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447800"/>
                        <a:ext cx="38862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65" name="Rectangle 5"/>
          <p:cNvSpPr>
            <a:spLocks noChangeArrowheads="1"/>
          </p:cNvSpPr>
          <p:nvPr/>
        </p:nvSpPr>
        <p:spPr bwMode="auto">
          <a:xfrm>
            <a:off x="1965325" y="974725"/>
            <a:ext cx="2332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/>
              <a:t>Net weekly profit</a:t>
            </a:r>
          </a:p>
        </p:txBody>
      </p:sp>
      <p:sp>
        <p:nvSpPr>
          <p:cNvPr id="501766" name="Rectangle 6"/>
          <p:cNvSpPr>
            <a:spLocks noChangeArrowheads="1"/>
          </p:cNvSpPr>
          <p:nvPr/>
        </p:nvSpPr>
        <p:spPr bwMode="auto">
          <a:xfrm>
            <a:off x="1965325" y="2574925"/>
            <a:ext cx="5559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/>
              <a:t>Total investment cannot exceed $2.7 dollars</a:t>
            </a:r>
          </a:p>
        </p:txBody>
      </p:sp>
      <p:sp>
        <p:nvSpPr>
          <p:cNvPr id="501767" name="Rectangle 7"/>
          <p:cNvSpPr>
            <a:spLocks noChangeArrowheads="1"/>
          </p:cNvSpPr>
          <p:nvPr/>
        </p:nvSpPr>
        <p:spPr bwMode="auto">
          <a:xfrm>
            <a:off x="1965325" y="3565525"/>
            <a:ext cx="411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/>
              <a:t>At least 2 downtown restaurants</a:t>
            </a:r>
          </a:p>
        </p:txBody>
      </p:sp>
      <p:sp>
        <p:nvSpPr>
          <p:cNvPr id="501768" name="Rectangle 8"/>
          <p:cNvSpPr>
            <a:spLocks noChangeArrowheads="1"/>
          </p:cNvSpPr>
          <p:nvPr/>
        </p:nvSpPr>
        <p:spPr bwMode="auto">
          <a:xfrm>
            <a:off x="1965325" y="4251325"/>
            <a:ext cx="555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/>
              <a:t>Not more than 19 managers can be assigned</a:t>
            </a:r>
          </a:p>
        </p:txBody>
      </p:sp>
      <p:sp>
        <p:nvSpPr>
          <p:cNvPr id="501769" name="Rectangle 9"/>
          <p:cNvSpPr>
            <a:spLocks noChangeArrowheads="1"/>
          </p:cNvSpPr>
          <p:nvPr/>
        </p:nvSpPr>
        <p:spPr bwMode="auto">
          <a:xfrm>
            <a:off x="1828800" y="1066800"/>
            <a:ext cx="3873500" cy="105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01770" name="Rectangle 10"/>
          <p:cNvSpPr>
            <a:spLocks noChangeArrowheads="1"/>
          </p:cNvSpPr>
          <p:nvPr/>
        </p:nvSpPr>
        <p:spPr bwMode="auto">
          <a:xfrm>
            <a:off x="1835150" y="2597150"/>
            <a:ext cx="5708650" cy="9842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01771" name="Rectangle 11"/>
          <p:cNvSpPr>
            <a:spLocks noChangeArrowheads="1"/>
          </p:cNvSpPr>
          <p:nvPr/>
        </p:nvSpPr>
        <p:spPr bwMode="auto">
          <a:xfrm>
            <a:off x="2017713" y="4343400"/>
            <a:ext cx="5449887" cy="925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01772" name="Rectangle 12"/>
          <p:cNvSpPr>
            <a:spLocks noChangeArrowheads="1"/>
          </p:cNvSpPr>
          <p:nvPr/>
        </p:nvSpPr>
        <p:spPr bwMode="auto">
          <a:xfrm>
            <a:off x="1905000" y="3581400"/>
            <a:ext cx="4794250" cy="742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01776" name="Text Box 16"/>
          <p:cNvSpPr txBox="1">
            <a:spLocks noChangeArrowheads="1"/>
          </p:cNvSpPr>
          <p:nvPr/>
        </p:nvSpPr>
        <p:spPr bwMode="auto">
          <a:xfrm>
            <a:off x="0" y="228600"/>
            <a:ext cx="9144000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r-TR" altLang="pt-PT" sz="2800" b="1" i="1" u="sng">
                <a:solidFill>
                  <a:srgbClr val="003300"/>
                </a:solidFill>
              </a:rPr>
              <a:t>Example 2: Boxcar Burger Restaurants (4 of 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0" name="Rectangle 4"/>
          <p:cNvSpPr>
            <a:spLocks noChangeArrowheads="1"/>
          </p:cNvSpPr>
          <p:nvPr/>
        </p:nvSpPr>
        <p:spPr bwMode="auto">
          <a:xfrm>
            <a:off x="228600" y="5334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pt-PT" sz="3600">
                <a:solidFill>
                  <a:srgbClr val="660033"/>
                </a:solidFill>
              </a:rPr>
              <a:t>Pure Integer Programming</a:t>
            </a:r>
            <a:r>
              <a:rPr lang="tr-TR" altLang="pt-PT">
                <a:solidFill>
                  <a:srgbClr val="660033"/>
                </a:solidFill>
              </a:rPr>
              <a:t/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3: Personnel Scheduling Problem (1 of 6)</a:t>
            </a:r>
            <a:r>
              <a:rPr lang="tr-TR" altLang="pt-PT" u="sng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228600" y="1676400"/>
            <a:ext cx="8915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2800"/>
              <a:t>The City of Sunset Beach staffs lifeguards 7 days a week.</a:t>
            </a:r>
          </a:p>
          <a:p>
            <a:pPr>
              <a:buFontTx/>
              <a:buNone/>
            </a:pPr>
            <a:r>
              <a:rPr lang="tr-TR" altLang="pt-PT" sz="2800"/>
              <a:t>  </a:t>
            </a:r>
          </a:p>
          <a:p>
            <a:r>
              <a:rPr lang="tr-TR" altLang="pt-PT" sz="2800"/>
              <a:t> Regulations require that city employees work five days.</a:t>
            </a:r>
          </a:p>
          <a:p>
            <a:pPr>
              <a:buFontTx/>
              <a:buNone/>
            </a:pPr>
            <a:r>
              <a:rPr lang="tr-TR" altLang="pt-PT" sz="2800"/>
              <a:t>  </a:t>
            </a:r>
          </a:p>
          <a:p>
            <a:r>
              <a:rPr lang="tr-TR" altLang="pt-PT" sz="2800"/>
              <a:t> Insurance requirements mandate 1 lifeguard per 8000</a:t>
            </a:r>
          </a:p>
          <a:p>
            <a:pPr>
              <a:buFontTx/>
              <a:buNone/>
            </a:pPr>
            <a:r>
              <a:rPr lang="tr-TR" altLang="pt-PT" sz="2800"/>
              <a:t>       average daily attendance on any given day.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The city wants to employ as few lifeguards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762000" y="228600"/>
            <a:ext cx="75755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3600">
              <a:solidFill>
                <a:srgbClr val="660033"/>
              </a:solidFill>
            </a:endParaRPr>
          </a:p>
        </p:txBody>
      </p:sp>
      <p:sp>
        <p:nvSpPr>
          <p:cNvPr id="512005" name="Rectangle 5"/>
          <p:cNvSpPr>
            <a:spLocks noChangeArrowheads="1"/>
          </p:cNvSpPr>
          <p:nvPr/>
        </p:nvSpPr>
        <p:spPr bwMode="auto">
          <a:xfrm>
            <a:off x="762000" y="3886200"/>
            <a:ext cx="6388100" cy="825500"/>
          </a:xfrm>
          <a:prstGeom prst="rect">
            <a:avLst/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12006" name="Rectangle 6"/>
          <p:cNvSpPr>
            <a:spLocks noChangeArrowheads="1"/>
          </p:cNvSpPr>
          <p:nvPr/>
        </p:nvSpPr>
        <p:spPr bwMode="auto">
          <a:xfrm>
            <a:off x="228600" y="1676400"/>
            <a:ext cx="8761413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600"/>
              <a:t>Problem Summary</a:t>
            </a:r>
          </a:p>
          <a:p>
            <a:pPr lvl="1"/>
            <a:r>
              <a:rPr lang="tr-TR" altLang="pt-PT" sz="2600"/>
              <a:t>Schedule lifeguard over 5 consecutive days.</a:t>
            </a:r>
          </a:p>
          <a:p>
            <a:pPr lvl="1"/>
            <a:r>
              <a:rPr lang="tr-TR" altLang="pt-PT" sz="2600"/>
              <a:t>Minimize the total number of lifeguards.</a:t>
            </a:r>
          </a:p>
          <a:p>
            <a:pPr lvl="1"/>
            <a:r>
              <a:rPr lang="tr-TR" altLang="pt-PT" sz="2600"/>
              <a:t>Meet the minimum daily lifeguard requirements </a:t>
            </a:r>
          </a:p>
          <a:p>
            <a:pPr lvl="1"/>
            <a:endParaRPr lang="tr-TR" altLang="pt-PT" sz="2600" b="1"/>
          </a:p>
          <a:p>
            <a:pPr lvl="1"/>
            <a:r>
              <a:rPr lang="tr-TR" altLang="pt-PT" sz="2000"/>
              <a:t>Sun.      Mon.      Tue    Wed.    Thr.      Fri.    Sat.</a:t>
            </a:r>
          </a:p>
          <a:p>
            <a:pPr lvl="1">
              <a:buFontTx/>
              <a:buNone/>
            </a:pPr>
            <a:r>
              <a:rPr lang="tr-TR" altLang="pt-PT" sz="2000"/>
              <a:t>	 8            6             5         4          6          7       9</a:t>
            </a:r>
          </a:p>
          <a:p>
            <a:pPr lvl="1"/>
            <a:r>
              <a:rPr lang="tr-TR" altLang="pt-PT" sz="2800"/>
              <a:t>For each day, at least the minimum required lifeguards must be on duty.</a:t>
            </a:r>
          </a:p>
          <a:p>
            <a:pPr>
              <a:buFontTx/>
              <a:buNone/>
            </a:pPr>
            <a:endParaRPr lang="tr-TR" altLang="pt-PT" sz="2800"/>
          </a:p>
        </p:txBody>
      </p:sp>
      <p:sp>
        <p:nvSpPr>
          <p:cNvPr id="512007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89154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  <a:r>
              <a:rPr lang="tr-TR" altLang="pt-PT" sz="3200" b="1" i="1">
                <a:solidFill>
                  <a:srgbClr val="660033"/>
                </a:solidFill>
              </a:rPr>
              <a:t/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3: Personnel Scheduling Problem (2 of 6)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8" name="Rectangle 4"/>
          <p:cNvSpPr>
            <a:spLocks noChangeArrowheads="1"/>
          </p:cNvSpPr>
          <p:nvPr/>
        </p:nvSpPr>
        <p:spPr bwMode="auto">
          <a:xfrm>
            <a:off x="533400" y="1524000"/>
            <a:ext cx="8305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tr-TR" altLang="pt-PT" sz="1800"/>
          </a:p>
          <a:p>
            <a:r>
              <a:rPr lang="tr-TR" altLang="pt-PT" sz="2800" b="1"/>
              <a:t>Decision Variables:</a:t>
            </a:r>
          </a:p>
          <a:p>
            <a:pPr lvl="1"/>
            <a:r>
              <a:rPr lang="tr-TR" altLang="pt-PT" sz="2800"/>
              <a:t>X</a:t>
            </a:r>
            <a:r>
              <a:rPr lang="tr-TR" altLang="pt-PT" sz="2800" baseline="-25000"/>
              <a:t>i</a:t>
            </a:r>
            <a:r>
              <a:rPr lang="tr-TR" altLang="pt-PT" sz="2800"/>
              <a:t> = the number of lifeguards scheduled to 	       	 	       </a:t>
            </a:r>
            <a:br>
              <a:rPr lang="tr-TR" altLang="pt-PT" sz="2800"/>
            </a:br>
            <a:r>
              <a:rPr lang="tr-TR" altLang="pt-PT" sz="2800"/>
              <a:t>       begin on day “I”  for  i=1, 2, …,7  (i=1 is Sunday)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 b="1"/>
              <a:t>Objective Function:</a:t>
            </a:r>
          </a:p>
          <a:p>
            <a:pPr lvl="1"/>
            <a:r>
              <a:rPr lang="tr-TR" altLang="pt-PT" sz="2800"/>
              <a:t>Minimize the total number of lifeguards scheduled</a:t>
            </a:r>
          </a:p>
        </p:txBody>
      </p:sp>
      <p:sp>
        <p:nvSpPr>
          <p:cNvPr id="513029" name="Text Box 5"/>
          <p:cNvSpPr txBox="1">
            <a:spLocks noChangeArrowheads="1"/>
          </p:cNvSpPr>
          <p:nvPr/>
        </p:nvSpPr>
        <p:spPr bwMode="auto">
          <a:xfrm>
            <a:off x="0" y="381000"/>
            <a:ext cx="89916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  <a:br>
              <a:rPr lang="tr-TR" altLang="pt-PT" sz="36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3: Personnel Scheduling Problem (3 of 6)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946150"/>
          </a:xfrm>
        </p:spPr>
        <p:txBody>
          <a:bodyPr/>
          <a:lstStyle/>
          <a:p>
            <a:r>
              <a:rPr lang="en-US" altLang="pt-PT" sz="4000">
                <a:solidFill>
                  <a:srgbClr val="660033"/>
                </a:solidFill>
              </a:rPr>
              <a:t>Integer Programming Models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229600" cy="5257800"/>
          </a:xfrm>
        </p:spPr>
        <p:txBody>
          <a:bodyPr/>
          <a:lstStyle/>
          <a:p>
            <a:r>
              <a:rPr lang="en-US" altLang="pt-PT" sz="2800">
                <a:cs typeface="Times New Roman" panose="02020603050405020304" pitchFamily="18" charset="0"/>
              </a:rPr>
              <a:t>Some business problems can be solved only if variables have</a:t>
            </a:r>
            <a:r>
              <a:rPr lang="en-US" altLang="pt-PT" sz="2800" b="1">
                <a:cs typeface="Times New Roman" panose="02020603050405020304" pitchFamily="18" charset="0"/>
              </a:rPr>
              <a:t> </a:t>
            </a:r>
            <a:r>
              <a:rPr lang="en-US" altLang="pt-PT" sz="2800" b="1" i="1">
                <a:cs typeface="Times New Roman" panose="02020603050405020304" pitchFamily="18" charset="0"/>
              </a:rPr>
              <a:t>integer</a:t>
            </a:r>
            <a:r>
              <a:rPr lang="en-US" altLang="pt-PT" sz="2800">
                <a:cs typeface="Times New Roman" panose="02020603050405020304" pitchFamily="18" charset="0"/>
              </a:rPr>
              <a:t> values.  </a:t>
            </a:r>
          </a:p>
          <a:p>
            <a:pPr lvl="1"/>
            <a:r>
              <a:rPr lang="en-US" altLang="pt-PT" sz="2800">
                <a:cs typeface="Times New Roman" panose="02020603050405020304" pitchFamily="18" charset="0"/>
              </a:rPr>
              <a:t>Airline decides </a:t>
            </a:r>
            <a:r>
              <a:rPr lang="tr-TR" altLang="pt-PT" sz="2800">
                <a:cs typeface="Times New Roman" panose="02020603050405020304" pitchFamily="18" charset="0"/>
              </a:rPr>
              <a:t>on the </a:t>
            </a:r>
            <a:r>
              <a:rPr lang="en-US" altLang="pt-PT" sz="2800">
                <a:cs typeface="Times New Roman" panose="02020603050405020304" pitchFamily="18" charset="0"/>
              </a:rPr>
              <a:t>number of flights to operate </a:t>
            </a:r>
            <a:r>
              <a:rPr lang="tr-TR" altLang="pt-PT" sz="2800">
                <a:cs typeface="Times New Roman" panose="02020603050405020304" pitchFamily="18" charset="0"/>
              </a:rPr>
              <a:t>in a</a:t>
            </a:r>
            <a:r>
              <a:rPr lang="en-US" altLang="pt-PT" sz="2800">
                <a:cs typeface="Times New Roman" panose="02020603050405020304" pitchFamily="18" charset="0"/>
              </a:rPr>
              <a:t> given sector must be an  integer or whole number amount.</a:t>
            </a:r>
            <a:endParaRPr lang="tr-TR" altLang="pt-PT" sz="2800"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tr-TR" altLang="pt-PT" sz="2800">
                <a:cs typeface="Times New Roman" panose="02020603050405020304" pitchFamily="18" charset="0"/>
              </a:rPr>
              <a:t>Other examples:</a:t>
            </a:r>
          </a:p>
          <a:p>
            <a:pPr lvl="1"/>
            <a:r>
              <a:rPr lang="tr-TR" altLang="pt-PT" sz="2800">
                <a:cs typeface="Times New Roman" panose="02020603050405020304" pitchFamily="18" charset="0"/>
              </a:rPr>
              <a:t>The number of aircraft purchased this year</a:t>
            </a:r>
          </a:p>
          <a:p>
            <a:pPr lvl="1"/>
            <a:r>
              <a:rPr lang="tr-TR" altLang="pt-PT" sz="2800">
                <a:cs typeface="Times New Roman" panose="02020603050405020304" pitchFamily="18" charset="0"/>
              </a:rPr>
              <a:t>The number of machines needed for production</a:t>
            </a:r>
          </a:p>
          <a:p>
            <a:pPr lvl="1"/>
            <a:r>
              <a:rPr lang="tr-TR" altLang="pt-PT" sz="2800">
                <a:cs typeface="Times New Roman" panose="02020603050405020304" pitchFamily="18" charset="0"/>
              </a:rPr>
              <a:t>The number of trips made by a sales person</a:t>
            </a:r>
          </a:p>
          <a:p>
            <a:pPr lvl="1"/>
            <a:r>
              <a:rPr lang="tr-TR" altLang="pt-PT" sz="2800">
                <a:cs typeface="Times New Roman" panose="02020603050405020304" pitchFamily="18" charset="0"/>
              </a:rPr>
              <a:t>The number of police officers assigned to the night shift.</a:t>
            </a:r>
          </a:p>
          <a:p>
            <a:pPr lvl="1"/>
            <a:endParaRPr lang="tr-TR" altLang="pt-PT" sz="2800">
              <a:cs typeface="Times New Roman" panose="02020603050405020304" pitchFamily="18" charset="0"/>
            </a:endParaRPr>
          </a:p>
          <a:p>
            <a:pPr lvl="1"/>
            <a:endParaRPr lang="en-US" altLang="pt-PT" sz="28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052" name="Group 4"/>
          <p:cNvGrpSpPr>
            <a:grpSpLocks/>
          </p:cNvGrpSpPr>
          <p:nvPr/>
        </p:nvGrpSpPr>
        <p:grpSpPr bwMode="auto">
          <a:xfrm>
            <a:off x="4818063" y="2043113"/>
            <a:ext cx="631825" cy="2203450"/>
            <a:chOff x="2939" y="1191"/>
            <a:chExt cx="398" cy="1388"/>
          </a:xfrm>
        </p:grpSpPr>
        <p:sp>
          <p:nvSpPr>
            <p:cNvPr id="514053" name="Line 5"/>
            <p:cNvSpPr>
              <a:spLocks noChangeShapeType="1"/>
            </p:cNvSpPr>
            <p:nvPr/>
          </p:nvSpPr>
          <p:spPr bwMode="auto">
            <a:xfrm flipH="1" flipV="1">
              <a:off x="2939" y="1191"/>
              <a:ext cx="5" cy="138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514054" name="Line 6"/>
            <p:cNvSpPr>
              <a:spLocks noChangeShapeType="1"/>
            </p:cNvSpPr>
            <p:nvPr/>
          </p:nvSpPr>
          <p:spPr bwMode="auto">
            <a:xfrm flipH="1" flipV="1">
              <a:off x="3332" y="1191"/>
              <a:ext cx="5" cy="1388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grpSp>
        <p:nvGrpSpPr>
          <p:cNvPr id="514055" name="Group 7"/>
          <p:cNvGrpSpPr>
            <a:grpSpLocks/>
          </p:cNvGrpSpPr>
          <p:nvPr/>
        </p:nvGrpSpPr>
        <p:grpSpPr bwMode="auto">
          <a:xfrm>
            <a:off x="4770438" y="3816350"/>
            <a:ext cx="3376612" cy="596900"/>
            <a:chOff x="2909" y="2308"/>
            <a:chExt cx="2127" cy="376"/>
          </a:xfrm>
        </p:grpSpPr>
        <p:sp>
          <p:nvSpPr>
            <p:cNvPr id="514056" name="AutoShape 8"/>
            <p:cNvSpPr>
              <a:spLocks noChangeArrowheads="1"/>
            </p:cNvSpPr>
            <p:nvPr/>
          </p:nvSpPr>
          <p:spPr bwMode="auto">
            <a:xfrm>
              <a:off x="2909" y="2308"/>
              <a:ext cx="2127" cy="376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057" name="Rectangle 9"/>
            <p:cNvSpPr>
              <a:spLocks noChangeArrowheads="1"/>
            </p:cNvSpPr>
            <p:nvPr/>
          </p:nvSpPr>
          <p:spPr bwMode="auto">
            <a:xfrm>
              <a:off x="2966" y="2371"/>
              <a:ext cx="27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X1</a:t>
              </a:r>
            </a:p>
          </p:txBody>
        </p:sp>
      </p:grpSp>
      <p:grpSp>
        <p:nvGrpSpPr>
          <p:cNvPr id="514058" name="Group 10"/>
          <p:cNvGrpSpPr>
            <a:grpSpLocks/>
          </p:cNvGrpSpPr>
          <p:nvPr/>
        </p:nvGrpSpPr>
        <p:grpSpPr bwMode="auto">
          <a:xfrm>
            <a:off x="4133850" y="3475038"/>
            <a:ext cx="3344863" cy="596900"/>
            <a:chOff x="2508" y="2093"/>
            <a:chExt cx="2107" cy="376"/>
          </a:xfrm>
        </p:grpSpPr>
        <p:sp>
          <p:nvSpPr>
            <p:cNvPr id="514059" name="AutoShape 11"/>
            <p:cNvSpPr>
              <a:spLocks noChangeArrowheads="1"/>
            </p:cNvSpPr>
            <p:nvPr/>
          </p:nvSpPr>
          <p:spPr bwMode="auto">
            <a:xfrm>
              <a:off x="2508" y="2093"/>
              <a:ext cx="2107" cy="376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060" name="Rectangle 12"/>
            <p:cNvSpPr>
              <a:spLocks noChangeArrowheads="1"/>
            </p:cNvSpPr>
            <p:nvPr/>
          </p:nvSpPr>
          <p:spPr bwMode="auto">
            <a:xfrm>
              <a:off x="2965" y="2156"/>
              <a:ext cx="27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X6</a:t>
              </a:r>
            </a:p>
          </p:txBody>
        </p:sp>
      </p:grpSp>
      <p:grpSp>
        <p:nvGrpSpPr>
          <p:cNvPr id="514061" name="Group 13"/>
          <p:cNvGrpSpPr>
            <a:grpSpLocks/>
          </p:cNvGrpSpPr>
          <p:nvPr/>
        </p:nvGrpSpPr>
        <p:grpSpPr bwMode="auto">
          <a:xfrm>
            <a:off x="3494088" y="3097213"/>
            <a:ext cx="3344862" cy="642937"/>
            <a:chOff x="2105" y="1855"/>
            <a:chExt cx="2107" cy="405"/>
          </a:xfrm>
        </p:grpSpPr>
        <p:sp>
          <p:nvSpPr>
            <p:cNvPr id="514062" name="AutoShape 14"/>
            <p:cNvSpPr>
              <a:spLocks noChangeArrowheads="1"/>
            </p:cNvSpPr>
            <p:nvPr/>
          </p:nvSpPr>
          <p:spPr bwMode="auto">
            <a:xfrm>
              <a:off x="2105" y="1855"/>
              <a:ext cx="2107" cy="405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063" name="Rectangle 15"/>
            <p:cNvSpPr>
              <a:spLocks noChangeArrowheads="1"/>
            </p:cNvSpPr>
            <p:nvPr/>
          </p:nvSpPr>
          <p:spPr bwMode="auto">
            <a:xfrm>
              <a:off x="2955" y="1948"/>
              <a:ext cx="27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X5</a:t>
              </a:r>
            </a:p>
          </p:txBody>
        </p:sp>
      </p:grpSp>
      <p:grpSp>
        <p:nvGrpSpPr>
          <p:cNvPr id="514064" name="Group 16"/>
          <p:cNvGrpSpPr>
            <a:grpSpLocks/>
          </p:cNvGrpSpPr>
          <p:nvPr/>
        </p:nvGrpSpPr>
        <p:grpSpPr bwMode="auto">
          <a:xfrm>
            <a:off x="2901950" y="2755900"/>
            <a:ext cx="3344863" cy="596900"/>
            <a:chOff x="1732" y="1640"/>
            <a:chExt cx="2107" cy="376"/>
          </a:xfrm>
        </p:grpSpPr>
        <p:sp>
          <p:nvSpPr>
            <p:cNvPr id="514065" name="AutoShape 17"/>
            <p:cNvSpPr>
              <a:spLocks noChangeArrowheads="1"/>
            </p:cNvSpPr>
            <p:nvPr/>
          </p:nvSpPr>
          <p:spPr bwMode="auto">
            <a:xfrm>
              <a:off x="1732" y="1640"/>
              <a:ext cx="2107" cy="376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066" name="Rectangle 18"/>
            <p:cNvSpPr>
              <a:spLocks noChangeArrowheads="1"/>
            </p:cNvSpPr>
            <p:nvPr/>
          </p:nvSpPr>
          <p:spPr bwMode="auto">
            <a:xfrm>
              <a:off x="2966" y="1703"/>
              <a:ext cx="27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X4</a:t>
              </a:r>
            </a:p>
          </p:txBody>
        </p:sp>
      </p:grpSp>
      <p:grpSp>
        <p:nvGrpSpPr>
          <p:cNvPr id="514067" name="Group 19"/>
          <p:cNvGrpSpPr>
            <a:grpSpLocks/>
          </p:cNvGrpSpPr>
          <p:nvPr/>
        </p:nvGrpSpPr>
        <p:grpSpPr bwMode="auto">
          <a:xfrm>
            <a:off x="2243138" y="2365375"/>
            <a:ext cx="3186112" cy="661988"/>
            <a:chOff x="1317" y="1394"/>
            <a:chExt cx="2007" cy="417"/>
          </a:xfrm>
        </p:grpSpPr>
        <p:sp>
          <p:nvSpPr>
            <p:cNvPr id="514068" name="AutoShape 20"/>
            <p:cNvSpPr>
              <a:spLocks noChangeArrowheads="1"/>
            </p:cNvSpPr>
            <p:nvPr/>
          </p:nvSpPr>
          <p:spPr bwMode="auto">
            <a:xfrm>
              <a:off x="1317" y="1394"/>
              <a:ext cx="2007" cy="417"/>
            </a:xfrm>
            <a:prstGeom prst="rightArrow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514069" name="Rectangle 21"/>
            <p:cNvSpPr>
              <a:spLocks noChangeArrowheads="1"/>
            </p:cNvSpPr>
            <p:nvPr/>
          </p:nvSpPr>
          <p:spPr bwMode="auto">
            <a:xfrm>
              <a:off x="2971" y="1464"/>
              <a:ext cx="276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2000">
                  <a:solidFill>
                    <a:schemeClr val="bg1"/>
                  </a:solidFill>
                  <a:latin typeface="Arial Narrow" panose="020B0606020202030204" pitchFamily="34" charset="0"/>
                </a:rPr>
                <a:t>X3</a:t>
              </a:r>
            </a:p>
          </p:txBody>
        </p:sp>
      </p:grpSp>
      <p:sp>
        <p:nvSpPr>
          <p:cNvPr id="514070" name="Line 22"/>
          <p:cNvSpPr>
            <a:spLocks noChangeShapeType="1"/>
          </p:cNvSpPr>
          <p:nvPr/>
        </p:nvSpPr>
        <p:spPr bwMode="auto">
          <a:xfrm flipV="1">
            <a:off x="2209800" y="4268788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71" name="Line 23"/>
          <p:cNvSpPr>
            <a:spLocks noChangeShapeType="1"/>
          </p:cNvSpPr>
          <p:nvPr/>
        </p:nvSpPr>
        <p:spPr bwMode="auto">
          <a:xfrm flipV="1">
            <a:off x="2819400" y="4344988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72" name="Line 24"/>
          <p:cNvSpPr>
            <a:spLocks noChangeShapeType="1"/>
          </p:cNvSpPr>
          <p:nvPr/>
        </p:nvSpPr>
        <p:spPr bwMode="auto">
          <a:xfrm>
            <a:off x="3505200" y="4249738"/>
            <a:ext cx="0" cy="398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73" name="Line 25"/>
          <p:cNvSpPr>
            <a:spLocks noChangeShapeType="1"/>
          </p:cNvSpPr>
          <p:nvPr/>
        </p:nvSpPr>
        <p:spPr bwMode="auto">
          <a:xfrm flipV="1">
            <a:off x="4114800" y="4268788"/>
            <a:ext cx="0" cy="379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74" name="Rectangle 26"/>
          <p:cNvSpPr>
            <a:spLocks noChangeArrowheads="1"/>
          </p:cNvSpPr>
          <p:nvPr/>
        </p:nvSpPr>
        <p:spPr bwMode="auto">
          <a:xfrm>
            <a:off x="2117725" y="4632325"/>
            <a:ext cx="299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Tue. Wed. Thu. Fri.  Sun.</a:t>
            </a:r>
          </a:p>
        </p:txBody>
      </p:sp>
      <p:sp>
        <p:nvSpPr>
          <p:cNvPr id="514075" name="Rectangle 27"/>
          <p:cNvSpPr>
            <a:spLocks noChangeArrowheads="1"/>
          </p:cNvSpPr>
          <p:nvPr/>
        </p:nvSpPr>
        <p:spPr bwMode="auto">
          <a:xfrm>
            <a:off x="5573713" y="2362200"/>
            <a:ext cx="3679825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sz="2800"/>
              <a:t>Who works on Sunday ?</a:t>
            </a:r>
          </a:p>
        </p:txBody>
      </p:sp>
      <p:sp>
        <p:nvSpPr>
          <p:cNvPr id="514076" name="Line 28"/>
          <p:cNvSpPr>
            <a:spLocks noChangeShapeType="1"/>
          </p:cNvSpPr>
          <p:nvPr/>
        </p:nvSpPr>
        <p:spPr bwMode="auto">
          <a:xfrm>
            <a:off x="1068388" y="4303713"/>
            <a:ext cx="70850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77" name="Rectangle 29"/>
          <p:cNvSpPr>
            <a:spLocks noChangeArrowheads="1"/>
          </p:cNvSpPr>
          <p:nvPr/>
        </p:nvSpPr>
        <p:spPr bwMode="auto">
          <a:xfrm>
            <a:off x="1279525" y="5546725"/>
            <a:ext cx="7559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altLang="pt-PT" sz="2800"/>
              <a:t>Repeat this procedure for each day of the week, and build the constraints accordingly.</a:t>
            </a:r>
          </a:p>
        </p:txBody>
      </p:sp>
      <p:sp>
        <p:nvSpPr>
          <p:cNvPr id="514078" name="Rectangle 30"/>
          <p:cNvSpPr>
            <a:spLocks noChangeArrowheads="1"/>
          </p:cNvSpPr>
          <p:nvPr/>
        </p:nvSpPr>
        <p:spPr bwMode="auto">
          <a:xfrm>
            <a:off x="533400" y="1143000"/>
            <a:ext cx="7591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/>
              <a:t>To ensure that enough lifeguards are scheduled for each day,</a:t>
            </a:r>
          </a:p>
          <a:p>
            <a:pPr eaLnBrk="0" hangingPunct="0"/>
            <a:r>
              <a:rPr lang="tr-TR" altLang="pt-PT"/>
              <a:t>	ask which workers are on duty.  For example:</a:t>
            </a:r>
          </a:p>
        </p:txBody>
      </p:sp>
      <p:sp>
        <p:nvSpPr>
          <p:cNvPr id="514079" name="Line 31"/>
          <p:cNvSpPr>
            <a:spLocks noChangeShapeType="1"/>
          </p:cNvSpPr>
          <p:nvPr/>
        </p:nvSpPr>
        <p:spPr bwMode="auto">
          <a:xfrm>
            <a:off x="5486400" y="4344988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80" name="Line 32"/>
          <p:cNvSpPr>
            <a:spLocks noChangeShapeType="1"/>
          </p:cNvSpPr>
          <p:nvPr/>
        </p:nvSpPr>
        <p:spPr bwMode="auto">
          <a:xfrm>
            <a:off x="4800600" y="4344988"/>
            <a:ext cx="0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14081" name="Text Box 33"/>
          <p:cNvSpPr txBox="1">
            <a:spLocks noChangeArrowheads="1"/>
          </p:cNvSpPr>
          <p:nvPr/>
        </p:nvSpPr>
        <p:spPr bwMode="auto">
          <a:xfrm>
            <a:off x="0" y="0"/>
            <a:ext cx="91440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  <a:br>
              <a:rPr lang="tr-TR" altLang="pt-PT" sz="36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3: Personnel Scheduling Problem (4 of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4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4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4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4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4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7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5076" name="Object 4"/>
          <p:cNvGraphicFramePr>
            <a:graphicFrameLocks/>
          </p:cNvGraphicFramePr>
          <p:nvPr/>
        </p:nvGraphicFramePr>
        <p:xfrm>
          <a:off x="914400" y="2514600"/>
          <a:ext cx="74676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083" name="Equation" r:id="rId3" imgW="7546680" imgH="5518080" progId="Equation.3">
                  <p:embed/>
                </p:oleObj>
              </mc:Choice>
              <mc:Fallback>
                <p:oleObj name="Equation" r:id="rId3" imgW="7546680" imgH="55180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74676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914400" y="19050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>
              <a:buFontTx/>
              <a:buChar char="•"/>
            </a:pPr>
            <a:r>
              <a:rPr lang="tr-TR" altLang="pt-PT" sz="3200"/>
              <a:t>   The Mathematical Model</a:t>
            </a: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228600" y="381000"/>
            <a:ext cx="89154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  <a:br>
              <a:rPr lang="tr-TR" altLang="pt-PT" sz="36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3: Personnel Scheduling Problem (5 of 6)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6149975" y="5216525"/>
            <a:ext cx="1463675" cy="339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516101" name="Object 5"/>
          <p:cNvGraphicFramePr>
            <a:graphicFrameLocks/>
          </p:cNvGraphicFramePr>
          <p:nvPr/>
        </p:nvGraphicFramePr>
        <p:xfrm>
          <a:off x="1905000" y="1905000"/>
          <a:ext cx="6019800" cy="398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08" name="Çalışma Sayfası" r:id="rId3" imgW="3009900" imgH="2743200" progId="Excel.Sheet.8">
                  <p:embed/>
                </p:oleObj>
              </mc:Choice>
              <mc:Fallback>
                <p:oleObj name="Çalışma Sayfası" r:id="rId3" imgW="3009900" imgH="2743200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05000"/>
                        <a:ext cx="6019800" cy="398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6102" name="Rectangle 6"/>
          <p:cNvSpPr>
            <a:spLocks noChangeArrowheads="1"/>
          </p:cNvSpPr>
          <p:nvPr/>
        </p:nvSpPr>
        <p:spPr bwMode="auto">
          <a:xfrm>
            <a:off x="2438400" y="5867400"/>
            <a:ext cx="5259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b="1">
                <a:latin typeface="Arial Narrow" panose="020B0606020202030204" pitchFamily="34" charset="0"/>
              </a:rPr>
              <a:t>Note:  An alternate optimal solution exists</a:t>
            </a:r>
            <a:r>
              <a:rPr lang="tr-TR" altLang="pt-PT">
                <a:latin typeface="Arial Narrow" panose="020B0606020202030204" pitchFamily="34" charset="0"/>
              </a:rPr>
              <a:t>.</a:t>
            </a:r>
          </a:p>
        </p:txBody>
      </p:sp>
      <p:sp>
        <p:nvSpPr>
          <p:cNvPr id="516103" name="Text Box 7"/>
          <p:cNvSpPr txBox="1">
            <a:spLocks noChangeArrowheads="1"/>
          </p:cNvSpPr>
          <p:nvPr/>
        </p:nvSpPr>
        <p:spPr bwMode="auto">
          <a:xfrm>
            <a:off x="0" y="304800"/>
            <a:ext cx="9144000" cy="106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600" b="1" i="1">
                <a:solidFill>
                  <a:srgbClr val="660033"/>
                </a:solidFill>
              </a:rPr>
              <a:t>Pure Integer Programming</a:t>
            </a:r>
            <a:br>
              <a:rPr lang="tr-TR" altLang="pt-PT" sz="36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3: Personnel Scheduling Problem (6 of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6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1938" name="Object 2"/>
          <p:cNvGraphicFramePr>
            <a:graphicFrameLocks noChangeAspect="1"/>
          </p:cNvGraphicFramePr>
          <p:nvPr/>
        </p:nvGraphicFramePr>
        <p:xfrm>
          <a:off x="1555750" y="3581400"/>
          <a:ext cx="6159500" cy="298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947" name="Document" r:id="rId3" imgW="6930360" imgH="3629520" progId="Word.Document.8">
                  <p:embed/>
                </p:oleObj>
              </mc:Choice>
              <mc:Fallback>
                <p:oleObj name="Document" r:id="rId3" imgW="6930360" imgH="362952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581400"/>
                        <a:ext cx="6159500" cy="298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1939" name="Rectangle 3"/>
          <p:cNvSpPr>
            <a:spLocks noChangeArrowheads="1"/>
          </p:cNvSpPr>
          <p:nvPr/>
        </p:nvSpPr>
        <p:spPr bwMode="auto">
          <a:xfrm>
            <a:off x="266700" y="228600"/>
            <a:ext cx="8610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51940" name="Rectangle 4"/>
          <p:cNvSpPr>
            <a:spLocks noChangeArrowheads="1"/>
          </p:cNvSpPr>
          <p:nvPr/>
        </p:nvSpPr>
        <p:spPr bwMode="auto">
          <a:xfrm>
            <a:off x="269875" y="1187450"/>
            <a:ext cx="86026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5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Machine shop obtaining new presses and lathes.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5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Marginal profitability: each  press $100/day; each lathe $150/day.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5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Resource constraints: $40,000</a:t>
            </a:r>
            <a:r>
              <a:rPr lang="tr-TR" altLang="pt-PT">
                <a:solidFill>
                  <a:schemeClr val="tx2"/>
                </a:solidFill>
                <a:latin typeface="Arial" panose="020B0604020202020204" pitchFamily="34" charset="0"/>
              </a:rPr>
              <a:t>;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200 sq. ft. floor space.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5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Machine purchase prices and space requirements:</a:t>
            </a:r>
          </a:p>
        </p:txBody>
      </p:sp>
      <p:sp>
        <p:nvSpPr>
          <p:cNvPr id="551942" name="Text Box 6"/>
          <p:cNvSpPr txBox="1">
            <a:spLocks noChangeArrowheads="1"/>
          </p:cNvSpPr>
          <p:nvPr/>
        </p:nvSpPr>
        <p:spPr bwMode="auto">
          <a:xfrm>
            <a:off x="533400" y="304800"/>
            <a:ext cx="81534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Pure Integer Programming</a:t>
            </a:r>
            <a:endParaRPr lang="tr-TR" altLang="pt-PT" sz="3200" b="1" i="1">
              <a:solidFill>
                <a:srgbClr val="0033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r-TR" altLang="pt-PT" sz="2800" b="1" i="1">
                <a:solidFill>
                  <a:srgbClr val="003300"/>
                </a:solidFill>
              </a:rPr>
              <a:t>Example 4: Machine Shop (1 of 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ChangeArrowheads="1"/>
          </p:cNvSpPr>
          <p:nvPr/>
        </p:nvSpPr>
        <p:spPr bwMode="auto">
          <a:xfrm>
            <a:off x="304800" y="533400"/>
            <a:ext cx="861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Pure Integer Programming</a:t>
            </a:r>
            <a:endParaRPr lang="tr-TR" altLang="pt-PT" sz="3200" b="1" i="1">
              <a:solidFill>
                <a:srgbClr val="003300"/>
              </a:solidFill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tr-TR" altLang="pt-PT" sz="2800" b="1" i="1">
                <a:solidFill>
                  <a:srgbClr val="003300"/>
                </a:solidFill>
              </a:rPr>
              <a:t>Example 4: Machine Shop (2 of 2)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04800" y="1676400"/>
            <a:ext cx="86026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</a:pPr>
            <a:r>
              <a:rPr lang="en-US" altLang="pt-PT" sz="2800">
                <a:solidFill>
                  <a:schemeClr val="tx2"/>
                </a:solidFill>
              </a:rPr>
              <a:t>Integer Programming  Model: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		Maximize Z = $100x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+ $150x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endParaRPr lang="en-US" altLang="pt-PT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   subject to: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   	8,000x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+ 4,000x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$40,000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                   15x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+ 30x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200 ft</a:t>
            </a:r>
            <a:r>
              <a:rPr lang="en-US" altLang="pt-PT" baseline="30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endParaRPr lang="en-US" altLang="pt-PT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, 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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0 and integer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= number of presses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x</a:t>
            </a:r>
            <a:r>
              <a:rPr lang="en-US" altLang="pt-PT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 = number of lathes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ChangeArrowheads="1"/>
          </p:cNvSpPr>
          <p:nvPr/>
        </p:nvSpPr>
        <p:spPr bwMode="auto">
          <a:xfrm>
            <a:off x="457200" y="0"/>
            <a:ext cx="848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Integer Programming</a:t>
            </a:r>
            <a:endParaRPr lang="tr-TR" altLang="pt-PT" sz="3200" b="1" i="1">
              <a:solidFill>
                <a:srgbClr val="003300"/>
              </a:solidFill>
            </a:endParaRPr>
          </a:p>
          <a:p>
            <a:pPr algn="ctr"/>
            <a:r>
              <a:rPr lang="tr-TR" altLang="pt-PT" sz="2800" b="1" i="1">
                <a:solidFill>
                  <a:srgbClr val="003300"/>
                </a:solidFill>
              </a:rPr>
              <a:t>Example 5:Textbook Company (1 of 2)</a:t>
            </a:r>
            <a:endParaRPr lang="en-US" altLang="pt-PT" sz="2800" b="1">
              <a:solidFill>
                <a:schemeClr val="tx2"/>
              </a:solidFill>
            </a:endParaRPr>
          </a:p>
        </p:txBody>
      </p:sp>
      <p:sp>
        <p:nvSpPr>
          <p:cNvPr id="570372" name="Rectangle 4"/>
          <p:cNvSpPr>
            <a:spLocks noChangeArrowheads="1"/>
          </p:cNvSpPr>
          <p:nvPr/>
        </p:nvSpPr>
        <p:spPr bwMode="auto">
          <a:xfrm>
            <a:off x="304800" y="1600200"/>
            <a:ext cx="8534400" cy="482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Textbook company developing two new regions.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Planning to transfer some of its 10 salespeople into new regions.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Average annual expenses for sales person:</a:t>
            </a:r>
          </a:p>
          <a:p>
            <a:pPr lvl="1"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Region 1 - $10,000/salesperson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Region 2 - $7,500/salesperson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Total annual expense budget is $72,000.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Sales generated each year:</a:t>
            </a:r>
          </a:p>
          <a:p>
            <a:pPr lvl="1"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Region 1 - $85,000/salesperson</a:t>
            </a:r>
          </a:p>
          <a:p>
            <a:pPr lvl="1" eaLnBrk="0" hangingPunct="0"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Region 2 - $60,000/salesperson 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How many salespeople should be transferred into each region in order to maximize increased sales?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381000" y="1524000"/>
            <a:ext cx="845820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Step 1: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Formulate the Integer Programming Model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Maximize  Z = $85,000x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+ 60,000x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endParaRPr lang="en-US" altLang="pt-PT">
              <a:solidFill>
                <a:schemeClr val="tx2"/>
              </a:solidFill>
            </a:endParaRP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subject to: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		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10 salespeople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         	         $10,000x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+ 7,000x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$72,000 expense budget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                      	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, 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</a:t>
            </a:r>
            <a:r>
              <a:rPr lang="en-US" altLang="pt-PT">
                <a:solidFill>
                  <a:schemeClr val="tx2"/>
                </a:solidFill>
              </a:rPr>
              <a:t> 0 or integer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Step 2: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Solve the Model using QM for Windows</a:t>
            </a:r>
          </a:p>
        </p:txBody>
      </p:sp>
      <p:sp>
        <p:nvSpPr>
          <p:cNvPr id="571395" name="Rectangle 3"/>
          <p:cNvSpPr>
            <a:spLocks noChangeArrowheads="1"/>
          </p:cNvSpPr>
          <p:nvPr/>
        </p:nvSpPr>
        <p:spPr bwMode="auto">
          <a:xfrm>
            <a:off x="304800" y="0"/>
            <a:ext cx="863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Integer Programming</a:t>
            </a:r>
            <a:r>
              <a:rPr lang="tr-TR" altLang="pt-PT" b="1" i="1">
                <a:solidFill>
                  <a:srgbClr val="660033"/>
                </a:solidFill>
              </a:rPr>
              <a:t/>
            </a:r>
            <a:br>
              <a:rPr lang="tr-TR" altLang="pt-PT" b="1" i="1">
                <a:solidFill>
                  <a:srgbClr val="660033"/>
                </a:solidFill>
              </a:rPr>
            </a:br>
            <a:r>
              <a:rPr lang="tr-TR" altLang="pt-PT" sz="2800" b="1" i="1">
                <a:solidFill>
                  <a:srgbClr val="003300"/>
                </a:solidFill>
              </a:rPr>
              <a:t>Example 5:Textbook Company (2 of 2)</a:t>
            </a:r>
            <a:endParaRPr lang="en-US" altLang="pt-PT" sz="2800" b="1" i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8" name="Rectangle 4"/>
          <p:cNvSpPr>
            <a:spLocks noChangeArrowheads="1"/>
          </p:cNvSpPr>
          <p:nvPr/>
        </p:nvSpPr>
        <p:spPr bwMode="auto">
          <a:xfrm>
            <a:off x="1524000" y="381000"/>
            <a:ext cx="5562600" cy="7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/>
              <a:t>  </a:t>
            </a:r>
            <a:r>
              <a:rPr lang="tr-TR" altLang="pt-PT" sz="3600"/>
              <a:t> 	</a:t>
            </a:r>
            <a:r>
              <a:rPr lang="tr-TR" altLang="pt-PT" sz="3600">
                <a:solidFill>
                  <a:srgbClr val="660033"/>
                </a:solidFill>
              </a:rPr>
              <a:t>Sensitivity in ILP</a:t>
            </a:r>
          </a:p>
        </p:txBody>
      </p:sp>
      <p:sp>
        <p:nvSpPr>
          <p:cNvPr id="553989" name="Rectangle 5"/>
          <p:cNvSpPr>
            <a:spLocks noChangeArrowheads="1"/>
          </p:cNvSpPr>
          <p:nvPr/>
        </p:nvSpPr>
        <p:spPr bwMode="auto">
          <a:xfrm>
            <a:off x="304800" y="1219200"/>
            <a:ext cx="8534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800"/>
              <a:t>In ILP models, there is no pattern to the disjoint effects of changes to the objective function and right hand side coefficients.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When changes occur, they occur in big  ”steps,” rather than the smooth, marginal fashion experienced in linear programming.</a:t>
            </a:r>
          </a:p>
          <a:p>
            <a:pPr>
              <a:lnSpc>
                <a:spcPct val="40000"/>
              </a:lnSpc>
              <a:buFontTx/>
              <a:buNone/>
            </a:pPr>
            <a:endParaRPr lang="tr-TR" altLang="pt-PT" sz="2800"/>
          </a:p>
          <a:p>
            <a:pPr>
              <a:lnSpc>
                <a:spcPct val="40000"/>
              </a:lnSpc>
              <a:buFontTx/>
              <a:buNone/>
            </a:pPr>
            <a:endParaRPr lang="tr-TR" altLang="pt-PT" sz="2800"/>
          </a:p>
          <a:p>
            <a:r>
              <a:rPr lang="tr-TR" altLang="pt-PT" sz="2800"/>
              <a:t>Therefore, sensitivity analysis for integer models must be made by re-solving the problem, a very time-consuming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9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9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2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743200"/>
            <a:ext cx="7575550" cy="946150"/>
          </a:xfrm>
        </p:spPr>
        <p:txBody>
          <a:bodyPr/>
          <a:lstStyle/>
          <a:p>
            <a:r>
              <a:rPr lang="en-US" altLang="pt-PT" sz="3600">
                <a:solidFill>
                  <a:srgbClr val="003300"/>
                </a:solidFill>
              </a:rPr>
              <a:t>General Integer </a:t>
            </a:r>
            <a:r>
              <a:rPr lang="tr-TR" altLang="pt-PT" sz="3600">
                <a:solidFill>
                  <a:srgbClr val="003300"/>
                </a:solidFill>
              </a:rPr>
              <a:t>Variables:</a:t>
            </a:r>
            <a:r>
              <a:rPr lang="tr-TR" altLang="pt-PT">
                <a:solidFill>
                  <a:srgbClr val="003300"/>
                </a:solidFill>
              </a:rPr>
              <a:t/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 sz="3600">
                <a:solidFill>
                  <a:srgbClr val="003300"/>
                </a:solidFill>
              </a:rPr>
              <a:t>Mixed Integer Programming Models</a:t>
            </a:r>
            <a:r>
              <a:rPr lang="tr-TR" altLang="pt-PT" sz="2400"/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60" name="Rectangle 4"/>
          <p:cNvSpPr>
            <a:spLocks noChangeArrowheads="1"/>
          </p:cNvSpPr>
          <p:nvPr/>
        </p:nvSpPr>
        <p:spPr bwMode="auto">
          <a:xfrm>
            <a:off x="533400" y="533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pt-PT" sz="3600">
                <a:solidFill>
                  <a:srgbClr val="660033"/>
                </a:solidFill>
              </a:rPr>
              <a:t>General Integer Variable (IP)</a:t>
            </a:r>
            <a:r>
              <a:rPr lang="tr-TR" altLang="pt-PT" sz="3600">
                <a:solidFill>
                  <a:srgbClr val="660033"/>
                </a:solidFill>
              </a:rPr>
              <a:t>: </a:t>
            </a:r>
            <a:br>
              <a:rPr lang="tr-TR" altLang="pt-PT" sz="3600">
                <a:solidFill>
                  <a:srgbClr val="660033"/>
                </a:solidFill>
              </a:rPr>
            </a:br>
            <a:r>
              <a:rPr lang="tr-TR" altLang="pt-PT" sz="3600">
                <a:solidFill>
                  <a:srgbClr val="660033"/>
                </a:solidFill>
              </a:rPr>
              <a:t>Mixed Integer Programming</a:t>
            </a:r>
          </a:p>
        </p:txBody>
      </p:sp>
      <p:sp>
        <p:nvSpPr>
          <p:cNvPr id="531461" name="Rectangle 5"/>
          <p:cNvSpPr>
            <a:spLocks noChangeArrowheads="1"/>
          </p:cNvSpPr>
          <p:nvPr/>
        </p:nvSpPr>
        <p:spPr bwMode="auto">
          <a:xfrm>
            <a:off x="7620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1800"/>
              <a:t> </a:t>
            </a:r>
            <a:r>
              <a:rPr lang="tr-TR" altLang="pt-PT" sz="2800"/>
              <a:t>A mixed integer linear programming model is one in which some, but not all, the variables are restricted integers.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The Shelly Mednick Investment Problem illustrates this situation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304800" y="1143000"/>
            <a:ext cx="8610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altLang="pt-PT" sz="3200"/>
              <a:t>Integer variables may be required when the model represents a one time decision (not an ongoing operation).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pt-PT" sz="320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pt-PT" sz="3200"/>
              <a:t>Integer Linear Programming (ILP) models are much more difficult to solve than Linear Programming (LP) models.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altLang="pt-PT" sz="320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pt-PT" sz="3200"/>
              <a:t>Algorithms that solve integer linear models do not provide valuable sensitivity analysis results.</a:t>
            </a:r>
          </a:p>
        </p:txBody>
      </p:sp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7086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4000" b="1" i="1">
                <a:solidFill>
                  <a:srgbClr val="660033"/>
                </a:solidFill>
              </a:rPr>
              <a:t>Some Facts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4" name="Rectangle 4"/>
          <p:cNvSpPr>
            <a:spLocks noChangeArrowheads="1"/>
          </p:cNvSpPr>
          <p:nvPr/>
        </p:nvSpPr>
        <p:spPr bwMode="auto">
          <a:xfrm>
            <a:off x="228600" y="304800"/>
            <a:ext cx="85344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>
                <a:solidFill>
                  <a:srgbClr val="660033"/>
                </a:solidFill>
              </a:rPr>
              <a:t>Mixed Integer Linear Programming</a:t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1: Shelly Mednick Investment Problem (1 of 3)</a:t>
            </a:r>
            <a:endParaRPr lang="tr-TR" altLang="pt-PT" sz="2400" u="sng"/>
          </a:p>
        </p:txBody>
      </p:sp>
      <p:sp>
        <p:nvSpPr>
          <p:cNvPr id="532485" name="Rectangle 5"/>
          <p:cNvSpPr>
            <a:spLocks noChangeArrowheads="1"/>
          </p:cNvSpPr>
          <p:nvPr/>
        </p:nvSpPr>
        <p:spPr bwMode="auto">
          <a:xfrm>
            <a:off x="9144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800"/>
              <a:t>Shelley Mednick has decided to give the stock market a try.  </a:t>
            </a:r>
          </a:p>
          <a:p>
            <a:pPr>
              <a:lnSpc>
                <a:spcPct val="140000"/>
              </a:lnSpc>
            </a:pPr>
            <a:r>
              <a:rPr lang="tr-TR" altLang="pt-PT" sz="2800"/>
              <a:t>She will invest in</a:t>
            </a:r>
          </a:p>
          <a:p>
            <a:pPr lvl="1"/>
            <a:r>
              <a:rPr lang="tr-TR" altLang="pt-PT" sz="2800"/>
              <a:t>TCS, a communication company stock, and or,</a:t>
            </a:r>
          </a:p>
          <a:p>
            <a:pPr lvl="1"/>
            <a:r>
              <a:rPr lang="tr-TR" altLang="pt-PT" sz="2800"/>
              <a:t>MFI, a mutual fund.</a:t>
            </a:r>
          </a:p>
          <a:p>
            <a:pPr>
              <a:lnSpc>
                <a:spcPct val="50000"/>
              </a:lnSpc>
              <a:buFontTx/>
              <a:buNone/>
            </a:pPr>
            <a:endParaRPr lang="tr-TR" altLang="pt-PT" sz="2800"/>
          </a:p>
          <a:p>
            <a:r>
              <a:rPr lang="tr-TR" altLang="pt-PT" sz="2800"/>
              <a:t>Shelley is a cautious  investor.  She sets limits on the level of investments, and a modest goal for gain for the year.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8" name="Rectangle 4"/>
          <p:cNvSpPr>
            <a:spLocks noChangeArrowheads="1"/>
          </p:cNvSpPr>
          <p:nvPr/>
        </p:nvSpPr>
        <p:spPr bwMode="auto">
          <a:xfrm>
            <a:off x="381000" y="14478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tr-TR" altLang="pt-PT" sz="2800" b="1" i="1"/>
              <a:t>Data</a:t>
            </a:r>
          </a:p>
          <a:p>
            <a:pPr lvl="1"/>
            <a:r>
              <a:rPr lang="tr-TR" altLang="pt-PT" sz="2800"/>
              <a:t>TCS is been sold now  for $55 a share.</a:t>
            </a:r>
          </a:p>
          <a:p>
            <a:pPr lvl="1"/>
            <a:r>
              <a:rPr lang="tr-TR" altLang="pt-PT" sz="2800"/>
              <a:t>TCS is projected to sell for $68 a share in a year.</a:t>
            </a:r>
          </a:p>
          <a:p>
            <a:pPr lvl="1"/>
            <a:r>
              <a:rPr lang="tr-TR" altLang="pt-PT" sz="2800"/>
              <a:t>MFI is predicted to yield 9%  annual return.</a:t>
            </a:r>
          </a:p>
          <a:p>
            <a:pPr>
              <a:buFontTx/>
              <a:buNone/>
            </a:pPr>
            <a:r>
              <a:rPr lang="tr-TR" altLang="pt-PT" sz="2800" b="1" i="1"/>
              <a:t>Restrictions</a:t>
            </a:r>
          </a:p>
          <a:p>
            <a:pPr lvl="1"/>
            <a:r>
              <a:rPr lang="tr-TR" altLang="pt-PT" sz="2800"/>
              <a:t>Expected return should be at least $250.</a:t>
            </a:r>
          </a:p>
          <a:p>
            <a:pPr lvl="1"/>
            <a:r>
              <a:rPr lang="tr-TR" altLang="pt-PT" sz="2800"/>
              <a:t>The maximum amount invested in TCS  is not to exceed 40 %  of the total investment.</a:t>
            </a:r>
          </a:p>
          <a:p>
            <a:pPr lvl="1"/>
            <a:r>
              <a:rPr lang="tr-TR" altLang="pt-PT" sz="2800"/>
              <a:t>The maximum amount invested in TCS  is not to exceed $750.</a:t>
            </a: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Mixed Integer Linear Programming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1: Shelly Mednick Investment Problem (2 of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2" name="Rectangle 4"/>
          <p:cNvSpPr>
            <a:spLocks noChangeArrowheads="1"/>
          </p:cNvSpPr>
          <p:nvPr/>
        </p:nvSpPr>
        <p:spPr bwMode="auto">
          <a:xfrm>
            <a:off x="228600" y="381000"/>
            <a:ext cx="86868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>
                <a:solidFill>
                  <a:srgbClr val="660033"/>
                </a:solidFill>
              </a:rPr>
              <a:t>Mixed Integer Linear Programming</a:t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1: Shelly Mednick Investment Problem (3 of 3)</a:t>
            </a:r>
          </a:p>
        </p:txBody>
      </p:sp>
      <p:sp>
        <p:nvSpPr>
          <p:cNvPr id="534533" name="Rectangle 5"/>
          <p:cNvSpPr>
            <a:spLocks noChangeArrowheads="1"/>
          </p:cNvSpPr>
          <p:nvPr/>
        </p:nvSpPr>
        <p:spPr bwMode="auto">
          <a:xfrm>
            <a:off x="533400" y="1522413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800"/>
              <a:t>Decision variables</a:t>
            </a:r>
          </a:p>
          <a:p>
            <a:pPr lvl="1"/>
            <a:r>
              <a:rPr lang="tr-TR" altLang="pt-PT" sz="2800"/>
              <a:t>X1 = Number of shares of the TCS purchased.</a:t>
            </a:r>
          </a:p>
          <a:p>
            <a:pPr lvl="1"/>
            <a:r>
              <a:rPr lang="tr-TR" altLang="pt-PT" sz="2800"/>
              <a:t>X2 = Amount of money invested in MFI.</a:t>
            </a:r>
          </a:p>
          <a:p>
            <a:r>
              <a:rPr lang="tr-TR" altLang="pt-PT" sz="2800"/>
              <a:t>The mathematical model</a:t>
            </a:r>
          </a:p>
        </p:txBody>
      </p:sp>
      <p:grpSp>
        <p:nvGrpSpPr>
          <p:cNvPr id="534534" name="Group 6"/>
          <p:cNvGrpSpPr>
            <a:grpSpLocks/>
          </p:cNvGrpSpPr>
          <p:nvPr/>
        </p:nvGrpSpPr>
        <p:grpSpPr bwMode="auto">
          <a:xfrm>
            <a:off x="1606550" y="3657600"/>
            <a:ext cx="5626100" cy="3135313"/>
            <a:chOff x="1012" y="2304"/>
            <a:chExt cx="3544" cy="1975"/>
          </a:xfrm>
        </p:grpSpPr>
        <p:sp>
          <p:nvSpPr>
            <p:cNvPr id="534535" name="Rectangle 7"/>
            <p:cNvSpPr>
              <a:spLocks noChangeArrowheads="1"/>
            </p:cNvSpPr>
            <p:nvPr/>
          </p:nvSpPr>
          <p:spPr bwMode="auto">
            <a:xfrm>
              <a:off x="1012" y="2308"/>
              <a:ext cx="3544" cy="19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graphicFrame>
          <p:nvGraphicFramePr>
            <p:cNvPr id="534536" name="Object 8"/>
            <p:cNvGraphicFramePr>
              <a:graphicFrameLocks/>
            </p:cNvGraphicFramePr>
            <p:nvPr/>
          </p:nvGraphicFramePr>
          <p:xfrm>
            <a:off x="1200" y="2304"/>
            <a:ext cx="3224" cy="1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4547" name="Equation" r:id="rId3" imgW="5117760" imgH="3135240" progId="Equation.3">
                    <p:embed/>
                  </p:oleObj>
                </mc:Choice>
                <mc:Fallback>
                  <p:oleObj name="Equation" r:id="rId3" imgW="5117760" imgH="313524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2304"/>
                          <a:ext cx="3224" cy="19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4537" name="AutoShape 9"/>
          <p:cNvSpPr>
            <a:spLocks noChangeArrowheads="1"/>
          </p:cNvSpPr>
          <p:nvPr/>
        </p:nvSpPr>
        <p:spPr bwMode="auto">
          <a:xfrm>
            <a:off x="82550" y="4425950"/>
            <a:ext cx="3111500" cy="368300"/>
          </a:xfrm>
          <a:prstGeom prst="homePlate">
            <a:avLst>
              <a:gd name="adj" fmla="val 148823"/>
            </a:avLst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34538" name="Rectangle 10"/>
          <p:cNvSpPr>
            <a:spLocks noChangeArrowheads="1"/>
          </p:cNvSpPr>
          <p:nvPr/>
        </p:nvSpPr>
        <p:spPr bwMode="auto">
          <a:xfrm>
            <a:off x="180975" y="4478338"/>
            <a:ext cx="265747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Projected yearly return</a:t>
            </a:r>
          </a:p>
        </p:txBody>
      </p:sp>
      <p:sp>
        <p:nvSpPr>
          <p:cNvPr id="534539" name="AutoShape 11"/>
          <p:cNvSpPr>
            <a:spLocks noChangeArrowheads="1"/>
          </p:cNvSpPr>
          <p:nvPr/>
        </p:nvSpPr>
        <p:spPr bwMode="auto">
          <a:xfrm>
            <a:off x="6350" y="4654550"/>
            <a:ext cx="3263900" cy="735013"/>
          </a:xfrm>
          <a:prstGeom prst="homePlate">
            <a:avLst>
              <a:gd name="adj" fmla="val 94651"/>
            </a:avLst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34540" name="Rectangle 12"/>
          <p:cNvSpPr>
            <a:spLocks noChangeArrowheads="1"/>
          </p:cNvSpPr>
          <p:nvPr/>
        </p:nvSpPr>
        <p:spPr bwMode="auto">
          <a:xfrm>
            <a:off x="104775" y="4706938"/>
            <a:ext cx="27400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Not more than 40%</a:t>
            </a:r>
          </a:p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in TCS</a:t>
            </a:r>
          </a:p>
        </p:txBody>
      </p:sp>
      <p:sp>
        <p:nvSpPr>
          <p:cNvPr id="534541" name="AutoShape 13"/>
          <p:cNvSpPr>
            <a:spLocks noChangeArrowheads="1"/>
          </p:cNvSpPr>
          <p:nvPr/>
        </p:nvSpPr>
        <p:spPr bwMode="auto">
          <a:xfrm>
            <a:off x="6350" y="4959350"/>
            <a:ext cx="3263900" cy="735013"/>
          </a:xfrm>
          <a:prstGeom prst="homePlate">
            <a:avLst>
              <a:gd name="adj" fmla="val 94651"/>
            </a:avLst>
          </a:prstGeom>
          <a:solidFill>
            <a:srgbClr val="B2B2B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34542" name="Rectangle 14"/>
          <p:cNvSpPr>
            <a:spLocks noChangeArrowheads="1"/>
          </p:cNvSpPr>
          <p:nvPr/>
        </p:nvSpPr>
        <p:spPr bwMode="auto">
          <a:xfrm>
            <a:off x="104775" y="5011738"/>
            <a:ext cx="27400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Not more than $750</a:t>
            </a:r>
          </a:p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in TCS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3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3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3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3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3" grpId="0" build="p" autoUpdateAnimBg="0"/>
      <p:bldP spid="534537" grpId="0" animBg="1"/>
      <p:bldP spid="534538" grpId="0" autoUpdateAnimBg="0"/>
      <p:bldP spid="534539" grpId="0" animBg="1"/>
      <p:bldP spid="534540" grpId="0" autoUpdateAnimBg="0"/>
      <p:bldP spid="534541" grpId="0" animBg="1"/>
      <p:bldP spid="534542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ChangeArrowheads="1"/>
          </p:cNvSpPr>
          <p:nvPr/>
        </p:nvSpPr>
        <p:spPr bwMode="auto">
          <a:xfrm>
            <a:off x="228600" y="228600"/>
            <a:ext cx="86487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Mixed Integer Programming</a:t>
            </a:r>
          </a:p>
          <a:p>
            <a:pPr algn="ctr"/>
            <a:r>
              <a:rPr lang="tr-TR" altLang="pt-PT" sz="2800" b="1" i="1">
                <a:solidFill>
                  <a:srgbClr val="003300"/>
                </a:solidFill>
              </a:rPr>
              <a:t>Example 2: Investment</a:t>
            </a:r>
            <a:r>
              <a:rPr lang="tr-TR" altLang="pt-PT" sz="2800" b="1" i="1">
                <a:solidFill>
                  <a:schemeClr val="tx2"/>
                </a:solidFill>
              </a:rPr>
              <a:t> Problem (1 of 2)</a:t>
            </a:r>
            <a:endParaRPr lang="en-US" altLang="pt-PT" sz="2800" b="1" i="1">
              <a:solidFill>
                <a:schemeClr val="tx2"/>
              </a:solidFill>
            </a:endParaRPr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541338" y="1447800"/>
            <a:ext cx="8602662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$250,000 available for investments providing greatest return after one year.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>
                <a:solidFill>
                  <a:schemeClr val="tx2"/>
                </a:solidFill>
              </a:rPr>
              <a:t>Data: </a:t>
            </a:r>
          </a:p>
          <a:p>
            <a:pPr lvl="1"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Condominium cost $50,000/unit, $9,000 profit if sold after one year.</a:t>
            </a:r>
          </a:p>
          <a:p>
            <a:pPr lvl="1"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Land cost  $12,000/ acre, $1,500 profit if sold after one year.</a:t>
            </a:r>
          </a:p>
          <a:p>
            <a:pPr lvl="1"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Municipal bond cost $8,000/bond, $1,000 profit if sold after one year.</a:t>
            </a:r>
          </a:p>
          <a:p>
            <a:pPr lvl="1"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Only 4 condominiums, 15 acres of land, and 20 municipal bonds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ChangeArrowheads="1"/>
          </p:cNvSpPr>
          <p:nvPr/>
        </p:nvSpPr>
        <p:spPr bwMode="auto">
          <a:xfrm>
            <a:off x="304800" y="1187450"/>
            <a:ext cx="85677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</a:pPr>
            <a:r>
              <a:rPr lang="en-US" altLang="pt-PT" b="1">
                <a:solidFill>
                  <a:schemeClr val="tx2"/>
                </a:solidFill>
              </a:rPr>
              <a:t>Integer Programming Model:</a:t>
            </a:r>
            <a:r>
              <a:rPr lang="en-US" altLang="pt-PT">
                <a:solidFill>
                  <a:schemeClr val="tx2"/>
                </a:solidFill>
              </a:rPr>
              <a:t> 	 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Maximize Z = $9,000x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+ 1,500x</a:t>
            </a:r>
            <a:r>
              <a:rPr lang="en-US" altLang="pt-PT" baseline="-25000">
                <a:solidFill>
                  <a:schemeClr val="tx2"/>
                </a:solidFill>
              </a:rPr>
              <a:t>2 </a:t>
            </a:r>
            <a:r>
              <a:rPr lang="en-US" altLang="pt-PT">
                <a:solidFill>
                  <a:schemeClr val="tx2"/>
                </a:solidFill>
              </a:rPr>
              <a:t>+ 1,000x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endParaRPr lang="en-US" altLang="pt-PT">
              <a:solidFill>
                <a:schemeClr val="tx2"/>
              </a:solidFill>
            </a:endParaRP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subject to: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	50,000x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+ 12,000x</a:t>
            </a:r>
            <a:r>
              <a:rPr lang="en-US" altLang="pt-PT" baseline="-25000">
                <a:solidFill>
                  <a:schemeClr val="tx2"/>
                </a:solidFill>
              </a:rPr>
              <a:t>2 </a:t>
            </a:r>
            <a:r>
              <a:rPr lang="en-US" altLang="pt-PT">
                <a:solidFill>
                  <a:schemeClr val="tx2"/>
                </a:solidFill>
              </a:rPr>
              <a:t> + 8,000x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$250,000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4 condominiums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2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15 acres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20 bonds 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2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</a:t>
            </a:r>
            <a:r>
              <a:rPr lang="en-US" altLang="pt-PT">
                <a:solidFill>
                  <a:schemeClr val="tx2"/>
                </a:solidFill>
              </a:rPr>
              <a:t> 0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, 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</a:t>
            </a:r>
            <a:r>
              <a:rPr lang="en-US" altLang="pt-PT">
                <a:solidFill>
                  <a:schemeClr val="tx2"/>
                </a:solidFill>
              </a:rPr>
              <a:t> 0 and integer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= condominiums purchased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2 </a:t>
            </a:r>
            <a:r>
              <a:rPr lang="en-US" altLang="pt-PT">
                <a:solidFill>
                  <a:schemeClr val="tx2"/>
                </a:solidFill>
              </a:rPr>
              <a:t> = acres of land purchased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		           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= bonds purchased</a:t>
            </a:r>
          </a:p>
        </p:txBody>
      </p:sp>
      <p:sp>
        <p:nvSpPr>
          <p:cNvPr id="556035" name="Rectangle 3"/>
          <p:cNvSpPr>
            <a:spLocks noChangeArrowheads="1"/>
          </p:cNvSpPr>
          <p:nvPr/>
        </p:nvSpPr>
        <p:spPr bwMode="auto">
          <a:xfrm>
            <a:off x="266700" y="228600"/>
            <a:ext cx="8610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Mixed Integer Programming </a:t>
            </a:r>
          </a:p>
          <a:p>
            <a:pPr algn="ctr"/>
            <a:r>
              <a:rPr lang="tr-TR" altLang="pt-PT" sz="2800" b="1" i="1">
                <a:solidFill>
                  <a:srgbClr val="003300"/>
                </a:solidFill>
              </a:rPr>
              <a:t>Example 2: Investment Problem (2 of 2)</a:t>
            </a:r>
            <a:endParaRPr lang="en-US" altLang="pt-PT" sz="2800" b="1" i="1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20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3200"/>
            <a:ext cx="7575550" cy="946150"/>
          </a:xfrm>
        </p:spPr>
        <p:txBody>
          <a:bodyPr/>
          <a:lstStyle/>
          <a:p>
            <a:r>
              <a:rPr lang="tr-TR" altLang="pt-PT" sz="3600">
                <a:solidFill>
                  <a:srgbClr val="003300"/>
                </a:solidFill>
              </a:rPr>
              <a:t>Models with Binary Variables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846137"/>
          </a:xfrm>
        </p:spPr>
        <p:txBody>
          <a:bodyPr/>
          <a:lstStyle/>
          <a:p>
            <a:r>
              <a:rPr lang="en-US" altLang="pt-PT" sz="3600"/>
              <a:t> </a:t>
            </a:r>
            <a:r>
              <a:rPr lang="en-US" altLang="pt-PT" sz="3600">
                <a:solidFill>
                  <a:srgbClr val="660033"/>
                </a:solidFill>
              </a:rPr>
              <a:t>Models With Binary Variables</a:t>
            </a:r>
            <a:r>
              <a:rPr lang="en-US" altLang="pt-PT"/>
              <a:t> 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077200" cy="5562600"/>
          </a:xfrm>
        </p:spPr>
        <p:txBody>
          <a:bodyPr/>
          <a:lstStyle/>
          <a:p>
            <a:pPr algn="just">
              <a:lnSpc>
                <a:spcPct val="180000"/>
              </a:lnSpc>
              <a:buFontTx/>
              <a:buNone/>
            </a:pPr>
            <a:r>
              <a:rPr lang="en-US" altLang="pt-PT" sz="2800" b="1">
                <a:cs typeface="Times New Roman" panose="02020603050405020304" pitchFamily="18" charset="0"/>
              </a:rPr>
              <a:t>Binary variables restricted to values of 0 or 1.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80000"/>
              </a:lnSpc>
            </a:pPr>
            <a:r>
              <a:rPr lang="en-US" altLang="pt-PT" sz="2600">
                <a:cs typeface="Times New Roman" panose="02020603050405020304" pitchFamily="18" charset="0"/>
              </a:rPr>
              <a:t>Model explicitly specifies that variables are binary.   </a:t>
            </a:r>
          </a:p>
          <a:p>
            <a:pPr>
              <a:lnSpc>
                <a:spcPct val="180000"/>
              </a:lnSpc>
            </a:pPr>
            <a:r>
              <a:rPr lang="en-US" altLang="pt-PT" sz="2600">
                <a:cs typeface="Times New Roman" panose="02020603050405020304" pitchFamily="18" charset="0"/>
              </a:rPr>
              <a:t>Typical examples include decisions such as:</a:t>
            </a:r>
            <a:r>
              <a:rPr lang="en-US" altLang="pt-PT" sz="2400">
                <a:cs typeface="Times New Roman" panose="02020603050405020304" pitchFamily="18" charset="0"/>
              </a:rPr>
              <a:t> </a:t>
            </a:r>
          </a:p>
          <a:p>
            <a:pPr lvl="1">
              <a:lnSpc>
                <a:spcPct val="18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Introducing new product (introduce it or not), </a:t>
            </a:r>
          </a:p>
          <a:p>
            <a:pPr lvl="1">
              <a:lnSpc>
                <a:spcPct val="18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Building new facility (build it or not), </a:t>
            </a:r>
          </a:p>
          <a:p>
            <a:pPr lvl="1">
              <a:lnSpc>
                <a:spcPct val="18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Selecting team (select a specific individual or not), and</a:t>
            </a:r>
          </a:p>
          <a:p>
            <a:pPr lvl="1">
              <a:lnSpc>
                <a:spcPct val="18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Investing in projects (invest in </a:t>
            </a:r>
            <a:r>
              <a:rPr lang="tr-TR" altLang="pt-PT" sz="2400">
                <a:cs typeface="Times New Roman" panose="02020603050405020304" pitchFamily="18" charset="0"/>
              </a:rPr>
              <a:t>a </a:t>
            </a:r>
            <a:r>
              <a:rPr lang="en-US" altLang="pt-PT" sz="2400">
                <a:cs typeface="Times New Roman" panose="02020603050405020304" pitchFamily="18" charset="0"/>
              </a:rPr>
              <a:t>specific project or not).</a:t>
            </a:r>
            <a:r>
              <a:rPr lang="en-US" altLang="pt-PT" sz="200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4" name="Rectangle 4"/>
          <p:cNvSpPr>
            <a:spLocks noChangeArrowheads="1"/>
          </p:cNvSpPr>
          <p:nvPr/>
        </p:nvSpPr>
        <p:spPr bwMode="auto">
          <a:xfrm>
            <a:off x="685800" y="609600"/>
            <a:ext cx="84566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endParaRPr lang="tr-TR" altLang="pt-PT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838200" y="533400"/>
            <a:ext cx="7943850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tr-TR" altLang="pt-PT" sz="2800"/>
              <a:t>Any situation that can be modeled by “yes”/“no”, “good”/“bad” etc., falls into the binary category.</a:t>
            </a:r>
          </a:p>
          <a:p>
            <a:r>
              <a:rPr lang="tr-TR" altLang="pt-PT" sz="2800"/>
              <a:t>Examples</a:t>
            </a:r>
          </a:p>
        </p:txBody>
      </p:sp>
      <p:graphicFrame>
        <p:nvGraphicFramePr>
          <p:cNvPr id="517126" name="Object 6"/>
          <p:cNvGraphicFramePr>
            <a:graphicFrameLocks/>
          </p:cNvGraphicFramePr>
          <p:nvPr/>
        </p:nvGraphicFramePr>
        <p:xfrm>
          <a:off x="838200" y="1905000"/>
          <a:ext cx="5829300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1" name="Equation" r:id="rId3" imgW="5829120" imgH="1253880" progId="Equation.3">
                  <p:embed/>
                </p:oleObj>
              </mc:Choice>
              <mc:Fallback>
                <p:oleObj name="Equation" r:id="rId3" imgW="5829120" imgH="125388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5829300" cy="125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27" name="Object 7"/>
          <p:cNvGraphicFramePr>
            <a:graphicFrameLocks/>
          </p:cNvGraphicFramePr>
          <p:nvPr/>
        </p:nvGraphicFramePr>
        <p:xfrm>
          <a:off x="2133600" y="3048000"/>
          <a:ext cx="6402388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2" name="Equation" r:id="rId5" imgW="6402240" imgH="1257120" progId="Equation.3">
                  <p:embed/>
                </p:oleObj>
              </mc:Choice>
              <mc:Fallback>
                <p:oleObj name="Equation" r:id="rId5" imgW="6402240" imgH="125712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048000"/>
                        <a:ext cx="6402388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128" name="Object 8"/>
          <p:cNvGraphicFramePr>
            <a:graphicFrameLocks/>
          </p:cNvGraphicFramePr>
          <p:nvPr/>
        </p:nvGraphicFramePr>
        <p:xfrm>
          <a:off x="3200400" y="4191000"/>
          <a:ext cx="5753100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43" name="Equation" r:id="rId7" imgW="5752800" imgH="1255680" progId="Equation.3">
                  <p:embed/>
                </p:oleObj>
              </mc:Choice>
              <mc:Fallback>
                <p:oleObj name="Equation" r:id="rId7" imgW="5752800" imgH="1255680" progId="Equation.3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91000"/>
                        <a:ext cx="5753100" cy="125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2667000"/>
            <a:ext cx="7575550" cy="946150"/>
          </a:xfrm>
        </p:spPr>
        <p:txBody>
          <a:bodyPr/>
          <a:lstStyle/>
          <a:p>
            <a:r>
              <a:rPr lang="tr-TR" altLang="pt-PT" sz="3600">
                <a:solidFill>
                  <a:srgbClr val="003300"/>
                </a:solidFill>
              </a:rPr>
              <a:t>Pure Binary Integer Programming Models</a:t>
            </a:r>
            <a:r>
              <a:rPr lang="tr-TR" altLang="pt-PT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663"/>
            <a:ext cx="8763000" cy="6937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Pure Binary Integer Programming Models:</a:t>
            </a:r>
            <a:r>
              <a:rPr lang="tr-TR" altLang="pt-PT"/>
              <a:t> </a:t>
            </a:r>
            <a:br>
              <a:rPr lang="tr-TR" altLang="pt-PT"/>
            </a:br>
            <a:r>
              <a:rPr lang="tr-TR" altLang="pt-PT" sz="2800" u="sng">
                <a:solidFill>
                  <a:srgbClr val="003300"/>
                </a:solidFill>
              </a:rPr>
              <a:t>Example 1: </a:t>
            </a:r>
            <a:r>
              <a:rPr lang="en-US" altLang="pt-PT" sz="2800" u="sng">
                <a:solidFill>
                  <a:srgbClr val="003300"/>
                </a:solidFill>
              </a:rPr>
              <a:t>Oil Portfolio Selection</a:t>
            </a:r>
            <a:r>
              <a:rPr lang="tr-TR" altLang="pt-PT" sz="2800" u="sng">
                <a:solidFill>
                  <a:srgbClr val="003300"/>
                </a:solidFill>
              </a:rPr>
              <a:t> (1 of 7)</a:t>
            </a:r>
            <a:endParaRPr lang="en-US" altLang="pt-PT" sz="2800" u="sng">
              <a:solidFill>
                <a:srgbClr val="003300"/>
              </a:solidFill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24850" cy="54102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pt-PT"/>
              <a:t>	</a:t>
            </a:r>
            <a:r>
              <a:rPr lang="en-US" altLang="pt-PT" sz="2600"/>
              <a:t>Firm specializes in recommending oil stock portfolios.  </a:t>
            </a:r>
          </a:p>
          <a:p>
            <a:pPr>
              <a:lnSpc>
                <a:spcPct val="110000"/>
              </a:lnSpc>
            </a:pPr>
            <a:r>
              <a:rPr lang="en-US" altLang="pt-PT" sz="2600"/>
              <a:t>At least two Texas oil firms must be in portfolio.</a:t>
            </a:r>
          </a:p>
          <a:p>
            <a:pPr>
              <a:lnSpc>
                <a:spcPct val="110000"/>
              </a:lnSpc>
            </a:pPr>
            <a:r>
              <a:rPr lang="en-US" altLang="pt-PT" sz="2600"/>
              <a:t>No more than one investment can be made in foreign oil. </a:t>
            </a:r>
          </a:p>
          <a:p>
            <a:pPr>
              <a:lnSpc>
                <a:spcPct val="110000"/>
              </a:lnSpc>
            </a:pPr>
            <a:r>
              <a:rPr lang="en-US" altLang="pt-PT" sz="2600"/>
              <a:t>Exactly one of  two California oil stocks must be purchased.</a:t>
            </a:r>
          </a:p>
          <a:p>
            <a:pPr>
              <a:lnSpc>
                <a:spcPct val="110000"/>
              </a:lnSpc>
            </a:pPr>
            <a:r>
              <a:rPr lang="en-US" altLang="pt-PT" sz="2600"/>
              <a:t>If British Petroleum stock is included in portfolio, then Texas-Trans Oil stock must also be included in portfolio.</a:t>
            </a:r>
          </a:p>
          <a:p>
            <a:pPr>
              <a:lnSpc>
                <a:spcPct val="110000"/>
              </a:lnSpc>
            </a:pPr>
            <a:r>
              <a:rPr lang="en-US" altLang="pt-PT" sz="2600"/>
              <a:t>Client has $3 million available for investments and insists on purchasing large blocks of shares of each company for investment.  </a:t>
            </a:r>
          </a:p>
          <a:p>
            <a:pPr>
              <a:lnSpc>
                <a:spcPct val="110000"/>
              </a:lnSpc>
            </a:pPr>
            <a:r>
              <a:rPr lang="en-US" altLang="pt-PT" sz="2600"/>
              <a:t>Objective is to maximize annual return on investment.</a:t>
            </a:r>
            <a:endParaRPr lang="en-US" altLang="pt-PT"/>
          </a:p>
          <a:p>
            <a:endParaRPr lang="en-US" altLang="pt-PT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7" name="Rectangle 5"/>
          <p:cNvSpPr>
            <a:spLocks noGrp="1" noChangeArrowheads="1"/>
          </p:cNvSpPr>
          <p:nvPr>
            <p:ph type="title"/>
          </p:nvPr>
        </p:nvSpPr>
        <p:spPr>
          <a:xfrm>
            <a:off x="1225550" y="381000"/>
            <a:ext cx="7308850" cy="785813"/>
          </a:xfrm>
        </p:spPr>
        <p:txBody>
          <a:bodyPr/>
          <a:lstStyle/>
          <a:p>
            <a:r>
              <a:rPr lang="tr-TR" altLang="pt-PT" sz="4000">
                <a:solidFill>
                  <a:srgbClr val="660033"/>
                </a:solidFill>
              </a:rPr>
              <a:t>Types of Integer Variables</a:t>
            </a:r>
          </a:p>
        </p:txBody>
      </p:sp>
      <p:sp>
        <p:nvSpPr>
          <p:cNvPr id="489479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84582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tr-TR" altLang="pt-PT" sz="2800" b="1" i="1"/>
              <a:t> </a:t>
            </a:r>
            <a:r>
              <a:rPr lang="tr-TR" altLang="pt-PT" sz="3200" b="1" i="1"/>
              <a:t>G</a:t>
            </a:r>
            <a:r>
              <a:rPr lang="en-US" altLang="pt-PT" sz="3200" b="1" i="1"/>
              <a:t>eneral integer</a:t>
            </a:r>
            <a:r>
              <a:rPr lang="en-US" altLang="pt-PT" sz="3200"/>
              <a:t> variables and </a:t>
            </a:r>
            <a:endParaRPr lang="tr-TR" altLang="pt-PT" sz="3200"/>
          </a:p>
          <a:p>
            <a:pPr>
              <a:buFontTx/>
              <a:buChar char="-"/>
            </a:pPr>
            <a:r>
              <a:rPr lang="tr-TR" altLang="pt-PT" sz="3200" b="1" i="1"/>
              <a:t> B</a:t>
            </a:r>
            <a:r>
              <a:rPr lang="en-US" altLang="pt-PT" sz="3200" b="1" i="1"/>
              <a:t>inary</a:t>
            </a:r>
            <a:r>
              <a:rPr lang="en-US" altLang="pt-PT" sz="3200"/>
              <a:t> variables.  </a:t>
            </a:r>
            <a:endParaRPr lang="tr-TR" altLang="pt-PT" sz="3200"/>
          </a:p>
          <a:p>
            <a:pPr lvl="1"/>
            <a:endParaRPr lang="en-US" altLang="pt-PT" sz="3200"/>
          </a:p>
          <a:p>
            <a:r>
              <a:rPr lang="en-US" altLang="pt-PT" sz="3200" b="1" i="1"/>
              <a:t>General integer</a:t>
            </a:r>
            <a:r>
              <a:rPr lang="en-US" altLang="pt-PT" sz="3200"/>
              <a:t> variables can take on any non-negative, </a:t>
            </a:r>
            <a:r>
              <a:rPr lang="en-US" altLang="pt-PT" sz="3200" b="1" i="1"/>
              <a:t>integer</a:t>
            </a:r>
            <a:r>
              <a:rPr lang="en-US" altLang="pt-PT" sz="3200"/>
              <a:t> value that satisfies all constraints in</a:t>
            </a:r>
            <a:r>
              <a:rPr lang="tr-TR" altLang="pt-PT" sz="3200"/>
              <a:t> the</a:t>
            </a:r>
            <a:r>
              <a:rPr lang="en-US" altLang="pt-PT" sz="3200"/>
              <a:t>  model.  </a:t>
            </a:r>
            <a:endParaRPr lang="tr-TR" altLang="pt-PT" sz="3200"/>
          </a:p>
          <a:p>
            <a:endParaRPr lang="en-US" altLang="pt-PT" sz="3200"/>
          </a:p>
          <a:p>
            <a:r>
              <a:rPr lang="en-US" altLang="pt-PT" sz="3200" b="1" i="1"/>
              <a:t>Binary </a:t>
            </a:r>
            <a:r>
              <a:rPr lang="en-US" altLang="pt-PT" sz="3200"/>
              <a:t>variables can only take on either of two values: 0 or 1. </a:t>
            </a:r>
          </a:p>
          <a:p>
            <a:pPr>
              <a:spcBef>
                <a:spcPct val="50000"/>
              </a:spcBef>
            </a:pPr>
            <a:endParaRPr lang="tr-TR" altLang="pt-P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590800"/>
            <a:ext cx="7546975" cy="5540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pt-PT"/>
              <a:t>	</a:t>
            </a:r>
            <a:endParaRPr lang="en-US" altLang="pt-PT" sz="1800"/>
          </a:p>
        </p:txBody>
      </p:sp>
      <p:pic>
        <p:nvPicPr>
          <p:cNvPr id="326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153400" cy="490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6662" name="Rectangle 6"/>
          <p:cNvSpPr>
            <a:spLocks noChangeArrowheads="1"/>
          </p:cNvSpPr>
          <p:nvPr/>
        </p:nvSpPr>
        <p:spPr bwMode="auto">
          <a:xfrm>
            <a:off x="228600" y="381000"/>
            <a:ext cx="868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3200" b="1" i="1">
                <a:solidFill>
                  <a:srgbClr val="660033"/>
                </a:solidFill>
              </a:rPr>
              <a:t>Pure Binary Integer Programming Models:</a:t>
            </a:r>
            <a:endParaRPr lang="tr-TR" altLang="pt-PT" sz="3200" b="1" i="1" u="sng">
              <a:solidFill>
                <a:srgbClr val="003300"/>
              </a:solidFill>
            </a:endParaRPr>
          </a:p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1. Oil Portfolio Selection (2 of 7)</a:t>
            </a:r>
            <a:endParaRPr lang="en-US" altLang="pt-PT" b="1" i="1">
              <a:solidFill>
                <a:srgbClr val="660033"/>
              </a:solidFill>
            </a:endParaRPr>
          </a:p>
        </p:txBody>
      </p:sp>
      <p:sp>
        <p:nvSpPr>
          <p:cNvPr id="326663" name="Text Box 7"/>
          <p:cNvSpPr txBox="1">
            <a:spLocks noChangeArrowheads="1"/>
          </p:cNvSpPr>
          <p:nvPr/>
        </p:nvSpPr>
        <p:spPr bwMode="auto">
          <a:xfrm>
            <a:off x="457200" y="13716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pt-PT"/>
              <a:t>Investment Opportunities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72500" cy="541338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Pure </a:t>
            </a:r>
            <a:r>
              <a:rPr lang="en-US" altLang="pt-PT">
                <a:solidFill>
                  <a:srgbClr val="660033"/>
                </a:solidFill>
              </a:rPr>
              <a:t>Binary (0, 1) IP </a:t>
            </a:r>
            <a:r>
              <a:rPr lang="tr-TR" altLang="pt-PT">
                <a:solidFill>
                  <a:srgbClr val="660033"/>
                </a:solidFill>
              </a:rPr>
              <a:t>Models: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27843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pt-PT" sz="2800" b="1">
                <a:cs typeface="Times New Roman" panose="02020603050405020304" pitchFamily="18" charset="0"/>
              </a:rPr>
              <a:t>Objective:  maximize return on investment  =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$50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+ $80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+ $90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D</a:t>
            </a:r>
            <a:r>
              <a:rPr lang="en-US" altLang="pt-PT" sz="2400" b="1">
                <a:cs typeface="Times New Roman" panose="02020603050405020304" pitchFamily="18" charset="0"/>
              </a:rPr>
              <a:t> + $120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H</a:t>
            </a:r>
            <a:r>
              <a:rPr lang="en-US" altLang="pt-PT" sz="2400" b="1">
                <a:cs typeface="Times New Roman" panose="02020603050405020304" pitchFamily="18" charset="0"/>
              </a:rPr>
              <a:t> + $110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L</a:t>
            </a:r>
            <a:r>
              <a:rPr lang="en-US" altLang="pt-PT" sz="2400" b="1">
                <a:cs typeface="Times New Roman" panose="02020603050405020304" pitchFamily="18" charset="0"/>
              </a:rPr>
              <a:t> + $40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$75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</a:t>
            </a:r>
            <a:endParaRPr lang="en-US" altLang="pt-PT" sz="2400" b="1"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Binary variable defined as: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 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i</a:t>
            </a:r>
            <a:r>
              <a:rPr lang="en-US" altLang="pt-PT" sz="2400">
                <a:cs typeface="Times New Roman" panose="02020603050405020304" pitchFamily="18" charset="0"/>
              </a:rPr>
              <a:t>	 =  1 if large block of shares in company </a:t>
            </a:r>
            <a:r>
              <a:rPr lang="en-US" altLang="pt-PT" sz="2400" b="1" i="1">
                <a:cs typeface="Times New Roman" panose="02020603050405020304" pitchFamily="18" charset="0"/>
              </a:rPr>
              <a:t>i</a:t>
            </a:r>
            <a:r>
              <a:rPr lang="en-US" altLang="pt-PT" sz="2400">
                <a:cs typeface="Times New Roman" panose="02020603050405020304" pitchFamily="18" charset="0"/>
              </a:rPr>
              <a:t>  is purchased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      =  0 if large block of shares in company </a:t>
            </a:r>
            <a:r>
              <a:rPr lang="en-US" altLang="pt-PT" sz="2400" b="1" i="1">
                <a:cs typeface="Times New Roman" panose="02020603050405020304" pitchFamily="18" charset="0"/>
              </a:rPr>
              <a:t>i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is </a:t>
            </a:r>
            <a:r>
              <a:rPr lang="en-US" altLang="pt-PT" sz="2400" b="1" i="1">
                <a:cs typeface="Times New Roman" panose="02020603050405020304" pitchFamily="18" charset="0"/>
              </a:rPr>
              <a:t>not</a:t>
            </a:r>
            <a:r>
              <a:rPr lang="en-US" altLang="pt-PT" sz="2400">
                <a:cs typeface="Times New Roman" panose="02020603050405020304" pitchFamily="18" charset="0"/>
              </a:rPr>
              <a:t> purchased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where </a:t>
            </a:r>
            <a:r>
              <a:rPr lang="en-US" altLang="pt-PT" sz="2400" b="1" i="1">
                <a:cs typeface="Times New Roman" panose="02020603050405020304" pitchFamily="18" charset="0"/>
              </a:rPr>
              <a:t>i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=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T</a:t>
            </a:r>
            <a:r>
              <a:rPr lang="en-US" altLang="pt-PT" sz="2400">
                <a:cs typeface="Times New Roman" panose="02020603050405020304" pitchFamily="18" charset="0"/>
              </a:rPr>
              <a:t> (for Trans-Texas Oil),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B</a:t>
            </a:r>
            <a:r>
              <a:rPr lang="en-US" altLang="pt-PT" sz="2400">
                <a:cs typeface="Times New Roman" panose="02020603050405020304" pitchFamily="18" charset="0"/>
              </a:rPr>
              <a:t> (for British Petroleum),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D</a:t>
            </a:r>
            <a:r>
              <a:rPr lang="en-US" altLang="pt-PT" sz="2400">
                <a:cs typeface="Times New Roman" panose="02020603050405020304" pitchFamily="18" charset="0"/>
              </a:rPr>
              <a:t> (for Dutch Shell),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H</a:t>
            </a:r>
            <a:r>
              <a:rPr lang="en-US" altLang="pt-PT" sz="2400">
                <a:cs typeface="Times New Roman" panose="02020603050405020304" pitchFamily="18" charset="0"/>
              </a:rPr>
              <a:t> (for Houston Drilling),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L</a:t>
            </a:r>
            <a:r>
              <a:rPr lang="en-US" altLang="pt-PT" sz="2400">
                <a:cs typeface="Times New Roman" panose="02020603050405020304" pitchFamily="18" charset="0"/>
              </a:rPr>
              <a:t> (for Lonestar Petroleum),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S</a:t>
            </a:r>
            <a:r>
              <a:rPr lang="en-US" altLang="pt-PT" sz="2400">
                <a:cs typeface="Times New Roman" panose="02020603050405020304" pitchFamily="18" charset="0"/>
              </a:rPr>
              <a:t> (for San Diego Oil), or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		C</a:t>
            </a:r>
            <a:r>
              <a:rPr lang="en-US" altLang="pt-PT" sz="2400">
                <a:cs typeface="Times New Roman" panose="02020603050405020304" pitchFamily="18" charset="0"/>
              </a:rPr>
              <a:t> (for California Petro).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pt-PT"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pt-PT"/>
          </a:p>
        </p:txBody>
      </p:sp>
      <p:sp>
        <p:nvSpPr>
          <p:cNvPr id="294918" name="Rectangle 6"/>
          <p:cNvSpPr>
            <a:spLocks noChangeArrowheads="1"/>
          </p:cNvSpPr>
          <p:nvPr/>
        </p:nvSpPr>
        <p:spPr bwMode="auto">
          <a:xfrm>
            <a:off x="838200" y="8382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1. Oil Portfolio Selection (3 of 7)</a:t>
            </a:r>
            <a:endParaRPr lang="en-US" altLang="pt-PT" sz="2800">
              <a:solidFill>
                <a:srgbClr val="003300"/>
              </a:solidFill>
            </a:endParaRPr>
          </a:p>
          <a:p>
            <a:pPr eaLnBrk="0" hangingPunct="0"/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663"/>
            <a:ext cx="8572500" cy="7699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Pure Binary IP Models: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0963"/>
            <a:ext cx="8248650" cy="5049837"/>
          </a:xfrm>
        </p:spPr>
        <p:txBody>
          <a:bodyPr/>
          <a:lstStyle/>
          <a:p>
            <a:pPr algn="just">
              <a:lnSpc>
                <a:spcPct val="14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Constraint regarding $3 million investment limit expressed as (</a:t>
            </a:r>
            <a:r>
              <a:rPr lang="en-US" altLang="pt-PT" sz="2400" i="1">
                <a:cs typeface="Times New Roman" panose="02020603050405020304" pitchFamily="18" charset="0"/>
              </a:rPr>
              <a:t>in thousands of dollars</a:t>
            </a:r>
            <a:r>
              <a:rPr lang="en-US" altLang="pt-PT" sz="2400">
                <a:cs typeface="Times New Roman" panose="02020603050405020304" pitchFamily="18" charset="0"/>
              </a:rPr>
              <a:t>):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</a:t>
            </a:r>
            <a:r>
              <a:rPr lang="en-US" altLang="pt-PT" sz="2400" b="1">
                <a:cs typeface="Times New Roman" panose="02020603050405020304" pitchFamily="18" charset="0"/>
              </a:rPr>
              <a:t>$480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+ $540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+ $680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D</a:t>
            </a:r>
            <a:r>
              <a:rPr lang="en-US" altLang="pt-PT" sz="2400" b="1">
                <a:cs typeface="Times New Roman" panose="02020603050405020304" pitchFamily="18" charset="0"/>
              </a:rPr>
              <a:t> + $1,000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$700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L</a:t>
            </a:r>
            <a:r>
              <a:rPr lang="en-US" altLang="pt-PT" sz="2400" b="1">
                <a:cs typeface="Times New Roman" panose="02020603050405020304" pitchFamily="18" charset="0"/>
              </a:rPr>
              <a:t> +  $510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$900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$3,000</a:t>
            </a:r>
          </a:p>
          <a:p>
            <a:pPr algn="just">
              <a:lnSpc>
                <a:spcPct val="140000"/>
              </a:lnSpc>
            </a:pPr>
            <a:r>
              <a:rPr lang="en-US" altLang="pt-PT" sz="2400" b="1" i="1">
                <a:cs typeface="Times New Roman" panose="02020603050405020304" pitchFamily="18" charset="0"/>
              </a:rPr>
              <a:t>k</a:t>
            </a:r>
            <a:r>
              <a:rPr lang="en-US" altLang="pt-PT" sz="2400" b="1">
                <a:cs typeface="Times New Roman" panose="02020603050405020304" pitchFamily="18" charset="0"/>
              </a:rPr>
              <a:t> Out of </a:t>
            </a:r>
            <a:r>
              <a:rPr lang="en-US" altLang="pt-PT" sz="2400" b="1" i="1">
                <a:cs typeface="Times New Roman" panose="02020603050405020304" pitchFamily="18" charset="0"/>
              </a:rPr>
              <a:t>n</a:t>
            </a:r>
            <a:r>
              <a:rPr lang="en-US" altLang="pt-PT" sz="2400" b="1">
                <a:cs typeface="Times New Roman" panose="02020603050405020304" pitchFamily="18" charset="0"/>
              </a:rPr>
              <a:t> Variables.</a:t>
            </a:r>
            <a:r>
              <a:rPr lang="en-US" altLang="pt-PT" sz="2400">
                <a:cs typeface="Times New Roman" panose="02020603050405020304" pitchFamily="18" charset="0"/>
              </a:rPr>
              <a:t>  </a:t>
            </a:r>
          </a:p>
          <a:p>
            <a:pPr lvl="1" algn="just">
              <a:lnSpc>
                <a:spcPct val="14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Requirement at least two Texas oil firms be in portfolio. </a:t>
            </a:r>
          </a:p>
          <a:p>
            <a:pPr lvl="1" algn="just">
              <a:lnSpc>
                <a:spcPct val="14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Three (i.e., </a:t>
            </a:r>
            <a:r>
              <a:rPr lang="en-US" altLang="pt-PT" sz="2400" b="1" i="1">
                <a:cs typeface="Times New Roman" panose="02020603050405020304" pitchFamily="18" charset="0"/>
              </a:rPr>
              <a:t>n</a:t>
            </a:r>
            <a:r>
              <a:rPr lang="en-US" altLang="pt-PT" sz="2400">
                <a:cs typeface="Times New Roman" panose="02020603050405020304" pitchFamily="18" charset="0"/>
              </a:rPr>
              <a:t> = 3) Texas oil firms (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T</a:t>
            </a:r>
            <a:r>
              <a:rPr lang="en-US" altLang="pt-PT" sz="2400">
                <a:cs typeface="Times New Roman" panose="02020603050405020304" pitchFamily="18" charset="0"/>
              </a:rPr>
              <a:t>, 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H</a:t>
            </a:r>
            <a:r>
              <a:rPr lang="en-US" altLang="pt-PT" sz="2400">
                <a:cs typeface="Times New Roman" panose="02020603050405020304" pitchFamily="18" charset="0"/>
              </a:rPr>
              <a:t>, and 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L</a:t>
            </a:r>
            <a:r>
              <a:rPr lang="en-US" altLang="pt-PT" sz="2400">
                <a:cs typeface="Times New Roman" panose="02020603050405020304" pitchFamily="18" charset="0"/>
              </a:rPr>
              <a:t>) of which at least two (that is, </a:t>
            </a:r>
            <a:r>
              <a:rPr lang="en-US" altLang="pt-PT" sz="2400" b="1" i="1">
                <a:cs typeface="Times New Roman" panose="02020603050405020304" pitchFamily="18" charset="0"/>
              </a:rPr>
              <a:t>k</a:t>
            </a:r>
            <a:r>
              <a:rPr lang="en-US" altLang="pt-PT" sz="2400">
                <a:cs typeface="Times New Roman" panose="02020603050405020304" pitchFamily="18" charset="0"/>
              </a:rPr>
              <a:t> = 2) must be selected.  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L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pt-PT" sz="2400" b="1">
                <a:cs typeface="Times New Roman" panose="02020603050405020304" pitchFamily="18" charset="0"/>
              </a:rPr>
              <a:t>  2</a:t>
            </a:r>
          </a:p>
          <a:p>
            <a:pPr>
              <a:buFontTx/>
              <a:buNone/>
            </a:pPr>
            <a:endParaRPr lang="en-US" altLang="pt-PT" sz="2400" b="1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altLang="pt-PT" b="1"/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762000" y="838200"/>
            <a:ext cx="7772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1. Oil Portfolio Selection (4 of 7)</a:t>
            </a:r>
            <a:endParaRPr lang="en-US" altLang="pt-PT" sz="2800">
              <a:solidFill>
                <a:srgbClr val="003300"/>
              </a:solidFill>
            </a:endParaRPr>
          </a:p>
          <a:p>
            <a:pPr eaLnBrk="0" hangingPunct="0"/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6937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Pure Binary IP Models: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31963"/>
            <a:ext cx="8401050" cy="4821237"/>
          </a:xfrm>
        </p:spPr>
        <p:txBody>
          <a:bodyPr/>
          <a:lstStyle/>
          <a:p>
            <a:pPr algn="just">
              <a:lnSpc>
                <a:spcPct val="16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Condition no more than one investment be in foreign oil companies (</a:t>
            </a:r>
            <a:r>
              <a:rPr lang="en-US" altLang="pt-PT" sz="2400" b="1" i="1">
                <a:cs typeface="Times New Roman" panose="02020603050405020304" pitchFamily="18" charset="0"/>
              </a:rPr>
              <a:t>mutually exclusive</a:t>
            </a:r>
            <a:r>
              <a:rPr lang="en-US" altLang="pt-PT" sz="2400">
                <a:cs typeface="Times New Roman" panose="02020603050405020304" pitchFamily="18" charset="0"/>
              </a:rPr>
              <a:t> constraint).  </a:t>
            </a:r>
          </a:p>
          <a:p>
            <a:pPr algn="ctr">
              <a:lnSpc>
                <a:spcPct val="160000"/>
              </a:lnSpc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D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1</a:t>
            </a:r>
          </a:p>
          <a:p>
            <a:pPr algn="just">
              <a:lnSpc>
                <a:spcPct val="16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Condition for California oil stock is mutually exclusive variable. </a:t>
            </a:r>
          </a:p>
          <a:p>
            <a:pPr lvl="1" algn="just">
              <a:lnSpc>
                <a:spcPct val="16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Sign of constraint is an equality rather than inequality. </a:t>
            </a:r>
          </a:p>
          <a:p>
            <a:pPr lvl="1" algn="just">
              <a:lnSpc>
                <a:spcPct val="16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Simkin </a:t>
            </a:r>
            <a:r>
              <a:rPr lang="en-US" altLang="pt-PT" sz="2400" b="1" i="1">
                <a:cs typeface="Times New Roman" panose="02020603050405020304" pitchFamily="18" charset="0"/>
              </a:rPr>
              <a:t>must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include California oil stock in  portfolio.  </a:t>
            </a:r>
          </a:p>
          <a:p>
            <a:pPr algn="ctr">
              <a:lnSpc>
                <a:spcPct val="16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 =  1 </a:t>
            </a:r>
          </a:p>
          <a:p>
            <a:pPr>
              <a:buFontTx/>
              <a:buNone/>
            </a:pPr>
            <a:endParaRPr lang="en-US" altLang="pt-PT" b="1"/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762000" y="8382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1. Oil Portfolio Selection (5 of 7)</a:t>
            </a:r>
            <a:endParaRPr lang="en-US" altLang="pt-PT" sz="2800">
              <a:solidFill>
                <a:srgbClr val="003300"/>
              </a:solidFill>
            </a:endParaRPr>
          </a:p>
          <a:p>
            <a:pPr algn="ctr" eaLnBrk="0" hangingPunct="0"/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6175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Pure Binary IP Models: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610600" cy="5257800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Condition if British Petroleum stock is included in portfolio, then Texas-Trans Oil stock must also be in portfolio. </a:t>
            </a:r>
            <a:r>
              <a:rPr lang="tr-TR" altLang="pt-PT" sz="2400">
                <a:cs typeface="Times New Roman" panose="02020603050405020304" pitchFamily="18" charset="0"/>
              </a:rPr>
              <a:t>(if-then constraints) </a:t>
            </a:r>
            <a:r>
              <a:rPr lang="en-US" altLang="pt-PT" sz="2400">
                <a:cs typeface="Times New Roman" panose="02020603050405020304" pitchFamily="18" charset="0"/>
              </a:rPr>
              <a:t>  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endParaRPr lang="en-US" altLang="pt-PT" sz="2400" b="1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or	 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-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0</a:t>
            </a:r>
          </a:p>
          <a:p>
            <a:pPr>
              <a:lnSpc>
                <a:spcPct val="11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If 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B</a:t>
            </a:r>
            <a:r>
              <a:rPr lang="en-US" altLang="pt-PT" sz="2400">
                <a:cs typeface="Times New Roman" panose="02020603050405020304" pitchFamily="18" charset="0"/>
              </a:rPr>
              <a:t> equals 0, constraint allows 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T</a:t>
            </a:r>
            <a:r>
              <a:rPr lang="en-US" altLang="pt-PT" sz="2400">
                <a:cs typeface="Times New Roman" panose="02020603050405020304" pitchFamily="18" charset="0"/>
              </a:rPr>
              <a:t> to equal either 0 or 1.  </a:t>
            </a:r>
          </a:p>
          <a:p>
            <a:pPr>
              <a:lnSpc>
                <a:spcPct val="11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If 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B</a:t>
            </a:r>
            <a:r>
              <a:rPr lang="en-US" altLang="pt-PT" sz="2400">
                <a:cs typeface="Times New Roman" panose="02020603050405020304" pitchFamily="18" charset="0"/>
              </a:rPr>
              <a:t> equals 1, then </a:t>
            </a:r>
            <a:r>
              <a:rPr lang="en-US" altLang="pt-PT" sz="2400" i="1">
                <a:cs typeface="Times New Roman" panose="02020603050405020304" pitchFamily="18" charset="0"/>
              </a:rPr>
              <a:t>X</a:t>
            </a:r>
            <a:r>
              <a:rPr lang="en-US" altLang="pt-PT" sz="2400" baseline="-30000">
                <a:cs typeface="Times New Roman" panose="02020603050405020304" pitchFamily="18" charset="0"/>
              </a:rPr>
              <a:t>T</a:t>
            </a:r>
            <a:r>
              <a:rPr lang="en-US" altLang="pt-PT" sz="2400">
                <a:cs typeface="Times New Roman" panose="02020603050405020304" pitchFamily="18" charset="0"/>
              </a:rPr>
              <a:t> must also equal 1.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pt-PT" sz="240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If the relationship is two-way (either include both or include neither), rewrite constraint as: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 = 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endParaRPr lang="en-US" altLang="pt-PT" sz="2400" b="1"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or	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-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 =  0 </a:t>
            </a:r>
          </a:p>
          <a:p>
            <a:pPr>
              <a:buFontTx/>
              <a:buNone/>
            </a:pPr>
            <a:endParaRPr lang="en-US" altLang="pt-PT" sz="2400" b="1"/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1371600" y="762000"/>
            <a:ext cx="7086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tr-TR" altLang="pt-PT" sz="2800" b="1" i="1" u="sng">
                <a:solidFill>
                  <a:srgbClr val="003300"/>
                </a:solidFill>
              </a:rPr>
              <a:t>Example 1. Oil Portfolio Selection (6 of 7)</a:t>
            </a:r>
            <a:endParaRPr lang="en-US" altLang="pt-PT" sz="2800">
              <a:solidFill>
                <a:srgbClr val="003300"/>
              </a:solidFill>
            </a:endParaRPr>
          </a:p>
          <a:p>
            <a:endParaRPr lang="en-US" altLang="pt-PT" sz="2800" b="1" i="1" u="sng"/>
          </a:p>
          <a:p>
            <a:pPr eaLnBrk="0" hangingPunct="0"/>
            <a:endParaRPr lang="en-US" altLang="pt-PT" sz="2800" b="1" i="1" u="sng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4651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Pure Binary IP Models: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324850" cy="5202237"/>
          </a:xfrm>
        </p:spPr>
        <p:txBody>
          <a:bodyPr/>
          <a:lstStyle/>
          <a:p>
            <a:pPr algn="just">
              <a:lnSpc>
                <a:spcPct val="110000"/>
              </a:lnSpc>
              <a:buFontTx/>
              <a:buNone/>
            </a:pPr>
            <a:r>
              <a:rPr lang="en-US" altLang="pt-PT" sz="2800" b="1">
                <a:cs typeface="Times New Roman" panose="02020603050405020304" pitchFamily="18" charset="0"/>
              </a:rPr>
              <a:t>Objective:  maximize return  = 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$50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+ $80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+ $90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D</a:t>
            </a:r>
            <a:r>
              <a:rPr lang="en-US" altLang="pt-PT" sz="2400" b="1">
                <a:cs typeface="Times New Roman" panose="02020603050405020304" pitchFamily="18" charset="0"/>
              </a:rPr>
              <a:t> + $120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H</a:t>
            </a:r>
            <a:r>
              <a:rPr lang="en-US" altLang="pt-PT" sz="2400" b="1">
                <a:cs typeface="Times New Roman" panose="02020603050405020304" pitchFamily="18" charset="0"/>
              </a:rPr>
              <a:t> +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$110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L</a:t>
            </a:r>
            <a:r>
              <a:rPr lang="en-US" altLang="pt-PT" sz="2400" b="1">
                <a:cs typeface="Times New Roman" panose="02020603050405020304" pitchFamily="18" charset="0"/>
              </a:rPr>
              <a:t> + $40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$75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</a:t>
            </a:r>
            <a:endParaRPr lang="en-US" altLang="pt-PT" sz="2400" b="1"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subject to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$480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+ $540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+ $680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D</a:t>
            </a:r>
            <a:r>
              <a:rPr lang="en-US" altLang="pt-PT" sz="2400" b="1">
                <a:cs typeface="Times New Roman" panose="02020603050405020304" pitchFamily="18" charset="0"/>
              </a:rPr>
              <a:t> + $1,000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H</a:t>
            </a:r>
            <a:r>
              <a:rPr lang="en-US" altLang="pt-PT" sz="2400" b="1">
                <a:cs typeface="Times New Roman" panose="02020603050405020304" pitchFamily="18" charset="0"/>
              </a:rPr>
              <a:t> + $700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L</a:t>
            </a:r>
            <a:r>
              <a:rPr lang="en-US" altLang="pt-PT" sz="2400" b="1">
                <a:cs typeface="Times New Roman" panose="02020603050405020304" pitchFamily="18" charset="0"/>
              </a:rPr>
              <a:t> +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$510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$900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$3,000</a:t>
            </a:r>
            <a:r>
              <a:rPr lang="en-US" altLang="pt-PT" sz="2400">
                <a:cs typeface="Times New Roman" panose="02020603050405020304" pitchFamily="18" charset="0"/>
              </a:rPr>
              <a:t>	(Investment limit)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		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L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</a:t>
            </a:r>
            <a:r>
              <a:rPr lang="en-US" altLang="pt-PT" sz="2400" b="1">
                <a:cs typeface="Times New Roman" panose="02020603050405020304" pitchFamily="18" charset="0"/>
              </a:rPr>
              <a:t>  2</a:t>
            </a:r>
            <a:r>
              <a:rPr lang="en-US" altLang="pt-PT" sz="2400">
                <a:cs typeface="Times New Roman" panose="02020603050405020304" pitchFamily="18" charset="0"/>
              </a:rPr>
              <a:t>		(Texas)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		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D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1</a:t>
            </a:r>
            <a:r>
              <a:rPr lang="en-US" altLang="pt-PT" sz="2400">
                <a:cs typeface="Times New Roman" panose="02020603050405020304" pitchFamily="18" charset="0"/>
              </a:rPr>
              <a:t>			(Foreign Oil)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		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</a:t>
            </a:r>
            <a:r>
              <a:rPr lang="en-US" altLang="pt-PT" sz="2400" b="1">
                <a:cs typeface="Times New Roman" panose="02020603050405020304" pitchFamily="18" charset="0"/>
              </a:rPr>
              <a:t>  =  1	</a:t>
            </a:r>
            <a:r>
              <a:rPr lang="en-US" altLang="pt-PT" sz="2400">
                <a:cs typeface="Times New Roman" panose="02020603050405020304" pitchFamily="18" charset="0"/>
              </a:rPr>
              <a:t>		(California)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		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-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T</a:t>
            </a:r>
            <a:r>
              <a:rPr lang="en-US" altLang="pt-PT" sz="2400" b="1">
                <a:cs typeface="Times New Roman" panose="02020603050405020304" pitchFamily="18" charset="0"/>
              </a:rPr>
              <a:t>  </a:t>
            </a:r>
            <a:r>
              <a:rPr lang="en-US" altLang="pt-PT" sz="2400" b="1"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pt-PT" sz="2400" b="1">
                <a:cs typeface="Times New Roman" panose="02020603050405020304" pitchFamily="18" charset="0"/>
              </a:rPr>
              <a:t>  0</a:t>
            </a:r>
            <a:r>
              <a:rPr lang="en-US" altLang="pt-PT" sz="2400">
                <a:cs typeface="Times New Roman" panose="02020603050405020304" pitchFamily="18" charset="0"/>
              </a:rPr>
              <a:t>			(Trans-Texas and British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					Petroleum)</a:t>
            </a:r>
          </a:p>
          <a:p>
            <a:pPr>
              <a:buFontTx/>
              <a:buNone/>
            </a:pPr>
            <a:endParaRPr lang="en-US" altLang="pt-PT"/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762000" y="7620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tr-TR" altLang="pt-PT" sz="2800" b="1" i="1" u="sng">
                <a:solidFill>
                  <a:srgbClr val="003300"/>
                </a:solidFill>
              </a:rPr>
              <a:t>Example 1. Oil Portfolio Selection (7 of 7)</a:t>
            </a:r>
            <a:endParaRPr lang="en-US" altLang="pt-PT" sz="2800" b="1" i="1" u="sng">
              <a:solidFill>
                <a:srgbClr val="003300"/>
              </a:solidFill>
            </a:endParaRPr>
          </a:p>
          <a:p>
            <a:pPr eaLnBrk="0" hangingPunct="0"/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541337"/>
          </a:xfrm>
        </p:spPr>
        <p:txBody>
          <a:bodyPr/>
          <a:lstStyle/>
          <a:p>
            <a:r>
              <a:rPr lang="en-US" altLang="pt-PT">
                <a:solidFill>
                  <a:srgbClr val="660033"/>
                </a:solidFill>
              </a:rPr>
              <a:t>Excel Solver Setup</a:t>
            </a:r>
          </a:p>
        </p:txBody>
      </p:sp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576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ChangeArrowheads="1"/>
          </p:cNvSpPr>
          <p:nvPr/>
        </p:nvSpPr>
        <p:spPr bwMode="auto">
          <a:xfrm>
            <a:off x="269875" y="1187450"/>
            <a:ext cx="8602663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Recreation facilities selection to maximize daily usage by residents.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Resource constraints: $120,000 budget; 12 acres of land.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Selection constraint: either swimming pool or tennis center (not both).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  <a:latin typeface="Arial" panose="020B0604020202020204" pitchFamily="34" charset="0"/>
              </a:rPr>
              <a:t>Data:</a:t>
            </a:r>
          </a:p>
        </p:txBody>
      </p:sp>
      <p:graphicFrame>
        <p:nvGraphicFramePr>
          <p:cNvPr id="557059" name="Object 3"/>
          <p:cNvGraphicFramePr>
            <a:graphicFrameLocks noChangeAspect="1"/>
          </p:cNvGraphicFramePr>
          <p:nvPr/>
        </p:nvGraphicFramePr>
        <p:xfrm>
          <a:off x="1016000" y="3873500"/>
          <a:ext cx="70485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7066" name="Document" r:id="rId4" imgW="8396640" imgH="4568760" progId="Word.Document.8">
                  <p:embed/>
                </p:oleObj>
              </mc:Choice>
              <mc:Fallback>
                <p:oleObj name="Document" r:id="rId4" imgW="8396640" imgH="456876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000" y="3873500"/>
                        <a:ext cx="7048500" cy="383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60" name="Rectangle 4"/>
          <p:cNvSpPr>
            <a:spLocks noChangeArrowheads="1"/>
          </p:cNvSpPr>
          <p:nvPr/>
        </p:nvSpPr>
        <p:spPr bwMode="auto">
          <a:xfrm>
            <a:off x="228600" y="228600"/>
            <a:ext cx="8610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Binary IP Models:</a:t>
            </a:r>
            <a:endParaRPr lang="tr-TR" altLang="pt-PT" sz="3200" b="1" i="1" u="sng">
              <a:solidFill>
                <a:srgbClr val="003300"/>
              </a:solidFill>
            </a:endParaRPr>
          </a:p>
          <a:p>
            <a:pPr algn="ctr"/>
            <a:r>
              <a:rPr lang="tr-TR" altLang="pt-PT" sz="2800" b="1" i="1" u="sng">
                <a:solidFill>
                  <a:srgbClr val="003300"/>
                </a:solidFill>
              </a:rPr>
              <a:t>Example 2: Construction Projects (1 of 2)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ChangeArrowheads="1"/>
          </p:cNvSpPr>
          <p:nvPr/>
        </p:nvSpPr>
        <p:spPr bwMode="auto">
          <a:xfrm>
            <a:off x="304800" y="1371600"/>
            <a:ext cx="856773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</a:pPr>
            <a:r>
              <a:rPr lang="en-US" altLang="pt-PT" b="1">
                <a:solidFill>
                  <a:schemeClr val="tx2"/>
                </a:solidFill>
              </a:rPr>
              <a:t>Integer Programming Model:</a:t>
            </a:r>
            <a:r>
              <a:rPr lang="en-US" altLang="pt-PT">
                <a:solidFill>
                  <a:schemeClr val="tx2"/>
                </a:solidFill>
              </a:rPr>
              <a:t> 	 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Maximize Z = 300x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+ 90x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+ 400x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+ 150x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    subject to: 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   $35,000x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+ 10,000x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+ 25,000x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+ 90,000x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$120,000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                  4x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+ 2x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+ 7x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+ 3x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12 acres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                   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 facility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                   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, 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, 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, x</a:t>
            </a:r>
            <a:r>
              <a:rPr lang="en-US" altLang="pt-PT" baseline="-25000">
                <a:solidFill>
                  <a:schemeClr val="tx2"/>
                </a:solidFill>
              </a:rPr>
              <a:t>4 </a:t>
            </a:r>
            <a:r>
              <a:rPr lang="en-US" altLang="pt-PT">
                <a:solidFill>
                  <a:schemeClr val="tx2"/>
                </a:solidFill>
              </a:rPr>
              <a:t>= 0 or 1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>
                <a:solidFill>
                  <a:schemeClr val="tx2"/>
                </a:solidFill>
              </a:rPr>
              <a:t>		         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= construction of a swimming pool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             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= construction of a tennis center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             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= construction of an athletic field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             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= construction of a gymnasium</a:t>
            </a:r>
          </a:p>
        </p:txBody>
      </p:sp>
      <p:sp>
        <p:nvSpPr>
          <p:cNvPr id="558083" name="Rectangle 3"/>
          <p:cNvSpPr>
            <a:spLocks noChangeArrowheads="1"/>
          </p:cNvSpPr>
          <p:nvPr/>
        </p:nvSpPr>
        <p:spPr bwMode="auto">
          <a:xfrm>
            <a:off x="381000" y="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Binary IP Models:</a:t>
            </a:r>
            <a:endParaRPr lang="tr-TR" altLang="pt-PT" sz="3200" b="1" i="1" u="sng">
              <a:solidFill>
                <a:srgbClr val="003300"/>
              </a:solidFill>
            </a:endParaRPr>
          </a:p>
          <a:p>
            <a:pPr algn="ctr"/>
            <a:r>
              <a:rPr lang="tr-TR" altLang="pt-PT" sz="2800" b="1" i="1" u="sng">
                <a:solidFill>
                  <a:srgbClr val="003300"/>
                </a:solidFill>
              </a:rPr>
              <a:t>Example 2: Construction Projects (2 of 2)</a:t>
            </a:r>
            <a:endParaRPr lang="en-US" altLang="pt-PT" sz="2800" b="1" i="1" u="sng">
              <a:solidFill>
                <a:srgbClr val="003300"/>
              </a:solidFill>
            </a:endParaRPr>
          </a:p>
          <a:p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149225" y="1314450"/>
            <a:ext cx="884237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University bookstore expansion project.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Not enough space available for both a computer department and a clothing department.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3"/>
              </a:buBlip>
            </a:pPr>
            <a:r>
              <a:rPr lang="en-US" altLang="pt-PT">
                <a:solidFill>
                  <a:schemeClr val="tx2"/>
                </a:solidFill>
              </a:rPr>
              <a:t>Data:</a:t>
            </a:r>
          </a:p>
        </p:txBody>
      </p:sp>
      <p:graphicFrame>
        <p:nvGraphicFramePr>
          <p:cNvPr id="562179" name="Object 3"/>
          <p:cNvGraphicFramePr>
            <a:graphicFrameLocks noChangeAspect="1"/>
          </p:cNvGraphicFramePr>
          <p:nvPr/>
        </p:nvGraphicFramePr>
        <p:xfrm>
          <a:off x="393700" y="3200400"/>
          <a:ext cx="86360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186" name="Document" r:id="rId4" imgW="8534880" imgH="4978440" progId="Word.Document.8">
                  <p:embed/>
                </p:oleObj>
              </mc:Choice>
              <mc:Fallback>
                <p:oleObj name="Document" r:id="rId4" imgW="8534880" imgH="497844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200400"/>
                        <a:ext cx="86360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2180" name="Rectangle 4"/>
          <p:cNvSpPr>
            <a:spLocks noChangeArrowheads="1"/>
          </p:cNvSpPr>
          <p:nvPr/>
        </p:nvSpPr>
        <p:spPr bwMode="auto">
          <a:xfrm>
            <a:off x="457200" y="-381000"/>
            <a:ext cx="8496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Binary IP Models:</a:t>
            </a:r>
          </a:p>
          <a:p>
            <a:pPr algn="ctr"/>
            <a:r>
              <a:rPr lang="en-US" altLang="pt-PT" sz="2800" b="1" i="1" u="sng">
                <a:solidFill>
                  <a:srgbClr val="003300"/>
                </a:solidFill>
              </a:rPr>
              <a:t>Example</a:t>
            </a:r>
            <a:r>
              <a:rPr lang="tr-TR" altLang="pt-PT" sz="2800" b="1" i="1" u="sng">
                <a:solidFill>
                  <a:srgbClr val="003300"/>
                </a:solidFill>
              </a:rPr>
              <a:t> 3: Capital Budgeting</a:t>
            </a:r>
            <a:r>
              <a:rPr lang="en-US" altLang="pt-PT" sz="2800" b="1" i="1" u="sng">
                <a:solidFill>
                  <a:srgbClr val="003300"/>
                </a:solidFill>
              </a:rPr>
              <a:t> (1 of </a:t>
            </a:r>
            <a:r>
              <a:rPr lang="tr-TR" altLang="pt-PT" sz="2800" b="1" i="1" u="sng">
                <a:solidFill>
                  <a:srgbClr val="003300"/>
                </a:solidFill>
              </a:rPr>
              <a:t>3</a:t>
            </a:r>
            <a:r>
              <a:rPr lang="en-US" altLang="pt-PT" sz="2800" b="1" i="1" u="sng">
                <a:solidFill>
                  <a:srgbClr val="0033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72500" cy="617538"/>
          </a:xfrm>
        </p:spPr>
        <p:txBody>
          <a:bodyPr/>
          <a:lstStyle/>
          <a:p>
            <a:r>
              <a:rPr lang="en-US" altLang="pt-PT" sz="3600">
                <a:solidFill>
                  <a:srgbClr val="660033"/>
                </a:solidFill>
              </a:rPr>
              <a:t>Types of Integer Programming Problems</a:t>
            </a:r>
            <a:r>
              <a:rPr lang="en-US" altLang="pt-PT"/>
              <a:t> 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458200" cy="5715000"/>
          </a:xfrm>
        </p:spPr>
        <p:txBody>
          <a:bodyPr/>
          <a:lstStyle/>
          <a:p>
            <a:pPr marL="381000" indent="-381000" algn="just">
              <a:buFontTx/>
              <a:buAutoNum type="arabicPeriod"/>
            </a:pPr>
            <a:r>
              <a:rPr lang="en-US" altLang="pt-PT" sz="2800" b="1" i="1">
                <a:cs typeface="Times New Roman" panose="02020603050405020304" pitchFamily="18" charset="0"/>
              </a:rPr>
              <a:t>Pure integer programming problems.</a:t>
            </a:r>
            <a:r>
              <a:rPr lang="en-US" altLang="pt-PT" sz="2400">
                <a:cs typeface="Times New Roman" panose="02020603050405020304" pitchFamily="18" charset="0"/>
              </a:rPr>
              <a:t>  </a:t>
            </a:r>
          </a:p>
          <a:p>
            <a:pPr marL="800100" lvl="1" indent="-342900" algn="just">
              <a:buFontTx/>
              <a:buAutoNum type="arabicPeriod"/>
            </a:pPr>
            <a:r>
              <a:rPr lang="en-US" altLang="pt-PT" sz="2400">
                <a:cs typeface="Times New Roman" panose="02020603050405020304" pitchFamily="18" charset="0"/>
              </a:rPr>
              <a:t>All decision variables must have integer solutions.</a:t>
            </a:r>
            <a:endParaRPr lang="en-US" altLang="pt-PT" sz="2200">
              <a:cs typeface="Times New Roman" panose="02020603050405020304" pitchFamily="18" charset="0"/>
            </a:endParaRPr>
          </a:p>
          <a:p>
            <a:pPr marL="381000" indent="-381000" algn="just">
              <a:buFontTx/>
              <a:buAutoNum type="arabicPeriod"/>
            </a:pPr>
            <a:r>
              <a:rPr lang="en-US" altLang="pt-PT" sz="2800" b="1" i="1">
                <a:cs typeface="Times New Roman" panose="02020603050405020304" pitchFamily="18" charset="0"/>
              </a:rPr>
              <a:t>Mixed integer programming problems</a:t>
            </a:r>
            <a:r>
              <a:rPr lang="en-US" altLang="pt-PT" sz="2800" b="1">
                <a:cs typeface="Times New Roman" panose="02020603050405020304" pitchFamily="18" charset="0"/>
              </a:rPr>
              <a:t>.</a:t>
            </a:r>
            <a:r>
              <a:rPr lang="en-US" altLang="pt-PT" sz="2400">
                <a:cs typeface="Times New Roman" panose="02020603050405020304" pitchFamily="18" charset="0"/>
              </a:rPr>
              <a:t>  </a:t>
            </a:r>
          </a:p>
          <a:p>
            <a:pPr marL="800100" lvl="1" indent="-342900" algn="just">
              <a:buFontTx/>
              <a:buAutoNum type="arabicPeriod"/>
            </a:pPr>
            <a:r>
              <a:rPr lang="en-US" altLang="pt-PT" sz="2400">
                <a:cs typeface="Times New Roman" panose="02020603050405020304" pitchFamily="18" charset="0"/>
              </a:rPr>
              <a:t>Some, but not all, decision variables must have integer solutions.  </a:t>
            </a:r>
          </a:p>
          <a:p>
            <a:pPr marL="800100" lvl="1" indent="-342900" algn="just">
              <a:buFontTx/>
              <a:buAutoNum type="arabicPeriod"/>
            </a:pPr>
            <a:r>
              <a:rPr lang="en-US" altLang="pt-PT" sz="2400">
                <a:cs typeface="Times New Roman" panose="02020603050405020304" pitchFamily="18" charset="0"/>
              </a:rPr>
              <a:t>Non-integer variables can have fractional optimal values.</a:t>
            </a:r>
          </a:p>
          <a:p>
            <a:pPr marL="381000" indent="-381000" algn="just">
              <a:buFontTx/>
              <a:buAutoNum type="arabicPeriod"/>
            </a:pPr>
            <a:r>
              <a:rPr lang="en-US" altLang="pt-PT" sz="2800" b="1" i="1">
                <a:cs typeface="Times New Roman" panose="02020603050405020304" pitchFamily="18" charset="0"/>
              </a:rPr>
              <a:t>Pure binary (or Zero - One) integer programming problems</a:t>
            </a:r>
            <a:r>
              <a:rPr lang="en-US" altLang="pt-PT" sz="2800">
                <a:cs typeface="Times New Roman" panose="02020603050405020304" pitchFamily="18" charset="0"/>
              </a:rPr>
              <a:t>.</a:t>
            </a:r>
            <a:r>
              <a:rPr lang="en-US" altLang="pt-PT" sz="2400">
                <a:cs typeface="Times New Roman" panose="02020603050405020304" pitchFamily="18" charset="0"/>
              </a:rPr>
              <a:t>  </a:t>
            </a:r>
          </a:p>
          <a:p>
            <a:pPr marL="800100" lvl="1" indent="-342900" algn="just">
              <a:buFontTx/>
              <a:buAutoNum type="arabicPeriod"/>
            </a:pPr>
            <a:r>
              <a:rPr lang="en-US" altLang="pt-PT" sz="2400">
                <a:cs typeface="Times New Roman" panose="02020603050405020304" pitchFamily="18" charset="0"/>
              </a:rPr>
              <a:t>All decision variables are of special type known as </a:t>
            </a:r>
            <a:r>
              <a:rPr lang="en-US" altLang="pt-PT" sz="2400" b="1">
                <a:cs typeface="Times New Roman" panose="02020603050405020304" pitchFamily="18" charset="0"/>
              </a:rPr>
              <a:t>binary</a:t>
            </a:r>
            <a:r>
              <a:rPr lang="en-US" altLang="pt-PT" sz="2400">
                <a:cs typeface="Times New Roman" panose="02020603050405020304" pitchFamily="18" charset="0"/>
              </a:rPr>
              <a:t>.  </a:t>
            </a:r>
          </a:p>
          <a:p>
            <a:pPr marL="800100" lvl="1" indent="-342900" algn="just">
              <a:buFontTx/>
              <a:buAutoNum type="arabicPeriod"/>
            </a:pPr>
            <a:r>
              <a:rPr lang="en-US" altLang="pt-PT" sz="2400">
                <a:cs typeface="Times New Roman" panose="02020603050405020304" pitchFamily="18" charset="0"/>
              </a:rPr>
              <a:t>Variables must have solution values of either 0 or 1.</a:t>
            </a:r>
          </a:p>
          <a:p>
            <a:pPr marL="381000" indent="-381000">
              <a:buFontTx/>
              <a:buAutoNum type="arabicPeriod"/>
            </a:pPr>
            <a:r>
              <a:rPr lang="en-US" altLang="pt-PT" sz="2800" b="1" i="1">
                <a:cs typeface="Times New Roman" panose="02020603050405020304" pitchFamily="18" charset="0"/>
              </a:rPr>
              <a:t>Mixed binary integer programming problems</a:t>
            </a:r>
            <a:r>
              <a:rPr lang="en-US" altLang="pt-PT" sz="2800" b="1">
                <a:cs typeface="Times New Roman" panose="02020603050405020304" pitchFamily="18" charset="0"/>
              </a:rPr>
              <a:t>.</a:t>
            </a:r>
            <a:r>
              <a:rPr lang="en-US" altLang="pt-PT" sz="2400">
                <a:cs typeface="Times New Roman" panose="02020603050405020304" pitchFamily="18" charset="0"/>
              </a:rPr>
              <a:t>  </a:t>
            </a:r>
          </a:p>
          <a:p>
            <a:pPr marL="800100" lvl="1" indent="-342900">
              <a:buFontTx/>
              <a:buAutoNum type="arabicPeriod"/>
            </a:pPr>
            <a:r>
              <a:rPr lang="en-US" altLang="pt-PT" sz="2400">
                <a:cs typeface="Times New Roman" panose="02020603050405020304" pitchFamily="18" charset="0"/>
              </a:rPr>
              <a:t>Some decision variables are binary, and other decision variables are either general integer or continuous valued.</a:t>
            </a:r>
          </a:p>
          <a:p>
            <a:pPr marL="381000" indent="-381000">
              <a:lnSpc>
                <a:spcPct val="90000"/>
              </a:lnSpc>
              <a:buFontTx/>
              <a:buNone/>
            </a:pPr>
            <a:endParaRPr lang="en-US" altLang="pt-P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266700" y="1323975"/>
            <a:ext cx="8610600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= selection of web site project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= selection of warehouse project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= selection clothing department project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= selection of computer department project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x</a:t>
            </a:r>
            <a:r>
              <a:rPr lang="en-US" altLang="pt-PT" baseline="-25000">
                <a:solidFill>
                  <a:schemeClr val="tx2"/>
                </a:solidFill>
              </a:rPr>
              <a:t>5</a:t>
            </a:r>
            <a:r>
              <a:rPr lang="en-US" altLang="pt-PT">
                <a:solidFill>
                  <a:schemeClr val="tx2"/>
                </a:solidFill>
              </a:rPr>
              <a:t> = selection of ATM project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x</a:t>
            </a:r>
            <a:r>
              <a:rPr lang="en-US" altLang="pt-PT" baseline="-25000">
                <a:solidFill>
                  <a:schemeClr val="tx2"/>
                </a:solidFill>
              </a:rPr>
              <a:t>i </a:t>
            </a:r>
            <a:r>
              <a:rPr lang="en-US" altLang="pt-PT">
                <a:solidFill>
                  <a:schemeClr val="tx2"/>
                </a:solidFill>
              </a:rPr>
              <a:t> = 1 if project “i” is selected, 0 if project “i” is not selected</a:t>
            </a:r>
          </a:p>
          <a:p>
            <a:pPr eaLnBrk="0" hangingPunct="0"/>
            <a:endParaRPr lang="en-US" altLang="pt-PT" sz="1600">
              <a:solidFill>
                <a:schemeClr val="tx2"/>
              </a:solidFill>
            </a:endParaRP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Maximize Z = $120x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$85x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$105x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$140x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+ $70x</a:t>
            </a:r>
            <a:r>
              <a:rPr lang="en-US" altLang="pt-PT" baseline="-25000">
                <a:solidFill>
                  <a:schemeClr val="tx2"/>
                </a:solidFill>
              </a:rPr>
              <a:t>5</a:t>
            </a:r>
            <a:endParaRPr lang="en-US" altLang="pt-PT">
              <a:solidFill>
                <a:schemeClr val="tx2"/>
              </a:solidFill>
            </a:endParaRP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subject to: 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55x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+ 45x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+ 60x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+ 50x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+ 30x</a:t>
            </a:r>
            <a:r>
              <a:rPr lang="en-US" altLang="pt-PT" baseline="-25000">
                <a:solidFill>
                  <a:schemeClr val="tx2"/>
                </a:solidFill>
              </a:rPr>
              <a:t>5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150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40x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+ 35x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+ 25x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+ 35x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+ 30x</a:t>
            </a:r>
            <a:r>
              <a:rPr lang="en-US" altLang="pt-PT" baseline="-25000">
                <a:solidFill>
                  <a:schemeClr val="tx2"/>
                </a:solidFill>
              </a:rPr>
              <a:t>5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110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25x</a:t>
            </a:r>
            <a:r>
              <a:rPr lang="en-US" altLang="pt-PT" baseline="-25000">
                <a:solidFill>
                  <a:schemeClr val="tx2"/>
                </a:solidFill>
              </a:rPr>
              <a:t>1</a:t>
            </a:r>
            <a:r>
              <a:rPr lang="en-US" altLang="pt-PT">
                <a:solidFill>
                  <a:schemeClr val="tx2"/>
                </a:solidFill>
              </a:rPr>
              <a:t> + 20x</a:t>
            </a:r>
            <a:r>
              <a:rPr lang="en-US" altLang="pt-PT" baseline="-25000">
                <a:solidFill>
                  <a:schemeClr val="tx2"/>
                </a:solidFill>
              </a:rPr>
              <a:t>2</a:t>
            </a:r>
            <a:r>
              <a:rPr lang="en-US" altLang="pt-PT">
                <a:solidFill>
                  <a:schemeClr val="tx2"/>
                </a:solidFill>
              </a:rPr>
              <a:t> + 30x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60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    x</a:t>
            </a:r>
            <a:r>
              <a:rPr lang="en-US" altLang="pt-PT" baseline="-25000">
                <a:solidFill>
                  <a:schemeClr val="tx2"/>
                </a:solidFill>
              </a:rPr>
              <a:t>3</a:t>
            </a:r>
            <a:r>
              <a:rPr lang="en-US" altLang="pt-PT">
                <a:solidFill>
                  <a:schemeClr val="tx2"/>
                </a:solidFill>
              </a:rPr>
              <a:t> + x</a:t>
            </a:r>
            <a:r>
              <a:rPr lang="en-US" altLang="pt-PT" baseline="-25000">
                <a:solidFill>
                  <a:schemeClr val="tx2"/>
                </a:solidFill>
              </a:rPr>
              <a:t>4</a:t>
            </a:r>
            <a:r>
              <a:rPr lang="en-US" altLang="pt-PT">
                <a:solidFill>
                  <a:schemeClr val="tx2"/>
                </a:solidFill>
              </a:rPr>
              <a:t> </a:t>
            </a:r>
            <a:r>
              <a:rPr lang="en-US" altLang="pt-PT">
                <a:solidFill>
                  <a:schemeClr val="tx2"/>
                </a:solidFill>
                <a:sym typeface="Symbol" panose="05050102010706020507" pitchFamily="18" charset="2"/>
              </a:rPr>
              <a:t></a:t>
            </a:r>
            <a:r>
              <a:rPr lang="en-US" altLang="pt-PT">
                <a:solidFill>
                  <a:schemeClr val="tx2"/>
                </a:solidFill>
              </a:rPr>
              <a:t> 1</a:t>
            </a:r>
          </a:p>
          <a:p>
            <a:pPr eaLnBrk="0" hangingPunct="0"/>
            <a:r>
              <a:rPr lang="en-US" altLang="pt-PT">
                <a:solidFill>
                  <a:schemeClr val="tx2"/>
                </a:solidFill>
              </a:rPr>
              <a:t>           x</a:t>
            </a:r>
            <a:r>
              <a:rPr lang="en-US" altLang="pt-PT" baseline="-25000">
                <a:solidFill>
                  <a:schemeClr val="tx2"/>
                </a:solidFill>
              </a:rPr>
              <a:t>i </a:t>
            </a:r>
            <a:r>
              <a:rPr lang="en-US" altLang="pt-PT">
                <a:solidFill>
                  <a:schemeClr val="tx2"/>
                </a:solidFill>
              </a:rPr>
              <a:t>= 0 or 1</a:t>
            </a:r>
            <a:r>
              <a:rPr lang="en-US" altLang="pt-PT" sz="14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63203" name="Rectangle 3"/>
          <p:cNvSpPr>
            <a:spLocks noChangeArrowheads="1"/>
          </p:cNvSpPr>
          <p:nvPr/>
        </p:nvSpPr>
        <p:spPr bwMode="auto">
          <a:xfrm>
            <a:off x="215900" y="228600"/>
            <a:ext cx="8724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Binary IP Models</a:t>
            </a:r>
            <a:r>
              <a:rPr lang="tr-TR" altLang="pt-PT" sz="3200" b="1">
                <a:solidFill>
                  <a:srgbClr val="660033"/>
                </a:solidFill>
              </a:rPr>
              <a:t>:</a:t>
            </a:r>
            <a:endParaRPr lang="en-US" altLang="pt-PT" sz="3200" b="1">
              <a:solidFill>
                <a:srgbClr val="660033"/>
              </a:solidFill>
            </a:endParaRPr>
          </a:p>
          <a:p>
            <a:pPr algn="ctr"/>
            <a:r>
              <a:rPr lang="tr-TR" altLang="pt-PT" sz="2800" b="1" i="1" u="sng">
                <a:solidFill>
                  <a:srgbClr val="003300"/>
                </a:solidFill>
              </a:rPr>
              <a:t>Example 3: </a:t>
            </a:r>
            <a:r>
              <a:rPr lang="en-US" altLang="pt-PT" sz="2800" b="1" i="1" u="sng">
                <a:solidFill>
                  <a:srgbClr val="003300"/>
                </a:solidFill>
              </a:rPr>
              <a:t>Capital Budgeting (2 of </a:t>
            </a:r>
            <a:r>
              <a:rPr lang="tr-TR" altLang="pt-PT" sz="2800" b="1" i="1" u="sng">
                <a:solidFill>
                  <a:srgbClr val="003300"/>
                </a:solidFill>
              </a:rPr>
              <a:t>3</a:t>
            </a:r>
            <a:r>
              <a:rPr lang="en-US" altLang="pt-PT" sz="2800" b="1" i="1" u="sng">
                <a:solidFill>
                  <a:srgbClr val="0033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ChangeArrowheads="1"/>
          </p:cNvSpPr>
          <p:nvPr/>
        </p:nvSpPr>
        <p:spPr bwMode="auto">
          <a:xfrm>
            <a:off x="495300" y="1930400"/>
            <a:ext cx="8153400" cy="3086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64228" name="Rectangle 4"/>
          <p:cNvSpPr>
            <a:spLocks noChangeArrowheads="1"/>
          </p:cNvSpPr>
          <p:nvPr/>
        </p:nvSpPr>
        <p:spPr bwMode="auto">
          <a:xfrm>
            <a:off x="228600" y="228600"/>
            <a:ext cx="8724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algn="ctr"/>
            <a:r>
              <a:rPr lang="tr-TR" altLang="pt-PT" sz="3200" b="1" i="1">
                <a:solidFill>
                  <a:srgbClr val="660033"/>
                </a:solidFill>
              </a:rPr>
              <a:t>Pure Binary IP Models</a:t>
            </a:r>
            <a:r>
              <a:rPr lang="tr-TR" altLang="pt-PT" sz="3200" b="1">
                <a:solidFill>
                  <a:srgbClr val="660033"/>
                </a:solidFill>
              </a:rPr>
              <a:t>:</a:t>
            </a:r>
            <a:endParaRPr lang="tr-TR" altLang="pt-PT" sz="3200" b="1" i="1" u="sng">
              <a:solidFill>
                <a:srgbClr val="003300"/>
              </a:solidFill>
            </a:endParaRPr>
          </a:p>
          <a:p>
            <a:pPr algn="ctr"/>
            <a:r>
              <a:rPr lang="tr-TR" altLang="pt-PT" sz="2800" b="1" i="1" u="sng">
                <a:solidFill>
                  <a:srgbClr val="003300"/>
                </a:solidFill>
              </a:rPr>
              <a:t>Example 3: </a:t>
            </a:r>
            <a:r>
              <a:rPr lang="en-US" altLang="pt-PT" sz="2800" b="1" i="1" u="sng">
                <a:solidFill>
                  <a:srgbClr val="003300"/>
                </a:solidFill>
              </a:rPr>
              <a:t>Capital Budgeting  (</a:t>
            </a:r>
            <a:r>
              <a:rPr lang="tr-TR" altLang="pt-PT" sz="2800" b="1" i="1" u="sng">
                <a:solidFill>
                  <a:srgbClr val="003300"/>
                </a:solidFill>
              </a:rPr>
              <a:t>3</a:t>
            </a:r>
            <a:r>
              <a:rPr lang="en-US" altLang="pt-PT" sz="2800" b="1" i="1" u="sng">
                <a:solidFill>
                  <a:srgbClr val="003300"/>
                </a:solidFill>
              </a:rPr>
              <a:t> of </a:t>
            </a:r>
            <a:r>
              <a:rPr lang="tr-TR" altLang="pt-PT" sz="2800" b="1" i="1" u="sng">
                <a:solidFill>
                  <a:srgbClr val="003300"/>
                </a:solidFill>
              </a:rPr>
              <a:t>3</a:t>
            </a:r>
            <a:r>
              <a:rPr lang="en-US" altLang="pt-PT" sz="2800" b="1" i="1" u="sng">
                <a:solidFill>
                  <a:srgbClr val="003300"/>
                </a:solidFill>
              </a:rPr>
              <a:t>)</a:t>
            </a:r>
          </a:p>
        </p:txBody>
      </p:sp>
      <p:pic>
        <p:nvPicPr>
          <p:cNvPr id="5642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" y="1952625"/>
            <a:ext cx="8070850" cy="303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4" name="Rectangle 4"/>
          <p:cNvSpPr>
            <a:spLocks noChangeArrowheads="1"/>
          </p:cNvSpPr>
          <p:nvPr/>
        </p:nvSpPr>
        <p:spPr bwMode="auto">
          <a:xfrm>
            <a:off x="533400" y="381000"/>
            <a:ext cx="826770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>
                <a:solidFill>
                  <a:srgbClr val="660033"/>
                </a:solidFill>
              </a:rPr>
              <a:t>Pure Binary IP Models </a:t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4: Salem City Council (1 of 6)</a:t>
            </a:r>
          </a:p>
        </p:txBody>
      </p:sp>
      <p:sp>
        <p:nvSpPr>
          <p:cNvPr id="522245" name="Rectangle 5"/>
          <p:cNvSpPr>
            <a:spLocks noChangeArrowheads="1"/>
          </p:cNvSpPr>
          <p:nvPr/>
        </p:nvSpPr>
        <p:spPr bwMode="auto">
          <a:xfrm>
            <a:off x="685800" y="1905000"/>
            <a:ext cx="845661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800"/>
              <a:t>The Salem City Council must choose projects to fund, such that public support is maximized </a:t>
            </a:r>
          </a:p>
          <a:p>
            <a:r>
              <a:rPr lang="tr-TR" altLang="pt-PT" sz="2800"/>
              <a:t>Relevant data covers constraints and concerns the City Council has, such as:</a:t>
            </a:r>
          </a:p>
          <a:p>
            <a:pPr lvl="1"/>
            <a:r>
              <a:rPr lang="tr-TR" altLang="pt-PT" sz="2800"/>
              <a:t>Estimated costs of each project.</a:t>
            </a:r>
          </a:p>
          <a:p>
            <a:pPr lvl="1"/>
            <a:r>
              <a:rPr lang="tr-TR" altLang="pt-PT" sz="2800"/>
              <a:t>Estimated number of permanent new jobs a project can create.</a:t>
            </a:r>
          </a:p>
          <a:p>
            <a:pPr lvl="1"/>
            <a:r>
              <a:rPr lang="tr-TR" altLang="pt-PT" sz="2800"/>
              <a:t>Questionnaire point tallies regarding the 9 project ranking.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8" name="Rectangle 4"/>
          <p:cNvSpPr>
            <a:spLocks noChangeArrowheads="1"/>
          </p:cNvSpPr>
          <p:nvPr/>
        </p:nvSpPr>
        <p:spPr bwMode="auto">
          <a:xfrm>
            <a:off x="539750" y="3282950"/>
            <a:ext cx="8445500" cy="3416300"/>
          </a:xfrm>
          <a:prstGeom prst="rect">
            <a:avLst/>
          </a:prstGeom>
          <a:solidFill>
            <a:srgbClr val="EAEAEA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pt-PT"/>
          </a:p>
        </p:txBody>
      </p:sp>
      <p:graphicFrame>
        <p:nvGraphicFramePr>
          <p:cNvPr id="523269" name="Object 5"/>
          <p:cNvGraphicFramePr>
            <a:graphicFrameLocks/>
          </p:cNvGraphicFramePr>
          <p:nvPr/>
        </p:nvGraphicFramePr>
        <p:xfrm>
          <a:off x="485775" y="3521075"/>
          <a:ext cx="8461375" cy="305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280" name="Worksheet" r:id="rId3" imgW="8461080" imgH="3054240" progId="Excel.Sheet.8">
                  <p:embed/>
                </p:oleObj>
              </mc:Choice>
              <mc:Fallback>
                <p:oleObj name="Worksheet" r:id="rId3" imgW="8461080" imgH="3054240" progId="Excel.Sheet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" y="3521075"/>
                        <a:ext cx="8461375" cy="3054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70" name="Rectangle 6"/>
          <p:cNvSpPr>
            <a:spLocks noChangeArrowheads="1"/>
          </p:cNvSpPr>
          <p:nvPr/>
        </p:nvSpPr>
        <p:spPr bwMode="auto">
          <a:xfrm>
            <a:off x="381000" y="381000"/>
            <a:ext cx="87630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/>
            <a:endParaRPr lang="tr-TR" altLang="pt-PT">
              <a:solidFill>
                <a:srgbClr val="003300"/>
              </a:solidFill>
            </a:endParaRPr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685800" y="14478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400"/>
              <a:t>The Salem City Council must choose projects to fund, such that public support is maximized while staying within a set of constraints and answering some concerns.</a:t>
            </a:r>
          </a:p>
          <a:p>
            <a:r>
              <a:rPr lang="tr-TR" altLang="pt-PT" sz="2400"/>
              <a:t>Data: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tr-TR" altLang="pt-PT" sz="1400"/>
              <a:t>	</a:t>
            </a: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5241925" y="2681288"/>
            <a:ext cx="211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solidFill>
                  <a:srgbClr val="003300"/>
                </a:solidFill>
                <a:latin typeface="Signet Roundhand ATT" charset="0"/>
              </a:rPr>
              <a:t>Survey results</a:t>
            </a:r>
          </a:p>
        </p:txBody>
      </p:sp>
      <p:sp>
        <p:nvSpPr>
          <p:cNvPr id="523273" name="Oval 9"/>
          <p:cNvSpPr>
            <a:spLocks noChangeArrowheads="1"/>
          </p:cNvSpPr>
          <p:nvPr/>
        </p:nvSpPr>
        <p:spPr bwMode="auto">
          <a:xfrm>
            <a:off x="5111750" y="2749550"/>
            <a:ext cx="2425700" cy="444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3274" name="Line 10"/>
          <p:cNvSpPr>
            <a:spLocks noChangeShapeType="1"/>
          </p:cNvSpPr>
          <p:nvPr/>
        </p:nvSpPr>
        <p:spPr bwMode="auto">
          <a:xfrm>
            <a:off x="7469188" y="3125788"/>
            <a:ext cx="531812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523275" name="Text Box 11"/>
          <p:cNvSpPr txBox="1">
            <a:spLocks noChangeArrowheads="1"/>
          </p:cNvSpPr>
          <p:nvPr/>
        </p:nvSpPr>
        <p:spPr bwMode="auto">
          <a:xfrm>
            <a:off x="609600" y="0"/>
            <a:ext cx="7924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Pure Binary IP Models 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4: Salem City Council (2 of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609600" y="1066800"/>
            <a:ext cx="85328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800"/>
              <a:t>Decision Variables: </a:t>
            </a:r>
          </a:p>
          <a:p>
            <a:pPr lvl="1"/>
            <a:r>
              <a:rPr lang="tr-TR" altLang="pt-PT" sz="2800"/>
              <a:t>X</a:t>
            </a:r>
            <a:r>
              <a:rPr lang="tr-TR" altLang="pt-PT" sz="2800" baseline="-25000"/>
              <a:t>j</a:t>
            </a:r>
            <a:r>
              <a:rPr lang="tr-TR" altLang="pt-PT" sz="2800"/>
              <a:t>- a set of binary variables indicating if a project j is selected (X</a:t>
            </a:r>
            <a:r>
              <a:rPr lang="tr-TR" altLang="pt-PT" sz="2800" baseline="-25000"/>
              <a:t>j</a:t>
            </a:r>
            <a:r>
              <a:rPr lang="tr-TR" altLang="pt-PT" sz="2800"/>
              <a:t>=1) or not (X</a:t>
            </a:r>
            <a:r>
              <a:rPr lang="tr-TR" altLang="pt-PT" sz="2800" baseline="-25000"/>
              <a:t>j</a:t>
            </a:r>
            <a:r>
              <a:rPr lang="tr-TR" altLang="pt-PT" sz="2800"/>
              <a:t>=0) for j=1,2,..,9.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Objective function:</a:t>
            </a:r>
          </a:p>
          <a:p>
            <a:pPr lvl="1"/>
            <a:r>
              <a:rPr lang="tr-TR" altLang="pt-PT" sz="2800"/>
              <a:t>Maximize the overall point score of the funded projects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Constraints:</a:t>
            </a:r>
          </a:p>
          <a:p>
            <a:pPr lvl="1"/>
            <a:r>
              <a:rPr lang="tr-TR" altLang="pt-PT" sz="2800"/>
              <a:t>See the mathematical model</a:t>
            </a:r>
            <a:r>
              <a:rPr lang="tr-TR" altLang="pt-PT" sz="1600"/>
              <a:t>.</a:t>
            </a:r>
          </a:p>
        </p:txBody>
      </p:sp>
      <p:sp>
        <p:nvSpPr>
          <p:cNvPr id="524293" name="Text Box 5"/>
          <p:cNvSpPr txBox="1">
            <a:spLocks noChangeArrowheads="1"/>
          </p:cNvSpPr>
          <p:nvPr/>
        </p:nvSpPr>
        <p:spPr bwMode="auto">
          <a:xfrm>
            <a:off x="838200" y="152400"/>
            <a:ext cx="746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Pure Binary IP Models 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4: Salem City Council (3 of 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1154113" y="1441450"/>
            <a:ext cx="7312025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5317" name="Rectangle 5"/>
          <p:cNvSpPr>
            <a:spLocks noChangeArrowheads="1"/>
          </p:cNvSpPr>
          <p:nvPr/>
        </p:nvSpPr>
        <p:spPr bwMode="auto">
          <a:xfrm>
            <a:off x="1160463" y="1447800"/>
            <a:ext cx="7299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The maximum amounts of funds to be allocated is $900,000      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230313" y="2127250"/>
            <a:ext cx="73533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1236663" y="2133600"/>
            <a:ext cx="7340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The number of new jobs created must be at least 10                    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1001713" y="2813050"/>
            <a:ext cx="7839075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5321" name="Rectangle 9"/>
          <p:cNvSpPr>
            <a:spLocks noChangeArrowheads="1"/>
          </p:cNvSpPr>
          <p:nvPr/>
        </p:nvSpPr>
        <p:spPr bwMode="auto">
          <a:xfrm>
            <a:off x="1008063" y="2819400"/>
            <a:ext cx="7826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The number of police-related activities selected is at most 3 (out of 4)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2754313" y="3575050"/>
            <a:ext cx="572770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5323" name="Rectangle 11"/>
          <p:cNvSpPr>
            <a:spLocks noChangeArrowheads="1"/>
          </p:cNvSpPr>
          <p:nvPr/>
        </p:nvSpPr>
        <p:spPr bwMode="auto">
          <a:xfrm>
            <a:off x="2760663" y="3581400"/>
            <a:ext cx="571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Either police car or fire truck be purchased            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5324" name="Rectangle 12"/>
          <p:cNvSpPr>
            <a:spLocks noChangeArrowheads="1"/>
          </p:cNvSpPr>
          <p:nvPr/>
        </p:nvSpPr>
        <p:spPr bwMode="auto">
          <a:xfrm>
            <a:off x="852488" y="4260850"/>
            <a:ext cx="8042275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Rectangle 13"/>
          <p:cNvSpPr>
            <a:spLocks noChangeArrowheads="1"/>
          </p:cNvSpPr>
          <p:nvPr/>
        </p:nvSpPr>
        <p:spPr bwMode="auto">
          <a:xfrm>
            <a:off x="858838" y="4267200"/>
            <a:ext cx="80295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Sports funds and music funds must be restored </a:t>
            </a:r>
            <a:r>
              <a:rPr lang="tr-TR" altLang="pt-PT">
                <a:latin typeface="Algerian" panose="04020705040A02060702" pitchFamily="82" charset="0"/>
              </a:rPr>
              <a:t>/</a:t>
            </a:r>
            <a:r>
              <a:rPr lang="tr-TR" altLang="pt-PT">
                <a:latin typeface="Arial Narrow" panose="020B0606020202030204" pitchFamily="34" charset="0"/>
              </a:rPr>
              <a:t> not restored together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5326" name="Rectangle 14"/>
          <p:cNvSpPr>
            <a:spLocks noChangeArrowheads="1"/>
          </p:cNvSpPr>
          <p:nvPr/>
        </p:nvSpPr>
        <p:spPr bwMode="auto">
          <a:xfrm>
            <a:off x="1322388" y="5145088"/>
            <a:ext cx="7437437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Rectangle 15"/>
          <p:cNvSpPr>
            <a:spLocks noChangeArrowheads="1"/>
          </p:cNvSpPr>
          <p:nvPr/>
        </p:nvSpPr>
        <p:spPr bwMode="auto">
          <a:xfrm>
            <a:off x="1328738" y="5151438"/>
            <a:ext cx="742473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Sports funds and music funds must be                                           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restored before computer equipment 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is purchased</a:t>
            </a:r>
          </a:p>
        </p:txBody>
      </p:sp>
      <p:graphicFrame>
        <p:nvGraphicFramePr>
          <p:cNvPr id="525328" name="Object 16"/>
          <p:cNvGraphicFramePr>
            <a:graphicFrameLocks/>
          </p:cNvGraphicFramePr>
          <p:nvPr/>
        </p:nvGraphicFramePr>
        <p:xfrm>
          <a:off x="819150" y="889000"/>
          <a:ext cx="8135938" cy="541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337" name="Equation" r:id="rId3" imgW="8135640" imgH="5419440" progId="Equation.3">
                  <p:embed/>
                </p:oleObj>
              </mc:Choice>
              <mc:Fallback>
                <p:oleObj name="Equation" r:id="rId3" imgW="8135640" imgH="541944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889000"/>
                        <a:ext cx="8135938" cy="541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5329" name="Rectangle 17"/>
          <p:cNvSpPr>
            <a:spLocks noChangeArrowheads="1"/>
          </p:cNvSpPr>
          <p:nvPr/>
        </p:nvSpPr>
        <p:spPr bwMode="auto">
          <a:xfrm>
            <a:off x="685800" y="0"/>
            <a:ext cx="807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75000"/>
              </a:lnSpc>
              <a:buFontTx/>
              <a:buNone/>
            </a:pPr>
            <a:r>
              <a:rPr lang="tr-TR" altLang="pt-PT" sz="3200" b="1" i="1">
                <a:solidFill>
                  <a:srgbClr val="660033"/>
                </a:solidFill>
              </a:rPr>
              <a:t>Pure Binary IP Models 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4: Salem City Council (4 of 6)</a:t>
            </a:r>
          </a:p>
        </p:txBody>
      </p:sp>
      <p:grpSp>
        <p:nvGrpSpPr>
          <p:cNvPr id="525330" name="Group 18"/>
          <p:cNvGrpSpPr>
            <a:grpSpLocks/>
          </p:cNvGrpSpPr>
          <p:nvPr/>
        </p:nvGrpSpPr>
        <p:grpSpPr bwMode="auto">
          <a:xfrm>
            <a:off x="5241925" y="6308725"/>
            <a:ext cx="3514725" cy="466725"/>
            <a:chOff x="3302" y="3974"/>
            <a:chExt cx="2214" cy="294"/>
          </a:xfrm>
        </p:grpSpPr>
        <p:sp>
          <p:nvSpPr>
            <p:cNvPr id="525331" name="Rectangle 19"/>
            <p:cNvSpPr>
              <a:spLocks noChangeArrowheads="1"/>
            </p:cNvSpPr>
            <p:nvPr/>
          </p:nvSpPr>
          <p:spPr bwMode="auto">
            <a:xfrm>
              <a:off x="3302" y="3974"/>
              <a:ext cx="9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b="1">
                  <a:latin typeface="Arial Narrow" panose="020B0606020202030204" pitchFamily="34" charset="0"/>
                </a:rPr>
                <a:t>CONTINUE</a:t>
              </a:r>
            </a:p>
          </p:txBody>
        </p:sp>
        <p:sp>
          <p:nvSpPr>
            <p:cNvPr id="525332" name="AutoShape 20"/>
            <p:cNvSpPr>
              <a:spLocks noChangeArrowheads="1"/>
            </p:cNvSpPr>
            <p:nvPr/>
          </p:nvSpPr>
          <p:spPr bwMode="auto">
            <a:xfrm>
              <a:off x="4804" y="3988"/>
              <a:ext cx="712" cy="280"/>
            </a:xfrm>
            <a:prstGeom prst="rightArrow">
              <a:avLst>
                <a:gd name="adj1" fmla="val 50000"/>
                <a:gd name="adj2" fmla="val 81160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5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5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253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25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25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25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6" grpId="0" animBg="1"/>
      <p:bldP spid="525317" grpId="0" autoUpdateAnimBg="0"/>
      <p:bldP spid="525318" grpId="0" animBg="1"/>
      <p:bldP spid="525319" grpId="0" autoUpdateAnimBg="0"/>
      <p:bldP spid="525320" grpId="0" animBg="1"/>
      <p:bldP spid="525321" grpId="0" autoUpdateAnimBg="0"/>
      <p:bldP spid="525322" grpId="0" animBg="1"/>
      <p:bldP spid="525323" grpId="0" autoUpdateAnimBg="0"/>
      <p:bldP spid="525324" grpId="0" animBg="1"/>
      <p:bldP spid="525325" grpId="0" autoUpdateAnimBg="0"/>
      <p:bldP spid="525326" grpId="0" animBg="1"/>
      <p:bldP spid="525327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1198563" y="1044575"/>
            <a:ext cx="7853362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1204913" y="1050925"/>
            <a:ext cx="78406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At least $250,000 must be reserved (do not use more than $650,000)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1655763" y="1806575"/>
            <a:ext cx="7118350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1662113" y="1812925"/>
            <a:ext cx="7105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  At least three police and fire stations should be funded      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1606550" y="2794000"/>
            <a:ext cx="742315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6345" name="Rectangle 9"/>
          <p:cNvSpPr>
            <a:spLocks noChangeArrowheads="1"/>
          </p:cNvSpPr>
          <p:nvPr/>
        </p:nvSpPr>
        <p:spPr bwMode="auto">
          <a:xfrm>
            <a:off x="1612900" y="2800350"/>
            <a:ext cx="7410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                     Must hire seven new police officers                      </a:t>
            </a:r>
          </a:p>
        </p:txBody>
      </p:sp>
      <p:sp>
        <p:nvSpPr>
          <p:cNvPr id="526346" name="Rectangle 10"/>
          <p:cNvSpPr>
            <a:spLocks noChangeArrowheads="1"/>
          </p:cNvSpPr>
          <p:nvPr/>
        </p:nvSpPr>
        <p:spPr bwMode="auto">
          <a:xfrm>
            <a:off x="1758950" y="3175000"/>
            <a:ext cx="7145338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6347" name="Rectangle 11"/>
          <p:cNvSpPr>
            <a:spLocks noChangeArrowheads="1"/>
          </p:cNvSpPr>
          <p:nvPr/>
        </p:nvSpPr>
        <p:spPr bwMode="auto">
          <a:xfrm>
            <a:off x="1765300" y="3181350"/>
            <a:ext cx="7132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       At least fifteen new jobs should be created (not 10)       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526348" name="Rectangle 12"/>
          <p:cNvSpPr>
            <a:spLocks noChangeArrowheads="1"/>
          </p:cNvSpPr>
          <p:nvPr/>
        </p:nvSpPr>
        <p:spPr bwMode="auto">
          <a:xfrm>
            <a:off x="1441450" y="4183063"/>
            <a:ext cx="7437438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6349" name="Rectangle 13"/>
          <p:cNvSpPr>
            <a:spLocks noChangeArrowheads="1"/>
          </p:cNvSpPr>
          <p:nvPr/>
        </p:nvSpPr>
        <p:spPr bwMode="auto">
          <a:xfrm>
            <a:off x="1447800" y="4189413"/>
            <a:ext cx="7424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Three education projects should be funded                                    </a:t>
            </a:r>
          </a:p>
        </p:txBody>
      </p:sp>
      <p:sp>
        <p:nvSpPr>
          <p:cNvPr id="526350" name="Rectangle 14"/>
          <p:cNvSpPr>
            <a:spLocks noChangeArrowheads="1"/>
          </p:cNvSpPr>
          <p:nvPr/>
        </p:nvSpPr>
        <p:spPr bwMode="auto">
          <a:xfrm>
            <a:off x="2052638" y="4625975"/>
            <a:ext cx="6157912" cy="1565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6351" name="Rectangle 15"/>
          <p:cNvSpPr>
            <a:spLocks noChangeArrowheads="1"/>
          </p:cNvSpPr>
          <p:nvPr/>
        </p:nvSpPr>
        <p:spPr bwMode="auto">
          <a:xfrm>
            <a:off x="2058988" y="4632325"/>
            <a:ext cx="614521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The condition that at least three of these objectives 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are to be met can be expressed by the binary variable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graphicFrame>
        <p:nvGraphicFramePr>
          <p:cNvPr id="526352" name="Object 16"/>
          <p:cNvGraphicFramePr>
            <a:graphicFrameLocks/>
          </p:cNvGraphicFramePr>
          <p:nvPr/>
        </p:nvGraphicFramePr>
        <p:xfrm>
          <a:off x="1033463" y="1268413"/>
          <a:ext cx="7648575" cy="444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7" name="Equation" r:id="rId3" imgW="7648560" imgH="4449600" progId="Equation.3">
                  <p:embed/>
                </p:oleObj>
              </mc:Choice>
              <mc:Fallback>
                <p:oleObj name="Equation" r:id="rId3" imgW="7648560" imgH="4449600" progId="Equation.3">
                  <p:embed/>
                  <p:pic>
                    <p:nvPicPr>
                      <p:cNvPr id="0" name="Object 1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463" y="1268413"/>
                        <a:ext cx="7648575" cy="444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6353" name="Group 17"/>
          <p:cNvGrpSpPr>
            <a:grpSpLocks/>
          </p:cNvGrpSpPr>
          <p:nvPr/>
        </p:nvGrpSpPr>
        <p:grpSpPr bwMode="auto">
          <a:xfrm>
            <a:off x="5241925" y="6308725"/>
            <a:ext cx="3514725" cy="466725"/>
            <a:chOff x="3302" y="3974"/>
            <a:chExt cx="2214" cy="294"/>
          </a:xfrm>
        </p:grpSpPr>
        <p:sp>
          <p:nvSpPr>
            <p:cNvPr id="526354" name="Rectangle 18"/>
            <p:cNvSpPr>
              <a:spLocks noChangeArrowheads="1"/>
            </p:cNvSpPr>
            <p:nvPr/>
          </p:nvSpPr>
          <p:spPr bwMode="auto">
            <a:xfrm>
              <a:off x="3302" y="3974"/>
              <a:ext cx="93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b="1">
                  <a:latin typeface="Arial Narrow" panose="020B0606020202030204" pitchFamily="34" charset="0"/>
                </a:rPr>
                <a:t>CONTINUE</a:t>
              </a:r>
            </a:p>
          </p:txBody>
        </p:sp>
        <p:sp>
          <p:nvSpPr>
            <p:cNvPr id="526355" name="AutoShape 19"/>
            <p:cNvSpPr>
              <a:spLocks noChangeArrowheads="1"/>
            </p:cNvSpPr>
            <p:nvPr/>
          </p:nvSpPr>
          <p:spPr bwMode="auto">
            <a:xfrm>
              <a:off x="4804" y="3988"/>
              <a:ext cx="712" cy="280"/>
            </a:xfrm>
            <a:prstGeom prst="rightArrow">
              <a:avLst>
                <a:gd name="adj1" fmla="val 50000"/>
                <a:gd name="adj2" fmla="val 81160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</p:grpSp>
      <p:sp>
        <p:nvSpPr>
          <p:cNvPr id="526356" name="Rectangle 20"/>
          <p:cNvSpPr>
            <a:spLocks noChangeArrowheads="1"/>
          </p:cNvSpPr>
          <p:nvPr/>
        </p:nvSpPr>
        <p:spPr bwMode="auto">
          <a:xfrm>
            <a:off x="228600" y="2209800"/>
            <a:ext cx="12954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tr-TR" altLang="pt-PT" sz="2000">
                <a:latin typeface="Arial Narrow" panose="020B0606020202030204" pitchFamily="34" charset="0"/>
              </a:rPr>
              <a:t>Three of these 5 constraints must be satisfied:</a:t>
            </a:r>
          </a:p>
        </p:txBody>
      </p:sp>
      <p:graphicFrame>
        <p:nvGraphicFramePr>
          <p:cNvPr id="526357" name="Object 21"/>
          <p:cNvGraphicFramePr>
            <a:graphicFrameLocks/>
          </p:cNvGraphicFramePr>
          <p:nvPr/>
        </p:nvGraphicFramePr>
        <p:xfrm>
          <a:off x="2120900" y="4629150"/>
          <a:ext cx="47117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68" name="Denklem" r:id="rId5" imgW="4711680" imgH="1384200" progId="Equation.3">
                  <p:embed/>
                </p:oleObj>
              </mc:Choice>
              <mc:Fallback>
                <p:oleObj name="Denklem" r:id="rId5" imgW="4711680" imgH="1384200" progId="Equation.3">
                  <p:embed/>
                  <p:pic>
                    <p:nvPicPr>
                      <p:cNvPr id="0" name="Object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4629150"/>
                        <a:ext cx="47117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6358" name="Text Box 22"/>
          <p:cNvSpPr txBox="1">
            <a:spLocks noChangeArrowheads="1"/>
          </p:cNvSpPr>
          <p:nvPr/>
        </p:nvSpPr>
        <p:spPr bwMode="auto">
          <a:xfrm>
            <a:off x="1219200" y="152400"/>
            <a:ext cx="68580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2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Pure Binary IP Models 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4: Salem City Council (5 of 6)</a:t>
            </a:r>
          </a:p>
          <a:p>
            <a:pPr>
              <a:spcBef>
                <a:spcPct val="50000"/>
              </a:spcBef>
            </a:pPr>
            <a:endParaRPr lang="tr-TR" altLang="pt-PT" sz="280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6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6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26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526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5263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526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26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526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526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0" grpId="0" animBg="1"/>
      <p:bldP spid="526341" grpId="0" autoUpdateAnimBg="0"/>
      <p:bldP spid="526342" grpId="0" animBg="1"/>
      <p:bldP spid="526343" grpId="0" autoUpdateAnimBg="0"/>
      <p:bldP spid="526344" grpId="0" animBg="1"/>
      <p:bldP spid="526345" grpId="0" autoUpdateAnimBg="0"/>
      <p:bldP spid="526346" grpId="0" animBg="1"/>
      <p:bldP spid="526347" grpId="0" autoUpdateAnimBg="0"/>
      <p:bldP spid="526348" grpId="0" animBg="1"/>
      <p:bldP spid="526349" grpId="0" autoUpdateAnimBg="0"/>
      <p:bldP spid="526350" grpId="0" animBg="1"/>
      <p:bldP spid="526351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4" name="Rectangle 4"/>
          <p:cNvSpPr>
            <a:spLocks noChangeArrowheads="1"/>
          </p:cNvSpPr>
          <p:nvPr/>
        </p:nvSpPr>
        <p:spPr bwMode="auto">
          <a:xfrm>
            <a:off x="2374900" y="2276475"/>
            <a:ext cx="4987925" cy="8350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7365" name="Rectangle 5"/>
          <p:cNvSpPr>
            <a:spLocks noChangeArrowheads="1"/>
          </p:cNvSpPr>
          <p:nvPr/>
        </p:nvSpPr>
        <p:spPr bwMode="auto">
          <a:xfrm>
            <a:off x="2381250" y="2282825"/>
            <a:ext cx="4975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THE CONDITIONAL CONSTRAINTS ARE </a:t>
            </a:r>
          </a:p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MODIFIED AS FOLLOWS:</a:t>
            </a:r>
          </a:p>
        </p:txBody>
      </p:sp>
      <p:graphicFrame>
        <p:nvGraphicFramePr>
          <p:cNvPr id="527366" name="Object 6"/>
          <p:cNvGraphicFramePr>
            <a:graphicFrameLocks/>
          </p:cNvGraphicFramePr>
          <p:nvPr/>
        </p:nvGraphicFramePr>
        <p:xfrm>
          <a:off x="4529138" y="3360738"/>
          <a:ext cx="79375" cy="13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1" name="Equation" r:id="rId3" imgW="79200" imgH="129960" progId="Equation.3">
                  <p:embed/>
                </p:oleObj>
              </mc:Choice>
              <mc:Fallback>
                <p:oleObj name="Equation" r:id="rId3" imgW="79200" imgH="129960" progId="Equation.3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9138" y="3360738"/>
                        <a:ext cx="79375" cy="13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1958975" y="4884738"/>
            <a:ext cx="5894388" cy="1565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1965325" y="4891088"/>
            <a:ext cx="588168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The following constraint is added to ensure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that at most two of the above objectives do not hold</a:t>
            </a:r>
          </a:p>
        </p:txBody>
      </p:sp>
      <p:graphicFrame>
        <p:nvGraphicFramePr>
          <p:cNvPr id="527369" name="Object 9"/>
          <p:cNvGraphicFramePr>
            <a:graphicFrameLocks/>
          </p:cNvGraphicFramePr>
          <p:nvPr/>
        </p:nvGraphicFramePr>
        <p:xfrm>
          <a:off x="654050" y="815975"/>
          <a:ext cx="8397875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82" name="Equation" r:id="rId5" imgW="8397720" imgH="5346360" progId="Equation.3">
                  <p:embed/>
                </p:oleObj>
              </mc:Choice>
              <mc:Fallback>
                <p:oleObj name="Equation" r:id="rId5" imgW="8397720" imgH="534636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815975"/>
                        <a:ext cx="8397875" cy="534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7372" name="Text Box 12"/>
          <p:cNvSpPr txBox="1">
            <a:spLocks noChangeArrowheads="1"/>
          </p:cNvSpPr>
          <p:nvPr/>
        </p:nvSpPr>
        <p:spPr bwMode="auto">
          <a:xfrm>
            <a:off x="1447800" y="228600"/>
            <a:ext cx="65532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2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Pure Binary IP Models 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4: Salem City Council (6 of 6)</a:t>
            </a:r>
          </a:p>
          <a:p>
            <a:pPr>
              <a:spcBef>
                <a:spcPct val="50000"/>
              </a:spcBef>
            </a:pPr>
            <a:endParaRPr lang="tr-TR" altLang="pt-PT" sz="2800" b="1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7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27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2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52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4" grpId="0" animBg="1"/>
      <p:bldP spid="527365" grpId="0" autoUpdateAnimBg="0"/>
      <p:bldP spid="527367" grpId="0" animBg="1"/>
      <p:bldP spid="527368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667000"/>
            <a:ext cx="7575550" cy="946150"/>
          </a:xfrm>
        </p:spPr>
        <p:txBody>
          <a:bodyPr/>
          <a:lstStyle/>
          <a:p>
            <a:r>
              <a:rPr lang="tr-TR" altLang="pt-PT" sz="4000">
                <a:solidFill>
                  <a:srgbClr val="003300"/>
                </a:solidFill>
              </a:rPr>
              <a:t>Mixed Binary Integer Programming Models</a:t>
            </a:r>
            <a:r>
              <a:rPr lang="tr-TR" altLang="pt-PT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801100" cy="381000"/>
          </a:xfrm>
        </p:spPr>
        <p:txBody>
          <a:bodyPr/>
          <a:lstStyle/>
          <a:p>
            <a:r>
              <a:rPr lang="tr-TR" altLang="pt-PT" sz="3600">
                <a:solidFill>
                  <a:srgbClr val="660033"/>
                </a:solidFill>
              </a:rPr>
              <a:t/>
            </a:r>
            <a:br>
              <a:rPr lang="tr-TR" altLang="pt-PT" sz="3600">
                <a:solidFill>
                  <a:srgbClr val="660033"/>
                </a:solidFill>
              </a:rPr>
            </a:br>
            <a:r>
              <a:rPr lang="en-US" altLang="pt-PT" sz="3600">
                <a:solidFill>
                  <a:srgbClr val="660033"/>
                </a:solidFill>
              </a:rPr>
              <a:t>Mixed </a:t>
            </a:r>
            <a:r>
              <a:rPr lang="tr-TR" altLang="pt-PT" sz="3600">
                <a:solidFill>
                  <a:srgbClr val="660033"/>
                </a:solidFill>
              </a:rPr>
              <a:t>Binary </a:t>
            </a:r>
            <a:r>
              <a:rPr lang="en-US" altLang="pt-PT" sz="3600">
                <a:solidFill>
                  <a:srgbClr val="660033"/>
                </a:solidFill>
              </a:rPr>
              <a:t>Integer </a:t>
            </a:r>
            <a:r>
              <a:rPr lang="tr-TR" altLang="pt-PT" sz="3600">
                <a:solidFill>
                  <a:srgbClr val="660033"/>
                </a:solidFill>
              </a:rPr>
              <a:t>Programming </a:t>
            </a:r>
            <a:r>
              <a:rPr lang="en-US" altLang="pt-PT" sz="3600">
                <a:solidFill>
                  <a:srgbClr val="660033"/>
                </a:solidFill>
              </a:rPr>
              <a:t>Models</a:t>
            </a:r>
            <a:r>
              <a:rPr lang="en-US" altLang="pt-PT">
                <a:solidFill>
                  <a:srgbClr val="660033"/>
                </a:solidFill>
              </a:rPr>
              <a:t> </a:t>
            </a:r>
            <a:r>
              <a:rPr lang="tr-TR" altLang="pt-PT">
                <a:solidFill>
                  <a:srgbClr val="660033"/>
                </a:solidFill>
              </a:rPr>
              <a:t>–Fixed Charge Problems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686800" cy="5334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Fixed costs may include costs to set up machines for  production run or construction costs to build new facility. </a:t>
            </a:r>
          </a:p>
          <a:p>
            <a:pPr lvl="1">
              <a:lnSpc>
                <a:spcPct val="13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  Fixed costs are independent of volume of production.</a:t>
            </a:r>
          </a:p>
          <a:p>
            <a:pPr lvl="1">
              <a:lnSpc>
                <a:spcPct val="13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  Incurred whenever decision to go ahead with project is   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taken.</a:t>
            </a:r>
            <a:endParaRPr lang="tr-TR" altLang="pt-PT" sz="2400">
              <a:cs typeface="Times New Roman" panose="02020603050405020304" pitchFamily="18" charset="0"/>
            </a:endParaRPr>
          </a:p>
          <a:p>
            <a:r>
              <a:rPr lang="tr-TR" altLang="pt-PT" sz="2400"/>
              <a:t>Linear programming does not include fixed costs in its cost considerations.  It assumes these costs as costs that  cannot be avoided.  However, this may be incorrect.</a:t>
            </a:r>
          </a:p>
          <a:p>
            <a:pPr lvl="1">
              <a:lnSpc>
                <a:spcPct val="130000"/>
              </a:lnSpc>
              <a:buFontTx/>
              <a:buNone/>
            </a:pPr>
            <a:endParaRPr lang="en-US" altLang="pt-PT" sz="24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24900" cy="762000"/>
          </a:xfrm>
        </p:spPr>
        <p:txBody>
          <a:bodyPr/>
          <a:lstStyle/>
          <a:p>
            <a:r>
              <a:rPr lang="en-US" altLang="pt-PT" sz="3600">
                <a:solidFill>
                  <a:srgbClr val="660033"/>
                </a:solidFill>
              </a:rPr>
              <a:t>Models With General Integer Variables</a:t>
            </a:r>
            <a:r>
              <a:rPr lang="en-US" altLang="pt-PT"/>
              <a:t> 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3340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pt-PT" sz="2800">
                <a:cs typeface="Times New Roman" panose="02020603050405020304" pitchFamily="18" charset="0"/>
              </a:rPr>
              <a:t>A model with </a:t>
            </a:r>
            <a:r>
              <a:rPr lang="en-US" altLang="pt-PT" sz="2800" b="1" i="1">
                <a:cs typeface="Times New Roman" panose="02020603050405020304" pitchFamily="18" charset="0"/>
              </a:rPr>
              <a:t>general integer variables </a:t>
            </a:r>
            <a:r>
              <a:rPr lang="en-US" altLang="pt-PT" sz="2800" b="1">
                <a:cs typeface="Times New Roman" panose="02020603050405020304" pitchFamily="18" charset="0"/>
              </a:rPr>
              <a:t>(IP)</a:t>
            </a:r>
            <a:r>
              <a:rPr lang="en-US" altLang="pt-PT" sz="2800">
                <a:cs typeface="Times New Roman" panose="02020603050405020304" pitchFamily="18" charset="0"/>
              </a:rPr>
              <a:t> has objective function and constraints identical to LP models.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pt-PT" sz="2800">
                <a:cs typeface="Times New Roman" panose="02020603050405020304" pitchFamily="18" charset="0"/>
              </a:rPr>
              <a:t>No real difference in basic procedure for formulating an IP model and LP model.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pt-PT" sz="2800">
                <a:cs typeface="Times New Roman" panose="02020603050405020304" pitchFamily="18" charset="0"/>
              </a:rPr>
              <a:t>Only additional requirement in IP model is one or more of  </a:t>
            </a:r>
            <a:r>
              <a:rPr lang="tr-TR" altLang="pt-PT" sz="2800">
                <a:cs typeface="Times New Roman" panose="02020603050405020304" pitchFamily="18" charset="0"/>
              </a:rPr>
              <a:t>the </a:t>
            </a:r>
            <a:r>
              <a:rPr lang="en-US" altLang="pt-PT" sz="2800">
                <a:cs typeface="Times New Roman" panose="02020603050405020304" pitchFamily="18" charset="0"/>
              </a:rPr>
              <a:t>decision variables have to take on integer values in </a:t>
            </a:r>
            <a:r>
              <a:rPr lang="tr-TR" altLang="pt-PT" sz="2800">
                <a:cs typeface="Times New Roman" panose="02020603050405020304" pitchFamily="18" charset="0"/>
              </a:rPr>
              <a:t>the </a:t>
            </a:r>
            <a:r>
              <a:rPr lang="en-US" altLang="pt-PT" sz="2800">
                <a:cs typeface="Times New Roman" panose="02020603050405020304" pitchFamily="18" charset="0"/>
              </a:rPr>
              <a:t>optimal solution. 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pt-PT" sz="2800">
                <a:cs typeface="Times New Roman" panose="02020603050405020304" pitchFamily="18" charset="0"/>
              </a:rPr>
              <a:t>Actual value of this integer variable is limited by the model constraints. </a:t>
            </a:r>
            <a:r>
              <a:rPr lang="tr-TR" altLang="pt-PT" sz="2800">
                <a:cs typeface="Times New Roman" panose="02020603050405020304" pitchFamily="18" charset="0"/>
              </a:rPr>
              <a:t>(</a:t>
            </a:r>
            <a:r>
              <a:rPr lang="en-US" altLang="pt-PT" sz="2800">
                <a:cs typeface="Times New Roman" panose="02020603050405020304" pitchFamily="18" charset="0"/>
              </a:rPr>
              <a:t>Values such as 0, 1, 2, 3, etc. are perfectly valid for these variables as long as these values satisfy all model constraints.</a:t>
            </a:r>
            <a:r>
              <a:rPr lang="tr-TR" altLang="pt-PT" sz="2800">
                <a:cs typeface="Times New Roman" panose="02020603050405020304" pitchFamily="18" charset="0"/>
              </a:rPr>
              <a:t>)</a:t>
            </a:r>
            <a:endParaRPr lang="en-US" altLang="pt-PT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2" name="Rectangle 4"/>
          <p:cNvSpPr>
            <a:spLocks noChangeArrowheads="1"/>
          </p:cNvSpPr>
          <p:nvPr/>
        </p:nvSpPr>
        <p:spPr bwMode="auto">
          <a:xfrm>
            <a:off x="228600" y="1447800"/>
            <a:ext cx="86868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pt-PT" sz="2800"/>
              <a:t>Problems involving fixed and variable costs are mixed integer programming models or  </a:t>
            </a:r>
            <a:r>
              <a:rPr lang="en-US" altLang="pt-PT" sz="2800" b="1" u="sng"/>
              <a:t>fixed-charge problems</a:t>
            </a:r>
            <a:r>
              <a:rPr lang="en-US" altLang="pt-PT" sz="2800"/>
              <a:t>.</a:t>
            </a:r>
          </a:p>
          <a:p>
            <a:pPr lvl="1"/>
            <a:endParaRPr lang="tr-TR" altLang="pt-PT" sz="2800"/>
          </a:p>
          <a:p>
            <a:pPr lvl="1">
              <a:buFontTx/>
              <a:buChar char="•"/>
            </a:pPr>
            <a:r>
              <a:rPr lang="tr-TR" altLang="pt-PT" sz="2800"/>
              <a:t> </a:t>
            </a:r>
            <a:r>
              <a:rPr lang="en-US" altLang="pt-PT" sz="2800"/>
              <a:t>Binary variables are used for fixed cost</a:t>
            </a:r>
            <a:r>
              <a:rPr lang="tr-TR" altLang="pt-PT" sz="2800"/>
              <a:t>s</a:t>
            </a:r>
            <a:r>
              <a:rPr lang="en-US" altLang="pt-PT" sz="2800"/>
              <a:t>.  </a:t>
            </a:r>
          </a:p>
          <a:p>
            <a:pPr lvl="1">
              <a:buFontTx/>
              <a:buChar char="•"/>
            </a:pPr>
            <a:r>
              <a:rPr lang="tr-TR" altLang="pt-PT" sz="2800"/>
              <a:t> </a:t>
            </a:r>
            <a:r>
              <a:rPr lang="en-US" altLang="pt-PT" sz="2800"/>
              <a:t>Ensure</a:t>
            </a:r>
            <a:r>
              <a:rPr lang="tr-TR" altLang="pt-PT" sz="2800"/>
              <a:t>s</a:t>
            </a:r>
            <a:r>
              <a:rPr lang="en-US" altLang="pt-PT" sz="2800"/>
              <a:t> whenever </a:t>
            </a:r>
            <a:r>
              <a:rPr lang="tr-TR" altLang="pt-PT" sz="2800"/>
              <a:t>a </a:t>
            </a:r>
            <a:r>
              <a:rPr lang="en-US" altLang="pt-PT" sz="2800"/>
              <a:t>decision variable associated with variable cost is non-zero, </a:t>
            </a:r>
            <a:r>
              <a:rPr lang="tr-TR" altLang="pt-PT" sz="2800"/>
              <a:t>the </a:t>
            </a:r>
            <a:r>
              <a:rPr lang="en-US" altLang="pt-PT" sz="2800"/>
              <a:t>binary variable associated with fixed cost takes on a value of 1 (i.e., fixed cost is also incurred).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5492" name="Object 4"/>
          <p:cNvGraphicFramePr>
            <a:graphicFrameLocks noChangeAspect="1"/>
          </p:cNvGraphicFramePr>
          <p:nvPr/>
        </p:nvGraphicFramePr>
        <p:xfrm>
          <a:off x="5880100" y="2425700"/>
          <a:ext cx="28321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09" name="Document" r:id="rId3" imgW="2832840" imgH="1746360" progId="Word.Document.8">
                  <p:embed/>
                </p:oleObj>
              </mc:Choice>
              <mc:Fallback>
                <p:oleObj name="Document" r:id="rId3" imgW="2832840" imgH="17463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100" y="2425700"/>
                        <a:ext cx="28321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493" name="Object 5"/>
          <p:cNvGraphicFramePr>
            <a:graphicFrameLocks noChangeAspect="1"/>
          </p:cNvGraphicFramePr>
          <p:nvPr/>
        </p:nvGraphicFramePr>
        <p:xfrm>
          <a:off x="406400" y="3289300"/>
          <a:ext cx="4826000" cy="242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10" name="Document" r:id="rId5" imgW="4832280" imgH="2428920" progId="Word.Document.8">
                  <p:embed/>
                </p:oleObj>
              </mc:Choice>
              <mc:Fallback>
                <p:oleObj name="Document" r:id="rId5" imgW="4832280" imgH="242892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289300"/>
                        <a:ext cx="4826000" cy="2425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5494" name="Object 6"/>
          <p:cNvGraphicFramePr>
            <a:graphicFrameLocks noChangeAspect="1"/>
          </p:cNvGraphicFramePr>
          <p:nvPr/>
        </p:nvGraphicFramePr>
        <p:xfrm>
          <a:off x="6083300" y="4191000"/>
          <a:ext cx="24003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511" name="Document" r:id="rId7" imgW="2404080" imgH="2286000" progId="Word.Document.8">
                  <p:embed/>
                </p:oleObj>
              </mc:Choice>
              <mc:Fallback>
                <p:oleObj name="Document" r:id="rId7" imgW="2404080" imgH="22860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191000"/>
                        <a:ext cx="2400300" cy="227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215900" y="228600"/>
            <a:ext cx="8724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 i="1" u="sng">
              <a:solidFill>
                <a:schemeClr val="tx2"/>
              </a:solidFill>
            </a:endParaRPr>
          </a:p>
          <a:p>
            <a:r>
              <a:rPr lang="tr-TR" altLang="pt-PT" sz="2800" b="1" i="1" u="sng">
                <a:solidFill>
                  <a:schemeClr val="tx2"/>
                </a:solidFill>
              </a:rPr>
              <a:t>Example 1:    </a:t>
            </a:r>
            <a:r>
              <a:rPr lang="en-US" altLang="pt-PT" sz="2800" b="1" i="1" u="sng">
                <a:solidFill>
                  <a:schemeClr val="tx2"/>
                </a:solidFill>
              </a:rPr>
              <a:t>Fixed Charge and Facility Example</a:t>
            </a:r>
            <a:r>
              <a:rPr lang="en-US" altLang="pt-PT" sz="2800" b="1" i="1">
                <a:solidFill>
                  <a:schemeClr val="tx2"/>
                </a:solidFill>
              </a:rPr>
              <a:t> (1 of </a:t>
            </a:r>
            <a:r>
              <a:rPr lang="tr-TR" altLang="pt-PT" sz="2800" b="1" i="1">
                <a:solidFill>
                  <a:schemeClr val="tx2"/>
                </a:solidFill>
              </a:rPr>
              <a:t>3</a:t>
            </a:r>
            <a:r>
              <a:rPr lang="en-US" altLang="pt-PT" sz="2800" b="1" i="1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575496" name="Rectangle 8"/>
          <p:cNvSpPr>
            <a:spLocks noChangeArrowheads="1"/>
          </p:cNvSpPr>
          <p:nvPr/>
        </p:nvSpPr>
        <p:spPr bwMode="auto">
          <a:xfrm>
            <a:off x="304800" y="1314450"/>
            <a:ext cx="8531225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9"/>
              </a:buBlip>
            </a:pPr>
            <a:r>
              <a:rPr lang="en-US" altLang="pt-PT">
                <a:solidFill>
                  <a:schemeClr val="tx2"/>
                </a:solidFill>
              </a:rPr>
              <a:t>Which of six farms should be purchased that will meet current production capacity at minimum total cost, including annual fixed costs and shipping costs?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9"/>
              </a:buBlip>
            </a:pPr>
            <a:r>
              <a:rPr lang="en-US" altLang="pt-PT">
                <a:solidFill>
                  <a:schemeClr val="tx2"/>
                </a:solidFill>
              </a:rPr>
              <a:t>Data: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6" name="Text Box 4"/>
          <p:cNvSpPr txBox="1">
            <a:spLocks noChangeArrowheads="1"/>
          </p:cNvSpPr>
          <p:nvPr/>
        </p:nvSpPr>
        <p:spPr bwMode="auto">
          <a:xfrm>
            <a:off x="304800" y="1320800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 if farm i is not selected, and 1 if farm i is selected, i = 1,2,3,4,5,6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ij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potatoes (tons, 1000s) shipped from farm i, i = 1,2,3,4,5,6 to plant j, j = A,B,C.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Minimize Z = 18x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+ 15x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+ 12x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+ 13x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+ 10x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+ 17x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+ 16x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              14x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+ 18x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+ 19x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+ 15x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+ 16x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+ 17x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+ 19x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        	         12x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+ 14x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+ 16x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+ 12x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+ 405y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+ 390y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 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+ 450y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		       368y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 520y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+ 465y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  <a:endParaRPr lang="en-US" altLang="pt-PT" sz="20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subject to: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- 11.2y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		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-10.5y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- 12.8y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		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- 9.3y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- 10.8y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		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- 9.6y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=12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3A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= 10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1B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2C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3C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4C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5B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+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6C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14</a:t>
            </a:r>
          </a:p>
          <a:p>
            <a:pPr eaLnBrk="0" hangingPunct="0"/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       x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ij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                 y</a:t>
            </a:r>
            <a:r>
              <a:rPr lang="en-US" altLang="pt-PT" sz="2000" baseline="-25000">
                <a:solidFill>
                  <a:schemeClr val="tx2"/>
                </a:solidFill>
                <a:latin typeface="Arial" panose="020B0604020202020204" pitchFamily="34" charset="0"/>
              </a:rPr>
              <a:t>i</a:t>
            </a:r>
            <a:r>
              <a:rPr lang="en-US" altLang="pt-PT" sz="2000">
                <a:solidFill>
                  <a:schemeClr val="tx2"/>
                </a:solidFill>
                <a:latin typeface="Arial" panose="020B0604020202020204" pitchFamily="34" charset="0"/>
              </a:rPr>
              <a:t> = 0 or 1</a:t>
            </a:r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228600" y="228600"/>
            <a:ext cx="871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tr-TR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tr-TR" altLang="pt-PT" sz="2800" b="1" i="1" u="sng">
                <a:solidFill>
                  <a:schemeClr val="tx2"/>
                </a:solidFill>
              </a:rPr>
              <a:t>Example 1: </a:t>
            </a:r>
            <a:r>
              <a:rPr lang="en-US" altLang="pt-PT" sz="2800" b="1" i="1" u="sng">
                <a:solidFill>
                  <a:schemeClr val="tx2"/>
                </a:solidFill>
              </a:rPr>
              <a:t>Fixed Charge and Facility Example </a:t>
            </a:r>
            <a:r>
              <a:rPr lang="tr-TR" altLang="pt-PT" sz="2800" b="1" i="1" u="sng">
                <a:solidFill>
                  <a:schemeClr val="tx2"/>
                </a:solidFill>
              </a:rPr>
              <a:t>(2 of 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318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77541" name="Text Box 5"/>
          <p:cNvSpPr txBox="1">
            <a:spLocks noChangeArrowheads="1"/>
          </p:cNvSpPr>
          <p:nvPr/>
        </p:nvSpPr>
        <p:spPr bwMode="auto">
          <a:xfrm>
            <a:off x="4038600" y="5143500"/>
            <a:ext cx="116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pt-PT" sz="1400" b="1">
                <a:solidFill>
                  <a:schemeClr val="tx2"/>
                </a:solidFill>
                <a:latin typeface="Arial" panose="020B0604020202020204" pitchFamily="34" charset="0"/>
              </a:rPr>
              <a:t>Exhibit 5.19</a:t>
            </a:r>
            <a:endParaRPr lang="en-US" altLang="pt-PT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77542" name="Rectangle 6"/>
          <p:cNvSpPr>
            <a:spLocks noChangeArrowheads="1"/>
          </p:cNvSpPr>
          <p:nvPr/>
        </p:nvSpPr>
        <p:spPr bwMode="auto">
          <a:xfrm>
            <a:off x="215900" y="228600"/>
            <a:ext cx="87249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endParaRPr lang="en-US" altLang="pt-PT" sz="2800" b="1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tr-TR" altLang="pt-PT" sz="2800" b="1" i="1">
                <a:solidFill>
                  <a:srgbClr val="003300"/>
                </a:solidFill>
              </a:rPr>
              <a:t>Example 1: </a:t>
            </a:r>
            <a:r>
              <a:rPr lang="en-US" altLang="pt-PT" sz="2800" b="1" i="1">
                <a:solidFill>
                  <a:srgbClr val="003300"/>
                </a:solidFill>
              </a:rPr>
              <a:t>Fixed Charge and Facility </a:t>
            </a:r>
            <a:r>
              <a:rPr lang="tr-TR" altLang="pt-PT" sz="2800" b="1" i="1">
                <a:solidFill>
                  <a:srgbClr val="003300"/>
                </a:solidFill>
              </a:rPr>
              <a:t>Example </a:t>
            </a:r>
            <a:r>
              <a:rPr lang="en-US" altLang="pt-PT" sz="2800" b="1" i="1">
                <a:solidFill>
                  <a:srgbClr val="003300"/>
                </a:solidFill>
              </a:rPr>
              <a:t>(</a:t>
            </a:r>
            <a:r>
              <a:rPr lang="tr-TR" altLang="pt-PT" sz="2800" b="1" i="1">
                <a:solidFill>
                  <a:srgbClr val="003300"/>
                </a:solidFill>
              </a:rPr>
              <a:t>3</a:t>
            </a:r>
            <a:r>
              <a:rPr lang="en-US" altLang="pt-PT" sz="2800" b="1" i="1">
                <a:solidFill>
                  <a:srgbClr val="003300"/>
                </a:solidFill>
              </a:rPr>
              <a:t> of </a:t>
            </a:r>
            <a:r>
              <a:rPr lang="tr-TR" altLang="pt-PT" sz="2800" b="1" i="1">
                <a:solidFill>
                  <a:srgbClr val="003300"/>
                </a:solidFill>
              </a:rPr>
              <a:t>3</a:t>
            </a:r>
            <a:r>
              <a:rPr lang="en-US" altLang="pt-PT" sz="2800" b="1" i="1">
                <a:solidFill>
                  <a:srgbClr val="003300"/>
                </a:solidFill>
              </a:rPr>
              <a:t>)</a:t>
            </a:r>
          </a:p>
        </p:txBody>
      </p:sp>
      <p:pic>
        <p:nvPicPr>
          <p:cNvPr id="5775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660525"/>
            <a:ext cx="8159750" cy="306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533400" y="22860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 sz="3600">
                <a:solidFill>
                  <a:srgbClr val="660033"/>
                </a:solidFill>
              </a:rPr>
              <a:t>The Fixed Charge Location Problem</a:t>
            </a:r>
          </a:p>
        </p:txBody>
      </p:sp>
      <p:sp>
        <p:nvSpPr>
          <p:cNvPr id="530437" name="AutoShape 5"/>
          <p:cNvSpPr>
            <a:spLocks noChangeArrowheads="1"/>
          </p:cNvSpPr>
          <p:nvPr/>
        </p:nvSpPr>
        <p:spPr bwMode="auto">
          <a:xfrm>
            <a:off x="1447800" y="3200400"/>
            <a:ext cx="6921500" cy="2197100"/>
          </a:xfrm>
          <a:prstGeom prst="roundRect">
            <a:avLst>
              <a:gd name="adj" fmla="val 12486"/>
            </a:avLst>
          </a:prstGeom>
          <a:solidFill>
            <a:srgbClr val="CBCBCB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1235075" y="1350963"/>
            <a:ext cx="7546975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pt-PT" sz="2400"/>
              <a:t>In the Fixed Charge Problem we have:</a:t>
            </a:r>
            <a:endParaRPr lang="tr-TR" altLang="pt-PT" b="1"/>
          </a:p>
          <a:p>
            <a:pPr>
              <a:buFontTx/>
              <a:buNone/>
            </a:pPr>
            <a:r>
              <a:rPr lang="tr-TR" altLang="pt-PT" b="1"/>
              <a:t>         </a:t>
            </a:r>
            <a:r>
              <a:rPr lang="tr-TR" altLang="pt-PT" sz="2400" b="1"/>
              <a:t>where:</a:t>
            </a:r>
          </a:p>
          <a:p>
            <a:pPr algn="ctr">
              <a:buFontTx/>
              <a:buNone/>
            </a:pPr>
            <a:r>
              <a:rPr lang="tr-TR" altLang="pt-PT" sz="2400" b="1"/>
              <a:t> C is a variable cost, and F is a fixed cost</a:t>
            </a:r>
          </a:p>
        </p:txBody>
      </p:sp>
      <p:graphicFrame>
        <p:nvGraphicFramePr>
          <p:cNvPr id="530439" name="Object 7"/>
          <p:cNvGraphicFramePr>
            <a:graphicFrameLocks/>
          </p:cNvGraphicFramePr>
          <p:nvPr/>
        </p:nvGraphicFramePr>
        <p:xfrm>
          <a:off x="3048000" y="3810000"/>
          <a:ext cx="40513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444" name="Equation" r:id="rId3" imgW="4051080" imgH="1085760" progId="Equation.3">
                  <p:embed/>
                </p:oleObj>
              </mc:Choice>
              <mc:Fallback>
                <p:oleObj name="Equation" r:id="rId3" imgW="4051080" imgH="1085760" progId="Equation.3">
                  <p:embed/>
                  <p:pic>
                    <p:nvPicPr>
                      <p:cNvPr id="0" name="Objec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810000"/>
                        <a:ext cx="4051300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0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96300" cy="465138"/>
          </a:xfrm>
        </p:spPr>
        <p:txBody>
          <a:bodyPr/>
          <a:lstStyle/>
          <a:p>
            <a:r>
              <a:rPr lang="en-US" altLang="pt-PT"/>
              <a:t/>
            </a:r>
            <a:br>
              <a:rPr lang="en-US" altLang="pt-PT"/>
            </a:br>
            <a:r>
              <a:rPr lang="tr-TR" altLang="pt-PT">
                <a:solidFill>
                  <a:srgbClr val="660033"/>
                </a:solidFill>
              </a:rPr>
              <a:t>Fixed Charge Problems: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0963"/>
            <a:ext cx="8248650" cy="51260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Produces computer components at its plants in Cincinnati and Pittsburgh.  </a:t>
            </a:r>
          </a:p>
          <a:p>
            <a:pPr lvl="1"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Plants </a:t>
            </a:r>
            <a:r>
              <a:rPr lang="tr-TR" altLang="pt-PT" sz="2400">
                <a:cs typeface="Times New Roman" panose="02020603050405020304" pitchFamily="18" charset="0"/>
              </a:rPr>
              <a:t>are </a:t>
            </a:r>
            <a:r>
              <a:rPr lang="en-US" altLang="pt-PT" sz="2400">
                <a:cs typeface="Times New Roman" panose="02020603050405020304" pitchFamily="18" charset="0"/>
              </a:rPr>
              <a:t>not able to keep up with demand for orders at  warehouses in Detroit, Houston, New York, and Los Angeles.</a:t>
            </a:r>
          </a:p>
          <a:p>
            <a:pPr lvl="1"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Firm </a:t>
            </a:r>
            <a:r>
              <a:rPr lang="tr-TR" altLang="pt-PT" sz="2400">
                <a:cs typeface="Times New Roman" panose="02020603050405020304" pitchFamily="18" charset="0"/>
              </a:rPr>
              <a:t>is </a:t>
            </a:r>
            <a:r>
              <a:rPr lang="en-US" altLang="pt-PT" sz="2400">
                <a:cs typeface="Times New Roman" panose="02020603050405020304" pitchFamily="18" charset="0"/>
              </a:rPr>
              <a:t>to build </a:t>
            </a:r>
            <a:r>
              <a:rPr lang="tr-TR" altLang="pt-PT" sz="2400">
                <a:cs typeface="Times New Roman" panose="02020603050405020304" pitchFamily="18" charset="0"/>
              </a:rPr>
              <a:t>a </a:t>
            </a:r>
            <a:r>
              <a:rPr lang="en-US" altLang="pt-PT" sz="2400">
                <a:cs typeface="Times New Roman" panose="02020603050405020304" pitchFamily="18" charset="0"/>
              </a:rPr>
              <a:t>new plant to expand its productive capacity.  </a:t>
            </a:r>
          </a:p>
          <a:p>
            <a:pPr lvl="1"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Sites being considered are Seattle, Washington and Birmingham.  </a:t>
            </a:r>
          </a:p>
          <a:p>
            <a:pPr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Table presents -  </a:t>
            </a:r>
          </a:p>
          <a:p>
            <a:pPr lvl="1"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Production costs and capacities for existing plants</a:t>
            </a:r>
            <a:r>
              <a:rPr lang="tr-TR" altLang="pt-PT" sz="2400">
                <a:cs typeface="Times New Roman" panose="02020603050405020304" pitchFamily="18" charset="0"/>
              </a:rPr>
              <a:t> and</a:t>
            </a:r>
            <a:r>
              <a:rPr lang="en-US" altLang="pt-PT" sz="2400">
                <a:cs typeface="Times New Roman" panose="02020603050405020304" pitchFamily="18" charset="0"/>
              </a:rPr>
              <a:t> demand at each warehouse. </a:t>
            </a:r>
          </a:p>
          <a:p>
            <a:pPr lvl="1"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Estimated production costs of new </a:t>
            </a:r>
            <a:r>
              <a:rPr lang="tr-TR" altLang="pt-PT" sz="2400">
                <a:cs typeface="Times New Roman" panose="02020603050405020304" pitchFamily="18" charset="0"/>
              </a:rPr>
              <a:t>(</a:t>
            </a:r>
            <a:r>
              <a:rPr lang="en-US" altLang="pt-PT" sz="2400">
                <a:cs typeface="Times New Roman" panose="02020603050405020304" pitchFamily="18" charset="0"/>
              </a:rPr>
              <a:t>proposed</a:t>
            </a:r>
            <a:r>
              <a:rPr lang="tr-TR" altLang="pt-PT" sz="2400">
                <a:cs typeface="Times New Roman" panose="02020603050405020304" pitchFamily="18" charset="0"/>
              </a:rPr>
              <a:t>)</a:t>
            </a:r>
            <a:r>
              <a:rPr lang="en-US" altLang="pt-PT" sz="2400">
                <a:cs typeface="Times New Roman" panose="02020603050405020304" pitchFamily="18" charset="0"/>
              </a:rPr>
              <a:t> plants.</a:t>
            </a:r>
          </a:p>
          <a:p>
            <a:pPr>
              <a:lnSpc>
                <a:spcPct val="9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Transportation costs from plants to warehouses are</a:t>
            </a:r>
            <a:r>
              <a:rPr lang="tr-TR" altLang="pt-PT" sz="2400">
                <a:cs typeface="Times New Roman" panose="02020603050405020304" pitchFamily="18" charset="0"/>
              </a:rPr>
              <a:t> also</a:t>
            </a:r>
            <a:r>
              <a:rPr lang="en-US" altLang="pt-PT" sz="2400">
                <a:cs typeface="Times New Roman" panose="02020603050405020304" pitchFamily="18" charset="0"/>
              </a:rPr>
              <a:t> summarized in </a:t>
            </a:r>
            <a:r>
              <a:rPr lang="tr-TR" altLang="pt-PT" sz="2400">
                <a:cs typeface="Times New Roman" panose="02020603050405020304" pitchFamily="18" charset="0"/>
              </a:rPr>
              <a:t>the </a:t>
            </a:r>
            <a:r>
              <a:rPr lang="en-US" altLang="pt-PT" sz="2400">
                <a:cs typeface="Times New Roman" panose="02020603050405020304" pitchFamily="18" charset="0"/>
              </a:rPr>
              <a:t>Table</a:t>
            </a:r>
            <a:r>
              <a:rPr lang="en-US" altLang="pt-PT" sz="2400"/>
              <a:t> 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8534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tr-TR" altLang="pt-PT" sz="26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6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600" b="1" i="1" u="sng">
                <a:solidFill>
                  <a:srgbClr val="003300"/>
                </a:solidFill>
              </a:rPr>
              <a:t> –Location (1 of</a:t>
            </a:r>
            <a:r>
              <a:rPr lang="tr-TR" altLang="pt-PT" sz="2600" b="1" i="1" u="sng"/>
              <a:t> 9)</a:t>
            </a:r>
            <a:endParaRPr lang="en-US" altLang="pt-PT" sz="2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541337"/>
          </a:xfrm>
        </p:spPr>
        <p:txBody>
          <a:bodyPr/>
          <a:lstStyle/>
          <a:p>
            <a:r>
              <a:rPr lang="en-US" altLang="pt-PT"/>
              <a:t/>
            </a:r>
            <a:br>
              <a:rPr lang="en-US" altLang="pt-PT"/>
            </a:br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r>
              <a:rPr lang="en-US" altLang="pt-PT">
                <a:solidFill>
                  <a:srgbClr val="660033"/>
                </a:solidFill>
              </a:rPr>
              <a:t/>
            </a:r>
            <a:br>
              <a:rPr lang="en-US" altLang="pt-PT">
                <a:solidFill>
                  <a:srgbClr val="660033"/>
                </a:solidFill>
              </a:rPr>
            </a:br>
            <a:endParaRPr lang="en-US" altLang="pt-PT">
              <a:solidFill>
                <a:srgbClr val="660033"/>
              </a:solidFill>
            </a:endParaRPr>
          </a:p>
        </p:txBody>
      </p:sp>
      <p:pic>
        <p:nvPicPr>
          <p:cNvPr id="3031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67700" cy="499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3111" name="Rectangle 7"/>
          <p:cNvSpPr>
            <a:spLocks noChangeArrowheads="1"/>
          </p:cNvSpPr>
          <p:nvPr/>
        </p:nvSpPr>
        <p:spPr bwMode="auto">
          <a:xfrm>
            <a:off x="0" y="685800"/>
            <a:ext cx="914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(2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96300" cy="388938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Problems:</a:t>
            </a:r>
            <a:endParaRPr lang="en-US" altLang="pt-PT">
              <a:solidFill>
                <a:srgbClr val="660033"/>
              </a:solidFill>
            </a:endParaRPr>
          </a:p>
        </p:txBody>
      </p:sp>
      <p:pic>
        <p:nvPicPr>
          <p:cNvPr id="3287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4" t="-9052"/>
          <a:stretch>
            <a:fillRect/>
          </a:stretch>
        </p:blipFill>
        <p:spPr bwMode="auto">
          <a:xfrm>
            <a:off x="381000" y="1143000"/>
            <a:ext cx="8362950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8711" name="Rectangle 7"/>
          <p:cNvSpPr>
            <a:spLocks noChangeArrowheads="1"/>
          </p:cNvSpPr>
          <p:nvPr/>
        </p:nvSpPr>
        <p:spPr bwMode="auto">
          <a:xfrm>
            <a:off x="304800" y="838200"/>
            <a:ext cx="883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(3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4651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Problems:</a:t>
            </a:r>
            <a:r>
              <a:rPr lang="en-US" altLang="pt-PT"/>
              <a:t> 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324850" cy="504983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Monthly fixed costs are $400,000 in  Seattle and $325,000 in Birmingham</a:t>
            </a:r>
          </a:p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Which new location will yield lowest cost in combination with existing plants and warehouses?  </a:t>
            </a:r>
          </a:p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Unit cost of shipping from each plant to warehouse is found by adding shipping costs to production costs</a:t>
            </a:r>
          </a:p>
          <a:p>
            <a:pPr>
              <a:lnSpc>
                <a:spcPct val="12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Solution</a:t>
            </a:r>
            <a:r>
              <a:rPr lang="tr-TR" altLang="pt-PT" sz="2800">
                <a:cs typeface="Times New Roman" panose="02020603050405020304" pitchFamily="18" charset="0"/>
              </a:rPr>
              <a:t> must</a:t>
            </a:r>
            <a:r>
              <a:rPr lang="en-US" altLang="pt-PT" sz="2800">
                <a:cs typeface="Times New Roman" panose="02020603050405020304" pitchFamily="18" charset="0"/>
              </a:rPr>
              <a:t> consider monthly fixed costs of operating new facility.</a:t>
            </a:r>
          </a:p>
        </p:txBody>
      </p:sp>
      <p:sp>
        <p:nvSpPr>
          <p:cNvPr id="304132" name="Rectangle 4"/>
          <p:cNvSpPr>
            <a:spLocks noChangeArrowheads="1"/>
          </p:cNvSpPr>
          <p:nvPr/>
        </p:nvSpPr>
        <p:spPr bwMode="auto">
          <a:xfrm>
            <a:off x="685800" y="7620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(4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3889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endParaRPr lang="en-US" altLang="pt-PT" b="0">
              <a:solidFill>
                <a:srgbClr val="660033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24850" cy="5278438"/>
          </a:xfrm>
        </p:spPr>
        <p:txBody>
          <a:bodyPr/>
          <a:lstStyle/>
          <a:p>
            <a:pPr algn="just"/>
            <a:r>
              <a:rPr lang="en-US" altLang="pt-PT" sz="2400">
                <a:cs typeface="Times New Roman" panose="02020603050405020304" pitchFamily="18" charset="0"/>
              </a:rPr>
              <a:t>Use binary variables for each of </a:t>
            </a:r>
            <a:r>
              <a:rPr lang="tr-TR" altLang="pt-PT" sz="2400">
                <a:cs typeface="Times New Roman" panose="02020603050405020304" pitchFamily="18" charset="0"/>
              </a:rPr>
              <a:t>the </a:t>
            </a:r>
            <a:r>
              <a:rPr lang="en-US" altLang="pt-PT" sz="2400">
                <a:cs typeface="Times New Roman" panose="02020603050405020304" pitchFamily="18" charset="0"/>
              </a:rPr>
              <a:t>two locations.  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	</a:t>
            </a:r>
            <a:r>
              <a:rPr lang="en-US" altLang="pt-PT" sz="2400" b="1" i="1">
                <a:cs typeface="Times New Roman" panose="02020603050405020304" pitchFamily="18" charset="0"/>
              </a:rPr>
              <a:t>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 =  1 if Seattle selected as new plant.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      =  0 otherwise.</a:t>
            </a:r>
          </a:p>
          <a:p>
            <a:pPr algn="just">
              <a:buFontTx/>
              <a:buNone/>
            </a:pPr>
            <a:r>
              <a:rPr lang="en-US" altLang="pt-PT" sz="2400" i="1">
                <a:cs typeface="Times New Roman" panose="02020603050405020304" pitchFamily="18" charset="0"/>
              </a:rPr>
              <a:t>	</a:t>
            </a:r>
            <a:r>
              <a:rPr lang="en-US" altLang="pt-PT" sz="2400" b="1" i="1">
                <a:cs typeface="Times New Roman" panose="02020603050405020304" pitchFamily="18" charset="0"/>
              </a:rPr>
              <a:t>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 =  1 if Birmingham is selected as new plant.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    =  0 otherwise.</a:t>
            </a:r>
          </a:p>
          <a:p>
            <a:pPr algn="just"/>
            <a:r>
              <a:rPr lang="en-US" altLang="pt-PT" sz="2400">
                <a:cs typeface="Times New Roman" panose="02020603050405020304" pitchFamily="18" charset="0"/>
              </a:rPr>
              <a:t>Use binary variables for representative quantities.</a:t>
            </a: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  	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ij</a:t>
            </a:r>
            <a:r>
              <a:rPr lang="en-US" altLang="pt-PT" sz="2400" b="1">
                <a:cs typeface="Times New Roman" panose="02020603050405020304" pitchFamily="18" charset="0"/>
              </a:rPr>
              <a:t> </a:t>
            </a:r>
            <a:r>
              <a:rPr lang="en-US" altLang="pt-PT" sz="2400">
                <a:cs typeface="Times New Roman" panose="02020603050405020304" pitchFamily="18" charset="0"/>
              </a:rPr>
              <a:t> =  # of units shipped from plant </a:t>
            </a:r>
            <a:r>
              <a:rPr lang="en-US" altLang="pt-PT" sz="2400" b="1" i="1">
                <a:cs typeface="Times New Roman" panose="02020603050405020304" pitchFamily="18" charset="0"/>
              </a:rPr>
              <a:t>i</a:t>
            </a:r>
            <a:r>
              <a:rPr lang="en-US" altLang="pt-PT" sz="2400">
                <a:cs typeface="Times New Roman" panose="02020603050405020304" pitchFamily="18" charset="0"/>
              </a:rPr>
              <a:t> to warehouse </a:t>
            </a:r>
            <a:r>
              <a:rPr lang="en-US" altLang="pt-PT" sz="2400" b="1" i="1">
                <a:cs typeface="Times New Roman" panose="02020603050405020304" pitchFamily="18" charset="0"/>
              </a:rPr>
              <a:t>j</a:t>
            </a:r>
            <a:endParaRPr lang="en-US" altLang="pt-PT" sz="2400" b="1"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where</a:t>
            </a:r>
          </a:p>
          <a:p>
            <a:pPr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  </a:t>
            </a:r>
            <a:r>
              <a:rPr lang="en-US" altLang="pt-PT" sz="2400" b="1" i="1">
                <a:cs typeface="Times New Roman" panose="02020603050405020304" pitchFamily="18" charset="0"/>
              </a:rPr>
              <a:t>i</a:t>
            </a:r>
            <a:r>
              <a:rPr lang="en-US" altLang="pt-PT" sz="2400">
                <a:cs typeface="Times New Roman" panose="02020603050405020304" pitchFamily="18" charset="0"/>
              </a:rPr>
              <a:t>   =   C (Cincinnati), K (Kansas City), P ( Pittsburgh), </a:t>
            </a:r>
          </a:p>
          <a:p>
            <a:pPr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         S ( Seattle), or B (Birmingham)</a:t>
            </a:r>
          </a:p>
          <a:p>
            <a:pPr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</a:t>
            </a:r>
            <a:r>
              <a:rPr lang="en-US" altLang="pt-PT" sz="2400" b="1" i="1">
                <a:cs typeface="Times New Roman" panose="02020603050405020304" pitchFamily="18" charset="0"/>
              </a:rPr>
              <a:t>j</a:t>
            </a:r>
            <a:r>
              <a:rPr lang="en-US" altLang="pt-PT" sz="2400">
                <a:cs typeface="Times New Roman" panose="02020603050405020304" pitchFamily="18" charset="0"/>
              </a:rPr>
              <a:t>   =  D (Detroit), H (Houston), N (New York), or </a:t>
            </a:r>
          </a:p>
          <a:p>
            <a:pPr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         L (Los Angeles)</a:t>
            </a:r>
            <a:r>
              <a:rPr lang="en-US" altLang="pt-PT" sz="2400"/>
              <a:t> 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609600" y="7620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(5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762000" y="495300"/>
            <a:ext cx="77724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ctr" eaLnBrk="0" hangingPunct="0"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tr-TR" altLang="pt-PT" sz="4000">
                <a:solidFill>
                  <a:srgbClr val="660033"/>
                </a:solidFill>
              </a:rPr>
              <a:t>Complexities of ILPS</a:t>
            </a:r>
          </a:p>
        </p:txBody>
      </p:sp>
      <p:sp>
        <p:nvSpPr>
          <p:cNvPr id="493573" name="Rectangle 5"/>
          <p:cNvSpPr>
            <a:spLocks noChangeArrowheads="1"/>
          </p:cNvSpPr>
          <p:nvPr/>
        </p:nvSpPr>
        <p:spPr bwMode="auto">
          <a:xfrm>
            <a:off x="304800" y="1828800"/>
            <a:ext cx="861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pt-PT" sz="2800"/>
              <a:t> </a:t>
            </a:r>
            <a:r>
              <a:rPr lang="tr-TR" altLang="pt-PT" sz="3200"/>
              <a:t>If an integer model is solved as a simple linear model, at the optimal solution non-integer values may be attained.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tr-TR" altLang="pt-PT" sz="320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pt-PT" sz="3200"/>
              <a:t>Rounding to integer values may result in: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pt-PT" sz="3200"/>
              <a:t>Infeasible solutions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pt-PT" sz="3200"/>
              <a:t>Feasible but not optimal solutions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pt-PT" sz="3200"/>
              <a:t>Optimal solutions.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5413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r>
              <a:rPr lang="tr-TR" altLang="pt-PT" b="0">
                <a:solidFill>
                  <a:srgbClr val="660033"/>
                </a:solidFill>
              </a:rPr>
              <a:t> </a:t>
            </a:r>
            <a:endParaRPr lang="en-US" altLang="pt-PT" b="0">
              <a:solidFill>
                <a:srgbClr val="660033"/>
              </a:solidFill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50963"/>
            <a:ext cx="8401050" cy="504983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r>
              <a:rPr lang="en-US" altLang="pt-PT" sz="2800" b="1">
                <a:cs typeface="Times New Roman" panose="02020603050405020304" pitchFamily="18" charset="0"/>
              </a:rPr>
              <a:t>Objective:   minimize total costs  = 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tr-TR" altLang="pt-PT" sz="2800" b="1">
                <a:cs typeface="Times New Roman" panose="02020603050405020304" pitchFamily="18" charset="0"/>
              </a:rPr>
              <a:t>    </a:t>
            </a:r>
            <a:r>
              <a:rPr lang="en-US" altLang="pt-PT" sz="2800" b="1">
                <a:cs typeface="Times New Roman" panose="02020603050405020304" pitchFamily="18" charset="0"/>
              </a:rPr>
              <a:t>$73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CD</a:t>
            </a:r>
            <a:r>
              <a:rPr lang="en-US" altLang="pt-PT" sz="2800" b="1">
                <a:cs typeface="Times New Roman" panose="02020603050405020304" pitchFamily="18" charset="0"/>
              </a:rPr>
              <a:t> + $103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CH</a:t>
            </a:r>
            <a:r>
              <a:rPr lang="en-US" altLang="pt-PT" sz="2800" b="1">
                <a:cs typeface="Times New Roman" panose="02020603050405020304" pitchFamily="18" charset="0"/>
              </a:rPr>
              <a:t> + $88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CN</a:t>
            </a:r>
            <a:r>
              <a:rPr lang="en-US" altLang="pt-PT" sz="2800" b="1">
                <a:cs typeface="Times New Roman" panose="02020603050405020304" pitchFamily="18" charset="0"/>
              </a:rPr>
              <a:t> + $108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CL</a:t>
            </a:r>
            <a:r>
              <a:rPr lang="en-US" altLang="pt-PT" sz="2800" b="1">
                <a:cs typeface="Times New Roman" panose="02020603050405020304" pitchFamily="18" charset="0"/>
              </a:rPr>
              <a:t> + $85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KD</a:t>
            </a:r>
            <a:r>
              <a:rPr lang="en-US" altLang="pt-PT" sz="2800" b="1">
                <a:cs typeface="Times New Roman" panose="02020603050405020304" pitchFamily="18" charset="0"/>
              </a:rPr>
              <a:t> + $80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KH</a:t>
            </a:r>
            <a:r>
              <a:rPr lang="en-US" altLang="pt-PT" sz="2800" b="1">
                <a:cs typeface="Times New Roman" panose="02020603050405020304" pitchFamily="18" charset="0"/>
              </a:rPr>
              <a:t> + $100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KN</a:t>
            </a:r>
            <a:r>
              <a:rPr lang="en-US" altLang="pt-PT" sz="2800" b="1">
                <a:cs typeface="Times New Roman" panose="02020603050405020304" pitchFamily="18" charset="0"/>
              </a:rPr>
              <a:t> + $90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KL</a:t>
            </a:r>
            <a:r>
              <a:rPr lang="en-US" altLang="pt-PT" sz="2800" b="1">
                <a:cs typeface="Times New Roman" panose="02020603050405020304" pitchFamily="18" charset="0"/>
              </a:rPr>
              <a:t> + $88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PD</a:t>
            </a:r>
            <a:r>
              <a:rPr lang="en-US" altLang="pt-PT" sz="2800" b="1">
                <a:cs typeface="Times New Roman" panose="02020603050405020304" pitchFamily="18" charset="0"/>
              </a:rPr>
              <a:t> + $97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PH</a:t>
            </a:r>
            <a:r>
              <a:rPr lang="en-US" altLang="pt-PT" sz="2800" b="1">
                <a:cs typeface="Times New Roman" panose="02020603050405020304" pitchFamily="18" charset="0"/>
              </a:rPr>
              <a:t> + $78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PN</a:t>
            </a:r>
            <a:r>
              <a:rPr lang="en-US" altLang="pt-PT" sz="2800" b="1">
                <a:cs typeface="Times New Roman" panose="02020603050405020304" pitchFamily="18" charset="0"/>
              </a:rPr>
              <a:t> + $118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PL</a:t>
            </a:r>
            <a:r>
              <a:rPr lang="en-US" altLang="pt-PT" sz="2800" b="1">
                <a:cs typeface="Times New Roman" panose="02020603050405020304" pitchFamily="18" charset="0"/>
              </a:rPr>
              <a:t> + $84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SD</a:t>
            </a:r>
            <a:r>
              <a:rPr lang="en-US" altLang="pt-PT" sz="2800" b="1">
                <a:cs typeface="Times New Roman" panose="02020603050405020304" pitchFamily="18" charset="0"/>
              </a:rPr>
              <a:t> + $79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SH</a:t>
            </a:r>
            <a:r>
              <a:rPr lang="en-US" altLang="pt-PT" sz="2800" b="1">
                <a:cs typeface="Times New Roman" panose="02020603050405020304" pitchFamily="18" charset="0"/>
              </a:rPr>
              <a:t> + $90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SN</a:t>
            </a:r>
            <a:r>
              <a:rPr lang="en-US" altLang="pt-PT" sz="2800" b="1">
                <a:cs typeface="Times New Roman" panose="02020603050405020304" pitchFamily="18" charset="0"/>
              </a:rPr>
              <a:t> + $99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SL</a:t>
            </a:r>
            <a:r>
              <a:rPr lang="en-US" altLang="pt-PT" sz="2800" b="1">
                <a:cs typeface="Times New Roman" panose="02020603050405020304" pitchFamily="18" charset="0"/>
              </a:rPr>
              <a:t> + $113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BD</a:t>
            </a:r>
            <a:r>
              <a:rPr lang="en-US" altLang="pt-PT" sz="2800" b="1">
                <a:cs typeface="Times New Roman" panose="02020603050405020304" pitchFamily="18" charset="0"/>
              </a:rPr>
              <a:t> + $91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BH</a:t>
            </a:r>
            <a:r>
              <a:rPr lang="en-US" altLang="pt-PT" sz="2800" b="1">
                <a:cs typeface="Times New Roman" panose="02020603050405020304" pitchFamily="18" charset="0"/>
              </a:rPr>
              <a:t> + $118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BN</a:t>
            </a:r>
            <a:r>
              <a:rPr lang="en-US" altLang="pt-PT" sz="2800" b="1">
                <a:cs typeface="Times New Roman" panose="02020603050405020304" pitchFamily="18" charset="0"/>
              </a:rPr>
              <a:t> + $80</a:t>
            </a:r>
            <a:r>
              <a:rPr lang="en-US" altLang="pt-PT" sz="2800" b="1" i="1">
                <a:cs typeface="Times New Roman" panose="02020603050405020304" pitchFamily="18" charset="0"/>
              </a:rPr>
              <a:t>X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BL</a:t>
            </a:r>
            <a:r>
              <a:rPr lang="en-US" altLang="pt-PT" sz="2800" b="1">
                <a:cs typeface="Times New Roman" panose="02020603050405020304" pitchFamily="18" charset="0"/>
              </a:rPr>
              <a:t> + $400,000</a:t>
            </a:r>
            <a:r>
              <a:rPr lang="en-US" altLang="pt-PT" sz="2800" b="1" i="1">
                <a:cs typeface="Times New Roman" panose="02020603050405020304" pitchFamily="18" charset="0"/>
              </a:rPr>
              <a:t>Y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800" b="1">
                <a:cs typeface="Times New Roman" panose="02020603050405020304" pitchFamily="18" charset="0"/>
              </a:rPr>
              <a:t> + $325,000</a:t>
            </a:r>
            <a:r>
              <a:rPr lang="en-US" altLang="pt-PT" sz="2800" b="1" i="1">
                <a:cs typeface="Times New Roman" panose="02020603050405020304" pitchFamily="18" charset="0"/>
              </a:rPr>
              <a:t>Y</a:t>
            </a:r>
            <a:r>
              <a:rPr lang="en-US" altLang="pt-PT" sz="2800" b="1" baseline="-30000">
                <a:cs typeface="Times New Roman" panose="02020603050405020304" pitchFamily="18" charset="0"/>
              </a:rPr>
              <a:t>B</a:t>
            </a:r>
          </a:p>
          <a:p>
            <a:pPr>
              <a:lnSpc>
                <a:spcPct val="11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Last two terms in above expression represent fixed costs.</a:t>
            </a:r>
          </a:p>
          <a:p>
            <a:pPr>
              <a:lnSpc>
                <a:spcPct val="11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Costs incurred only if plant is built at location that has variable </a:t>
            </a:r>
            <a:r>
              <a:rPr lang="en-US" altLang="pt-PT" sz="2800" i="1">
                <a:cs typeface="Times New Roman" panose="02020603050405020304" pitchFamily="18" charset="0"/>
              </a:rPr>
              <a:t>Y</a:t>
            </a:r>
            <a:r>
              <a:rPr lang="en-US" altLang="pt-PT" sz="2800" baseline="-30000">
                <a:cs typeface="Times New Roman" panose="02020603050405020304" pitchFamily="18" charset="0"/>
              </a:rPr>
              <a:t>i  </a:t>
            </a:r>
            <a:r>
              <a:rPr lang="en-US" altLang="pt-PT" sz="2800">
                <a:cs typeface="Times New Roman" panose="02020603050405020304" pitchFamily="18" charset="0"/>
              </a:rPr>
              <a:t> = 1.</a:t>
            </a:r>
            <a:r>
              <a:rPr lang="en-US" altLang="pt-PT" sz="2800"/>
              <a:t> 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609600" y="762000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(6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4651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382000" cy="5126037"/>
          </a:xfrm>
        </p:spPr>
        <p:txBody>
          <a:bodyPr/>
          <a:lstStyle/>
          <a:p>
            <a:r>
              <a:rPr lang="en-US" altLang="pt-PT" sz="2400">
                <a:cs typeface="Times New Roman" panose="02020603050405020304" pitchFamily="18" charset="0"/>
              </a:rPr>
              <a:t>Flow balance constraints at plants and warehouses: </a:t>
            </a:r>
          </a:p>
          <a:p>
            <a:pPr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	</a:t>
            </a:r>
            <a:r>
              <a:rPr lang="en-US" altLang="pt-PT" sz="2400" b="1">
                <a:cs typeface="Times New Roman" panose="02020603050405020304" pitchFamily="18" charset="0"/>
              </a:rPr>
              <a:t>Net flow  =  (Total flow </a:t>
            </a:r>
            <a:r>
              <a:rPr lang="en-US" altLang="pt-PT" sz="2400" b="1" i="1">
                <a:cs typeface="Times New Roman" panose="02020603050405020304" pitchFamily="18" charset="0"/>
              </a:rPr>
              <a:t>in</a:t>
            </a:r>
            <a:r>
              <a:rPr lang="en-US" altLang="pt-PT" sz="2400" b="1">
                <a:cs typeface="Times New Roman" panose="02020603050405020304" pitchFamily="18" charset="0"/>
              </a:rPr>
              <a:t> to node) - (Total flow </a:t>
            </a:r>
            <a:r>
              <a:rPr lang="en-US" altLang="pt-PT" sz="2400" b="1" i="1">
                <a:cs typeface="Times New Roman" panose="02020603050405020304" pitchFamily="18" charset="0"/>
              </a:rPr>
              <a:t>out</a:t>
            </a:r>
            <a:r>
              <a:rPr lang="en-US" altLang="pt-PT" sz="2400" b="1">
                <a:cs typeface="Times New Roman" panose="02020603050405020304" pitchFamily="18" charset="0"/>
              </a:rPr>
              <a:t> of node)</a:t>
            </a:r>
            <a:r>
              <a:rPr lang="en-US" altLang="pt-PT" sz="2400" b="1"/>
              <a:t> </a:t>
            </a:r>
          </a:p>
          <a:p>
            <a:r>
              <a:rPr lang="en-US" altLang="pt-PT" sz="2400">
                <a:cs typeface="Times New Roman" panose="02020603050405020304" pitchFamily="18" charset="0"/>
              </a:rPr>
              <a:t>Flow balance constraints at existing plants (Cincinnati, Kansas City, and Pittsburgh) :</a:t>
            </a:r>
          </a:p>
          <a:p>
            <a:pPr algn="just"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 (0) - (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CL</a:t>
            </a:r>
            <a:r>
              <a:rPr lang="en-US" altLang="pt-PT" sz="2400" b="1">
                <a:cs typeface="Times New Roman" panose="02020603050405020304" pitchFamily="18" charset="0"/>
              </a:rPr>
              <a:t>) = -15,000</a:t>
            </a:r>
            <a:r>
              <a:rPr lang="en-US" altLang="pt-PT" sz="2400">
                <a:cs typeface="Times New Roman" panose="02020603050405020304" pitchFamily="18" charset="0"/>
              </a:rPr>
              <a:t>	(Cincinnati supply)</a:t>
            </a:r>
          </a:p>
          <a:p>
            <a:pPr algn="just"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 (0) - (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KL</a:t>
            </a:r>
            <a:r>
              <a:rPr lang="en-US" altLang="pt-PT" sz="2400" b="1">
                <a:cs typeface="Times New Roman" panose="02020603050405020304" pitchFamily="18" charset="0"/>
              </a:rPr>
              <a:t>) = -6,000</a:t>
            </a:r>
            <a:r>
              <a:rPr lang="en-US" altLang="pt-PT" sz="2400">
                <a:cs typeface="Times New Roman" panose="02020603050405020304" pitchFamily="18" charset="0"/>
              </a:rPr>
              <a:t>	(Kansas City supply)</a:t>
            </a:r>
          </a:p>
          <a:p>
            <a:pPr algn="just"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 (0) - (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PL</a:t>
            </a:r>
            <a:r>
              <a:rPr lang="en-US" altLang="pt-PT" sz="2400" b="1">
                <a:cs typeface="Times New Roman" panose="02020603050405020304" pitchFamily="18" charset="0"/>
              </a:rPr>
              <a:t>) = -14,000</a:t>
            </a:r>
            <a:r>
              <a:rPr lang="en-US" altLang="pt-PT" sz="2400">
                <a:cs typeface="Times New Roman" panose="02020603050405020304" pitchFamily="18" charset="0"/>
              </a:rPr>
              <a:t>	(Pittsburgh supply)</a:t>
            </a:r>
          </a:p>
          <a:p>
            <a:r>
              <a:rPr lang="en-US" altLang="pt-PT" sz="2400">
                <a:cs typeface="Times New Roman" panose="02020603050405020304" pitchFamily="18" charset="0"/>
              </a:rPr>
              <a:t>Flow balance constraint for new plant - </a:t>
            </a:r>
            <a:r>
              <a:rPr lang="en-US" altLang="pt-PT" sz="2400" b="1">
                <a:cs typeface="Times New Roman" panose="02020603050405020304" pitchFamily="18" charset="0"/>
              </a:rPr>
              <a:t>account for the 0,1 (Binary) </a:t>
            </a:r>
            <a:r>
              <a:rPr lang="en-US" altLang="pt-PT" sz="2400" b="1" i="1">
                <a:cs typeface="Times New Roman" panose="02020603050405020304" pitchFamily="18" charset="0"/>
              </a:rPr>
              <a:t>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and </a:t>
            </a:r>
            <a:r>
              <a:rPr lang="en-US" altLang="pt-PT" sz="2400" b="1" i="1">
                <a:cs typeface="Times New Roman" panose="02020603050405020304" pitchFamily="18" charset="0"/>
              </a:rPr>
              <a:t>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 </a:t>
            </a:r>
            <a:r>
              <a:rPr lang="en-US" altLang="pt-PT" sz="2400" b="1">
                <a:cs typeface="Times New Roman" panose="02020603050405020304" pitchFamily="18" charset="0"/>
              </a:rPr>
              <a:t>variables:</a:t>
            </a:r>
          </a:p>
          <a:p>
            <a:pPr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 (0) - (X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SD</a:t>
            </a:r>
            <a:r>
              <a:rPr lang="en-US" altLang="pt-PT" sz="2400" b="1">
                <a:cs typeface="Times New Roman" panose="02020603050405020304" pitchFamily="18" charset="0"/>
              </a:rPr>
              <a:t> +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SH</a:t>
            </a:r>
            <a:r>
              <a:rPr lang="en-US" altLang="pt-PT" sz="2400" b="1">
                <a:cs typeface="Times New Roman" panose="02020603050405020304" pitchFamily="18" charset="0"/>
              </a:rPr>
              <a:t> +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SN</a:t>
            </a:r>
            <a:r>
              <a:rPr lang="en-US" altLang="pt-PT" sz="2400" b="1">
                <a:cs typeface="Times New Roman" panose="02020603050405020304" pitchFamily="18" charset="0"/>
              </a:rPr>
              <a:t> +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SL</a:t>
            </a:r>
            <a:r>
              <a:rPr lang="en-US" altLang="pt-PT" sz="2400" b="1">
                <a:cs typeface="Times New Roman" panose="02020603050405020304" pitchFamily="18" charset="0"/>
              </a:rPr>
              <a:t>) = -11,000Y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     </a:t>
            </a:r>
            <a:r>
              <a:rPr lang="en-US" altLang="pt-PT" sz="2400" b="1">
                <a:cs typeface="Times New Roman" panose="02020603050405020304" pitchFamily="18" charset="0"/>
              </a:rPr>
              <a:t>(Seattle supply)</a:t>
            </a:r>
          </a:p>
          <a:p>
            <a:pPr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 (0) - (X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BD</a:t>
            </a:r>
            <a:r>
              <a:rPr lang="en-US" altLang="pt-PT" sz="2400" b="1">
                <a:cs typeface="Times New Roman" panose="02020603050405020304" pitchFamily="18" charset="0"/>
              </a:rPr>
              <a:t> +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BH</a:t>
            </a:r>
            <a:r>
              <a:rPr lang="en-US" altLang="pt-PT" sz="2400" b="1">
                <a:cs typeface="Times New Roman" panose="02020603050405020304" pitchFamily="18" charset="0"/>
              </a:rPr>
              <a:t> +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BN</a:t>
            </a:r>
            <a:r>
              <a:rPr lang="en-US" altLang="pt-PT" sz="2400" b="1">
                <a:cs typeface="Times New Roman" panose="02020603050405020304" pitchFamily="18" charset="0"/>
              </a:rPr>
              <a:t> +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BL</a:t>
            </a:r>
            <a:r>
              <a:rPr lang="en-US" altLang="pt-PT" sz="2400" b="1">
                <a:cs typeface="Times New Roman" panose="02020603050405020304" pitchFamily="18" charset="0"/>
              </a:rPr>
              <a:t>) = -11,000Y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   </a:t>
            </a:r>
            <a:r>
              <a:rPr lang="en-US" altLang="pt-PT" sz="2400" b="1">
                <a:cs typeface="Times New Roman" panose="02020603050405020304" pitchFamily="18" charset="0"/>
              </a:rPr>
              <a:t>(Birmingham</a:t>
            </a:r>
          </a:p>
          <a:p>
            <a:pPr>
              <a:buFontTx/>
              <a:buNone/>
            </a:pPr>
            <a:r>
              <a:rPr lang="en-US" altLang="pt-PT" sz="2400" b="1">
                <a:cs typeface="Times New Roman" panose="02020603050405020304" pitchFamily="18" charset="0"/>
              </a:rPr>
              <a:t>                                                                               supply)</a:t>
            </a:r>
            <a:r>
              <a:rPr lang="en-US" altLang="pt-PT" b="1"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07204" name="Rectangle 4"/>
          <p:cNvSpPr>
            <a:spLocks noChangeArrowheads="1"/>
          </p:cNvSpPr>
          <p:nvPr/>
        </p:nvSpPr>
        <p:spPr bwMode="auto">
          <a:xfrm>
            <a:off x="838200" y="609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(7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4651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endParaRPr lang="en-US" altLang="pt-PT" b="0">
              <a:solidFill>
                <a:srgbClr val="660033"/>
              </a:solidFill>
            </a:endParaRP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324850" cy="5049837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Flow balance constraints at existing warehouses (Detroit, Houston, New York, and Los Angeles):</a:t>
            </a:r>
          </a:p>
          <a:p>
            <a:pPr algn="just">
              <a:lnSpc>
                <a:spcPct val="12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SD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BD</a:t>
            </a:r>
            <a:r>
              <a:rPr lang="en-US" altLang="pt-PT" sz="2400" b="1">
                <a:cs typeface="Times New Roman" panose="02020603050405020304" pitchFamily="18" charset="0"/>
              </a:rPr>
              <a:t>  =  10,000 </a:t>
            </a:r>
            <a:r>
              <a:rPr lang="en-US" altLang="pt-PT" sz="2400">
                <a:cs typeface="Times New Roman" panose="02020603050405020304" pitchFamily="18" charset="0"/>
              </a:rPr>
              <a:t>  (Detroit demand)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 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SH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BH</a:t>
            </a:r>
            <a:r>
              <a:rPr lang="en-US" altLang="pt-PT" sz="2400" b="1">
                <a:cs typeface="Times New Roman" panose="02020603050405020304" pitchFamily="18" charset="0"/>
              </a:rPr>
              <a:t>  =  12,000 </a:t>
            </a:r>
            <a:r>
              <a:rPr lang="en-US" altLang="pt-PT" sz="2400">
                <a:cs typeface="Times New Roman" panose="02020603050405020304" pitchFamily="18" charset="0"/>
              </a:rPr>
              <a:t>  (Houston demand)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 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SN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BN</a:t>
            </a:r>
            <a:r>
              <a:rPr lang="en-US" altLang="pt-PT" sz="2400" b="1">
                <a:cs typeface="Times New Roman" panose="02020603050405020304" pitchFamily="18" charset="0"/>
              </a:rPr>
              <a:t>  =  15,000  </a:t>
            </a:r>
            <a:r>
              <a:rPr lang="en-US" altLang="pt-PT" sz="2400">
                <a:cs typeface="Times New Roman" panose="02020603050405020304" pitchFamily="18" charset="0"/>
              </a:rPr>
              <a:t>  (New York demand)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pt-PT" sz="2400" b="1" i="1">
                <a:cs typeface="Times New Roman" panose="02020603050405020304" pitchFamily="18" charset="0"/>
              </a:rPr>
              <a:t>  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CL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KL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PL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SL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X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BL</a:t>
            </a:r>
            <a:r>
              <a:rPr lang="en-US" altLang="pt-PT" sz="2400" b="1">
                <a:cs typeface="Times New Roman" panose="02020603050405020304" pitchFamily="18" charset="0"/>
              </a:rPr>
              <a:t>  =  9,000</a:t>
            </a:r>
            <a:r>
              <a:rPr lang="en-US" altLang="pt-PT" sz="2400">
                <a:cs typeface="Times New Roman" panose="02020603050405020304" pitchFamily="18" charset="0"/>
              </a:rPr>
              <a:t>	(Los Angeles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                                                                                     demand)</a:t>
            </a:r>
          </a:p>
          <a:p>
            <a:pPr algn="just">
              <a:lnSpc>
                <a:spcPct val="12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Ensure exactly one of two sites is selected for new plant.  </a:t>
            </a:r>
          </a:p>
          <a:p>
            <a:pPr algn="just">
              <a:lnSpc>
                <a:spcPct val="120000"/>
              </a:lnSpc>
            </a:pPr>
            <a:r>
              <a:rPr lang="en-US" altLang="pt-PT" sz="2400">
                <a:cs typeface="Times New Roman" panose="02020603050405020304" pitchFamily="18" charset="0"/>
              </a:rPr>
              <a:t>Mutually exclusive variable: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US" altLang="pt-PT" sz="2400">
                <a:cs typeface="Times New Roman" panose="02020603050405020304" pitchFamily="18" charset="0"/>
              </a:rPr>
              <a:t> </a:t>
            </a:r>
            <a:r>
              <a:rPr lang="en-US" altLang="pt-PT" sz="2400" b="1" i="1">
                <a:cs typeface="Times New Roman" panose="02020603050405020304" pitchFamily="18" charset="0"/>
              </a:rPr>
              <a:t>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S</a:t>
            </a:r>
            <a:r>
              <a:rPr lang="en-US" altLang="pt-PT" sz="2400" b="1">
                <a:cs typeface="Times New Roman" panose="02020603050405020304" pitchFamily="18" charset="0"/>
              </a:rPr>
              <a:t> + </a:t>
            </a:r>
            <a:r>
              <a:rPr lang="en-US" altLang="pt-PT" sz="2400" b="1" i="1">
                <a:cs typeface="Times New Roman" panose="02020603050405020304" pitchFamily="18" charset="0"/>
              </a:rPr>
              <a:t>Y</a:t>
            </a:r>
            <a:r>
              <a:rPr lang="en-US" altLang="pt-PT" sz="2400" b="1" baseline="-30000">
                <a:cs typeface="Times New Roman" panose="02020603050405020304" pitchFamily="18" charset="0"/>
              </a:rPr>
              <a:t>B</a:t>
            </a:r>
            <a:r>
              <a:rPr lang="en-US" altLang="pt-PT" sz="2400" b="1">
                <a:cs typeface="Times New Roman" panose="02020603050405020304" pitchFamily="18" charset="0"/>
              </a:rPr>
              <a:t>  =  1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pt-PT" b="1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685800" y="6096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(8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541337"/>
          </a:xfrm>
        </p:spPr>
        <p:txBody>
          <a:bodyPr/>
          <a:lstStyle/>
          <a:p>
            <a:r>
              <a:rPr lang="en-US" altLang="pt-PT">
                <a:solidFill>
                  <a:srgbClr val="660033"/>
                </a:solidFill>
              </a:rPr>
              <a:t>Excel Layout</a:t>
            </a: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58175" cy="565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0663"/>
            <a:ext cx="8496300" cy="769937"/>
          </a:xfrm>
        </p:spPr>
        <p:txBody>
          <a:bodyPr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endParaRPr lang="en-US" altLang="pt-PT">
              <a:solidFill>
                <a:srgbClr val="660033"/>
              </a:solidFill>
            </a:endParaRP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0963"/>
            <a:ext cx="8324850" cy="504983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Cost of shipping was $3,704,000 if new plant built at Seattle.  </a:t>
            </a:r>
          </a:p>
          <a:p>
            <a:pPr>
              <a:lnSpc>
                <a:spcPct val="13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Cost was $3,741,000 if new plant built at Birmingham.  </a:t>
            </a:r>
          </a:p>
          <a:p>
            <a:pPr>
              <a:lnSpc>
                <a:spcPct val="13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Including fixed costs, total costs would be:</a:t>
            </a:r>
          </a:p>
          <a:p>
            <a:pPr algn="just">
              <a:lnSpc>
                <a:spcPct val="130000"/>
              </a:lnSpc>
              <a:buFontTx/>
              <a:buNone/>
            </a:pPr>
            <a:r>
              <a:rPr lang="en-US" altLang="pt-PT" sz="2800">
                <a:cs typeface="Times New Roman" panose="02020603050405020304" pitchFamily="18" charset="0"/>
              </a:rPr>
              <a:t> 	Seattle:          $3,704,000 + $400,000    =    $4,104,000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pt-PT" sz="2800">
                <a:cs typeface="Times New Roman" panose="02020603050405020304" pitchFamily="18" charset="0"/>
              </a:rPr>
              <a:t>	Birmingham: $3,741,000 + $325,000   =    $4,066,000</a:t>
            </a:r>
          </a:p>
          <a:p>
            <a:pPr algn="just">
              <a:lnSpc>
                <a:spcPct val="130000"/>
              </a:lnSpc>
            </a:pPr>
            <a:r>
              <a:rPr lang="en-US" altLang="pt-PT" sz="2800">
                <a:cs typeface="Times New Roman" panose="02020603050405020304" pitchFamily="18" charset="0"/>
              </a:rPr>
              <a:t> Select Birmingham as site for new plant.  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685800" y="838200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tr-TR" altLang="pt-PT" sz="2800" b="1" i="1" u="sng">
                <a:solidFill>
                  <a:srgbClr val="003300"/>
                </a:solidFill>
              </a:rPr>
              <a:t>Example 2: </a:t>
            </a:r>
            <a:r>
              <a:rPr lang="en-US" altLang="pt-PT" sz="2800" b="1" i="1" u="sng">
                <a:solidFill>
                  <a:srgbClr val="003300"/>
                </a:solidFill>
              </a:rPr>
              <a:t>Hardgrave Machine Company</a:t>
            </a:r>
            <a:r>
              <a:rPr lang="tr-TR" altLang="pt-PT" sz="2800" b="1" i="1" u="sng">
                <a:solidFill>
                  <a:srgbClr val="003300"/>
                </a:solidFill>
              </a:rPr>
              <a:t> (9 of 9)</a:t>
            </a:r>
            <a:endParaRPr lang="en-US" altLang="pt-PT" sz="2800" b="1" i="1" u="sng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0663"/>
            <a:ext cx="8420100" cy="541337"/>
          </a:xfrm>
        </p:spPr>
        <p:txBody>
          <a:bodyPr/>
          <a:lstStyle/>
          <a:p>
            <a:r>
              <a:rPr lang="en-US" altLang="pt-PT" sz="3600">
                <a:solidFill>
                  <a:srgbClr val="660033"/>
                </a:solidFill>
              </a:rPr>
              <a:t>Excel Layout</a:t>
            </a:r>
            <a:endParaRPr lang="en-US" altLang="pt-PT" sz="2000">
              <a:solidFill>
                <a:srgbClr val="660033"/>
              </a:solidFill>
            </a:endParaRPr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19150"/>
            <a:ext cx="79057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2819400"/>
            <a:ext cx="7575550" cy="946150"/>
          </a:xfrm>
        </p:spPr>
        <p:txBody>
          <a:bodyPr/>
          <a:lstStyle/>
          <a:p>
            <a:r>
              <a:rPr lang="tr-TR" altLang="pt-PT">
                <a:solidFill>
                  <a:srgbClr val="003300"/>
                </a:solidFill>
              </a:rPr>
              <a:t>Globe Electronics, Inc. </a:t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>
                <a:solidFill>
                  <a:srgbClr val="003300"/>
                </a:solidFill>
              </a:rPr>
              <a:t>Two Different Problems, </a:t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>
                <a:solidFill>
                  <a:srgbClr val="003300"/>
                </a:solidFill>
              </a:rPr>
              <a:t>Two Different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7700" cy="938213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>
                <a:solidFill>
                  <a:srgbClr val="660033"/>
                </a:solidFill>
              </a:rPr>
              <a:t>Fixed Charge Problems</a:t>
            </a:r>
            <a:br>
              <a:rPr lang="tr-TR" altLang="pt-PT">
                <a:solidFill>
                  <a:srgbClr val="660033"/>
                </a:solidFill>
              </a:rPr>
            </a:br>
            <a:r>
              <a:rPr lang="tr-TR" altLang="pt-PT" sz="2800" u="sng">
                <a:solidFill>
                  <a:srgbClr val="003300"/>
                </a:solidFill>
              </a:rPr>
              <a:t>Example 3.Globe Electronics, Inc. Data (1 of 5)</a:t>
            </a:r>
          </a:p>
        </p:txBody>
      </p:sp>
      <p:sp>
        <p:nvSpPr>
          <p:cNvPr id="452611" name="Rectangle 3"/>
          <p:cNvSpPr>
            <a:spLocks noChangeArrowheads="1"/>
          </p:cNvSpPr>
          <p:nvPr/>
        </p:nvSpPr>
        <p:spPr bwMode="auto">
          <a:xfrm>
            <a:off x="533400" y="1600200"/>
            <a:ext cx="82280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tr-TR" altLang="pt-PT" sz="2800"/>
              <a:t>Globe Electronics, Inc. manufactures two styles of remote control cable boxes, G50 and G90.</a:t>
            </a:r>
          </a:p>
          <a:p>
            <a:pPr eaLnBrk="0" hangingPunct="0">
              <a:spcBef>
                <a:spcPct val="20000"/>
              </a:spcBef>
            </a:pPr>
            <a:endParaRPr lang="tr-TR" altLang="pt-PT" sz="280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tr-TR" altLang="pt-PT" sz="2800"/>
              <a:t>Globe runs four production facilities  and three distribution centers.</a:t>
            </a:r>
          </a:p>
          <a:p>
            <a:pPr eaLnBrk="0" hangingPunct="0">
              <a:spcBef>
                <a:spcPct val="20000"/>
              </a:spcBef>
            </a:pPr>
            <a:endParaRPr lang="tr-TR" altLang="pt-PT" sz="2800"/>
          </a:p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tr-TR" altLang="pt-PT" sz="2800"/>
              <a:t>Each plant operates under unique conditions, thus has a different fixed operating cost, production costs, production rate, and production time available.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ChangeArrowheads="1"/>
          </p:cNvSpPr>
          <p:nvPr/>
        </p:nvSpPr>
        <p:spPr bwMode="auto">
          <a:xfrm>
            <a:off x="458788" y="1447800"/>
            <a:ext cx="8380412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tr-TR" altLang="pt-PT" sz="2800"/>
              <a:t>Demand has decreased, therefore,  management  </a:t>
            </a:r>
          </a:p>
          <a:p>
            <a:pPr algn="ctr" eaLnBrk="0" hangingPunct="0">
              <a:spcBef>
                <a:spcPct val="20000"/>
              </a:spcBef>
            </a:pPr>
            <a:r>
              <a:rPr lang="tr-TR" altLang="pt-PT" sz="2800"/>
              <a:t>     is contemplating either: 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tr-TR" altLang="pt-PT" sz="2800"/>
              <a:t> working undercapacity at one or some of its    plants or, 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tr-TR" altLang="pt-PT" sz="2800"/>
              <a:t> closing one or more of its facilities.   </a:t>
            </a:r>
          </a:p>
          <a:p>
            <a:pPr eaLnBrk="0" hangingPunct="0">
              <a:spcBef>
                <a:spcPct val="20000"/>
              </a:spcBef>
            </a:pPr>
            <a:endParaRPr lang="tr-TR" altLang="pt-PT" sz="2800"/>
          </a:p>
          <a:p>
            <a:pPr eaLnBrk="0" hangingPunct="0">
              <a:spcBef>
                <a:spcPct val="20000"/>
              </a:spcBef>
            </a:pPr>
            <a:r>
              <a:rPr lang="tr-TR" altLang="pt-PT" sz="2800"/>
              <a:t>So Management wishes to: </a:t>
            </a:r>
          </a:p>
          <a:p>
            <a:pPr lvl="1" eaLnBrk="0" hangingPunct="0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tr-TR" altLang="pt-PT" sz="2800"/>
              <a:t> Develop an optimal distribution policy.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lang="tr-TR" altLang="pt-PT" sz="2800"/>
              <a:t> Determine which plant(s) to be 1) operated under capacity or closed (if any).</a:t>
            </a:r>
          </a:p>
        </p:txBody>
      </p:sp>
      <p:sp>
        <p:nvSpPr>
          <p:cNvPr id="454659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610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Fixed Charge Problems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3.Globe Electronics, Inc. Data (2 of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2954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 sz="2400" b="1"/>
              <a:t>Data</a:t>
            </a:r>
          </a:p>
        </p:txBody>
      </p:sp>
      <p:graphicFrame>
        <p:nvGraphicFramePr>
          <p:cNvPr id="456707" name="Object 3"/>
          <p:cNvGraphicFramePr>
            <a:graphicFrameLocks/>
          </p:cNvGraphicFramePr>
          <p:nvPr/>
        </p:nvGraphicFramePr>
        <p:xfrm>
          <a:off x="76200" y="1982788"/>
          <a:ext cx="9048750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0" name="Worksheet" r:id="rId4" imgW="9048600" imgH="2296800" progId="Excel.Sheet.8">
                  <p:embed/>
                </p:oleObj>
              </mc:Choice>
              <mc:Fallback>
                <p:oleObj name="Worksheet" r:id="rId4" imgW="9048600" imgH="229680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982788"/>
                        <a:ext cx="9048750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08" name="Rectangle 4"/>
          <p:cNvSpPr>
            <a:spLocks noChangeArrowheads="1"/>
          </p:cNvSpPr>
          <p:nvPr/>
        </p:nvSpPr>
        <p:spPr bwMode="auto">
          <a:xfrm>
            <a:off x="2498725" y="1508125"/>
            <a:ext cx="496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b="1"/>
              <a:t>Production costs, Times, Availability</a:t>
            </a:r>
          </a:p>
        </p:txBody>
      </p:sp>
      <p:sp>
        <p:nvSpPr>
          <p:cNvPr id="456709" name="Rectangle 5"/>
          <p:cNvSpPr>
            <a:spLocks noChangeArrowheads="1"/>
          </p:cNvSpPr>
          <p:nvPr/>
        </p:nvSpPr>
        <p:spPr bwMode="auto">
          <a:xfrm>
            <a:off x="3336925" y="4784725"/>
            <a:ext cx="390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b="1"/>
              <a:t>Monthly Demand Projection</a:t>
            </a:r>
          </a:p>
        </p:txBody>
      </p:sp>
      <p:graphicFrame>
        <p:nvGraphicFramePr>
          <p:cNvPr id="456710" name="Object 6"/>
          <p:cNvGraphicFramePr>
            <a:graphicFrameLocks/>
          </p:cNvGraphicFramePr>
          <p:nvPr/>
        </p:nvGraphicFramePr>
        <p:xfrm>
          <a:off x="2362200" y="5292725"/>
          <a:ext cx="5346700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21" name="Worksheet" r:id="rId6" imgW="5346360" imgH="1120680" progId="Excel.Sheet.8">
                  <p:embed/>
                </p:oleObj>
              </mc:Choice>
              <mc:Fallback>
                <p:oleObj name="Worksheet" r:id="rId6" imgW="5346360" imgH="1120680" progId="Excel.Shee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92725"/>
                        <a:ext cx="5346700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11" name="Text Box 7"/>
          <p:cNvSpPr txBox="1">
            <a:spLocks noChangeArrowheads="1"/>
          </p:cNvSpPr>
          <p:nvPr/>
        </p:nvSpPr>
        <p:spPr bwMode="auto">
          <a:xfrm>
            <a:off x="457200" y="152400"/>
            <a:ext cx="8382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Fixed Charge Problems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3.Globe Electronics, Inc. Data (3 of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304800" y="1600200"/>
            <a:ext cx="856773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 sz="3200">
                <a:solidFill>
                  <a:schemeClr val="tx2"/>
                </a:solidFill>
              </a:rPr>
              <a:t>Rounding non-integer solution values up to the nearest integer value can result in an infeasible solution</a:t>
            </a:r>
          </a:p>
          <a:p>
            <a:pPr eaLnBrk="0" hangingPunct="0">
              <a:spcBef>
                <a:spcPct val="35000"/>
              </a:spcBef>
              <a:buFontTx/>
              <a:buBlip>
                <a:blip r:embed="rId2"/>
              </a:buBlip>
            </a:pPr>
            <a:r>
              <a:rPr lang="en-US" altLang="pt-PT" sz="3200">
                <a:solidFill>
                  <a:schemeClr val="tx2"/>
                </a:solidFill>
              </a:rPr>
              <a:t>A feasible solution is ensured by rounding down non-integer solution values but may result in a less than optimal (sub-optimal) solution.</a:t>
            </a:r>
          </a:p>
        </p:txBody>
      </p:sp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266700" y="228600"/>
            <a:ext cx="86106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tr-TR" altLang="pt-PT" sz="3600" b="1" i="1">
                <a:solidFill>
                  <a:srgbClr val="660033"/>
                </a:solidFill>
              </a:rPr>
              <a:t>Some Features of </a:t>
            </a:r>
            <a:r>
              <a:rPr lang="en-US" altLang="pt-PT" sz="3600" b="1" i="1">
                <a:solidFill>
                  <a:srgbClr val="660033"/>
                </a:solidFill>
              </a:rPr>
              <a:t>Integer Programming </a:t>
            </a:r>
            <a:r>
              <a:rPr lang="tr-TR" altLang="pt-PT" sz="3600" b="1" i="1">
                <a:solidFill>
                  <a:srgbClr val="660033"/>
                </a:solidFill>
              </a:rPr>
              <a:t>Problems</a:t>
            </a:r>
            <a:endParaRPr lang="en-US" altLang="pt-PT" sz="3600" b="1" i="1">
              <a:solidFill>
                <a:srgbClr val="66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763000" cy="5029200"/>
          </a:xfrm>
          <a:noFill/>
          <a:ln/>
        </p:spPr>
        <p:txBody>
          <a:bodyPr lIns="92075" tIns="46038" rIns="92075" bIns="46038"/>
          <a:lstStyle/>
          <a:p>
            <a:pPr lvl="1">
              <a:lnSpc>
                <a:spcPct val="90000"/>
              </a:lnSpc>
              <a:buFontTx/>
              <a:buNone/>
            </a:pPr>
            <a:endParaRPr lang="tr-TR" altLang="pt-PT" b="1"/>
          </a:p>
          <a:p>
            <a:pPr lvl="1">
              <a:lnSpc>
                <a:spcPct val="90000"/>
              </a:lnSpc>
            </a:pPr>
            <a:r>
              <a:rPr lang="tr-TR" altLang="pt-PT" sz="2400"/>
              <a:t>Transportation Costs per 100 units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tr-TR" altLang="pt-PT" sz="2400"/>
          </a:p>
          <a:p>
            <a:pPr lvl="1">
              <a:lnSpc>
                <a:spcPct val="90000"/>
              </a:lnSpc>
              <a:buFontTx/>
              <a:buNone/>
            </a:pPr>
            <a:endParaRPr lang="tr-TR" altLang="pt-PT" sz="2400" b="1"/>
          </a:p>
          <a:p>
            <a:pPr lvl="1">
              <a:lnSpc>
                <a:spcPct val="90000"/>
              </a:lnSpc>
              <a:buFontTx/>
              <a:buNone/>
            </a:pPr>
            <a:endParaRPr lang="tr-TR" altLang="pt-PT" b="1"/>
          </a:p>
          <a:p>
            <a:pPr lvl="1">
              <a:lnSpc>
                <a:spcPct val="90000"/>
              </a:lnSpc>
              <a:buFontTx/>
              <a:buNone/>
            </a:pPr>
            <a:endParaRPr lang="tr-TR" altLang="pt-PT" b="1"/>
          </a:p>
          <a:p>
            <a:pPr lvl="1">
              <a:lnSpc>
                <a:spcPct val="90000"/>
              </a:lnSpc>
              <a:buFontTx/>
              <a:buNone/>
            </a:pPr>
            <a:endParaRPr lang="tr-TR" altLang="pt-PT" b="1"/>
          </a:p>
          <a:p>
            <a:pPr lvl="1">
              <a:lnSpc>
                <a:spcPct val="70000"/>
              </a:lnSpc>
              <a:buFontTx/>
              <a:buNone/>
            </a:pPr>
            <a:endParaRPr lang="tr-TR" altLang="pt-PT" b="1"/>
          </a:p>
          <a:p>
            <a:pPr lvl="1">
              <a:lnSpc>
                <a:spcPct val="90000"/>
              </a:lnSpc>
            </a:pPr>
            <a:r>
              <a:rPr lang="tr-TR" altLang="pt-PT" sz="2400"/>
              <a:t>At least 70% of the demand in each distribution center must be satisfied.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tr-TR" altLang="pt-PT" sz="2400"/>
          </a:p>
          <a:p>
            <a:pPr lvl="1">
              <a:lnSpc>
                <a:spcPct val="90000"/>
              </a:lnSpc>
            </a:pPr>
            <a:r>
              <a:rPr lang="tr-TR" altLang="pt-PT" sz="2400"/>
              <a:t>Unit selling price</a:t>
            </a:r>
          </a:p>
          <a:p>
            <a:pPr lvl="2">
              <a:lnSpc>
                <a:spcPct val="90000"/>
              </a:lnSpc>
            </a:pPr>
            <a:r>
              <a:rPr lang="tr-TR" altLang="pt-PT" sz="2400"/>
              <a:t>G50 = $22;      G90 = $28.</a:t>
            </a:r>
          </a:p>
        </p:txBody>
      </p:sp>
      <p:grpSp>
        <p:nvGrpSpPr>
          <p:cNvPr id="458755" name="Group 3"/>
          <p:cNvGrpSpPr>
            <a:grpSpLocks/>
          </p:cNvGrpSpPr>
          <p:nvPr/>
        </p:nvGrpSpPr>
        <p:grpSpPr bwMode="auto">
          <a:xfrm>
            <a:off x="1295400" y="2590800"/>
            <a:ext cx="6094413" cy="1827213"/>
            <a:chOff x="913" y="1009"/>
            <a:chExt cx="3839" cy="1151"/>
          </a:xfrm>
        </p:grpSpPr>
        <p:sp>
          <p:nvSpPr>
            <p:cNvPr id="458756" name="Rectangle 4"/>
            <p:cNvSpPr>
              <a:spLocks noChangeArrowheads="1"/>
            </p:cNvSpPr>
            <p:nvPr/>
          </p:nvSpPr>
          <p:spPr bwMode="auto">
            <a:xfrm>
              <a:off x="916" y="1012"/>
              <a:ext cx="3784" cy="1144"/>
            </a:xfrm>
            <a:prstGeom prst="rect">
              <a:avLst/>
            </a:prstGeom>
            <a:solidFill>
              <a:srgbClr val="66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58757" name="Rectangle 5"/>
            <p:cNvSpPr>
              <a:spLocks noChangeArrowheads="1"/>
            </p:cNvSpPr>
            <p:nvPr/>
          </p:nvSpPr>
          <p:spPr bwMode="auto">
            <a:xfrm>
              <a:off x="3241" y="1174"/>
              <a:ext cx="327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City</a:t>
              </a:r>
            </a:p>
          </p:txBody>
        </p:sp>
        <p:sp>
          <p:nvSpPr>
            <p:cNvPr id="458758" name="Rectangle 6"/>
            <p:cNvSpPr>
              <a:spLocks noChangeArrowheads="1"/>
            </p:cNvSpPr>
            <p:nvPr/>
          </p:nvSpPr>
          <p:spPr bwMode="auto">
            <a:xfrm>
              <a:off x="3947" y="1174"/>
              <a:ext cx="64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Francisco</a:t>
              </a:r>
            </a:p>
          </p:txBody>
        </p:sp>
        <p:sp>
          <p:nvSpPr>
            <p:cNvPr id="458759" name="Rectangle 7"/>
            <p:cNvSpPr>
              <a:spLocks noChangeArrowheads="1"/>
            </p:cNvSpPr>
            <p:nvPr/>
          </p:nvSpPr>
          <p:spPr bwMode="auto">
            <a:xfrm>
              <a:off x="2104" y="1013"/>
              <a:ext cx="65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Cincinnati</a:t>
              </a:r>
            </a:p>
          </p:txBody>
        </p:sp>
        <p:sp>
          <p:nvSpPr>
            <p:cNvPr id="458760" name="Rectangle 8"/>
            <p:cNvSpPr>
              <a:spLocks noChangeArrowheads="1"/>
            </p:cNvSpPr>
            <p:nvPr/>
          </p:nvSpPr>
          <p:spPr bwMode="auto">
            <a:xfrm>
              <a:off x="3134" y="1013"/>
              <a:ext cx="51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Kansas</a:t>
              </a:r>
            </a:p>
          </p:txBody>
        </p:sp>
        <p:sp>
          <p:nvSpPr>
            <p:cNvPr id="458761" name="Rectangle 9"/>
            <p:cNvSpPr>
              <a:spLocks noChangeArrowheads="1"/>
            </p:cNvSpPr>
            <p:nvPr/>
          </p:nvSpPr>
          <p:spPr bwMode="auto">
            <a:xfrm>
              <a:off x="4152" y="1013"/>
              <a:ext cx="32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San</a:t>
              </a:r>
            </a:p>
          </p:txBody>
        </p:sp>
        <p:sp>
          <p:nvSpPr>
            <p:cNvPr id="458762" name="Rectangle 10"/>
            <p:cNvSpPr>
              <a:spLocks noChangeArrowheads="1"/>
            </p:cNvSpPr>
            <p:nvPr/>
          </p:nvSpPr>
          <p:spPr bwMode="auto">
            <a:xfrm>
              <a:off x="948" y="1334"/>
              <a:ext cx="7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Philadelphia</a:t>
              </a:r>
            </a:p>
          </p:txBody>
        </p:sp>
        <p:sp>
          <p:nvSpPr>
            <p:cNvPr id="458763" name="Rectangle 11"/>
            <p:cNvSpPr>
              <a:spLocks noChangeArrowheads="1"/>
            </p:cNvSpPr>
            <p:nvPr/>
          </p:nvSpPr>
          <p:spPr bwMode="auto">
            <a:xfrm>
              <a:off x="2295" y="1334"/>
              <a:ext cx="36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$200</a:t>
              </a:r>
            </a:p>
          </p:txBody>
        </p:sp>
        <p:sp>
          <p:nvSpPr>
            <p:cNvPr id="458764" name="Rectangle 12"/>
            <p:cNvSpPr>
              <a:spLocks noChangeArrowheads="1"/>
            </p:cNvSpPr>
            <p:nvPr/>
          </p:nvSpPr>
          <p:spPr bwMode="auto">
            <a:xfrm>
              <a:off x="3255" y="1334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300</a:t>
              </a:r>
            </a:p>
          </p:txBody>
        </p:sp>
        <p:sp>
          <p:nvSpPr>
            <p:cNvPr id="458765" name="Rectangle 13"/>
            <p:cNvSpPr>
              <a:spLocks noChangeArrowheads="1"/>
            </p:cNvSpPr>
            <p:nvPr/>
          </p:nvSpPr>
          <p:spPr bwMode="auto">
            <a:xfrm>
              <a:off x="4152" y="1334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500</a:t>
              </a:r>
            </a:p>
          </p:txBody>
        </p:sp>
        <p:sp>
          <p:nvSpPr>
            <p:cNvPr id="458766" name="Rectangle 14"/>
            <p:cNvSpPr>
              <a:spLocks noChangeArrowheads="1"/>
            </p:cNvSpPr>
            <p:nvPr/>
          </p:nvSpPr>
          <p:spPr bwMode="auto">
            <a:xfrm>
              <a:off x="948" y="1544"/>
              <a:ext cx="55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St.Louis</a:t>
              </a:r>
            </a:p>
          </p:txBody>
        </p:sp>
        <p:sp>
          <p:nvSpPr>
            <p:cNvPr id="458767" name="Rectangle 15"/>
            <p:cNvSpPr>
              <a:spLocks noChangeArrowheads="1"/>
            </p:cNvSpPr>
            <p:nvPr/>
          </p:nvSpPr>
          <p:spPr bwMode="auto">
            <a:xfrm>
              <a:off x="2341" y="1544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100</a:t>
              </a:r>
            </a:p>
          </p:txBody>
        </p:sp>
        <p:sp>
          <p:nvSpPr>
            <p:cNvPr id="458768" name="Rectangle 16"/>
            <p:cNvSpPr>
              <a:spLocks noChangeArrowheads="1"/>
            </p:cNvSpPr>
            <p:nvPr/>
          </p:nvSpPr>
          <p:spPr bwMode="auto">
            <a:xfrm>
              <a:off x="3255" y="1544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100</a:t>
              </a:r>
            </a:p>
          </p:txBody>
        </p:sp>
        <p:sp>
          <p:nvSpPr>
            <p:cNvPr id="458769" name="Rectangle 17"/>
            <p:cNvSpPr>
              <a:spLocks noChangeArrowheads="1"/>
            </p:cNvSpPr>
            <p:nvPr/>
          </p:nvSpPr>
          <p:spPr bwMode="auto">
            <a:xfrm>
              <a:off x="4152" y="1544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400</a:t>
              </a:r>
            </a:p>
          </p:txBody>
        </p:sp>
        <p:sp>
          <p:nvSpPr>
            <p:cNvPr id="458770" name="Rectangle 18"/>
            <p:cNvSpPr>
              <a:spLocks noChangeArrowheads="1"/>
            </p:cNvSpPr>
            <p:nvPr/>
          </p:nvSpPr>
          <p:spPr bwMode="auto">
            <a:xfrm>
              <a:off x="948" y="1739"/>
              <a:ext cx="79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New Orleans</a:t>
              </a:r>
            </a:p>
          </p:txBody>
        </p:sp>
        <p:sp>
          <p:nvSpPr>
            <p:cNvPr id="458771" name="Rectangle 19"/>
            <p:cNvSpPr>
              <a:spLocks noChangeArrowheads="1"/>
            </p:cNvSpPr>
            <p:nvPr/>
          </p:nvSpPr>
          <p:spPr bwMode="auto">
            <a:xfrm>
              <a:off x="2341" y="1739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200</a:t>
              </a:r>
            </a:p>
          </p:txBody>
        </p:sp>
        <p:sp>
          <p:nvSpPr>
            <p:cNvPr id="458772" name="Rectangle 20"/>
            <p:cNvSpPr>
              <a:spLocks noChangeArrowheads="1"/>
            </p:cNvSpPr>
            <p:nvPr/>
          </p:nvSpPr>
          <p:spPr bwMode="auto">
            <a:xfrm>
              <a:off x="3255" y="1739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200</a:t>
              </a:r>
            </a:p>
          </p:txBody>
        </p:sp>
        <p:sp>
          <p:nvSpPr>
            <p:cNvPr id="458773" name="Rectangle 21"/>
            <p:cNvSpPr>
              <a:spLocks noChangeArrowheads="1"/>
            </p:cNvSpPr>
            <p:nvPr/>
          </p:nvSpPr>
          <p:spPr bwMode="auto">
            <a:xfrm>
              <a:off x="4152" y="1739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300</a:t>
              </a:r>
            </a:p>
          </p:txBody>
        </p:sp>
        <p:sp>
          <p:nvSpPr>
            <p:cNvPr id="458774" name="Rectangle 22"/>
            <p:cNvSpPr>
              <a:spLocks noChangeArrowheads="1"/>
            </p:cNvSpPr>
            <p:nvPr/>
          </p:nvSpPr>
          <p:spPr bwMode="auto">
            <a:xfrm>
              <a:off x="948" y="1935"/>
              <a:ext cx="49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 b="1">
                  <a:solidFill>
                    <a:srgbClr val="000000"/>
                  </a:solidFill>
                  <a:latin typeface="Arial Narrow" panose="020B0606020202030204" pitchFamily="34" charset="0"/>
                </a:rPr>
                <a:t>Denver</a:t>
              </a:r>
            </a:p>
          </p:txBody>
        </p:sp>
        <p:sp>
          <p:nvSpPr>
            <p:cNvPr id="458775" name="Rectangle 23"/>
            <p:cNvSpPr>
              <a:spLocks noChangeArrowheads="1"/>
            </p:cNvSpPr>
            <p:nvPr/>
          </p:nvSpPr>
          <p:spPr bwMode="auto">
            <a:xfrm>
              <a:off x="2341" y="1935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300</a:t>
              </a:r>
            </a:p>
          </p:txBody>
        </p:sp>
        <p:sp>
          <p:nvSpPr>
            <p:cNvPr id="458776" name="Rectangle 24"/>
            <p:cNvSpPr>
              <a:spLocks noChangeArrowheads="1"/>
            </p:cNvSpPr>
            <p:nvPr/>
          </p:nvSpPr>
          <p:spPr bwMode="auto">
            <a:xfrm>
              <a:off x="3255" y="1935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100</a:t>
              </a:r>
            </a:p>
          </p:txBody>
        </p:sp>
        <p:sp>
          <p:nvSpPr>
            <p:cNvPr id="458777" name="Rectangle 25"/>
            <p:cNvSpPr>
              <a:spLocks noChangeArrowheads="1"/>
            </p:cNvSpPr>
            <p:nvPr/>
          </p:nvSpPr>
          <p:spPr bwMode="auto">
            <a:xfrm>
              <a:off x="4152" y="1935"/>
              <a:ext cx="302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tr-TR" altLang="pt-PT" sz="1700">
                  <a:solidFill>
                    <a:srgbClr val="000000"/>
                  </a:solidFill>
                  <a:latin typeface="Arial Narrow" panose="020B0606020202030204" pitchFamily="34" charset="0"/>
                </a:rPr>
                <a:t>100</a:t>
              </a:r>
            </a:p>
          </p:txBody>
        </p:sp>
        <p:sp>
          <p:nvSpPr>
            <p:cNvPr id="458778" name="Line 26"/>
            <p:cNvSpPr>
              <a:spLocks noChangeShapeType="1"/>
            </p:cNvSpPr>
            <p:nvPr/>
          </p:nvSpPr>
          <p:spPr bwMode="auto">
            <a:xfrm>
              <a:off x="913" y="1344"/>
              <a:ext cx="38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58779" name="Line 27"/>
            <p:cNvSpPr>
              <a:spLocks noChangeShapeType="1"/>
            </p:cNvSpPr>
            <p:nvPr/>
          </p:nvSpPr>
          <p:spPr bwMode="auto">
            <a:xfrm>
              <a:off x="2016" y="1009"/>
              <a:ext cx="0" cy="11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58780" name="Line 28"/>
            <p:cNvSpPr>
              <a:spLocks noChangeShapeType="1"/>
            </p:cNvSpPr>
            <p:nvPr/>
          </p:nvSpPr>
          <p:spPr bwMode="auto">
            <a:xfrm>
              <a:off x="2976" y="1009"/>
              <a:ext cx="0" cy="11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  <p:sp>
          <p:nvSpPr>
            <p:cNvPr id="458781" name="Line 29"/>
            <p:cNvSpPr>
              <a:spLocks noChangeShapeType="1"/>
            </p:cNvSpPr>
            <p:nvPr/>
          </p:nvSpPr>
          <p:spPr bwMode="auto">
            <a:xfrm>
              <a:off x="3936" y="1009"/>
              <a:ext cx="0" cy="11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PT"/>
            </a:p>
          </p:txBody>
        </p:sp>
      </p:grpSp>
      <p:sp>
        <p:nvSpPr>
          <p:cNvPr id="458782" name="Text Box 30"/>
          <p:cNvSpPr txBox="1">
            <a:spLocks noChangeArrowheads="1"/>
          </p:cNvSpPr>
          <p:nvPr/>
        </p:nvSpPr>
        <p:spPr bwMode="auto">
          <a:xfrm>
            <a:off x="762000" y="685800"/>
            <a:ext cx="7772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Fixed Charge Problems</a:t>
            </a:r>
            <a:br>
              <a:rPr lang="tr-TR" altLang="pt-PT" sz="3200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3.Globe Electronics, Inc. Data (4 of 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077200" cy="5561013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 sz="2400"/>
              <a:t>Decision Variables</a:t>
            </a:r>
          </a:p>
          <a:p>
            <a:pPr lvl="1">
              <a:buFontTx/>
              <a:buNone/>
            </a:pPr>
            <a:r>
              <a:rPr lang="tr-TR" altLang="pt-PT" sz="2400"/>
              <a:t>	X</a:t>
            </a:r>
            <a:r>
              <a:rPr lang="tr-TR" altLang="pt-PT" sz="2400" baseline="-25000"/>
              <a:t>i</a:t>
            </a:r>
            <a:r>
              <a:rPr lang="tr-TR" altLang="pt-PT" sz="2400"/>
              <a:t> = hundreds of G50s produced at plant i</a:t>
            </a:r>
          </a:p>
          <a:p>
            <a:pPr lvl="1">
              <a:buFontTx/>
              <a:buNone/>
            </a:pPr>
            <a:r>
              <a:rPr lang="tr-TR" altLang="pt-PT" sz="2400"/>
              <a:t>	Z</a:t>
            </a:r>
            <a:r>
              <a:rPr lang="tr-TR" altLang="pt-PT" sz="2400" baseline="-25000"/>
              <a:t>i </a:t>
            </a:r>
            <a:r>
              <a:rPr lang="tr-TR" altLang="pt-PT" sz="2400"/>
              <a:t> = hundreds of G90s produced at plant i</a:t>
            </a:r>
          </a:p>
          <a:p>
            <a:pPr lvl="1">
              <a:buFontTx/>
              <a:buNone/>
            </a:pPr>
            <a:r>
              <a:rPr lang="tr-TR" altLang="pt-PT" sz="2400"/>
              <a:t>	X</a:t>
            </a:r>
            <a:r>
              <a:rPr lang="tr-TR" altLang="pt-PT" sz="2400" baseline="-25000"/>
              <a:t>ij</a:t>
            </a:r>
            <a:r>
              <a:rPr lang="tr-TR" altLang="pt-PT" sz="2400"/>
              <a:t> = hundreds of G50s shipped from plant i  to  	       distribution center j</a:t>
            </a:r>
          </a:p>
          <a:p>
            <a:pPr lvl="1">
              <a:buFontTx/>
              <a:buNone/>
            </a:pPr>
            <a:r>
              <a:rPr lang="tr-TR" altLang="pt-PT" sz="2400"/>
              <a:t>	Z</a:t>
            </a:r>
            <a:r>
              <a:rPr lang="tr-TR" altLang="pt-PT" sz="2400" baseline="-25000"/>
              <a:t>ij</a:t>
            </a:r>
            <a:r>
              <a:rPr lang="tr-TR" altLang="pt-PT" sz="2400"/>
              <a:t> = hundreds of G90s shipped from plant i to 	       distribution center j</a:t>
            </a:r>
          </a:p>
          <a:p>
            <a:pPr lvl="1">
              <a:buFontTx/>
              <a:buNone/>
            </a:pPr>
            <a:endParaRPr lang="tr-TR" altLang="pt-PT" sz="2400"/>
          </a:p>
          <a:p>
            <a:pPr>
              <a:buFontTx/>
              <a:buNone/>
            </a:pPr>
            <a:endParaRPr lang="tr-TR" altLang="pt-PT" sz="2400" b="1"/>
          </a:p>
        </p:txBody>
      </p:sp>
      <p:graphicFrame>
        <p:nvGraphicFramePr>
          <p:cNvPr id="460803" name="Object 3"/>
          <p:cNvGraphicFramePr>
            <a:graphicFrameLocks/>
          </p:cNvGraphicFramePr>
          <p:nvPr/>
        </p:nvGraphicFramePr>
        <p:xfrm>
          <a:off x="2384425" y="4648200"/>
          <a:ext cx="4816475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10" name="Worksheet" r:id="rId4" imgW="4816440" imgH="1536480" progId="Excel.Sheet.8">
                  <p:embed/>
                </p:oleObj>
              </mc:Choice>
              <mc:Fallback>
                <p:oleObj name="Worksheet" r:id="rId4" imgW="4816440" imgH="153648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4425" y="4648200"/>
                        <a:ext cx="4816475" cy="153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04" name="Rectangle 4"/>
          <p:cNvSpPr>
            <a:spLocks noChangeArrowheads="1"/>
          </p:cNvSpPr>
          <p:nvPr/>
        </p:nvSpPr>
        <p:spPr bwMode="auto">
          <a:xfrm>
            <a:off x="3352800" y="4114800"/>
            <a:ext cx="2979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/>
              <a:t>Location Identification</a:t>
            </a:r>
          </a:p>
        </p:txBody>
      </p:sp>
      <p:sp>
        <p:nvSpPr>
          <p:cNvPr id="460805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830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pt-PT" sz="3200" b="1" i="1">
                <a:solidFill>
                  <a:srgbClr val="660033"/>
                </a:solidFill>
              </a:rPr>
              <a:t>Fixed Charge Problems</a:t>
            </a:r>
            <a:r>
              <a:rPr lang="tr-TR" altLang="pt-PT" b="1" i="1">
                <a:solidFill>
                  <a:srgbClr val="660033"/>
                </a:solidFill>
              </a:rPr>
              <a:t/>
            </a:r>
            <a:br>
              <a:rPr lang="tr-TR" altLang="pt-PT" b="1" i="1">
                <a:solidFill>
                  <a:srgbClr val="660033"/>
                </a:solidFill>
              </a:rPr>
            </a:br>
            <a:r>
              <a:rPr lang="tr-TR" altLang="pt-PT" sz="2800" b="1" i="1" u="sng">
                <a:solidFill>
                  <a:srgbClr val="003300"/>
                </a:solidFill>
              </a:rPr>
              <a:t>Example 3.Globe Electronics, Inc. Dec. Vrbs.(5 of 5)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362200"/>
            <a:ext cx="7772400" cy="1104900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>
                <a:solidFill>
                  <a:srgbClr val="003300"/>
                </a:solidFill>
              </a:rPr>
              <a:t>Globe Electronics </a:t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>
                <a:solidFill>
                  <a:srgbClr val="003300"/>
                </a:solidFill>
              </a:rPr>
              <a:t>Model No. 1: </a:t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>
                <a:solidFill>
                  <a:srgbClr val="003300"/>
                </a:solidFill>
              </a:rPr>
              <a:t>All The Plants Remain Operational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610600" cy="5715000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 sz="1800"/>
              <a:t>Objective function</a:t>
            </a:r>
          </a:p>
          <a:p>
            <a:pPr lvl="1"/>
            <a:r>
              <a:rPr lang="tr-TR" altLang="pt-PT"/>
              <a:t>Management wants to maximize net profit.</a:t>
            </a:r>
          </a:p>
          <a:p>
            <a:pPr lvl="1"/>
            <a:r>
              <a:rPr lang="tr-TR" altLang="pt-PT" sz="1600"/>
              <a:t>Gross profit  per 100 = 22(100) [minus] (production cost per 100)</a:t>
            </a:r>
          </a:p>
          <a:p>
            <a:pPr lvl="1"/>
            <a:r>
              <a:rPr lang="tr-TR" altLang="pt-PT" sz="1600"/>
              <a:t>Net profit per 100 units  produced at plant i and shipped to center j = [Gross profit] -[Transportation cost from to j per 100]</a:t>
            </a:r>
            <a:endParaRPr lang="tr-TR" altLang="pt-PT"/>
          </a:p>
          <a:p>
            <a:pPr lvl="1"/>
            <a:r>
              <a:rPr lang="tr-TR" altLang="pt-PT" sz="1400"/>
              <a:t>  Max 1200X1+1000X2+1400X3+ 900X4</a:t>
            </a:r>
          </a:p>
          <a:p>
            <a:pPr lvl="1">
              <a:buFontTx/>
              <a:buNone/>
            </a:pPr>
            <a:r>
              <a:rPr lang="tr-TR" altLang="pt-PT" sz="1400"/>
              <a:t>		     +1400Z1+1600Z2+1800Z3+1300Z4</a:t>
            </a:r>
          </a:p>
          <a:p>
            <a:pPr lvl="1">
              <a:buFontTx/>
              <a:buNone/>
            </a:pPr>
            <a:r>
              <a:rPr lang="tr-TR" altLang="pt-PT" sz="1400"/>
              <a:t>		    		- 200X11 - 300X12 - 500X13</a:t>
            </a:r>
          </a:p>
          <a:p>
            <a:pPr lvl="1">
              <a:buFontTx/>
              <a:buNone/>
            </a:pPr>
            <a:r>
              <a:rPr lang="tr-TR" altLang="pt-PT" sz="1400"/>
              <a:t>	       		- 100X21 - 100X22 - 400X23</a:t>
            </a:r>
          </a:p>
          <a:p>
            <a:pPr lvl="1">
              <a:buFontTx/>
              <a:buNone/>
            </a:pPr>
            <a:r>
              <a:rPr lang="tr-TR" altLang="pt-PT" sz="1400"/>
              <a:t> 	      		- 200X31 - 200X32 - 300X33</a:t>
            </a:r>
          </a:p>
          <a:p>
            <a:pPr lvl="1">
              <a:buFontTx/>
              <a:buNone/>
            </a:pPr>
            <a:r>
              <a:rPr lang="tr-TR" altLang="pt-PT" sz="1400"/>
              <a:t>				- 300X41 - 100X42 - 100X43</a:t>
            </a:r>
          </a:p>
          <a:p>
            <a:pPr lvl="1">
              <a:buFontTx/>
              <a:buNone/>
            </a:pPr>
            <a:r>
              <a:rPr lang="tr-TR" altLang="pt-PT" sz="1400"/>
              <a:t>						- 200Z11 - 300Z12 - 500Z13</a:t>
            </a:r>
          </a:p>
          <a:p>
            <a:pPr lvl="1">
              <a:buFontTx/>
              <a:buNone/>
            </a:pPr>
            <a:r>
              <a:rPr lang="tr-TR" altLang="pt-PT" sz="1400"/>
              <a:t>	       				- 100Z21 - 100Z22 - 400Z23</a:t>
            </a:r>
          </a:p>
          <a:p>
            <a:pPr lvl="1">
              <a:buFontTx/>
              <a:buNone/>
            </a:pPr>
            <a:r>
              <a:rPr lang="tr-TR" altLang="pt-PT" sz="1400"/>
              <a:t> 	      				- 200Z31 - 200Z32 - 300Z33</a:t>
            </a:r>
          </a:p>
          <a:p>
            <a:pPr lvl="1">
              <a:buFontTx/>
              <a:buNone/>
            </a:pPr>
            <a:r>
              <a:rPr lang="tr-TR" altLang="pt-PT" sz="1400"/>
              <a:t>						- 300Z41 - 100Z42 -  100Z43</a:t>
            </a:r>
          </a:p>
        </p:txBody>
      </p:sp>
      <p:sp>
        <p:nvSpPr>
          <p:cNvPr id="464899" name="Rectangle 3"/>
          <p:cNvSpPr>
            <a:spLocks noChangeArrowheads="1"/>
          </p:cNvSpPr>
          <p:nvPr/>
        </p:nvSpPr>
        <p:spPr bwMode="auto">
          <a:xfrm>
            <a:off x="669925" y="5089525"/>
            <a:ext cx="2324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Transportation cost</a:t>
            </a:r>
          </a:p>
        </p:txBody>
      </p:sp>
      <p:sp>
        <p:nvSpPr>
          <p:cNvPr id="464900" name="Line 4"/>
          <p:cNvSpPr>
            <a:spLocks noChangeShapeType="1"/>
          </p:cNvSpPr>
          <p:nvPr/>
        </p:nvSpPr>
        <p:spPr bwMode="auto">
          <a:xfrm flipV="1">
            <a:off x="2287588" y="4192588"/>
            <a:ext cx="1141412" cy="836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64901" name="Line 5"/>
          <p:cNvSpPr>
            <a:spLocks noChangeShapeType="1"/>
          </p:cNvSpPr>
          <p:nvPr/>
        </p:nvSpPr>
        <p:spPr bwMode="auto">
          <a:xfrm>
            <a:off x="2211388" y="5411788"/>
            <a:ext cx="29702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64902" name="Rectangle 6"/>
          <p:cNvSpPr>
            <a:spLocks noChangeArrowheads="1"/>
          </p:cNvSpPr>
          <p:nvPr/>
        </p:nvSpPr>
        <p:spPr bwMode="auto">
          <a:xfrm>
            <a:off x="746125" y="3429000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Gross profit</a:t>
            </a:r>
          </a:p>
        </p:txBody>
      </p:sp>
      <p:sp>
        <p:nvSpPr>
          <p:cNvPr id="464903" name="Line 7"/>
          <p:cNvSpPr>
            <a:spLocks noChangeShapeType="1"/>
          </p:cNvSpPr>
          <p:nvPr/>
        </p:nvSpPr>
        <p:spPr bwMode="auto">
          <a:xfrm flipV="1">
            <a:off x="1525588" y="3049588"/>
            <a:ext cx="531812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PT"/>
          </a:p>
        </p:txBody>
      </p:sp>
      <p:sp>
        <p:nvSpPr>
          <p:cNvPr id="464904" name="Rectangle 8"/>
          <p:cNvSpPr>
            <a:spLocks noChangeArrowheads="1"/>
          </p:cNvSpPr>
          <p:nvPr/>
        </p:nvSpPr>
        <p:spPr bwMode="auto">
          <a:xfrm rot="19380000">
            <a:off x="2366963" y="4330700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sz="2000">
                <a:latin typeface="Arial Narrow" panose="020B0606020202030204" pitchFamily="34" charset="0"/>
              </a:rPr>
              <a:t>G50</a:t>
            </a:r>
          </a:p>
        </p:txBody>
      </p:sp>
      <p:sp>
        <p:nvSpPr>
          <p:cNvPr id="464905" name="Rectangle 9"/>
          <p:cNvSpPr>
            <a:spLocks noChangeArrowheads="1"/>
          </p:cNvSpPr>
          <p:nvPr/>
        </p:nvSpPr>
        <p:spPr bwMode="auto">
          <a:xfrm rot="480000">
            <a:off x="3581400" y="5229225"/>
            <a:ext cx="577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sz="2000">
                <a:latin typeface="Arial Narrow" panose="020B0606020202030204" pitchFamily="34" charset="0"/>
              </a:rPr>
              <a:t>G90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ChangeArrowheads="1"/>
          </p:cNvSpPr>
          <p:nvPr/>
        </p:nvSpPr>
        <p:spPr bwMode="auto">
          <a:xfrm>
            <a:off x="920750" y="539750"/>
            <a:ext cx="7531100" cy="2806700"/>
          </a:xfrm>
          <a:prstGeom prst="rect">
            <a:avLst/>
          </a:prstGeom>
          <a:solidFill>
            <a:srgbClr val="FF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"/>
            <a:ext cx="7772400" cy="6248400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 sz="2400"/>
              <a:t>Constraints:</a:t>
            </a:r>
          </a:p>
          <a:p>
            <a:pPr>
              <a:buFontTx/>
              <a:buNone/>
            </a:pPr>
            <a:r>
              <a:rPr lang="tr-TR" altLang="pt-PT" sz="2400"/>
              <a:t>    Ensure that the amount shipped from a plant equals the amount produced in a plant</a:t>
            </a:r>
          </a:p>
          <a:p>
            <a:pPr>
              <a:buFontTx/>
              <a:buNone/>
            </a:pPr>
            <a:endParaRPr lang="tr-TR" altLang="pt-PT" sz="2400"/>
          </a:p>
        </p:txBody>
      </p:sp>
      <p:grpSp>
        <p:nvGrpSpPr>
          <p:cNvPr id="466948" name="Group 4"/>
          <p:cNvGrpSpPr>
            <a:grpSpLocks/>
          </p:cNvGrpSpPr>
          <p:nvPr/>
        </p:nvGrpSpPr>
        <p:grpSpPr bwMode="auto">
          <a:xfrm>
            <a:off x="746125" y="1497013"/>
            <a:ext cx="7864475" cy="1555750"/>
            <a:chOff x="470" y="943"/>
            <a:chExt cx="4954" cy="980"/>
          </a:xfrm>
        </p:grpSpPr>
        <p:sp>
          <p:nvSpPr>
            <p:cNvPr id="466949" name="Rectangle 5"/>
            <p:cNvSpPr>
              <a:spLocks noChangeArrowheads="1"/>
            </p:cNvSpPr>
            <p:nvPr/>
          </p:nvSpPr>
          <p:spPr bwMode="auto">
            <a:xfrm>
              <a:off x="470" y="943"/>
              <a:ext cx="231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tr-TR" altLang="pt-PT">
                  <a:latin typeface="Arial Narrow" panose="020B0606020202030204" pitchFamily="34" charset="0"/>
                </a:rPr>
                <a:t>For G50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X11 + X12 + X13 = X1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X21 + X22 + X23 = X2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X31 + X32 + X33 = X3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X41 + X42 + X43 = X4</a:t>
              </a:r>
            </a:p>
          </p:txBody>
        </p:sp>
        <p:sp>
          <p:nvSpPr>
            <p:cNvPr id="466950" name="Rectangle 6"/>
            <p:cNvSpPr>
              <a:spLocks noChangeArrowheads="1"/>
            </p:cNvSpPr>
            <p:nvPr/>
          </p:nvSpPr>
          <p:spPr bwMode="auto">
            <a:xfrm>
              <a:off x="3110" y="943"/>
              <a:ext cx="2314" cy="9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algn="ctr" eaLnBrk="0" hangingPunct="0"/>
              <a:r>
                <a:rPr lang="tr-TR" altLang="pt-PT">
                  <a:latin typeface="Arial Narrow" panose="020B0606020202030204" pitchFamily="34" charset="0"/>
                </a:rPr>
                <a:t>For G90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Z11 + Z12 + Z13 = Z1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Z21 + Z22 + Z23 = Z2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Z31 + Z32 + Z33 = Z3</a:t>
              </a:r>
            </a:p>
            <a:p>
              <a:pPr algn="ctr" eaLnBrk="0" hangingPunct="0"/>
              <a:r>
                <a:rPr lang="tr-TR" altLang="pt-PT" sz="1800">
                  <a:latin typeface="Arial Narrow" panose="020B0606020202030204" pitchFamily="34" charset="0"/>
                </a:rPr>
                <a:t>Z41 + Z42 + Z43 = Z4</a:t>
              </a:r>
            </a:p>
          </p:txBody>
        </p:sp>
      </p:grpSp>
      <p:sp>
        <p:nvSpPr>
          <p:cNvPr id="466951" name="Rectangle 7"/>
          <p:cNvSpPr>
            <a:spLocks noChangeArrowheads="1"/>
          </p:cNvSpPr>
          <p:nvPr/>
        </p:nvSpPr>
        <p:spPr bwMode="auto">
          <a:xfrm>
            <a:off x="844550" y="3130550"/>
            <a:ext cx="7683500" cy="32639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66952" name="Rectangle 8"/>
          <p:cNvSpPr>
            <a:spLocks noChangeArrowheads="1"/>
          </p:cNvSpPr>
          <p:nvPr/>
        </p:nvSpPr>
        <p:spPr bwMode="auto">
          <a:xfrm>
            <a:off x="762000" y="3117850"/>
            <a:ext cx="8148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Amount received by  a distribution center cannot exceed its </a:t>
            </a:r>
          </a:p>
          <a:p>
            <a:pPr eaLnBrk="0" hangingPunct="0"/>
            <a:r>
              <a:rPr lang="tr-TR" altLang="pt-PT">
                <a:latin typeface="Arial Narrow" panose="020B0606020202030204" pitchFamily="34" charset="0"/>
              </a:rPr>
              <a:t>     demand or be less than 70% of its demand</a:t>
            </a:r>
          </a:p>
          <a:p>
            <a:pPr eaLnBrk="0" hangingPunct="0"/>
            <a:endParaRPr lang="tr-TR" altLang="pt-PT">
              <a:latin typeface="Arial Narrow" panose="020B0606020202030204" pitchFamily="34" charset="0"/>
            </a:endParaRPr>
          </a:p>
        </p:txBody>
      </p:sp>
      <p:sp>
        <p:nvSpPr>
          <p:cNvPr id="466953" name="Rectangle 9"/>
          <p:cNvSpPr>
            <a:spLocks noChangeArrowheads="1"/>
          </p:cNvSpPr>
          <p:nvPr/>
        </p:nvSpPr>
        <p:spPr bwMode="auto">
          <a:xfrm>
            <a:off x="914400" y="3873500"/>
            <a:ext cx="37338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For G50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X11 + X21 + X31 + X41 &lt; 20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X11 + X21 + X31 + X41 &gt; 14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X12 + X22 + X32 + X42  &lt; 30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X12 + X22 + X32 + X42  &gt; 21</a:t>
            </a:r>
          </a:p>
          <a:p>
            <a:pPr algn="ctr"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X13 + X23 + X33 + X43 &lt; 50</a:t>
            </a:r>
          </a:p>
          <a:p>
            <a:pPr eaLnBrk="0" hangingPunct="0"/>
            <a:r>
              <a:rPr lang="tr-TR" altLang="pt-PT" sz="1800">
                <a:latin typeface="Arial Narrow" panose="020B0606020202030204" pitchFamily="34" charset="0"/>
              </a:rPr>
              <a:t>           X13 + X23 + X33 + X43 &gt; 35</a:t>
            </a:r>
          </a:p>
        </p:txBody>
      </p:sp>
      <p:sp>
        <p:nvSpPr>
          <p:cNvPr id="466954" name="Rectangle 10"/>
          <p:cNvSpPr>
            <a:spLocks noChangeArrowheads="1"/>
          </p:cNvSpPr>
          <p:nvPr/>
        </p:nvSpPr>
        <p:spPr bwMode="auto">
          <a:xfrm>
            <a:off x="5394325" y="3871913"/>
            <a:ext cx="291623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hangingPunct="0"/>
            <a:r>
              <a:rPr lang="tr-TR" altLang="pt-PT">
                <a:latin typeface="Arial Narrow" panose="020B0606020202030204" pitchFamily="34" charset="0"/>
              </a:rPr>
              <a:t>For G90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Z11 + Z21 +Z31 + Z41 &lt; 50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Z11 + Z21 + Z31 + Z41 &gt; 35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Z12 + Z22 + Z32 + Z42 &lt; 60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Z12 + Z22 + Z32 + Z42 &gt; 42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Z13 + Z23 + Z33 + Z43 &lt; 70</a:t>
            </a:r>
          </a:p>
          <a:p>
            <a:pPr eaLnBrk="0" hangingPunct="0">
              <a:lnSpc>
                <a:spcPct val="130000"/>
              </a:lnSpc>
            </a:pPr>
            <a:r>
              <a:rPr lang="tr-TR" altLang="pt-PT" sz="1800">
                <a:latin typeface="Arial Narrow" panose="020B0606020202030204" pitchFamily="34" charset="0"/>
              </a:rPr>
              <a:t>Z13 + Z23 + Z33 + Z43  &gt; 49</a:t>
            </a:r>
          </a:p>
        </p:txBody>
      </p:sp>
      <p:grpSp>
        <p:nvGrpSpPr>
          <p:cNvPr id="466955" name="Group 11"/>
          <p:cNvGrpSpPr>
            <a:grpSpLocks/>
          </p:cNvGrpSpPr>
          <p:nvPr/>
        </p:nvGrpSpPr>
        <p:grpSpPr bwMode="auto">
          <a:xfrm>
            <a:off x="0" y="1447800"/>
            <a:ext cx="9144000" cy="5410200"/>
            <a:chOff x="192" y="340"/>
            <a:chExt cx="5520" cy="3784"/>
          </a:xfrm>
        </p:grpSpPr>
        <p:sp>
          <p:nvSpPr>
            <p:cNvPr id="466956" name="Rectangle 12"/>
            <p:cNvSpPr>
              <a:spLocks noChangeArrowheads="1"/>
            </p:cNvSpPr>
            <p:nvPr/>
          </p:nvSpPr>
          <p:spPr bwMode="auto">
            <a:xfrm>
              <a:off x="388" y="340"/>
              <a:ext cx="5272" cy="3784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PT"/>
            </a:p>
          </p:txBody>
        </p:sp>
        <p:sp>
          <p:nvSpPr>
            <p:cNvPr id="466957" name="Rectangle 13"/>
            <p:cNvSpPr>
              <a:spLocks noChangeArrowheads="1"/>
            </p:cNvSpPr>
            <p:nvPr/>
          </p:nvSpPr>
          <p:spPr bwMode="auto">
            <a:xfrm>
              <a:off x="192" y="1499"/>
              <a:ext cx="5520" cy="14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0" hangingPunct="0">
                <a:spcBef>
                  <a:spcPct val="20000"/>
                </a:spcBef>
              </a:pPr>
              <a:r>
                <a:rPr lang="tr-TR" altLang="pt-PT">
                  <a:latin typeface="Arial Narrow" panose="020B0606020202030204" pitchFamily="34" charset="0"/>
                </a:rPr>
                <a:t>        </a:t>
              </a:r>
              <a:r>
                <a:rPr lang="tr-TR" altLang="pt-PT" b="1">
                  <a:latin typeface="Arial Narrow" panose="020B0606020202030204" pitchFamily="34" charset="0"/>
                </a:rPr>
                <a:t>Production time used at each plant cannot exceed the time available: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tr-TR" altLang="pt-PT" b="1">
                  <a:latin typeface="Arial Narrow" panose="020B0606020202030204" pitchFamily="34" charset="0"/>
                </a:rPr>
                <a:t>6X1 + 6Z1    640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tr-TR" altLang="pt-PT" b="1">
                  <a:latin typeface="Arial Narrow" panose="020B0606020202030204" pitchFamily="34" charset="0"/>
                </a:rPr>
                <a:t>7X2 + 8Z2    960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tr-TR" altLang="pt-PT" b="1">
                  <a:latin typeface="Arial Narrow" panose="020B0606020202030204" pitchFamily="34" charset="0"/>
                </a:rPr>
                <a:t>9X3 + 7Z3    480</a:t>
              </a:r>
            </a:p>
            <a:p>
              <a:pPr algn="ctr" eaLnBrk="0" hangingPunct="0">
                <a:spcBef>
                  <a:spcPct val="20000"/>
                </a:spcBef>
              </a:pPr>
              <a:r>
                <a:rPr lang="tr-TR" altLang="pt-PT" b="1">
                  <a:latin typeface="Arial Narrow" panose="020B0606020202030204" pitchFamily="34" charset="0"/>
                </a:rPr>
                <a:t>5X4 + 9Z4    640</a:t>
              </a:r>
            </a:p>
            <a:p>
              <a:pPr algn="ctr" eaLnBrk="0" hangingPunct="0">
                <a:spcBef>
                  <a:spcPct val="20000"/>
                </a:spcBef>
              </a:pPr>
              <a:endParaRPr lang="tr-TR" altLang="pt-PT" b="1">
                <a:latin typeface="Arial Narrow" panose="020B0606020202030204" pitchFamily="34" charset="0"/>
              </a:endParaRPr>
            </a:p>
            <a:p>
              <a:pPr algn="ctr" eaLnBrk="0" hangingPunct="0">
                <a:spcBef>
                  <a:spcPct val="20000"/>
                </a:spcBef>
              </a:pPr>
              <a:r>
                <a:rPr lang="tr-TR" altLang="pt-PT" b="1">
                  <a:latin typeface="Arial Narrow" panose="020B0606020202030204" pitchFamily="34" charset="0"/>
                </a:rPr>
                <a:t>All the variables are non negative</a:t>
              </a:r>
            </a:p>
          </p:txBody>
        </p:sp>
        <p:grpSp>
          <p:nvGrpSpPr>
            <p:cNvPr id="466958" name="Group 14"/>
            <p:cNvGrpSpPr>
              <a:grpSpLocks/>
            </p:cNvGrpSpPr>
            <p:nvPr/>
          </p:nvGrpSpPr>
          <p:grpSpPr bwMode="auto">
            <a:xfrm>
              <a:off x="3111" y="1826"/>
              <a:ext cx="137" cy="996"/>
              <a:chOff x="3111" y="1826"/>
              <a:chExt cx="137" cy="996"/>
            </a:xfrm>
          </p:grpSpPr>
          <p:graphicFrame>
            <p:nvGraphicFramePr>
              <p:cNvPr id="466959" name="Object 15"/>
              <p:cNvGraphicFramePr>
                <a:graphicFrameLocks/>
              </p:cNvGraphicFramePr>
              <p:nvPr/>
            </p:nvGraphicFramePr>
            <p:xfrm>
              <a:off x="3111" y="1826"/>
              <a:ext cx="117" cy="1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979" name="Equation" r:id="rId4" imgW="185400" imgH="263520" progId="Equation.3">
                      <p:embed/>
                    </p:oleObj>
                  </mc:Choice>
                  <mc:Fallback>
                    <p:oleObj name="Equation" r:id="rId4" imgW="185400" imgH="263520" progId="Equation.3">
                      <p:embed/>
                      <p:pic>
                        <p:nvPicPr>
                          <p:cNvPr id="0" name="Object 1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11" y="1826"/>
                            <a:ext cx="117" cy="1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6960" name="Object 16"/>
              <p:cNvGraphicFramePr>
                <a:graphicFrameLocks/>
              </p:cNvGraphicFramePr>
              <p:nvPr/>
            </p:nvGraphicFramePr>
            <p:xfrm>
              <a:off x="3132" y="2649"/>
              <a:ext cx="116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980" name="Equation" r:id="rId6" imgW="183960" imgH="274320" progId="Equation.3">
                      <p:embed/>
                    </p:oleObj>
                  </mc:Choice>
                  <mc:Fallback>
                    <p:oleObj name="Equation" r:id="rId6" imgW="183960" imgH="274320" progId="Equation.3">
                      <p:embed/>
                      <p:pic>
                        <p:nvPicPr>
                          <p:cNvPr id="0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2" y="2649"/>
                            <a:ext cx="116" cy="1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6961" name="Object 17"/>
              <p:cNvGraphicFramePr>
                <a:graphicFrameLocks/>
              </p:cNvGraphicFramePr>
              <p:nvPr/>
            </p:nvGraphicFramePr>
            <p:xfrm>
              <a:off x="3132" y="2361"/>
              <a:ext cx="116" cy="1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981" name="Equation" r:id="rId8" imgW="183960" imgH="274320" progId="Equation.3">
                      <p:embed/>
                    </p:oleObj>
                  </mc:Choice>
                  <mc:Fallback>
                    <p:oleObj name="Equation" r:id="rId8" imgW="183960" imgH="274320" progId="Equation.3">
                      <p:embed/>
                      <p:pic>
                        <p:nvPicPr>
                          <p:cNvPr id="0" name="Object 17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2" y="2361"/>
                            <a:ext cx="116" cy="17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6962" name="Object 18"/>
              <p:cNvGraphicFramePr>
                <a:graphicFrameLocks/>
              </p:cNvGraphicFramePr>
              <p:nvPr/>
            </p:nvGraphicFramePr>
            <p:xfrm>
              <a:off x="3132" y="2085"/>
              <a:ext cx="116" cy="16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66982" name="Equation" r:id="rId10" imgW="183960" imgH="263520" progId="Equation.3">
                      <p:embed/>
                    </p:oleObj>
                  </mc:Choice>
                  <mc:Fallback>
                    <p:oleObj name="Equation" r:id="rId10" imgW="183960" imgH="263520" progId="Equation.3">
                      <p:embed/>
                      <p:pic>
                        <p:nvPicPr>
                          <p:cNvPr id="0" name="Object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2" y="2085"/>
                            <a:ext cx="116" cy="16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6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6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6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6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46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6" grpId="0" animBg="1"/>
      <p:bldP spid="466951" grpId="0" animBg="1"/>
      <p:bldP spid="466952" grpId="0" autoUpdateAnimBg="0"/>
      <p:bldP spid="466953" grpId="0" autoUpdateAnimBg="0"/>
      <p:bldP spid="466954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686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8995" name="Rectangle 3"/>
          <p:cNvSpPr>
            <a:spLocks noChangeArrowheads="1"/>
          </p:cNvSpPr>
          <p:nvPr/>
        </p:nvSpPr>
        <p:spPr bwMode="auto">
          <a:xfrm>
            <a:off x="893763" y="4687888"/>
            <a:ext cx="6805612" cy="592137"/>
          </a:xfrm>
          <a:prstGeom prst="rect">
            <a:avLst/>
          </a:prstGeom>
          <a:solidFill>
            <a:srgbClr val="CCCCFF"/>
          </a:solidFill>
          <a:ln w="12700">
            <a:solidFill>
              <a:srgbClr val="FF99FF"/>
            </a:solidFill>
            <a:miter lim="800000"/>
            <a:headEnd/>
            <a:tailEnd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 sz="3200" b="1">
                <a:latin typeface="Arial Narrow" panose="020B0606020202030204" pitchFamily="34" charset="0"/>
              </a:rPr>
              <a:t>A portion of the WINQSB optimal solution</a:t>
            </a:r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463550" y="1301750"/>
            <a:ext cx="6388100" cy="2921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68997" name="Rectangle 5"/>
          <p:cNvSpPr>
            <a:spLocks noChangeArrowheads="1"/>
          </p:cNvSpPr>
          <p:nvPr/>
        </p:nvSpPr>
        <p:spPr bwMode="auto">
          <a:xfrm>
            <a:off x="482600" y="6121400"/>
            <a:ext cx="4292600" cy="33020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3657600"/>
          </a:xfrm>
          <a:noFill/>
          <a:ln/>
        </p:spPr>
        <p:txBody>
          <a:bodyPr lIns="92075" tIns="46038" rIns="92075" bIns="46038"/>
          <a:lstStyle/>
          <a:p>
            <a:pPr algn="ctr">
              <a:buFontTx/>
              <a:buNone/>
            </a:pPr>
            <a:r>
              <a:rPr lang="tr-TR" altLang="pt-PT" sz="3600" b="1" i="1">
                <a:solidFill>
                  <a:srgbClr val="660033"/>
                </a:solidFill>
              </a:rPr>
              <a:t>Solution summary:</a:t>
            </a:r>
          </a:p>
          <a:p>
            <a:pPr algn="ctr">
              <a:buFontTx/>
              <a:buNone/>
            </a:pPr>
            <a:endParaRPr lang="tr-TR" altLang="pt-PT" sz="3600" b="1" i="1">
              <a:solidFill>
                <a:srgbClr val="660033"/>
              </a:solidFill>
            </a:endParaRPr>
          </a:p>
          <a:p>
            <a:r>
              <a:rPr lang="tr-TR" altLang="pt-PT" sz="2800"/>
              <a:t>The optimal value of the objective function is $356,571.</a:t>
            </a:r>
          </a:p>
          <a:p>
            <a:pPr>
              <a:buFontTx/>
              <a:buNone/>
            </a:pPr>
            <a:endParaRPr lang="tr-TR" altLang="pt-PT" sz="2800"/>
          </a:p>
          <a:p>
            <a:r>
              <a:rPr lang="tr-TR" altLang="pt-PT" sz="2800"/>
              <a:t>Note that the fixed cost of operating the plants was not included in the objective function because all the plants remain operational.</a:t>
            </a:r>
          </a:p>
          <a:p>
            <a:endParaRPr lang="tr-TR" altLang="pt-PT" sz="2800"/>
          </a:p>
          <a:p>
            <a:r>
              <a:rPr lang="tr-TR" altLang="pt-PT" sz="2800"/>
              <a:t>Subtracting the fixed cost of $125,000 results in a net monthly profit of $231,571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38400"/>
            <a:ext cx="7696200" cy="1905000"/>
          </a:xfrm>
          <a:noFill/>
          <a:ln/>
        </p:spPr>
        <p:txBody>
          <a:bodyPr lIns="92075" tIns="46038" rIns="92075" bIns="46038"/>
          <a:lstStyle/>
          <a:p>
            <a:r>
              <a:rPr lang="tr-TR" altLang="pt-PT">
                <a:solidFill>
                  <a:srgbClr val="003300"/>
                </a:solidFill>
              </a:rPr>
              <a:t>Globe Electronics Model No. 2:</a:t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>
                <a:solidFill>
                  <a:srgbClr val="003300"/>
                </a:solidFill>
              </a:rPr>
              <a:t>The number of plants that remain operational is a</a:t>
            </a:r>
            <a:br>
              <a:rPr lang="tr-TR" altLang="pt-PT">
                <a:solidFill>
                  <a:srgbClr val="003300"/>
                </a:solidFill>
              </a:rPr>
            </a:br>
            <a:r>
              <a:rPr lang="tr-TR" altLang="pt-PT">
                <a:solidFill>
                  <a:srgbClr val="003300"/>
                </a:solidFill>
              </a:rPr>
              <a:t>decision variable</a:t>
            </a:r>
            <a:r>
              <a:rPr lang="tr-TR" altLang="pt-P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ChangeArrowheads="1"/>
          </p:cNvSpPr>
          <p:nvPr/>
        </p:nvSpPr>
        <p:spPr bwMode="auto">
          <a:xfrm>
            <a:off x="685800" y="1524000"/>
            <a:ext cx="845661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tr-TR" altLang="pt-PT" sz="3200" b="1">
                <a:solidFill>
                  <a:srgbClr val="660033"/>
                </a:solidFill>
              </a:rPr>
              <a:t>Decision Variables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/>
              <a:t>	X</a:t>
            </a:r>
            <a:r>
              <a:rPr lang="tr-TR" altLang="pt-PT" sz="2800" baseline="-25000"/>
              <a:t>i</a:t>
            </a:r>
            <a:r>
              <a:rPr lang="tr-TR" altLang="pt-PT" sz="2800"/>
              <a:t> = hundreds of G50 s produced at plant i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/>
              <a:t>	Z</a:t>
            </a:r>
            <a:r>
              <a:rPr lang="tr-TR" altLang="pt-PT" sz="2800" baseline="-25000"/>
              <a:t>i </a:t>
            </a:r>
            <a:r>
              <a:rPr lang="tr-TR" altLang="pt-PT" sz="2800"/>
              <a:t> = hundreds of G90 s produced at plant i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/>
              <a:t>	X</a:t>
            </a:r>
            <a:r>
              <a:rPr lang="tr-TR" altLang="pt-PT" sz="2800" baseline="-25000"/>
              <a:t>ij</a:t>
            </a:r>
            <a:r>
              <a:rPr lang="tr-TR" altLang="pt-PT" sz="2800"/>
              <a:t> = hundreds of G50 s shipped from plant i  to  	       	       distribution center j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/>
              <a:t>	Z</a:t>
            </a:r>
            <a:r>
              <a:rPr lang="tr-TR" altLang="pt-PT" sz="2800" baseline="-25000"/>
              <a:t>ij</a:t>
            </a:r>
            <a:r>
              <a:rPr lang="tr-TR" altLang="pt-PT" sz="2800"/>
              <a:t> = hundreds of G90 s shipped from plant i to 	       distribution center j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 b="1">
                <a:solidFill>
                  <a:srgbClr val="CC3300"/>
                </a:solidFill>
              </a:rPr>
              <a:t>	</a:t>
            </a:r>
            <a:r>
              <a:rPr lang="tr-TR" altLang="pt-PT" sz="2800" b="1">
                <a:solidFill>
                  <a:srgbClr val="933115"/>
                </a:solidFill>
              </a:rPr>
              <a:t>Y</a:t>
            </a:r>
            <a:r>
              <a:rPr lang="tr-TR" altLang="pt-PT" sz="2800" b="1" baseline="-25000">
                <a:solidFill>
                  <a:srgbClr val="933115"/>
                </a:solidFill>
              </a:rPr>
              <a:t>i </a:t>
            </a:r>
            <a:r>
              <a:rPr lang="tr-TR" altLang="pt-PT" sz="2800" b="1">
                <a:solidFill>
                  <a:srgbClr val="933115"/>
                </a:solidFill>
              </a:rPr>
              <a:t>= A  0-1 variable that describes the number of           	      operational plants in city i.</a:t>
            </a:r>
          </a:p>
          <a:p>
            <a:pPr lvl="1" eaLnBrk="0" hangingPunct="0">
              <a:spcBef>
                <a:spcPct val="20000"/>
              </a:spcBef>
            </a:pPr>
            <a:endParaRPr lang="tr-TR" altLang="pt-PT" sz="2800">
              <a:solidFill>
                <a:srgbClr val="933115"/>
              </a:solidFill>
            </a:endParaRPr>
          </a:p>
          <a:p>
            <a:pPr eaLnBrk="0" hangingPunct="0">
              <a:spcBef>
                <a:spcPct val="20000"/>
              </a:spcBef>
            </a:pPr>
            <a:endParaRPr lang="tr-TR" altLang="pt-PT" sz="2800">
              <a:solidFill>
                <a:srgbClr val="933115"/>
              </a:solidFill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ChangeArrowheads="1"/>
          </p:cNvSpPr>
          <p:nvPr/>
        </p:nvSpPr>
        <p:spPr bwMode="auto">
          <a:xfrm>
            <a:off x="685800" y="685800"/>
            <a:ext cx="845661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tr-TR" altLang="pt-PT" sz="3200" b="1">
                <a:solidFill>
                  <a:srgbClr val="660033"/>
                </a:solidFill>
              </a:rPr>
              <a:t>Objective function</a:t>
            </a:r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lang="tr-TR" altLang="pt-PT" sz="2800"/>
              <a:t>Management wants to maximize net profit.</a:t>
            </a:r>
          </a:p>
          <a:p>
            <a:pPr lvl="1" eaLnBrk="0" hangingPunct="0">
              <a:spcBef>
                <a:spcPct val="20000"/>
              </a:spcBef>
            </a:pPr>
            <a:endParaRPr lang="tr-TR" altLang="pt-PT" sz="2800"/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lang="tr-TR" altLang="pt-PT" sz="2800"/>
              <a:t>Gross profit  per 100 = 22(100) - (production cost per 100)</a:t>
            </a:r>
          </a:p>
          <a:p>
            <a:pPr lvl="1" eaLnBrk="0" hangingPunct="0">
              <a:spcBef>
                <a:spcPct val="20000"/>
              </a:spcBef>
            </a:pPr>
            <a:endParaRPr lang="tr-TR" altLang="pt-PT" sz="2800"/>
          </a:p>
          <a:p>
            <a:pPr lvl="1" eaLnBrk="0" hangingPunct="0">
              <a:spcBef>
                <a:spcPct val="20000"/>
              </a:spcBef>
              <a:buFontTx/>
              <a:buChar char="–"/>
            </a:pPr>
            <a:r>
              <a:rPr lang="tr-TR" altLang="pt-PT" sz="2800"/>
              <a:t>Net profit per 100 produced at plant i and shipped to center j =         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/>
              <a:t>    </a:t>
            </a:r>
          </a:p>
          <a:p>
            <a:pPr lvl="1" eaLnBrk="0" hangingPunct="0">
              <a:spcBef>
                <a:spcPct val="20000"/>
              </a:spcBef>
            </a:pPr>
            <a:r>
              <a:rPr lang="tr-TR" altLang="pt-PT" sz="2800">
                <a:latin typeface="Arial Narrow" panose="020B0606020202030204" pitchFamily="34" charset="0"/>
              </a:rPr>
              <a:t>        </a:t>
            </a: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361950" y="4808538"/>
            <a:ext cx="8753475" cy="531812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PT"/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368300" y="4814888"/>
            <a:ext cx="87518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tr-TR" altLang="pt-PT">
                <a:solidFill>
                  <a:schemeClr val="bg1"/>
                </a:solidFill>
                <a:latin typeface="Arial Narrow" panose="020B0606020202030204" pitchFamily="34" charset="0"/>
              </a:rPr>
              <a:t>Gross profit - Costs of transportation from i to j - </a:t>
            </a:r>
            <a:r>
              <a:rPr lang="tr-TR" altLang="pt-PT" sz="2800" b="1" i="1">
                <a:solidFill>
                  <a:schemeClr val="bg1"/>
                </a:solidFill>
                <a:latin typeface="Arial Narrow" panose="020B0606020202030204" pitchFamily="34" charset="0"/>
              </a:rPr>
              <a:t>Conditional fixed costs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7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7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6" grpId="0" build="p" bldLvl="2" autoUpdateAnimBg="0"/>
      <p:bldP spid="477187" grpId="0" animBg="1"/>
      <p:bldP spid="477188" grpId="0" autoUpdateAnimBg="0"/>
    </p:bldLst>
  </p:timing>
</p:sld>
</file>

<file path=ppt/theme/theme1.xml><?xml version="1.0" encoding="utf-8"?>
<a:theme xmlns:a="http://schemas.openxmlformats.org/drawingml/2006/main" name="wrenlineart">
  <a:themeElements>
    <a:clrScheme name="wrenline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renlineart">
      <a:majorFont>
        <a:latin typeface="Times New Roman"/>
        <a:ea typeface=""/>
        <a:cs typeface="Times New Roman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renline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enlinear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enlinear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enlinear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enlinear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enlinear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enlinear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Designs\wrenlineart.pot</Template>
  <TotalTime>5853</TotalTime>
  <Words>4471</Words>
  <Application>Microsoft Office PowerPoint</Application>
  <PresentationFormat>On-screen Show (4:3)</PresentationFormat>
  <Paragraphs>833</Paragraphs>
  <Slides>103</Slides>
  <Notes>54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103</vt:i4>
      </vt:variant>
    </vt:vector>
  </HeadingPairs>
  <TitlesOfParts>
    <vt:vector size="117" baseType="lpstr">
      <vt:lpstr>Algerian</vt:lpstr>
      <vt:lpstr>Arial</vt:lpstr>
      <vt:lpstr>Arial Narrow</vt:lpstr>
      <vt:lpstr>Signet Roundhand ATT</vt:lpstr>
      <vt:lpstr>Symbol</vt:lpstr>
      <vt:lpstr>Times</vt:lpstr>
      <vt:lpstr>Times New Roman</vt:lpstr>
      <vt:lpstr>Wingdings</vt:lpstr>
      <vt:lpstr>wrenlineart</vt:lpstr>
      <vt:lpstr>Çalışma Sayfası</vt:lpstr>
      <vt:lpstr>Denklem</vt:lpstr>
      <vt:lpstr>Equation</vt:lpstr>
      <vt:lpstr>Document</vt:lpstr>
      <vt:lpstr>Worksheet</vt:lpstr>
      <vt:lpstr>PowerPoint Presentation</vt:lpstr>
      <vt:lpstr>Learning Objectives</vt:lpstr>
      <vt:lpstr>Integer Programming Models</vt:lpstr>
      <vt:lpstr>PowerPoint Presentation</vt:lpstr>
      <vt:lpstr>Types of Integer Variables</vt:lpstr>
      <vt:lpstr>Types of Integer Programming Problems </vt:lpstr>
      <vt:lpstr>Models With General Integer Variables </vt:lpstr>
      <vt:lpstr>PowerPoint Presentation</vt:lpstr>
      <vt:lpstr>PowerPoint Presentation</vt:lpstr>
      <vt:lpstr>PowerPoint Presentation</vt:lpstr>
      <vt:lpstr>PowerPoint Presentation</vt:lpstr>
      <vt:lpstr>General Integer Variables:  Pure Integer Programming Models </vt:lpstr>
      <vt:lpstr> </vt:lpstr>
      <vt:lpstr> Pure Integer Programming </vt:lpstr>
      <vt:lpstr>Pure Integer Programming</vt:lpstr>
      <vt:lpstr>Pure Integer Programming </vt:lpstr>
      <vt:lpstr>Pure Integer Programming </vt:lpstr>
      <vt:lpstr>Pure Integer Programming</vt:lpstr>
      <vt:lpstr>Pure Integer Programming</vt:lpstr>
      <vt:lpstr>General Integer Variables Excel Solver Solution Example 1: Harrison Electric Company (8 of 8)</vt:lpstr>
      <vt:lpstr>Solver Options </vt:lpstr>
      <vt:lpstr>Premium Solver for Education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 Integer Variables: Mixed Integer Programming Models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 with Binary Variables</vt:lpstr>
      <vt:lpstr> Models With Binary Variables </vt:lpstr>
      <vt:lpstr>PowerPoint Presentation</vt:lpstr>
      <vt:lpstr>Pure Binary Integer Programming Models </vt:lpstr>
      <vt:lpstr>Pure Binary Integer Programming Models:  Example 1: Oil Portfolio Selection (1 of 7)</vt:lpstr>
      <vt:lpstr>PowerPoint Presentation</vt:lpstr>
      <vt:lpstr>Pure Binary (0, 1) IP Models:</vt:lpstr>
      <vt:lpstr>Pure Binary IP Models:</vt:lpstr>
      <vt:lpstr>Pure Binary IP Models:</vt:lpstr>
      <vt:lpstr>Pure Binary IP Models:</vt:lpstr>
      <vt:lpstr>Pure Binary IP Models:</vt:lpstr>
      <vt:lpstr>Excel Solver Setup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Mixed Binary Integer Programming Models </vt:lpstr>
      <vt:lpstr> Mixed Binary Integer Programming Models –Fixed Charge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Fixed Charge Problems:</vt:lpstr>
      <vt:lpstr> Fixed Charge Problems </vt:lpstr>
      <vt:lpstr>Fixed Charge Problems:</vt:lpstr>
      <vt:lpstr>Fixed Charge Problems: </vt:lpstr>
      <vt:lpstr>Fixed Charge Problems</vt:lpstr>
      <vt:lpstr>Fixed Charge Problems </vt:lpstr>
      <vt:lpstr>Fixed Charge Problems</vt:lpstr>
      <vt:lpstr>Fixed Charge Problems</vt:lpstr>
      <vt:lpstr>Excel Layout</vt:lpstr>
      <vt:lpstr>Fixed Charge Problems</vt:lpstr>
      <vt:lpstr>Excel Layout</vt:lpstr>
      <vt:lpstr>Globe Electronics, Inc.  Two Different Problems,  Two Different Models</vt:lpstr>
      <vt:lpstr>Fixed Charge Problems Example 3.Globe Electronics, Inc. Data (1 of 5)</vt:lpstr>
      <vt:lpstr>PowerPoint Presentation</vt:lpstr>
      <vt:lpstr>PowerPoint Presentation</vt:lpstr>
      <vt:lpstr>PowerPoint Presentation</vt:lpstr>
      <vt:lpstr>PowerPoint Presentation</vt:lpstr>
      <vt:lpstr>Globe Electronics  Model No. 1:  All The Plants Remain Operational</vt:lpstr>
      <vt:lpstr>PowerPoint Presentation</vt:lpstr>
      <vt:lpstr>PowerPoint Presentation</vt:lpstr>
      <vt:lpstr>PowerPoint Presentation</vt:lpstr>
      <vt:lpstr>PowerPoint Presentation</vt:lpstr>
      <vt:lpstr>Globe Electronics Model No. 2: The number of plants that remain operational is a decision variable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Univaristy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Decision Modeling with Spreadsheets</dc:title>
  <dc:creator>Isaac Gottlieb, Ph.D</dc:creator>
  <dc:description>isaacg@andromeda.rutgers.edu</dc:description>
  <cp:lastModifiedBy>Miguel</cp:lastModifiedBy>
  <cp:revision>155</cp:revision>
  <cp:lastPrinted>2002-09-21T18:40:57Z</cp:lastPrinted>
  <dcterms:created xsi:type="dcterms:W3CDTF">2002-02-20T18:24:40Z</dcterms:created>
  <dcterms:modified xsi:type="dcterms:W3CDTF">2016-05-20T10:45:15Z</dcterms:modified>
</cp:coreProperties>
</file>