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64" r:id="rId5"/>
    <p:sldId id="265" r:id="rId6"/>
    <p:sldId id="297" r:id="rId7"/>
    <p:sldId id="292" r:id="rId8"/>
    <p:sldId id="260" r:id="rId9"/>
    <p:sldId id="296" r:id="rId10"/>
    <p:sldId id="289" r:id="rId11"/>
    <p:sldId id="290" r:id="rId12"/>
    <p:sldId id="293" r:id="rId13"/>
    <p:sldId id="291" r:id="rId14"/>
    <p:sldId id="295" r:id="rId15"/>
    <p:sldId id="285" r:id="rId1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4C53"/>
    <a:srgbClr val="DF4C64"/>
    <a:srgbClr val="B42570"/>
    <a:srgbClr val="CC3E67"/>
    <a:srgbClr val="BE187B"/>
    <a:srgbClr val="BE186B"/>
    <a:srgbClr val="CE306D"/>
    <a:srgbClr val="E45A57"/>
    <a:srgbClr val="F7766E"/>
    <a:srgbClr val="BC1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4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0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0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5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3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Monday, November 16,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7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8" r:id="rId5"/>
    <p:sldLayoutId id="2147483692" r:id="rId6"/>
    <p:sldLayoutId id="2147483693" r:id="rId7"/>
    <p:sldLayoutId id="2147483694" r:id="rId8"/>
    <p:sldLayoutId id="2147483697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sv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1.svg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4.svg"/><Relationship Id="rId5" Type="http://schemas.openxmlformats.org/officeDocument/2006/relationships/image" Target="../media/image24.svg"/><Relationship Id="rId10" Type="http://schemas.openxmlformats.org/officeDocument/2006/relationships/image" Target="../media/image20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4.svg"/><Relationship Id="rId11" Type="http://schemas.openxmlformats.org/officeDocument/2006/relationships/image" Target="../media/image17.sv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4"/><Relationship Id="rId7" Type="http://schemas.openxmlformats.org/officeDocument/2006/relationships/image" Target="../media/image19.svg"/><Relationship Id="rId12" Type="http://schemas.openxmlformats.org/officeDocument/2006/relationships/image" Target="../media/image30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microsoft.com/office/2007/relationships/media" Target="../media/media5.mp4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2CE781-16DC-4356-B26A-39978B20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32" y="2716901"/>
            <a:ext cx="5258968" cy="2280324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000" spc="600" dirty="0">
                <a:solidFill>
                  <a:srgbClr val="BE186B"/>
                </a:solidFill>
              </a:rPr>
              <a:t>Low - Functionality</a:t>
            </a:r>
            <a:br>
              <a:rPr lang="en-US" sz="4000" spc="600" dirty="0">
                <a:solidFill>
                  <a:srgbClr val="BE186B"/>
                </a:solidFill>
              </a:rPr>
            </a:br>
            <a:r>
              <a:rPr lang="en-US" sz="4000" spc="600" dirty="0">
                <a:solidFill>
                  <a:srgbClr val="BE186B"/>
                </a:solidFill>
              </a:rPr>
              <a:t>prototype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m 13" descr="Uma imagem com mesa, aceso, fogo, palco&#10;&#10;Descrição gerada automaticamente">
            <a:extLst>
              <a:ext uri="{FF2B5EF4-FFF2-40B4-BE49-F238E27FC236}">
                <a16:creationId xmlns:a16="http://schemas.microsoft.com/office/drawing/2014/main" id="{64B5B097-F1B3-43EA-AA21-C3910ECE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8" r="5096"/>
          <a:stretch/>
        </p:blipFill>
        <p:spPr>
          <a:xfrm>
            <a:off x="6217967" y="1143804"/>
            <a:ext cx="4570403" cy="4570403"/>
          </a:xfrm>
          <a:prstGeom prst="ellipse">
            <a:avLst/>
          </a:prstGeom>
        </p:spPr>
      </p:pic>
      <p:sp>
        <p:nvSpPr>
          <p:cNvPr id="20" name="Marcador de Posição de Conteúdo 19">
            <a:extLst>
              <a:ext uri="{FF2B5EF4-FFF2-40B4-BE49-F238E27FC236}">
                <a16:creationId xmlns:a16="http://schemas.microsoft.com/office/drawing/2014/main" id="{22DF12C7-1737-44BD-A309-B00ED4D3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32" y="5472776"/>
            <a:ext cx="5535637" cy="7209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Group</a:t>
            </a:r>
            <a:r>
              <a:rPr lang="pt-PT" sz="3200" dirty="0"/>
              <a:t> 1 – 100 Limites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8B7506-08E6-4031-8DF7-8E14168B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2" y="813690"/>
            <a:ext cx="4543903" cy="14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1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1" name="Gráfico 20" descr="Crítica de cliente">
            <a:extLst>
              <a:ext uri="{FF2B5EF4-FFF2-40B4-BE49-F238E27FC236}">
                <a16:creationId xmlns:a16="http://schemas.microsoft.com/office/drawing/2014/main" id="{23C9FA8C-18EF-4E6F-A72C-3F7374C66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245" y="2694120"/>
            <a:ext cx="2753403" cy="2753403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69457F74-69B4-4EAE-AB81-3CAF16AC8117}"/>
              </a:ext>
            </a:extLst>
          </p:cNvPr>
          <p:cNvSpPr/>
          <p:nvPr/>
        </p:nvSpPr>
        <p:spPr>
          <a:xfrm>
            <a:off x="4969683" y="2921233"/>
            <a:ext cx="1617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Do voice call with 3 fans</a:t>
            </a:r>
            <a:endParaRPr lang="pt-PT" dirty="0"/>
          </a:p>
        </p:txBody>
      </p:sp>
      <p:pic>
        <p:nvPicPr>
          <p:cNvPr id="42" name="Gráfico 41" descr="Seta de linha com curva para a direita">
            <a:extLst>
              <a:ext uri="{FF2B5EF4-FFF2-40B4-BE49-F238E27FC236}">
                <a16:creationId xmlns:a16="http://schemas.microsoft.com/office/drawing/2014/main" id="{B2D2B31C-0AF9-480C-B3BA-136A774AD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324799">
            <a:off x="5900567" y="3500218"/>
            <a:ext cx="914400" cy="914400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270192FB-45E3-4CC4-81C8-22DD2A12EED0}"/>
              </a:ext>
            </a:extLst>
          </p:cNvPr>
          <p:cNvSpPr/>
          <p:nvPr/>
        </p:nvSpPr>
        <p:spPr>
          <a:xfrm>
            <a:off x="9601868" y="2142676"/>
            <a:ext cx="1798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Can mute each fan at will</a:t>
            </a:r>
            <a:endParaRPr lang="pt-PT" dirty="0"/>
          </a:p>
        </p:txBody>
      </p:sp>
      <p:pic>
        <p:nvPicPr>
          <p:cNvPr id="44" name="Gráfico 43" descr="Seta de linha com curva para a direita">
            <a:extLst>
              <a:ext uri="{FF2B5EF4-FFF2-40B4-BE49-F238E27FC236}">
                <a16:creationId xmlns:a16="http://schemas.microsoft.com/office/drawing/2014/main" id="{0FBA0874-AAC4-4BBA-A9FF-7F62D9C15C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201" flipH="1">
            <a:off x="9511728" y="2692260"/>
            <a:ext cx="914400" cy="914400"/>
          </a:xfrm>
          <a:prstGeom prst="rect">
            <a:avLst/>
          </a:prstGeom>
        </p:spPr>
      </p:pic>
      <p:sp>
        <p:nvSpPr>
          <p:cNvPr id="47" name="Marcador de Posição de Conteúdo 19">
            <a:extLst>
              <a:ext uri="{FF2B5EF4-FFF2-40B4-BE49-F238E27FC236}">
                <a16:creationId xmlns:a16="http://schemas.microsoft.com/office/drawing/2014/main" id="{ADE452DA-B114-4FE5-837F-99E6E5BDD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91" y="1234023"/>
            <a:ext cx="3578716" cy="730968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Artist  side</a:t>
            </a:r>
          </a:p>
        </p:txBody>
      </p:sp>
      <p:pic>
        <p:nvPicPr>
          <p:cNvPr id="49" name="Picture 8">
            <a:extLst>
              <a:ext uri="{FF2B5EF4-FFF2-40B4-BE49-F238E27FC236}">
                <a16:creationId xmlns:a16="http://schemas.microsoft.com/office/drawing/2014/main" id="{C76719A6-43FA-46FC-A7E8-82D21D86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ítulo 1">
            <a:extLst>
              <a:ext uri="{FF2B5EF4-FFF2-40B4-BE49-F238E27FC236}">
                <a16:creationId xmlns:a16="http://schemas.microsoft.com/office/drawing/2014/main" id="{F23A2027-1B3F-49F4-8B13-ED7C8D894FCD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Communication</a:t>
            </a:r>
          </a:p>
        </p:txBody>
      </p:sp>
      <p:pic>
        <p:nvPicPr>
          <p:cNvPr id="2" name="Gravação de Ecrã 1">
            <a:hlinkClick r:id="" action="ppaction://media"/>
            <a:extLst>
              <a:ext uri="{FF2B5EF4-FFF2-40B4-BE49-F238E27FC236}">
                <a16:creationId xmlns:a16="http://schemas.microsoft.com/office/drawing/2014/main" id="{B8D802FF-5590-42EE-B55D-DAC7D923AA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6" end="4895.47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2000" y="741600"/>
            <a:ext cx="2689959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95CE42E-B214-4520-9884-F3FAB73A481C}"/>
              </a:ext>
            </a:extLst>
          </p:cNvPr>
          <p:cNvSpPr/>
          <p:nvPr/>
        </p:nvSpPr>
        <p:spPr>
          <a:xfrm>
            <a:off x="9614289" y="1110177"/>
            <a:ext cx="2362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Receive notification when a new concert of a favorite artist </a:t>
            </a:r>
          </a:p>
          <a:p>
            <a:pPr algn="ctr"/>
            <a:r>
              <a:rPr lang="en-US" dirty="0"/>
              <a:t>is available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F5530B0-5B9A-4CBD-AE80-63E8F63B1617}"/>
              </a:ext>
            </a:extLst>
          </p:cNvPr>
          <p:cNvSpPr/>
          <p:nvPr/>
        </p:nvSpPr>
        <p:spPr>
          <a:xfrm>
            <a:off x="9989721" y="5500987"/>
            <a:ext cx="152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Delete notification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CFF66D-0522-4703-A245-D0EBCA4D9340}"/>
              </a:ext>
            </a:extLst>
          </p:cNvPr>
          <p:cNvSpPr/>
          <p:nvPr/>
        </p:nvSpPr>
        <p:spPr>
          <a:xfrm>
            <a:off x="4552747" y="4328545"/>
            <a:ext cx="2118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Check notification history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51207F-79C7-46D3-914C-EA493EF537CD}"/>
              </a:ext>
            </a:extLst>
          </p:cNvPr>
          <p:cNvSpPr/>
          <p:nvPr/>
        </p:nvSpPr>
        <p:spPr>
          <a:xfrm>
            <a:off x="4614242" y="985387"/>
            <a:ext cx="2056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There are other notifications shown before</a:t>
            </a:r>
          </a:p>
        </p:txBody>
      </p:sp>
      <p:pic>
        <p:nvPicPr>
          <p:cNvPr id="10" name="Gráfico 9" descr="Seta de linha com curva para a direita">
            <a:extLst>
              <a:ext uri="{FF2B5EF4-FFF2-40B4-BE49-F238E27FC236}">
                <a16:creationId xmlns:a16="http://schemas.microsoft.com/office/drawing/2014/main" id="{97C579E4-EABD-4D48-BBCA-1945247B8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63148">
            <a:off x="5786141" y="4847273"/>
            <a:ext cx="914400" cy="914400"/>
          </a:xfrm>
          <a:prstGeom prst="rect">
            <a:avLst/>
          </a:prstGeom>
        </p:spPr>
      </p:pic>
      <p:pic>
        <p:nvPicPr>
          <p:cNvPr id="26" name="Gráfico 25" descr="Seta de linha com curva para a direita">
            <a:extLst>
              <a:ext uri="{FF2B5EF4-FFF2-40B4-BE49-F238E27FC236}">
                <a16:creationId xmlns:a16="http://schemas.microsoft.com/office/drawing/2014/main" id="{65DDCDBD-5172-499A-BCD8-1BC23C354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66216" flipH="1" flipV="1">
            <a:off x="9532521" y="4686400"/>
            <a:ext cx="914400" cy="914400"/>
          </a:xfrm>
          <a:prstGeom prst="rect">
            <a:avLst/>
          </a:prstGeom>
        </p:spPr>
      </p:pic>
      <p:pic>
        <p:nvPicPr>
          <p:cNvPr id="28" name="Gráfico 27" descr="Seta de linha com curva para a direita">
            <a:extLst>
              <a:ext uri="{FF2B5EF4-FFF2-40B4-BE49-F238E27FC236}">
                <a16:creationId xmlns:a16="http://schemas.microsoft.com/office/drawing/2014/main" id="{C8F47F8A-9B33-4087-BA39-3A7FC9800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3784" flipH="1">
            <a:off x="9532522" y="2145619"/>
            <a:ext cx="914400" cy="914400"/>
          </a:xfrm>
          <a:prstGeom prst="rect">
            <a:avLst/>
          </a:prstGeom>
        </p:spPr>
      </p:pic>
      <p:pic>
        <p:nvPicPr>
          <p:cNvPr id="34" name="Gráfico 33" descr="Seta de linha com curva para a direita">
            <a:extLst>
              <a:ext uri="{FF2B5EF4-FFF2-40B4-BE49-F238E27FC236}">
                <a16:creationId xmlns:a16="http://schemas.microsoft.com/office/drawing/2014/main" id="{390517A7-A679-4772-AB4C-F3F3B8956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79084">
            <a:off x="5913600" y="1794494"/>
            <a:ext cx="914400" cy="914400"/>
          </a:xfrm>
          <a:prstGeom prst="rect">
            <a:avLst/>
          </a:prstGeom>
        </p:spPr>
      </p:pic>
      <p:sp>
        <p:nvSpPr>
          <p:cNvPr id="44" name="Marcador de Posição de Conteúdo 19">
            <a:extLst>
              <a:ext uri="{FF2B5EF4-FFF2-40B4-BE49-F238E27FC236}">
                <a16:creationId xmlns:a16="http://schemas.microsoft.com/office/drawing/2014/main" id="{BA5B8DD3-F6E2-40AE-AAD5-0408CB88E67C}"/>
              </a:ext>
            </a:extLst>
          </p:cNvPr>
          <p:cNvSpPr txBox="1">
            <a:spLocks/>
          </p:cNvSpPr>
          <p:nvPr/>
        </p:nvSpPr>
        <p:spPr>
          <a:xfrm>
            <a:off x="456591" y="1234023"/>
            <a:ext cx="3578716" cy="7309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Fan  side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B740CD6B-C4DC-4B7D-BA7B-5EBEE777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ítulo 1">
            <a:extLst>
              <a:ext uri="{FF2B5EF4-FFF2-40B4-BE49-F238E27FC236}">
                <a16:creationId xmlns:a16="http://schemas.microsoft.com/office/drawing/2014/main" id="{2F47D36E-E93E-44FE-A868-9F3FA6ADFB91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notification</a:t>
            </a:r>
          </a:p>
        </p:txBody>
      </p:sp>
      <p:pic>
        <p:nvPicPr>
          <p:cNvPr id="21" name="Gravação de Ecrã 8">
            <a:hlinkClick r:id="" action="ppaction://media"/>
            <a:extLst>
              <a:ext uri="{FF2B5EF4-FFF2-40B4-BE49-F238E27FC236}">
                <a16:creationId xmlns:a16="http://schemas.microsoft.com/office/drawing/2014/main" id="{772A13C8-383E-4404-81C0-7430C263DF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9" end="3010.46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2000" y="741600"/>
            <a:ext cx="2689958" cy="5364000"/>
          </a:xfrm>
          <a:prstGeom prst="rect">
            <a:avLst/>
          </a:prstGeom>
        </p:spPr>
      </p:pic>
      <p:pic>
        <p:nvPicPr>
          <p:cNvPr id="22" name="Gráfico 21" descr="Campainha">
            <a:extLst>
              <a:ext uri="{FF2B5EF4-FFF2-40B4-BE49-F238E27FC236}">
                <a16:creationId xmlns:a16="http://schemas.microsoft.com/office/drawing/2014/main" id="{36688EAE-32A2-40CF-84EC-4216493DA2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0284" y="2685699"/>
            <a:ext cx="27360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20" name="Marcador de Posição de Conteúdo 3">
            <a:extLst>
              <a:ext uri="{FF2B5EF4-FFF2-40B4-BE49-F238E27FC236}">
                <a16:creationId xmlns:a16="http://schemas.microsoft.com/office/drawing/2014/main" id="{6E762137-A713-494B-AF70-B26E6549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200" y="2278743"/>
            <a:ext cx="10479600" cy="4121629"/>
          </a:xfrm>
        </p:spPr>
        <p:txBody>
          <a:bodyPr>
            <a:noAutofit/>
          </a:bodyPr>
          <a:lstStyle/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Become more familiarized with flutter.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Perform some minor adjustments to the low-fi prototype if needed.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Start development of the high-fidelity prototype.</a:t>
            </a:r>
          </a:p>
          <a:p>
            <a:pPr marL="0" lvl="1" indent="0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None/>
            </a:pP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áfico 12" descr="Calendário mensal">
            <a:extLst>
              <a:ext uri="{FF2B5EF4-FFF2-40B4-BE49-F238E27FC236}">
                <a16:creationId xmlns:a16="http://schemas.microsoft.com/office/drawing/2014/main" id="{0D6F44F0-EE28-4C96-AC7E-E7E59978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847" y="406897"/>
            <a:ext cx="748800" cy="748800"/>
          </a:xfrm>
          <a:prstGeom prst="rect">
            <a:avLst/>
          </a:prstGeom>
        </p:spPr>
      </p:pic>
      <p:pic>
        <p:nvPicPr>
          <p:cNvPr id="2050" name="Picture 2" descr="Flutter - Beautiful native apps in record time">
            <a:extLst>
              <a:ext uri="{FF2B5EF4-FFF2-40B4-BE49-F238E27FC236}">
                <a16:creationId xmlns:a16="http://schemas.microsoft.com/office/drawing/2014/main" id="{46FB3DA1-BB7A-497F-8D28-2663BC7F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93325"/>
            <a:ext cx="5238308" cy="149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1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694" y="322729"/>
            <a:ext cx="6717553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Our idea</a:t>
            </a:r>
          </a:p>
        </p:txBody>
      </p:sp>
      <p:sp>
        <p:nvSpPr>
          <p:cNvPr id="17" name="Marcador de Posição de Conteúdo 19">
            <a:extLst>
              <a:ext uri="{FF2B5EF4-FFF2-40B4-BE49-F238E27FC236}">
                <a16:creationId xmlns:a16="http://schemas.microsoft.com/office/drawing/2014/main" id="{5FA54075-BA4B-4922-968E-AA8FAB89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55" y="1936099"/>
            <a:ext cx="10621107" cy="1485364"/>
          </a:xfrm>
        </p:spPr>
        <p:txBody>
          <a:bodyPr vert="horz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+mj-lt"/>
                <a:cs typeface="Calibri" panose="020F0502020204030204" pitchFamily="34" charset="0"/>
              </a:rPr>
              <a:t>Streaming app that allows people to watch music events live online.</a:t>
            </a:r>
          </a:p>
        </p:txBody>
      </p:sp>
      <p:pic>
        <p:nvPicPr>
          <p:cNvPr id="1026" name="Picture 2" descr="Music Technology | CAVA">
            <a:extLst>
              <a:ext uri="{FF2B5EF4-FFF2-40B4-BE49-F238E27FC236}">
                <a16:creationId xmlns:a16="http://schemas.microsoft.com/office/drawing/2014/main" id="{5315FDA6-C890-46D0-92BA-94A64E504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3059" r="5925" b="4432"/>
          <a:stretch/>
        </p:blipFill>
        <p:spPr bwMode="auto">
          <a:xfrm>
            <a:off x="2927654" y="3553212"/>
            <a:ext cx="2298096" cy="23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Lâmpada">
            <a:extLst>
              <a:ext uri="{FF2B5EF4-FFF2-40B4-BE49-F238E27FC236}">
                <a16:creationId xmlns:a16="http://schemas.microsoft.com/office/drawing/2014/main" id="{850501C2-D33A-4E21-B67E-EC2780C2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461" y="511557"/>
            <a:ext cx="604686" cy="604686"/>
          </a:xfrm>
          <a:prstGeom prst="rect">
            <a:avLst/>
          </a:prstGeom>
        </p:spPr>
      </p:pic>
      <p:pic>
        <p:nvPicPr>
          <p:cNvPr id="49" name="Google Shape;142;p19" descr="Oregon Judicial Department : Live Stream Proceedings : Online Services :  State of Oregon">
            <a:extLst>
              <a:ext uri="{FF2B5EF4-FFF2-40B4-BE49-F238E27FC236}">
                <a16:creationId xmlns:a16="http://schemas.microsoft.com/office/drawing/2014/main" id="{A1C3C862-CEE9-4FCB-A925-9840E9ED05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5898" t="18016" r="16086" b="12235"/>
          <a:stretch/>
        </p:blipFill>
        <p:spPr>
          <a:xfrm>
            <a:off x="6966251" y="3553212"/>
            <a:ext cx="2298095" cy="23566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08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This week</a:t>
            </a:r>
          </a:p>
        </p:txBody>
      </p:sp>
      <p:sp>
        <p:nvSpPr>
          <p:cNvPr id="20" name="Marcador de Posição de Conteúdo 3">
            <a:extLst>
              <a:ext uri="{FF2B5EF4-FFF2-40B4-BE49-F238E27FC236}">
                <a16:creationId xmlns:a16="http://schemas.microsoft.com/office/drawing/2014/main" id="{6E762137-A713-494B-AF70-B26E6549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22" y="2282734"/>
            <a:ext cx="5904928" cy="3870965"/>
          </a:xfrm>
        </p:spPr>
        <p:txBody>
          <a:bodyPr>
            <a:noAutofit/>
          </a:bodyPr>
          <a:lstStyle/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Added color and images to the low-fi prototype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Changed elements according to user tests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Added some new screens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Cleaned and changed a few screens’ UI and structure</a:t>
            </a:r>
          </a:p>
          <a:p>
            <a:pPr marL="449263" lvl="1" indent="-449263">
              <a:spcBef>
                <a:spcPts val="600"/>
              </a:spcBef>
              <a:spcAft>
                <a:spcPts val="18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Fixed some inconsistencies.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94C003-1EDE-4FAC-9F06-9E2B940E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" b="988"/>
          <a:stretch/>
        </p:blipFill>
        <p:spPr bwMode="auto">
          <a:xfrm>
            <a:off x="9876941" y="2022040"/>
            <a:ext cx="1613727" cy="2072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EEB2C4E-4C55-4CE6-8E57-6D10329B0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90" y="2022040"/>
            <a:ext cx="1613727" cy="2072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E9E1653-BD1E-44F3-843F-E3F6A3763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" t="321" r="-890" b="31393"/>
          <a:stretch/>
        </p:blipFill>
        <p:spPr>
          <a:xfrm>
            <a:off x="7085977" y="4509419"/>
            <a:ext cx="1612800" cy="1974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804ABD-2D88-42FD-8493-0A1146A3CE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188" b="-1"/>
          <a:stretch/>
        </p:blipFill>
        <p:spPr>
          <a:xfrm>
            <a:off x="9876941" y="4508498"/>
            <a:ext cx="1612800" cy="1976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áfico 7" descr="Calendário mensal">
            <a:extLst>
              <a:ext uri="{FF2B5EF4-FFF2-40B4-BE49-F238E27FC236}">
                <a16:creationId xmlns:a16="http://schemas.microsoft.com/office/drawing/2014/main" id="{A1368FEC-DD34-48E6-915D-1B8CD9E77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847" y="406897"/>
            <a:ext cx="748800" cy="748800"/>
          </a:xfrm>
          <a:prstGeom prst="rect">
            <a:avLst/>
          </a:prstGeom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62F85481-FDC0-495C-A4D7-05831F90D297}"/>
              </a:ext>
            </a:extLst>
          </p:cNvPr>
          <p:cNvSpPr/>
          <p:nvPr/>
        </p:nvSpPr>
        <p:spPr>
          <a:xfrm>
            <a:off x="8897584" y="2928903"/>
            <a:ext cx="797457" cy="25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40C427A9-F287-4308-9829-53A3143D332F}"/>
              </a:ext>
            </a:extLst>
          </p:cNvPr>
          <p:cNvSpPr/>
          <p:nvPr/>
        </p:nvSpPr>
        <p:spPr>
          <a:xfrm>
            <a:off x="8889130" y="5367290"/>
            <a:ext cx="797457" cy="259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207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0751082-60BF-432A-AD9D-04B0BAC50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244B84-452A-4BE8-BEA4-A7CCA098C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7819"/>
            <a:ext cx="12187517" cy="687581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220EA9-AB07-4E8F-9E57-B281453F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97079" y="1563081"/>
            <a:ext cx="6887450" cy="3702392"/>
          </a:xfrm>
          <a:prstGeom prst="rect">
            <a:avLst/>
          </a:prstGeom>
          <a:gradFill>
            <a:gsLst>
              <a:gs pos="36000">
                <a:schemeClr val="accent2">
                  <a:lumMod val="60000"/>
                  <a:lumOff val="40000"/>
                  <a:alpha val="68000"/>
                </a:schemeClr>
              </a:gs>
              <a:gs pos="100000">
                <a:schemeClr val="accent2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44646F-1A59-47A2-AD5D-54DCAECD5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0700" y="-2678818"/>
            <a:ext cx="6881635" cy="12191999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88000">
                <a:schemeClr val="accent4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544BED-FB42-4737-9370-482C3CE0D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49752" y="-3755570"/>
            <a:ext cx="4692495" cy="12192003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9000">
                <a:schemeClr val="accent5">
                  <a:alpha val="6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D4349A9-3B86-4EDF-A606-D1309F33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974"/>
            <a:ext cx="12196480" cy="93697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spc="750" dirty="0">
                <a:solidFill>
                  <a:schemeClr val="bg1"/>
                </a:solidFill>
              </a:rPr>
              <a:t>Personas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30EE6A7-5757-4C5C-A232-5AD85BD8A702}"/>
              </a:ext>
            </a:extLst>
          </p:cNvPr>
          <p:cNvGrpSpPr/>
          <p:nvPr/>
        </p:nvGrpSpPr>
        <p:grpSpPr>
          <a:xfrm>
            <a:off x="2175115" y="2159566"/>
            <a:ext cx="7841770" cy="3722733"/>
            <a:chOff x="3523704" y="2018889"/>
            <a:chExt cx="7841770" cy="3722733"/>
          </a:xfrm>
        </p:grpSpPr>
        <p:sp>
          <p:nvSpPr>
            <p:cNvPr id="42" name="Marcador de Posição de Conteúdo 19">
              <a:extLst>
                <a:ext uri="{FF2B5EF4-FFF2-40B4-BE49-F238E27FC236}">
                  <a16:creationId xmlns:a16="http://schemas.microsoft.com/office/drawing/2014/main" id="{F32B7CF5-CC7C-4689-B98E-553E71FFFBF9}"/>
                </a:ext>
              </a:extLst>
            </p:cNvPr>
            <p:cNvSpPr txBox="1">
              <a:spLocks/>
            </p:cNvSpPr>
            <p:nvPr/>
          </p:nvSpPr>
          <p:spPr>
            <a:xfrm>
              <a:off x="3523704" y="5006889"/>
              <a:ext cx="2988000" cy="720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Music Events Fan</a:t>
              </a:r>
            </a:p>
          </p:txBody>
        </p:sp>
        <p:sp>
          <p:nvSpPr>
            <p:cNvPr id="51" name="Marcador de Posição de Conteúdo 19">
              <a:extLst>
                <a:ext uri="{FF2B5EF4-FFF2-40B4-BE49-F238E27FC236}">
                  <a16:creationId xmlns:a16="http://schemas.microsoft.com/office/drawing/2014/main" id="{55A2F045-39F5-41DB-95E6-ECEB00673E30}"/>
                </a:ext>
              </a:extLst>
            </p:cNvPr>
            <p:cNvSpPr txBox="1">
              <a:spLocks/>
            </p:cNvSpPr>
            <p:nvPr/>
          </p:nvSpPr>
          <p:spPr>
            <a:xfrm>
              <a:off x="8377473" y="5021622"/>
              <a:ext cx="2988000" cy="7200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Music Artist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pic>
          <p:nvPicPr>
            <p:cNvPr id="17" name="Picture 4" descr="Uma imagem com pessoa, exterior, pessoas, grupo&#10;&#10;Descrição gerada automaticamente">
              <a:extLst>
                <a:ext uri="{FF2B5EF4-FFF2-40B4-BE49-F238E27FC236}">
                  <a16:creationId xmlns:a16="http://schemas.microsoft.com/office/drawing/2014/main" id="{8811FBC7-7E16-46DD-816B-DCD087DE85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5" t="201" r="22395" b="-201"/>
            <a:stretch/>
          </p:blipFill>
          <p:spPr bwMode="auto">
            <a:xfrm>
              <a:off x="3530904" y="2018889"/>
              <a:ext cx="2988000" cy="298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6" descr="nettoehenrique hashtag on Twitter">
              <a:extLst>
                <a:ext uri="{FF2B5EF4-FFF2-40B4-BE49-F238E27FC236}">
                  <a16:creationId xmlns:a16="http://schemas.microsoft.com/office/drawing/2014/main" id="{F0115494-50F1-4CA1-AD6D-D0ADA0149A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87" t="-540" r="25063" b="540"/>
            <a:stretch/>
          </p:blipFill>
          <p:spPr bwMode="auto">
            <a:xfrm>
              <a:off x="8377473" y="2018889"/>
              <a:ext cx="2988001" cy="298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91305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0751082-60BF-432A-AD9D-04B0BAC50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244B84-452A-4BE8-BEA4-A7CCA098C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7819"/>
            <a:ext cx="12187517" cy="687581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220EA9-AB07-4E8F-9E57-B281453F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97079" y="1563081"/>
            <a:ext cx="6887450" cy="3702392"/>
          </a:xfrm>
          <a:prstGeom prst="rect">
            <a:avLst/>
          </a:prstGeom>
          <a:gradFill>
            <a:gsLst>
              <a:gs pos="36000">
                <a:schemeClr val="accent2">
                  <a:lumMod val="60000"/>
                  <a:lumOff val="40000"/>
                  <a:alpha val="68000"/>
                </a:schemeClr>
              </a:gs>
              <a:gs pos="100000">
                <a:schemeClr val="accent2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44646F-1A59-47A2-AD5D-54DCAECD5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50700" y="-2678818"/>
            <a:ext cx="6881635" cy="12191999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88000">
                <a:schemeClr val="accent4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7544BED-FB42-4737-9370-482C3CE0D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49752" y="-3755570"/>
            <a:ext cx="4692495" cy="12192003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9000">
                <a:schemeClr val="accent5">
                  <a:alpha val="6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D4349A9-3B86-4EDF-A606-D1309F33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6974"/>
            <a:ext cx="12196480" cy="93697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spc="750" dirty="0">
                <a:solidFill>
                  <a:schemeClr val="bg1"/>
                </a:solidFill>
              </a:rPr>
              <a:t>Critical tasks</a:t>
            </a:r>
          </a:p>
        </p:txBody>
      </p:sp>
      <p:pic>
        <p:nvPicPr>
          <p:cNvPr id="26" name="Gráfico 25" descr="Satélite">
            <a:extLst>
              <a:ext uri="{FF2B5EF4-FFF2-40B4-BE49-F238E27FC236}">
                <a16:creationId xmlns:a16="http://schemas.microsoft.com/office/drawing/2014/main" id="{FBD47C06-80E8-4DBF-8459-9F08B5B8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6526" y="2072668"/>
            <a:ext cx="2980853" cy="2980853"/>
          </a:xfrm>
          <a:prstGeom prst="rect">
            <a:avLst/>
          </a:prstGeom>
        </p:spPr>
      </p:pic>
      <p:pic>
        <p:nvPicPr>
          <p:cNvPr id="27" name="Gráfico 26" descr="Crítica de cliente">
            <a:extLst>
              <a:ext uri="{FF2B5EF4-FFF2-40B4-BE49-F238E27FC236}">
                <a16:creationId xmlns:a16="http://schemas.microsoft.com/office/drawing/2014/main" id="{F332B195-0E99-4783-AB0B-0C7B331B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8494" y="2135247"/>
            <a:ext cx="2919493" cy="2919493"/>
          </a:xfrm>
          <a:prstGeom prst="rect">
            <a:avLst/>
          </a:prstGeom>
        </p:spPr>
      </p:pic>
      <p:pic>
        <p:nvPicPr>
          <p:cNvPr id="28" name="Gráfico 27" descr="Campainha">
            <a:extLst>
              <a:ext uri="{FF2B5EF4-FFF2-40B4-BE49-F238E27FC236}">
                <a16:creationId xmlns:a16="http://schemas.microsoft.com/office/drawing/2014/main" id="{B962780E-C4E9-4E56-BC79-706CCB3E3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9036" y="2157584"/>
            <a:ext cx="2874818" cy="2874818"/>
          </a:xfrm>
          <a:prstGeom prst="rect">
            <a:avLst/>
          </a:prstGeom>
        </p:spPr>
      </p:pic>
      <p:sp>
        <p:nvSpPr>
          <p:cNvPr id="42" name="Marcador de Posição de Conteúdo 19">
            <a:extLst>
              <a:ext uri="{FF2B5EF4-FFF2-40B4-BE49-F238E27FC236}">
                <a16:creationId xmlns:a16="http://schemas.microsoft.com/office/drawing/2014/main" id="{F32B7CF5-CC7C-4689-B98E-553E71FFFBF9}"/>
              </a:ext>
            </a:extLst>
          </p:cNvPr>
          <p:cNvSpPr txBox="1">
            <a:spLocks/>
          </p:cNvSpPr>
          <p:nvPr/>
        </p:nvSpPr>
        <p:spPr>
          <a:xfrm>
            <a:off x="826552" y="5021622"/>
            <a:ext cx="2980800" cy="456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Streaming</a:t>
            </a:r>
          </a:p>
        </p:txBody>
      </p:sp>
      <p:sp>
        <p:nvSpPr>
          <p:cNvPr id="50" name="Marcador de Posição de Conteúdo 19">
            <a:extLst>
              <a:ext uri="{FF2B5EF4-FFF2-40B4-BE49-F238E27FC236}">
                <a16:creationId xmlns:a16="http://schemas.microsoft.com/office/drawing/2014/main" id="{56462DAD-4178-415A-901A-69D7921AFE0C}"/>
              </a:ext>
            </a:extLst>
          </p:cNvPr>
          <p:cNvSpPr txBox="1">
            <a:spLocks/>
          </p:cNvSpPr>
          <p:nvPr/>
        </p:nvSpPr>
        <p:spPr>
          <a:xfrm>
            <a:off x="4638440" y="5053521"/>
            <a:ext cx="2919600" cy="456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Communication</a:t>
            </a:r>
          </a:p>
        </p:txBody>
      </p:sp>
      <p:sp>
        <p:nvSpPr>
          <p:cNvPr id="51" name="Marcador de Posição de Conteúdo 19">
            <a:extLst>
              <a:ext uri="{FF2B5EF4-FFF2-40B4-BE49-F238E27FC236}">
                <a16:creationId xmlns:a16="http://schemas.microsoft.com/office/drawing/2014/main" id="{55A2F045-39F5-41DB-95E6-ECEB00673E30}"/>
              </a:ext>
            </a:extLst>
          </p:cNvPr>
          <p:cNvSpPr txBox="1">
            <a:spLocks/>
          </p:cNvSpPr>
          <p:nvPr/>
        </p:nvSpPr>
        <p:spPr>
          <a:xfrm>
            <a:off x="8429036" y="5053521"/>
            <a:ext cx="2876400" cy="4567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Notification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Gráfico 11" descr="Crítica de cliente">
            <a:extLst>
              <a:ext uri="{FF2B5EF4-FFF2-40B4-BE49-F238E27FC236}">
                <a16:creationId xmlns:a16="http://schemas.microsoft.com/office/drawing/2014/main" id="{2E4D4746-F6CE-40DA-BE86-A90848D0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187" y="406897"/>
            <a:ext cx="748800" cy="7488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Feedback incorporation</a:t>
            </a: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26438294-A127-4DE3-9B47-73A8B73382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522186"/>
              </p:ext>
            </p:extLst>
          </p:nvPr>
        </p:nvGraphicFramePr>
        <p:xfrm>
          <a:off x="975519" y="2019835"/>
          <a:ext cx="10240962" cy="430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138">
                  <a:extLst>
                    <a:ext uri="{9D8B030D-6E8A-4147-A177-3AD203B41FA5}">
                      <a16:colId xmlns:a16="http://schemas.microsoft.com/office/drawing/2014/main" val="460835590"/>
                    </a:ext>
                  </a:extLst>
                </a:gridCol>
                <a:gridCol w="5065486">
                  <a:extLst>
                    <a:ext uri="{9D8B030D-6E8A-4147-A177-3AD203B41FA5}">
                      <a16:colId xmlns:a16="http://schemas.microsoft.com/office/drawing/2014/main" val="1890200690"/>
                    </a:ext>
                  </a:extLst>
                </a:gridCol>
                <a:gridCol w="3959338">
                  <a:extLst>
                    <a:ext uri="{9D8B030D-6E8A-4147-A177-3AD203B41FA5}">
                      <a16:colId xmlns:a16="http://schemas.microsoft.com/office/drawing/2014/main" val="137672232"/>
                    </a:ext>
                  </a:extLst>
                </a:gridCol>
              </a:tblGrid>
              <a:tr h="630538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Persona</a:t>
                      </a:r>
                    </a:p>
                  </a:txBody>
                  <a:tcPr marL="137160" marR="137160" marT="137160" marB="137160" anchor="ctr">
                    <a:solidFill>
                      <a:srgbClr val="B425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Problem</a:t>
                      </a:r>
                    </a:p>
                  </a:txBody>
                  <a:tcPr marL="137160" marR="137160" marT="137160" marB="137160" anchor="ctr">
                    <a:solidFill>
                      <a:srgbClr val="CC3E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Solution</a:t>
                      </a:r>
                    </a:p>
                  </a:txBody>
                  <a:tcPr marL="137160" marR="137160" marT="137160" marB="137160" anchor="ctr">
                    <a:solidFill>
                      <a:srgbClr val="DF4C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864296"/>
                  </a:ext>
                </a:extLst>
              </a:tr>
              <a:tr h="630538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Fan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Receiving confirmation after following an artist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Change the button’s text to “unfollow” when clicked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795299872"/>
                  </a:ext>
                </a:extLst>
              </a:tr>
              <a:tr h="630538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Fan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Understanding how to go to a voice call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Fan receives a notification when voice call starts that leads to it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1673705578"/>
                  </a:ext>
                </a:extLst>
              </a:tr>
              <a:tr h="630538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Artist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Receiving confirmation after starting a concert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Transition to the live stream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977063993"/>
                  </a:ext>
                </a:extLst>
              </a:tr>
              <a:tr h="630538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Artist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Cannot specify date and time of the concert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Added new input fields for date and time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2724648852"/>
                  </a:ext>
                </a:extLst>
              </a:tr>
              <a:tr h="630538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Artist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Couldn’t complete the profile information right after creating an account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/>
                        <a:t>New screen on sign up operation to complete the profile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4048884096"/>
                  </a:ext>
                </a:extLst>
              </a:tr>
            </a:tbl>
          </a:graphicData>
        </a:graphic>
      </p:graphicFrame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9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3" name="Gravação de Ecrã 6">
            <a:hlinkClick r:id="" action="ppaction://media"/>
            <a:extLst>
              <a:ext uri="{FF2B5EF4-FFF2-40B4-BE49-F238E27FC236}">
                <a16:creationId xmlns:a16="http://schemas.microsoft.com/office/drawing/2014/main" id="{6C7BF8C4-95A2-4E1D-8E04-583DBF6596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2" end="4943"/>
                </p14:media>
              </p:ext>
            </p:extLst>
          </p:nvPr>
        </p:nvPicPr>
        <p:blipFill rotWithShape="1">
          <a:blip r:embed="rId4"/>
          <a:srcRect t="4275"/>
          <a:stretch>
            <a:fillRect/>
          </a:stretch>
        </p:blipFill>
        <p:spPr>
          <a:xfrm>
            <a:off x="6822740" y="742714"/>
            <a:ext cx="2661315" cy="536325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95CE42E-B214-4520-9884-F3FAB73A481C}"/>
              </a:ext>
            </a:extLst>
          </p:cNvPr>
          <p:cNvSpPr/>
          <p:nvPr/>
        </p:nvSpPr>
        <p:spPr>
          <a:xfrm>
            <a:off x="4815894" y="4647716"/>
            <a:ext cx="1548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Go to stream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F5530B0-5B9A-4CBD-AE80-63E8F63B1617}"/>
              </a:ext>
            </a:extLst>
          </p:cNvPr>
          <p:cNvSpPr/>
          <p:nvPr/>
        </p:nvSpPr>
        <p:spPr>
          <a:xfrm>
            <a:off x="9989721" y="5500987"/>
            <a:ext cx="1525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Buy ticket for concert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CFF66D-0522-4703-A245-D0EBCA4D9340}"/>
              </a:ext>
            </a:extLst>
          </p:cNvPr>
          <p:cNvSpPr/>
          <p:nvPr/>
        </p:nvSpPr>
        <p:spPr>
          <a:xfrm>
            <a:off x="9693399" y="1655398"/>
            <a:ext cx="2118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Choose the</a:t>
            </a:r>
          </a:p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concert they want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351207F-79C7-46D3-914C-EA493EF537CD}"/>
              </a:ext>
            </a:extLst>
          </p:cNvPr>
          <p:cNvSpPr/>
          <p:nvPr/>
        </p:nvSpPr>
        <p:spPr>
          <a:xfrm>
            <a:off x="4364162" y="2503128"/>
            <a:ext cx="2056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Favorite artists will show up first</a:t>
            </a:r>
            <a:endParaRPr lang="pt-PT" dirty="0"/>
          </a:p>
        </p:txBody>
      </p:sp>
      <p:pic>
        <p:nvPicPr>
          <p:cNvPr id="10" name="Gráfico 9" descr="Seta de linha com curva para a direita">
            <a:extLst>
              <a:ext uri="{FF2B5EF4-FFF2-40B4-BE49-F238E27FC236}">
                <a16:creationId xmlns:a16="http://schemas.microsoft.com/office/drawing/2014/main" id="{97C579E4-EABD-4D48-BBCA-1945247B8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263148">
            <a:off x="5786141" y="4847273"/>
            <a:ext cx="914400" cy="914400"/>
          </a:xfrm>
          <a:prstGeom prst="rect">
            <a:avLst/>
          </a:prstGeom>
        </p:spPr>
      </p:pic>
      <p:pic>
        <p:nvPicPr>
          <p:cNvPr id="26" name="Gráfico 25" descr="Seta de linha com curva para a direita">
            <a:extLst>
              <a:ext uri="{FF2B5EF4-FFF2-40B4-BE49-F238E27FC236}">
                <a16:creationId xmlns:a16="http://schemas.microsoft.com/office/drawing/2014/main" id="{65DDCDBD-5172-499A-BCD8-1BC23C35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466216" flipH="1" flipV="1">
            <a:off x="9532521" y="4686400"/>
            <a:ext cx="914400" cy="914400"/>
          </a:xfrm>
          <a:prstGeom prst="rect">
            <a:avLst/>
          </a:prstGeom>
        </p:spPr>
      </p:pic>
      <p:pic>
        <p:nvPicPr>
          <p:cNvPr id="28" name="Gráfico 27" descr="Seta de linha com curva para a direita">
            <a:extLst>
              <a:ext uri="{FF2B5EF4-FFF2-40B4-BE49-F238E27FC236}">
                <a16:creationId xmlns:a16="http://schemas.microsoft.com/office/drawing/2014/main" id="{C8F47F8A-9B33-4087-BA39-3A7FC980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3784" flipH="1">
            <a:off x="9532522" y="2145619"/>
            <a:ext cx="914400" cy="914400"/>
          </a:xfrm>
          <a:prstGeom prst="rect">
            <a:avLst/>
          </a:prstGeom>
        </p:spPr>
      </p:pic>
      <p:pic>
        <p:nvPicPr>
          <p:cNvPr id="34" name="Gráfico 33" descr="Seta de linha com curva para a direita">
            <a:extLst>
              <a:ext uri="{FF2B5EF4-FFF2-40B4-BE49-F238E27FC236}">
                <a16:creationId xmlns:a16="http://schemas.microsoft.com/office/drawing/2014/main" id="{390517A7-A679-4772-AB4C-F3F3B8956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15973" flipH="1" flipV="1">
            <a:off x="5906810" y="1873548"/>
            <a:ext cx="914400" cy="914400"/>
          </a:xfrm>
          <a:prstGeom prst="rect">
            <a:avLst/>
          </a:prstGeom>
        </p:spPr>
      </p:pic>
      <p:sp>
        <p:nvSpPr>
          <p:cNvPr id="44" name="Marcador de Posição de Conteúdo 19">
            <a:extLst>
              <a:ext uri="{FF2B5EF4-FFF2-40B4-BE49-F238E27FC236}">
                <a16:creationId xmlns:a16="http://schemas.microsoft.com/office/drawing/2014/main" id="{BA5B8DD3-F6E2-40AE-AAD5-0408CB88E67C}"/>
              </a:ext>
            </a:extLst>
          </p:cNvPr>
          <p:cNvSpPr txBox="1">
            <a:spLocks/>
          </p:cNvSpPr>
          <p:nvPr/>
        </p:nvSpPr>
        <p:spPr>
          <a:xfrm>
            <a:off x="456591" y="1234023"/>
            <a:ext cx="3578716" cy="7309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Fan  side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B740CD6B-C4DC-4B7D-BA7B-5EBEE7770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ítulo 1">
            <a:extLst>
              <a:ext uri="{FF2B5EF4-FFF2-40B4-BE49-F238E27FC236}">
                <a16:creationId xmlns:a16="http://schemas.microsoft.com/office/drawing/2014/main" id="{2F47D36E-E93E-44FE-A868-9F3FA6ADFB91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streaming</a:t>
            </a:r>
          </a:p>
        </p:txBody>
      </p:sp>
      <p:pic>
        <p:nvPicPr>
          <p:cNvPr id="48" name="Gráfico 47" descr="Satélite">
            <a:extLst>
              <a:ext uri="{FF2B5EF4-FFF2-40B4-BE49-F238E27FC236}">
                <a16:creationId xmlns:a16="http://schemas.microsoft.com/office/drawing/2014/main" id="{09C7984F-7773-4526-BC5D-0DC0FED1E1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7947" y="2742549"/>
            <a:ext cx="27360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5596D0-7A93-45AB-A289-2A2B141E0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0F64BE-B6DF-4D20-9A3E-DAD00389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8890"/>
            <a:ext cx="4038601" cy="686646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4">
                  <a:alpha val="5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99ACA5-1949-4821-8FA4-95A78A20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5328" y="1633640"/>
            <a:ext cx="6866462" cy="358140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5">
                  <a:alpha val="13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5559C2F-075A-49B7-8935-459124513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32044"/>
            <a:ext cx="4038600" cy="4634418"/>
          </a:xfrm>
          <a:prstGeom prst="rect">
            <a:avLst/>
          </a:prstGeom>
          <a:gradFill>
            <a:gsLst>
              <a:gs pos="0">
                <a:schemeClr val="accent5">
                  <a:alpha val="36000"/>
                </a:schemeClr>
              </a:gs>
              <a:gs pos="67000">
                <a:schemeClr val="accent5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4" name="Marcador de Posição de Conteúdo 19">
            <a:extLst>
              <a:ext uri="{FF2B5EF4-FFF2-40B4-BE49-F238E27FC236}">
                <a16:creationId xmlns:a16="http://schemas.microsoft.com/office/drawing/2014/main" id="{F0C092ED-F45A-457A-A58A-7964F80C0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91" y="1234023"/>
            <a:ext cx="3578716" cy="730968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Artist  side</a:t>
            </a:r>
          </a:p>
        </p:txBody>
      </p:sp>
      <p:pic>
        <p:nvPicPr>
          <p:cNvPr id="17" name="Gráfico 16" descr="Satélite">
            <a:extLst>
              <a:ext uri="{FF2B5EF4-FFF2-40B4-BE49-F238E27FC236}">
                <a16:creationId xmlns:a16="http://schemas.microsoft.com/office/drawing/2014/main" id="{2BC64B55-A5BA-4B41-B561-438B7A98C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947" y="2742549"/>
            <a:ext cx="2736000" cy="2736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95CE42E-B214-4520-9884-F3FAB73A481C}"/>
              </a:ext>
            </a:extLst>
          </p:cNvPr>
          <p:cNvSpPr/>
          <p:nvPr/>
        </p:nvSpPr>
        <p:spPr>
          <a:xfrm>
            <a:off x="4815894" y="4647716"/>
            <a:ext cx="1373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End stream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F5530B0-5B9A-4CBD-AE80-63E8F63B1617}"/>
              </a:ext>
            </a:extLst>
          </p:cNvPr>
          <p:cNvSpPr/>
          <p:nvPr/>
        </p:nvSpPr>
        <p:spPr>
          <a:xfrm>
            <a:off x="9989720" y="5500987"/>
            <a:ext cx="1745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Start a stream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7CFF66D-0522-4703-A245-D0EBCA4D9340}"/>
              </a:ext>
            </a:extLst>
          </p:cNvPr>
          <p:cNvSpPr/>
          <p:nvPr/>
        </p:nvSpPr>
        <p:spPr>
          <a:xfrm>
            <a:off x="9693399" y="1894598"/>
            <a:ext cx="2118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Create concert</a:t>
            </a:r>
          </a:p>
        </p:txBody>
      </p:sp>
      <p:pic>
        <p:nvPicPr>
          <p:cNvPr id="10" name="Gráfico 9" descr="Seta de linha com curva para a direita">
            <a:extLst>
              <a:ext uri="{FF2B5EF4-FFF2-40B4-BE49-F238E27FC236}">
                <a16:creationId xmlns:a16="http://schemas.microsoft.com/office/drawing/2014/main" id="{97C579E4-EABD-4D48-BBCA-1945247B8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263148">
            <a:off x="5786141" y="4847273"/>
            <a:ext cx="914400" cy="914400"/>
          </a:xfrm>
          <a:prstGeom prst="rect">
            <a:avLst/>
          </a:prstGeom>
        </p:spPr>
      </p:pic>
      <p:pic>
        <p:nvPicPr>
          <p:cNvPr id="26" name="Gráfico 25" descr="Seta de linha com curva para a direita">
            <a:extLst>
              <a:ext uri="{FF2B5EF4-FFF2-40B4-BE49-F238E27FC236}">
                <a16:creationId xmlns:a16="http://schemas.microsoft.com/office/drawing/2014/main" id="{65DDCDBD-5172-499A-BCD8-1BC23C354E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466216" flipH="1" flipV="1">
            <a:off x="9532521" y="4686400"/>
            <a:ext cx="914400" cy="914400"/>
          </a:xfrm>
          <a:prstGeom prst="rect">
            <a:avLst/>
          </a:prstGeom>
        </p:spPr>
      </p:pic>
      <p:pic>
        <p:nvPicPr>
          <p:cNvPr id="28" name="Gráfico 27" descr="Seta de linha com curva para a direita">
            <a:extLst>
              <a:ext uri="{FF2B5EF4-FFF2-40B4-BE49-F238E27FC236}">
                <a16:creationId xmlns:a16="http://schemas.microsoft.com/office/drawing/2014/main" id="{C8F47F8A-9B33-4087-BA39-3A7FC9800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3784" flipH="1">
            <a:off x="9532522" y="2145619"/>
            <a:ext cx="914400" cy="914400"/>
          </a:xfrm>
          <a:prstGeom prst="rect">
            <a:avLst/>
          </a:prstGeom>
        </p:spPr>
      </p:pic>
      <p:pic>
        <p:nvPicPr>
          <p:cNvPr id="21" name="Gravação de Ecrã 2">
            <a:hlinkClick r:id="" action="ppaction://media"/>
            <a:extLst>
              <a:ext uri="{FF2B5EF4-FFF2-40B4-BE49-F238E27FC236}">
                <a16:creationId xmlns:a16="http://schemas.microsoft.com/office/drawing/2014/main" id="{7D958039-90AD-47A9-A043-B230669EA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77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2000" y="741600"/>
            <a:ext cx="2654808" cy="5363251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57F9992-657C-4696-8856-816404A67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8" y="334210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9F28C09E-C523-4816-8933-8DA045F04D1E}"/>
              </a:ext>
            </a:extLst>
          </p:cNvPr>
          <p:cNvSpPr txBox="1">
            <a:spLocks/>
          </p:cNvSpPr>
          <p:nvPr/>
        </p:nvSpPr>
        <p:spPr>
          <a:xfrm>
            <a:off x="456591" y="5487439"/>
            <a:ext cx="3578716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300" dirty="0">
                <a:solidFill>
                  <a:schemeClr val="bg1"/>
                </a:solidFill>
              </a:rPr>
              <a:t>streaming</a:t>
            </a:r>
          </a:p>
        </p:txBody>
      </p:sp>
    </p:spTree>
    <p:extLst>
      <p:ext uri="{BB962C8B-B14F-4D97-AF65-F5344CB8AC3E}">
        <p14:creationId xmlns:p14="http://schemas.microsoft.com/office/powerpoint/2010/main" val="199925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Gráfico 11" descr="Crítica de cliente">
            <a:extLst>
              <a:ext uri="{FF2B5EF4-FFF2-40B4-BE49-F238E27FC236}">
                <a16:creationId xmlns:a16="http://schemas.microsoft.com/office/drawing/2014/main" id="{2E4D4746-F6CE-40DA-BE86-A90848D0E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187" y="406897"/>
            <a:ext cx="748800" cy="748800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48730A7-20D9-40EF-8E1E-5FFD9135F216}"/>
              </a:ext>
            </a:extLst>
          </p:cNvPr>
          <p:cNvSpPr/>
          <p:nvPr/>
        </p:nvSpPr>
        <p:spPr>
          <a:xfrm>
            <a:off x="7533921" y="3305199"/>
            <a:ext cx="1525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+mj-lt"/>
                <a:cs typeface="Calibri" panose="020F0502020204030204" pitchFamily="34" charset="0"/>
              </a:rPr>
              <a:t>Win a voice call with the artist after the concert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8EF4502-C40D-4AF5-8F60-52A1E1F12620}"/>
              </a:ext>
            </a:extLst>
          </p:cNvPr>
          <p:cNvSpPr/>
          <p:nvPr/>
        </p:nvSpPr>
        <p:spPr>
          <a:xfrm>
            <a:off x="3224124" y="4663701"/>
            <a:ext cx="1577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Talk to other fans during the concert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87E733B-EF5E-4EE9-B900-7F07EB1EB124}"/>
              </a:ext>
            </a:extLst>
          </p:cNvPr>
          <p:cNvSpPr/>
          <p:nvPr/>
        </p:nvSpPr>
        <p:spPr>
          <a:xfrm>
            <a:off x="3088624" y="1950780"/>
            <a:ext cx="1617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  <a:cs typeface="Calibri" panose="020F0502020204030204" pitchFamily="34" charset="0"/>
              </a:rPr>
              <a:t>Talk to other fans before the concert</a:t>
            </a:r>
            <a:endParaRPr lang="pt-PT" dirty="0"/>
          </a:p>
        </p:txBody>
      </p:sp>
      <p:pic>
        <p:nvPicPr>
          <p:cNvPr id="19" name="Gráfico 18" descr="Seta de linha com curva para a direita">
            <a:extLst>
              <a:ext uri="{FF2B5EF4-FFF2-40B4-BE49-F238E27FC236}">
                <a16:creationId xmlns:a16="http://schemas.microsoft.com/office/drawing/2014/main" id="{049F43B5-2B4F-4D0D-928D-2221CE3CC3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87904" flipV="1">
            <a:off x="8101534" y="2495309"/>
            <a:ext cx="914400" cy="914400"/>
          </a:xfrm>
          <a:prstGeom prst="rect">
            <a:avLst/>
          </a:prstGeom>
        </p:spPr>
      </p:pic>
      <p:pic>
        <p:nvPicPr>
          <p:cNvPr id="21" name="Gráfico 20" descr="Seta de linha com curva para a direita">
            <a:extLst>
              <a:ext uri="{FF2B5EF4-FFF2-40B4-BE49-F238E27FC236}">
                <a16:creationId xmlns:a16="http://schemas.microsoft.com/office/drawing/2014/main" id="{271CFA43-A6FB-482E-B287-15EF0CBA0B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75201" flipH="1">
            <a:off x="3162726" y="2800898"/>
            <a:ext cx="914400" cy="914400"/>
          </a:xfrm>
          <a:prstGeom prst="rect">
            <a:avLst/>
          </a:prstGeom>
        </p:spPr>
      </p:pic>
      <p:pic>
        <p:nvPicPr>
          <p:cNvPr id="22" name="Gravação de Ecrã 7">
            <a:hlinkClick r:id="" action="ppaction://media"/>
            <a:extLst>
              <a:ext uri="{FF2B5EF4-FFF2-40B4-BE49-F238E27FC236}">
                <a16:creationId xmlns:a16="http://schemas.microsoft.com/office/drawing/2014/main" id="{316E6AC0-2658-4FEB-B164-85227BDB5D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9" end="4340.133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47790" y="1733789"/>
            <a:ext cx="2496419" cy="4968000"/>
          </a:xfrm>
          <a:prstGeom prst="rect">
            <a:avLst/>
          </a:prstGeom>
        </p:spPr>
      </p:pic>
      <p:pic>
        <p:nvPicPr>
          <p:cNvPr id="23" name="Gravação de Ecrã 6">
            <a:hlinkClick r:id="" action="ppaction://media"/>
            <a:extLst>
              <a:ext uri="{FF2B5EF4-FFF2-40B4-BE49-F238E27FC236}">
                <a16:creationId xmlns:a16="http://schemas.microsoft.com/office/drawing/2014/main" id="{2D052A45-09AD-4CD8-9841-9CF0BB83F1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373.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6027" y="1733789"/>
            <a:ext cx="2496419" cy="4968000"/>
          </a:xfrm>
          <a:prstGeom prst="rect">
            <a:avLst/>
          </a:prstGeom>
        </p:spPr>
      </p:pic>
      <p:pic>
        <p:nvPicPr>
          <p:cNvPr id="25" name="Gráfico 24" descr="Seta de linha com curva para a direita">
            <a:extLst>
              <a:ext uri="{FF2B5EF4-FFF2-40B4-BE49-F238E27FC236}">
                <a16:creationId xmlns:a16="http://schemas.microsoft.com/office/drawing/2014/main" id="{A4F52A0B-061F-485C-869E-EAB1F58C5E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87592">
            <a:off x="3906362" y="5492831"/>
            <a:ext cx="914400" cy="914400"/>
          </a:xfrm>
          <a:prstGeom prst="rect">
            <a:avLst/>
          </a:prstGeom>
        </p:spPr>
      </p:pic>
      <p:pic>
        <p:nvPicPr>
          <p:cNvPr id="6" name="Gravação de Ecrã 5">
            <a:hlinkClick r:id="" action="ppaction://media"/>
            <a:extLst>
              <a:ext uri="{FF2B5EF4-FFF2-40B4-BE49-F238E27FC236}">
                <a16:creationId xmlns:a16="http://schemas.microsoft.com/office/drawing/2014/main" id="{7F093F5F-4CCF-4D62-B7C1-C2BA52B706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771" end="6363.73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61200" y="1733359"/>
            <a:ext cx="2491371" cy="4968000"/>
          </a:xfrm>
          <a:prstGeom prst="rect">
            <a:avLst/>
          </a:prstGeom>
        </p:spPr>
      </p:pic>
      <p:sp>
        <p:nvSpPr>
          <p:cNvPr id="27" name="Marcador de Posição de Conteúdo 19">
            <a:extLst>
              <a:ext uri="{FF2B5EF4-FFF2-40B4-BE49-F238E27FC236}">
                <a16:creationId xmlns:a16="http://schemas.microsoft.com/office/drawing/2014/main" id="{ED2B3F44-8400-421D-ABE8-04EBD0378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8" y="-16267"/>
            <a:ext cx="4076699" cy="1593414"/>
          </a:xfrm>
        </p:spPr>
        <p:txBody>
          <a:bodyPr vert="horz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Fan  side</a:t>
            </a:r>
          </a:p>
        </p:txBody>
      </p:sp>
    </p:spTree>
    <p:extLst>
      <p:ext uri="{BB962C8B-B14F-4D97-AF65-F5344CB8AC3E}">
        <p14:creationId xmlns:p14="http://schemas.microsoft.com/office/powerpoint/2010/main" val="186294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 mute="1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RiseVTI">
  <a:themeElements>
    <a:clrScheme name="Custom 5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4128FF387ECC479A30CCCF70B53871" ma:contentTypeVersion="10" ma:contentTypeDescription="Criar um novo documento." ma:contentTypeScope="" ma:versionID="c27b810e4e6fb821ae461b3bbfff94e1">
  <xsd:schema xmlns:xsd="http://www.w3.org/2001/XMLSchema" xmlns:xs="http://www.w3.org/2001/XMLSchema" xmlns:p="http://schemas.microsoft.com/office/2006/metadata/properties" xmlns:ns3="c563f900-15a4-40d8-a5c1-cc85a105d0b9" targetNamespace="http://schemas.microsoft.com/office/2006/metadata/properties" ma:root="true" ma:fieldsID="a98ddb0458f9b493182814cedb7335c9" ns3:_="">
    <xsd:import namespace="c563f900-15a4-40d8-a5c1-cc85a105d0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3f900-15a4-40d8-a5c1-cc85a105d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AF4E74-5454-430F-8CA0-EE7C0D862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3f900-15a4-40d8-a5c1-cc85a105d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FE3BCF-C201-495A-BDE7-791F4D215393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c563f900-15a4-40d8-a5c1-cc85a105d0b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C09200-1260-42E9-AB85-0F30F1C57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287</Words>
  <Application>Microsoft Office PowerPoint</Application>
  <PresentationFormat>Ecrã Panorâmico</PresentationFormat>
  <Paragraphs>68</Paragraphs>
  <Slides>12</Slides>
  <Notes>0</Notes>
  <HiddenSlides>0</HiddenSlides>
  <MMClips>7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6" baseType="lpstr">
      <vt:lpstr>Arial</vt:lpstr>
      <vt:lpstr>Avenir Next LT Pro</vt:lpstr>
      <vt:lpstr>Wingdings</vt:lpstr>
      <vt:lpstr>GradientRiseVTI</vt:lpstr>
      <vt:lpstr>Low - Functionality prototype</vt:lpstr>
      <vt:lpstr>Our idea</vt:lpstr>
      <vt:lpstr>Apresentação do PowerPoint</vt:lpstr>
      <vt:lpstr>Personas</vt:lpstr>
      <vt:lpstr>Critical tasks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LOW-FI prototype development</dc:title>
  <dc:creator>Ana Sofia Silva</dc:creator>
  <cp:lastModifiedBy>Ana Sofia Silva</cp:lastModifiedBy>
  <cp:revision>43</cp:revision>
  <dcterms:created xsi:type="dcterms:W3CDTF">2020-11-08T20:51:53Z</dcterms:created>
  <dcterms:modified xsi:type="dcterms:W3CDTF">2020-11-16T14:36:25Z</dcterms:modified>
</cp:coreProperties>
</file>