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Lato Black"/>
      <p:bold r:id="rId40"/>
      <p:boldItalic r:id="rId41"/>
    </p:embeddedFont>
    <p:embeddedFont>
      <p:font typeface="Alfa Slab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.fntdata"/><Relationship Id="rId20" Type="http://schemas.openxmlformats.org/officeDocument/2006/relationships/slide" Target="slides/slide14.xml"/><Relationship Id="rId42" Type="http://schemas.openxmlformats.org/officeDocument/2006/relationships/font" Target="fonts/AlfaSlabOne-regular.fntdata"/><Relationship Id="rId41" Type="http://schemas.openxmlformats.org/officeDocument/2006/relationships/font" Target="fonts/LatoBlack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LatoLight-bold.fntdata"/><Relationship Id="rId14" Type="http://schemas.openxmlformats.org/officeDocument/2006/relationships/slide" Target="slides/slide8.xml"/><Relationship Id="rId36" Type="http://schemas.openxmlformats.org/officeDocument/2006/relationships/font" Target="fonts/La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La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f0b41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f0b41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5dc74451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5dc74451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dc74451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5dc74451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5dc74451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5dc74451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5dc7445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5dc7445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 the system is helpful in identifying if she forgot her ticket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/>
              <a:t>when user sees the other people using the system it is easy to understand how it works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/>
              <a:t>after short explanation - no problems in understanding and performing tasks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>
                <a:solidFill>
                  <a:srgbClr val="222222"/>
                </a:solidFill>
              </a:rPr>
              <a:t>It's funny (referring to the faces being different)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dc74451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dc74451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dc744519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5dc744519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5dc74451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5dc74451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5dc744519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5dc744519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5dc744519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5dc744519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611382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611382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dc7445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5dc7445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44444"/>
                </a:solidFill>
                <a:highlight>
                  <a:srgbClr val="FFFFFF"/>
                </a:highlight>
              </a:rPr>
              <a:t>describe (and justify) what methods were used:</a:t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679457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679457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56ebee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56ebee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5dc74451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5dc74451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dc7445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5dc7445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dc74451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5dc74451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We use </a:t>
            </a:r>
            <a:r>
              <a:rPr b="1" lang="pt-PT" sz="1200">
                <a:latin typeface="Lato"/>
                <a:ea typeface="Lato"/>
                <a:cs typeface="Lato"/>
                <a:sym typeface="Lato"/>
              </a:rPr>
              <a:t>face detection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system together with </a:t>
            </a:r>
            <a:r>
              <a:rPr b="1" lang="pt-PT" sz="1200">
                <a:latin typeface="Lato"/>
                <a:ea typeface="Lato"/>
                <a:cs typeface="Lato"/>
                <a:sym typeface="Lato"/>
              </a:rPr>
              <a:t>camera tracking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to: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detect people that have not validated their tickets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Automatically validate users with monthly pass using face detection system.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General: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Observe the environment and comment aloud about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what you can see and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what do you feel.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Questions after the test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How our system will influence the metro system?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Is the system easy to understand?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pt-PT" sz="1200">
                <a:latin typeface="Lato"/>
                <a:ea typeface="Lato"/>
                <a:cs typeface="Lato"/>
                <a:sym typeface="Lato"/>
              </a:rPr>
              <a:t>Will the system motivate people to buy the tickets? (Mention that the status will be visible to everyone at the station)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dc7445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dc7445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dc74451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dc74451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dc74451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dc74451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dc7445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dc7445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QdBbw8fR6xI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Lab 8 –</a:t>
            </a:r>
            <a:r>
              <a:rPr lang="pt-PT"/>
              <a:t> Formative User Study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Group 9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 title="metro - user te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9" y="0"/>
            <a:ext cx="68579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</a:t>
            </a:r>
            <a:r>
              <a:rPr lang="pt-PT"/>
              <a:t>s and </a:t>
            </a:r>
            <a:r>
              <a:rPr lang="pt-PT"/>
              <a:t>Design Implications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495000"/>
            <a:ext cx="8520600" cy="4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users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 male +  1 female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random students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with the detailed explanation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Char char="◆"/>
            </a:pPr>
            <a:r>
              <a:rPr lang="pt-PT" sz="1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get feedback about system, not idea itself</a:t>
            </a: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➔"/>
            </a:pPr>
            <a:r>
              <a:rPr lang="pt-PT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were performing tasks without detailed explanation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Char char="◆"/>
            </a:pPr>
            <a:r>
              <a:rPr lang="pt-PT" sz="1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simulating first time users</a:t>
            </a: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</a:rPr>
              <a:t>Positive outcome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403000" y="1127050"/>
            <a:ext cx="8627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 the system is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helpful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in identifying that user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forgot to validate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a ticket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easy to understand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based on other users actions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after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short explanation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- no problems in understanding and performing tasks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Hairline"/>
              <a:buChar char="➔"/>
            </a:pPr>
            <a:r>
              <a:rPr b="1"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It's funny</a:t>
            </a:r>
            <a:r>
              <a:rPr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(referring to the faces being different)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/>
        </p:nvSpPr>
        <p:spPr>
          <a:xfrm>
            <a:off x="403000" y="1127050"/>
            <a:ext cx="8627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isplays were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easily ignored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use big screens mounted on ceiling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he meaning of emojis is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not that clear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Emojis selection need to be improved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Lack of understanding</a:t>
            </a:r>
            <a:r>
              <a:rPr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 of the system in the early stages</a:t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 Light"/>
              <a:buChar char="-"/>
            </a:pPr>
            <a:r>
              <a:rPr lang="pt-PT">
                <a:solidFill>
                  <a:srgbClr val="222222"/>
                </a:solidFill>
                <a:latin typeface="Lato Light"/>
                <a:ea typeface="Lato Light"/>
                <a:cs typeface="Lato Light"/>
                <a:sym typeface="Lato Light"/>
              </a:rPr>
              <a:t>provide short instruction or legend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Problems and design indications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403000" y="974650"/>
            <a:ext cx="8627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If someone goes behind another person the camera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won’t identify them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User can </a:t>
            </a:r>
            <a:r>
              <a:rPr b="1"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hide the face</a:t>
            </a:r>
            <a:endParaRPr b="1"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 Light"/>
              <a:buChar char="-"/>
            </a:pPr>
            <a:r>
              <a:rPr lang="pt-PT">
                <a:solidFill>
                  <a:srgbClr val="222222"/>
                </a:solidFill>
                <a:latin typeface="Lato Light"/>
                <a:ea typeface="Lato Light"/>
                <a:cs typeface="Lato Light"/>
                <a:sym typeface="Lato Light"/>
              </a:rPr>
              <a:t>we can claim that our cameras can still detect the person</a:t>
            </a:r>
            <a:endParaRPr>
              <a:solidFill>
                <a:srgbClr val="22222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Validates virtual ticket/Feel the single ticket is valid after buying online</a:t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 Light"/>
              <a:buChar char="-"/>
            </a:pPr>
            <a:r>
              <a:rPr lang="pt-PT">
                <a:solidFill>
                  <a:srgbClr val="222222"/>
                </a:solidFill>
                <a:latin typeface="Lato Light"/>
                <a:ea typeface="Lato Light"/>
                <a:cs typeface="Lato Light"/>
                <a:sym typeface="Lato Light"/>
              </a:rPr>
              <a:t>better response in the purchase of the single ticket</a:t>
            </a:r>
            <a:endParaRPr>
              <a:solidFill>
                <a:srgbClr val="22222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3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Problems and design indications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3107975" y="1031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On the instruction: </a:t>
            </a:r>
            <a:endParaRPr b="1"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What were their main challenges?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What did they like the most?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What was the easiest task to perform?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Does your design match users?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mental model?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What tasks need to be redesigned?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642075" y="3340200"/>
            <a:ext cx="18510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Anything to add?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How it will influence the system?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/>
        </p:nvSpPr>
        <p:spPr>
          <a:xfrm>
            <a:off x="765025" y="544325"/>
            <a:ext cx="7718700" cy="4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Automatic validation 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of monthly tickets holders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don't need to validate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easier to use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Shame factor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p</a:t>
            </a: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ublic</a:t>
            </a: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ly show people that haven't validated their tickets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people will be more motivated to buy and validate tickets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Real-time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fast response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displaying real time video with the filter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add some fun to the boring </a:t>
            </a: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everyday</a:t>
            </a: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 situation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Easy to understand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-"/>
            </a:pPr>
            <a:r>
              <a:rPr lang="pt-PT">
                <a:latin typeface="Lato Light"/>
                <a:ea typeface="Lato Light"/>
                <a:cs typeface="Lato Light"/>
                <a:sym typeface="Lato Light"/>
              </a:rPr>
              <a:t>need only short explanation to make people understand it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Organization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Used methods</a:t>
            </a:r>
            <a:endParaRPr/>
          </a:p>
        </p:txBody>
      </p:sp>
      <p:sp>
        <p:nvSpPr>
          <p:cNvPr id="108" name="Google Shape;108;p26"/>
          <p:cNvSpPr txBox="1"/>
          <p:nvPr>
            <p:ph idx="4294967295" type="ctrTitle"/>
          </p:nvPr>
        </p:nvSpPr>
        <p:spPr>
          <a:xfrm>
            <a:off x="4089075" y="1101450"/>
            <a:ext cx="4538100" cy="20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</a:rPr>
              <a:t>Think Aloud with Wizard of Oz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/>
        </p:nvSpPr>
        <p:spPr>
          <a:xfrm>
            <a:off x="5314950" y="3449475"/>
            <a:ext cx="3654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JS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Jakub Syrek - Manager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- Natalia Kostrzewa - Designer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MT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Michał Tomaszewski - Back-end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DX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Caria Ferreira - Review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JL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João Legas - UX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Landeiro - Front-end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Our prototype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Paper prototype of </a:t>
            </a:r>
            <a:r>
              <a:rPr b="1" lang="pt-PT"/>
              <a:t>mobile app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select a ticket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upload your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pay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use for validation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Paper prototype of simple </a:t>
            </a:r>
            <a:r>
              <a:rPr b="1" lang="pt-PT"/>
              <a:t>validator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2 x </a:t>
            </a:r>
            <a:r>
              <a:rPr lang="pt-PT"/>
              <a:t>computer with camera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30236" l="13647" r="13640" t="18568"/>
          <a:stretch/>
        </p:blipFill>
        <p:spPr>
          <a:xfrm>
            <a:off x="6571350" y="199125"/>
            <a:ext cx="2103851" cy="2075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83851" y="2168495"/>
            <a:ext cx="3261203" cy="24459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7" name="Google Shape;117;p27"/>
          <p:cNvSpPr txBox="1"/>
          <p:nvPr/>
        </p:nvSpPr>
        <p:spPr>
          <a:xfrm>
            <a:off x="8030700" y="199125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Validator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7414200" y="4376675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Paper prototype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Tasks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/>
        </p:nvSpPr>
        <p:spPr>
          <a:xfrm>
            <a:off x="189550" y="146400"/>
            <a:ext cx="48333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Explaining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the basics of the system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no barriers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displays to 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display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status of validation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validator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lphaLcPeriod"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mobile app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Describing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 the tasks to perform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Performing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tasks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pt-PT" sz="1800">
                <a:latin typeface="Lato"/>
                <a:ea typeface="Lato"/>
                <a:cs typeface="Lato"/>
                <a:sym typeface="Lato"/>
              </a:rPr>
              <a:t>Evaluating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results and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gathering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outcome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5832750" y="2145300"/>
            <a:ext cx="3747900" cy="27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 Black"/>
                <a:ea typeface="Lato Black"/>
                <a:cs typeface="Lato Black"/>
                <a:sym typeface="Lato Black"/>
              </a:rPr>
              <a:t>2 states:</a:t>
            </a:r>
            <a:endParaRPr sz="1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😡</a:t>
            </a:r>
            <a:r>
              <a:rPr lang="pt-PT" sz="18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ticket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has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pt-PT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been validated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latin typeface="Lato"/>
                <a:ea typeface="Lato"/>
                <a:cs typeface="Lato"/>
                <a:sym typeface="Lato"/>
              </a:rPr>
              <a:t>😍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Lato"/>
                <a:ea typeface="Lato"/>
                <a:cs typeface="Lato"/>
                <a:sym typeface="Lato"/>
              </a:rPr>
              <a:t> user with </a:t>
            </a:r>
            <a:r>
              <a:rPr b="1" lang="pt-PT" sz="1800">
                <a:latin typeface="Lato"/>
                <a:ea typeface="Lato"/>
                <a:cs typeface="Lato"/>
                <a:sym typeface="Lato"/>
              </a:rPr>
              <a:t>validated ticket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750" y="2797400"/>
            <a:ext cx="666051" cy="66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463" y="3994975"/>
            <a:ext cx="680625" cy="68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9"/>
          <p:cNvCxnSpPr/>
          <p:nvPr/>
        </p:nvCxnSpPr>
        <p:spPr>
          <a:xfrm>
            <a:off x="2257275" y="1214800"/>
            <a:ext cx="3575400" cy="1171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30"/>
          <p:cNvCxnSpPr/>
          <p:nvPr/>
        </p:nvCxnSpPr>
        <p:spPr>
          <a:xfrm>
            <a:off x="509243" y="3779284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30"/>
          <p:cNvCxnSpPr/>
          <p:nvPr/>
        </p:nvCxnSpPr>
        <p:spPr>
          <a:xfrm>
            <a:off x="509243" y="1126452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30"/>
          <p:cNvSpPr/>
          <p:nvPr/>
        </p:nvSpPr>
        <p:spPr>
          <a:xfrm>
            <a:off x="3450347" y="1469418"/>
            <a:ext cx="423300" cy="383700"/>
          </a:xfrm>
          <a:prstGeom prst="cube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0"/>
          <p:cNvSpPr/>
          <p:nvPr/>
        </p:nvSpPr>
        <p:spPr>
          <a:xfrm rot="-5400000">
            <a:off x="1491872" y="1665607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0"/>
          <p:cNvSpPr/>
          <p:nvPr/>
        </p:nvSpPr>
        <p:spPr>
          <a:xfrm>
            <a:off x="1346284" y="1963447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0"/>
          <p:cNvSpPr/>
          <p:nvPr/>
        </p:nvSpPr>
        <p:spPr>
          <a:xfrm rot="-5400000">
            <a:off x="1491690" y="2869299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30"/>
          <p:cNvCxnSpPr>
            <a:stCxn id="140" idx="1"/>
          </p:cNvCxnSpPr>
          <p:nvPr/>
        </p:nvCxnSpPr>
        <p:spPr>
          <a:xfrm flipH="1" rot="10800000">
            <a:off x="1710572" y="1202707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30"/>
          <p:cNvCxnSpPr>
            <a:stCxn id="142" idx="1"/>
          </p:cNvCxnSpPr>
          <p:nvPr/>
        </p:nvCxnSpPr>
        <p:spPr>
          <a:xfrm>
            <a:off x="1710390" y="3021699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5" name="Google Shape;145;p30"/>
          <p:cNvSpPr/>
          <p:nvPr/>
        </p:nvSpPr>
        <p:spPr>
          <a:xfrm rot="-5400000">
            <a:off x="6465663" y="1665561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6320075" y="1963401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0"/>
          <p:cNvSpPr/>
          <p:nvPr/>
        </p:nvSpPr>
        <p:spPr>
          <a:xfrm rot="-5400000">
            <a:off x="6465481" y="2869253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30"/>
          <p:cNvCxnSpPr>
            <a:stCxn id="145" idx="1"/>
          </p:cNvCxnSpPr>
          <p:nvPr/>
        </p:nvCxnSpPr>
        <p:spPr>
          <a:xfrm flipH="1" rot="10800000">
            <a:off x="6684363" y="1202661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30"/>
          <p:cNvCxnSpPr>
            <a:stCxn id="147" idx="1"/>
          </p:cNvCxnSpPr>
          <p:nvPr/>
        </p:nvCxnSpPr>
        <p:spPr>
          <a:xfrm>
            <a:off x="6684181" y="3021653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0" name="Google Shape;150;p30"/>
          <p:cNvSpPr txBox="1"/>
          <p:nvPr/>
        </p:nvSpPr>
        <p:spPr>
          <a:xfrm>
            <a:off x="3300040" y="1157075"/>
            <a:ext cx="861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Validator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6101067" y="1341251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1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1128175" y="1324774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2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7198325" y="2228050"/>
            <a:ext cx="739200" cy="3837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851" y="1736530"/>
            <a:ext cx="1002323" cy="141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6320075" y="2186425"/>
            <a:ext cx="423300" cy="46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346525" y="2186475"/>
            <a:ext cx="423300" cy="46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/>
          <p:nvPr/>
        </p:nvSpPr>
        <p:spPr>
          <a:xfrm>
            <a:off x="1479256" y="2353062"/>
            <a:ext cx="182100" cy="182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906" y="2303305"/>
            <a:ext cx="271802" cy="27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9468" y="2255847"/>
            <a:ext cx="328000" cy="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24528" l="298" r="298" t="0"/>
          <a:stretch/>
        </p:blipFill>
        <p:spPr>
          <a:xfrm>
            <a:off x="0" y="-63590"/>
            <a:ext cx="9143998" cy="520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3637200" y="2334750"/>
            <a:ext cx="2024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Display with status 1</a:t>
            </a:r>
            <a:endParaRPr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4065713" y="2869662"/>
            <a:ext cx="556525" cy="435075"/>
          </a:xfrm>
          <a:custGeom>
            <a:rect b="b" l="l" r="r" t="t"/>
            <a:pathLst>
              <a:path extrusionOk="0" h="17403" w="22261">
                <a:moveTo>
                  <a:pt x="14507" y="663"/>
                </a:moveTo>
                <a:cubicBezTo>
                  <a:pt x="13306" y="3667"/>
                  <a:pt x="14037" y="7681"/>
                  <a:pt x="11750" y="9968"/>
                </a:cubicBezTo>
                <a:cubicBezTo>
                  <a:pt x="10107" y="11611"/>
                  <a:pt x="7181" y="11001"/>
                  <a:pt x="4858" y="11001"/>
                </a:cubicBezTo>
                <a:cubicBezTo>
                  <a:pt x="3042" y="11001"/>
                  <a:pt x="-1075" y="13013"/>
                  <a:pt x="378" y="14103"/>
                </a:cubicBezTo>
                <a:cubicBezTo>
                  <a:pt x="5905" y="18247"/>
                  <a:pt x="18487" y="19138"/>
                  <a:pt x="21055" y="12725"/>
                </a:cubicBezTo>
                <a:cubicBezTo>
                  <a:pt x="22523" y="9060"/>
                  <a:pt x="23203" y="1782"/>
                  <a:pt x="19332" y="1007"/>
                </a:cubicBezTo>
                <a:cubicBezTo>
                  <a:pt x="17851" y="710"/>
                  <a:pt x="16061" y="-588"/>
                  <a:pt x="14852" y="318"/>
                </a:cubicBezTo>
                <a:cubicBezTo>
                  <a:pt x="12466" y="2107"/>
                  <a:pt x="13771" y="6265"/>
                  <a:pt x="12440" y="8934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Google Shape;167;p31"/>
          <p:cNvSpPr/>
          <p:nvPr/>
        </p:nvSpPr>
        <p:spPr>
          <a:xfrm>
            <a:off x="8047041" y="3342850"/>
            <a:ext cx="1111300" cy="665850"/>
          </a:xfrm>
          <a:custGeom>
            <a:rect b="b" l="l" r="r" t="t"/>
            <a:pathLst>
              <a:path extrusionOk="0" h="26634" w="44452">
                <a:moveTo>
                  <a:pt x="32391" y="689"/>
                </a:moveTo>
                <a:cubicBezTo>
                  <a:pt x="30763" y="5568"/>
                  <a:pt x="28923" y="11042"/>
                  <a:pt x="24809" y="14129"/>
                </a:cubicBezTo>
                <a:cubicBezTo>
                  <a:pt x="20364" y="17464"/>
                  <a:pt x="13824" y="16197"/>
                  <a:pt x="8267" y="16197"/>
                </a:cubicBezTo>
                <a:cubicBezTo>
                  <a:pt x="5537" y="16197"/>
                  <a:pt x="-1591" y="16335"/>
                  <a:pt x="341" y="18265"/>
                </a:cubicBezTo>
                <a:cubicBezTo>
                  <a:pt x="2829" y="20750"/>
                  <a:pt x="5164" y="24123"/>
                  <a:pt x="8612" y="24813"/>
                </a:cubicBezTo>
                <a:cubicBezTo>
                  <a:pt x="12556" y="25603"/>
                  <a:pt x="16729" y="24367"/>
                  <a:pt x="20673" y="25157"/>
                </a:cubicBezTo>
                <a:cubicBezTo>
                  <a:pt x="23845" y="25792"/>
                  <a:pt x="27319" y="27392"/>
                  <a:pt x="30323" y="26191"/>
                </a:cubicBezTo>
                <a:cubicBezTo>
                  <a:pt x="34505" y="24519"/>
                  <a:pt x="35891" y="19110"/>
                  <a:pt x="38594" y="15508"/>
                </a:cubicBezTo>
                <a:cubicBezTo>
                  <a:pt x="40794" y="12576"/>
                  <a:pt x="44452" y="9868"/>
                  <a:pt x="44452" y="6203"/>
                </a:cubicBezTo>
                <a:cubicBezTo>
                  <a:pt x="44452" y="1985"/>
                  <a:pt x="37199" y="1882"/>
                  <a:pt x="33424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p31"/>
          <p:cNvSpPr txBox="1"/>
          <p:nvPr/>
        </p:nvSpPr>
        <p:spPr>
          <a:xfrm>
            <a:off x="7192775" y="2719775"/>
            <a:ext cx="2024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Display with status 2</a:t>
            </a:r>
            <a:endParaRPr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3650097" y="3532009"/>
            <a:ext cx="423625" cy="333400"/>
          </a:xfrm>
          <a:custGeom>
            <a:rect b="b" l="l" r="r" t="t"/>
            <a:pathLst>
              <a:path extrusionOk="0" h="13336" w="16945">
                <a:moveTo>
                  <a:pt x="11489" y="1394"/>
                </a:moveTo>
                <a:cubicBezTo>
                  <a:pt x="8250" y="584"/>
                  <a:pt x="4482" y="-787"/>
                  <a:pt x="1495" y="705"/>
                </a:cubicBezTo>
                <a:cubicBezTo>
                  <a:pt x="-1390" y="2146"/>
                  <a:pt x="743" y="7469"/>
                  <a:pt x="2184" y="10354"/>
                </a:cubicBezTo>
                <a:cubicBezTo>
                  <a:pt x="4343" y="14675"/>
                  <a:pt x="14499" y="13986"/>
                  <a:pt x="16658" y="9665"/>
                </a:cubicBezTo>
                <a:cubicBezTo>
                  <a:pt x="18342" y="6294"/>
                  <a:pt x="11449" y="4076"/>
                  <a:pt x="9766" y="705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31"/>
          <p:cNvSpPr txBox="1"/>
          <p:nvPr/>
        </p:nvSpPr>
        <p:spPr>
          <a:xfrm>
            <a:off x="3452238" y="3865400"/>
            <a:ext cx="2024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Validator</a:t>
            </a:r>
            <a:endParaRPr>
              <a:solidFill>
                <a:schemeClr val="accent6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1288242" y="1766573"/>
            <a:ext cx="942725" cy="2311050"/>
          </a:xfrm>
          <a:custGeom>
            <a:rect b="b" l="l" r="r" t="t"/>
            <a:pathLst>
              <a:path extrusionOk="0" h="92442" w="37709">
                <a:moveTo>
                  <a:pt x="14293" y="3886"/>
                </a:moveTo>
                <a:cubicBezTo>
                  <a:pt x="12489" y="1481"/>
                  <a:pt x="5923" y="-96"/>
                  <a:pt x="5333" y="2852"/>
                </a:cubicBezTo>
                <a:cubicBezTo>
                  <a:pt x="4395" y="7537"/>
                  <a:pt x="9882" y="12708"/>
                  <a:pt x="7745" y="16981"/>
                </a:cubicBezTo>
                <a:cubicBezTo>
                  <a:pt x="4797" y="22877"/>
                  <a:pt x="-918" y="28744"/>
                  <a:pt x="164" y="35246"/>
                </a:cubicBezTo>
                <a:cubicBezTo>
                  <a:pt x="647" y="38148"/>
                  <a:pt x="5100" y="39254"/>
                  <a:pt x="5678" y="42139"/>
                </a:cubicBezTo>
                <a:cubicBezTo>
                  <a:pt x="7107" y="49275"/>
                  <a:pt x="9128" y="56302"/>
                  <a:pt x="10158" y="63506"/>
                </a:cubicBezTo>
                <a:cubicBezTo>
                  <a:pt x="11056" y="69786"/>
                  <a:pt x="10837" y="76202"/>
                  <a:pt x="11881" y="82460"/>
                </a:cubicBezTo>
                <a:cubicBezTo>
                  <a:pt x="12391" y="85519"/>
                  <a:pt x="9688" y="89572"/>
                  <a:pt x="11881" y="91765"/>
                </a:cubicBezTo>
                <a:cubicBezTo>
                  <a:pt x="13990" y="93874"/>
                  <a:pt x="17572" y="89938"/>
                  <a:pt x="20496" y="89352"/>
                </a:cubicBezTo>
                <a:cubicBezTo>
                  <a:pt x="25576" y="88335"/>
                  <a:pt x="31194" y="92310"/>
                  <a:pt x="36004" y="90386"/>
                </a:cubicBezTo>
                <a:cubicBezTo>
                  <a:pt x="40318" y="88661"/>
                  <a:pt x="34847" y="81157"/>
                  <a:pt x="33937" y="76601"/>
                </a:cubicBezTo>
                <a:cubicBezTo>
                  <a:pt x="32782" y="70816"/>
                  <a:pt x="33027" y="64809"/>
                  <a:pt x="31869" y="59025"/>
                </a:cubicBezTo>
                <a:cubicBezTo>
                  <a:pt x="29069" y="45041"/>
                  <a:pt x="34027" y="27065"/>
                  <a:pt x="23943" y="16981"/>
                </a:cubicBezTo>
                <a:cubicBezTo>
                  <a:pt x="19982" y="13020"/>
                  <a:pt x="18898" y="6966"/>
                  <a:pt x="16016" y="2163"/>
                </a:cubicBezTo>
                <a:cubicBezTo>
                  <a:pt x="14301" y="-695"/>
                  <a:pt x="6022" y="-826"/>
                  <a:pt x="6022" y="2507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31"/>
          <p:cNvSpPr/>
          <p:nvPr/>
        </p:nvSpPr>
        <p:spPr>
          <a:xfrm>
            <a:off x="51700" y="2084975"/>
            <a:ext cx="1197550" cy="2095575"/>
          </a:xfrm>
          <a:custGeom>
            <a:rect b="b" l="l" r="r" t="t"/>
            <a:pathLst>
              <a:path extrusionOk="0" h="83823" w="47902">
                <a:moveTo>
                  <a:pt x="0" y="0"/>
                </a:moveTo>
                <a:cubicBezTo>
                  <a:pt x="2863" y="318"/>
                  <a:pt x="6856" y="771"/>
                  <a:pt x="7926" y="3446"/>
                </a:cubicBezTo>
                <a:cubicBezTo>
                  <a:pt x="9407" y="7149"/>
                  <a:pt x="8856" y="11461"/>
                  <a:pt x="10338" y="15163"/>
                </a:cubicBezTo>
                <a:cubicBezTo>
                  <a:pt x="11217" y="17359"/>
                  <a:pt x="14869" y="16936"/>
                  <a:pt x="16542" y="18609"/>
                </a:cubicBezTo>
                <a:cubicBezTo>
                  <a:pt x="20213" y="22280"/>
                  <a:pt x="19418" y="29068"/>
                  <a:pt x="23089" y="32739"/>
                </a:cubicBezTo>
                <a:cubicBezTo>
                  <a:pt x="28157" y="37807"/>
                  <a:pt x="41671" y="33637"/>
                  <a:pt x="43078" y="40665"/>
                </a:cubicBezTo>
                <a:cubicBezTo>
                  <a:pt x="44183" y="46186"/>
                  <a:pt x="41628" y="52031"/>
                  <a:pt x="42733" y="57552"/>
                </a:cubicBezTo>
                <a:cubicBezTo>
                  <a:pt x="43297" y="60368"/>
                  <a:pt x="47902" y="61572"/>
                  <a:pt x="47902" y="64444"/>
                </a:cubicBezTo>
                <a:cubicBezTo>
                  <a:pt x="47902" y="67938"/>
                  <a:pt x="36128" y="66799"/>
                  <a:pt x="38598" y="69269"/>
                </a:cubicBezTo>
                <a:cubicBezTo>
                  <a:pt x="42068" y="72739"/>
                  <a:pt x="47692" y="80109"/>
                  <a:pt x="43767" y="83054"/>
                </a:cubicBezTo>
                <a:cubicBezTo>
                  <a:pt x="40736" y="85328"/>
                  <a:pt x="36257" y="81706"/>
                  <a:pt x="32739" y="80297"/>
                </a:cubicBezTo>
                <a:cubicBezTo>
                  <a:pt x="29973" y="79189"/>
                  <a:pt x="25396" y="79084"/>
                  <a:pt x="24813" y="76162"/>
                </a:cubicBezTo>
                <a:cubicBezTo>
                  <a:pt x="23286" y="68513"/>
                  <a:pt x="33282" y="59312"/>
                  <a:pt x="28603" y="53072"/>
                </a:cubicBezTo>
                <a:cubicBezTo>
                  <a:pt x="25088" y="48384"/>
                  <a:pt x="14543" y="58104"/>
                  <a:pt x="11028" y="53416"/>
                </a:cubicBezTo>
                <a:cubicBezTo>
                  <a:pt x="405" y="39249"/>
                  <a:pt x="8263" y="17216"/>
                  <a:pt x="344" y="1378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31"/>
          <p:cNvSpPr/>
          <p:nvPr/>
        </p:nvSpPr>
        <p:spPr>
          <a:xfrm>
            <a:off x="636489" y="1763264"/>
            <a:ext cx="799950" cy="2325450"/>
          </a:xfrm>
          <a:custGeom>
            <a:rect b="b" l="l" r="r" t="t"/>
            <a:pathLst>
              <a:path extrusionOk="0" h="93018" w="31998">
                <a:moveTo>
                  <a:pt x="14516" y="18037"/>
                </a:moveTo>
                <a:cubicBezTo>
                  <a:pt x="18435" y="15425"/>
                  <a:pt x="20950" y="7581"/>
                  <a:pt x="17618" y="4252"/>
                </a:cubicBezTo>
                <a:cubicBezTo>
                  <a:pt x="14009" y="646"/>
                  <a:pt x="5516" y="-1896"/>
                  <a:pt x="2454" y="2184"/>
                </a:cubicBezTo>
                <a:cubicBezTo>
                  <a:pt x="-1037" y="6837"/>
                  <a:pt x="6350" y="13712"/>
                  <a:pt x="5211" y="19416"/>
                </a:cubicBezTo>
                <a:cubicBezTo>
                  <a:pt x="4643" y="22259"/>
                  <a:pt x="1183" y="23865"/>
                  <a:pt x="387" y="26653"/>
                </a:cubicBezTo>
                <a:cubicBezTo>
                  <a:pt x="-690" y="30423"/>
                  <a:pt x="776" y="34503"/>
                  <a:pt x="1421" y="38370"/>
                </a:cubicBezTo>
                <a:cubicBezTo>
                  <a:pt x="1866" y="41037"/>
                  <a:pt x="1232" y="44384"/>
                  <a:pt x="3144" y="46296"/>
                </a:cubicBezTo>
                <a:cubicBezTo>
                  <a:pt x="7325" y="50477"/>
                  <a:pt x="18368" y="47700"/>
                  <a:pt x="19341" y="53533"/>
                </a:cubicBezTo>
                <a:cubicBezTo>
                  <a:pt x="20306" y="59316"/>
                  <a:pt x="19065" y="65326"/>
                  <a:pt x="20030" y="71109"/>
                </a:cubicBezTo>
                <a:cubicBezTo>
                  <a:pt x="20487" y="73847"/>
                  <a:pt x="23932" y="75953"/>
                  <a:pt x="23476" y="78691"/>
                </a:cubicBezTo>
                <a:cubicBezTo>
                  <a:pt x="22983" y="81657"/>
                  <a:pt x="16340" y="81946"/>
                  <a:pt x="16929" y="84894"/>
                </a:cubicBezTo>
                <a:cubicBezTo>
                  <a:pt x="17995" y="90235"/>
                  <a:pt x="26347" y="94501"/>
                  <a:pt x="31403" y="92476"/>
                </a:cubicBezTo>
                <a:cubicBezTo>
                  <a:pt x="33269" y="91729"/>
                  <a:pt x="29721" y="88728"/>
                  <a:pt x="28301" y="87306"/>
                </a:cubicBezTo>
                <a:cubicBezTo>
                  <a:pt x="23693" y="82694"/>
                  <a:pt x="24399" y="74806"/>
                  <a:pt x="23476" y="68352"/>
                </a:cubicBezTo>
                <a:cubicBezTo>
                  <a:pt x="22413" y="60918"/>
                  <a:pt x="26952" y="53386"/>
                  <a:pt x="25889" y="45952"/>
                </a:cubicBezTo>
                <a:cubicBezTo>
                  <a:pt x="24449" y="35883"/>
                  <a:pt x="16239" y="27175"/>
                  <a:pt x="16239" y="17003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31"/>
          <p:cNvSpPr txBox="1"/>
          <p:nvPr/>
        </p:nvSpPr>
        <p:spPr>
          <a:xfrm>
            <a:off x="2041025" y="2762625"/>
            <a:ext cx="1111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User</a:t>
            </a:r>
            <a:endParaRPr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480875" y="1252225"/>
            <a:ext cx="1111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Facilitator</a:t>
            </a:r>
            <a:endParaRPr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177050" y="4180550"/>
            <a:ext cx="1778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chemeClr val="accent3"/>
                </a:highlight>
                <a:latin typeface="Lato Black"/>
                <a:ea typeface="Lato Black"/>
                <a:cs typeface="Lato Black"/>
                <a:sym typeface="Lato Black"/>
              </a:rPr>
              <a:t>Human - computer</a:t>
            </a:r>
            <a:endParaRPr>
              <a:solidFill>
                <a:schemeClr val="dk1"/>
              </a:solidFill>
              <a:highlight>
                <a:schemeClr val="accent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400" y="329025"/>
            <a:ext cx="3051925" cy="40692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50" y="329025"/>
            <a:ext cx="3051925" cy="406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3" name="Google Shape;183;p32"/>
          <p:cNvSpPr txBox="1"/>
          <p:nvPr/>
        </p:nvSpPr>
        <p:spPr>
          <a:xfrm>
            <a:off x="1134713" y="4557650"/>
            <a:ext cx="172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Paper prototyping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6199513" y="4557650"/>
            <a:ext cx="1877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User performing task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2"/>
          <p:cNvSpPr/>
          <p:nvPr/>
        </p:nvSpPr>
        <p:spPr>
          <a:xfrm>
            <a:off x="5662702" y="2333927"/>
            <a:ext cx="602550" cy="513150"/>
          </a:xfrm>
          <a:custGeom>
            <a:rect b="b" l="l" r="r" t="t"/>
            <a:pathLst>
              <a:path extrusionOk="0" h="20526" w="24102">
                <a:moveTo>
                  <a:pt x="19670" y="3092"/>
                </a:moveTo>
                <a:cubicBezTo>
                  <a:pt x="18115" y="-3111"/>
                  <a:pt x="4105" y="1159"/>
                  <a:pt x="817" y="6644"/>
                </a:cubicBezTo>
                <a:cubicBezTo>
                  <a:pt x="-1464" y="10448"/>
                  <a:pt x="1386" y="16930"/>
                  <a:pt x="5189" y="19213"/>
                </a:cubicBezTo>
                <a:cubicBezTo>
                  <a:pt x="10794" y="22578"/>
                  <a:pt x="21341" y="18999"/>
                  <a:pt x="23768" y="12928"/>
                </a:cubicBezTo>
                <a:cubicBezTo>
                  <a:pt x="25232" y="9264"/>
                  <a:pt x="21189" y="5470"/>
                  <a:pt x="19943" y="1726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Google Shape;186;p32"/>
          <p:cNvSpPr/>
          <p:nvPr/>
        </p:nvSpPr>
        <p:spPr>
          <a:xfrm>
            <a:off x="1822938" y="2204891"/>
            <a:ext cx="421500" cy="236500"/>
          </a:xfrm>
          <a:custGeom>
            <a:rect b="b" l="l" r="r" t="t"/>
            <a:pathLst>
              <a:path extrusionOk="0" h="9460" w="16860">
                <a:moveTo>
                  <a:pt x="15881" y="4974"/>
                </a:moveTo>
                <a:cubicBezTo>
                  <a:pt x="11805" y="3617"/>
                  <a:pt x="7848" y="-1264"/>
                  <a:pt x="3859" y="330"/>
                </a:cubicBezTo>
                <a:cubicBezTo>
                  <a:pt x="1654" y="1211"/>
                  <a:pt x="424" y="3998"/>
                  <a:pt x="34" y="6341"/>
                </a:cubicBezTo>
                <a:cubicBezTo>
                  <a:pt x="-104" y="7169"/>
                  <a:pt x="1174" y="7649"/>
                  <a:pt x="1946" y="7980"/>
                </a:cubicBezTo>
                <a:cubicBezTo>
                  <a:pt x="6516" y="9938"/>
                  <a:pt x="14856" y="10411"/>
                  <a:pt x="16700" y="5794"/>
                </a:cubicBezTo>
                <a:cubicBezTo>
                  <a:pt x="17337" y="4198"/>
                  <a:pt x="13996" y="3478"/>
                  <a:pt x="12329" y="3062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Tasks</a:t>
            </a:r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801275" y="1283725"/>
            <a:ext cx="6694200" cy="3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latin typeface="Lato"/>
                <a:ea typeface="Lato"/>
                <a:cs typeface="Lato"/>
                <a:sym typeface="Lato"/>
              </a:rPr>
              <a:t>Go through the station into the train: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buy a single ticket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need to buy monthly ticket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pt-PT" sz="2400">
                <a:latin typeface="Lato"/>
                <a:ea typeface="Lato"/>
                <a:cs typeface="Lato"/>
                <a:sym typeface="Lato"/>
              </a:rPr>
              <a:t>You don't have any ticket</a:t>
            </a:r>
            <a:endParaRPr sz="2400"/>
          </a:p>
        </p:txBody>
      </p:sp>
      <p:sp>
        <p:nvSpPr>
          <p:cNvPr id="193" name="Google Shape;193;p33"/>
          <p:cNvSpPr txBox="1"/>
          <p:nvPr/>
        </p:nvSpPr>
        <p:spPr>
          <a:xfrm>
            <a:off x="5526025" y="4428325"/>
            <a:ext cx="3401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Go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slowly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observe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environment and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comment</a:t>
            </a:r>
            <a:r>
              <a:rPr lang="pt-PT">
                <a:latin typeface="Lato"/>
                <a:ea typeface="Lato"/>
                <a:cs typeface="Lato"/>
                <a:sym typeface="Lato"/>
              </a:rPr>
              <a:t> aloud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