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Proxima Nova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  <p:embeddedFont>
      <p:font typeface="Lato Light"/>
      <p:regular r:id="rId26"/>
      <p:bold r:id="rId27"/>
      <p:italic r:id="rId28"/>
      <p:boldItalic r:id="rId29"/>
    </p:embeddedFont>
    <p:embeddedFont>
      <p:font typeface="Lato Black"/>
      <p:bold r:id="rId30"/>
      <p:boldItalic r:id="rId31"/>
    </p:embeddedFont>
    <p:embeddedFont>
      <p:font typeface="Alfa Slab One"/>
      <p:regular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italic.fntdata"/><Relationship Id="rId22" Type="http://schemas.openxmlformats.org/officeDocument/2006/relationships/font" Target="fonts/Lato-regular.fntdata"/><Relationship Id="rId21" Type="http://schemas.openxmlformats.org/officeDocument/2006/relationships/font" Target="fonts/ProximaNova-boldItalic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LatoLight-regular.fntdata"/><Relationship Id="rId25" Type="http://schemas.openxmlformats.org/officeDocument/2006/relationships/font" Target="fonts/Lato-boldItalic.fntdata"/><Relationship Id="rId28" Type="http://schemas.openxmlformats.org/officeDocument/2006/relationships/font" Target="fonts/LatoLight-italic.fntdata"/><Relationship Id="rId27" Type="http://schemas.openxmlformats.org/officeDocument/2006/relationships/font" Target="fonts/LatoLight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LatoLigh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atoBlack-boldItalic.fntdata"/><Relationship Id="rId30" Type="http://schemas.openxmlformats.org/officeDocument/2006/relationships/font" Target="fonts/LatoBlack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AlfaSlabOne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ProximaNova-bold.fntdata"/><Relationship Id="rId18" Type="http://schemas.openxmlformats.org/officeDocument/2006/relationships/font" Target="fonts/ProximaNov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4f0b41af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4f0b41a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67945740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6794574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56ebee40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56ebee40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4366b68ae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4366b68ae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4366b68ae_2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4366b68ae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4366b68ae_2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4366b68ae_2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4366b68a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4366b68a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4366b68a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4366b68a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4366b68a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4366b68a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4366b68a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44366b68a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661138236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66113823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4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" name="Google Shape;56;p14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3" name="Google Shape;83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" name="Google Shape;84;p21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85" name="Google Shape;85;p21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6" name="Google Shape;86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90" name="Google Shape;9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ameday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Lab 7 – </a:t>
            </a:r>
            <a:r>
              <a:rPr lang="pt-PT"/>
              <a:t>Low Fidelity Prototypes</a:t>
            </a:r>
            <a:endParaRPr/>
          </a:p>
        </p:txBody>
      </p:sp>
      <p:sp>
        <p:nvSpPr>
          <p:cNvPr id="102" name="Google Shape;102;p25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Group 9</a:t>
            </a:r>
            <a:endParaRPr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4"/>
          <p:cNvSpPr txBox="1"/>
          <p:nvPr/>
        </p:nvSpPr>
        <p:spPr>
          <a:xfrm>
            <a:off x="5314950" y="3449475"/>
            <a:ext cx="3654000" cy="15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200">
                <a:latin typeface="Lato"/>
                <a:ea typeface="Lato"/>
                <a:cs typeface="Lato"/>
                <a:sym typeface="Lato"/>
              </a:rPr>
              <a:t>JS</a:t>
            </a:r>
            <a:r>
              <a:rPr lang="pt-PT" sz="1200">
                <a:latin typeface="Lato"/>
                <a:ea typeface="Lato"/>
                <a:cs typeface="Lato"/>
                <a:sym typeface="Lato"/>
              </a:rPr>
              <a:t> - Jakub Syrek - Manager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200">
                <a:latin typeface="Lato"/>
                <a:ea typeface="Lato"/>
                <a:cs typeface="Lato"/>
                <a:sym typeface="Lato"/>
              </a:rPr>
              <a:t>N </a:t>
            </a:r>
            <a:r>
              <a:rPr lang="pt-PT" sz="1200">
                <a:latin typeface="Lato"/>
                <a:ea typeface="Lato"/>
                <a:cs typeface="Lato"/>
                <a:sym typeface="Lato"/>
              </a:rPr>
              <a:t>- Natalia Kostrzewa - Designer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200">
                <a:latin typeface="Lato"/>
                <a:ea typeface="Lato"/>
                <a:cs typeface="Lato"/>
                <a:sym typeface="Lato"/>
              </a:rPr>
              <a:t>MT</a:t>
            </a:r>
            <a:r>
              <a:rPr lang="pt-PT" sz="1200">
                <a:latin typeface="Lato"/>
                <a:ea typeface="Lato"/>
                <a:cs typeface="Lato"/>
                <a:sym typeface="Lato"/>
              </a:rPr>
              <a:t> - Michał Tomaszewski - Back-end developer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200">
                <a:latin typeface="Lato"/>
                <a:ea typeface="Lato"/>
                <a:cs typeface="Lato"/>
                <a:sym typeface="Lato"/>
              </a:rPr>
              <a:t>DX</a:t>
            </a:r>
            <a:r>
              <a:rPr lang="pt-PT" sz="1200">
                <a:latin typeface="Lato"/>
                <a:ea typeface="Lato"/>
                <a:cs typeface="Lato"/>
                <a:sym typeface="Lato"/>
              </a:rPr>
              <a:t> - Diogo Caria Ferreira - Review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200">
                <a:latin typeface="Lato"/>
                <a:ea typeface="Lato"/>
                <a:cs typeface="Lato"/>
                <a:sym typeface="Lato"/>
              </a:rPr>
              <a:t>JL</a:t>
            </a:r>
            <a:r>
              <a:rPr lang="pt-PT" sz="1200">
                <a:latin typeface="Lato"/>
                <a:ea typeface="Lato"/>
                <a:cs typeface="Lato"/>
                <a:sym typeface="Lato"/>
              </a:rPr>
              <a:t> - João Legas - UX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200">
                <a:latin typeface="Lato"/>
                <a:ea typeface="Lato"/>
                <a:cs typeface="Lato"/>
                <a:sym typeface="Lato"/>
              </a:rPr>
              <a:t>D</a:t>
            </a:r>
            <a:r>
              <a:rPr lang="pt-PT" sz="1200">
                <a:latin typeface="Lato"/>
                <a:ea typeface="Lato"/>
                <a:cs typeface="Lato"/>
                <a:sym typeface="Lato"/>
              </a:rPr>
              <a:t> - Diogo Landeiro - Front-end developer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77" name="Google Shape;17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533650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095375"/>
            <a:ext cx="2533650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38450" y="152400"/>
            <a:ext cx="2505075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5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Critical Tasks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Critical Tasks</a:t>
            </a:r>
            <a:endParaRPr/>
          </a:p>
        </p:txBody>
      </p:sp>
      <p:sp>
        <p:nvSpPr>
          <p:cNvPr id="113" name="Google Shape;11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PT"/>
              <a:t>upload the face to the system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PT"/>
              <a:t>buy ticket in the mobile app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PT"/>
              <a:t>getting visual feedback on display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PT"/>
              <a:t>validating the metro card for users without face updated</a:t>
            </a:r>
            <a:endParaRPr sz="24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8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Prototype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Scenarios</a:t>
            </a:r>
            <a:endParaRPr/>
          </a:p>
        </p:txBody>
      </p:sp>
      <p:sp>
        <p:nvSpPr>
          <p:cNvPr id="124" name="Google Shape;124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t-PT"/>
              <a:t>Ticket + upload face to the system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pt-PT"/>
              <a:t>we use face recognition to detect and validate the user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pt-PT"/>
              <a:t>Both single and period tickets are covered</a:t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pt-PT"/>
              <a:t>Single "physical" ticket + NO face uploaded to the system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pt-PT"/>
              <a:t>the user enters tracked area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pt-PT"/>
              <a:t>is detected as not validated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pt-PT"/>
              <a:t>validates ticket at the machine - status changes to validated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pt-PT"/>
              <a:t>user's face is displayed as green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9" name="Google Shape;129;p30"/>
          <p:cNvCxnSpPr/>
          <p:nvPr/>
        </p:nvCxnSpPr>
        <p:spPr>
          <a:xfrm>
            <a:off x="509243" y="3779284"/>
            <a:ext cx="72171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0" name="Google Shape;130;p30"/>
          <p:cNvCxnSpPr/>
          <p:nvPr/>
        </p:nvCxnSpPr>
        <p:spPr>
          <a:xfrm>
            <a:off x="509243" y="1126452"/>
            <a:ext cx="72171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1" name="Google Shape;131;p30"/>
          <p:cNvSpPr/>
          <p:nvPr/>
        </p:nvSpPr>
        <p:spPr>
          <a:xfrm>
            <a:off x="3450347" y="1469418"/>
            <a:ext cx="423300" cy="383700"/>
          </a:xfrm>
          <a:prstGeom prst="cube">
            <a:avLst>
              <a:gd fmla="val 25000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30"/>
          <p:cNvSpPr/>
          <p:nvPr/>
        </p:nvSpPr>
        <p:spPr>
          <a:xfrm rot="-5400000">
            <a:off x="1491872" y="1665607"/>
            <a:ext cx="132600" cy="304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DD7E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30"/>
          <p:cNvSpPr/>
          <p:nvPr/>
        </p:nvSpPr>
        <p:spPr>
          <a:xfrm>
            <a:off x="1346284" y="1963447"/>
            <a:ext cx="423300" cy="912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30"/>
          <p:cNvSpPr/>
          <p:nvPr/>
        </p:nvSpPr>
        <p:spPr>
          <a:xfrm rot="-5400000">
            <a:off x="1491690" y="2869299"/>
            <a:ext cx="132600" cy="304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DD7E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5" name="Google Shape;135;p30"/>
          <p:cNvCxnSpPr>
            <a:stCxn id="132" idx="1"/>
          </p:cNvCxnSpPr>
          <p:nvPr/>
        </p:nvCxnSpPr>
        <p:spPr>
          <a:xfrm flipH="1" rot="10800000">
            <a:off x="1710572" y="1202707"/>
            <a:ext cx="1002300" cy="61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36" name="Google Shape;136;p30"/>
          <p:cNvCxnSpPr>
            <a:stCxn id="134" idx="1"/>
          </p:cNvCxnSpPr>
          <p:nvPr/>
        </p:nvCxnSpPr>
        <p:spPr>
          <a:xfrm>
            <a:off x="1710390" y="3021699"/>
            <a:ext cx="1042200" cy="68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37" name="Google Shape;137;p30"/>
          <p:cNvSpPr/>
          <p:nvPr/>
        </p:nvSpPr>
        <p:spPr>
          <a:xfrm rot="-5400000">
            <a:off x="6465663" y="1665561"/>
            <a:ext cx="132600" cy="304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DD7E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30"/>
          <p:cNvSpPr/>
          <p:nvPr/>
        </p:nvSpPr>
        <p:spPr>
          <a:xfrm>
            <a:off x="6320075" y="1963401"/>
            <a:ext cx="423300" cy="912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30"/>
          <p:cNvSpPr/>
          <p:nvPr/>
        </p:nvSpPr>
        <p:spPr>
          <a:xfrm rot="-5400000">
            <a:off x="6465481" y="2869253"/>
            <a:ext cx="132600" cy="304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DD7E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0" name="Google Shape;140;p30"/>
          <p:cNvCxnSpPr>
            <a:stCxn id="137" idx="1"/>
          </p:cNvCxnSpPr>
          <p:nvPr/>
        </p:nvCxnSpPr>
        <p:spPr>
          <a:xfrm flipH="1" rot="10800000">
            <a:off x="6684363" y="1202661"/>
            <a:ext cx="1002300" cy="61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1" name="Google Shape;141;p30"/>
          <p:cNvCxnSpPr>
            <a:stCxn id="139" idx="1"/>
          </p:cNvCxnSpPr>
          <p:nvPr/>
        </p:nvCxnSpPr>
        <p:spPr>
          <a:xfrm>
            <a:off x="6684181" y="3021653"/>
            <a:ext cx="1042200" cy="68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42" name="Google Shape;142;p30"/>
          <p:cNvSpPr txBox="1"/>
          <p:nvPr/>
        </p:nvSpPr>
        <p:spPr>
          <a:xfrm>
            <a:off x="3300040" y="1157075"/>
            <a:ext cx="8616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800">
                <a:latin typeface="Lato"/>
                <a:ea typeface="Lato"/>
                <a:cs typeface="Lato"/>
                <a:sym typeface="Lato"/>
              </a:rPr>
              <a:t>Validator</a:t>
            </a:r>
            <a:endParaRPr b="1" sz="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3" name="Google Shape;143;p30"/>
          <p:cNvSpPr txBox="1"/>
          <p:nvPr/>
        </p:nvSpPr>
        <p:spPr>
          <a:xfrm>
            <a:off x="6101067" y="1341251"/>
            <a:ext cx="9321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800">
                <a:latin typeface="Lato"/>
                <a:ea typeface="Lato"/>
                <a:cs typeface="Lato"/>
                <a:sym typeface="Lato"/>
              </a:rPr>
              <a:t>Face recon 1</a:t>
            </a:r>
            <a:endParaRPr b="1" sz="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4" name="Google Shape;144;p30"/>
          <p:cNvSpPr txBox="1"/>
          <p:nvPr/>
        </p:nvSpPr>
        <p:spPr>
          <a:xfrm>
            <a:off x="1128175" y="1324774"/>
            <a:ext cx="9321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800">
                <a:latin typeface="Lato"/>
                <a:ea typeface="Lato"/>
                <a:cs typeface="Lato"/>
                <a:sym typeface="Lato"/>
              </a:rPr>
              <a:t>Face recon 2</a:t>
            </a:r>
            <a:endParaRPr b="1" sz="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Google Shape;145;p30"/>
          <p:cNvSpPr/>
          <p:nvPr/>
        </p:nvSpPr>
        <p:spPr>
          <a:xfrm>
            <a:off x="7198325" y="2228050"/>
            <a:ext cx="739200" cy="383700"/>
          </a:xfrm>
          <a:prstGeom prst="lef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8851" y="1736530"/>
            <a:ext cx="1002323" cy="1415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0"/>
          <p:cNvPicPr preferRelativeResize="0"/>
          <p:nvPr/>
        </p:nvPicPr>
        <p:blipFill rotWithShape="1">
          <a:blip r:embed="rId3">
            <a:alphaModFix/>
          </a:blip>
          <a:srcRect b="56517" l="23132" r="21194" t="0"/>
          <a:stretch/>
        </p:blipFill>
        <p:spPr>
          <a:xfrm>
            <a:off x="6320075" y="2186425"/>
            <a:ext cx="423300" cy="46674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0"/>
          <p:cNvSpPr/>
          <p:nvPr/>
        </p:nvSpPr>
        <p:spPr>
          <a:xfrm>
            <a:off x="6452806" y="2353012"/>
            <a:ext cx="182100" cy="1821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30"/>
          <p:cNvPicPr preferRelativeResize="0"/>
          <p:nvPr/>
        </p:nvPicPr>
        <p:blipFill rotWithShape="1">
          <a:blip r:embed="rId3">
            <a:alphaModFix/>
          </a:blip>
          <a:srcRect b="56517" l="23132" r="21194" t="0"/>
          <a:stretch/>
        </p:blipFill>
        <p:spPr>
          <a:xfrm>
            <a:off x="1346525" y="2186475"/>
            <a:ext cx="423300" cy="46674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0"/>
          <p:cNvSpPr/>
          <p:nvPr/>
        </p:nvSpPr>
        <p:spPr>
          <a:xfrm>
            <a:off x="1479256" y="2353062"/>
            <a:ext cx="182100" cy="1821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Attributes</a:t>
            </a:r>
            <a:endParaRPr/>
          </a:p>
        </p:txBody>
      </p:sp>
      <p:sp>
        <p:nvSpPr>
          <p:cNvPr id="156" name="Google Shape;156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PT"/>
              <a:t>Paper prototype of mobile app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PT"/>
              <a:t>select a ticket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PT"/>
              <a:t>upload your face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PT"/>
              <a:t>pay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PT"/>
              <a:t>Paper prototype of simple validator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PT"/>
              <a:t>computer with camera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PT"/>
              <a:t>Paper tickets</a:t>
            </a:r>
            <a:endParaRPr/>
          </a:p>
        </p:txBody>
      </p:sp>
      <p:pic>
        <p:nvPicPr>
          <p:cNvPr id="157" name="Google Shape;157;p31"/>
          <p:cNvPicPr preferRelativeResize="0"/>
          <p:nvPr/>
        </p:nvPicPr>
        <p:blipFill rotWithShape="1">
          <a:blip r:embed="rId3">
            <a:alphaModFix/>
          </a:blip>
          <a:srcRect b="30236" l="13647" r="13640" t="18568"/>
          <a:stretch/>
        </p:blipFill>
        <p:spPr>
          <a:xfrm>
            <a:off x="6571350" y="199125"/>
            <a:ext cx="2103851" cy="20755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58" name="Google Shape;15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4688651" y="2168495"/>
            <a:ext cx="3261203" cy="244590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59" name="Google Shape;159;p31"/>
          <p:cNvSpPr txBox="1"/>
          <p:nvPr/>
        </p:nvSpPr>
        <p:spPr>
          <a:xfrm>
            <a:off x="8030700" y="199125"/>
            <a:ext cx="11133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chemeClr val="dk1"/>
                </a:solidFill>
                <a:highlight>
                  <a:srgbClr val="F3F3F3"/>
                </a:highlight>
                <a:latin typeface="Lato Black"/>
                <a:ea typeface="Lato Black"/>
                <a:cs typeface="Lato Black"/>
                <a:sym typeface="Lato Black"/>
              </a:rPr>
              <a:t>Validator</a:t>
            </a:r>
            <a:endParaRPr>
              <a:solidFill>
                <a:schemeClr val="dk1"/>
              </a:solidFill>
              <a:highlight>
                <a:srgbClr val="F3F3F3"/>
              </a:highlight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60" name="Google Shape;160;p31"/>
          <p:cNvSpPr txBox="1"/>
          <p:nvPr/>
        </p:nvSpPr>
        <p:spPr>
          <a:xfrm>
            <a:off x="7719000" y="4376675"/>
            <a:ext cx="11133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chemeClr val="dk1"/>
                </a:solidFill>
                <a:highlight>
                  <a:srgbClr val="F3F3F3"/>
                </a:highlight>
                <a:latin typeface="Lato Black"/>
                <a:ea typeface="Lato Black"/>
                <a:cs typeface="Lato Black"/>
                <a:sym typeface="Lato Black"/>
              </a:rPr>
              <a:t>Paper prototype</a:t>
            </a:r>
            <a:endParaRPr>
              <a:solidFill>
                <a:schemeClr val="dk1"/>
              </a:solidFill>
              <a:highlight>
                <a:srgbClr val="F3F3F3"/>
              </a:highlight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Roles</a:t>
            </a:r>
            <a:endParaRPr/>
          </a:p>
        </p:txBody>
      </p:sp>
      <p:sp>
        <p:nvSpPr>
          <p:cNvPr id="166" name="Google Shape;166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/>
              <a:t>1 x person operating computers and cameras </a:t>
            </a:r>
            <a:endParaRPr b="1"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pt-PT"/>
              <a:t>1 x human/computer - paper prototype</a:t>
            </a:r>
            <a:endParaRPr b="1"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pt-PT"/>
              <a:t>3 x observer</a:t>
            </a:r>
            <a:endParaRPr b="1"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pt-PT"/>
              <a:t>1 x facilitator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3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Organization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