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Lst>
  <p:sldSz cy="5143500" cx="9144000"/>
  <p:notesSz cx="6858000" cy="9144000"/>
  <p:embeddedFontLst>
    <p:embeddedFont>
      <p:font typeface="Proxima Nova"/>
      <p:regular r:id="rId41"/>
      <p:bold r:id="rId42"/>
      <p:italic r:id="rId43"/>
      <p:boldItalic r:id="rId44"/>
    </p:embeddedFont>
    <p:embeddedFont>
      <p:font typeface="Lato"/>
      <p:regular r:id="rId45"/>
      <p:bold r:id="rId46"/>
      <p:italic r:id="rId47"/>
      <p:boldItalic r:id="rId48"/>
    </p:embeddedFont>
    <p:embeddedFont>
      <p:font typeface="Lato Light"/>
      <p:regular r:id="rId49"/>
      <p:bold r:id="rId50"/>
      <p:italic r:id="rId51"/>
      <p:boldItalic r:id="rId52"/>
    </p:embeddedFont>
    <p:embeddedFont>
      <p:font typeface="Lato Black"/>
      <p:bold r:id="rId53"/>
      <p:boldItalic r:id="rId54"/>
    </p:embeddedFont>
    <p:embeddedFont>
      <p:font typeface="Alfa Slab One"/>
      <p:regular r:id="rId5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05933B2-8181-4599-86A5-120D6B83AB69}">
  <a:tblStyle styleId="{F05933B2-8181-4599-86A5-120D6B83AB6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font" Target="fonts/ProximaNova-bold.fntdata"/><Relationship Id="rId41" Type="http://schemas.openxmlformats.org/officeDocument/2006/relationships/font" Target="fonts/ProximaNova-regular.fntdata"/><Relationship Id="rId44" Type="http://schemas.openxmlformats.org/officeDocument/2006/relationships/font" Target="fonts/ProximaNova-boldItalic.fntdata"/><Relationship Id="rId43" Type="http://schemas.openxmlformats.org/officeDocument/2006/relationships/font" Target="fonts/ProximaNova-italic.fntdata"/><Relationship Id="rId46" Type="http://schemas.openxmlformats.org/officeDocument/2006/relationships/font" Target="fonts/Lato-bold.fntdata"/><Relationship Id="rId45" Type="http://schemas.openxmlformats.org/officeDocument/2006/relationships/font" Target="fonts/La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48" Type="http://schemas.openxmlformats.org/officeDocument/2006/relationships/font" Target="fonts/Lato-boldItalic.fntdata"/><Relationship Id="rId47" Type="http://schemas.openxmlformats.org/officeDocument/2006/relationships/font" Target="fonts/Lato-italic.fntdata"/><Relationship Id="rId49" Type="http://schemas.openxmlformats.org/officeDocument/2006/relationships/font" Target="fonts/LatoLight-regular.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font" Target="fonts/LatoLight-italic.fntdata"/><Relationship Id="rId50" Type="http://schemas.openxmlformats.org/officeDocument/2006/relationships/font" Target="fonts/LatoLight-bold.fntdata"/><Relationship Id="rId53" Type="http://schemas.openxmlformats.org/officeDocument/2006/relationships/font" Target="fonts/LatoBlack-bold.fntdata"/><Relationship Id="rId52" Type="http://schemas.openxmlformats.org/officeDocument/2006/relationships/font" Target="fonts/LatoLight-boldItalic.fntdata"/><Relationship Id="rId11" Type="http://schemas.openxmlformats.org/officeDocument/2006/relationships/slide" Target="slides/slide4.xml"/><Relationship Id="rId55" Type="http://schemas.openxmlformats.org/officeDocument/2006/relationships/font" Target="fonts/AlfaSlabOne-regular.fntdata"/><Relationship Id="rId10" Type="http://schemas.openxmlformats.org/officeDocument/2006/relationships/slide" Target="slides/slide3.xml"/><Relationship Id="rId54" Type="http://schemas.openxmlformats.org/officeDocument/2006/relationships/font" Target="fonts/LatoBlack-boldItalic.fntdata"/><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44f0b41a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44f0b41a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4662fa1b8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4662fa1b8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4662fa1b88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4662fa1b8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4661138236_1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4661138236_1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466696adaf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66696ada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4662fa1b88_4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4662fa1b88_4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g442f03ef2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442f03ef2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442f03ef28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442f03ef2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4662fa1b88_4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4662fa1b88_4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466696ada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466696ada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g4662fa1b88_4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4662fa1b88_4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466113823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66113823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g4662fa1b88_4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4662fa1b88_4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4662fa1b88_4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4662fa1b88_4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4662fa1b88_4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4662fa1b88_4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Google Shape;264;g466696adaf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466696adaf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4662fa1b88_4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4662fa1b88_4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4662fa1b88_4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4662fa1b88_4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g4662fa1b88_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4662fa1b88_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g4662fa1b88_4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4662fa1b88_4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456ebee402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456ebee402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456ebee40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56ebee40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4661138236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4661138236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4661138236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661138236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g467945740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46794574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Google Shape;318;g456ebee40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456ebee40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2" name="Shape 322"/>
        <p:cNvGrpSpPr/>
        <p:nvPr/>
      </p:nvGrpSpPr>
      <p:grpSpPr>
        <a:xfrm>
          <a:off x="0" y="0"/>
          <a:ext cx="0" cy="0"/>
          <a:chOff x="0" y="0"/>
          <a:chExt cx="0" cy="0"/>
        </a:xfrm>
      </p:grpSpPr>
      <p:sp>
        <p:nvSpPr>
          <p:cNvPr id="323" name="Google Shape;323;g4661138236_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4661138236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4662fa1b88_3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4662fa1b88_3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4662fa1b88_4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4662fa1b88_4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4662fa1b88_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4662fa1b88_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66696ada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66696ada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4662fa1b88_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4662fa1b88_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4661138236_1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4661138236_1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4278300" y="2751163"/>
            <a:ext cx="587400" cy="0"/>
          </a:xfrm>
          <a:prstGeom prst="straightConnector1">
            <a:avLst/>
          </a:prstGeom>
          <a:noFill/>
          <a:ln cap="flat" cmpd="sng" w="76200">
            <a:solidFill>
              <a:schemeClr val="dk1"/>
            </a:solidFill>
            <a:prstDash val="solid"/>
            <a:round/>
            <a:headEnd len="sm" w="sm" type="none"/>
            <a:tailEnd len="sm" w="sm" type="none"/>
          </a:ln>
        </p:spPr>
      </p:cxnSp>
      <p:sp>
        <p:nvSpPr>
          <p:cNvPr id="56" name="Google Shape;56;p14"/>
          <p:cNvSpPr txBox="1"/>
          <p:nvPr>
            <p:ph type="ctrTitle"/>
          </p:nvPr>
        </p:nvSpPr>
        <p:spPr>
          <a:xfrm>
            <a:off x="311700" y="595975"/>
            <a:ext cx="8520600" cy="1957800"/>
          </a:xfrm>
          <a:prstGeom prst="rect">
            <a:avLst/>
          </a:prstGeom>
        </p:spPr>
        <p:txBody>
          <a:bodyPr anchorCtr="0" anchor="b" bIns="91425" lIns="91425" spcFirstLastPara="1" rIns="91425" wrap="square" tIns="91425"/>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57" name="Google Shape;57;p14"/>
          <p:cNvSpPr txBox="1"/>
          <p:nvPr>
            <p:ph idx="1" type="subTitle"/>
          </p:nvPr>
        </p:nvSpPr>
        <p:spPr>
          <a:xfrm>
            <a:off x="311700" y="3165823"/>
            <a:ext cx="8520600" cy="733500"/>
          </a:xfrm>
          <a:prstGeom prst="rect">
            <a:avLst/>
          </a:prstGeom>
        </p:spPr>
        <p:txBody>
          <a:bodyPr anchorCtr="0" anchor="t" bIns="91425" lIns="91425" spcFirstLastPara="1" rIns="91425" wrap="square" tIns="91425"/>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58" name="Google Shape;58;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59" name="Shape 59"/>
        <p:cNvGrpSpPr/>
        <p:nvPr/>
      </p:nvGrpSpPr>
      <p:grpSpPr>
        <a:xfrm>
          <a:off x="0" y="0"/>
          <a:ext cx="0" cy="0"/>
          <a:chOff x="0" y="0"/>
          <a:chExt cx="0" cy="0"/>
        </a:xfrm>
      </p:grpSpPr>
      <p:sp>
        <p:nvSpPr>
          <p:cNvPr id="60" name="Google Shape;60;p15"/>
          <p:cNvSpPr txBox="1"/>
          <p:nvPr>
            <p:ph type="title"/>
          </p:nvPr>
        </p:nvSpPr>
        <p:spPr>
          <a:xfrm>
            <a:off x="311700" y="2480550"/>
            <a:ext cx="8114400" cy="2445900"/>
          </a:xfrm>
          <a:prstGeom prst="rect">
            <a:avLst/>
          </a:prstGeom>
        </p:spPr>
        <p:txBody>
          <a:bodyPr anchorCtr="0" anchor="b" bIns="91425" lIns="91425" spcFirstLastPara="1" rIns="91425" wrap="square" tIns="91425"/>
          <a:lstStyle>
            <a:lvl1pPr lvl="0" rtl="0">
              <a:spcBef>
                <a:spcPts val="0"/>
              </a:spcBef>
              <a:spcAft>
                <a:spcPts val="0"/>
              </a:spcAft>
              <a:buClr>
                <a:schemeClr val="lt1"/>
              </a:buClr>
              <a:buSzPts val="6800"/>
              <a:buNone/>
              <a:defRPr sz="6800">
                <a:solidFill>
                  <a:schemeClr val="lt1"/>
                </a:solidFill>
              </a:defRPr>
            </a:lvl1pPr>
            <a:lvl2pPr lvl="1" rtl="0">
              <a:spcBef>
                <a:spcPts val="0"/>
              </a:spcBef>
              <a:spcAft>
                <a:spcPts val="0"/>
              </a:spcAft>
              <a:buClr>
                <a:schemeClr val="lt1"/>
              </a:buClr>
              <a:buSzPts val="6800"/>
              <a:buNone/>
              <a:defRPr sz="6800">
                <a:solidFill>
                  <a:schemeClr val="lt1"/>
                </a:solidFill>
              </a:defRPr>
            </a:lvl2pPr>
            <a:lvl3pPr lvl="2" rtl="0">
              <a:spcBef>
                <a:spcPts val="0"/>
              </a:spcBef>
              <a:spcAft>
                <a:spcPts val="0"/>
              </a:spcAft>
              <a:buClr>
                <a:schemeClr val="lt1"/>
              </a:buClr>
              <a:buSzPts val="6800"/>
              <a:buNone/>
              <a:defRPr sz="6800">
                <a:solidFill>
                  <a:schemeClr val="lt1"/>
                </a:solidFill>
              </a:defRPr>
            </a:lvl3pPr>
            <a:lvl4pPr lvl="3" rtl="0">
              <a:spcBef>
                <a:spcPts val="0"/>
              </a:spcBef>
              <a:spcAft>
                <a:spcPts val="0"/>
              </a:spcAft>
              <a:buClr>
                <a:schemeClr val="lt1"/>
              </a:buClr>
              <a:buSzPts val="6800"/>
              <a:buNone/>
              <a:defRPr sz="6800">
                <a:solidFill>
                  <a:schemeClr val="lt1"/>
                </a:solidFill>
              </a:defRPr>
            </a:lvl4pPr>
            <a:lvl5pPr lvl="4" rtl="0">
              <a:spcBef>
                <a:spcPts val="0"/>
              </a:spcBef>
              <a:spcAft>
                <a:spcPts val="0"/>
              </a:spcAft>
              <a:buClr>
                <a:schemeClr val="lt1"/>
              </a:buClr>
              <a:buSzPts val="6800"/>
              <a:buNone/>
              <a:defRPr sz="6800">
                <a:solidFill>
                  <a:schemeClr val="lt1"/>
                </a:solidFill>
              </a:defRPr>
            </a:lvl5pPr>
            <a:lvl6pPr lvl="5" rtl="0">
              <a:spcBef>
                <a:spcPts val="0"/>
              </a:spcBef>
              <a:spcAft>
                <a:spcPts val="0"/>
              </a:spcAft>
              <a:buClr>
                <a:schemeClr val="lt1"/>
              </a:buClr>
              <a:buSzPts val="6800"/>
              <a:buNone/>
              <a:defRPr sz="6800">
                <a:solidFill>
                  <a:schemeClr val="lt1"/>
                </a:solidFill>
              </a:defRPr>
            </a:lvl6pPr>
            <a:lvl7pPr lvl="6" rtl="0">
              <a:spcBef>
                <a:spcPts val="0"/>
              </a:spcBef>
              <a:spcAft>
                <a:spcPts val="0"/>
              </a:spcAft>
              <a:buClr>
                <a:schemeClr val="lt1"/>
              </a:buClr>
              <a:buSzPts val="6800"/>
              <a:buNone/>
              <a:defRPr sz="6800">
                <a:solidFill>
                  <a:schemeClr val="lt1"/>
                </a:solidFill>
              </a:defRPr>
            </a:lvl7pPr>
            <a:lvl8pPr lvl="7" rtl="0">
              <a:spcBef>
                <a:spcPts val="0"/>
              </a:spcBef>
              <a:spcAft>
                <a:spcPts val="0"/>
              </a:spcAft>
              <a:buClr>
                <a:schemeClr val="lt1"/>
              </a:buClr>
              <a:buSzPts val="6800"/>
              <a:buNone/>
              <a:defRPr sz="6800">
                <a:solidFill>
                  <a:schemeClr val="lt1"/>
                </a:solidFill>
              </a:defRPr>
            </a:lvl8pPr>
            <a:lvl9pPr lvl="8" rtl="0">
              <a:spcBef>
                <a:spcPts val="0"/>
              </a:spcBef>
              <a:spcAft>
                <a:spcPts val="0"/>
              </a:spcAft>
              <a:buClr>
                <a:schemeClr val="lt1"/>
              </a:buClr>
              <a:buSzPts val="6800"/>
              <a:buNone/>
              <a:defRPr sz="6800">
                <a:solidFill>
                  <a:schemeClr val="lt1"/>
                </a:solidFill>
              </a:defRPr>
            </a:lvl9pPr>
          </a:lstStyle>
          <a:p/>
        </p:txBody>
      </p:sp>
      <p:sp>
        <p:nvSpPr>
          <p:cNvPr id="61" name="Google Shape;61;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2" name="Shape 62"/>
        <p:cNvGrpSpPr/>
        <p:nvPr/>
      </p:nvGrpSpPr>
      <p:grpSpPr>
        <a:xfrm>
          <a:off x="0" y="0"/>
          <a:ext cx="0" cy="0"/>
          <a:chOff x="0" y="0"/>
          <a:chExt cx="0" cy="0"/>
        </a:xfrm>
      </p:grpSpPr>
      <p:sp>
        <p:nvSpPr>
          <p:cNvPr id="63" name="Google Shape;63;p1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64" name="Google Shape;64;p16"/>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5" name="Google Shape;6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6" name="Shape 66"/>
        <p:cNvGrpSpPr/>
        <p:nvPr/>
      </p:nvGrpSpPr>
      <p:grpSpPr>
        <a:xfrm>
          <a:off x="0" y="0"/>
          <a:ext cx="0" cy="0"/>
          <a:chOff x="0" y="0"/>
          <a:chExt cx="0" cy="0"/>
        </a:xfrm>
      </p:grpSpPr>
      <p:sp>
        <p:nvSpPr>
          <p:cNvPr id="67" name="Google Shape;67;p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68" name="Google Shape;68;p17"/>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9" name="Google Shape;69;p17"/>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0" name="Google Shape;70;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1" name="Shape 71"/>
        <p:cNvGrpSpPr/>
        <p:nvPr/>
      </p:nvGrpSpPr>
      <p:grpSpPr>
        <a:xfrm>
          <a:off x="0" y="0"/>
          <a:ext cx="0" cy="0"/>
          <a:chOff x="0" y="0"/>
          <a:chExt cx="0" cy="0"/>
        </a:xfrm>
      </p:grpSpPr>
      <p:sp>
        <p:nvSpPr>
          <p:cNvPr id="72" name="Google Shape;72;p18"/>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73" name="Google Shape;73;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74" name="Shape 74"/>
        <p:cNvGrpSpPr/>
        <p:nvPr/>
      </p:nvGrpSpPr>
      <p:grpSpPr>
        <a:xfrm>
          <a:off x="0" y="0"/>
          <a:ext cx="0" cy="0"/>
          <a:chOff x="0" y="0"/>
          <a:chExt cx="0" cy="0"/>
        </a:xfrm>
      </p:grpSpPr>
      <p:sp>
        <p:nvSpPr>
          <p:cNvPr id="75" name="Google Shape;75;p19"/>
          <p:cNvSpPr txBox="1"/>
          <p:nvPr>
            <p:ph type="title"/>
          </p:nvPr>
        </p:nvSpPr>
        <p:spPr>
          <a:xfrm>
            <a:off x="311700" y="631800"/>
            <a:ext cx="2808000" cy="755700"/>
          </a:xfrm>
          <a:prstGeom prst="rect">
            <a:avLst/>
          </a:prstGeom>
        </p:spPr>
        <p:txBody>
          <a:bodyPr anchorCtr="0" anchor="b"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6" name="Google Shape;76;p19"/>
          <p:cNvSpPr txBox="1"/>
          <p:nvPr>
            <p:ph idx="1" type="body"/>
          </p:nvPr>
        </p:nvSpPr>
        <p:spPr>
          <a:xfrm>
            <a:off x="311700" y="1490875"/>
            <a:ext cx="2808000" cy="3078000"/>
          </a:xfrm>
          <a:prstGeom prst="rect">
            <a:avLst/>
          </a:prstGeom>
        </p:spPr>
        <p:txBody>
          <a:bodyPr anchorCtr="0" anchor="t" bIns="91425" lIns="91425" spcFirstLastPara="1" rIns="91425" wrap="square" tIns="91425"/>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7" name="Google Shape;7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78" name="Shape 78"/>
        <p:cNvGrpSpPr/>
        <p:nvPr/>
      </p:nvGrpSpPr>
      <p:grpSpPr>
        <a:xfrm>
          <a:off x="0" y="0"/>
          <a:ext cx="0" cy="0"/>
          <a:chOff x="0" y="0"/>
          <a:chExt cx="0" cy="0"/>
        </a:xfrm>
      </p:grpSpPr>
      <p:sp>
        <p:nvSpPr>
          <p:cNvPr id="79" name="Google Shape;79;p20"/>
          <p:cNvSpPr txBox="1"/>
          <p:nvPr>
            <p:ph type="title"/>
          </p:nvPr>
        </p:nvSpPr>
        <p:spPr>
          <a:xfrm>
            <a:off x="490250" y="526350"/>
            <a:ext cx="5683800" cy="4090800"/>
          </a:xfrm>
          <a:prstGeom prst="rect">
            <a:avLst/>
          </a:prstGeom>
        </p:spPr>
        <p:txBody>
          <a:bodyPr anchorCtr="0" anchor="ctr" bIns="91425" lIns="91425" spcFirstLastPara="1" rIns="91425" wrap="square" tIns="91425"/>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80" name="Google Shape;80;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81" name="Shape 81"/>
        <p:cNvGrpSpPr/>
        <p:nvPr/>
      </p:nvGrpSpPr>
      <p:grpSpPr>
        <a:xfrm>
          <a:off x="0" y="0"/>
          <a:ext cx="0" cy="0"/>
          <a:chOff x="0" y="0"/>
          <a:chExt cx="0" cy="0"/>
        </a:xfrm>
      </p:grpSpPr>
      <p:sp>
        <p:nvSpPr>
          <p:cNvPr id="82" name="Google Shape;82;p21"/>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3" name="Google Shape;83;p21"/>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84" name="Google Shape;84;p21"/>
          <p:cNvSpPr txBox="1"/>
          <p:nvPr>
            <p:ph type="title"/>
          </p:nvPr>
        </p:nvSpPr>
        <p:spPr>
          <a:xfrm>
            <a:off x="265500" y="1375599"/>
            <a:ext cx="4045200" cy="1551900"/>
          </a:xfrm>
          <a:prstGeom prst="rect">
            <a:avLst/>
          </a:prstGeom>
        </p:spPr>
        <p:txBody>
          <a:bodyPr anchorCtr="0" anchor="b" bIns="91425" lIns="91425" spcFirstLastPara="1" rIns="91425" wrap="square" tIns="91425"/>
          <a:lstStyle>
            <a:lvl1pPr lvl="0" rtl="0" algn="ctr">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85" name="Google Shape;85;p21"/>
          <p:cNvSpPr txBox="1"/>
          <p:nvPr>
            <p:ph idx="1" type="subTitle"/>
          </p:nvPr>
        </p:nvSpPr>
        <p:spPr>
          <a:xfrm>
            <a:off x="265500" y="2981125"/>
            <a:ext cx="4045200" cy="1345500"/>
          </a:xfrm>
          <a:prstGeom prst="rect">
            <a:avLst/>
          </a:prstGeom>
        </p:spPr>
        <p:txBody>
          <a:bodyPr anchorCtr="0" anchor="t" bIns="91425" lIns="91425" spcFirstLastPara="1" rIns="91425" wrap="square" tIns="91425"/>
          <a:lstStyle>
            <a:lvl1pPr lvl="0" rtl="0" algn="ctr">
              <a:lnSpc>
                <a:spcPct val="100000"/>
              </a:lnSpc>
              <a:spcBef>
                <a:spcPts val="0"/>
              </a:spcBef>
              <a:spcAft>
                <a:spcPts val="0"/>
              </a:spcAft>
              <a:buSzPts val="18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86" name="Google Shape;86;p21"/>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87" name="Google Shape;87;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88" name="Shape 88"/>
        <p:cNvGrpSpPr/>
        <p:nvPr/>
      </p:nvGrpSpPr>
      <p:grpSpPr>
        <a:xfrm>
          <a:off x="0" y="0"/>
          <a:ext cx="0" cy="0"/>
          <a:chOff x="0" y="0"/>
          <a:chExt cx="0" cy="0"/>
        </a:xfrm>
      </p:grpSpPr>
      <p:sp>
        <p:nvSpPr>
          <p:cNvPr id="89" name="Google Shape;89;p22"/>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rtl="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90" name="Google Shape;90;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91" name="Shape 91"/>
        <p:cNvGrpSpPr/>
        <p:nvPr/>
      </p:nvGrpSpPr>
      <p:grpSpPr>
        <a:xfrm>
          <a:off x="0" y="0"/>
          <a:ext cx="0" cy="0"/>
          <a:chOff x="0" y="0"/>
          <a:chExt cx="0" cy="0"/>
        </a:xfrm>
      </p:grpSpPr>
      <p:sp>
        <p:nvSpPr>
          <p:cNvPr id="92" name="Google Shape;92;p23"/>
          <p:cNvSpPr txBox="1"/>
          <p:nvPr>
            <p:ph hasCustomPrompt="1" type="title"/>
          </p:nvPr>
        </p:nvSpPr>
        <p:spPr>
          <a:xfrm>
            <a:off x="311700" y="1167925"/>
            <a:ext cx="8520600" cy="1980000"/>
          </a:xfrm>
          <a:prstGeom prst="rect">
            <a:avLst/>
          </a:prstGeom>
        </p:spPr>
        <p:txBody>
          <a:bodyPr anchorCtr="0" anchor="ctr" bIns="91425" lIns="91425" spcFirstLastPara="1" rIns="91425" wrap="square" tIns="91425"/>
          <a:lstStyle>
            <a:lvl1pPr lvl="0" rtl="0" algn="ctr">
              <a:spcBef>
                <a:spcPts val="0"/>
              </a:spcBef>
              <a:spcAft>
                <a:spcPts val="0"/>
              </a:spcAft>
              <a:buClr>
                <a:schemeClr val="dk1"/>
              </a:buClr>
              <a:buSzPts val="11000"/>
              <a:buNone/>
              <a:defRPr sz="11000">
                <a:solidFill>
                  <a:schemeClr val="dk1"/>
                </a:solidFill>
              </a:defRPr>
            </a:lvl1pPr>
            <a:lvl2pPr lvl="1" rtl="0" algn="ctr">
              <a:spcBef>
                <a:spcPts val="0"/>
              </a:spcBef>
              <a:spcAft>
                <a:spcPts val="0"/>
              </a:spcAft>
              <a:buClr>
                <a:schemeClr val="dk1"/>
              </a:buClr>
              <a:buSzPts val="11000"/>
              <a:buNone/>
              <a:defRPr sz="11000">
                <a:solidFill>
                  <a:schemeClr val="dk1"/>
                </a:solidFill>
              </a:defRPr>
            </a:lvl2pPr>
            <a:lvl3pPr lvl="2" rtl="0" algn="ctr">
              <a:spcBef>
                <a:spcPts val="0"/>
              </a:spcBef>
              <a:spcAft>
                <a:spcPts val="0"/>
              </a:spcAft>
              <a:buClr>
                <a:schemeClr val="dk1"/>
              </a:buClr>
              <a:buSzPts val="11000"/>
              <a:buNone/>
              <a:defRPr sz="11000">
                <a:solidFill>
                  <a:schemeClr val="dk1"/>
                </a:solidFill>
              </a:defRPr>
            </a:lvl3pPr>
            <a:lvl4pPr lvl="3" rtl="0" algn="ctr">
              <a:spcBef>
                <a:spcPts val="0"/>
              </a:spcBef>
              <a:spcAft>
                <a:spcPts val="0"/>
              </a:spcAft>
              <a:buClr>
                <a:schemeClr val="dk1"/>
              </a:buClr>
              <a:buSzPts val="11000"/>
              <a:buNone/>
              <a:defRPr sz="11000">
                <a:solidFill>
                  <a:schemeClr val="dk1"/>
                </a:solidFill>
              </a:defRPr>
            </a:lvl4pPr>
            <a:lvl5pPr lvl="4" rtl="0" algn="ctr">
              <a:spcBef>
                <a:spcPts val="0"/>
              </a:spcBef>
              <a:spcAft>
                <a:spcPts val="0"/>
              </a:spcAft>
              <a:buClr>
                <a:schemeClr val="dk1"/>
              </a:buClr>
              <a:buSzPts val="11000"/>
              <a:buNone/>
              <a:defRPr sz="11000">
                <a:solidFill>
                  <a:schemeClr val="dk1"/>
                </a:solidFill>
              </a:defRPr>
            </a:lvl5pPr>
            <a:lvl6pPr lvl="5" rtl="0" algn="ctr">
              <a:spcBef>
                <a:spcPts val="0"/>
              </a:spcBef>
              <a:spcAft>
                <a:spcPts val="0"/>
              </a:spcAft>
              <a:buClr>
                <a:schemeClr val="dk1"/>
              </a:buClr>
              <a:buSzPts val="11000"/>
              <a:buNone/>
              <a:defRPr sz="11000">
                <a:solidFill>
                  <a:schemeClr val="dk1"/>
                </a:solidFill>
              </a:defRPr>
            </a:lvl6pPr>
            <a:lvl7pPr lvl="6" rtl="0" algn="ctr">
              <a:spcBef>
                <a:spcPts val="0"/>
              </a:spcBef>
              <a:spcAft>
                <a:spcPts val="0"/>
              </a:spcAft>
              <a:buClr>
                <a:schemeClr val="dk1"/>
              </a:buClr>
              <a:buSzPts val="11000"/>
              <a:buNone/>
              <a:defRPr sz="11000">
                <a:solidFill>
                  <a:schemeClr val="dk1"/>
                </a:solidFill>
              </a:defRPr>
            </a:lvl7pPr>
            <a:lvl8pPr lvl="7" rtl="0" algn="ctr">
              <a:spcBef>
                <a:spcPts val="0"/>
              </a:spcBef>
              <a:spcAft>
                <a:spcPts val="0"/>
              </a:spcAft>
              <a:buClr>
                <a:schemeClr val="dk1"/>
              </a:buClr>
              <a:buSzPts val="11000"/>
              <a:buNone/>
              <a:defRPr sz="11000">
                <a:solidFill>
                  <a:schemeClr val="dk1"/>
                </a:solidFill>
              </a:defRPr>
            </a:lvl8pPr>
            <a:lvl9pPr lvl="8" rtl="0" algn="ctr">
              <a:spcBef>
                <a:spcPts val="0"/>
              </a:spcBef>
              <a:spcAft>
                <a:spcPts val="0"/>
              </a:spcAft>
              <a:buClr>
                <a:schemeClr val="dk1"/>
              </a:buClr>
              <a:buSzPts val="11000"/>
              <a:buNone/>
              <a:defRPr sz="11000">
                <a:solidFill>
                  <a:schemeClr val="dk1"/>
                </a:solidFill>
              </a:defRPr>
            </a:lvl9pPr>
          </a:lstStyle>
          <a:p>
            <a:r>
              <a:t>xx%</a:t>
            </a:r>
          </a:p>
        </p:txBody>
      </p:sp>
      <p:sp>
        <p:nvSpPr>
          <p:cNvPr id="93" name="Google Shape;93;p23"/>
          <p:cNvSpPr txBox="1"/>
          <p:nvPr>
            <p:ph idx="1" type="body"/>
          </p:nvPr>
        </p:nvSpPr>
        <p:spPr>
          <a:xfrm>
            <a:off x="311700" y="3224250"/>
            <a:ext cx="8520600" cy="1071600"/>
          </a:xfrm>
          <a:prstGeom prst="rect">
            <a:avLst/>
          </a:prstGeom>
        </p:spPr>
        <p:txBody>
          <a:bodyPr anchorCtr="0" anchor="t" bIns="91425" lIns="91425" spcFirstLastPara="1" rIns="91425" wrap="square" tIns="91425"/>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4" name="Google Shape;9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5" name="Shape 95"/>
        <p:cNvGrpSpPr/>
        <p:nvPr/>
      </p:nvGrpSpPr>
      <p:grpSpPr>
        <a:xfrm>
          <a:off x="0" y="0"/>
          <a:ext cx="0" cy="0"/>
          <a:chOff x="0" y="0"/>
          <a:chExt cx="0" cy="0"/>
        </a:xfrm>
      </p:grpSpPr>
      <p:sp>
        <p:nvSpPr>
          <p:cNvPr id="96" name="Google Shape;96;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t-P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pt-P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ameday">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rt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rtl="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rtl="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rtl="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Proxima Nova"/>
                <a:ea typeface="Proxima Nova"/>
                <a:cs typeface="Proxima Nova"/>
                <a:sym typeface="Proxima Nova"/>
              </a:defRPr>
            </a:lvl1pPr>
            <a:lvl2pPr lvl="1" rtl="0" algn="r">
              <a:buNone/>
              <a:defRPr sz="1000">
                <a:solidFill>
                  <a:schemeClr val="dk2"/>
                </a:solidFill>
                <a:latin typeface="Proxima Nova"/>
                <a:ea typeface="Proxima Nova"/>
                <a:cs typeface="Proxima Nova"/>
                <a:sym typeface="Proxima Nova"/>
              </a:defRPr>
            </a:lvl2pPr>
            <a:lvl3pPr lvl="2" rtl="0" algn="r">
              <a:buNone/>
              <a:defRPr sz="1000">
                <a:solidFill>
                  <a:schemeClr val="dk2"/>
                </a:solidFill>
                <a:latin typeface="Proxima Nova"/>
                <a:ea typeface="Proxima Nova"/>
                <a:cs typeface="Proxima Nova"/>
                <a:sym typeface="Proxima Nova"/>
              </a:defRPr>
            </a:lvl3pPr>
            <a:lvl4pPr lvl="3" rtl="0" algn="r">
              <a:buNone/>
              <a:defRPr sz="1000">
                <a:solidFill>
                  <a:schemeClr val="dk2"/>
                </a:solidFill>
                <a:latin typeface="Proxima Nova"/>
                <a:ea typeface="Proxima Nova"/>
                <a:cs typeface="Proxima Nova"/>
                <a:sym typeface="Proxima Nova"/>
              </a:defRPr>
            </a:lvl4pPr>
            <a:lvl5pPr lvl="4" rtl="0" algn="r">
              <a:buNone/>
              <a:defRPr sz="1000">
                <a:solidFill>
                  <a:schemeClr val="dk2"/>
                </a:solidFill>
                <a:latin typeface="Proxima Nova"/>
                <a:ea typeface="Proxima Nova"/>
                <a:cs typeface="Proxima Nova"/>
                <a:sym typeface="Proxima Nova"/>
              </a:defRPr>
            </a:lvl5pPr>
            <a:lvl6pPr lvl="5" rtl="0" algn="r">
              <a:buNone/>
              <a:defRPr sz="1000">
                <a:solidFill>
                  <a:schemeClr val="dk2"/>
                </a:solidFill>
                <a:latin typeface="Proxima Nova"/>
                <a:ea typeface="Proxima Nova"/>
                <a:cs typeface="Proxima Nova"/>
                <a:sym typeface="Proxima Nova"/>
              </a:defRPr>
            </a:lvl6pPr>
            <a:lvl7pPr lvl="6" rtl="0" algn="r">
              <a:buNone/>
              <a:defRPr sz="1000">
                <a:solidFill>
                  <a:schemeClr val="dk2"/>
                </a:solidFill>
                <a:latin typeface="Proxima Nova"/>
                <a:ea typeface="Proxima Nova"/>
                <a:cs typeface="Proxima Nova"/>
                <a:sym typeface="Proxima Nova"/>
              </a:defRPr>
            </a:lvl7pPr>
            <a:lvl8pPr lvl="7" rtl="0" algn="r">
              <a:buNone/>
              <a:defRPr sz="1000">
                <a:solidFill>
                  <a:schemeClr val="dk2"/>
                </a:solidFill>
                <a:latin typeface="Proxima Nova"/>
                <a:ea typeface="Proxima Nova"/>
                <a:cs typeface="Proxima Nova"/>
                <a:sym typeface="Proxima Nova"/>
              </a:defRPr>
            </a:lvl8pPr>
            <a:lvl9pPr lvl="8" rtl="0" algn="r">
              <a:buNone/>
              <a:defRPr sz="1000">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pt-PT"/>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 Id="rId3"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1.xml"/><Relationship Id="rId3" Type="http://schemas.openxmlformats.org/officeDocument/2006/relationships/image" Target="../media/image15.png"/><Relationship Id="rId4" Type="http://schemas.openxmlformats.org/officeDocument/2006/relationships/image" Target="../media/image13.png"/><Relationship Id="rId5" Type="http://schemas.openxmlformats.org/officeDocument/2006/relationships/image" Target="../media/image1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xml"/><Relationship Id="rId3" Type="http://schemas.openxmlformats.org/officeDocument/2006/relationships/image" Target="../media/image12.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6.xml"/><Relationship Id="rId3"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5"/>
          <p:cNvSpPr txBox="1"/>
          <p:nvPr>
            <p:ph type="ctrTitle"/>
          </p:nvPr>
        </p:nvSpPr>
        <p:spPr>
          <a:xfrm>
            <a:off x="311700" y="595975"/>
            <a:ext cx="8520600" cy="1957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pt-PT"/>
              <a:t>Lab 5 – Personas and Scenarios</a:t>
            </a:r>
            <a:endParaRPr/>
          </a:p>
        </p:txBody>
      </p:sp>
      <p:sp>
        <p:nvSpPr>
          <p:cNvPr id="102" name="Google Shape;102;p25"/>
          <p:cNvSpPr txBox="1"/>
          <p:nvPr>
            <p:ph idx="1" type="subTitle"/>
          </p:nvPr>
        </p:nvSpPr>
        <p:spPr>
          <a:xfrm>
            <a:off x="311700" y="3165823"/>
            <a:ext cx="8520600" cy="733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pt-PT">
                <a:solidFill>
                  <a:srgbClr val="000000"/>
                </a:solidFill>
                <a:latin typeface="Alfa Slab One"/>
                <a:ea typeface="Alfa Slab One"/>
                <a:cs typeface="Alfa Slab One"/>
                <a:sym typeface="Alfa Slab One"/>
              </a:rPr>
              <a:t>Group 9</a:t>
            </a:r>
            <a:endParaRPr>
              <a:solidFill>
                <a:srgbClr val="000000"/>
              </a:solidFill>
              <a:latin typeface="Alfa Slab One"/>
              <a:ea typeface="Alfa Slab One"/>
              <a:cs typeface="Alfa Slab One"/>
              <a:sym typeface="Alfa Slab On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190" name="Google Shape;190;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pt-PT" sz="2400">
                <a:solidFill>
                  <a:srgbClr val="000000"/>
                </a:solidFill>
                <a:latin typeface="Lato"/>
                <a:ea typeface="Lato"/>
                <a:cs typeface="Lato"/>
                <a:sym typeface="Lato"/>
              </a:rPr>
              <a:t>Pedro had to arrive at his university at 10:30 AM. </a:t>
            </a:r>
            <a:endParaRPr sz="2400">
              <a:solidFill>
                <a:srgbClr val="000000"/>
              </a:solidFill>
              <a:latin typeface="Lato"/>
              <a:ea typeface="Lato"/>
              <a:cs typeface="Lato"/>
              <a:sym typeface="Lato"/>
            </a:endParaRPr>
          </a:p>
          <a:p>
            <a:pPr indent="0" lvl="0" marL="0" rtl="0" algn="just">
              <a:spcBef>
                <a:spcPts val="1600"/>
              </a:spcBef>
              <a:spcAft>
                <a:spcPts val="0"/>
              </a:spcAft>
              <a:buNone/>
            </a:pPr>
            <a:r>
              <a:rPr lang="pt-PT" sz="2400">
                <a:solidFill>
                  <a:srgbClr val="000000"/>
                </a:solidFill>
                <a:latin typeface="Lato"/>
                <a:ea typeface="Lato"/>
                <a:cs typeface="Lato"/>
                <a:sym typeface="Lato"/>
              </a:rPr>
              <a:t>He was </a:t>
            </a:r>
            <a:r>
              <a:rPr lang="pt-PT" sz="2400" u="sng">
                <a:solidFill>
                  <a:srgbClr val="000000"/>
                </a:solidFill>
                <a:latin typeface="Lato"/>
                <a:ea typeface="Lato"/>
                <a:cs typeface="Lato"/>
                <a:sym typeface="Lato"/>
              </a:rPr>
              <a:t>in a rush</a:t>
            </a:r>
            <a:r>
              <a:rPr lang="pt-PT" sz="2400">
                <a:solidFill>
                  <a:srgbClr val="000000"/>
                </a:solidFill>
                <a:latin typeface="Lato"/>
                <a:ea typeface="Lato"/>
                <a:cs typeface="Lato"/>
                <a:sym typeface="Lato"/>
              </a:rPr>
              <a:t> and suddenly he noticed that his transport </a:t>
            </a:r>
            <a:r>
              <a:rPr lang="pt-PT" sz="2400" u="sng">
                <a:solidFill>
                  <a:srgbClr val="000000"/>
                </a:solidFill>
                <a:latin typeface="Lato"/>
                <a:ea typeface="Lato"/>
                <a:cs typeface="Lato"/>
                <a:sym typeface="Lato"/>
              </a:rPr>
              <a:t>card was expired</a:t>
            </a:r>
            <a:r>
              <a:rPr lang="pt-PT" sz="2400">
                <a:solidFill>
                  <a:srgbClr val="000000"/>
                </a:solidFill>
                <a:latin typeface="Lato"/>
                <a:ea typeface="Lato"/>
                <a:cs typeface="Lato"/>
                <a:sym typeface="Lato"/>
              </a:rPr>
              <a:t>. </a:t>
            </a:r>
            <a:endParaRPr sz="2400">
              <a:solidFill>
                <a:srgbClr val="000000"/>
              </a:solidFill>
              <a:latin typeface="Lato"/>
              <a:ea typeface="Lato"/>
              <a:cs typeface="Lato"/>
              <a:sym typeface="Lato"/>
            </a:endParaRPr>
          </a:p>
          <a:p>
            <a:pPr indent="0" lvl="0" marL="0" rtl="0" algn="just">
              <a:spcBef>
                <a:spcPts val="1600"/>
              </a:spcBef>
              <a:spcAft>
                <a:spcPts val="0"/>
              </a:spcAft>
              <a:buNone/>
            </a:pPr>
            <a:r>
              <a:rPr lang="pt-PT" sz="2400">
                <a:solidFill>
                  <a:srgbClr val="000000"/>
                </a:solidFill>
                <a:latin typeface="Lato"/>
                <a:ea typeface="Lato"/>
                <a:cs typeface="Lato"/>
                <a:sym typeface="Lato"/>
              </a:rPr>
              <a:t>At that moment he had </a:t>
            </a:r>
            <a:r>
              <a:rPr lang="pt-PT" sz="2400" u="sng">
                <a:solidFill>
                  <a:srgbClr val="000000"/>
                </a:solidFill>
                <a:latin typeface="Lato"/>
                <a:ea typeface="Lato"/>
                <a:cs typeface="Lato"/>
                <a:sym typeface="Lato"/>
              </a:rPr>
              <a:t>no money</a:t>
            </a:r>
            <a:r>
              <a:rPr lang="pt-PT" sz="2400">
                <a:solidFill>
                  <a:srgbClr val="000000"/>
                </a:solidFill>
                <a:latin typeface="Lato"/>
                <a:ea typeface="Lato"/>
                <a:cs typeface="Lato"/>
                <a:sym typeface="Lato"/>
              </a:rPr>
              <a:t> for 30 days card. </a:t>
            </a:r>
            <a:endParaRPr sz="2400">
              <a:solidFill>
                <a:srgbClr val="000000"/>
              </a:solidFill>
              <a:latin typeface="Lato"/>
              <a:ea typeface="Lato"/>
              <a:cs typeface="Lato"/>
              <a:sym typeface="Lato"/>
            </a:endParaRPr>
          </a:p>
          <a:p>
            <a:pPr indent="0" lvl="0" marL="0" rtl="0" algn="just">
              <a:spcBef>
                <a:spcPts val="1600"/>
              </a:spcBef>
              <a:spcAft>
                <a:spcPts val="1600"/>
              </a:spcAft>
              <a:buNone/>
            </a:pPr>
            <a:r>
              <a:rPr lang="pt-PT" sz="2400">
                <a:solidFill>
                  <a:srgbClr val="000000"/>
                </a:solidFill>
                <a:latin typeface="Lato"/>
                <a:ea typeface="Lato"/>
                <a:cs typeface="Lato"/>
                <a:sym typeface="Lato"/>
              </a:rPr>
              <a:t>He decided to </a:t>
            </a:r>
            <a:r>
              <a:rPr lang="pt-PT" sz="2400" u="sng">
                <a:solidFill>
                  <a:srgbClr val="000000"/>
                </a:solidFill>
                <a:latin typeface="Lato"/>
                <a:ea typeface="Lato"/>
                <a:cs typeface="Lato"/>
                <a:sym typeface="Lato"/>
              </a:rPr>
              <a:t>use the metro without any ticket</a:t>
            </a:r>
            <a:r>
              <a:rPr lang="pt-PT" sz="2400">
                <a:solidFill>
                  <a:srgbClr val="000000"/>
                </a:solidFill>
                <a:latin typeface="Lato"/>
                <a:ea typeface="Lato"/>
                <a:cs typeface="Lato"/>
                <a:sym typeface="Lato"/>
              </a:rPr>
              <a:t>, even the single one, which in his opinion was </a:t>
            </a:r>
            <a:r>
              <a:rPr lang="pt-PT" sz="2400" u="sng">
                <a:solidFill>
                  <a:srgbClr val="000000"/>
                </a:solidFill>
                <a:latin typeface="Lato"/>
                <a:ea typeface="Lato"/>
                <a:cs typeface="Lato"/>
                <a:sym typeface="Lato"/>
              </a:rPr>
              <a:t>too expensive</a:t>
            </a:r>
            <a:r>
              <a:rPr lang="pt-PT" sz="2400">
                <a:solidFill>
                  <a:srgbClr val="000000"/>
                </a:solidFill>
                <a:latin typeface="Lato"/>
                <a:ea typeface="Lato"/>
                <a:cs typeface="Lato"/>
                <a:sym typeface="Lato"/>
              </a:rPr>
              <a:t>.</a:t>
            </a:r>
            <a:endParaRPr sz="2400">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 sequence</a:t>
            </a:r>
            <a:endParaRPr/>
          </a:p>
        </p:txBody>
      </p:sp>
      <p:sp>
        <p:nvSpPr>
          <p:cNvPr id="196" name="Google Shape;196;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went down to the metro station.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was looking around if there were </a:t>
            </a:r>
            <a:r>
              <a:rPr b="1" lang="pt-PT">
                <a:solidFill>
                  <a:srgbClr val="000000"/>
                </a:solidFill>
                <a:latin typeface="Lato"/>
                <a:ea typeface="Lato"/>
                <a:cs typeface="Lato"/>
                <a:sym typeface="Lato"/>
              </a:rPr>
              <a:t>no security guys</a:t>
            </a:r>
            <a:r>
              <a:rPr lang="pt-PT">
                <a:solidFill>
                  <a:srgbClr val="000000"/>
                </a:solidFill>
                <a:latin typeface="Lato"/>
                <a:ea typeface="Lato"/>
                <a:cs typeface="Lato"/>
                <a:sym typeface="Lato"/>
              </a:rPr>
              <a:t>. He looked a little bit stressed.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a:t>
            </a:r>
            <a:r>
              <a:rPr b="1" lang="pt-PT">
                <a:solidFill>
                  <a:srgbClr val="000000"/>
                </a:solidFill>
                <a:latin typeface="Lato"/>
                <a:ea typeface="Lato"/>
                <a:cs typeface="Lato"/>
                <a:sym typeface="Lato"/>
              </a:rPr>
              <a:t>went further without validating</a:t>
            </a:r>
            <a:r>
              <a:rPr lang="pt-PT">
                <a:solidFill>
                  <a:srgbClr val="000000"/>
                </a:solidFill>
                <a:latin typeface="Lato"/>
                <a:ea typeface="Lato"/>
                <a:cs typeface="Lato"/>
                <a:sym typeface="Lato"/>
              </a:rPr>
              <a:t>.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Nobody came to Pedro - no security, no other users of the metro.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used the metro without paying for a ticket and </a:t>
            </a:r>
            <a:r>
              <a:rPr b="1" lang="pt-PT">
                <a:solidFill>
                  <a:srgbClr val="000000"/>
                </a:solidFill>
                <a:latin typeface="Lato"/>
                <a:ea typeface="Lato"/>
                <a:cs typeface="Lato"/>
                <a:sym typeface="Lato"/>
              </a:rPr>
              <a:t>nobody noticed that</a:t>
            </a:r>
            <a:r>
              <a:rPr lang="pt-PT">
                <a:solidFill>
                  <a:srgbClr val="000000"/>
                </a:solidFill>
                <a:latin typeface="Lato"/>
                <a:ea typeface="Lato"/>
                <a:cs typeface="Lato"/>
                <a:sym typeface="Lato"/>
              </a:rPr>
              <a:t>. </a:t>
            </a:r>
            <a:endParaRPr>
              <a:solidFill>
                <a:srgbClr val="000000"/>
              </a:solidFill>
              <a:latin typeface="Lato"/>
              <a:ea typeface="Lato"/>
              <a:cs typeface="Lato"/>
              <a:sym typeface="Lato"/>
            </a:endParaRPr>
          </a:p>
          <a:p>
            <a:pPr indent="0" lvl="0" marL="457200" rtl="0" algn="just">
              <a:spcBef>
                <a:spcPts val="1600"/>
              </a:spcBef>
              <a:spcAft>
                <a:spcPts val="1600"/>
              </a:spcAft>
              <a:buNone/>
            </a:pPr>
            <a:r>
              <a:rPr lang="pt-PT">
                <a:solidFill>
                  <a:srgbClr val="000000"/>
                </a:solidFill>
                <a:latin typeface="Lato"/>
                <a:ea typeface="Lato"/>
                <a:cs typeface="Lato"/>
                <a:sym typeface="Lato"/>
              </a:rPr>
              <a:t>Pedro </a:t>
            </a:r>
            <a:r>
              <a:rPr b="1" lang="pt-PT">
                <a:solidFill>
                  <a:srgbClr val="000000"/>
                </a:solidFill>
                <a:latin typeface="Lato"/>
                <a:ea typeface="Lato"/>
                <a:cs typeface="Lato"/>
                <a:sym typeface="Lato"/>
              </a:rPr>
              <a:t>didn't feel any shame</a:t>
            </a:r>
            <a:r>
              <a:rPr lang="pt-PT">
                <a:solidFill>
                  <a:srgbClr val="000000"/>
                </a:solidFill>
                <a:latin typeface="Lato"/>
                <a:ea typeface="Lato"/>
                <a:cs typeface="Lato"/>
                <a:sym typeface="Lato"/>
              </a:rPr>
              <a:t> and in the future he </a:t>
            </a:r>
            <a:r>
              <a:rPr b="1" lang="pt-PT">
                <a:solidFill>
                  <a:srgbClr val="000000"/>
                </a:solidFill>
                <a:latin typeface="Lato"/>
                <a:ea typeface="Lato"/>
                <a:cs typeface="Lato"/>
                <a:sym typeface="Lato"/>
              </a:rPr>
              <a:t>will probably do the same</a:t>
            </a:r>
            <a:r>
              <a:rPr lang="pt-PT">
                <a:solidFill>
                  <a:srgbClr val="000000"/>
                </a:solidFill>
                <a:latin typeface="Lato"/>
                <a:ea typeface="Lato"/>
                <a:cs typeface="Lato"/>
                <a:sym typeface="Lato"/>
              </a:rPr>
              <a:t> thing.</a:t>
            </a:r>
            <a:endParaRPr>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solidFill>
                  <a:srgbClr val="6AA84F"/>
                </a:solidFill>
              </a:rPr>
              <a:t>Scenario sequence with our system</a:t>
            </a:r>
            <a:endParaRPr>
              <a:solidFill>
                <a:srgbClr val="6AA84F"/>
              </a:solidFill>
            </a:endParaRPr>
          </a:p>
        </p:txBody>
      </p:sp>
      <p:sp>
        <p:nvSpPr>
          <p:cNvPr id="202" name="Google Shape;202;p36"/>
          <p:cNvSpPr txBox="1"/>
          <p:nvPr>
            <p:ph idx="1" type="body"/>
          </p:nvPr>
        </p:nvSpPr>
        <p:spPr>
          <a:xfrm>
            <a:off x="311700" y="1017725"/>
            <a:ext cx="8660400" cy="36660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went down to the metro station.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was looking around if there were </a:t>
            </a:r>
            <a:r>
              <a:rPr b="1" lang="pt-PT">
                <a:solidFill>
                  <a:srgbClr val="000000"/>
                </a:solidFill>
                <a:latin typeface="Lato"/>
                <a:ea typeface="Lato"/>
                <a:cs typeface="Lato"/>
                <a:sym typeface="Lato"/>
              </a:rPr>
              <a:t>no security guys</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Pedro went further without validating.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Cameras validating system show his </a:t>
            </a:r>
            <a:r>
              <a:rPr b="1" lang="pt-PT">
                <a:solidFill>
                  <a:srgbClr val="000000"/>
                </a:solidFill>
                <a:latin typeface="Lato"/>
                <a:ea typeface="Lato"/>
                <a:cs typeface="Lato"/>
                <a:sym typeface="Lato"/>
              </a:rPr>
              <a:t>face with red colour at the </a:t>
            </a:r>
            <a:r>
              <a:rPr b="1" lang="pt-PT">
                <a:solidFill>
                  <a:srgbClr val="000000"/>
                </a:solidFill>
                <a:latin typeface="Lato"/>
                <a:ea typeface="Lato"/>
                <a:cs typeface="Lato"/>
                <a:sym typeface="Lato"/>
              </a:rPr>
              <a:t>big </a:t>
            </a:r>
            <a:r>
              <a:rPr b="1" lang="pt-PT">
                <a:solidFill>
                  <a:srgbClr val="000000"/>
                </a:solidFill>
                <a:latin typeface="Lato"/>
                <a:ea typeface="Lato"/>
                <a:cs typeface="Lato"/>
                <a:sym typeface="Lato"/>
              </a:rPr>
              <a:t>display</a:t>
            </a:r>
            <a:r>
              <a:rPr lang="pt-PT">
                <a:solidFill>
                  <a:srgbClr val="000000"/>
                </a:solidFill>
                <a:latin typeface="Lato"/>
                <a:ea typeface="Lato"/>
                <a:cs typeface="Lato"/>
                <a:sym typeface="Lato"/>
              </a:rPr>
              <a:t>. He </a:t>
            </a:r>
            <a:r>
              <a:rPr b="1" lang="pt-PT">
                <a:solidFill>
                  <a:srgbClr val="000000"/>
                </a:solidFill>
                <a:latin typeface="Lato"/>
                <a:ea typeface="Lato"/>
                <a:cs typeface="Lato"/>
                <a:sym typeface="Lato"/>
              </a:rPr>
              <a:t>ignored that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Other users of the metro looked at Pedro as for the "one who is not paying". </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The security guy got a notification that something was wrong with Pedro and came to him. He </a:t>
            </a:r>
            <a:r>
              <a:rPr b="1" lang="pt-PT">
                <a:solidFill>
                  <a:srgbClr val="000000"/>
                </a:solidFill>
                <a:latin typeface="Lato"/>
                <a:ea typeface="Lato"/>
                <a:cs typeface="Lato"/>
                <a:sym typeface="Lato"/>
              </a:rPr>
              <a:t>gave him a fine.</a:t>
            </a:r>
            <a:r>
              <a:rPr lang="pt-PT">
                <a:solidFill>
                  <a:srgbClr val="000000"/>
                </a:solidFill>
                <a:latin typeface="Lato"/>
                <a:ea typeface="Lato"/>
                <a:cs typeface="Lato"/>
                <a:sym typeface="Lato"/>
              </a:rPr>
              <a:t> </a:t>
            </a:r>
            <a:endParaRPr>
              <a:solidFill>
                <a:srgbClr val="000000"/>
              </a:solidFill>
              <a:latin typeface="Lato"/>
              <a:ea typeface="Lato"/>
              <a:cs typeface="Lato"/>
              <a:sym typeface="Lato"/>
            </a:endParaRPr>
          </a:p>
          <a:p>
            <a:pPr indent="-342900" lvl="0" marL="457200" rtl="0" algn="just">
              <a:lnSpc>
                <a:spcPct val="100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Finally, Pedro used the metro after buying a single ticket, but he was late for his classes.</a:t>
            </a:r>
            <a:endParaRPr>
              <a:solidFill>
                <a:srgbClr val="000000"/>
              </a:solidFill>
              <a:latin typeface="Lato"/>
              <a:ea typeface="Lato"/>
              <a:cs typeface="Lato"/>
              <a:sym typeface="Lato"/>
            </a:endParaRPr>
          </a:p>
          <a:p>
            <a:pPr indent="0" lvl="0" marL="457200" rtl="0" algn="just">
              <a:lnSpc>
                <a:spcPct val="100000"/>
              </a:lnSpc>
              <a:spcBef>
                <a:spcPts val="1600"/>
              </a:spcBef>
              <a:spcAft>
                <a:spcPts val="1600"/>
              </a:spcAft>
              <a:buNone/>
            </a:pPr>
            <a:r>
              <a:rPr lang="pt-PT">
                <a:solidFill>
                  <a:srgbClr val="000000"/>
                </a:solidFill>
                <a:latin typeface="Lato"/>
                <a:ea typeface="Lato"/>
                <a:cs typeface="Lato"/>
                <a:sym typeface="Lato"/>
              </a:rPr>
              <a:t>Pedro </a:t>
            </a:r>
            <a:r>
              <a:rPr b="1" lang="pt-PT">
                <a:solidFill>
                  <a:srgbClr val="000000"/>
                </a:solidFill>
                <a:latin typeface="Lato"/>
                <a:ea typeface="Lato"/>
                <a:cs typeface="Lato"/>
                <a:sym typeface="Lato"/>
              </a:rPr>
              <a:t>felt bad about that situation</a:t>
            </a:r>
            <a:r>
              <a:rPr lang="pt-PT">
                <a:solidFill>
                  <a:srgbClr val="000000"/>
                </a:solidFill>
                <a:latin typeface="Lato"/>
                <a:ea typeface="Lato"/>
                <a:cs typeface="Lato"/>
                <a:sym typeface="Lato"/>
              </a:rPr>
              <a:t> as well as </a:t>
            </a:r>
            <a:r>
              <a:rPr b="1" lang="pt-PT">
                <a:solidFill>
                  <a:srgbClr val="000000"/>
                </a:solidFill>
                <a:latin typeface="Lato"/>
                <a:ea typeface="Lato"/>
                <a:cs typeface="Lato"/>
                <a:sym typeface="Lato"/>
              </a:rPr>
              <a:t>his pocket</a:t>
            </a:r>
            <a:r>
              <a:rPr lang="pt-PT">
                <a:solidFill>
                  <a:srgbClr val="000000"/>
                </a:solidFill>
                <a:latin typeface="Lato"/>
                <a:ea typeface="Lato"/>
                <a:cs typeface="Lato"/>
                <a:sym typeface="Lato"/>
              </a:rPr>
              <a:t> and in the future he </a:t>
            </a:r>
            <a:r>
              <a:rPr b="1" lang="pt-PT">
                <a:solidFill>
                  <a:srgbClr val="000000"/>
                </a:solidFill>
                <a:latin typeface="Lato"/>
                <a:ea typeface="Lato"/>
                <a:cs typeface="Lato"/>
                <a:sym typeface="Lato"/>
              </a:rPr>
              <a:t>won't </a:t>
            </a:r>
            <a:r>
              <a:rPr b="1" lang="pt-PT">
                <a:solidFill>
                  <a:srgbClr val="000000"/>
                </a:solidFill>
                <a:latin typeface="Lato"/>
                <a:ea typeface="Lato"/>
                <a:cs typeface="Lato"/>
                <a:sym typeface="Lato"/>
              </a:rPr>
              <a:t>probably </a:t>
            </a:r>
            <a:r>
              <a:rPr b="1" lang="pt-PT">
                <a:solidFill>
                  <a:srgbClr val="000000"/>
                </a:solidFill>
                <a:latin typeface="Lato"/>
                <a:ea typeface="Lato"/>
                <a:cs typeface="Lato"/>
                <a:sym typeface="Lato"/>
              </a:rPr>
              <a:t>do the same thing</a:t>
            </a:r>
            <a:r>
              <a:rPr lang="pt-PT">
                <a:solidFill>
                  <a:srgbClr val="000000"/>
                </a:solidFill>
                <a:latin typeface="Lato"/>
                <a:ea typeface="Lato"/>
                <a:cs typeface="Lato"/>
                <a:sym typeface="Lato"/>
              </a:rPr>
              <a:t>.</a:t>
            </a:r>
            <a:endParaRPr>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6"/>
        </a:solidFill>
      </p:bgPr>
    </p:bg>
    <p:spTree>
      <p:nvGrpSpPr>
        <p:cNvPr id="206" name="Shape 206"/>
        <p:cNvGrpSpPr/>
        <p:nvPr/>
      </p:nvGrpSpPr>
      <p:grpSpPr>
        <a:xfrm>
          <a:off x="0" y="0"/>
          <a:ext cx="0" cy="0"/>
          <a:chOff x="0" y="0"/>
          <a:chExt cx="0" cy="0"/>
        </a:xfrm>
      </p:grpSpPr>
      <p:sp>
        <p:nvSpPr>
          <p:cNvPr id="207" name="Google Shape;207;p37"/>
          <p:cNvSpPr txBox="1"/>
          <p:nvPr>
            <p:ph type="title"/>
          </p:nvPr>
        </p:nvSpPr>
        <p:spPr>
          <a:xfrm>
            <a:off x="514800" y="1348800"/>
            <a:ext cx="8114400" cy="2445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pt-PT" sz="4800"/>
              <a:t>Bob</a:t>
            </a:r>
            <a:endParaRPr sz="4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1" name="Shape 211"/>
        <p:cNvGrpSpPr/>
        <p:nvPr/>
      </p:nvGrpSpPr>
      <p:grpSpPr>
        <a:xfrm>
          <a:off x="0" y="0"/>
          <a:ext cx="0" cy="0"/>
          <a:chOff x="0" y="0"/>
          <a:chExt cx="0" cy="0"/>
        </a:xfrm>
      </p:grpSpPr>
      <p:sp>
        <p:nvSpPr>
          <p:cNvPr id="212" name="Google Shape;212;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13" name="Google Shape;213;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t-PT" sz="2400">
                <a:solidFill>
                  <a:srgbClr val="000000"/>
                </a:solidFill>
                <a:latin typeface="Lato"/>
                <a:ea typeface="Lato"/>
                <a:cs typeface="Lato"/>
                <a:sym typeface="Lato"/>
              </a:rPr>
              <a:t>Who: </a:t>
            </a:r>
            <a:r>
              <a:rPr lang="pt-PT" sz="2400">
                <a:solidFill>
                  <a:srgbClr val="000000"/>
                </a:solidFill>
                <a:latin typeface="Lato"/>
                <a:ea typeface="Lato"/>
                <a:cs typeface="Lato"/>
                <a:sym typeface="Lato"/>
              </a:rPr>
              <a:t>Bob</a:t>
            </a:r>
            <a:endParaRPr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When: </a:t>
            </a:r>
            <a:r>
              <a:rPr lang="pt-PT" sz="2400">
                <a:solidFill>
                  <a:srgbClr val="000000"/>
                </a:solidFill>
                <a:latin typeface="Lato"/>
                <a:ea typeface="Lato"/>
                <a:cs typeface="Lato"/>
                <a:sym typeface="Lato"/>
              </a:rPr>
              <a:t>11 AM Saturday</a:t>
            </a:r>
            <a:endParaRPr sz="2400">
              <a:solidFill>
                <a:srgbClr val="000000"/>
              </a:solidFill>
              <a:latin typeface="Lato"/>
              <a:ea typeface="Lato"/>
              <a:cs typeface="Lato"/>
              <a:sym typeface="Lato"/>
            </a:endParaRPr>
          </a:p>
          <a:p>
            <a:pPr indent="0" lvl="0" marL="0" rtl="0" algn="l">
              <a:spcBef>
                <a:spcPts val="1600"/>
              </a:spcBef>
              <a:spcAft>
                <a:spcPts val="1600"/>
              </a:spcAft>
              <a:buNone/>
            </a:pPr>
            <a:r>
              <a:rPr b="1" lang="pt-PT" sz="2400">
                <a:solidFill>
                  <a:srgbClr val="000000"/>
                </a:solidFill>
                <a:latin typeface="Lato"/>
                <a:ea typeface="Lato"/>
                <a:cs typeface="Lato"/>
                <a:sym typeface="Lato"/>
              </a:rPr>
              <a:t>Where: </a:t>
            </a:r>
            <a:r>
              <a:rPr lang="pt-PT" sz="2400">
                <a:solidFill>
                  <a:srgbClr val="000000"/>
                </a:solidFill>
                <a:latin typeface="Lato"/>
                <a:ea typeface="Lato"/>
                <a:cs typeface="Lato"/>
                <a:sym typeface="Lato"/>
              </a:rPr>
              <a:t>M</a:t>
            </a:r>
            <a:r>
              <a:rPr lang="pt-PT" sz="2400">
                <a:solidFill>
                  <a:srgbClr val="000000"/>
                </a:solidFill>
                <a:latin typeface="Lato"/>
                <a:ea typeface="Lato"/>
                <a:cs typeface="Lato"/>
                <a:sym typeface="Lato"/>
              </a:rPr>
              <a:t>etro station in the middle of the city</a:t>
            </a:r>
            <a:endParaRPr sz="2400">
              <a:solidFill>
                <a:srgbClr val="000000"/>
              </a:solidFill>
              <a:latin typeface="Lato"/>
              <a:ea typeface="Lato"/>
              <a:cs typeface="Lato"/>
              <a:sym typeface="Lato"/>
            </a:endParaRPr>
          </a:p>
        </p:txBody>
      </p:sp>
      <p:pic>
        <p:nvPicPr>
          <p:cNvPr id="214" name="Google Shape;214;p38"/>
          <p:cNvPicPr preferRelativeResize="0"/>
          <p:nvPr/>
        </p:nvPicPr>
        <p:blipFill>
          <a:blip r:embed="rId3">
            <a:alphaModFix/>
          </a:blip>
          <a:stretch>
            <a:fillRect/>
          </a:stretch>
        </p:blipFill>
        <p:spPr>
          <a:xfrm>
            <a:off x="6637325" y="2784650"/>
            <a:ext cx="1538150" cy="15381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20" name="Google Shape;220;p39"/>
          <p:cNvSpPr txBox="1"/>
          <p:nvPr>
            <p:ph idx="1" type="body"/>
          </p:nvPr>
        </p:nvSpPr>
        <p:spPr>
          <a:xfrm>
            <a:off x="311700" y="1152475"/>
            <a:ext cx="8621700" cy="3766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pt-PT" sz="2400">
                <a:solidFill>
                  <a:srgbClr val="000000"/>
                </a:solidFill>
                <a:latin typeface="Lato"/>
                <a:ea typeface="Lato"/>
                <a:cs typeface="Lato"/>
                <a:sym typeface="Lato"/>
              </a:rPr>
              <a:t>Bob </a:t>
            </a:r>
            <a:r>
              <a:rPr lang="pt-PT" sz="2400">
                <a:solidFill>
                  <a:srgbClr val="000000"/>
                </a:solidFill>
                <a:latin typeface="Lato"/>
                <a:ea typeface="Lato"/>
                <a:cs typeface="Lato"/>
                <a:sym typeface="Lato"/>
              </a:rPr>
              <a:t>had finished visiting a monument around 11:30 AM. </a:t>
            </a:r>
            <a:endParaRPr sz="2400">
              <a:solidFill>
                <a:srgbClr val="000000"/>
              </a:solidFill>
              <a:latin typeface="Lato"/>
              <a:ea typeface="Lato"/>
              <a:cs typeface="Lato"/>
              <a:sym typeface="Lato"/>
            </a:endParaRPr>
          </a:p>
          <a:p>
            <a:pPr indent="0" lvl="0" marL="0" rtl="0" algn="just">
              <a:spcBef>
                <a:spcPts val="1600"/>
              </a:spcBef>
              <a:spcAft>
                <a:spcPts val="0"/>
              </a:spcAft>
              <a:buNone/>
            </a:pPr>
            <a:r>
              <a:rPr lang="pt-PT" sz="2400">
                <a:solidFill>
                  <a:srgbClr val="000000"/>
                </a:solidFill>
                <a:latin typeface="Lato"/>
                <a:ea typeface="Lato"/>
                <a:cs typeface="Lato"/>
                <a:sym typeface="Lato"/>
              </a:rPr>
              <a:t>He still wants to visit something else before lunch time, so he</a:t>
            </a:r>
            <a:r>
              <a:rPr lang="pt-PT" sz="2400" u="sng">
                <a:solidFill>
                  <a:srgbClr val="000000"/>
                </a:solidFill>
                <a:latin typeface="Lato"/>
                <a:ea typeface="Lato"/>
                <a:cs typeface="Lato"/>
                <a:sym typeface="Lato"/>
              </a:rPr>
              <a:t> was in a bit of a rush</a:t>
            </a:r>
            <a:r>
              <a:rPr lang="pt-PT" sz="2400">
                <a:solidFill>
                  <a:srgbClr val="000000"/>
                </a:solidFill>
                <a:latin typeface="Lato"/>
                <a:ea typeface="Lato"/>
                <a:cs typeface="Lato"/>
                <a:sym typeface="Lato"/>
              </a:rPr>
              <a:t>.</a:t>
            </a:r>
            <a:endParaRPr sz="2400">
              <a:solidFill>
                <a:srgbClr val="000000"/>
              </a:solidFill>
              <a:latin typeface="Lato"/>
              <a:ea typeface="Lato"/>
              <a:cs typeface="Lato"/>
              <a:sym typeface="Lato"/>
            </a:endParaRPr>
          </a:p>
          <a:p>
            <a:pPr indent="0" lvl="0" marL="0" rtl="0" algn="just">
              <a:spcBef>
                <a:spcPts val="1600"/>
              </a:spcBef>
              <a:spcAft>
                <a:spcPts val="0"/>
              </a:spcAft>
              <a:buNone/>
            </a:pPr>
            <a:r>
              <a:rPr lang="pt-PT" sz="2400">
                <a:solidFill>
                  <a:srgbClr val="000000"/>
                </a:solidFill>
                <a:latin typeface="Lato"/>
                <a:ea typeface="Lato"/>
                <a:cs typeface="Lato"/>
                <a:sym typeface="Lato"/>
              </a:rPr>
              <a:t>He arrived at the metro station and looked around for the validation machine, but suddenly he </a:t>
            </a:r>
            <a:r>
              <a:rPr lang="pt-PT" sz="2400" u="sng">
                <a:solidFill>
                  <a:srgbClr val="000000"/>
                </a:solidFill>
                <a:latin typeface="Lato"/>
                <a:ea typeface="Lato"/>
                <a:cs typeface="Lato"/>
                <a:sym typeface="Lato"/>
              </a:rPr>
              <a:t>heard the metro arriving</a:t>
            </a:r>
            <a:r>
              <a:rPr lang="pt-PT" sz="2400">
                <a:solidFill>
                  <a:srgbClr val="000000"/>
                </a:solidFill>
                <a:latin typeface="Lato"/>
                <a:ea typeface="Lato"/>
                <a:cs typeface="Lato"/>
                <a:sym typeface="Lato"/>
              </a:rPr>
              <a:t>.</a:t>
            </a:r>
            <a:endParaRPr sz="2400">
              <a:solidFill>
                <a:srgbClr val="000000"/>
              </a:solidFill>
              <a:latin typeface="Lato"/>
              <a:ea typeface="Lato"/>
              <a:cs typeface="Lato"/>
              <a:sym typeface="Lato"/>
            </a:endParaRPr>
          </a:p>
          <a:p>
            <a:pPr indent="0" lvl="0" marL="0" rtl="0" algn="just">
              <a:spcBef>
                <a:spcPts val="1600"/>
              </a:spcBef>
              <a:spcAft>
                <a:spcPts val="1600"/>
              </a:spcAft>
              <a:buNone/>
            </a:pPr>
            <a:r>
              <a:rPr lang="pt-PT" sz="2400">
                <a:solidFill>
                  <a:srgbClr val="000000"/>
                </a:solidFill>
                <a:latin typeface="Lato"/>
                <a:ea typeface="Lato"/>
                <a:cs typeface="Lato"/>
                <a:sym typeface="Lato"/>
              </a:rPr>
              <a:t>In order to not miss an opportunity to visit something else, he </a:t>
            </a:r>
            <a:r>
              <a:rPr lang="pt-PT" sz="2400" u="sng">
                <a:solidFill>
                  <a:srgbClr val="000000"/>
                </a:solidFill>
                <a:latin typeface="Lato"/>
                <a:ea typeface="Lato"/>
                <a:cs typeface="Lato"/>
                <a:sym typeface="Lato"/>
              </a:rPr>
              <a:t>went inside without validating</a:t>
            </a:r>
            <a:r>
              <a:rPr lang="pt-PT" sz="2400">
                <a:solidFill>
                  <a:srgbClr val="000000"/>
                </a:solidFill>
                <a:latin typeface="Lato"/>
                <a:ea typeface="Lato"/>
                <a:cs typeface="Lato"/>
                <a:sym typeface="Lato"/>
              </a:rPr>
              <a:t>.</a:t>
            </a:r>
            <a:endParaRPr sz="2400">
              <a:solidFill>
                <a:srgbClr val="000000"/>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 sequence</a:t>
            </a:r>
            <a:endParaRPr/>
          </a:p>
        </p:txBody>
      </p:sp>
      <p:sp>
        <p:nvSpPr>
          <p:cNvPr id="226" name="Google Shape;226;p40"/>
          <p:cNvSpPr txBox="1"/>
          <p:nvPr>
            <p:ph idx="1" type="body"/>
          </p:nvPr>
        </p:nvSpPr>
        <p:spPr>
          <a:xfrm>
            <a:off x="311700" y="1448950"/>
            <a:ext cx="8520600" cy="3416400"/>
          </a:xfrm>
          <a:prstGeom prst="rect">
            <a:avLst/>
          </a:prstGeom>
        </p:spPr>
        <p:txBody>
          <a:bodyPr anchorCtr="0" anchor="t" bIns="91425" lIns="91425" spcFirstLastPara="1" rIns="91425" wrap="square" tIns="91425">
            <a:noAutofit/>
          </a:bodyPr>
          <a:lstStyle/>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Bob went to the metro. He had </a:t>
            </a:r>
            <a:r>
              <a:rPr b="1" lang="pt-PT">
                <a:solidFill>
                  <a:srgbClr val="000000"/>
                </a:solidFill>
                <a:latin typeface="Lato"/>
                <a:ea typeface="Lato"/>
                <a:cs typeface="Lato"/>
                <a:sym typeface="Lato"/>
              </a:rPr>
              <a:t>already bought the ticket</a:t>
            </a:r>
            <a:r>
              <a:rPr lang="pt-PT">
                <a:solidFill>
                  <a:srgbClr val="000000"/>
                </a:solidFill>
                <a:latin typeface="Lato"/>
                <a:ea typeface="Lato"/>
                <a:cs typeface="Lato"/>
                <a:sym typeface="Lato"/>
              </a:rPr>
              <a:t> for the day.</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He was looking for the validation machine, but he heard the metro coming.</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He ran to the metro, </a:t>
            </a:r>
            <a:r>
              <a:rPr b="1" lang="pt-PT">
                <a:solidFill>
                  <a:srgbClr val="000000"/>
                </a:solidFill>
                <a:latin typeface="Lato"/>
                <a:ea typeface="Lato"/>
                <a:cs typeface="Lato"/>
                <a:sym typeface="Lato"/>
              </a:rPr>
              <a:t>without validation</a:t>
            </a:r>
            <a:r>
              <a:rPr lang="pt-PT">
                <a:solidFill>
                  <a:srgbClr val="000000"/>
                </a:solidFill>
                <a:latin typeface="Lato"/>
                <a:ea typeface="Lato"/>
                <a:cs typeface="Lato"/>
                <a:sym typeface="Lato"/>
              </a:rPr>
              <a:t>, so he could visit more places</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Since there was no officer nearby, and he went straight into the metro, nothing could be done.</a:t>
            </a:r>
            <a:endParaRPr>
              <a:solidFill>
                <a:srgbClr val="000000"/>
              </a:solidFill>
              <a:latin typeface="Lato"/>
              <a:ea typeface="Lato"/>
              <a:cs typeface="Lato"/>
              <a:sym typeface="Lato"/>
            </a:endParaRPr>
          </a:p>
          <a:p>
            <a:pPr indent="0" lvl="0" marL="457200" marR="0" rtl="0" algn="just">
              <a:lnSpc>
                <a:spcPct val="115000"/>
              </a:lnSpc>
              <a:spcBef>
                <a:spcPts val="1600"/>
              </a:spcBef>
              <a:spcAft>
                <a:spcPts val="1600"/>
              </a:spcAft>
              <a:buNone/>
            </a:pPr>
            <a:r>
              <a:rPr lang="pt-PT">
                <a:solidFill>
                  <a:srgbClr val="000000"/>
                </a:solidFill>
                <a:latin typeface="Lato"/>
                <a:ea typeface="Lato"/>
                <a:cs typeface="Lato"/>
                <a:sym typeface="Lato"/>
              </a:rPr>
              <a:t>Bob </a:t>
            </a:r>
            <a:r>
              <a:rPr b="1" lang="pt-PT">
                <a:solidFill>
                  <a:srgbClr val="000000"/>
                </a:solidFill>
                <a:latin typeface="Lato"/>
                <a:ea typeface="Lato"/>
                <a:cs typeface="Lato"/>
                <a:sym typeface="Lato"/>
              </a:rPr>
              <a:t>was in a hurry</a:t>
            </a:r>
            <a:r>
              <a:rPr lang="pt-PT">
                <a:solidFill>
                  <a:srgbClr val="000000"/>
                </a:solidFill>
                <a:latin typeface="Lato"/>
                <a:ea typeface="Lato"/>
                <a:cs typeface="Lato"/>
                <a:sym typeface="Lato"/>
              </a:rPr>
              <a:t>, so he didn't thought much about it, and if the same situation happened again, </a:t>
            </a:r>
            <a:r>
              <a:rPr b="1" lang="pt-PT">
                <a:solidFill>
                  <a:srgbClr val="000000"/>
                </a:solidFill>
                <a:latin typeface="Lato"/>
                <a:ea typeface="Lato"/>
                <a:cs typeface="Lato"/>
                <a:sym typeface="Lato"/>
              </a:rPr>
              <a:t>he would probably do the same</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solidFill>
                  <a:srgbClr val="6AA84F"/>
                </a:solidFill>
              </a:rPr>
              <a:t>Scenario sequence with our system</a:t>
            </a:r>
            <a:endParaRPr>
              <a:solidFill>
                <a:srgbClr val="6AA84F"/>
              </a:solidFill>
            </a:endParaRPr>
          </a:p>
        </p:txBody>
      </p:sp>
      <p:sp>
        <p:nvSpPr>
          <p:cNvPr id="232" name="Google Shape;232;p41"/>
          <p:cNvSpPr txBox="1"/>
          <p:nvPr>
            <p:ph idx="1" type="body"/>
          </p:nvPr>
        </p:nvSpPr>
        <p:spPr>
          <a:xfrm>
            <a:off x="311700" y="1448950"/>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Bob went to the metro. He had </a:t>
            </a:r>
            <a:r>
              <a:rPr b="1" lang="pt-PT">
                <a:solidFill>
                  <a:srgbClr val="000000"/>
                </a:solidFill>
                <a:latin typeface="Lato"/>
                <a:ea typeface="Lato"/>
                <a:cs typeface="Lato"/>
                <a:sym typeface="Lato"/>
              </a:rPr>
              <a:t>already bought the ticket</a:t>
            </a:r>
            <a:r>
              <a:rPr lang="pt-PT">
                <a:solidFill>
                  <a:srgbClr val="000000"/>
                </a:solidFill>
                <a:latin typeface="Lato"/>
                <a:ea typeface="Lato"/>
                <a:cs typeface="Lato"/>
                <a:sym typeface="Lato"/>
              </a:rPr>
              <a:t> for the day.</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Since he already bought the ticket for the day, our cameras in the screen </a:t>
            </a:r>
            <a:r>
              <a:rPr b="1" lang="pt-PT">
                <a:solidFill>
                  <a:srgbClr val="000000"/>
                </a:solidFill>
                <a:latin typeface="Lato"/>
                <a:ea typeface="Lato"/>
                <a:cs typeface="Lato"/>
                <a:sym typeface="Lato"/>
              </a:rPr>
              <a:t>showed his face in a green light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When he heard the metro coming, he ran to the metro, </a:t>
            </a:r>
            <a:r>
              <a:rPr b="1" lang="pt-PT">
                <a:solidFill>
                  <a:srgbClr val="000000"/>
                </a:solidFill>
                <a:latin typeface="Lato"/>
                <a:ea typeface="Lato"/>
                <a:cs typeface="Lato"/>
                <a:sym typeface="Lato"/>
              </a:rPr>
              <a:t>the validation was done automatically</a:t>
            </a:r>
            <a:r>
              <a:rPr lang="pt-PT">
                <a:solidFill>
                  <a:srgbClr val="000000"/>
                </a:solidFill>
                <a:latin typeface="Lato"/>
                <a:ea typeface="Lato"/>
                <a:cs typeface="Lato"/>
                <a:sym typeface="Lato"/>
              </a:rPr>
              <a:t>, so he was able to get in without any issues.</a:t>
            </a:r>
            <a:endParaRPr>
              <a:solidFill>
                <a:srgbClr val="000000"/>
              </a:solidFill>
              <a:latin typeface="Lato"/>
              <a:ea typeface="Lato"/>
              <a:cs typeface="Lato"/>
              <a:sym typeface="Lato"/>
            </a:endParaRPr>
          </a:p>
          <a:p>
            <a:pPr indent="0" lvl="0" marL="457200" rtl="0" algn="just">
              <a:spcBef>
                <a:spcPts val="1600"/>
              </a:spcBef>
              <a:spcAft>
                <a:spcPts val="0"/>
              </a:spcAft>
              <a:buNone/>
            </a:pPr>
            <a:r>
              <a:rPr lang="pt-PT">
                <a:solidFill>
                  <a:srgbClr val="000000"/>
                </a:solidFill>
                <a:latin typeface="Lato"/>
                <a:ea typeface="Lato"/>
                <a:cs typeface="Lato"/>
                <a:sym typeface="Lato"/>
              </a:rPr>
              <a:t>Bob was in a hurry, but he fact that he </a:t>
            </a:r>
            <a:r>
              <a:rPr b="1" lang="pt-PT">
                <a:solidFill>
                  <a:srgbClr val="000000"/>
                </a:solidFill>
                <a:latin typeface="Lato"/>
                <a:ea typeface="Lato"/>
                <a:cs typeface="Lato"/>
                <a:sym typeface="Lato"/>
              </a:rPr>
              <a:t>didn't to worry about he validation</a:t>
            </a:r>
            <a:r>
              <a:rPr lang="pt-PT">
                <a:solidFill>
                  <a:srgbClr val="000000"/>
                </a:solidFill>
                <a:latin typeface="Lato"/>
                <a:ea typeface="Lato"/>
                <a:cs typeface="Lato"/>
                <a:sym typeface="Lato"/>
              </a:rPr>
              <a:t> made the whole process </a:t>
            </a:r>
            <a:r>
              <a:rPr b="1" lang="pt-PT">
                <a:solidFill>
                  <a:srgbClr val="000000"/>
                </a:solidFill>
                <a:latin typeface="Lato"/>
                <a:ea typeface="Lato"/>
                <a:cs typeface="Lato"/>
                <a:sym typeface="Lato"/>
              </a:rPr>
              <a:t>easier</a:t>
            </a:r>
            <a:r>
              <a:rPr lang="pt-PT">
                <a:solidFill>
                  <a:srgbClr val="000000"/>
                </a:solidFill>
                <a:latin typeface="Lato"/>
                <a:ea typeface="Lato"/>
                <a:cs typeface="Lato"/>
                <a:sym typeface="Lato"/>
              </a:rPr>
              <a:t> for him</a:t>
            </a:r>
            <a:endParaRPr>
              <a:solidFill>
                <a:srgbClr val="000000"/>
              </a:solidFill>
              <a:latin typeface="Lato"/>
              <a:ea typeface="Lato"/>
              <a:cs typeface="Lato"/>
              <a:sym typeface="Lato"/>
            </a:endParaRPr>
          </a:p>
          <a:p>
            <a:pPr indent="0" lvl="0" marL="0" rtl="0" algn="l">
              <a:lnSpc>
                <a:spcPct val="100000"/>
              </a:lnSpc>
              <a:spcBef>
                <a:spcPts val="1600"/>
              </a:spcBef>
              <a:spcAft>
                <a:spcPts val="0"/>
              </a:spcAft>
              <a:buNone/>
            </a:pPr>
            <a:r>
              <a:t/>
            </a:r>
            <a:endParaRPr sz="1100">
              <a:solidFill>
                <a:srgbClr val="000000"/>
              </a:solidFill>
              <a:latin typeface="Arial"/>
              <a:ea typeface="Arial"/>
              <a:cs typeface="Arial"/>
              <a:sym typeface="Arial"/>
            </a:endParaRPr>
          </a:p>
          <a:p>
            <a:pPr indent="0" lvl="0" marL="457200" marR="0" rtl="0" algn="just">
              <a:lnSpc>
                <a:spcPct val="115000"/>
              </a:lnSpc>
              <a:spcBef>
                <a:spcPts val="0"/>
              </a:spcBef>
              <a:spcAft>
                <a:spcPts val="1600"/>
              </a:spcAft>
              <a:buNone/>
            </a:pPr>
            <a:r>
              <a:t/>
            </a:r>
            <a:endParaRPr>
              <a:solidFill>
                <a:srgbClr val="000000"/>
              </a:solidFill>
              <a:latin typeface="Lato"/>
              <a:ea typeface="Lato"/>
              <a:cs typeface="Lato"/>
              <a:sym typeface="Lat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6"/>
        </a:solidFill>
      </p:bgPr>
    </p:bg>
    <p:spTree>
      <p:nvGrpSpPr>
        <p:cNvPr id="236" name="Shape 236"/>
        <p:cNvGrpSpPr/>
        <p:nvPr/>
      </p:nvGrpSpPr>
      <p:grpSpPr>
        <a:xfrm>
          <a:off x="0" y="0"/>
          <a:ext cx="0" cy="0"/>
          <a:chOff x="0" y="0"/>
          <a:chExt cx="0" cy="0"/>
        </a:xfrm>
      </p:grpSpPr>
      <p:sp>
        <p:nvSpPr>
          <p:cNvPr id="237" name="Google Shape;237;p42"/>
          <p:cNvSpPr txBox="1"/>
          <p:nvPr>
            <p:ph type="title"/>
          </p:nvPr>
        </p:nvSpPr>
        <p:spPr>
          <a:xfrm>
            <a:off x="514800" y="1348800"/>
            <a:ext cx="8114400" cy="2445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pt-PT" sz="4800"/>
              <a:t>Antonio</a:t>
            </a:r>
            <a:endParaRPr sz="48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43" name="Google Shape;243;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t-PT" sz="2400">
                <a:solidFill>
                  <a:srgbClr val="000000"/>
                </a:solidFill>
                <a:latin typeface="Lato"/>
                <a:ea typeface="Lato"/>
                <a:cs typeface="Lato"/>
                <a:sym typeface="Lato"/>
              </a:rPr>
              <a:t>Who: </a:t>
            </a:r>
            <a:r>
              <a:rPr lang="pt-PT" sz="2400">
                <a:solidFill>
                  <a:srgbClr val="000000"/>
                </a:solidFill>
                <a:latin typeface="Lato"/>
                <a:ea typeface="Lato"/>
                <a:cs typeface="Lato"/>
                <a:sym typeface="Lato"/>
              </a:rPr>
              <a:t>Antonio</a:t>
            </a:r>
            <a:endParaRPr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When: </a:t>
            </a:r>
            <a:r>
              <a:rPr lang="pt-PT" sz="2400">
                <a:solidFill>
                  <a:srgbClr val="000000"/>
                </a:solidFill>
                <a:latin typeface="Lato"/>
                <a:ea typeface="Lato"/>
                <a:cs typeface="Lato"/>
                <a:sym typeface="Lato"/>
              </a:rPr>
              <a:t>8</a:t>
            </a:r>
            <a:r>
              <a:rPr lang="pt-PT" sz="2400">
                <a:solidFill>
                  <a:srgbClr val="000000"/>
                </a:solidFill>
                <a:latin typeface="Lato"/>
                <a:ea typeface="Lato"/>
                <a:cs typeface="Lato"/>
                <a:sym typeface="Lato"/>
              </a:rPr>
              <a:t> AM Monday</a:t>
            </a:r>
            <a:endParaRPr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Where: </a:t>
            </a:r>
            <a:r>
              <a:rPr lang="pt-PT" sz="2400">
                <a:solidFill>
                  <a:srgbClr val="000000"/>
                </a:solidFill>
                <a:latin typeface="Lato"/>
                <a:ea typeface="Lato"/>
                <a:cs typeface="Lato"/>
                <a:sym typeface="Lato"/>
              </a:rPr>
              <a:t>Metro Station</a:t>
            </a:r>
            <a:endParaRPr sz="2400">
              <a:solidFill>
                <a:srgbClr val="000000"/>
              </a:solidFill>
              <a:latin typeface="Lato"/>
              <a:ea typeface="Lato"/>
              <a:cs typeface="Lato"/>
              <a:sym typeface="Lato"/>
            </a:endParaRPr>
          </a:p>
          <a:p>
            <a:pPr indent="0" lvl="0" marL="0" rtl="0" algn="l">
              <a:spcBef>
                <a:spcPts val="1600"/>
              </a:spcBef>
              <a:spcAft>
                <a:spcPts val="1600"/>
              </a:spcAft>
              <a:buNone/>
            </a:pPr>
            <a:r>
              <a:rPr b="1" lang="pt-PT" sz="2400">
                <a:solidFill>
                  <a:srgbClr val="000000"/>
                </a:solidFill>
                <a:latin typeface="Lato"/>
                <a:ea typeface="Lato"/>
                <a:cs typeface="Lato"/>
                <a:sym typeface="Lato"/>
              </a:rPr>
              <a:t>Why: </a:t>
            </a:r>
            <a:r>
              <a:rPr lang="pt-PT" sz="2400">
                <a:solidFill>
                  <a:srgbClr val="000000"/>
                </a:solidFill>
                <a:latin typeface="Lato"/>
                <a:ea typeface="Lato"/>
                <a:cs typeface="Lato"/>
                <a:sym typeface="Lato"/>
              </a:rPr>
              <a:t>His car is broken and has to find an </a:t>
            </a:r>
            <a:r>
              <a:rPr b="1" lang="pt-PT" sz="2400">
                <a:solidFill>
                  <a:srgbClr val="000000"/>
                </a:solidFill>
                <a:latin typeface="Lato"/>
                <a:ea typeface="Lato"/>
                <a:cs typeface="Lato"/>
                <a:sym typeface="Lato"/>
              </a:rPr>
              <a:t>alternative way of transportation</a:t>
            </a:r>
            <a:r>
              <a:rPr lang="pt-PT" sz="2400">
                <a:solidFill>
                  <a:srgbClr val="000000"/>
                </a:solidFill>
                <a:latin typeface="Lato"/>
                <a:ea typeface="Lato"/>
                <a:cs typeface="Lato"/>
                <a:sym typeface="Lato"/>
              </a:rPr>
              <a:t>.</a:t>
            </a:r>
            <a:endParaRPr sz="2400">
              <a:solidFill>
                <a:srgbClr val="000000"/>
              </a:solidFill>
              <a:latin typeface="Lato"/>
              <a:ea typeface="Lato"/>
              <a:cs typeface="Lato"/>
              <a:sym typeface="Lato"/>
            </a:endParaRPr>
          </a:p>
        </p:txBody>
      </p:sp>
      <p:pic>
        <p:nvPicPr>
          <p:cNvPr id="244" name="Google Shape;244;p43"/>
          <p:cNvPicPr preferRelativeResize="0"/>
          <p:nvPr/>
        </p:nvPicPr>
        <p:blipFill>
          <a:blip r:embed="rId3">
            <a:alphaModFix/>
          </a:blip>
          <a:stretch>
            <a:fillRect/>
          </a:stretch>
        </p:blipFill>
        <p:spPr>
          <a:xfrm>
            <a:off x="6644700" y="1092100"/>
            <a:ext cx="1546200" cy="1546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6"/>
          <p:cNvSpPr txBox="1"/>
          <p:nvPr>
            <p:ph type="title"/>
          </p:nvPr>
        </p:nvSpPr>
        <p:spPr>
          <a:xfrm>
            <a:off x="311700" y="2480550"/>
            <a:ext cx="8114400" cy="244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pt-PT"/>
              <a:t>Personas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50" name="Google Shape;250;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marR="0" rtl="0" algn="just">
              <a:lnSpc>
                <a:spcPct val="115000"/>
              </a:lnSpc>
              <a:spcBef>
                <a:spcPts val="0"/>
              </a:spcBef>
              <a:spcAft>
                <a:spcPts val="0"/>
              </a:spcAft>
              <a:buNone/>
            </a:pPr>
            <a:r>
              <a:rPr lang="pt-PT" sz="2400">
                <a:solidFill>
                  <a:srgbClr val="000000"/>
                </a:solidFill>
                <a:latin typeface="Lato"/>
                <a:ea typeface="Lato"/>
                <a:cs typeface="Lato"/>
                <a:sym typeface="Lato"/>
              </a:rPr>
              <a:t>Antonio arrived in the metro station at 8.00AM.</a:t>
            </a:r>
            <a:endParaRPr sz="2400">
              <a:solidFill>
                <a:srgbClr val="000000"/>
              </a:solidFill>
              <a:latin typeface="Lato"/>
              <a:ea typeface="Lato"/>
              <a:cs typeface="Lato"/>
              <a:sym typeface="Lato"/>
            </a:endParaRPr>
          </a:p>
          <a:p>
            <a:pPr indent="0" lvl="0" marL="0" marR="0" rtl="0" algn="just">
              <a:lnSpc>
                <a:spcPct val="115000"/>
              </a:lnSpc>
              <a:spcBef>
                <a:spcPts val="1600"/>
              </a:spcBef>
              <a:spcAft>
                <a:spcPts val="0"/>
              </a:spcAft>
              <a:buNone/>
            </a:pPr>
            <a:r>
              <a:rPr lang="pt-PT" sz="2400">
                <a:solidFill>
                  <a:srgbClr val="000000"/>
                </a:solidFill>
                <a:latin typeface="Lato"/>
                <a:ea typeface="Lato"/>
                <a:cs typeface="Lato"/>
                <a:sym typeface="Lato"/>
              </a:rPr>
              <a:t>He tried to buy a ticket in the automatic machine, but the </a:t>
            </a:r>
            <a:r>
              <a:rPr lang="pt-PT" sz="2400" u="sng">
                <a:solidFill>
                  <a:srgbClr val="000000"/>
                </a:solidFill>
                <a:latin typeface="Lato"/>
                <a:ea typeface="Lato"/>
                <a:cs typeface="Lato"/>
                <a:sym typeface="Lato"/>
              </a:rPr>
              <a:t>machine was blocked</a:t>
            </a:r>
            <a:r>
              <a:rPr lang="pt-PT" sz="2400">
                <a:solidFill>
                  <a:srgbClr val="000000"/>
                </a:solidFill>
                <a:latin typeface="Lato"/>
                <a:ea typeface="Lato"/>
                <a:cs typeface="Lato"/>
                <a:sym typeface="Lato"/>
              </a:rPr>
              <a:t>, not responding to the Antonio commands.</a:t>
            </a:r>
            <a:endParaRPr sz="2400">
              <a:solidFill>
                <a:srgbClr val="000000"/>
              </a:solidFill>
              <a:latin typeface="Lato"/>
              <a:ea typeface="Lato"/>
              <a:cs typeface="Lato"/>
              <a:sym typeface="Lato"/>
            </a:endParaRPr>
          </a:p>
          <a:p>
            <a:pPr indent="0" lvl="0" marL="0" marR="0" rtl="0" algn="just">
              <a:lnSpc>
                <a:spcPct val="115000"/>
              </a:lnSpc>
              <a:spcBef>
                <a:spcPts val="1600"/>
              </a:spcBef>
              <a:spcAft>
                <a:spcPts val="0"/>
              </a:spcAft>
              <a:buNone/>
            </a:pPr>
            <a:r>
              <a:rPr lang="pt-PT" sz="2400">
                <a:solidFill>
                  <a:srgbClr val="000000"/>
                </a:solidFill>
                <a:latin typeface="Lato"/>
                <a:ea typeface="Lato"/>
                <a:cs typeface="Lato"/>
                <a:sym typeface="Lato"/>
              </a:rPr>
              <a:t>After that, Antonio started getting hungry.</a:t>
            </a:r>
            <a:endParaRPr sz="2400">
              <a:solidFill>
                <a:srgbClr val="000000"/>
              </a:solidFill>
              <a:latin typeface="Lato"/>
              <a:ea typeface="Lato"/>
              <a:cs typeface="Lato"/>
              <a:sym typeface="Lato"/>
            </a:endParaRPr>
          </a:p>
          <a:p>
            <a:pPr indent="0" lvl="0" marL="0" marR="0" rtl="0" algn="just">
              <a:lnSpc>
                <a:spcPct val="115000"/>
              </a:lnSpc>
              <a:spcBef>
                <a:spcPts val="1600"/>
              </a:spcBef>
              <a:spcAft>
                <a:spcPts val="1600"/>
              </a:spcAft>
              <a:buNone/>
            </a:pPr>
            <a:r>
              <a:rPr lang="pt-PT" sz="2400">
                <a:solidFill>
                  <a:srgbClr val="000000"/>
                </a:solidFill>
                <a:latin typeface="Lato"/>
                <a:ea typeface="Lato"/>
                <a:cs typeface="Lato"/>
                <a:sym typeface="Lato"/>
              </a:rPr>
              <a:t>Antonio </a:t>
            </a:r>
            <a:r>
              <a:rPr lang="pt-PT" sz="2400" u="sng">
                <a:solidFill>
                  <a:srgbClr val="000000"/>
                </a:solidFill>
                <a:latin typeface="Lato"/>
                <a:ea typeface="Lato"/>
                <a:cs typeface="Lato"/>
                <a:sym typeface="Lato"/>
              </a:rPr>
              <a:t>moved himself for another machine</a:t>
            </a:r>
            <a:r>
              <a:rPr lang="pt-PT" sz="2400">
                <a:solidFill>
                  <a:srgbClr val="000000"/>
                </a:solidFill>
                <a:latin typeface="Lato"/>
                <a:ea typeface="Lato"/>
                <a:cs typeface="Lato"/>
                <a:sym typeface="Lato"/>
              </a:rPr>
              <a:t>, but the other machine had a very big queue.</a:t>
            </a:r>
            <a:endParaRPr sz="2400">
              <a:solidFill>
                <a:srgbClr val="000000"/>
              </a:solidFill>
              <a:latin typeface="Lato"/>
              <a:ea typeface="Lato"/>
              <a:cs typeface="Lato"/>
              <a:sym typeface="La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 sequence</a:t>
            </a:r>
            <a:endParaRPr/>
          </a:p>
        </p:txBody>
      </p:sp>
      <p:sp>
        <p:nvSpPr>
          <p:cNvPr id="256" name="Google Shape;256;p45"/>
          <p:cNvSpPr txBox="1"/>
          <p:nvPr>
            <p:ph idx="1" type="body"/>
          </p:nvPr>
        </p:nvSpPr>
        <p:spPr>
          <a:xfrm>
            <a:off x="311700" y="1320075"/>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arrived at the metro station at 8.00AM.</a:t>
            </a:r>
            <a:endParaRPr b="1">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looked for the automatic machines and had </a:t>
            </a:r>
            <a:r>
              <a:rPr lang="pt-PT">
                <a:solidFill>
                  <a:srgbClr val="000000"/>
                </a:solidFill>
                <a:latin typeface="Lato"/>
                <a:ea typeface="Lato"/>
                <a:cs typeface="Lato"/>
                <a:sym typeface="Lato"/>
              </a:rPr>
              <a:t>chosen</a:t>
            </a:r>
            <a:r>
              <a:rPr lang="pt-PT">
                <a:solidFill>
                  <a:srgbClr val="000000"/>
                </a:solidFill>
                <a:latin typeface="Lato"/>
                <a:ea typeface="Lato"/>
                <a:cs typeface="Lato"/>
                <a:sym typeface="Lato"/>
              </a:rPr>
              <a:t> one.</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tried to buy the ticket but the </a:t>
            </a:r>
            <a:r>
              <a:rPr b="1" lang="pt-PT">
                <a:solidFill>
                  <a:srgbClr val="000000"/>
                </a:solidFill>
                <a:latin typeface="Lato"/>
                <a:ea typeface="Lato"/>
                <a:cs typeface="Lato"/>
                <a:sym typeface="Lato"/>
              </a:rPr>
              <a:t>machine was not responding promptly</a:t>
            </a:r>
            <a:r>
              <a:rPr lang="pt-PT">
                <a:solidFill>
                  <a:srgbClr val="000000"/>
                </a:solidFill>
                <a:latin typeface="Lato"/>
                <a:ea typeface="Lato"/>
                <a:cs typeface="Lato"/>
                <a:sym typeface="Lato"/>
              </a:rPr>
              <a:t> to their commands.</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moved </a:t>
            </a:r>
            <a:r>
              <a:rPr lang="pt-PT">
                <a:solidFill>
                  <a:srgbClr val="000000"/>
                </a:solidFill>
                <a:latin typeface="Lato"/>
                <a:ea typeface="Lato"/>
                <a:cs typeface="Lato"/>
                <a:sym typeface="Lato"/>
              </a:rPr>
              <a:t>himself</a:t>
            </a:r>
            <a:r>
              <a:rPr lang="pt-PT">
                <a:solidFill>
                  <a:srgbClr val="000000"/>
                </a:solidFill>
                <a:latin typeface="Lato"/>
                <a:ea typeface="Lato"/>
                <a:cs typeface="Lato"/>
                <a:sym typeface="Lato"/>
              </a:rPr>
              <a:t> to another machine to buy the ticket.</a:t>
            </a:r>
            <a:endParaRPr>
              <a:solidFill>
                <a:srgbClr val="000000"/>
              </a:solidFill>
              <a:latin typeface="Lato"/>
              <a:ea typeface="Lato"/>
              <a:cs typeface="Lato"/>
              <a:sym typeface="Lato"/>
            </a:endParaRPr>
          </a:p>
          <a:p>
            <a:pPr indent="0" lvl="0" marL="0" marR="0" rtl="0" algn="just">
              <a:lnSpc>
                <a:spcPct val="115000"/>
              </a:lnSpc>
              <a:spcBef>
                <a:spcPts val="1600"/>
              </a:spcBef>
              <a:spcAft>
                <a:spcPts val="1600"/>
              </a:spcAft>
              <a:buNone/>
            </a:pPr>
            <a:r>
              <a:rPr lang="pt-PT">
                <a:solidFill>
                  <a:srgbClr val="000000"/>
                </a:solidFill>
                <a:latin typeface="Lato"/>
                <a:ea typeface="Lato"/>
                <a:cs typeface="Lato"/>
                <a:sym typeface="Lato"/>
              </a:rPr>
              <a:t>Antonio was </a:t>
            </a:r>
            <a:r>
              <a:rPr b="1" lang="pt-PT">
                <a:solidFill>
                  <a:srgbClr val="000000"/>
                </a:solidFill>
                <a:latin typeface="Lato"/>
                <a:ea typeface="Lato"/>
                <a:cs typeface="Lato"/>
                <a:sym typeface="Lato"/>
              </a:rPr>
              <a:t>very upset</a:t>
            </a:r>
            <a:r>
              <a:rPr lang="pt-PT">
                <a:solidFill>
                  <a:srgbClr val="000000"/>
                </a:solidFill>
                <a:latin typeface="Lato"/>
                <a:ea typeface="Lato"/>
                <a:cs typeface="Lato"/>
                <a:sym typeface="Lato"/>
              </a:rPr>
              <a:t> because he spent </a:t>
            </a:r>
            <a:r>
              <a:rPr b="1" lang="pt-PT">
                <a:solidFill>
                  <a:srgbClr val="000000"/>
                </a:solidFill>
                <a:latin typeface="Lato"/>
                <a:ea typeface="Lato"/>
                <a:cs typeface="Lato"/>
                <a:sym typeface="Lato"/>
              </a:rPr>
              <a:t>a lot of time to buy the ticket</a:t>
            </a:r>
            <a:r>
              <a:rPr lang="pt-PT">
                <a:solidFill>
                  <a:srgbClr val="000000"/>
                </a:solidFill>
                <a:latin typeface="Lato"/>
                <a:ea typeface="Lato"/>
                <a:cs typeface="Lato"/>
                <a:sym typeface="Lato"/>
              </a:rPr>
              <a:t>. For the next time that he goes to the work without her own car, he going to look for</a:t>
            </a:r>
            <a:r>
              <a:rPr b="1" lang="pt-PT">
                <a:solidFill>
                  <a:srgbClr val="000000"/>
                </a:solidFill>
                <a:latin typeface="Lato"/>
                <a:ea typeface="Lato"/>
                <a:cs typeface="Lato"/>
                <a:sym typeface="Lato"/>
              </a:rPr>
              <a:t> another way for transportation than the metro.</a:t>
            </a:r>
            <a:endParaRPr b="1">
              <a:solidFill>
                <a:srgbClr val="000000"/>
              </a:solidFill>
              <a:latin typeface="Lato"/>
              <a:ea typeface="Lato"/>
              <a:cs typeface="Lato"/>
              <a:sym typeface="Lat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solidFill>
                  <a:srgbClr val="6AA84F"/>
                </a:solidFill>
              </a:rPr>
              <a:t>Scenario sequence with our system</a:t>
            </a:r>
            <a:endParaRPr>
              <a:solidFill>
                <a:srgbClr val="6AA84F"/>
              </a:solidFill>
            </a:endParaRPr>
          </a:p>
        </p:txBody>
      </p:sp>
      <p:sp>
        <p:nvSpPr>
          <p:cNvPr id="262" name="Google Shape;262;p46"/>
          <p:cNvSpPr txBox="1"/>
          <p:nvPr>
            <p:ph idx="1" type="body"/>
          </p:nvPr>
        </p:nvSpPr>
        <p:spPr>
          <a:xfrm>
            <a:off x="311700" y="1320075"/>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arrived at the metro station at 8.00AM</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After entrain in the station, he </a:t>
            </a:r>
            <a:r>
              <a:rPr b="1" lang="pt-PT">
                <a:solidFill>
                  <a:srgbClr val="000000"/>
                </a:solidFill>
                <a:latin typeface="Lato"/>
                <a:ea typeface="Lato"/>
                <a:cs typeface="Lato"/>
                <a:sym typeface="Lato"/>
              </a:rPr>
              <a:t>picked up his phone and bought the ticket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The cameras installed in the station had </a:t>
            </a:r>
            <a:r>
              <a:rPr b="1" lang="pt-PT">
                <a:solidFill>
                  <a:srgbClr val="000000"/>
                </a:solidFill>
                <a:latin typeface="Lato"/>
                <a:ea typeface="Lato"/>
                <a:cs typeface="Lato"/>
                <a:sym typeface="Lato"/>
              </a:rPr>
              <a:t>validate the ticket </a:t>
            </a:r>
            <a:r>
              <a:rPr lang="pt-PT">
                <a:solidFill>
                  <a:srgbClr val="000000"/>
                </a:solidFill>
                <a:latin typeface="Lato"/>
                <a:ea typeface="Lato"/>
                <a:cs typeface="Lato"/>
                <a:sym typeface="Lato"/>
              </a:rPr>
              <a:t>that Antonio bought through the app.</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Antonio felt satisfied because he </a:t>
            </a:r>
            <a:r>
              <a:rPr b="1" lang="pt-PT">
                <a:solidFill>
                  <a:srgbClr val="000000"/>
                </a:solidFill>
                <a:latin typeface="Lato"/>
                <a:ea typeface="Lato"/>
                <a:cs typeface="Lato"/>
                <a:sym typeface="Lato"/>
              </a:rPr>
              <a:t>saved lot of time</a:t>
            </a:r>
            <a:r>
              <a:rPr lang="pt-PT">
                <a:solidFill>
                  <a:srgbClr val="000000"/>
                </a:solidFill>
                <a:latin typeface="Lato"/>
                <a:ea typeface="Lato"/>
                <a:cs typeface="Lato"/>
                <a:sym typeface="Lato"/>
              </a:rPr>
              <a:t> that could eventually spend in buying the ticket with conventional systems.</a:t>
            </a:r>
            <a:endParaRPr>
              <a:solidFill>
                <a:srgbClr val="000000"/>
              </a:solidFill>
              <a:latin typeface="Lato"/>
              <a:ea typeface="Lato"/>
              <a:cs typeface="Lato"/>
              <a:sym typeface="Lato"/>
            </a:endParaRPr>
          </a:p>
          <a:p>
            <a:pPr indent="0" lvl="0" marL="0" rtl="0" algn="just">
              <a:spcBef>
                <a:spcPts val="1600"/>
              </a:spcBef>
              <a:spcAft>
                <a:spcPts val="0"/>
              </a:spcAft>
              <a:buNone/>
            </a:pPr>
            <a:r>
              <a:rPr lang="pt-PT">
                <a:solidFill>
                  <a:srgbClr val="000000"/>
                </a:solidFill>
                <a:latin typeface="Lato"/>
                <a:ea typeface="Lato"/>
                <a:cs typeface="Lato"/>
                <a:sym typeface="Lato"/>
              </a:rPr>
              <a:t>When Antonio’s car is not in good conditions, Antonio will always </a:t>
            </a:r>
            <a:r>
              <a:rPr b="1" lang="pt-PT">
                <a:solidFill>
                  <a:srgbClr val="000000"/>
                </a:solidFill>
                <a:latin typeface="Lato"/>
                <a:ea typeface="Lato"/>
                <a:cs typeface="Lato"/>
                <a:sym typeface="Lato"/>
              </a:rPr>
              <a:t>consider the metro as an alternative transportation</a:t>
            </a:r>
            <a:r>
              <a:rPr lang="pt-PT">
                <a:solidFill>
                  <a:srgbClr val="000000"/>
                </a:solidFill>
                <a:latin typeface="Lato"/>
                <a:ea typeface="Lato"/>
                <a:cs typeface="Lato"/>
                <a:sym typeface="Lato"/>
              </a:rPr>
              <a:t>, because it is </a:t>
            </a:r>
            <a:r>
              <a:rPr b="1" lang="pt-PT">
                <a:solidFill>
                  <a:srgbClr val="000000"/>
                </a:solidFill>
                <a:latin typeface="Lato"/>
                <a:ea typeface="Lato"/>
                <a:cs typeface="Lato"/>
                <a:sym typeface="Lato"/>
              </a:rPr>
              <a:t>easy to buy</a:t>
            </a:r>
            <a:r>
              <a:rPr lang="pt-PT">
                <a:solidFill>
                  <a:srgbClr val="000000"/>
                </a:solidFill>
                <a:latin typeface="Lato"/>
                <a:ea typeface="Lato"/>
                <a:cs typeface="Lato"/>
                <a:sym typeface="Lato"/>
              </a:rPr>
              <a:t> tickets and allows him to </a:t>
            </a:r>
            <a:r>
              <a:rPr b="1" lang="pt-PT">
                <a:solidFill>
                  <a:srgbClr val="000000"/>
                </a:solidFill>
                <a:latin typeface="Lato"/>
                <a:ea typeface="Lato"/>
                <a:cs typeface="Lato"/>
                <a:sym typeface="Lato"/>
              </a:rPr>
              <a:t>save time</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0" lvl="0" marL="0" rtl="0" algn="l">
              <a:lnSpc>
                <a:spcPct val="100000"/>
              </a:lnSpc>
              <a:spcBef>
                <a:spcPts val="1600"/>
              </a:spcBef>
              <a:spcAft>
                <a:spcPts val="0"/>
              </a:spcAft>
              <a:buNone/>
            </a:pPr>
            <a:r>
              <a:t/>
            </a:r>
            <a:endParaRPr sz="1100">
              <a:solidFill>
                <a:srgbClr val="000000"/>
              </a:solidFill>
              <a:latin typeface="Arial"/>
              <a:ea typeface="Arial"/>
              <a:cs typeface="Arial"/>
              <a:sym typeface="Arial"/>
            </a:endParaRPr>
          </a:p>
          <a:p>
            <a:pPr indent="0" lvl="0" marL="0" marR="0" rtl="0" algn="just">
              <a:lnSpc>
                <a:spcPct val="115000"/>
              </a:lnSpc>
              <a:spcBef>
                <a:spcPts val="0"/>
              </a:spcBef>
              <a:spcAft>
                <a:spcPts val="1600"/>
              </a:spcAft>
              <a:buNone/>
            </a:pPr>
            <a:r>
              <a:t/>
            </a:r>
            <a:endParaRPr>
              <a:solidFill>
                <a:srgbClr val="000000"/>
              </a:solidFill>
              <a:latin typeface="Lato"/>
              <a:ea typeface="Lato"/>
              <a:cs typeface="Lato"/>
              <a:sym typeface="La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6"/>
        </a:solidFill>
      </p:bgPr>
    </p:bg>
    <p:spTree>
      <p:nvGrpSpPr>
        <p:cNvPr id="266" name="Shape 266"/>
        <p:cNvGrpSpPr/>
        <p:nvPr/>
      </p:nvGrpSpPr>
      <p:grpSpPr>
        <a:xfrm>
          <a:off x="0" y="0"/>
          <a:ext cx="0" cy="0"/>
          <a:chOff x="0" y="0"/>
          <a:chExt cx="0" cy="0"/>
        </a:xfrm>
      </p:grpSpPr>
      <p:sp>
        <p:nvSpPr>
          <p:cNvPr id="267" name="Google Shape;267;p47"/>
          <p:cNvSpPr txBox="1"/>
          <p:nvPr>
            <p:ph type="title"/>
          </p:nvPr>
        </p:nvSpPr>
        <p:spPr>
          <a:xfrm>
            <a:off x="514800" y="1348800"/>
            <a:ext cx="8114400" cy="2445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pt-PT" sz="4800"/>
              <a:t>Joana</a:t>
            </a:r>
            <a:endParaRPr sz="4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73" name="Google Shape;273;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t-PT" sz="2400">
                <a:solidFill>
                  <a:srgbClr val="000000"/>
                </a:solidFill>
                <a:latin typeface="Lato"/>
                <a:ea typeface="Lato"/>
                <a:cs typeface="Lato"/>
                <a:sym typeface="Lato"/>
              </a:rPr>
              <a:t>Who: </a:t>
            </a:r>
            <a:r>
              <a:rPr lang="pt-PT" sz="2400">
                <a:solidFill>
                  <a:srgbClr val="000000"/>
                </a:solidFill>
                <a:latin typeface="Lato"/>
                <a:ea typeface="Lato"/>
                <a:cs typeface="Lato"/>
                <a:sym typeface="Lato"/>
              </a:rPr>
              <a:t>Joana</a:t>
            </a:r>
            <a:endParaRPr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When: </a:t>
            </a:r>
            <a:r>
              <a:rPr lang="pt-PT" sz="2400">
                <a:solidFill>
                  <a:srgbClr val="000000"/>
                </a:solidFill>
                <a:latin typeface="Lato"/>
                <a:ea typeface="Lato"/>
                <a:cs typeface="Lato"/>
                <a:sym typeface="Lato"/>
              </a:rPr>
              <a:t>11 AM Friday, for a cup of coffee</a:t>
            </a:r>
            <a:endParaRPr sz="2400">
              <a:solidFill>
                <a:srgbClr val="000000"/>
              </a:solidFill>
              <a:latin typeface="Lato"/>
              <a:ea typeface="Lato"/>
              <a:cs typeface="Lato"/>
              <a:sym typeface="Lato"/>
            </a:endParaRPr>
          </a:p>
          <a:p>
            <a:pPr indent="0" lvl="0" marL="0" rtl="0" algn="l">
              <a:spcBef>
                <a:spcPts val="1600"/>
              </a:spcBef>
              <a:spcAft>
                <a:spcPts val="1600"/>
              </a:spcAft>
              <a:buNone/>
            </a:pPr>
            <a:r>
              <a:rPr b="1" lang="pt-PT" sz="2400">
                <a:solidFill>
                  <a:srgbClr val="000000"/>
                </a:solidFill>
                <a:latin typeface="Lato"/>
                <a:ea typeface="Lato"/>
                <a:cs typeface="Lato"/>
                <a:sym typeface="Lato"/>
              </a:rPr>
              <a:t>Where: </a:t>
            </a:r>
            <a:r>
              <a:rPr lang="pt-PT" sz="2400">
                <a:solidFill>
                  <a:srgbClr val="000000"/>
                </a:solidFill>
                <a:latin typeface="Lato"/>
                <a:ea typeface="Lato"/>
                <a:cs typeface="Lato"/>
                <a:sym typeface="Lato"/>
              </a:rPr>
              <a:t>Baixa, Porto</a:t>
            </a:r>
            <a:endParaRPr sz="2400">
              <a:solidFill>
                <a:srgbClr val="000000"/>
              </a:solidFill>
              <a:latin typeface="Lato"/>
              <a:ea typeface="Lato"/>
              <a:cs typeface="Lato"/>
              <a:sym typeface="Lato"/>
            </a:endParaRPr>
          </a:p>
        </p:txBody>
      </p:sp>
      <p:pic>
        <p:nvPicPr>
          <p:cNvPr id="274" name="Google Shape;274;p48"/>
          <p:cNvPicPr preferRelativeResize="0"/>
          <p:nvPr/>
        </p:nvPicPr>
        <p:blipFill>
          <a:blip r:embed="rId3">
            <a:alphaModFix/>
          </a:blip>
          <a:stretch>
            <a:fillRect/>
          </a:stretch>
        </p:blipFill>
        <p:spPr>
          <a:xfrm>
            <a:off x="6639600" y="2630375"/>
            <a:ext cx="1675125" cy="16751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280" name="Google Shape;280;p4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pt-PT" sz="2400">
                <a:solidFill>
                  <a:srgbClr val="000000"/>
                </a:solidFill>
                <a:latin typeface="Lato"/>
                <a:ea typeface="Lato"/>
                <a:cs typeface="Lato"/>
                <a:sym typeface="Lato"/>
              </a:rPr>
              <a:t>Joana </a:t>
            </a:r>
            <a:r>
              <a:rPr lang="pt-PT" sz="2400" u="sng">
                <a:solidFill>
                  <a:srgbClr val="000000"/>
                </a:solidFill>
                <a:latin typeface="Lato"/>
                <a:ea typeface="Lato"/>
                <a:cs typeface="Lato"/>
                <a:sym typeface="Lato"/>
              </a:rPr>
              <a:t>meets her friend every Friday</a:t>
            </a:r>
            <a:r>
              <a:rPr lang="pt-PT" sz="2400">
                <a:solidFill>
                  <a:srgbClr val="000000"/>
                </a:solidFill>
                <a:latin typeface="Lato"/>
                <a:ea typeface="Lato"/>
                <a:cs typeface="Lato"/>
                <a:sym typeface="Lato"/>
              </a:rPr>
              <a:t> at 11 AM, 4 stops away from hers. </a:t>
            </a:r>
            <a:endParaRPr sz="2400">
              <a:solidFill>
                <a:srgbClr val="000000"/>
              </a:solidFill>
              <a:latin typeface="Lato"/>
              <a:ea typeface="Lato"/>
              <a:cs typeface="Lato"/>
              <a:sym typeface="Lato"/>
            </a:endParaRPr>
          </a:p>
          <a:p>
            <a:pPr indent="0" lvl="0" marL="0" rtl="0" algn="just">
              <a:spcBef>
                <a:spcPts val="1600"/>
              </a:spcBef>
              <a:spcAft>
                <a:spcPts val="0"/>
              </a:spcAft>
              <a:buNone/>
            </a:pPr>
            <a:r>
              <a:rPr lang="pt-PT" sz="2400">
                <a:solidFill>
                  <a:srgbClr val="000000"/>
                </a:solidFill>
                <a:latin typeface="Lato"/>
                <a:ea typeface="Lato"/>
                <a:cs typeface="Lato"/>
                <a:sym typeface="Lato"/>
              </a:rPr>
              <a:t>She usually buys her ticket on Thursdays at the local shop, but that Thursday </a:t>
            </a:r>
            <a:r>
              <a:rPr lang="pt-PT" sz="2400" u="sng">
                <a:solidFill>
                  <a:srgbClr val="000000"/>
                </a:solidFill>
                <a:latin typeface="Lato"/>
                <a:ea typeface="Lato"/>
                <a:cs typeface="Lato"/>
                <a:sym typeface="Lato"/>
              </a:rPr>
              <a:t>she forgot</a:t>
            </a:r>
            <a:r>
              <a:rPr lang="pt-PT" sz="2400">
                <a:solidFill>
                  <a:srgbClr val="000000"/>
                </a:solidFill>
                <a:latin typeface="Lato"/>
                <a:ea typeface="Lato"/>
                <a:cs typeface="Lato"/>
                <a:sym typeface="Lato"/>
              </a:rPr>
              <a:t>.</a:t>
            </a:r>
            <a:endParaRPr sz="2400">
              <a:solidFill>
                <a:srgbClr val="000000"/>
              </a:solidFill>
              <a:latin typeface="Lato"/>
              <a:ea typeface="Lato"/>
              <a:cs typeface="Lato"/>
              <a:sym typeface="Lato"/>
            </a:endParaRPr>
          </a:p>
          <a:p>
            <a:pPr indent="0" lvl="0" marL="0" rtl="0" algn="just">
              <a:spcBef>
                <a:spcPts val="1600"/>
              </a:spcBef>
              <a:spcAft>
                <a:spcPts val="1600"/>
              </a:spcAft>
              <a:buNone/>
            </a:pPr>
            <a:r>
              <a:rPr lang="pt-PT" sz="2400">
                <a:solidFill>
                  <a:srgbClr val="000000"/>
                </a:solidFill>
                <a:latin typeface="Lato"/>
                <a:ea typeface="Lato"/>
                <a:cs typeface="Lato"/>
                <a:sym typeface="Lato"/>
              </a:rPr>
              <a:t>She arrived at the station at 10:30 AM.</a:t>
            </a:r>
            <a:endParaRPr sz="2400">
              <a:solidFill>
                <a:srgbClr val="000000"/>
              </a:solidFill>
              <a:latin typeface="Lato"/>
              <a:ea typeface="Lato"/>
              <a:cs typeface="Lato"/>
              <a:sym typeface="Lat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4" name="Shape 284"/>
        <p:cNvGrpSpPr/>
        <p:nvPr/>
      </p:nvGrpSpPr>
      <p:grpSpPr>
        <a:xfrm>
          <a:off x="0" y="0"/>
          <a:ext cx="0" cy="0"/>
          <a:chOff x="0" y="0"/>
          <a:chExt cx="0" cy="0"/>
        </a:xfrm>
      </p:grpSpPr>
      <p:sp>
        <p:nvSpPr>
          <p:cNvPr id="285" name="Google Shape;285;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 sequence</a:t>
            </a:r>
            <a:endParaRPr/>
          </a:p>
        </p:txBody>
      </p:sp>
      <p:sp>
        <p:nvSpPr>
          <p:cNvPr id="286" name="Google Shape;286;p50"/>
          <p:cNvSpPr txBox="1"/>
          <p:nvPr>
            <p:ph idx="1" type="body"/>
          </p:nvPr>
        </p:nvSpPr>
        <p:spPr>
          <a:xfrm>
            <a:off x="267750" y="1474750"/>
            <a:ext cx="8520600" cy="3416400"/>
          </a:xfrm>
          <a:prstGeom prst="rect">
            <a:avLst/>
          </a:prstGeom>
        </p:spPr>
        <p:txBody>
          <a:bodyPr anchorCtr="0" anchor="t" bIns="91425" lIns="91425" spcFirstLastPara="1" rIns="91425" wrap="square" tIns="91425">
            <a:noAutofit/>
          </a:bodyPr>
          <a:lstStyle/>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Joana arrived at the station at 10:30 AM.</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Joana proceeds to the platform to validade her card at the same time the metro is arriving.</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She notices that </a:t>
            </a:r>
            <a:r>
              <a:rPr b="1" lang="pt-PT">
                <a:solidFill>
                  <a:srgbClr val="000000"/>
                </a:solidFill>
                <a:latin typeface="Lato"/>
                <a:ea typeface="Lato"/>
                <a:cs typeface="Lato"/>
                <a:sym typeface="Lato"/>
              </a:rPr>
              <a:t>she</a:t>
            </a:r>
            <a:r>
              <a:rPr lang="pt-PT">
                <a:solidFill>
                  <a:srgbClr val="000000"/>
                </a:solidFill>
                <a:latin typeface="Lato"/>
                <a:ea typeface="Lato"/>
                <a:cs typeface="Lato"/>
                <a:sym typeface="Lato"/>
              </a:rPr>
              <a:t> </a:t>
            </a:r>
            <a:r>
              <a:rPr b="1" lang="pt-PT">
                <a:solidFill>
                  <a:srgbClr val="000000"/>
                </a:solidFill>
                <a:latin typeface="Lato"/>
                <a:ea typeface="Lato"/>
                <a:cs typeface="Lato"/>
                <a:sym typeface="Lato"/>
              </a:rPr>
              <a:t>has no valid ticket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marR="0" rtl="0" algn="just">
              <a:lnSpc>
                <a:spcPct val="115000"/>
              </a:lnSpc>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She decides to </a:t>
            </a:r>
            <a:r>
              <a:rPr b="1" lang="pt-PT">
                <a:solidFill>
                  <a:srgbClr val="000000"/>
                </a:solidFill>
                <a:latin typeface="Lato"/>
                <a:ea typeface="Lato"/>
                <a:cs typeface="Lato"/>
                <a:sym typeface="Lato"/>
              </a:rPr>
              <a:t>enter the metro anyway</a:t>
            </a:r>
            <a:r>
              <a:rPr lang="pt-PT">
                <a:solidFill>
                  <a:srgbClr val="000000"/>
                </a:solidFill>
                <a:latin typeface="Lato"/>
                <a:ea typeface="Lato"/>
                <a:cs typeface="Lato"/>
                <a:sym typeface="Lato"/>
              </a:rPr>
              <a:t> since the trip is short and she doesn’t want to walk back to the machine just to buy a ticket.</a:t>
            </a:r>
            <a:endParaRPr>
              <a:solidFill>
                <a:srgbClr val="000000"/>
              </a:solidFill>
              <a:latin typeface="Lato"/>
              <a:ea typeface="Lato"/>
              <a:cs typeface="Lato"/>
              <a:sym typeface="Lato"/>
            </a:endParaRPr>
          </a:p>
          <a:p>
            <a:pPr indent="0" lvl="0" marL="0" rtl="0" algn="just">
              <a:spcBef>
                <a:spcPts val="1600"/>
              </a:spcBef>
              <a:spcAft>
                <a:spcPts val="1600"/>
              </a:spcAft>
              <a:buNone/>
            </a:pPr>
            <a:r>
              <a:rPr lang="pt-PT">
                <a:solidFill>
                  <a:srgbClr val="000000"/>
                </a:solidFill>
                <a:latin typeface="Lato"/>
                <a:ea typeface="Lato"/>
                <a:cs typeface="Lato"/>
                <a:sym typeface="Lato"/>
              </a:rPr>
              <a:t>Nothing bad happened to her, but </a:t>
            </a:r>
            <a:r>
              <a:rPr b="1" lang="pt-PT">
                <a:solidFill>
                  <a:srgbClr val="000000"/>
                </a:solidFill>
                <a:latin typeface="Lato"/>
                <a:ea typeface="Lato"/>
                <a:cs typeface="Lato"/>
                <a:sym typeface="Lato"/>
              </a:rPr>
              <a:t>she felt bad she didn’t pay the ticket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solidFill>
                  <a:srgbClr val="6AA84F"/>
                </a:solidFill>
              </a:rPr>
              <a:t>Scenario sequence with our system</a:t>
            </a:r>
            <a:endParaRPr>
              <a:solidFill>
                <a:srgbClr val="6AA84F"/>
              </a:solidFill>
            </a:endParaRPr>
          </a:p>
        </p:txBody>
      </p:sp>
      <p:sp>
        <p:nvSpPr>
          <p:cNvPr id="292" name="Google Shape;292;p51"/>
          <p:cNvSpPr txBox="1"/>
          <p:nvPr>
            <p:ph idx="1" type="body"/>
          </p:nvPr>
        </p:nvSpPr>
        <p:spPr>
          <a:xfrm>
            <a:off x="267750" y="1474750"/>
            <a:ext cx="8520600" cy="34164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Joana arrived at the station at 10:30 AM.</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She passes through our system and </a:t>
            </a:r>
            <a:r>
              <a:rPr b="1" lang="pt-PT">
                <a:solidFill>
                  <a:srgbClr val="000000"/>
                </a:solidFill>
                <a:latin typeface="Lato"/>
                <a:ea typeface="Lato"/>
                <a:cs typeface="Lato"/>
                <a:sym typeface="Lato"/>
              </a:rPr>
              <a:t>sees her face in red on the screen</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She </a:t>
            </a:r>
            <a:r>
              <a:rPr b="1" lang="pt-PT">
                <a:solidFill>
                  <a:srgbClr val="000000"/>
                </a:solidFill>
                <a:latin typeface="Lato"/>
                <a:ea typeface="Lato"/>
                <a:cs typeface="Lato"/>
                <a:sym typeface="Lato"/>
              </a:rPr>
              <a:t>remembers she didn’t buy the ticket </a:t>
            </a:r>
            <a:r>
              <a:rPr lang="pt-PT">
                <a:solidFill>
                  <a:srgbClr val="000000"/>
                </a:solidFill>
                <a:latin typeface="Lato"/>
                <a:ea typeface="Lato"/>
                <a:cs typeface="Lato"/>
                <a:sym typeface="Lato"/>
              </a:rPr>
              <a:t>on the day before.</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Since she is still close to the machines, she </a:t>
            </a:r>
            <a:r>
              <a:rPr b="1" lang="pt-PT">
                <a:solidFill>
                  <a:srgbClr val="000000"/>
                </a:solidFill>
                <a:latin typeface="Lato"/>
                <a:ea typeface="Lato"/>
                <a:cs typeface="Lato"/>
                <a:sym typeface="Lato"/>
              </a:rPr>
              <a:t>decides to go back and buy a ticket</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342900" lvl="0" marL="457200" rtl="0" algn="just">
              <a:spcBef>
                <a:spcPts val="0"/>
              </a:spcBef>
              <a:spcAft>
                <a:spcPts val="0"/>
              </a:spcAft>
              <a:buClr>
                <a:srgbClr val="000000"/>
              </a:buClr>
              <a:buSzPts val="1800"/>
              <a:buFont typeface="Lato"/>
              <a:buAutoNum type="arabicPeriod"/>
            </a:pPr>
            <a:r>
              <a:rPr lang="pt-PT">
                <a:solidFill>
                  <a:srgbClr val="000000"/>
                </a:solidFill>
                <a:latin typeface="Lato"/>
                <a:ea typeface="Lato"/>
                <a:cs typeface="Lato"/>
                <a:sym typeface="Lato"/>
              </a:rPr>
              <a:t>She goes to the metro platform and validates her ticket before entering the metro.</a:t>
            </a:r>
            <a:endParaRPr>
              <a:solidFill>
                <a:srgbClr val="000000"/>
              </a:solidFill>
              <a:latin typeface="Lato"/>
              <a:ea typeface="Lato"/>
              <a:cs typeface="Lato"/>
              <a:sym typeface="Lato"/>
            </a:endParaRPr>
          </a:p>
          <a:p>
            <a:pPr indent="0" lvl="0" marL="0" rtl="0" algn="just">
              <a:spcBef>
                <a:spcPts val="1600"/>
              </a:spcBef>
              <a:spcAft>
                <a:spcPts val="0"/>
              </a:spcAft>
              <a:buNone/>
            </a:pPr>
            <a:r>
              <a:rPr lang="pt-PT">
                <a:solidFill>
                  <a:srgbClr val="000000"/>
                </a:solidFill>
                <a:latin typeface="Lato"/>
                <a:ea typeface="Lato"/>
                <a:cs typeface="Lato"/>
                <a:sym typeface="Lato"/>
              </a:rPr>
              <a:t>She </a:t>
            </a:r>
            <a:r>
              <a:rPr b="1" lang="pt-PT">
                <a:solidFill>
                  <a:srgbClr val="000000"/>
                </a:solidFill>
                <a:latin typeface="Lato"/>
                <a:ea typeface="Lato"/>
                <a:cs typeface="Lato"/>
                <a:sym typeface="Lato"/>
              </a:rPr>
              <a:t>payed for her ticket </a:t>
            </a:r>
            <a:r>
              <a:rPr lang="pt-PT">
                <a:solidFill>
                  <a:srgbClr val="000000"/>
                </a:solidFill>
                <a:latin typeface="Lato"/>
                <a:ea typeface="Lato"/>
                <a:cs typeface="Lato"/>
                <a:sym typeface="Lato"/>
              </a:rPr>
              <a:t>this time, making it so that </a:t>
            </a:r>
            <a:r>
              <a:rPr b="1" lang="pt-PT">
                <a:solidFill>
                  <a:srgbClr val="000000"/>
                </a:solidFill>
                <a:latin typeface="Lato"/>
                <a:ea typeface="Lato"/>
                <a:cs typeface="Lato"/>
                <a:sym typeface="Lato"/>
              </a:rPr>
              <a:t>she doesn’t feel bad</a:t>
            </a:r>
            <a:r>
              <a:rPr lang="pt-PT">
                <a:solidFill>
                  <a:srgbClr val="000000"/>
                </a:solidFill>
                <a:latin typeface="Lato"/>
                <a:ea typeface="Lato"/>
                <a:cs typeface="Lato"/>
                <a:sym typeface="Lato"/>
              </a:rPr>
              <a:t>.</a:t>
            </a:r>
            <a:endParaRPr>
              <a:solidFill>
                <a:srgbClr val="000000"/>
              </a:solidFill>
              <a:latin typeface="Lato"/>
              <a:ea typeface="Lato"/>
              <a:cs typeface="Lato"/>
              <a:sym typeface="Lato"/>
            </a:endParaRPr>
          </a:p>
          <a:p>
            <a:pPr indent="0" lvl="0" marL="457200" rtl="0" algn="just">
              <a:spcBef>
                <a:spcPts val="1600"/>
              </a:spcBef>
              <a:spcAft>
                <a:spcPts val="0"/>
              </a:spcAft>
              <a:buNone/>
            </a:pPr>
            <a:r>
              <a:t/>
            </a:r>
            <a:endParaRPr b="1">
              <a:latin typeface="Lato"/>
              <a:ea typeface="Lato"/>
              <a:cs typeface="Lato"/>
              <a:sym typeface="Lato"/>
            </a:endParaRPr>
          </a:p>
          <a:p>
            <a:pPr indent="0" lvl="0" marL="0" rtl="0" algn="l">
              <a:lnSpc>
                <a:spcPct val="100000"/>
              </a:lnSpc>
              <a:spcBef>
                <a:spcPts val="1600"/>
              </a:spcBef>
              <a:spcAft>
                <a:spcPts val="0"/>
              </a:spcAft>
              <a:buNone/>
            </a:pPr>
            <a:r>
              <a:t/>
            </a:r>
            <a:endParaRPr sz="1100">
              <a:solidFill>
                <a:srgbClr val="000000"/>
              </a:solidFill>
              <a:latin typeface="Arial"/>
              <a:ea typeface="Arial"/>
              <a:cs typeface="Arial"/>
              <a:sym typeface="Arial"/>
            </a:endParaRPr>
          </a:p>
          <a:p>
            <a:pPr indent="0" lvl="0" marL="0" rtl="0" algn="just">
              <a:spcBef>
                <a:spcPts val="0"/>
              </a:spcBef>
              <a:spcAft>
                <a:spcPts val="1600"/>
              </a:spcAft>
              <a:buNone/>
            </a:pPr>
            <a:r>
              <a:t/>
            </a:r>
            <a:endParaRPr>
              <a:solidFill>
                <a:srgbClr val="000000"/>
              </a:solidFill>
              <a:latin typeface="Lato"/>
              <a:ea typeface="Lato"/>
              <a:cs typeface="Lato"/>
              <a:sym typeface="Lat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6" name="Shape 296"/>
        <p:cNvGrpSpPr/>
        <p:nvPr/>
      </p:nvGrpSpPr>
      <p:grpSpPr>
        <a:xfrm>
          <a:off x="0" y="0"/>
          <a:ext cx="0" cy="0"/>
          <a:chOff x="0" y="0"/>
          <a:chExt cx="0" cy="0"/>
        </a:xfrm>
      </p:grpSpPr>
      <p:sp>
        <p:nvSpPr>
          <p:cNvPr id="297" name="Google Shape;297;p52"/>
          <p:cNvSpPr txBox="1"/>
          <p:nvPr>
            <p:ph type="title"/>
          </p:nvPr>
        </p:nvSpPr>
        <p:spPr>
          <a:xfrm>
            <a:off x="490250" y="526350"/>
            <a:ext cx="5683800" cy="4090800"/>
          </a:xfrm>
          <a:prstGeom prst="rect">
            <a:avLst/>
          </a:prstGeom>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pt-PT"/>
              <a:t>Prioritization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53"/>
          <p:cNvSpPr txBox="1"/>
          <p:nvPr>
            <p:ph idx="4294967295"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solidFill>
                  <a:schemeClr val="dk1"/>
                </a:solidFill>
              </a:rPr>
              <a:t>Prioritization</a:t>
            </a:r>
            <a:endParaRPr>
              <a:solidFill>
                <a:schemeClr val="dk1"/>
              </a:solidFill>
            </a:endParaRPr>
          </a:p>
        </p:txBody>
      </p:sp>
      <p:sp>
        <p:nvSpPr>
          <p:cNvPr id="303" name="Google Shape;303;p53"/>
          <p:cNvSpPr txBox="1"/>
          <p:nvPr>
            <p:ph idx="4294967295" type="body"/>
          </p:nvPr>
        </p:nvSpPr>
        <p:spPr>
          <a:xfrm>
            <a:off x="267750" y="1474750"/>
            <a:ext cx="852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Lato"/>
              <a:buAutoNum type="arabicPeriod"/>
            </a:pPr>
            <a:r>
              <a:rPr lang="pt-PT" sz="2400">
                <a:solidFill>
                  <a:srgbClr val="000000"/>
                </a:solidFill>
                <a:latin typeface="Lato"/>
                <a:ea typeface="Lato"/>
                <a:cs typeface="Lato"/>
                <a:sym typeface="Lato"/>
              </a:rPr>
              <a:t>Upload the user's face to the database </a:t>
            </a:r>
            <a:r>
              <a:rPr b="1" lang="pt-PT">
                <a:solidFill>
                  <a:srgbClr val="000000"/>
                </a:solidFill>
                <a:latin typeface="Lato"/>
                <a:ea typeface="Lato"/>
                <a:cs typeface="Lato"/>
                <a:sym typeface="Lato"/>
              </a:rPr>
              <a:t>- 19 November </a:t>
            </a:r>
            <a:endParaRPr b="1">
              <a:solidFill>
                <a:srgbClr val="000000"/>
              </a:solidFill>
              <a:latin typeface="Lato"/>
              <a:ea typeface="Lato"/>
              <a:cs typeface="Lato"/>
              <a:sym typeface="Lato"/>
            </a:endParaRPr>
          </a:p>
          <a:p>
            <a:pPr indent="-381000" lvl="0" marL="457200" rtl="0" algn="l">
              <a:lnSpc>
                <a:spcPct val="100000"/>
              </a:lnSpc>
              <a:spcBef>
                <a:spcPts val="0"/>
              </a:spcBef>
              <a:spcAft>
                <a:spcPts val="0"/>
              </a:spcAft>
              <a:buClr>
                <a:srgbClr val="000000"/>
              </a:buClr>
              <a:buSzPts val="2400"/>
              <a:buFont typeface="Lato"/>
              <a:buAutoNum type="arabicPeriod"/>
            </a:pPr>
            <a:r>
              <a:rPr lang="pt-PT" sz="2400">
                <a:solidFill>
                  <a:srgbClr val="000000"/>
                </a:solidFill>
                <a:latin typeface="Lato"/>
                <a:ea typeface="Lato"/>
                <a:cs typeface="Lato"/>
                <a:sym typeface="Lato"/>
              </a:rPr>
              <a:t>Face recognition </a:t>
            </a:r>
            <a:r>
              <a:rPr b="1" lang="pt-PT">
                <a:solidFill>
                  <a:srgbClr val="000000"/>
                </a:solidFill>
                <a:latin typeface="Lato"/>
                <a:ea typeface="Lato"/>
                <a:cs typeface="Lato"/>
                <a:sym typeface="Lato"/>
              </a:rPr>
              <a:t>- 19 November </a:t>
            </a:r>
            <a:endParaRPr sz="2400">
              <a:solidFill>
                <a:srgbClr val="000000"/>
              </a:solidFill>
              <a:latin typeface="Lato"/>
              <a:ea typeface="Lato"/>
              <a:cs typeface="Lato"/>
              <a:sym typeface="Lato"/>
            </a:endParaRPr>
          </a:p>
          <a:p>
            <a:pPr indent="-381000" lvl="0" marL="457200" rtl="0" algn="l">
              <a:lnSpc>
                <a:spcPct val="100000"/>
              </a:lnSpc>
              <a:spcBef>
                <a:spcPts val="0"/>
              </a:spcBef>
              <a:spcAft>
                <a:spcPts val="0"/>
              </a:spcAft>
              <a:buClr>
                <a:srgbClr val="000000"/>
              </a:buClr>
              <a:buSzPts val="2400"/>
              <a:buFont typeface="Lato"/>
              <a:buAutoNum type="arabicPeriod"/>
            </a:pPr>
            <a:r>
              <a:rPr lang="pt-PT" sz="2400">
                <a:solidFill>
                  <a:srgbClr val="000000"/>
                </a:solidFill>
                <a:latin typeface="Lato"/>
                <a:ea typeface="Lato"/>
                <a:cs typeface="Lato"/>
                <a:sym typeface="Lato"/>
              </a:rPr>
              <a:t>Filtered faces on the displays </a:t>
            </a:r>
            <a:r>
              <a:rPr b="1" lang="pt-PT">
                <a:solidFill>
                  <a:srgbClr val="000000"/>
                </a:solidFill>
                <a:latin typeface="Lato"/>
                <a:ea typeface="Lato"/>
                <a:cs typeface="Lato"/>
                <a:sym typeface="Lato"/>
              </a:rPr>
              <a:t>- 26 November </a:t>
            </a:r>
            <a:endParaRPr sz="2400">
              <a:solidFill>
                <a:srgbClr val="000000"/>
              </a:solidFill>
              <a:latin typeface="Lato"/>
              <a:ea typeface="Lato"/>
              <a:cs typeface="Lato"/>
              <a:sym typeface="Lato"/>
            </a:endParaRPr>
          </a:p>
          <a:p>
            <a:pPr indent="-381000" lvl="0" marL="457200" rtl="0" algn="l">
              <a:lnSpc>
                <a:spcPct val="100000"/>
              </a:lnSpc>
              <a:spcBef>
                <a:spcPts val="0"/>
              </a:spcBef>
              <a:spcAft>
                <a:spcPts val="0"/>
              </a:spcAft>
              <a:buClr>
                <a:srgbClr val="000000"/>
              </a:buClr>
              <a:buSzPts val="2400"/>
              <a:buFont typeface="Lato"/>
              <a:buAutoNum type="arabicPeriod"/>
            </a:pPr>
            <a:r>
              <a:rPr lang="pt-PT" sz="2400">
                <a:solidFill>
                  <a:srgbClr val="000000"/>
                </a:solidFill>
                <a:latin typeface="Lato"/>
                <a:ea typeface="Lato"/>
                <a:cs typeface="Lato"/>
                <a:sym typeface="Lato"/>
              </a:rPr>
              <a:t>Tracking system </a:t>
            </a:r>
            <a:r>
              <a:rPr b="1" lang="pt-PT">
                <a:solidFill>
                  <a:srgbClr val="000000"/>
                </a:solidFill>
                <a:latin typeface="Lato"/>
                <a:ea typeface="Lato"/>
                <a:cs typeface="Lato"/>
                <a:sym typeface="Lato"/>
              </a:rPr>
              <a:t>- 26 November </a:t>
            </a:r>
            <a:endParaRPr sz="2400">
              <a:solidFill>
                <a:srgbClr val="000000"/>
              </a:solidFill>
              <a:latin typeface="Lato"/>
              <a:ea typeface="Lato"/>
              <a:cs typeface="Lato"/>
              <a:sym typeface="Lato"/>
            </a:endParaRPr>
          </a:p>
          <a:p>
            <a:pPr indent="-381000" lvl="0" marL="457200" rtl="0" algn="l">
              <a:lnSpc>
                <a:spcPct val="100000"/>
              </a:lnSpc>
              <a:spcBef>
                <a:spcPts val="0"/>
              </a:spcBef>
              <a:spcAft>
                <a:spcPts val="0"/>
              </a:spcAft>
              <a:buClr>
                <a:srgbClr val="000000"/>
              </a:buClr>
              <a:buSzPts val="2400"/>
              <a:buFont typeface="Lato"/>
              <a:buAutoNum type="arabicPeriod"/>
            </a:pPr>
            <a:r>
              <a:rPr lang="pt-PT" sz="2400">
                <a:solidFill>
                  <a:srgbClr val="000000"/>
                </a:solidFill>
                <a:latin typeface="Lato"/>
                <a:ea typeface="Lato"/>
                <a:cs typeface="Lato"/>
                <a:sym typeface="Lato"/>
              </a:rPr>
              <a:t>Card optimization for the system </a:t>
            </a:r>
            <a:r>
              <a:rPr b="1" lang="pt-PT">
                <a:solidFill>
                  <a:srgbClr val="000000"/>
                </a:solidFill>
                <a:latin typeface="Lato"/>
                <a:ea typeface="Lato"/>
                <a:cs typeface="Lato"/>
                <a:sym typeface="Lato"/>
              </a:rPr>
              <a:t>- 3 December</a:t>
            </a:r>
            <a:endParaRPr sz="2400">
              <a:solidFill>
                <a:srgbClr val="000000"/>
              </a:solidFill>
              <a:latin typeface="Lato"/>
              <a:ea typeface="Lato"/>
              <a:cs typeface="Lato"/>
              <a:sym typeface="Lato"/>
            </a:endParaRPr>
          </a:p>
          <a:p>
            <a:pPr indent="0" lvl="0" marL="0" rtl="0" algn="l">
              <a:lnSpc>
                <a:spcPct val="100000"/>
              </a:lnSpc>
              <a:spcBef>
                <a:spcPts val="0"/>
              </a:spcBef>
              <a:spcAft>
                <a:spcPts val="0"/>
              </a:spcAft>
              <a:buNone/>
            </a:pPr>
            <a:r>
              <a:t/>
            </a:r>
            <a:endParaRPr sz="1100">
              <a:solidFill>
                <a:srgbClr val="000000"/>
              </a:solidFill>
              <a:latin typeface="Arial"/>
              <a:ea typeface="Arial"/>
              <a:cs typeface="Arial"/>
              <a:sym typeface="Arial"/>
            </a:endParaRPr>
          </a:p>
          <a:p>
            <a:pPr indent="0" lvl="0" marL="0" rtl="0" algn="just">
              <a:spcBef>
                <a:spcPts val="0"/>
              </a:spcBef>
              <a:spcAft>
                <a:spcPts val="1600"/>
              </a:spcAft>
              <a:buNone/>
            </a:pPr>
            <a:r>
              <a:t/>
            </a:r>
            <a:endParaRPr>
              <a:solidFill>
                <a:srgbClr val="000000"/>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pic>
        <p:nvPicPr>
          <p:cNvPr id="112" name="Google Shape;112;p27"/>
          <p:cNvPicPr preferRelativeResize="0"/>
          <p:nvPr/>
        </p:nvPicPr>
        <p:blipFill>
          <a:blip r:embed="rId3">
            <a:alphaModFix/>
          </a:blip>
          <a:stretch>
            <a:fillRect/>
          </a:stretch>
        </p:blipFill>
        <p:spPr>
          <a:xfrm>
            <a:off x="152400" y="152400"/>
            <a:ext cx="1673350" cy="1673350"/>
          </a:xfrm>
          <a:prstGeom prst="rect">
            <a:avLst/>
          </a:prstGeom>
          <a:noFill/>
          <a:ln>
            <a:noFill/>
          </a:ln>
        </p:spPr>
      </p:pic>
      <p:sp>
        <p:nvSpPr>
          <p:cNvPr id="113" name="Google Shape;113;p27"/>
          <p:cNvSpPr txBox="1"/>
          <p:nvPr/>
        </p:nvSpPr>
        <p:spPr>
          <a:xfrm>
            <a:off x="241525" y="1906063"/>
            <a:ext cx="1608000" cy="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Pedro 	</a:t>
            </a:r>
            <a:endParaRPr sz="2400">
              <a:solidFill>
                <a:schemeClr val="dk1"/>
              </a:solidFill>
              <a:latin typeface="Alfa Slab One"/>
              <a:ea typeface="Alfa Slab One"/>
              <a:cs typeface="Alfa Slab One"/>
              <a:sym typeface="Alfa Slab One"/>
            </a:endParaRPr>
          </a:p>
          <a:p>
            <a:pPr indent="0" lvl="0" marL="0" rtl="0" algn="l">
              <a:spcBef>
                <a:spcPts val="0"/>
              </a:spcBef>
              <a:spcAft>
                <a:spcPts val="0"/>
              </a:spcAft>
              <a:buNone/>
            </a:pPr>
            <a:r>
              <a:rPr lang="pt-PT">
                <a:latin typeface="Lato Black"/>
                <a:ea typeface="Lato Black"/>
                <a:cs typeface="Lato Black"/>
                <a:sym typeface="Lato Black"/>
              </a:rPr>
              <a:t>Student</a:t>
            </a:r>
            <a:endParaRPr>
              <a:latin typeface="Lato Black"/>
              <a:ea typeface="Lato Black"/>
              <a:cs typeface="Lato Black"/>
              <a:sym typeface="Lato Black"/>
            </a:endParaRPr>
          </a:p>
          <a:p>
            <a:pPr indent="0" lvl="0" marL="0" rtl="0" algn="l">
              <a:spcBef>
                <a:spcPts val="0"/>
              </a:spcBef>
              <a:spcAft>
                <a:spcPts val="0"/>
              </a:spcAft>
              <a:buNone/>
            </a:pPr>
            <a:r>
              <a:t/>
            </a:r>
            <a:endParaRPr b="1">
              <a:latin typeface="Lato"/>
              <a:ea typeface="Lato"/>
              <a:cs typeface="Lato"/>
              <a:sym typeface="Lato"/>
            </a:endParaRPr>
          </a:p>
        </p:txBody>
      </p:sp>
      <p:sp>
        <p:nvSpPr>
          <p:cNvPr id="114" name="Google Shape;114;p27"/>
          <p:cNvSpPr txBox="1"/>
          <p:nvPr/>
        </p:nvSpPr>
        <p:spPr>
          <a:xfrm>
            <a:off x="6126525" y="149327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Frustrations</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He has to take out a card and validate it every single time while walking to the metro, and he must be play closer attention to </a:t>
            </a:r>
            <a:r>
              <a:rPr b="1" lang="pt-PT" sz="1000">
                <a:latin typeface="Lato"/>
                <a:ea typeface="Lato"/>
                <a:cs typeface="Lato"/>
                <a:sym typeface="Lato"/>
              </a:rPr>
              <a:t>not forget it at home</a:t>
            </a:r>
            <a:r>
              <a:rPr lang="pt-PT" sz="1000">
                <a:latin typeface="Lato"/>
                <a:ea typeface="Lato"/>
                <a:cs typeface="Lato"/>
                <a:sym typeface="Lato"/>
              </a:rPr>
              <a:t>.</a:t>
            </a:r>
            <a:endParaRPr sz="1000">
              <a:latin typeface="Lato"/>
              <a:ea typeface="Lato"/>
              <a:cs typeface="Lato"/>
              <a:sym typeface="Lato"/>
            </a:endParaRPr>
          </a:p>
        </p:txBody>
      </p:sp>
      <p:sp>
        <p:nvSpPr>
          <p:cNvPr id="115" name="Google Shape;115;p27"/>
          <p:cNvSpPr txBox="1"/>
          <p:nvPr/>
        </p:nvSpPr>
        <p:spPr>
          <a:xfrm>
            <a:off x="2713375" y="3062125"/>
            <a:ext cx="2133600" cy="145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pt-PT" sz="2400">
                <a:solidFill>
                  <a:schemeClr val="dk1"/>
                </a:solidFill>
                <a:latin typeface="Alfa Slab One"/>
                <a:ea typeface="Alfa Slab One"/>
                <a:cs typeface="Alfa Slab One"/>
                <a:sym typeface="Alfa Slab One"/>
              </a:rPr>
              <a:t>Goals</a:t>
            </a:r>
            <a:endParaRPr sz="2400">
              <a:solidFill>
                <a:schemeClr val="dk1"/>
              </a:solidFill>
              <a:latin typeface="Alfa Slab One"/>
              <a:ea typeface="Alfa Slab One"/>
              <a:cs typeface="Alfa Slab One"/>
              <a:sym typeface="Alfa Slab One"/>
            </a:endParaRPr>
          </a:p>
          <a:p>
            <a:pPr indent="-292100" lvl="0" marL="457200" rtl="0" algn="l">
              <a:spcBef>
                <a:spcPts val="1000"/>
              </a:spcBef>
              <a:spcAft>
                <a:spcPts val="0"/>
              </a:spcAft>
              <a:buSzPts val="1000"/>
              <a:buFont typeface="Lato"/>
              <a:buChar char="➔"/>
            </a:pPr>
            <a:r>
              <a:rPr lang="pt-PT" sz="1000">
                <a:highlight>
                  <a:srgbClr val="FFFFFF"/>
                </a:highlight>
                <a:latin typeface="Lato"/>
                <a:ea typeface="Lato"/>
                <a:cs typeface="Lato"/>
                <a:sym typeface="Lato"/>
              </a:rPr>
              <a:t>S</a:t>
            </a:r>
            <a:r>
              <a:rPr lang="pt-PT" sz="1000">
                <a:highlight>
                  <a:srgbClr val="FFFFFF"/>
                </a:highlight>
                <a:latin typeface="Lato"/>
                <a:ea typeface="Lato"/>
                <a:cs typeface="Lato"/>
                <a:sym typeface="Lato"/>
              </a:rPr>
              <a:t>ave money</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Attend classes</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Go to parties</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Finding the fastest way to his destination</a:t>
            </a:r>
            <a:endParaRPr sz="2400">
              <a:solidFill>
                <a:schemeClr val="dk1"/>
              </a:solidFill>
              <a:latin typeface="Lato"/>
              <a:ea typeface="Lato"/>
              <a:cs typeface="Lato"/>
              <a:sym typeface="Lato"/>
            </a:endParaRPr>
          </a:p>
        </p:txBody>
      </p:sp>
      <p:sp>
        <p:nvSpPr>
          <p:cNvPr id="116" name="Google Shape;116;p27"/>
          <p:cNvSpPr txBox="1"/>
          <p:nvPr/>
        </p:nvSpPr>
        <p:spPr>
          <a:xfrm>
            <a:off x="2713375" y="152400"/>
            <a:ext cx="2907000" cy="236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Attitude</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highlight>
                  <a:srgbClr val="FFFFFF"/>
                </a:highlight>
                <a:latin typeface="Lato"/>
                <a:ea typeface="Lato"/>
                <a:cs typeface="Lato"/>
                <a:sym typeface="Lato"/>
              </a:rPr>
              <a:t>Metro tickets are </a:t>
            </a:r>
            <a:r>
              <a:rPr b="1" lang="pt-PT" sz="1000">
                <a:highlight>
                  <a:srgbClr val="FFFFFF"/>
                </a:highlight>
                <a:latin typeface="Lato"/>
                <a:ea typeface="Lato"/>
                <a:cs typeface="Lato"/>
                <a:sym typeface="Lato"/>
              </a:rPr>
              <a:t>too expensive.</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He sometimes takes the risk and </a:t>
            </a:r>
            <a:r>
              <a:rPr b="1" lang="pt-PT" sz="1000">
                <a:highlight>
                  <a:srgbClr val="FFFFFF"/>
                </a:highlight>
                <a:latin typeface="Lato"/>
                <a:ea typeface="Lato"/>
                <a:cs typeface="Lato"/>
                <a:sym typeface="Lato"/>
              </a:rPr>
              <a:t>drives without a ticket</a:t>
            </a:r>
            <a:r>
              <a:rPr lang="pt-PT" sz="1000">
                <a:highlight>
                  <a:srgbClr val="FFFFFF"/>
                </a:highlight>
                <a:latin typeface="Lato"/>
                <a:ea typeface="Lato"/>
                <a:cs typeface="Lato"/>
                <a:sym typeface="Lato"/>
              </a:rPr>
              <a:t> when his monthly ticket is finished and he wants to save some money.</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The only thing that motivates him to pay is a </a:t>
            </a:r>
            <a:r>
              <a:rPr b="1" lang="pt-PT" sz="1000">
                <a:highlight>
                  <a:srgbClr val="FFFFFF"/>
                </a:highlight>
                <a:latin typeface="Lato"/>
                <a:ea typeface="Lato"/>
                <a:cs typeface="Lato"/>
                <a:sym typeface="Lato"/>
              </a:rPr>
              <a:t>fear of </a:t>
            </a:r>
            <a:r>
              <a:rPr b="1" lang="pt-PT" sz="1000">
                <a:highlight>
                  <a:srgbClr val="FFFFFF"/>
                </a:highlight>
                <a:latin typeface="Lato"/>
                <a:ea typeface="Lato"/>
                <a:cs typeface="Lato"/>
                <a:sym typeface="Lato"/>
              </a:rPr>
              <a:t>being</a:t>
            </a:r>
            <a:r>
              <a:rPr b="1" lang="pt-PT" sz="1000">
                <a:highlight>
                  <a:srgbClr val="FFFFFF"/>
                </a:highlight>
                <a:latin typeface="Lato"/>
                <a:ea typeface="Lato"/>
                <a:cs typeface="Lato"/>
                <a:sym typeface="Lato"/>
              </a:rPr>
              <a:t> caught</a:t>
            </a:r>
            <a:r>
              <a:rPr lang="pt-PT" sz="1000">
                <a:highlight>
                  <a:srgbClr val="FFFFFF"/>
                </a:highlight>
                <a:latin typeface="Lato"/>
                <a:ea typeface="Lato"/>
                <a:cs typeface="Lato"/>
                <a:sym typeface="Lato"/>
              </a:rPr>
              <a:t> and the fine he would have to pay.</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Sometimes he also forget his monthly pass at home. He chooses metro because it is the fastest way to get from one place to another.</a:t>
            </a:r>
            <a:endParaRPr sz="2400">
              <a:solidFill>
                <a:schemeClr val="dk1"/>
              </a:solidFill>
              <a:latin typeface="Lato"/>
              <a:ea typeface="Lato"/>
              <a:cs typeface="Lato"/>
              <a:sym typeface="Lato"/>
            </a:endParaRPr>
          </a:p>
        </p:txBody>
      </p:sp>
      <p:graphicFrame>
        <p:nvGraphicFramePr>
          <p:cNvPr id="117" name="Google Shape;117;p27"/>
          <p:cNvGraphicFramePr/>
          <p:nvPr/>
        </p:nvGraphicFramePr>
        <p:xfrm>
          <a:off x="76200" y="2820375"/>
          <a:ext cx="3000000" cy="3000000"/>
        </p:xfrm>
        <a:graphic>
          <a:graphicData uri="http://schemas.openxmlformats.org/drawingml/2006/table">
            <a:tbl>
              <a:tblPr>
                <a:noFill/>
                <a:tableStyleId>{F05933B2-8181-4599-86A5-120D6B83AB69}</a:tableStyleId>
              </a:tblPr>
              <a:tblGrid>
                <a:gridCol w="948350"/>
                <a:gridCol w="1541450"/>
              </a:tblGrid>
              <a:tr h="35672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Age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solidFill>
                            <a:srgbClr val="434343"/>
                          </a:solidFill>
                          <a:latin typeface="Lato"/>
                          <a:ea typeface="Lato"/>
                          <a:cs typeface="Lato"/>
                          <a:sym typeface="Lato"/>
                        </a:rPr>
                        <a:t>22</a:t>
                      </a:r>
                      <a:endParaRPr b="1" sz="1200">
                        <a:solidFill>
                          <a:srgbClr val="434343"/>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1162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Profession</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solidFill>
                            <a:srgbClr val="434343"/>
                          </a:solidFill>
                          <a:latin typeface="Lato"/>
                          <a:ea typeface="Lato"/>
                          <a:cs typeface="Lato"/>
                          <a:sym typeface="Lato"/>
                        </a:rPr>
                        <a:t>J</a:t>
                      </a:r>
                      <a:r>
                        <a:rPr b="1" lang="pt-PT" sz="1200">
                          <a:solidFill>
                            <a:srgbClr val="434343"/>
                          </a:solidFill>
                          <a:latin typeface="Lato"/>
                          <a:ea typeface="Lato"/>
                          <a:cs typeface="Lato"/>
                          <a:sym typeface="Lato"/>
                        </a:rPr>
                        <a:t>ournalism student at the University of Porto</a:t>
                      </a:r>
                      <a:endParaRPr b="1" sz="1200">
                        <a:solidFill>
                          <a:srgbClr val="434343"/>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5341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Frequency of travels</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solidFill>
                            <a:srgbClr val="434343"/>
                          </a:solidFill>
                          <a:latin typeface="Lato"/>
                          <a:ea typeface="Lato"/>
                          <a:cs typeface="Lato"/>
                          <a:sym typeface="Lato"/>
                        </a:rPr>
                        <a:t>Every day</a:t>
                      </a:r>
                      <a:endParaRPr b="1" sz="1200">
                        <a:solidFill>
                          <a:srgbClr val="434343"/>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71162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Ticket type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solidFill>
                            <a:srgbClr val="434343"/>
                          </a:solidFill>
                          <a:latin typeface="Lato"/>
                          <a:ea typeface="Lato"/>
                          <a:cs typeface="Lato"/>
                          <a:sym typeface="Lato"/>
                        </a:rPr>
                        <a:t>M</a:t>
                      </a:r>
                      <a:r>
                        <a:rPr b="1" lang="pt-PT" sz="1200">
                          <a:solidFill>
                            <a:srgbClr val="434343"/>
                          </a:solidFill>
                          <a:latin typeface="Lato"/>
                          <a:ea typeface="Lato"/>
                          <a:cs typeface="Lato"/>
                          <a:sym typeface="Lato"/>
                        </a:rPr>
                        <a:t>onthly pass</a:t>
                      </a:r>
                      <a:endParaRPr b="1" sz="1200">
                        <a:solidFill>
                          <a:srgbClr val="434343"/>
                        </a:solidFill>
                        <a:latin typeface="Lato"/>
                        <a:ea typeface="Lato"/>
                        <a:cs typeface="Lato"/>
                        <a:sym typeface="Lato"/>
                      </a:endParaRPr>
                    </a:p>
                    <a:p>
                      <a:pPr indent="0" lvl="0" marL="0" rtl="0" algn="l">
                        <a:spcBef>
                          <a:spcPts val="0"/>
                        </a:spcBef>
                        <a:spcAft>
                          <a:spcPts val="0"/>
                        </a:spcAft>
                        <a:buNone/>
                      </a:pPr>
                      <a:r>
                        <a:t/>
                      </a:r>
                      <a:endParaRPr b="1" sz="1200">
                        <a:solidFill>
                          <a:srgbClr val="434343"/>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18" name="Google Shape;118;p27"/>
          <p:cNvSpPr txBox="1"/>
          <p:nvPr/>
        </p:nvSpPr>
        <p:spPr>
          <a:xfrm>
            <a:off x="6126525" y="100825"/>
            <a:ext cx="26904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Motivations</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His main motivations is to </a:t>
            </a:r>
            <a:r>
              <a:rPr b="1" lang="pt-PT" sz="1000">
                <a:latin typeface="Lato"/>
                <a:ea typeface="Lato"/>
                <a:cs typeface="Lato"/>
                <a:sym typeface="Lato"/>
              </a:rPr>
              <a:t>travel cheap and preferably fast</a:t>
            </a:r>
            <a:r>
              <a:rPr lang="pt-PT" sz="1000">
                <a:latin typeface="Lato"/>
                <a:ea typeface="Lato"/>
                <a:cs typeface="Lato"/>
                <a:sym typeface="Lato"/>
              </a:rPr>
              <a:t>.</a:t>
            </a:r>
            <a:endParaRPr sz="1000">
              <a:latin typeface="Lato"/>
              <a:ea typeface="Lato"/>
              <a:cs typeface="Lato"/>
              <a:sym typeface="Lato"/>
            </a:endParaRPr>
          </a:p>
        </p:txBody>
      </p:sp>
      <p:cxnSp>
        <p:nvCxnSpPr>
          <p:cNvPr id="119" name="Google Shape;119;p27"/>
          <p:cNvCxnSpPr/>
          <p:nvPr/>
        </p:nvCxnSpPr>
        <p:spPr>
          <a:xfrm>
            <a:off x="2638850" y="0"/>
            <a:ext cx="0" cy="5134500"/>
          </a:xfrm>
          <a:prstGeom prst="straightConnector1">
            <a:avLst/>
          </a:prstGeom>
          <a:noFill/>
          <a:ln cap="flat" cmpd="sng" w="9525">
            <a:solidFill>
              <a:srgbClr val="999999"/>
            </a:solidFill>
            <a:prstDash val="lgDash"/>
            <a:round/>
            <a:headEnd len="med" w="med" type="none"/>
            <a:tailEnd len="med" w="med" type="none"/>
          </a:ln>
        </p:spPr>
      </p:cxnSp>
      <p:cxnSp>
        <p:nvCxnSpPr>
          <p:cNvPr id="120" name="Google Shape;120;p27"/>
          <p:cNvCxnSpPr/>
          <p:nvPr/>
        </p:nvCxnSpPr>
        <p:spPr>
          <a:xfrm>
            <a:off x="228600" y="2765775"/>
            <a:ext cx="2271300" cy="0"/>
          </a:xfrm>
          <a:prstGeom prst="straightConnector1">
            <a:avLst/>
          </a:prstGeom>
          <a:noFill/>
          <a:ln cap="flat" cmpd="sng" w="9525">
            <a:solidFill>
              <a:srgbClr val="999999"/>
            </a:solidFill>
            <a:prstDash val="lgDash"/>
            <a:round/>
            <a:headEnd len="med" w="med" type="none"/>
            <a:tailEnd len="med" w="med" type="none"/>
          </a:ln>
        </p:spPr>
      </p:cxnSp>
      <p:sp>
        <p:nvSpPr>
          <p:cNvPr id="121" name="Google Shape;121;p27"/>
          <p:cNvSpPr txBox="1"/>
          <p:nvPr/>
        </p:nvSpPr>
        <p:spPr>
          <a:xfrm>
            <a:off x="6126525" y="306212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Description</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Pedro is a master journalism student living in porto since the start of his studies. He moved to the city from his home village in the </a:t>
            </a:r>
            <a:r>
              <a:rPr lang="pt-PT" sz="1000">
                <a:latin typeface="Lato"/>
                <a:ea typeface="Lato"/>
                <a:cs typeface="Lato"/>
                <a:sym typeface="Lato"/>
              </a:rPr>
              <a:t>suburbs</a:t>
            </a:r>
            <a:r>
              <a:rPr lang="pt-PT" sz="1000">
                <a:latin typeface="Lato"/>
                <a:ea typeface="Lato"/>
                <a:cs typeface="Lato"/>
                <a:sym typeface="Lato"/>
              </a:rPr>
              <a:t> of Peniche. He has to pay a high rent for his room and most of time he deals with the lack of money. To travel in the city he mostly uses metro.</a:t>
            </a:r>
            <a:endParaRPr sz="1000">
              <a:latin typeface="Lato"/>
              <a:ea typeface="Lato"/>
              <a:cs typeface="Lato"/>
              <a:sym typeface="Lato"/>
            </a:endParaRPr>
          </a:p>
          <a:p>
            <a:pPr indent="0" lvl="0" marL="0" rtl="0" algn="l">
              <a:spcBef>
                <a:spcPts val="0"/>
              </a:spcBef>
              <a:spcAft>
                <a:spcPts val="0"/>
              </a:spcAft>
              <a:buNone/>
            </a:pPr>
            <a:r>
              <a:t/>
            </a:r>
            <a:endParaRPr sz="2400">
              <a:solidFill>
                <a:schemeClr val="dk1"/>
              </a:solidFill>
              <a:latin typeface="Alfa Slab One"/>
              <a:ea typeface="Alfa Slab One"/>
              <a:cs typeface="Alfa Slab One"/>
              <a:sym typeface="Alfa Slab One"/>
            </a:endParaRPr>
          </a:p>
        </p:txBody>
      </p:sp>
      <p:pic>
        <p:nvPicPr>
          <p:cNvPr id="122" name="Google Shape;122;p27"/>
          <p:cNvPicPr preferRelativeResize="0"/>
          <p:nvPr/>
        </p:nvPicPr>
        <p:blipFill>
          <a:blip r:embed="rId4">
            <a:alphaModFix/>
          </a:blip>
          <a:stretch>
            <a:fillRect/>
          </a:stretch>
        </p:blipFill>
        <p:spPr>
          <a:xfrm>
            <a:off x="4994350" y="3529975"/>
            <a:ext cx="805125" cy="80512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54"/>
          <p:cNvSpPr txBox="1"/>
          <p:nvPr>
            <p:ph type="title"/>
          </p:nvPr>
        </p:nvSpPr>
        <p:spPr>
          <a:xfrm>
            <a:off x="490250" y="526350"/>
            <a:ext cx="5683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pt-PT"/>
              <a:t>Organization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2" name="Shape 312"/>
        <p:cNvGrpSpPr/>
        <p:nvPr/>
      </p:nvGrpSpPr>
      <p:grpSpPr>
        <a:xfrm>
          <a:off x="0" y="0"/>
          <a:ext cx="0" cy="0"/>
          <a:chOff x="0" y="0"/>
          <a:chExt cx="0" cy="0"/>
        </a:xfrm>
      </p:grpSpPr>
      <p:pic>
        <p:nvPicPr>
          <p:cNvPr id="313" name="Google Shape;313;p55"/>
          <p:cNvPicPr preferRelativeResize="0"/>
          <p:nvPr/>
        </p:nvPicPr>
        <p:blipFill>
          <a:blip r:embed="rId3">
            <a:alphaModFix/>
          </a:blip>
          <a:stretch>
            <a:fillRect/>
          </a:stretch>
        </p:blipFill>
        <p:spPr>
          <a:xfrm>
            <a:off x="2733675" y="152400"/>
            <a:ext cx="2428875" cy="3190875"/>
          </a:xfrm>
          <a:prstGeom prst="rect">
            <a:avLst/>
          </a:prstGeom>
          <a:noFill/>
          <a:ln>
            <a:noFill/>
          </a:ln>
        </p:spPr>
      </p:pic>
      <p:pic>
        <p:nvPicPr>
          <p:cNvPr id="314" name="Google Shape;314;p55"/>
          <p:cNvPicPr preferRelativeResize="0"/>
          <p:nvPr/>
        </p:nvPicPr>
        <p:blipFill>
          <a:blip r:embed="rId4">
            <a:alphaModFix/>
          </a:blip>
          <a:stretch>
            <a:fillRect/>
          </a:stretch>
        </p:blipFill>
        <p:spPr>
          <a:xfrm>
            <a:off x="5314950" y="152400"/>
            <a:ext cx="2495550" cy="2457450"/>
          </a:xfrm>
          <a:prstGeom prst="rect">
            <a:avLst/>
          </a:prstGeom>
          <a:noFill/>
          <a:ln>
            <a:noFill/>
          </a:ln>
        </p:spPr>
      </p:pic>
      <p:sp>
        <p:nvSpPr>
          <p:cNvPr id="315" name="Google Shape;315;p55"/>
          <p:cNvSpPr txBox="1"/>
          <p:nvPr/>
        </p:nvSpPr>
        <p:spPr>
          <a:xfrm>
            <a:off x="5314950" y="3449475"/>
            <a:ext cx="3654000" cy="155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pt-PT" sz="1200">
                <a:latin typeface="Lato"/>
                <a:ea typeface="Lato"/>
                <a:cs typeface="Lato"/>
                <a:sym typeface="Lato"/>
              </a:rPr>
              <a:t>JS</a:t>
            </a:r>
            <a:r>
              <a:rPr lang="pt-PT" sz="1200">
                <a:latin typeface="Lato"/>
                <a:ea typeface="Lato"/>
                <a:cs typeface="Lato"/>
                <a:sym typeface="Lato"/>
              </a:rPr>
              <a:t> - Jakub Syrek - Manager</a:t>
            </a:r>
            <a:endParaRPr sz="1200">
              <a:latin typeface="Lato"/>
              <a:ea typeface="Lato"/>
              <a:cs typeface="Lato"/>
              <a:sym typeface="Lato"/>
            </a:endParaRPr>
          </a:p>
          <a:p>
            <a:pPr indent="0" lvl="0" marL="0" rtl="0" algn="l">
              <a:spcBef>
                <a:spcPts val="0"/>
              </a:spcBef>
              <a:spcAft>
                <a:spcPts val="0"/>
              </a:spcAft>
              <a:buNone/>
            </a:pPr>
            <a:r>
              <a:rPr b="1" lang="pt-PT" sz="1200">
                <a:latin typeface="Lato"/>
                <a:ea typeface="Lato"/>
                <a:cs typeface="Lato"/>
                <a:sym typeface="Lato"/>
              </a:rPr>
              <a:t>N </a:t>
            </a:r>
            <a:r>
              <a:rPr lang="pt-PT" sz="1200">
                <a:latin typeface="Lato"/>
                <a:ea typeface="Lato"/>
                <a:cs typeface="Lato"/>
                <a:sym typeface="Lato"/>
              </a:rPr>
              <a:t>- Natalia Kostrzewa - Designer</a:t>
            </a:r>
            <a:endParaRPr sz="1200">
              <a:latin typeface="Lato"/>
              <a:ea typeface="Lato"/>
              <a:cs typeface="Lato"/>
              <a:sym typeface="Lato"/>
            </a:endParaRPr>
          </a:p>
          <a:p>
            <a:pPr indent="0" lvl="0" marL="0" rtl="0" algn="l">
              <a:spcBef>
                <a:spcPts val="0"/>
              </a:spcBef>
              <a:spcAft>
                <a:spcPts val="0"/>
              </a:spcAft>
              <a:buNone/>
            </a:pPr>
            <a:r>
              <a:rPr b="1" lang="pt-PT" sz="1200">
                <a:latin typeface="Lato"/>
                <a:ea typeface="Lato"/>
                <a:cs typeface="Lato"/>
                <a:sym typeface="Lato"/>
              </a:rPr>
              <a:t>MT</a:t>
            </a:r>
            <a:r>
              <a:rPr lang="pt-PT" sz="1200">
                <a:latin typeface="Lato"/>
                <a:ea typeface="Lato"/>
                <a:cs typeface="Lato"/>
                <a:sym typeface="Lato"/>
              </a:rPr>
              <a:t> - Michał Tomaszewski - Back-end developer</a:t>
            </a:r>
            <a:endParaRPr sz="1200">
              <a:latin typeface="Lato"/>
              <a:ea typeface="Lato"/>
              <a:cs typeface="Lato"/>
              <a:sym typeface="Lato"/>
            </a:endParaRPr>
          </a:p>
          <a:p>
            <a:pPr indent="0" lvl="0" marL="0" rtl="0" algn="l">
              <a:spcBef>
                <a:spcPts val="0"/>
              </a:spcBef>
              <a:spcAft>
                <a:spcPts val="0"/>
              </a:spcAft>
              <a:buNone/>
            </a:pPr>
            <a:r>
              <a:rPr b="1" lang="pt-PT" sz="1200">
                <a:latin typeface="Lato"/>
                <a:ea typeface="Lato"/>
                <a:cs typeface="Lato"/>
                <a:sym typeface="Lato"/>
              </a:rPr>
              <a:t>DX</a:t>
            </a:r>
            <a:r>
              <a:rPr lang="pt-PT" sz="1200">
                <a:latin typeface="Lato"/>
                <a:ea typeface="Lato"/>
                <a:cs typeface="Lato"/>
                <a:sym typeface="Lato"/>
              </a:rPr>
              <a:t> - Diogo Caria Ferreira - Review</a:t>
            </a:r>
            <a:endParaRPr sz="1200">
              <a:latin typeface="Lato"/>
              <a:ea typeface="Lato"/>
              <a:cs typeface="Lato"/>
              <a:sym typeface="Lato"/>
            </a:endParaRPr>
          </a:p>
          <a:p>
            <a:pPr indent="0" lvl="0" marL="0" rtl="0" algn="l">
              <a:spcBef>
                <a:spcPts val="0"/>
              </a:spcBef>
              <a:spcAft>
                <a:spcPts val="0"/>
              </a:spcAft>
              <a:buNone/>
            </a:pPr>
            <a:r>
              <a:rPr b="1" lang="pt-PT" sz="1200">
                <a:latin typeface="Lato"/>
                <a:ea typeface="Lato"/>
                <a:cs typeface="Lato"/>
                <a:sym typeface="Lato"/>
              </a:rPr>
              <a:t>JL</a:t>
            </a:r>
            <a:r>
              <a:rPr lang="pt-PT" sz="1200">
                <a:latin typeface="Lato"/>
                <a:ea typeface="Lato"/>
                <a:cs typeface="Lato"/>
                <a:sym typeface="Lato"/>
              </a:rPr>
              <a:t> - João Legas - UX</a:t>
            </a:r>
            <a:endParaRPr sz="1200">
              <a:latin typeface="Lato"/>
              <a:ea typeface="Lato"/>
              <a:cs typeface="Lato"/>
              <a:sym typeface="Lato"/>
            </a:endParaRPr>
          </a:p>
          <a:p>
            <a:pPr indent="0" lvl="0" marL="0" rtl="0" algn="l">
              <a:spcBef>
                <a:spcPts val="0"/>
              </a:spcBef>
              <a:spcAft>
                <a:spcPts val="0"/>
              </a:spcAft>
              <a:buNone/>
            </a:pPr>
            <a:r>
              <a:rPr b="1" lang="pt-PT" sz="1200">
                <a:latin typeface="Lato"/>
                <a:ea typeface="Lato"/>
                <a:cs typeface="Lato"/>
                <a:sym typeface="Lato"/>
              </a:rPr>
              <a:t>D</a:t>
            </a:r>
            <a:r>
              <a:rPr lang="pt-PT" sz="1200">
                <a:latin typeface="Lato"/>
                <a:ea typeface="Lato"/>
                <a:cs typeface="Lato"/>
                <a:sym typeface="Lato"/>
              </a:rPr>
              <a:t> - Diogo Landeiro - Front-end developer</a:t>
            </a:r>
            <a:endParaRPr sz="1200">
              <a:latin typeface="Lato"/>
              <a:ea typeface="Lato"/>
              <a:cs typeface="Lato"/>
              <a:sym typeface="Lato"/>
            </a:endParaRPr>
          </a:p>
          <a:p>
            <a:pPr indent="0" lvl="0" marL="0" rtl="0" algn="l">
              <a:spcBef>
                <a:spcPts val="0"/>
              </a:spcBef>
              <a:spcAft>
                <a:spcPts val="0"/>
              </a:spcAft>
              <a:buNone/>
            </a:pPr>
            <a:r>
              <a:t/>
            </a:r>
            <a:endParaRPr sz="1200">
              <a:latin typeface="Lato Light"/>
              <a:ea typeface="Lato Light"/>
              <a:cs typeface="Lato Light"/>
              <a:sym typeface="Lato Light"/>
            </a:endParaRPr>
          </a:p>
        </p:txBody>
      </p:sp>
      <p:pic>
        <p:nvPicPr>
          <p:cNvPr id="316" name="Google Shape;316;p55"/>
          <p:cNvPicPr preferRelativeResize="0"/>
          <p:nvPr/>
        </p:nvPicPr>
        <p:blipFill>
          <a:blip r:embed="rId5">
            <a:alphaModFix/>
          </a:blip>
          <a:stretch>
            <a:fillRect/>
          </a:stretch>
        </p:blipFill>
        <p:spPr>
          <a:xfrm>
            <a:off x="142875" y="152388"/>
            <a:ext cx="2438400" cy="404812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Google Shape;321;p56"/>
          <p:cNvSpPr txBox="1"/>
          <p:nvPr>
            <p:ph type="title"/>
          </p:nvPr>
        </p:nvSpPr>
        <p:spPr>
          <a:xfrm>
            <a:off x="490250" y="526350"/>
            <a:ext cx="56838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pt-PT"/>
              <a:t>Questions?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5" name="Shape 325"/>
        <p:cNvGrpSpPr/>
        <p:nvPr/>
      </p:nvGrpSpPr>
      <p:grpSpPr>
        <a:xfrm>
          <a:off x="0" y="0"/>
          <a:ext cx="0" cy="0"/>
          <a:chOff x="0" y="0"/>
          <a:chExt cx="0" cy="0"/>
        </a:xfrm>
      </p:grpSpPr>
      <p:sp>
        <p:nvSpPr>
          <p:cNvPr id="326" name="Google Shape;326;p57"/>
          <p:cNvSpPr txBox="1"/>
          <p:nvPr/>
        </p:nvSpPr>
        <p:spPr>
          <a:xfrm>
            <a:off x="644575" y="1051550"/>
            <a:ext cx="8310300" cy="856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pt-PT" sz="3000">
                <a:solidFill>
                  <a:schemeClr val="dk1"/>
                </a:solidFill>
                <a:latin typeface="Alfa Slab One"/>
                <a:ea typeface="Alfa Slab One"/>
                <a:cs typeface="Alfa Slab One"/>
                <a:sym typeface="Alfa Slab One"/>
              </a:rPr>
              <a:t>Sources:</a:t>
            </a:r>
            <a:endParaRPr sz="3000">
              <a:solidFill>
                <a:schemeClr val="dk1"/>
              </a:solidFill>
              <a:latin typeface="Alfa Slab One"/>
              <a:ea typeface="Alfa Slab One"/>
              <a:cs typeface="Alfa Slab One"/>
              <a:sym typeface="Alfa Slab One"/>
            </a:endParaRPr>
          </a:p>
          <a:p>
            <a:pPr indent="0" lvl="0" marL="0" rtl="0" algn="l">
              <a:spcBef>
                <a:spcPts val="0"/>
              </a:spcBef>
              <a:spcAft>
                <a:spcPts val="0"/>
              </a:spcAft>
              <a:buNone/>
            </a:pPr>
            <a:r>
              <a:t/>
            </a:r>
            <a:endParaRPr sz="3000">
              <a:solidFill>
                <a:schemeClr val="dk1"/>
              </a:solidFill>
              <a:latin typeface="Alfa Slab One"/>
              <a:ea typeface="Alfa Slab One"/>
              <a:cs typeface="Alfa Slab One"/>
              <a:sym typeface="Alfa Slab One"/>
            </a:endParaRPr>
          </a:p>
          <a:p>
            <a:pPr indent="0" lvl="0" marL="0" rtl="0" algn="l">
              <a:spcBef>
                <a:spcPts val="0"/>
              </a:spcBef>
              <a:spcAft>
                <a:spcPts val="0"/>
              </a:spcAft>
              <a:buNone/>
            </a:pPr>
            <a:r>
              <a:rPr lang="pt-PT" sz="2400">
                <a:latin typeface="Lato"/>
                <a:ea typeface="Lato"/>
                <a:cs typeface="Lato"/>
                <a:sym typeface="Lato"/>
              </a:rPr>
              <a:t>https://www.flaticon.com/</a:t>
            </a:r>
            <a:endParaRPr sz="2400">
              <a:latin typeface="Lato"/>
              <a:ea typeface="Lato"/>
              <a:cs typeface="Lato"/>
              <a:sym typeface="Lato"/>
            </a:endParaRPr>
          </a:p>
          <a:p>
            <a:pPr indent="0" lvl="0" marL="0" rtl="0" algn="l">
              <a:spcBef>
                <a:spcPts val="0"/>
              </a:spcBef>
              <a:spcAft>
                <a:spcPts val="0"/>
              </a:spcAft>
              <a:buNone/>
            </a:pPr>
            <a:r>
              <a:rPr lang="pt-PT" sz="2400">
                <a:latin typeface="Lato"/>
                <a:ea typeface="Lato"/>
                <a:cs typeface="Lato"/>
                <a:sym typeface="Lato"/>
              </a:rPr>
              <a:t>https://icons8.com/</a:t>
            </a:r>
            <a:endParaRPr sz="2400">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8"/>
          <p:cNvSpPr txBox="1"/>
          <p:nvPr/>
        </p:nvSpPr>
        <p:spPr>
          <a:xfrm>
            <a:off x="241525" y="1906063"/>
            <a:ext cx="1608000" cy="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Bob</a:t>
            </a:r>
            <a:r>
              <a:rPr lang="pt-PT" sz="2400">
                <a:solidFill>
                  <a:schemeClr val="dk1"/>
                </a:solidFill>
                <a:latin typeface="Alfa Slab One"/>
                <a:ea typeface="Alfa Slab One"/>
                <a:cs typeface="Alfa Slab One"/>
                <a:sym typeface="Alfa Slab One"/>
              </a:rPr>
              <a:t>	</a:t>
            </a:r>
            <a:endParaRPr sz="2400">
              <a:solidFill>
                <a:schemeClr val="dk1"/>
              </a:solidFill>
              <a:latin typeface="Alfa Slab One"/>
              <a:ea typeface="Alfa Slab One"/>
              <a:cs typeface="Alfa Slab One"/>
              <a:sym typeface="Alfa Slab One"/>
            </a:endParaRPr>
          </a:p>
          <a:p>
            <a:pPr indent="0" lvl="0" marL="0" rtl="0" algn="l">
              <a:spcBef>
                <a:spcPts val="0"/>
              </a:spcBef>
              <a:spcAft>
                <a:spcPts val="0"/>
              </a:spcAft>
              <a:buNone/>
            </a:pPr>
            <a:r>
              <a:rPr lang="pt-PT">
                <a:latin typeface="Lato Black"/>
                <a:ea typeface="Lato Black"/>
                <a:cs typeface="Lato Black"/>
                <a:sym typeface="Lato Black"/>
              </a:rPr>
              <a:t>Tourist</a:t>
            </a:r>
            <a:endParaRPr>
              <a:latin typeface="Lato Black"/>
              <a:ea typeface="Lato Black"/>
              <a:cs typeface="Lato Black"/>
              <a:sym typeface="Lato Black"/>
            </a:endParaRPr>
          </a:p>
          <a:p>
            <a:pPr indent="0" lvl="0" marL="0" rtl="0" algn="l">
              <a:spcBef>
                <a:spcPts val="0"/>
              </a:spcBef>
              <a:spcAft>
                <a:spcPts val="0"/>
              </a:spcAft>
              <a:buNone/>
            </a:pPr>
            <a:r>
              <a:t/>
            </a:r>
            <a:endParaRPr b="1">
              <a:latin typeface="Lato"/>
              <a:ea typeface="Lato"/>
              <a:cs typeface="Lato"/>
              <a:sym typeface="Lato"/>
            </a:endParaRPr>
          </a:p>
        </p:txBody>
      </p:sp>
      <p:sp>
        <p:nvSpPr>
          <p:cNvPr id="128" name="Google Shape;128;p28"/>
          <p:cNvSpPr txBox="1"/>
          <p:nvPr/>
        </p:nvSpPr>
        <p:spPr>
          <a:xfrm>
            <a:off x="6126525" y="149327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Frustrations</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He doesn't like </a:t>
            </a:r>
            <a:r>
              <a:rPr b="1" lang="pt-PT" sz="1000">
                <a:latin typeface="Lato"/>
                <a:ea typeface="Lato"/>
                <a:cs typeface="Lato"/>
                <a:sym typeface="Lato"/>
              </a:rPr>
              <a:t>queues to ticket machines</a:t>
            </a:r>
            <a:r>
              <a:rPr lang="pt-PT" sz="1000">
                <a:latin typeface="Lato"/>
                <a:ea typeface="Lato"/>
                <a:cs typeface="Lato"/>
                <a:sym typeface="Lato"/>
              </a:rPr>
              <a:t> and crowds of people in the stations.</a:t>
            </a:r>
            <a:endParaRPr sz="1000">
              <a:latin typeface="Lato"/>
              <a:ea typeface="Lato"/>
              <a:cs typeface="Lato"/>
              <a:sym typeface="Lato"/>
            </a:endParaRPr>
          </a:p>
        </p:txBody>
      </p:sp>
      <p:sp>
        <p:nvSpPr>
          <p:cNvPr id="129" name="Google Shape;129;p28"/>
          <p:cNvSpPr txBox="1"/>
          <p:nvPr/>
        </p:nvSpPr>
        <p:spPr>
          <a:xfrm>
            <a:off x="2713375" y="3062125"/>
            <a:ext cx="2133600" cy="1271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pt-PT" sz="2400">
                <a:solidFill>
                  <a:schemeClr val="dk1"/>
                </a:solidFill>
                <a:latin typeface="Alfa Slab One"/>
                <a:ea typeface="Alfa Slab One"/>
                <a:cs typeface="Alfa Slab One"/>
                <a:sym typeface="Alfa Slab One"/>
              </a:rPr>
              <a:t>Goals</a:t>
            </a:r>
            <a:endParaRPr sz="2400">
              <a:solidFill>
                <a:schemeClr val="dk1"/>
              </a:solidFill>
              <a:latin typeface="Alfa Slab One"/>
              <a:ea typeface="Alfa Slab One"/>
              <a:cs typeface="Alfa Slab One"/>
              <a:sym typeface="Alfa Slab One"/>
            </a:endParaRPr>
          </a:p>
          <a:p>
            <a:pPr indent="-292100" lvl="0" marL="457200" rtl="0" algn="l">
              <a:spcBef>
                <a:spcPts val="1000"/>
              </a:spcBef>
              <a:spcAft>
                <a:spcPts val="0"/>
              </a:spcAft>
              <a:buSzPts val="1000"/>
              <a:buFont typeface="Lato"/>
              <a:buChar char="➔"/>
            </a:pPr>
            <a:r>
              <a:rPr lang="pt-PT" sz="1000">
                <a:highlight>
                  <a:srgbClr val="FFFFFF"/>
                </a:highlight>
                <a:latin typeface="Lato"/>
                <a:ea typeface="Lato"/>
                <a:cs typeface="Lato"/>
                <a:sym typeface="Lato"/>
              </a:rPr>
              <a:t>find the easiest way</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travel directly to a place</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 pay for ticket by card or online</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rgbClr val="FFFFFF"/>
                </a:highlight>
                <a:latin typeface="Lato"/>
                <a:ea typeface="Lato"/>
                <a:cs typeface="Lato"/>
                <a:sym typeface="Lato"/>
              </a:rPr>
              <a:t>avoid queues</a:t>
            </a:r>
            <a:endParaRPr sz="1000">
              <a:highlight>
                <a:srgbClr val="FFFFFF"/>
              </a:highlight>
              <a:latin typeface="Lato"/>
              <a:ea typeface="Lato"/>
              <a:cs typeface="Lato"/>
              <a:sym typeface="Lato"/>
            </a:endParaRPr>
          </a:p>
        </p:txBody>
      </p:sp>
      <p:sp>
        <p:nvSpPr>
          <p:cNvPr id="130" name="Google Shape;130;p28"/>
          <p:cNvSpPr txBox="1"/>
          <p:nvPr/>
        </p:nvSpPr>
        <p:spPr>
          <a:xfrm>
            <a:off x="2713375" y="152400"/>
            <a:ext cx="2907000" cy="236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Attitude</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highlight>
                  <a:srgbClr val="FFFFFF"/>
                </a:highlight>
                <a:latin typeface="Lato"/>
                <a:ea typeface="Lato"/>
                <a:cs typeface="Lato"/>
                <a:sym typeface="Lato"/>
              </a:rPr>
              <a:t>He would like to see as many touristic places as possible during his </a:t>
            </a:r>
            <a:r>
              <a:rPr b="1" lang="pt-PT" sz="1000">
                <a:highlight>
                  <a:srgbClr val="FFFFFF"/>
                </a:highlight>
                <a:latin typeface="Lato"/>
                <a:ea typeface="Lato"/>
                <a:cs typeface="Lato"/>
                <a:sym typeface="Lato"/>
              </a:rPr>
              <a:t>short stay</a:t>
            </a:r>
            <a:r>
              <a:rPr lang="pt-PT" sz="1000">
                <a:highlight>
                  <a:srgbClr val="FFFFFF"/>
                </a:highlight>
                <a:latin typeface="Lato"/>
                <a:ea typeface="Lato"/>
                <a:cs typeface="Lato"/>
                <a:sym typeface="Lato"/>
              </a:rPr>
              <a:t> (one week).</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He prefers </a:t>
            </a:r>
            <a:r>
              <a:rPr b="1" lang="pt-PT" sz="1000">
                <a:highlight>
                  <a:srgbClr val="FFFFFF"/>
                </a:highlight>
                <a:latin typeface="Lato"/>
                <a:ea typeface="Lato"/>
                <a:cs typeface="Lato"/>
                <a:sym typeface="Lato"/>
              </a:rPr>
              <a:t>direct connections</a:t>
            </a:r>
            <a:r>
              <a:rPr lang="pt-PT" sz="1000">
                <a:highlight>
                  <a:srgbClr val="FFFFFF"/>
                </a:highlight>
                <a:latin typeface="Lato"/>
                <a:ea typeface="Lato"/>
                <a:cs typeface="Lato"/>
                <a:sym typeface="Lato"/>
              </a:rPr>
              <a:t>, he doesn't like changing lines.</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He prefers not to use local currency, if possible. He want to </a:t>
            </a:r>
            <a:r>
              <a:rPr b="1" lang="pt-PT" sz="1000">
                <a:highlight>
                  <a:srgbClr val="FFFFFF"/>
                </a:highlight>
                <a:latin typeface="Lato"/>
                <a:ea typeface="Lato"/>
                <a:cs typeface="Lato"/>
                <a:sym typeface="Lato"/>
              </a:rPr>
              <a:t>use his card or phone for payments </a:t>
            </a:r>
            <a:r>
              <a:rPr lang="pt-PT" sz="1000">
                <a:highlight>
                  <a:srgbClr val="FFFFFF"/>
                </a:highlight>
                <a:latin typeface="Lato"/>
                <a:ea typeface="Lato"/>
                <a:cs typeface="Lato"/>
                <a:sym typeface="Lato"/>
              </a:rPr>
              <a:t>everywhere.</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He doesn't plan to visit Portugal soon again. He is </a:t>
            </a:r>
            <a:r>
              <a:rPr b="1" lang="pt-PT" sz="1000">
                <a:highlight>
                  <a:srgbClr val="FFFFFF"/>
                </a:highlight>
                <a:latin typeface="Lato"/>
                <a:ea typeface="Lato"/>
                <a:cs typeface="Lato"/>
                <a:sym typeface="Lato"/>
              </a:rPr>
              <a:t>not afraid of fines</a:t>
            </a:r>
            <a:r>
              <a:rPr lang="pt-PT" sz="1000">
                <a:highlight>
                  <a:srgbClr val="FFFFFF"/>
                </a:highlight>
                <a:latin typeface="Lato"/>
                <a:ea typeface="Lato"/>
                <a:cs typeface="Lato"/>
                <a:sym typeface="Lato"/>
              </a:rPr>
              <a:t>.</a:t>
            </a:r>
            <a:br>
              <a:rPr lang="pt-PT" sz="1000">
                <a:highlight>
                  <a:srgbClr val="FFFFFF"/>
                </a:highlight>
                <a:latin typeface="Lato"/>
                <a:ea typeface="Lato"/>
                <a:cs typeface="Lato"/>
                <a:sym typeface="Lato"/>
              </a:rPr>
            </a:br>
            <a:br>
              <a:rPr lang="pt-PT" sz="1000">
                <a:highlight>
                  <a:srgbClr val="FFFFFF"/>
                </a:highlight>
                <a:latin typeface="Lato"/>
                <a:ea typeface="Lato"/>
                <a:cs typeface="Lato"/>
                <a:sym typeface="Lato"/>
              </a:rPr>
            </a:br>
            <a:r>
              <a:rPr lang="pt-PT" sz="1000">
                <a:highlight>
                  <a:srgbClr val="FFFFFF"/>
                </a:highlight>
                <a:latin typeface="Lato"/>
                <a:ea typeface="Lato"/>
                <a:cs typeface="Lato"/>
                <a:sym typeface="Lato"/>
              </a:rPr>
              <a:t>He likes comfortable means of transport.</a:t>
            </a:r>
            <a:endParaRPr sz="2400">
              <a:solidFill>
                <a:schemeClr val="dk1"/>
              </a:solidFill>
              <a:latin typeface="Lato"/>
              <a:ea typeface="Lato"/>
              <a:cs typeface="Lato"/>
              <a:sym typeface="Lato"/>
            </a:endParaRPr>
          </a:p>
        </p:txBody>
      </p:sp>
      <p:graphicFrame>
        <p:nvGraphicFramePr>
          <p:cNvPr id="131" name="Google Shape;131;p28"/>
          <p:cNvGraphicFramePr/>
          <p:nvPr/>
        </p:nvGraphicFramePr>
        <p:xfrm>
          <a:off x="76200" y="2820375"/>
          <a:ext cx="3000000" cy="3000000"/>
        </p:xfrm>
        <a:graphic>
          <a:graphicData uri="http://schemas.openxmlformats.org/drawingml/2006/table">
            <a:tbl>
              <a:tblPr>
                <a:noFill/>
                <a:tableStyleId>{F05933B2-8181-4599-86A5-120D6B83AB69}</a:tableStyleId>
              </a:tblPr>
              <a:tblGrid>
                <a:gridCol w="948350"/>
                <a:gridCol w="1541450"/>
              </a:tblGrid>
              <a:tr h="3939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Age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35</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7620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Profession</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Tourist from Texas, USA</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58995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Frequency of travels</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Few days</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5400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Ticket type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Daily ticket</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32" name="Google Shape;132;p28"/>
          <p:cNvSpPr txBox="1"/>
          <p:nvPr/>
        </p:nvSpPr>
        <p:spPr>
          <a:xfrm>
            <a:off x="6126525" y="100825"/>
            <a:ext cx="26904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Motivations</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The most important for him is to</a:t>
            </a:r>
            <a:r>
              <a:rPr lang="pt-PT" sz="1000">
                <a:highlight>
                  <a:srgbClr val="FFFFFF"/>
                </a:highlight>
                <a:latin typeface="Lato"/>
                <a:ea typeface="Lato"/>
                <a:cs typeface="Lato"/>
                <a:sym typeface="Lato"/>
              </a:rPr>
              <a:t> </a:t>
            </a:r>
            <a:r>
              <a:rPr b="1" lang="pt-PT" sz="1000">
                <a:highlight>
                  <a:srgbClr val="FFFFFF"/>
                </a:highlight>
                <a:latin typeface="Lato"/>
                <a:ea typeface="Lato"/>
                <a:cs typeface="Lato"/>
                <a:sym typeface="Lato"/>
              </a:rPr>
              <a:t>see the city </a:t>
            </a:r>
            <a:r>
              <a:rPr lang="pt-PT" sz="1000">
                <a:highlight>
                  <a:srgbClr val="FFFFFF"/>
                </a:highlight>
                <a:latin typeface="Lato"/>
                <a:ea typeface="Lato"/>
                <a:cs typeface="Lato"/>
                <a:sym typeface="Lato"/>
              </a:rPr>
              <a:t>and visit some of the most known places.</a:t>
            </a:r>
            <a:endParaRPr sz="1000">
              <a:latin typeface="Lato"/>
              <a:ea typeface="Lato"/>
              <a:cs typeface="Lato"/>
              <a:sym typeface="Lato"/>
            </a:endParaRPr>
          </a:p>
          <a:p>
            <a:pPr indent="0" lvl="0" marL="0" rtl="0" algn="l">
              <a:spcBef>
                <a:spcPts val="1000"/>
              </a:spcBef>
              <a:spcAft>
                <a:spcPts val="0"/>
              </a:spcAft>
              <a:buNone/>
            </a:pPr>
            <a:r>
              <a:t/>
            </a:r>
            <a:endParaRPr sz="1000">
              <a:latin typeface="Lato"/>
              <a:ea typeface="Lato"/>
              <a:cs typeface="Lato"/>
              <a:sym typeface="Lato"/>
            </a:endParaRPr>
          </a:p>
        </p:txBody>
      </p:sp>
      <p:cxnSp>
        <p:nvCxnSpPr>
          <p:cNvPr id="133" name="Google Shape;133;p28"/>
          <p:cNvCxnSpPr/>
          <p:nvPr/>
        </p:nvCxnSpPr>
        <p:spPr>
          <a:xfrm>
            <a:off x="2638850" y="0"/>
            <a:ext cx="0" cy="5134500"/>
          </a:xfrm>
          <a:prstGeom prst="straightConnector1">
            <a:avLst/>
          </a:prstGeom>
          <a:noFill/>
          <a:ln cap="flat" cmpd="sng" w="9525">
            <a:solidFill>
              <a:srgbClr val="999999"/>
            </a:solidFill>
            <a:prstDash val="lgDash"/>
            <a:round/>
            <a:headEnd len="med" w="med" type="none"/>
            <a:tailEnd len="med" w="med" type="none"/>
          </a:ln>
        </p:spPr>
      </p:cxnSp>
      <p:cxnSp>
        <p:nvCxnSpPr>
          <p:cNvPr id="134" name="Google Shape;134;p28"/>
          <p:cNvCxnSpPr/>
          <p:nvPr/>
        </p:nvCxnSpPr>
        <p:spPr>
          <a:xfrm>
            <a:off x="228600" y="2765775"/>
            <a:ext cx="2271300" cy="0"/>
          </a:xfrm>
          <a:prstGeom prst="straightConnector1">
            <a:avLst/>
          </a:prstGeom>
          <a:noFill/>
          <a:ln cap="flat" cmpd="sng" w="9525">
            <a:solidFill>
              <a:srgbClr val="999999"/>
            </a:solidFill>
            <a:prstDash val="lgDash"/>
            <a:round/>
            <a:headEnd len="med" w="med" type="none"/>
            <a:tailEnd len="med" w="med" type="none"/>
          </a:ln>
        </p:spPr>
      </p:cxnSp>
      <p:pic>
        <p:nvPicPr>
          <p:cNvPr id="135" name="Google Shape;135;p28"/>
          <p:cNvPicPr preferRelativeResize="0"/>
          <p:nvPr/>
        </p:nvPicPr>
        <p:blipFill rotWithShape="1">
          <a:blip r:embed="rId3">
            <a:alphaModFix/>
          </a:blip>
          <a:srcRect b="5802" l="0" r="0" t="0"/>
          <a:stretch/>
        </p:blipFill>
        <p:spPr>
          <a:xfrm>
            <a:off x="129700" y="292700"/>
            <a:ext cx="1607999" cy="1391523"/>
          </a:xfrm>
          <a:prstGeom prst="rect">
            <a:avLst/>
          </a:prstGeom>
          <a:noFill/>
          <a:ln>
            <a:noFill/>
          </a:ln>
        </p:spPr>
      </p:pic>
      <p:sp>
        <p:nvSpPr>
          <p:cNvPr id="136" name="Google Shape;136;p28"/>
          <p:cNvSpPr txBox="1"/>
          <p:nvPr/>
        </p:nvSpPr>
        <p:spPr>
          <a:xfrm>
            <a:off x="6126525" y="306212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Description</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Bob is a tourist from USA that is making his euro trip around the Europe. He has never been in Europe before and the Porto is the first city that he is visiting. At home he never uses public transport, </a:t>
            </a:r>
            <a:r>
              <a:rPr b="1" lang="pt-PT" sz="1000">
                <a:latin typeface="Lato"/>
                <a:ea typeface="Lato"/>
                <a:cs typeface="Lato"/>
                <a:sym typeface="Lato"/>
              </a:rPr>
              <a:t>always driving by his car</a:t>
            </a:r>
            <a:r>
              <a:rPr lang="pt-PT" sz="1000">
                <a:latin typeface="Lato"/>
                <a:ea typeface="Lato"/>
                <a:cs typeface="Lato"/>
                <a:sym typeface="Lato"/>
              </a:rPr>
              <a:t>.</a:t>
            </a:r>
            <a:endParaRPr sz="1000">
              <a:latin typeface="Lato"/>
              <a:ea typeface="Lato"/>
              <a:cs typeface="Lato"/>
              <a:sym typeface="Lato"/>
            </a:endParaRPr>
          </a:p>
          <a:p>
            <a:pPr indent="0" lvl="0" marL="0" rtl="0" algn="l">
              <a:spcBef>
                <a:spcPts val="0"/>
              </a:spcBef>
              <a:spcAft>
                <a:spcPts val="0"/>
              </a:spcAft>
              <a:buNone/>
            </a:pPr>
            <a:r>
              <a:t/>
            </a:r>
            <a:endParaRPr sz="2400">
              <a:solidFill>
                <a:schemeClr val="dk1"/>
              </a:solidFill>
              <a:latin typeface="Alfa Slab One"/>
              <a:ea typeface="Alfa Slab One"/>
              <a:cs typeface="Alfa Slab One"/>
              <a:sym typeface="Alfa Slab One"/>
            </a:endParaRPr>
          </a:p>
        </p:txBody>
      </p:sp>
      <p:pic>
        <p:nvPicPr>
          <p:cNvPr id="137" name="Google Shape;137;p28"/>
          <p:cNvPicPr preferRelativeResize="0"/>
          <p:nvPr/>
        </p:nvPicPr>
        <p:blipFill>
          <a:blip r:embed="rId4">
            <a:alphaModFix/>
          </a:blip>
          <a:stretch>
            <a:fillRect/>
          </a:stretch>
        </p:blipFill>
        <p:spPr>
          <a:xfrm>
            <a:off x="4921500" y="3525975"/>
            <a:ext cx="877975" cy="8779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29"/>
          <p:cNvSpPr txBox="1"/>
          <p:nvPr/>
        </p:nvSpPr>
        <p:spPr>
          <a:xfrm>
            <a:off x="241525" y="1906063"/>
            <a:ext cx="1608000" cy="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Antonio</a:t>
            </a:r>
            <a:r>
              <a:rPr lang="pt-PT" sz="2400">
                <a:solidFill>
                  <a:schemeClr val="dk1"/>
                </a:solidFill>
                <a:latin typeface="Alfa Slab One"/>
                <a:ea typeface="Alfa Slab One"/>
                <a:cs typeface="Alfa Slab One"/>
                <a:sym typeface="Alfa Slab One"/>
              </a:rPr>
              <a:t>	</a:t>
            </a:r>
            <a:endParaRPr sz="2400">
              <a:solidFill>
                <a:schemeClr val="dk1"/>
              </a:solidFill>
              <a:latin typeface="Alfa Slab One"/>
              <a:ea typeface="Alfa Slab One"/>
              <a:cs typeface="Alfa Slab One"/>
              <a:sym typeface="Alfa Slab One"/>
            </a:endParaRPr>
          </a:p>
          <a:p>
            <a:pPr indent="0" lvl="0" marL="0" rtl="0" algn="l">
              <a:spcBef>
                <a:spcPts val="0"/>
              </a:spcBef>
              <a:spcAft>
                <a:spcPts val="0"/>
              </a:spcAft>
              <a:buNone/>
            </a:pPr>
            <a:r>
              <a:rPr lang="pt-PT">
                <a:latin typeface="Lato Black"/>
                <a:ea typeface="Lato Black"/>
                <a:cs typeface="Lato Black"/>
                <a:sym typeface="Lato Black"/>
              </a:rPr>
              <a:t>Unusual user</a:t>
            </a:r>
            <a:endParaRPr>
              <a:latin typeface="Lato Black"/>
              <a:ea typeface="Lato Black"/>
              <a:cs typeface="Lato Black"/>
              <a:sym typeface="Lato Black"/>
            </a:endParaRPr>
          </a:p>
          <a:p>
            <a:pPr indent="0" lvl="0" marL="0" rtl="0" algn="l">
              <a:spcBef>
                <a:spcPts val="0"/>
              </a:spcBef>
              <a:spcAft>
                <a:spcPts val="0"/>
              </a:spcAft>
              <a:buNone/>
            </a:pPr>
            <a:r>
              <a:t/>
            </a:r>
            <a:endParaRPr b="1">
              <a:latin typeface="Lato"/>
              <a:ea typeface="Lato"/>
              <a:cs typeface="Lato"/>
              <a:sym typeface="Lato"/>
            </a:endParaRPr>
          </a:p>
        </p:txBody>
      </p:sp>
      <p:sp>
        <p:nvSpPr>
          <p:cNvPr id="143" name="Google Shape;143;p29"/>
          <p:cNvSpPr txBox="1"/>
          <p:nvPr/>
        </p:nvSpPr>
        <p:spPr>
          <a:xfrm>
            <a:off x="2713375" y="152400"/>
            <a:ext cx="2907000" cy="236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Attitude</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Antonio always buys the ticket. </a:t>
            </a:r>
            <a:endParaRPr sz="1000">
              <a:latin typeface="Lato"/>
              <a:ea typeface="Lato"/>
              <a:cs typeface="Lato"/>
              <a:sym typeface="Lato"/>
            </a:endParaRPr>
          </a:p>
          <a:p>
            <a:pPr indent="0" lvl="0" marL="0" rtl="0" algn="l">
              <a:spcBef>
                <a:spcPts val="0"/>
              </a:spcBef>
              <a:spcAft>
                <a:spcPts val="0"/>
              </a:spcAft>
              <a:buNone/>
            </a:pPr>
            <a:r>
              <a:t/>
            </a:r>
            <a:endParaRPr sz="1000">
              <a:latin typeface="Lato"/>
              <a:ea typeface="Lato"/>
              <a:cs typeface="Lato"/>
              <a:sym typeface="Lato"/>
            </a:endParaRPr>
          </a:p>
          <a:p>
            <a:pPr indent="0" lvl="0" marL="0" rtl="0" algn="l">
              <a:spcBef>
                <a:spcPts val="0"/>
              </a:spcBef>
              <a:spcAft>
                <a:spcPts val="0"/>
              </a:spcAft>
              <a:buNone/>
            </a:pPr>
            <a:r>
              <a:rPr lang="pt-PT" sz="1000">
                <a:latin typeface="Lato"/>
                <a:ea typeface="Lato"/>
                <a:cs typeface="Lato"/>
                <a:sym typeface="Lato"/>
              </a:rPr>
              <a:t>The ticket</a:t>
            </a:r>
            <a:r>
              <a:rPr b="1" lang="pt-PT" sz="1000">
                <a:latin typeface="Lato"/>
                <a:ea typeface="Lato"/>
                <a:cs typeface="Lato"/>
                <a:sym typeface="Lato"/>
              </a:rPr>
              <a:t> prices are not important</a:t>
            </a:r>
            <a:r>
              <a:rPr lang="pt-PT" sz="1000">
                <a:latin typeface="Lato"/>
                <a:ea typeface="Lato"/>
                <a:cs typeface="Lato"/>
                <a:sym typeface="Lato"/>
              </a:rPr>
              <a:t>, he just wants to travel “secure” that in case of finding a controler, he has a ticket and will not be involved in a shame situation of not having one.</a:t>
            </a:r>
            <a:endParaRPr sz="2400">
              <a:solidFill>
                <a:schemeClr val="dk1"/>
              </a:solidFill>
              <a:latin typeface="Lato"/>
              <a:ea typeface="Lato"/>
              <a:cs typeface="Lato"/>
              <a:sym typeface="Lato"/>
            </a:endParaRPr>
          </a:p>
        </p:txBody>
      </p:sp>
      <p:graphicFrame>
        <p:nvGraphicFramePr>
          <p:cNvPr id="144" name="Google Shape;144;p29"/>
          <p:cNvGraphicFramePr/>
          <p:nvPr/>
        </p:nvGraphicFramePr>
        <p:xfrm>
          <a:off x="76200" y="2820375"/>
          <a:ext cx="3000000" cy="3000000"/>
        </p:xfrm>
        <a:graphic>
          <a:graphicData uri="http://schemas.openxmlformats.org/drawingml/2006/table">
            <a:tbl>
              <a:tblPr>
                <a:noFill/>
                <a:tableStyleId>{F05933B2-8181-4599-86A5-120D6B83AB69}</a:tableStyleId>
              </a:tblPr>
              <a:tblGrid>
                <a:gridCol w="948350"/>
                <a:gridCol w="1541450"/>
              </a:tblGrid>
              <a:tr h="3901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Age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44</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919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Profession</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Project Manager at IT company</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5842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Frequency of travels</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Very rarely</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4770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Ticket type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Single</a:t>
                      </a:r>
                      <a:r>
                        <a:rPr b="1" lang="pt-PT" sz="1200">
                          <a:latin typeface="Lato"/>
                          <a:ea typeface="Lato"/>
                          <a:cs typeface="Lato"/>
                          <a:sym typeface="Lato"/>
                        </a:rPr>
                        <a:t> ticket</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cxnSp>
        <p:nvCxnSpPr>
          <p:cNvPr id="145" name="Google Shape;145;p29"/>
          <p:cNvCxnSpPr/>
          <p:nvPr/>
        </p:nvCxnSpPr>
        <p:spPr>
          <a:xfrm>
            <a:off x="2638850" y="0"/>
            <a:ext cx="0" cy="5134500"/>
          </a:xfrm>
          <a:prstGeom prst="straightConnector1">
            <a:avLst/>
          </a:prstGeom>
          <a:noFill/>
          <a:ln cap="flat" cmpd="sng" w="9525">
            <a:solidFill>
              <a:srgbClr val="999999"/>
            </a:solidFill>
            <a:prstDash val="lgDash"/>
            <a:round/>
            <a:headEnd len="med" w="med" type="none"/>
            <a:tailEnd len="med" w="med" type="none"/>
          </a:ln>
        </p:spPr>
      </p:cxnSp>
      <p:cxnSp>
        <p:nvCxnSpPr>
          <p:cNvPr id="146" name="Google Shape;146;p29"/>
          <p:cNvCxnSpPr/>
          <p:nvPr/>
        </p:nvCxnSpPr>
        <p:spPr>
          <a:xfrm>
            <a:off x="228600" y="2765775"/>
            <a:ext cx="2271300" cy="0"/>
          </a:xfrm>
          <a:prstGeom prst="straightConnector1">
            <a:avLst/>
          </a:prstGeom>
          <a:noFill/>
          <a:ln cap="flat" cmpd="sng" w="9525">
            <a:solidFill>
              <a:srgbClr val="999999"/>
            </a:solidFill>
            <a:prstDash val="lgDash"/>
            <a:round/>
            <a:headEnd len="med" w="med" type="none"/>
            <a:tailEnd len="med" w="med" type="none"/>
          </a:ln>
        </p:spPr>
      </p:cxnSp>
      <p:sp>
        <p:nvSpPr>
          <p:cNvPr id="147" name="Google Shape;147;p29"/>
          <p:cNvSpPr txBox="1"/>
          <p:nvPr/>
        </p:nvSpPr>
        <p:spPr>
          <a:xfrm>
            <a:off x="6126525" y="306212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Description</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Antonio is a IT project manager in a big company. He has a high education degree (phD in Computer Science and a MBA in Management). He has a </a:t>
            </a:r>
            <a:r>
              <a:rPr b="1" lang="pt-PT" sz="1000">
                <a:latin typeface="Lato"/>
                <a:ea typeface="Lato"/>
                <a:cs typeface="Lato"/>
                <a:sym typeface="Lato"/>
              </a:rPr>
              <a:t>high paid job</a:t>
            </a:r>
            <a:r>
              <a:rPr lang="pt-PT" sz="1000">
                <a:latin typeface="Lato"/>
                <a:ea typeface="Lato"/>
                <a:cs typeface="Lato"/>
                <a:sym typeface="Lato"/>
              </a:rPr>
              <a:t>. He is married and has three daughters.</a:t>
            </a:r>
            <a:endParaRPr sz="2400">
              <a:solidFill>
                <a:schemeClr val="dk1"/>
              </a:solidFill>
              <a:latin typeface="Lato"/>
              <a:ea typeface="Lato"/>
              <a:cs typeface="Lato"/>
              <a:sym typeface="Lato"/>
            </a:endParaRPr>
          </a:p>
        </p:txBody>
      </p:sp>
      <p:pic>
        <p:nvPicPr>
          <p:cNvPr id="148" name="Google Shape;148;p29"/>
          <p:cNvPicPr preferRelativeResize="0"/>
          <p:nvPr/>
        </p:nvPicPr>
        <p:blipFill>
          <a:blip r:embed="rId3">
            <a:alphaModFix/>
          </a:blip>
          <a:stretch>
            <a:fillRect/>
          </a:stretch>
        </p:blipFill>
        <p:spPr>
          <a:xfrm>
            <a:off x="190375" y="152400"/>
            <a:ext cx="1710300" cy="1710300"/>
          </a:xfrm>
          <a:prstGeom prst="rect">
            <a:avLst/>
          </a:prstGeom>
          <a:noFill/>
          <a:ln>
            <a:noFill/>
          </a:ln>
        </p:spPr>
      </p:pic>
      <p:pic>
        <p:nvPicPr>
          <p:cNvPr id="149" name="Google Shape;149;p29"/>
          <p:cNvPicPr preferRelativeResize="0"/>
          <p:nvPr/>
        </p:nvPicPr>
        <p:blipFill>
          <a:blip r:embed="rId4">
            <a:alphaModFix/>
          </a:blip>
          <a:stretch>
            <a:fillRect/>
          </a:stretch>
        </p:blipFill>
        <p:spPr>
          <a:xfrm>
            <a:off x="4845300" y="3423950"/>
            <a:ext cx="952500" cy="952500"/>
          </a:xfrm>
          <a:prstGeom prst="rect">
            <a:avLst/>
          </a:prstGeom>
          <a:noFill/>
          <a:ln>
            <a:noFill/>
          </a:ln>
        </p:spPr>
      </p:pic>
      <p:sp>
        <p:nvSpPr>
          <p:cNvPr id="150" name="Google Shape;150;p29"/>
          <p:cNvSpPr txBox="1"/>
          <p:nvPr/>
        </p:nvSpPr>
        <p:spPr>
          <a:xfrm>
            <a:off x="2713375" y="3062125"/>
            <a:ext cx="2133600" cy="1425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pt-PT" sz="2400">
                <a:solidFill>
                  <a:schemeClr val="dk1"/>
                </a:solidFill>
                <a:latin typeface="Alfa Slab One"/>
                <a:ea typeface="Alfa Slab One"/>
                <a:cs typeface="Alfa Slab One"/>
                <a:sym typeface="Alfa Slab One"/>
              </a:rPr>
              <a:t>Goals</a:t>
            </a:r>
            <a:endParaRPr sz="2400">
              <a:solidFill>
                <a:schemeClr val="dk1"/>
              </a:solidFill>
              <a:latin typeface="Alfa Slab One"/>
              <a:ea typeface="Alfa Slab One"/>
              <a:cs typeface="Alfa Slab One"/>
              <a:sym typeface="Alfa Slab One"/>
            </a:endParaRPr>
          </a:p>
          <a:p>
            <a:pPr indent="-292100" lvl="0" marL="457200" rtl="0" algn="l">
              <a:spcBef>
                <a:spcPts val="1000"/>
              </a:spcBef>
              <a:spcAft>
                <a:spcPts val="0"/>
              </a:spcAft>
              <a:buSzPts val="1000"/>
              <a:buFont typeface="Lato"/>
              <a:buChar char="➔"/>
            </a:pPr>
            <a:r>
              <a:rPr lang="pt-PT" sz="1000">
                <a:highlight>
                  <a:schemeClr val="lt1"/>
                </a:highlight>
                <a:latin typeface="Lato"/>
                <a:ea typeface="Lato"/>
                <a:cs typeface="Lato"/>
                <a:sym typeface="Lato"/>
              </a:rPr>
              <a:t>Easy way to buy a ticket</a:t>
            </a:r>
            <a:endParaRPr sz="1000">
              <a:highlight>
                <a:schemeClr val="lt1"/>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Clean station and metro</a:t>
            </a:r>
            <a:endParaRPr sz="1000">
              <a:highlight>
                <a:schemeClr val="lt1"/>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No crowd</a:t>
            </a:r>
            <a:endParaRPr sz="1000">
              <a:highlight>
                <a:schemeClr val="lt1"/>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Not too much noise</a:t>
            </a:r>
            <a:endParaRPr sz="1000">
              <a:highlight>
                <a:schemeClr val="lt1"/>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Security</a:t>
            </a:r>
            <a:endParaRPr sz="1000">
              <a:highlight>
                <a:srgbClr val="FFFFFF"/>
              </a:highlight>
              <a:latin typeface="Lato"/>
              <a:ea typeface="Lato"/>
              <a:cs typeface="Lato"/>
              <a:sym typeface="Lato"/>
            </a:endParaRPr>
          </a:p>
        </p:txBody>
      </p:sp>
      <p:sp>
        <p:nvSpPr>
          <p:cNvPr id="151" name="Google Shape;151;p29"/>
          <p:cNvSpPr txBox="1"/>
          <p:nvPr/>
        </p:nvSpPr>
        <p:spPr>
          <a:xfrm>
            <a:off x="6126525" y="100825"/>
            <a:ext cx="26904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Motivations</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He needs to find </a:t>
            </a:r>
            <a:r>
              <a:rPr b="1" lang="pt-PT" sz="1000">
                <a:latin typeface="Lato"/>
                <a:ea typeface="Lato"/>
                <a:cs typeface="Lato"/>
                <a:sym typeface="Lato"/>
              </a:rPr>
              <a:t>alternative way of transportation</a:t>
            </a:r>
            <a:r>
              <a:rPr lang="pt-PT" sz="1000">
                <a:latin typeface="Lato"/>
                <a:ea typeface="Lato"/>
                <a:cs typeface="Lato"/>
                <a:sym typeface="Lato"/>
              </a:rPr>
              <a:t> when his car is broken or when he can't reach his destination  in any other way. </a:t>
            </a:r>
            <a:endParaRPr sz="1000">
              <a:latin typeface="Lato"/>
              <a:ea typeface="Lato"/>
              <a:cs typeface="Lato"/>
              <a:sym typeface="Lato"/>
            </a:endParaRPr>
          </a:p>
          <a:p>
            <a:pPr indent="0" lvl="0" marL="0" rtl="0" algn="l">
              <a:spcBef>
                <a:spcPts val="0"/>
              </a:spcBef>
              <a:spcAft>
                <a:spcPts val="0"/>
              </a:spcAft>
              <a:buNone/>
            </a:pPr>
            <a:r>
              <a:t/>
            </a:r>
            <a:endParaRPr sz="1000">
              <a:latin typeface="Lato"/>
              <a:ea typeface="Lato"/>
              <a:cs typeface="Lato"/>
              <a:sym typeface="Lato"/>
            </a:endParaRPr>
          </a:p>
        </p:txBody>
      </p:sp>
      <p:sp>
        <p:nvSpPr>
          <p:cNvPr id="152" name="Google Shape;152;p29"/>
          <p:cNvSpPr txBox="1"/>
          <p:nvPr/>
        </p:nvSpPr>
        <p:spPr>
          <a:xfrm>
            <a:off x="6063825" y="1493275"/>
            <a:ext cx="2907000" cy="1583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pt-PT" sz="2400">
                <a:solidFill>
                  <a:schemeClr val="dk1"/>
                </a:solidFill>
                <a:latin typeface="Alfa Slab One"/>
                <a:ea typeface="Alfa Slab One"/>
                <a:cs typeface="Alfa Slab One"/>
                <a:sym typeface="Alfa Slab One"/>
              </a:rPr>
              <a:t>Frustrations</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Antonio uses the metro very rarely so, when he needs to change the lines, he always gets lost. Antonio gets frustrated when the </a:t>
            </a:r>
            <a:r>
              <a:rPr b="1" lang="pt-PT" sz="1000">
                <a:latin typeface="Lato"/>
                <a:ea typeface="Lato"/>
                <a:cs typeface="Lato"/>
                <a:sym typeface="Lato"/>
              </a:rPr>
              <a:t>machine</a:t>
            </a:r>
            <a:r>
              <a:rPr lang="pt-PT" sz="1000">
                <a:latin typeface="Lato"/>
                <a:ea typeface="Lato"/>
                <a:cs typeface="Lato"/>
                <a:sym typeface="Lato"/>
              </a:rPr>
              <a:t> that he is using to buy the ticket in </a:t>
            </a:r>
            <a:r>
              <a:rPr b="1" lang="pt-PT" sz="1000">
                <a:latin typeface="Lato"/>
                <a:ea typeface="Lato"/>
                <a:cs typeface="Lato"/>
                <a:sym typeface="Lato"/>
              </a:rPr>
              <a:t>does not work correctly</a:t>
            </a:r>
            <a:r>
              <a:rPr lang="pt-PT" sz="1000">
                <a:latin typeface="Lato"/>
                <a:ea typeface="Lato"/>
                <a:cs typeface="Lato"/>
                <a:sym typeface="Lato"/>
              </a:rPr>
              <a:t>.</a:t>
            </a:r>
            <a:endParaRPr sz="1000">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30"/>
          <p:cNvSpPr txBox="1"/>
          <p:nvPr/>
        </p:nvSpPr>
        <p:spPr>
          <a:xfrm>
            <a:off x="241525" y="1906063"/>
            <a:ext cx="1608000" cy="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Joana</a:t>
            </a:r>
            <a:r>
              <a:rPr lang="pt-PT" sz="2400">
                <a:solidFill>
                  <a:schemeClr val="dk1"/>
                </a:solidFill>
                <a:latin typeface="Alfa Slab One"/>
                <a:ea typeface="Alfa Slab One"/>
                <a:cs typeface="Alfa Slab One"/>
                <a:sym typeface="Alfa Slab One"/>
              </a:rPr>
              <a:t>	</a:t>
            </a:r>
            <a:endParaRPr sz="2400">
              <a:solidFill>
                <a:schemeClr val="dk1"/>
              </a:solidFill>
              <a:latin typeface="Alfa Slab One"/>
              <a:ea typeface="Alfa Slab One"/>
              <a:cs typeface="Alfa Slab One"/>
              <a:sym typeface="Alfa Slab One"/>
            </a:endParaRPr>
          </a:p>
          <a:p>
            <a:pPr indent="0" lvl="0" marL="0" rtl="0" algn="l">
              <a:spcBef>
                <a:spcPts val="0"/>
              </a:spcBef>
              <a:spcAft>
                <a:spcPts val="0"/>
              </a:spcAft>
              <a:buNone/>
            </a:pPr>
            <a:r>
              <a:rPr lang="pt-PT">
                <a:latin typeface="Lato Black"/>
                <a:ea typeface="Lato Black"/>
                <a:cs typeface="Lato Black"/>
                <a:sym typeface="Lato Black"/>
              </a:rPr>
              <a:t>Old lady</a:t>
            </a:r>
            <a:endParaRPr>
              <a:latin typeface="Lato Black"/>
              <a:ea typeface="Lato Black"/>
              <a:cs typeface="Lato Black"/>
              <a:sym typeface="Lato Black"/>
            </a:endParaRPr>
          </a:p>
          <a:p>
            <a:pPr indent="0" lvl="0" marL="0" rtl="0" algn="l">
              <a:spcBef>
                <a:spcPts val="0"/>
              </a:spcBef>
              <a:spcAft>
                <a:spcPts val="0"/>
              </a:spcAft>
              <a:buNone/>
            </a:pPr>
            <a:r>
              <a:t/>
            </a:r>
            <a:endParaRPr b="1">
              <a:latin typeface="Lato"/>
              <a:ea typeface="Lato"/>
              <a:cs typeface="Lato"/>
              <a:sym typeface="Lato"/>
            </a:endParaRPr>
          </a:p>
        </p:txBody>
      </p:sp>
      <p:sp>
        <p:nvSpPr>
          <p:cNvPr id="158" name="Google Shape;158;p30"/>
          <p:cNvSpPr txBox="1"/>
          <p:nvPr/>
        </p:nvSpPr>
        <p:spPr>
          <a:xfrm>
            <a:off x="6126525" y="149327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Frustrations</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She </a:t>
            </a:r>
            <a:r>
              <a:rPr b="1" lang="pt-PT" sz="1000">
                <a:latin typeface="Lato"/>
                <a:ea typeface="Lato"/>
                <a:cs typeface="Lato"/>
                <a:sym typeface="Lato"/>
              </a:rPr>
              <a:t>doesn’t want change</a:t>
            </a:r>
            <a:r>
              <a:rPr lang="pt-PT" sz="1000">
                <a:latin typeface="Lato"/>
                <a:ea typeface="Lato"/>
                <a:cs typeface="Lato"/>
                <a:sym typeface="Lato"/>
              </a:rPr>
              <a:t>, she has done her routine for as long as she can remember.</a:t>
            </a:r>
            <a:endParaRPr sz="1000">
              <a:latin typeface="Lato"/>
              <a:ea typeface="Lato"/>
              <a:cs typeface="Lato"/>
              <a:sym typeface="Lato"/>
            </a:endParaRPr>
          </a:p>
        </p:txBody>
      </p:sp>
      <p:sp>
        <p:nvSpPr>
          <p:cNvPr id="159" name="Google Shape;159;p30"/>
          <p:cNvSpPr txBox="1"/>
          <p:nvPr/>
        </p:nvSpPr>
        <p:spPr>
          <a:xfrm>
            <a:off x="2713375" y="3062125"/>
            <a:ext cx="2133600" cy="1453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pt-PT" sz="2400">
                <a:solidFill>
                  <a:schemeClr val="dk1"/>
                </a:solidFill>
                <a:latin typeface="Alfa Slab One"/>
                <a:ea typeface="Alfa Slab One"/>
                <a:cs typeface="Alfa Slab One"/>
                <a:sym typeface="Alfa Slab One"/>
              </a:rPr>
              <a:t>Goals</a:t>
            </a:r>
            <a:endParaRPr sz="2400">
              <a:solidFill>
                <a:schemeClr val="dk1"/>
              </a:solidFill>
              <a:latin typeface="Alfa Slab One"/>
              <a:ea typeface="Alfa Slab One"/>
              <a:cs typeface="Alfa Slab One"/>
              <a:sym typeface="Alfa Slab One"/>
            </a:endParaRPr>
          </a:p>
          <a:p>
            <a:pPr indent="-292100" lvl="0" marL="457200" rtl="0" algn="l">
              <a:spcBef>
                <a:spcPts val="1000"/>
              </a:spcBef>
              <a:spcAft>
                <a:spcPts val="0"/>
              </a:spcAft>
              <a:buSzPts val="1000"/>
              <a:buFont typeface="Lato"/>
              <a:buChar char="➔"/>
            </a:pPr>
            <a:r>
              <a:rPr lang="pt-PT" sz="1000">
                <a:highlight>
                  <a:srgbClr val="FFFFFF"/>
                </a:highlight>
                <a:latin typeface="Lato"/>
                <a:ea typeface="Lato"/>
                <a:cs typeface="Lato"/>
                <a:sym typeface="Lato"/>
              </a:rPr>
              <a:t>find the easiest path</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no need to change line or transport</a:t>
            </a:r>
            <a:endParaRPr sz="1000">
              <a:highlight>
                <a:srgbClr val="FFFFFF"/>
              </a:highlight>
              <a:latin typeface="Lato"/>
              <a:ea typeface="Lato"/>
              <a:cs typeface="Lato"/>
              <a:sym typeface="Lato"/>
            </a:endParaRPr>
          </a:p>
          <a:p>
            <a:pPr indent="-292100" lvl="0" marL="457200" rtl="0" algn="l">
              <a:spcBef>
                <a:spcPts val="0"/>
              </a:spcBef>
              <a:spcAft>
                <a:spcPts val="0"/>
              </a:spcAft>
              <a:buSzPts val="1000"/>
              <a:buFont typeface="Lato"/>
              <a:buChar char="➔"/>
            </a:pPr>
            <a:r>
              <a:rPr lang="pt-PT" sz="1000">
                <a:highlight>
                  <a:schemeClr val="lt1"/>
                </a:highlight>
                <a:latin typeface="Lato"/>
                <a:ea typeface="Lato"/>
                <a:cs typeface="Lato"/>
                <a:sym typeface="Lato"/>
              </a:rPr>
              <a:t>comfort during the travel (find a place to sit)</a:t>
            </a:r>
            <a:endParaRPr sz="1000">
              <a:highlight>
                <a:srgbClr val="FFFFFF"/>
              </a:highlight>
              <a:latin typeface="Lato"/>
              <a:ea typeface="Lato"/>
              <a:cs typeface="Lato"/>
              <a:sym typeface="Lato"/>
            </a:endParaRPr>
          </a:p>
        </p:txBody>
      </p:sp>
      <p:sp>
        <p:nvSpPr>
          <p:cNvPr id="160" name="Google Shape;160;p30"/>
          <p:cNvSpPr txBox="1"/>
          <p:nvPr/>
        </p:nvSpPr>
        <p:spPr>
          <a:xfrm>
            <a:off x="2713375" y="152400"/>
            <a:ext cx="2907000" cy="236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Attitude</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Joana is a simple older  woman. She wants to buy the ticket, but </a:t>
            </a:r>
            <a:r>
              <a:rPr b="1" lang="pt-PT" sz="1000">
                <a:latin typeface="Lato"/>
                <a:ea typeface="Lato"/>
                <a:cs typeface="Lato"/>
                <a:sym typeface="Lato"/>
              </a:rPr>
              <a:t>wants the process to be like it is forever</a:t>
            </a:r>
            <a:r>
              <a:rPr lang="pt-PT" sz="1000">
                <a:latin typeface="Lato"/>
                <a:ea typeface="Lato"/>
                <a:cs typeface="Lato"/>
                <a:sym typeface="Lato"/>
              </a:rPr>
              <a:t>, no mobile apps, no cards, just the </a:t>
            </a:r>
            <a:r>
              <a:rPr b="1" lang="pt-PT" sz="1000">
                <a:latin typeface="Lato"/>
                <a:ea typeface="Lato"/>
                <a:cs typeface="Lato"/>
                <a:sym typeface="Lato"/>
              </a:rPr>
              <a:t>simple exchange with cash</a:t>
            </a:r>
            <a:r>
              <a:rPr lang="pt-PT" sz="1000">
                <a:latin typeface="Lato"/>
                <a:ea typeface="Lato"/>
                <a:cs typeface="Lato"/>
                <a:sym typeface="Lato"/>
              </a:rPr>
              <a:t>. </a:t>
            </a:r>
            <a:endParaRPr sz="1000">
              <a:latin typeface="Lato"/>
              <a:ea typeface="Lato"/>
              <a:cs typeface="Lato"/>
              <a:sym typeface="Lato"/>
            </a:endParaRPr>
          </a:p>
          <a:p>
            <a:pPr indent="0" lvl="0" marL="0" rtl="0" algn="l">
              <a:spcBef>
                <a:spcPts val="0"/>
              </a:spcBef>
              <a:spcAft>
                <a:spcPts val="0"/>
              </a:spcAft>
              <a:buNone/>
            </a:pPr>
            <a:r>
              <a:t/>
            </a:r>
            <a:endParaRPr sz="1000">
              <a:latin typeface="Lato"/>
              <a:ea typeface="Lato"/>
              <a:cs typeface="Lato"/>
              <a:sym typeface="Lato"/>
            </a:endParaRPr>
          </a:p>
          <a:p>
            <a:pPr indent="0" lvl="0" marL="0" rtl="0" algn="l">
              <a:spcBef>
                <a:spcPts val="0"/>
              </a:spcBef>
              <a:spcAft>
                <a:spcPts val="0"/>
              </a:spcAft>
              <a:buNone/>
            </a:pPr>
            <a:r>
              <a:rPr lang="pt-PT" sz="1000">
                <a:latin typeface="Lato"/>
                <a:ea typeface="Lato"/>
                <a:cs typeface="Lato"/>
                <a:sym typeface="Lato"/>
              </a:rPr>
              <a:t>She doesn’t mind taking longer routes if it means more </a:t>
            </a:r>
            <a:r>
              <a:rPr b="1" lang="pt-PT" sz="1000">
                <a:latin typeface="Lato"/>
                <a:ea typeface="Lato"/>
                <a:cs typeface="Lato"/>
                <a:sym typeface="Lato"/>
              </a:rPr>
              <a:t>comfort</a:t>
            </a:r>
            <a:r>
              <a:rPr lang="pt-PT" sz="1000">
                <a:latin typeface="Lato"/>
                <a:ea typeface="Lato"/>
                <a:cs typeface="Lato"/>
                <a:sym typeface="Lato"/>
              </a:rPr>
              <a:t>,</a:t>
            </a:r>
            <a:r>
              <a:rPr b="1" lang="pt-PT" sz="1000">
                <a:latin typeface="Lato"/>
                <a:ea typeface="Lato"/>
                <a:cs typeface="Lato"/>
                <a:sym typeface="Lato"/>
              </a:rPr>
              <a:t> less changes in lines and less walking</a:t>
            </a:r>
            <a:r>
              <a:rPr lang="pt-PT" sz="1000">
                <a:latin typeface="Lato"/>
                <a:ea typeface="Lato"/>
                <a:cs typeface="Lato"/>
                <a:sym typeface="Lato"/>
              </a:rPr>
              <a:t>.</a:t>
            </a:r>
            <a:endParaRPr sz="2400">
              <a:solidFill>
                <a:schemeClr val="dk1"/>
              </a:solidFill>
              <a:latin typeface="Lato"/>
              <a:ea typeface="Lato"/>
              <a:cs typeface="Lato"/>
              <a:sym typeface="Lato"/>
            </a:endParaRPr>
          </a:p>
        </p:txBody>
      </p:sp>
      <p:graphicFrame>
        <p:nvGraphicFramePr>
          <p:cNvPr id="161" name="Google Shape;161;p30"/>
          <p:cNvGraphicFramePr/>
          <p:nvPr/>
        </p:nvGraphicFramePr>
        <p:xfrm>
          <a:off x="76200" y="2820375"/>
          <a:ext cx="3000000" cy="3000000"/>
        </p:xfrm>
        <a:graphic>
          <a:graphicData uri="http://schemas.openxmlformats.org/drawingml/2006/table">
            <a:tbl>
              <a:tblPr>
                <a:noFill/>
                <a:tableStyleId>{F05933B2-8181-4599-86A5-120D6B83AB69}</a:tableStyleId>
              </a:tblPr>
              <a:tblGrid>
                <a:gridCol w="948350"/>
                <a:gridCol w="1541450"/>
              </a:tblGrid>
              <a:tr h="38827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Age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72</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9990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Profession</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Retired nurse</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581400">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Frequency of travels</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Once-twice a week</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644525">
                <a:tc>
                  <a:txBody>
                    <a:bodyPr>
                      <a:noAutofit/>
                    </a:bodyPr>
                    <a:lstStyle/>
                    <a:p>
                      <a:pPr indent="0" lvl="0" marL="0" rtl="0" algn="l">
                        <a:spcBef>
                          <a:spcPts val="0"/>
                        </a:spcBef>
                        <a:spcAft>
                          <a:spcPts val="0"/>
                        </a:spcAft>
                        <a:buNone/>
                      </a:pPr>
                      <a:r>
                        <a:rPr lang="pt-PT" sz="1200">
                          <a:solidFill>
                            <a:schemeClr val="accent6"/>
                          </a:solidFill>
                          <a:latin typeface="Lato Black"/>
                          <a:ea typeface="Lato Black"/>
                          <a:cs typeface="Lato Black"/>
                          <a:sym typeface="Lato Black"/>
                        </a:rPr>
                        <a:t>Ticket type</a:t>
                      </a:r>
                      <a:endParaRPr sz="1200">
                        <a:solidFill>
                          <a:schemeClr val="accent6"/>
                        </a:solidFill>
                        <a:latin typeface="Lato Black"/>
                        <a:ea typeface="Lato Black"/>
                        <a:cs typeface="Lato Black"/>
                        <a:sym typeface="Lato Black"/>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noAutofit/>
                    </a:bodyPr>
                    <a:lstStyle/>
                    <a:p>
                      <a:pPr indent="0" lvl="0" marL="0" rtl="0" algn="l">
                        <a:spcBef>
                          <a:spcPts val="0"/>
                        </a:spcBef>
                        <a:spcAft>
                          <a:spcPts val="0"/>
                        </a:spcAft>
                        <a:buNone/>
                      </a:pPr>
                      <a:r>
                        <a:rPr b="1" lang="pt-PT" sz="1200">
                          <a:latin typeface="Lato"/>
                          <a:ea typeface="Lato"/>
                          <a:cs typeface="Lato"/>
                          <a:sym typeface="Lato"/>
                        </a:rPr>
                        <a:t>One way ticket</a:t>
                      </a:r>
                      <a:endParaRPr b="1" sz="1200">
                        <a:latin typeface="Lato"/>
                        <a:ea typeface="Lato"/>
                        <a:cs typeface="Lato"/>
                        <a:sym typeface="Lato"/>
                      </a:endParaRPr>
                    </a:p>
                    <a:p>
                      <a:pPr indent="0" lvl="0" marL="0" rtl="0" algn="l">
                        <a:spcBef>
                          <a:spcPts val="0"/>
                        </a:spcBef>
                        <a:spcAft>
                          <a:spcPts val="0"/>
                        </a:spcAft>
                        <a:buNone/>
                      </a:pPr>
                      <a:r>
                        <a:t/>
                      </a:r>
                      <a:endParaRPr b="1" sz="1200">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62" name="Google Shape;162;p30"/>
          <p:cNvSpPr txBox="1"/>
          <p:nvPr/>
        </p:nvSpPr>
        <p:spPr>
          <a:xfrm>
            <a:off x="6126525" y="100825"/>
            <a:ext cx="26904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Motivations</a:t>
            </a:r>
            <a:endParaRPr sz="2400">
              <a:solidFill>
                <a:schemeClr val="dk1"/>
              </a:solidFill>
              <a:latin typeface="Alfa Slab One"/>
              <a:ea typeface="Alfa Slab One"/>
              <a:cs typeface="Alfa Slab One"/>
              <a:sym typeface="Alfa Slab One"/>
            </a:endParaRPr>
          </a:p>
          <a:p>
            <a:pPr indent="0" lvl="0" marL="0" rtl="0" algn="l">
              <a:spcBef>
                <a:spcPts val="1000"/>
              </a:spcBef>
              <a:spcAft>
                <a:spcPts val="0"/>
              </a:spcAft>
              <a:buNone/>
            </a:pPr>
            <a:r>
              <a:rPr lang="pt-PT" sz="1000">
                <a:latin typeface="Lato"/>
                <a:ea typeface="Lato"/>
                <a:cs typeface="Lato"/>
                <a:sym typeface="Lato"/>
              </a:rPr>
              <a:t>Joana only uses the metro for </a:t>
            </a:r>
            <a:r>
              <a:rPr b="1" lang="pt-PT" sz="1000">
                <a:latin typeface="Lato"/>
                <a:ea typeface="Lato"/>
                <a:cs typeface="Lato"/>
                <a:sym typeface="Lato"/>
              </a:rPr>
              <a:t>meeting her friends </a:t>
            </a:r>
            <a:r>
              <a:rPr lang="pt-PT" sz="1000">
                <a:latin typeface="Lato"/>
                <a:ea typeface="Lato"/>
                <a:cs typeface="Lato"/>
                <a:sym typeface="Lato"/>
              </a:rPr>
              <a:t>or to go to doctors appointments, so she wants things to be </a:t>
            </a:r>
            <a:r>
              <a:rPr b="1" lang="pt-PT" sz="1000">
                <a:latin typeface="Lato"/>
                <a:ea typeface="Lato"/>
                <a:cs typeface="Lato"/>
                <a:sym typeface="Lato"/>
              </a:rPr>
              <a:t>simple and easy,</a:t>
            </a:r>
            <a:r>
              <a:rPr lang="pt-PT" sz="1000">
                <a:latin typeface="Lato"/>
                <a:ea typeface="Lato"/>
                <a:cs typeface="Lato"/>
                <a:sym typeface="Lato"/>
              </a:rPr>
              <a:t> including having comfortable travels.</a:t>
            </a:r>
            <a:endParaRPr sz="1000">
              <a:latin typeface="Lato"/>
              <a:ea typeface="Lato"/>
              <a:cs typeface="Lato"/>
              <a:sym typeface="Lato"/>
            </a:endParaRPr>
          </a:p>
        </p:txBody>
      </p:sp>
      <p:cxnSp>
        <p:nvCxnSpPr>
          <p:cNvPr id="163" name="Google Shape;163;p30"/>
          <p:cNvCxnSpPr/>
          <p:nvPr/>
        </p:nvCxnSpPr>
        <p:spPr>
          <a:xfrm>
            <a:off x="2638850" y="0"/>
            <a:ext cx="0" cy="5134500"/>
          </a:xfrm>
          <a:prstGeom prst="straightConnector1">
            <a:avLst/>
          </a:prstGeom>
          <a:noFill/>
          <a:ln cap="flat" cmpd="sng" w="9525">
            <a:solidFill>
              <a:srgbClr val="999999"/>
            </a:solidFill>
            <a:prstDash val="lgDash"/>
            <a:round/>
            <a:headEnd len="med" w="med" type="none"/>
            <a:tailEnd len="med" w="med" type="none"/>
          </a:ln>
        </p:spPr>
      </p:cxnSp>
      <p:cxnSp>
        <p:nvCxnSpPr>
          <p:cNvPr id="164" name="Google Shape;164;p30"/>
          <p:cNvCxnSpPr/>
          <p:nvPr/>
        </p:nvCxnSpPr>
        <p:spPr>
          <a:xfrm>
            <a:off x="228600" y="2765775"/>
            <a:ext cx="2271300" cy="0"/>
          </a:xfrm>
          <a:prstGeom prst="straightConnector1">
            <a:avLst/>
          </a:prstGeom>
          <a:noFill/>
          <a:ln cap="flat" cmpd="sng" w="9525">
            <a:solidFill>
              <a:srgbClr val="999999"/>
            </a:solidFill>
            <a:prstDash val="lgDash"/>
            <a:round/>
            <a:headEnd len="med" w="med" type="none"/>
            <a:tailEnd len="med" w="med" type="none"/>
          </a:ln>
        </p:spPr>
      </p:cxnSp>
      <p:pic>
        <p:nvPicPr>
          <p:cNvPr id="165" name="Google Shape;165;p30"/>
          <p:cNvPicPr preferRelativeResize="0"/>
          <p:nvPr/>
        </p:nvPicPr>
        <p:blipFill>
          <a:blip r:embed="rId3">
            <a:alphaModFix/>
          </a:blip>
          <a:stretch>
            <a:fillRect/>
          </a:stretch>
        </p:blipFill>
        <p:spPr>
          <a:xfrm>
            <a:off x="152400" y="152400"/>
            <a:ext cx="1753675" cy="1753675"/>
          </a:xfrm>
          <a:prstGeom prst="rect">
            <a:avLst/>
          </a:prstGeom>
          <a:noFill/>
          <a:ln>
            <a:noFill/>
          </a:ln>
        </p:spPr>
      </p:pic>
      <p:pic>
        <p:nvPicPr>
          <p:cNvPr id="166" name="Google Shape;166;p30"/>
          <p:cNvPicPr preferRelativeResize="0"/>
          <p:nvPr/>
        </p:nvPicPr>
        <p:blipFill>
          <a:blip r:embed="rId4">
            <a:alphaModFix/>
          </a:blip>
          <a:stretch>
            <a:fillRect/>
          </a:stretch>
        </p:blipFill>
        <p:spPr>
          <a:xfrm>
            <a:off x="4846975" y="3543250"/>
            <a:ext cx="952500" cy="952500"/>
          </a:xfrm>
          <a:prstGeom prst="rect">
            <a:avLst/>
          </a:prstGeom>
          <a:noFill/>
          <a:ln>
            <a:noFill/>
          </a:ln>
        </p:spPr>
      </p:pic>
      <p:sp>
        <p:nvSpPr>
          <p:cNvPr id="167" name="Google Shape;167;p30"/>
          <p:cNvSpPr txBox="1"/>
          <p:nvPr/>
        </p:nvSpPr>
        <p:spPr>
          <a:xfrm>
            <a:off x="6126525" y="3062125"/>
            <a:ext cx="2844300" cy="15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t-PT" sz="2400">
                <a:solidFill>
                  <a:schemeClr val="dk1"/>
                </a:solidFill>
                <a:latin typeface="Alfa Slab One"/>
                <a:ea typeface="Alfa Slab One"/>
                <a:cs typeface="Alfa Slab One"/>
                <a:sym typeface="Alfa Slab One"/>
              </a:rPr>
              <a:t>Description</a:t>
            </a:r>
            <a:endParaRPr sz="2400">
              <a:solidFill>
                <a:schemeClr val="dk1"/>
              </a:solidFill>
              <a:latin typeface="Alfa Slab One"/>
              <a:ea typeface="Alfa Slab One"/>
              <a:cs typeface="Alfa Slab One"/>
              <a:sym typeface="Alfa Slab One"/>
            </a:endParaRPr>
          </a:p>
          <a:p>
            <a:pPr indent="0" lvl="0" marL="0" rtl="0" algn="just">
              <a:spcBef>
                <a:spcPts val="1000"/>
              </a:spcBef>
              <a:spcAft>
                <a:spcPts val="0"/>
              </a:spcAft>
              <a:buNone/>
            </a:pPr>
            <a:r>
              <a:rPr lang="pt-PT" sz="1000">
                <a:latin typeface="Lato"/>
                <a:ea typeface="Lato"/>
                <a:cs typeface="Lato"/>
                <a:sym typeface="Lato"/>
              </a:rPr>
              <a:t>Joana is a retired nurse, she is a widow with 2 sons that visit her often.  She has lived at her home for 30+ years so she knows everyone in her street, including the sales people from the metro she lives close to.</a:t>
            </a:r>
            <a:endParaRPr sz="1000">
              <a:latin typeface="Lato"/>
              <a:ea typeface="Lato"/>
              <a:cs typeface="Lato"/>
              <a:sym typeface="Lato"/>
            </a:endParaRPr>
          </a:p>
          <a:p>
            <a:pPr indent="0" lvl="0" marL="0" rtl="0" algn="l">
              <a:spcBef>
                <a:spcPts val="0"/>
              </a:spcBef>
              <a:spcAft>
                <a:spcPts val="0"/>
              </a:spcAft>
              <a:buNone/>
            </a:pPr>
            <a:r>
              <a:t/>
            </a:r>
            <a:endParaRPr sz="2400">
              <a:solidFill>
                <a:schemeClr val="dk1"/>
              </a:solidFill>
              <a:latin typeface="Alfa Slab One"/>
              <a:ea typeface="Alfa Slab One"/>
              <a:cs typeface="Alfa Slab One"/>
              <a:sym typeface="Alfa Slab On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1"/>
          <p:cNvSpPr txBox="1"/>
          <p:nvPr>
            <p:ph type="title"/>
          </p:nvPr>
        </p:nvSpPr>
        <p:spPr>
          <a:xfrm>
            <a:off x="311700" y="2480550"/>
            <a:ext cx="8114400" cy="2445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pt-PT"/>
              <a:t>Scenarios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6"/>
        </a:solidFill>
      </p:bgPr>
    </p:bg>
    <p:spTree>
      <p:nvGrpSpPr>
        <p:cNvPr id="176" name="Shape 176"/>
        <p:cNvGrpSpPr/>
        <p:nvPr/>
      </p:nvGrpSpPr>
      <p:grpSpPr>
        <a:xfrm>
          <a:off x="0" y="0"/>
          <a:ext cx="0" cy="0"/>
          <a:chOff x="0" y="0"/>
          <a:chExt cx="0" cy="0"/>
        </a:xfrm>
      </p:grpSpPr>
      <p:sp>
        <p:nvSpPr>
          <p:cNvPr id="177" name="Google Shape;177;p32"/>
          <p:cNvSpPr txBox="1"/>
          <p:nvPr>
            <p:ph type="title"/>
          </p:nvPr>
        </p:nvSpPr>
        <p:spPr>
          <a:xfrm>
            <a:off x="514800" y="1348800"/>
            <a:ext cx="8114400" cy="2445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pt-PT" sz="4800"/>
              <a:t>Pedro</a:t>
            </a:r>
            <a:endParaRPr sz="4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PT"/>
              <a:t>User scenario</a:t>
            </a:r>
            <a:endParaRPr/>
          </a:p>
        </p:txBody>
      </p:sp>
      <p:sp>
        <p:nvSpPr>
          <p:cNvPr id="183" name="Google Shape;183;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pt-PT" sz="2400">
                <a:solidFill>
                  <a:srgbClr val="000000"/>
                </a:solidFill>
                <a:latin typeface="Lato"/>
                <a:ea typeface="Lato"/>
                <a:cs typeface="Lato"/>
                <a:sym typeface="Lato"/>
              </a:rPr>
              <a:t>Who</a:t>
            </a:r>
            <a:r>
              <a:rPr lang="pt-PT" sz="2400">
                <a:solidFill>
                  <a:srgbClr val="000000"/>
                </a:solidFill>
                <a:latin typeface="Lato"/>
                <a:ea typeface="Lato"/>
                <a:cs typeface="Lato"/>
                <a:sym typeface="Lato"/>
              </a:rPr>
              <a:t>: Pedro</a:t>
            </a:r>
            <a:endParaRPr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When: </a:t>
            </a:r>
            <a:r>
              <a:rPr lang="pt-PT" sz="2400">
                <a:solidFill>
                  <a:srgbClr val="000000"/>
                </a:solidFill>
                <a:latin typeface="Lato"/>
                <a:ea typeface="Lato"/>
                <a:cs typeface="Lato"/>
                <a:sym typeface="Lato"/>
              </a:rPr>
              <a:t>10 AM</a:t>
            </a:r>
            <a:r>
              <a:rPr lang="pt-PT" sz="2400">
                <a:solidFill>
                  <a:srgbClr val="000000"/>
                </a:solidFill>
                <a:latin typeface="Lato"/>
                <a:ea typeface="Lato"/>
                <a:cs typeface="Lato"/>
                <a:sym typeface="Lato"/>
              </a:rPr>
              <a:t> Tuesday, </a:t>
            </a:r>
            <a:r>
              <a:rPr b="1" lang="pt-PT" sz="2400">
                <a:solidFill>
                  <a:srgbClr val="000000"/>
                </a:solidFill>
                <a:latin typeface="Lato"/>
                <a:ea typeface="Lato"/>
                <a:cs typeface="Lato"/>
                <a:sym typeface="Lato"/>
              </a:rPr>
              <a:t>one day after card's due date</a:t>
            </a:r>
            <a:endParaRPr b="1" sz="2400">
              <a:solidFill>
                <a:srgbClr val="000000"/>
              </a:solidFill>
              <a:latin typeface="Lato"/>
              <a:ea typeface="Lato"/>
              <a:cs typeface="Lato"/>
              <a:sym typeface="Lato"/>
            </a:endParaRPr>
          </a:p>
          <a:p>
            <a:pPr indent="0" lvl="0" marL="0" rtl="0" algn="l">
              <a:spcBef>
                <a:spcPts val="1600"/>
              </a:spcBef>
              <a:spcAft>
                <a:spcPts val="0"/>
              </a:spcAft>
              <a:buNone/>
            </a:pPr>
            <a:r>
              <a:rPr b="1" lang="pt-PT" sz="2400">
                <a:solidFill>
                  <a:srgbClr val="000000"/>
                </a:solidFill>
                <a:latin typeface="Lato"/>
                <a:ea typeface="Lato"/>
                <a:cs typeface="Lato"/>
                <a:sym typeface="Lato"/>
              </a:rPr>
              <a:t>Where: </a:t>
            </a:r>
            <a:r>
              <a:rPr lang="pt-PT" sz="2400">
                <a:solidFill>
                  <a:srgbClr val="000000"/>
                </a:solidFill>
                <a:latin typeface="Lato"/>
                <a:ea typeface="Lato"/>
                <a:cs typeface="Lato"/>
                <a:sym typeface="Lato"/>
              </a:rPr>
              <a:t>Metro station, 5 stations from </a:t>
            </a:r>
            <a:r>
              <a:rPr lang="pt-PT" sz="2400">
                <a:solidFill>
                  <a:srgbClr val="000000"/>
                </a:solidFill>
                <a:latin typeface="Lato"/>
                <a:ea typeface="Lato"/>
                <a:cs typeface="Lato"/>
                <a:sym typeface="Lato"/>
              </a:rPr>
              <a:t>University</a:t>
            </a:r>
            <a:endParaRPr sz="2400">
              <a:solidFill>
                <a:srgbClr val="000000"/>
              </a:solidFill>
              <a:latin typeface="Lato"/>
              <a:ea typeface="Lato"/>
              <a:cs typeface="Lato"/>
              <a:sym typeface="Lato"/>
            </a:endParaRPr>
          </a:p>
          <a:p>
            <a:pPr indent="0" lvl="0" marL="0" rtl="0" algn="l">
              <a:spcBef>
                <a:spcPts val="1600"/>
              </a:spcBef>
              <a:spcAft>
                <a:spcPts val="1600"/>
              </a:spcAft>
              <a:buNone/>
            </a:pPr>
            <a:r>
              <a:t/>
            </a:r>
            <a:endParaRPr sz="2400">
              <a:solidFill>
                <a:srgbClr val="000000"/>
              </a:solidFill>
              <a:latin typeface="Arial"/>
              <a:ea typeface="Arial"/>
              <a:cs typeface="Arial"/>
              <a:sym typeface="Arial"/>
            </a:endParaRPr>
          </a:p>
        </p:txBody>
      </p:sp>
      <p:pic>
        <p:nvPicPr>
          <p:cNvPr id="184" name="Google Shape;184;p33"/>
          <p:cNvPicPr preferRelativeResize="0"/>
          <p:nvPr/>
        </p:nvPicPr>
        <p:blipFill>
          <a:blip r:embed="rId3">
            <a:alphaModFix/>
          </a:blip>
          <a:stretch>
            <a:fillRect/>
          </a:stretch>
        </p:blipFill>
        <p:spPr>
          <a:xfrm>
            <a:off x="6742000" y="2851050"/>
            <a:ext cx="2006700" cy="2006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