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y="5143500" cx="9144000"/>
  <p:notesSz cx="6858000" cy="9144000"/>
  <p:embeddedFontLst>
    <p:embeddedFont>
      <p:font typeface="Proxima Nova"/>
      <p:regular r:id="rId22"/>
      <p:bold r:id="rId23"/>
      <p:italic r:id="rId24"/>
      <p:boldItalic r:id="rId25"/>
    </p:embeddedFont>
    <p:embeddedFont>
      <p:font typeface="Alfa Slab One"/>
      <p:regular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B0F400EC-F13C-4DA6-B097-D338E3107781}">
  <a:tblStyle styleId="{B0F400EC-F13C-4DA6-B097-D338E310778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36D4C232-5BAA-4ADE-88EB-EB0A78400C8B}"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font" Target="fonts/ProximaNova-regular.fntdata"/><Relationship Id="rId21" Type="http://schemas.openxmlformats.org/officeDocument/2006/relationships/slide" Target="slides/slide14.xml"/><Relationship Id="rId24" Type="http://schemas.openxmlformats.org/officeDocument/2006/relationships/font" Target="fonts/ProximaNova-italic.fntdata"/><Relationship Id="rId23" Type="http://schemas.openxmlformats.org/officeDocument/2006/relationships/font" Target="fonts/ProximaNova-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AlfaSlabOne-regular.fntdata"/><Relationship Id="rId25" Type="http://schemas.openxmlformats.org/officeDocument/2006/relationships/font" Target="fonts/ProximaNova-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44f0b41af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44f0b41af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44f0b41afe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44f0b41afe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g44f0b41afe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44f0b41afe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44f0b41afe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44f0b41afe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44f0b41afe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44f0b41afe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44f0b41afe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44f0b41afe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44f0b41af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44f0b41af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44f0b41af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44f0b41af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44f0b41afe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44f0b41afe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g43fd03124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43fd03124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g43fd03124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43fd03124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43fd03124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43fd03124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44f0b41afe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44f0b41afe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44f0b41afe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44f0b41afe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4" name="Shape 54"/>
        <p:cNvGrpSpPr/>
        <p:nvPr/>
      </p:nvGrpSpPr>
      <p:grpSpPr>
        <a:xfrm>
          <a:off x="0" y="0"/>
          <a:ext cx="0" cy="0"/>
          <a:chOff x="0" y="0"/>
          <a:chExt cx="0" cy="0"/>
        </a:xfrm>
      </p:grpSpPr>
      <p:cxnSp>
        <p:nvCxnSpPr>
          <p:cNvPr id="55" name="Google Shape;55;p14"/>
          <p:cNvCxnSpPr/>
          <p:nvPr/>
        </p:nvCxnSpPr>
        <p:spPr>
          <a:xfrm>
            <a:off x="4278300" y="2751163"/>
            <a:ext cx="587400" cy="0"/>
          </a:xfrm>
          <a:prstGeom prst="straightConnector1">
            <a:avLst/>
          </a:prstGeom>
          <a:noFill/>
          <a:ln cap="flat" cmpd="sng" w="76200">
            <a:solidFill>
              <a:schemeClr val="dk1"/>
            </a:solidFill>
            <a:prstDash val="solid"/>
            <a:round/>
            <a:headEnd len="sm" w="sm" type="none"/>
            <a:tailEnd len="sm" w="sm" type="none"/>
          </a:ln>
        </p:spPr>
      </p:cxnSp>
      <p:sp>
        <p:nvSpPr>
          <p:cNvPr id="56" name="Google Shape;56;p14"/>
          <p:cNvSpPr txBox="1"/>
          <p:nvPr>
            <p:ph type="ctrTitle"/>
          </p:nvPr>
        </p:nvSpPr>
        <p:spPr>
          <a:xfrm>
            <a:off x="311700" y="595975"/>
            <a:ext cx="8520600" cy="1957800"/>
          </a:xfrm>
          <a:prstGeom prst="rect">
            <a:avLst/>
          </a:prstGeom>
        </p:spPr>
        <p:txBody>
          <a:bodyPr anchorCtr="0" anchor="b" bIns="91425" lIns="91425" spcFirstLastPara="1" rIns="91425" wrap="square" tIns="91425"/>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57" name="Google Shape;57;p14"/>
          <p:cNvSpPr txBox="1"/>
          <p:nvPr>
            <p:ph idx="1" type="subTitle"/>
          </p:nvPr>
        </p:nvSpPr>
        <p:spPr>
          <a:xfrm>
            <a:off x="311700" y="3165823"/>
            <a:ext cx="8520600" cy="7335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58" name="Google Shape;58;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59" name="Shape 59"/>
        <p:cNvGrpSpPr/>
        <p:nvPr/>
      </p:nvGrpSpPr>
      <p:grpSpPr>
        <a:xfrm>
          <a:off x="0" y="0"/>
          <a:ext cx="0" cy="0"/>
          <a:chOff x="0" y="0"/>
          <a:chExt cx="0" cy="0"/>
        </a:xfrm>
      </p:grpSpPr>
      <p:sp>
        <p:nvSpPr>
          <p:cNvPr id="60" name="Google Shape;60;p15"/>
          <p:cNvSpPr txBox="1"/>
          <p:nvPr>
            <p:ph type="title"/>
          </p:nvPr>
        </p:nvSpPr>
        <p:spPr>
          <a:xfrm>
            <a:off x="311700" y="2480550"/>
            <a:ext cx="8114400" cy="2445900"/>
          </a:xfrm>
          <a:prstGeom prst="rect">
            <a:avLst/>
          </a:prstGeom>
        </p:spPr>
        <p:txBody>
          <a:bodyPr anchorCtr="0" anchor="b" bIns="91425" lIns="91425" spcFirstLastPara="1" rIns="91425" wrap="square" tIns="91425"/>
          <a:lstStyle>
            <a:lvl1pPr lvl="0" rtl="0">
              <a:spcBef>
                <a:spcPts val="0"/>
              </a:spcBef>
              <a:spcAft>
                <a:spcPts val="0"/>
              </a:spcAft>
              <a:buClr>
                <a:schemeClr val="lt1"/>
              </a:buClr>
              <a:buSzPts val="6800"/>
              <a:buNone/>
              <a:defRPr sz="6800">
                <a:solidFill>
                  <a:schemeClr val="lt1"/>
                </a:solidFill>
              </a:defRPr>
            </a:lvl1pPr>
            <a:lvl2pPr lvl="1" rtl="0">
              <a:spcBef>
                <a:spcPts val="0"/>
              </a:spcBef>
              <a:spcAft>
                <a:spcPts val="0"/>
              </a:spcAft>
              <a:buClr>
                <a:schemeClr val="lt1"/>
              </a:buClr>
              <a:buSzPts val="6800"/>
              <a:buNone/>
              <a:defRPr sz="6800">
                <a:solidFill>
                  <a:schemeClr val="lt1"/>
                </a:solidFill>
              </a:defRPr>
            </a:lvl2pPr>
            <a:lvl3pPr lvl="2" rtl="0">
              <a:spcBef>
                <a:spcPts val="0"/>
              </a:spcBef>
              <a:spcAft>
                <a:spcPts val="0"/>
              </a:spcAft>
              <a:buClr>
                <a:schemeClr val="lt1"/>
              </a:buClr>
              <a:buSzPts val="6800"/>
              <a:buNone/>
              <a:defRPr sz="6800">
                <a:solidFill>
                  <a:schemeClr val="lt1"/>
                </a:solidFill>
              </a:defRPr>
            </a:lvl3pPr>
            <a:lvl4pPr lvl="3" rtl="0">
              <a:spcBef>
                <a:spcPts val="0"/>
              </a:spcBef>
              <a:spcAft>
                <a:spcPts val="0"/>
              </a:spcAft>
              <a:buClr>
                <a:schemeClr val="lt1"/>
              </a:buClr>
              <a:buSzPts val="6800"/>
              <a:buNone/>
              <a:defRPr sz="6800">
                <a:solidFill>
                  <a:schemeClr val="lt1"/>
                </a:solidFill>
              </a:defRPr>
            </a:lvl4pPr>
            <a:lvl5pPr lvl="4" rtl="0">
              <a:spcBef>
                <a:spcPts val="0"/>
              </a:spcBef>
              <a:spcAft>
                <a:spcPts val="0"/>
              </a:spcAft>
              <a:buClr>
                <a:schemeClr val="lt1"/>
              </a:buClr>
              <a:buSzPts val="6800"/>
              <a:buNone/>
              <a:defRPr sz="6800">
                <a:solidFill>
                  <a:schemeClr val="lt1"/>
                </a:solidFill>
              </a:defRPr>
            </a:lvl5pPr>
            <a:lvl6pPr lvl="5" rtl="0">
              <a:spcBef>
                <a:spcPts val="0"/>
              </a:spcBef>
              <a:spcAft>
                <a:spcPts val="0"/>
              </a:spcAft>
              <a:buClr>
                <a:schemeClr val="lt1"/>
              </a:buClr>
              <a:buSzPts val="6800"/>
              <a:buNone/>
              <a:defRPr sz="6800">
                <a:solidFill>
                  <a:schemeClr val="lt1"/>
                </a:solidFill>
              </a:defRPr>
            </a:lvl6pPr>
            <a:lvl7pPr lvl="6" rtl="0">
              <a:spcBef>
                <a:spcPts val="0"/>
              </a:spcBef>
              <a:spcAft>
                <a:spcPts val="0"/>
              </a:spcAft>
              <a:buClr>
                <a:schemeClr val="lt1"/>
              </a:buClr>
              <a:buSzPts val="6800"/>
              <a:buNone/>
              <a:defRPr sz="6800">
                <a:solidFill>
                  <a:schemeClr val="lt1"/>
                </a:solidFill>
              </a:defRPr>
            </a:lvl7pPr>
            <a:lvl8pPr lvl="7" rtl="0">
              <a:spcBef>
                <a:spcPts val="0"/>
              </a:spcBef>
              <a:spcAft>
                <a:spcPts val="0"/>
              </a:spcAft>
              <a:buClr>
                <a:schemeClr val="lt1"/>
              </a:buClr>
              <a:buSzPts val="6800"/>
              <a:buNone/>
              <a:defRPr sz="6800">
                <a:solidFill>
                  <a:schemeClr val="lt1"/>
                </a:solidFill>
              </a:defRPr>
            </a:lvl8pPr>
            <a:lvl9pPr lvl="8" rtl="0">
              <a:spcBef>
                <a:spcPts val="0"/>
              </a:spcBef>
              <a:spcAft>
                <a:spcPts val="0"/>
              </a:spcAft>
              <a:buClr>
                <a:schemeClr val="lt1"/>
              </a:buClr>
              <a:buSzPts val="6800"/>
              <a:buNone/>
              <a:defRPr sz="6800">
                <a:solidFill>
                  <a:schemeClr val="lt1"/>
                </a:solidFill>
              </a:defRPr>
            </a:lvl9pPr>
          </a:lstStyle>
          <a:p/>
        </p:txBody>
      </p:sp>
      <p:sp>
        <p:nvSpPr>
          <p:cNvPr id="61" name="Google Shape;61;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2" name="Shape 62"/>
        <p:cNvGrpSpPr/>
        <p:nvPr/>
      </p:nvGrpSpPr>
      <p:grpSpPr>
        <a:xfrm>
          <a:off x="0" y="0"/>
          <a:ext cx="0" cy="0"/>
          <a:chOff x="0" y="0"/>
          <a:chExt cx="0" cy="0"/>
        </a:xfrm>
      </p:grpSpPr>
      <p:sp>
        <p:nvSpPr>
          <p:cNvPr id="63" name="Google Shape;63;p1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4" name="Google Shape;64;p16"/>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5" name="Google Shape;65;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6" name="Shape 66"/>
        <p:cNvGrpSpPr/>
        <p:nvPr/>
      </p:nvGrpSpPr>
      <p:grpSpPr>
        <a:xfrm>
          <a:off x="0" y="0"/>
          <a:ext cx="0" cy="0"/>
          <a:chOff x="0" y="0"/>
          <a:chExt cx="0" cy="0"/>
        </a:xfrm>
      </p:grpSpPr>
      <p:sp>
        <p:nvSpPr>
          <p:cNvPr id="67" name="Google Shape;67;p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8" name="Google Shape;68;p17"/>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0" name="Google Shape;70;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1" name="Shape 71"/>
        <p:cNvGrpSpPr/>
        <p:nvPr/>
      </p:nvGrpSpPr>
      <p:grpSpPr>
        <a:xfrm>
          <a:off x="0" y="0"/>
          <a:ext cx="0" cy="0"/>
          <a:chOff x="0" y="0"/>
          <a:chExt cx="0" cy="0"/>
        </a:xfrm>
      </p:grpSpPr>
      <p:sp>
        <p:nvSpPr>
          <p:cNvPr id="72" name="Google Shape;72;p18"/>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3" name="Google Shape;73;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4" name="Shape 74"/>
        <p:cNvGrpSpPr/>
        <p:nvPr/>
      </p:nvGrpSpPr>
      <p:grpSpPr>
        <a:xfrm>
          <a:off x="0" y="0"/>
          <a:ext cx="0" cy="0"/>
          <a:chOff x="0" y="0"/>
          <a:chExt cx="0" cy="0"/>
        </a:xfrm>
      </p:grpSpPr>
      <p:sp>
        <p:nvSpPr>
          <p:cNvPr id="75" name="Google Shape;75;p19"/>
          <p:cNvSpPr txBox="1"/>
          <p:nvPr>
            <p:ph type="title"/>
          </p:nvPr>
        </p:nvSpPr>
        <p:spPr>
          <a:xfrm>
            <a:off x="311700" y="6318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6" name="Google Shape;76;p19"/>
          <p:cNvSpPr txBox="1"/>
          <p:nvPr>
            <p:ph idx="1" type="body"/>
          </p:nvPr>
        </p:nvSpPr>
        <p:spPr>
          <a:xfrm>
            <a:off x="311700" y="1490875"/>
            <a:ext cx="2808000" cy="30780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7" name="Google Shape;77;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78" name="Shape 78"/>
        <p:cNvGrpSpPr/>
        <p:nvPr/>
      </p:nvGrpSpPr>
      <p:grpSpPr>
        <a:xfrm>
          <a:off x="0" y="0"/>
          <a:ext cx="0" cy="0"/>
          <a:chOff x="0" y="0"/>
          <a:chExt cx="0" cy="0"/>
        </a:xfrm>
      </p:grpSpPr>
      <p:sp>
        <p:nvSpPr>
          <p:cNvPr id="79" name="Google Shape;79;p20"/>
          <p:cNvSpPr txBox="1"/>
          <p:nvPr>
            <p:ph type="title"/>
          </p:nvPr>
        </p:nvSpPr>
        <p:spPr>
          <a:xfrm>
            <a:off x="490250" y="526350"/>
            <a:ext cx="5683800" cy="40908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80" name="Google Shape;80;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1" name="Shape 81"/>
        <p:cNvGrpSpPr/>
        <p:nvPr/>
      </p:nvGrpSpPr>
      <p:grpSpPr>
        <a:xfrm>
          <a:off x="0" y="0"/>
          <a:ext cx="0" cy="0"/>
          <a:chOff x="0" y="0"/>
          <a:chExt cx="0" cy="0"/>
        </a:xfrm>
      </p:grpSpPr>
      <p:sp>
        <p:nvSpPr>
          <p:cNvPr id="82" name="Google Shape;82;p21"/>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3" name="Google Shape;83;p2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84" name="Google Shape;84;p21"/>
          <p:cNvSpPr txBox="1"/>
          <p:nvPr>
            <p:ph type="title"/>
          </p:nvPr>
        </p:nvSpPr>
        <p:spPr>
          <a:xfrm>
            <a:off x="265500" y="1375599"/>
            <a:ext cx="4045200" cy="1551900"/>
          </a:xfrm>
          <a:prstGeom prst="rect">
            <a:avLst/>
          </a:prstGeom>
        </p:spPr>
        <p:txBody>
          <a:bodyPr anchorCtr="0" anchor="b" bIns="91425" lIns="91425" spcFirstLastPara="1" rIns="91425" wrap="square" tIns="91425"/>
          <a:lstStyle>
            <a:lvl1pPr lvl="0" rtl="0" algn="ctr">
              <a:spcBef>
                <a:spcPts val="0"/>
              </a:spcBef>
              <a:spcAft>
                <a:spcPts val="0"/>
              </a:spcAft>
              <a:buSzPts val="3800"/>
              <a:buNone/>
              <a:defRPr sz="3800"/>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p:txBody>
      </p:sp>
      <p:sp>
        <p:nvSpPr>
          <p:cNvPr id="85" name="Google Shape;85;p21"/>
          <p:cNvSpPr txBox="1"/>
          <p:nvPr>
            <p:ph idx="1" type="subTitle"/>
          </p:nvPr>
        </p:nvSpPr>
        <p:spPr>
          <a:xfrm>
            <a:off x="265500" y="2981125"/>
            <a:ext cx="4045200" cy="13455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86" name="Google Shape;86;p21"/>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87" name="Google Shape;87;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88" name="Shape 88"/>
        <p:cNvGrpSpPr/>
        <p:nvPr/>
      </p:nvGrpSpPr>
      <p:grpSpPr>
        <a:xfrm>
          <a:off x="0" y="0"/>
          <a:ext cx="0" cy="0"/>
          <a:chOff x="0" y="0"/>
          <a:chExt cx="0" cy="0"/>
        </a:xfrm>
      </p:grpSpPr>
      <p:sp>
        <p:nvSpPr>
          <p:cNvPr id="89" name="Google Shape;89;p22"/>
          <p:cNvSpPr txBox="1"/>
          <p:nvPr>
            <p:ph idx="1" type="body"/>
          </p:nvPr>
        </p:nvSpPr>
        <p:spPr>
          <a:xfrm>
            <a:off x="319500" y="4233725"/>
            <a:ext cx="5998800" cy="5988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90" name="Google Shape;90;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91" name="Shape 91"/>
        <p:cNvGrpSpPr/>
        <p:nvPr/>
      </p:nvGrpSpPr>
      <p:grpSpPr>
        <a:xfrm>
          <a:off x="0" y="0"/>
          <a:ext cx="0" cy="0"/>
          <a:chOff x="0" y="0"/>
          <a:chExt cx="0" cy="0"/>
        </a:xfrm>
      </p:grpSpPr>
      <p:sp>
        <p:nvSpPr>
          <p:cNvPr id="92" name="Google Shape;92;p23"/>
          <p:cNvSpPr txBox="1"/>
          <p:nvPr>
            <p:ph hasCustomPrompt="1" type="title"/>
          </p:nvPr>
        </p:nvSpPr>
        <p:spPr>
          <a:xfrm>
            <a:off x="311700" y="1167925"/>
            <a:ext cx="8520600" cy="1980000"/>
          </a:xfrm>
          <a:prstGeom prst="rect">
            <a:avLst/>
          </a:prstGeom>
        </p:spPr>
        <p:txBody>
          <a:bodyPr anchorCtr="0" anchor="ctr" bIns="91425" lIns="91425" spcFirstLastPara="1" rIns="91425" wrap="square" tIns="91425"/>
          <a:lstStyle>
            <a:lvl1pPr lvl="0" rtl="0" algn="ctr">
              <a:spcBef>
                <a:spcPts val="0"/>
              </a:spcBef>
              <a:spcAft>
                <a:spcPts val="0"/>
              </a:spcAft>
              <a:buClr>
                <a:schemeClr val="dk1"/>
              </a:buClr>
              <a:buSzPts val="11000"/>
              <a:buNone/>
              <a:defRPr sz="11000">
                <a:solidFill>
                  <a:schemeClr val="dk1"/>
                </a:solidFill>
              </a:defRPr>
            </a:lvl1pPr>
            <a:lvl2pPr lvl="1" rtl="0" algn="ctr">
              <a:spcBef>
                <a:spcPts val="0"/>
              </a:spcBef>
              <a:spcAft>
                <a:spcPts val="0"/>
              </a:spcAft>
              <a:buClr>
                <a:schemeClr val="dk1"/>
              </a:buClr>
              <a:buSzPts val="11000"/>
              <a:buNone/>
              <a:defRPr sz="11000">
                <a:solidFill>
                  <a:schemeClr val="dk1"/>
                </a:solidFill>
              </a:defRPr>
            </a:lvl2pPr>
            <a:lvl3pPr lvl="2" rtl="0" algn="ctr">
              <a:spcBef>
                <a:spcPts val="0"/>
              </a:spcBef>
              <a:spcAft>
                <a:spcPts val="0"/>
              </a:spcAft>
              <a:buClr>
                <a:schemeClr val="dk1"/>
              </a:buClr>
              <a:buSzPts val="11000"/>
              <a:buNone/>
              <a:defRPr sz="11000">
                <a:solidFill>
                  <a:schemeClr val="dk1"/>
                </a:solidFill>
              </a:defRPr>
            </a:lvl3pPr>
            <a:lvl4pPr lvl="3" rtl="0" algn="ctr">
              <a:spcBef>
                <a:spcPts val="0"/>
              </a:spcBef>
              <a:spcAft>
                <a:spcPts val="0"/>
              </a:spcAft>
              <a:buClr>
                <a:schemeClr val="dk1"/>
              </a:buClr>
              <a:buSzPts val="11000"/>
              <a:buNone/>
              <a:defRPr sz="11000">
                <a:solidFill>
                  <a:schemeClr val="dk1"/>
                </a:solidFill>
              </a:defRPr>
            </a:lvl4pPr>
            <a:lvl5pPr lvl="4" rtl="0" algn="ctr">
              <a:spcBef>
                <a:spcPts val="0"/>
              </a:spcBef>
              <a:spcAft>
                <a:spcPts val="0"/>
              </a:spcAft>
              <a:buClr>
                <a:schemeClr val="dk1"/>
              </a:buClr>
              <a:buSzPts val="11000"/>
              <a:buNone/>
              <a:defRPr sz="11000">
                <a:solidFill>
                  <a:schemeClr val="dk1"/>
                </a:solidFill>
              </a:defRPr>
            </a:lvl5pPr>
            <a:lvl6pPr lvl="5" rtl="0" algn="ctr">
              <a:spcBef>
                <a:spcPts val="0"/>
              </a:spcBef>
              <a:spcAft>
                <a:spcPts val="0"/>
              </a:spcAft>
              <a:buClr>
                <a:schemeClr val="dk1"/>
              </a:buClr>
              <a:buSzPts val="11000"/>
              <a:buNone/>
              <a:defRPr sz="11000">
                <a:solidFill>
                  <a:schemeClr val="dk1"/>
                </a:solidFill>
              </a:defRPr>
            </a:lvl6pPr>
            <a:lvl7pPr lvl="6" rtl="0" algn="ctr">
              <a:spcBef>
                <a:spcPts val="0"/>
              </a:spcBef>
              <a:spcAft>
                <a:spcPts val="0"/>
              </a:spcAft>
              <a:buClr>
                <a:schemeClr val="dk1"/>
              </a:buClr>
              <a:buSzPts val="11000"/>
              <a:buNone/>
              <a:defRPr sz="11000">
                <a:solidFill>
                  <a:schemeClr val="dk1"/>
                </a:solidFill>
              </a:defRPr>
            </a:lvl7pPr>
            <a:lvl8pPr lvl="7" rtl="0" algn="ctr">
              <a:spcBef>
                <a:spcPts val="0"/>
              </a:spcBef>
              <a:spcAft>
                <a:spcPts val="0"/>
              </a:spcAft>
              <a:buClr>
                <a:schemeClr val="dk1"/>
              </a:buClr>
              <a:buSzPts val="11000"/>
              <a:buNone/>
              <a:defRPr sz="11000">
                <a:solidFill>
                  <a:schemeClr val="dk1"/>
                </a:solidFill>
              </a:defRPr>
            </a:lvl8pPr>
            <a:lvl9pPr lvl="8" rtl="0" algn="ctr">
              <a:spcBef>
                <a:spcPts val="0"/>
              </a:spcBef>
              <a:spcAft>
                <a:spcPts val="0"/>
              </a:spcAft>
              <a:buClr>
                <a:schemeClr val="dk1"/>
              </a:buClr>
              <a:buSzPts val="11000"/>
              <a:buNone/>
              <a:defRPr sz="11000">
                <a:solidFill>
                  <a:schemeClr val="dk1"/>
                </a:solidFill>
              </a:defRPr>
            </a:lvl9pPr>
          </a:lstStyle>
          <a:p>
            <a:r>
              <a:t>xx%</a:t>
            </a:r>
          </a:p>
        </p:txBody>
      </p:sp>
      <p:sp>
        <p:nvSpPr>
          <p:cNvPr id="93" name="Google Shape;93;p23"/>
          <p:cNvSpPr txBox="1"/>
          <p:nvPr>
            <p:ph idx="1" type="body"/>
          </p:nvPr>
        </p:nvSpPr>
        <p:spPr>
          <a:xfrm>
            <a:off x="311700" y="3224250"/>
            <a:ext cx="8520600" cy="10716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4" name="Google Shape;94;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5" name="Shape 95"/>
        <p:cNvGrpSpPr/>
        <p:nvPr/>
      </p:nvGrpSpPr>
      <p:grpSpPr>
        <a:xfrm>
          <a:off x="0" y="0"/>
          <a:ext cx="0" cy="0"/>
          <a:chOff x="0" y="0"/>
          <a:chExt cx="0" cy="0"/>
        </a:xfrm>
      </p:grpSpPr>
      <p:sp>
        <p:nvSpPr>
          <p:cNvPr id="96" name="Google Shape;96;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pt-P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gameday">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rtl="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Proxima Nova"/>
                <a:ea typeface="Proxima Nova"/>
                <a:cs typeface="Proxima Nova"/>
                <a:sym typeface="Proxima Nova"/>
              </a:defRPr>
            </a:lvl1pPr>
            <a:lvl2pPr lvl="1" rtl="0" algn="r">
              <a:buNone/>
              <a:defRPr sz="1000">
                <a:solidFill>
                  <a:schemeClr val="dk2"/>
                </a:solidFill>
                <a:latin typeface="Proxima Nova"/>
                <a:ea typeface="Proxima Nova"/>
                <a:cs typeface="Proxima Nova"/>
                <a:sym typeface="Proxima Nova"/>
              </a:defRPr>
            </a:lvl2pPr>
            <a:lvl3pPr lvl="2" rtl="0" algn="r">
              <a:buNone/>
              <a:defRPr sz="1000">
                <a:solidFill>
                  <a:schemeClr val="dk2"/>
                </a:solidFill>
                <a:latin typeface="Proxima Nova"/>
                <a:ea typeface="Proxima Nova"/>
                <a:cs typeface="Proxima Nova"/>
                <a:sym typeface="Proxima Nova"/>
              </a:defRPr>
            </a:lvl3pPr>
            <a:lvl4pPr lvl="3" rtl="0" algn="r">
              <a:buNone/>
              <a:defRPr sz="1000">
                <a:solidFill>
                  <a:schemeClr val="dk2"/>
                </a:solidFill>
                <a:latin typeface="Proxima Nova"/>
                <a:ea typeface="Proxima Nova"/>
                <a:cs typeface="Proxima Nova"/>
                <a:sym typeface="Proxima Nova"/>
              </a:defRPr>
            </a:lvl4pPr>
            <a:lvl5pPr lvl="4" rtl="0" algn="r">
              <a:buNone/>
              <a:defRPr sz="1000">
                <a:solidFill>
                  <a:schemeClr val="dk2"/>
                </a:solidFill>
                <a:latin typeface="Proxima Nova"/>
                <a:ea typeface="Proxima Nova"/>
                <a:cs typeface="Proxima Nova"/>
                <a:sym typeface="Proxima Nova"/>
              </a:defRPr>
            </a:lvl5pPr>
            <a:lvl6pPr lvl="5" rtl="0" algn="r">
              <a:buNone/>
              <a:defRPr sz="1000">
                <a:solidFill>
                  <a:schemeClr val="dk2"/>
                </a:solidFill>
                <a:latin typeface="Proxima Nova"/>
                <a:ea typeface="Proxima Nova"/>
                <a:cs typeface="Proxima Nova"/>
                <a:sym typeface="Proxima Nova"/>
              </a:defRPr>
            </a:lvl6pPr>
            <a:lvl7pPr lvl="6" rtl="0" algn="r">
              <a:buNone/>
              <a:defRPr sz="1000">
                <a:solidFill>
                  <a:schemeClr val="dk2"/>
                </a:solidFill>
                <a:latin typeface="Proxima Nova"/>
                <a:ea typeface="Proxima Nova"/>
                <a:cs typeface="Proxima Nova"/>
                <a:sym typeface="Proxima Nova"/>
              </a:defRPr>
            </a:lvl7pPr>
            <a:lvl8pPr lvl="7" rtl="0" algn="r">
              <a:buNone/>
              <a:defRPr sz="1000">
                <a:solidFill>
                  <a:schemeClr val="dk2"/>
                </a:solidFill>
                <a:latin typeface="Proxima Nova"/>
                <a:ea typeface="Proxima Nova"/>
                <a:cs typeface="Proxima Nova"/>
                <a:sym typeface="Proxima Nova"/>
              </a:defRPr>
            </a:lvl8pPr>
            <a:lvl9pPr lvl="8" rtl="0"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pt-PT"/>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7.png"/><Relationship Id="rId11" Type="http://schemas.openxmlformats.org/officeDocument/2006/relationships/image" Target="../media/image1.png"/><Relationship Id="rId10" Type="http://schemas.openxmlformats.org/officeDocument/2006/relationships/image" Target="../media/image5.png"/><Relationship Id="rId12" Type="http://schemas.openxmlformats.org/officeDocument/2006/relationships/image" Target="../media/image10.png"/><Relationship Id="rId9"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9.png"/><Relationship Id="rId7" Type="http://schemas.openxmlformats.org/officeDocument/2006/relationships/image" Target="../media/image8.png"/><Relationship Id="rId8"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25"/>
          <p:cNvSpPr txBox="1"/>
          <p:nvPr>
            <p:ph type="ctrTitle"/>
          </p:nvPr>
        </p:nvSpPr>
        <p:spPr>
          <a:xfrm>
            <a:off x="311700" y="595975"/>
            <a:ext cx="8520600" cy="195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pt-PT"/>
              <a:t>Lab 4 – User Research Results</a:t>
            </a:r>
            <a:endParaRPr/>
          </a:p>
        </p:txBody>
      </p:sp>
      <p:sp>
        <p:nvSpPr>
          <p:cNvPr id="102" name="Google Shape;102;p25"/>
          <p:cNvSpPr txBox="1"/>
          <p:nvPr>
            <p:ph idx="1" type="subTitle"/>
          </p:nvPr>
        </p:nvSpPr>
        <p:spPr>
          <a:xfrm>
            <a:off x="311700" y="3165823"/>
            <a:ext cx="8520600" cy="73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pt-PT">
                <a:solidFill>
                  <a:srgbClr val="000000"/>
                </a:solidFill>
              </a:rPr>
              <a:t>Group 9</a:t>
            </a:r>
            <a:endParaRPr b="1">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34"/>
          <p:cNvSpPr txBox="1"/>
          <p:nvPr>
            <p:ph type="title"/>
          </p:nvPr>
        </p:nvSpPr>
        <p:spPr>
          <a:xfrm>
            <a:off x="235500" y="72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PT"/>
              <a:t>Interviews Information</a:t>
            </a:r>
            <a:endParaRPr/>
          </a:p>
        </p:txBody>
      </p:sp>
      <p:graphicFrame>
        <p:nvGraphicFramePr>
          <p:cNvPr id="173" name="Google Shape;173;p34"/>
          <p:cNvGraphicFramePr/>
          <p:nvPr/>
        </p:nvGraphicFramePr>
        <p:xfrm>
          <a:off x="0" y="685150"/>
          <a:ext cx="3000000" cy="3000000"/>
        </p:xfrm>
        <a:graphic>
          <a:graphicData uri="http://schemas.openxmlformats.org/drawingml/2006/table">
            <a:tbl>
              <a:tblPr>
                <a:noFill/>
                <a:tableStyleId>{36D4C232-5BAA-4ADE-88EB-EB0A78400C8B}</a:tableStyleId>
              </a:tblPr>
              <a:tblGrid>
                <a:gridCol w="1505050"/>
                <a:gridCol w="1505050"/>
                <a:gridCol w="1505050"/>
                <a:gridCol w="1528900"/>
                <a:gridCol w="1528900"/>
                <a:gridCol w="1528900"/>
              </a:tblGrid>
              <a:tr h="743900">
                <a:tc>
                  <a:txBody>
                    <a:bodyPr>
                      <a:noAutofit/>
                    </a:bodyPr>
                    <a:lstStyle/>
                    <a:p>
                      <a:pPr indent="0" lvl="0" marL="0" rtl="0" algn="l">
                        <a:spcBef>
                          <a:spcPts val="0"/>
                        </a:spcBef>
                        <a:spcAft>
                          <a:spcPts val="0"/>
                        </a:spcAft>
                        <a:buNone/>
                      </a:pPr>
                      <a:r>
                        <a:rPr lang="pt-PT" sz="1200"/>
                        <a:t>Gender</a:t>
                      </a:r>
                      <a:endParaRPr sz="1200"/>
                    </a:p>
                  </a:txBody>
                  <a:tcPr marT="91425" marB="91425" marR="91425" marL="91425"/>
                </a:tc>
                <a:tc>
                  <a:txBody>
                    <a:bodyPr>
                      <a:noAutofit/>
                    </a:bodyPr>
                    <a:lstStyle/>
                    <a:p>
                      <a:pPr indent="0" lvl="0" marL="0" rtl="0" algn="l">
                        <a:spcBef>
                          <a:spcPts val="0"/>
                        </a:spcBef>
                        <a:spcAft>
                          <a:spcPts val="0"/>
                        </a:spcAft>
                        <a:buNone/>
                      </a:pPr>
                      <a:r>
                        <a:rPr lang="pt-PT" sz="1200"/>
                        <a:t>Age</a:t>
                      </a:r>
                      <a:endParaRPr sz="1200"/>
                    </a:p>
                  </a:txBody>
                  <a:tcPr marT="91425" marB="91425" marR="91425" marL="91425"/>
                </a:tc>
                <a:tc>
                  <a:txBody>
                    <a:bodyPr>
                      <a:noAutofit/>
                    </a:bodyPr>
                    <a:lstStyle/>
                    <a:p>
                      <a:pPr indent="0" lvl="0" marL="0" rtl="0" algn="l">
                        <a:spcBef>
                          <a:spcPts val="0"/>
                        </a:spcBef>
                        <a:spcAft>
                          <a:spcPts val="0"/>
                        </a:spcAft>
                        <a:buNone/>
                      </a:pPr>
                      <a:r>
                        <a:rPr lang="pt-PT" sz="1200"/>
                        <a:t>Days of use (by month)</a:t>
                      </a:r>
                      <a:endParaRPr sz="1200"/>
                    </a:p>
                  </a:txBody>
                  <a:tcPr marT="91425" marB="91425" marR="91425" marL="91425"/>
                </a:tc>
                <a:tc>
                  <a:txBody>
                    <a:bodyPr>
                      <a:noAutofit/>
                    </a:bodyPr>
                    <a:lstStyle/>
                    <a:p>
                      <a:pPr indent="0" lvl="0" marL="0" rtl="0" algn="l">
                        <a:spcBef>
                          <a:spcPts val="0"/>
                        </a:spcBef>
                        <a:spcAft>
                          <a:spcPts val="0"/>
                        </a:spcAft>
                        <a:buNone/>
                      </a:pPr>
                      <a:r>
                        <a:rPr lang="pt-PT" sz="1200"/>
                        <a:t>Travel time(in minutes)</a:t>
                      </a:r>
                      <a:endParaRPr sz="1200"/>
                    </a:p>
                  </a:txBody>
                  <a:tcPr marT="91425" marB="91425" marR="91425" marL="91425"/>
                </a:tc>
                <a:tc>
                  <a:txBody>
                    <a:bodyPr>
                      <a:noAutofit/>
                    </a:bodyPr>
                    <a:lstStyle/>
                    <a:p>
                      <a:pPr indent="0" lvl="0" marL="0" rtl="0" algn="l">
                        <a:spcBef>
                          <a:spcPts val="0"/>
                        </a:spcBef>
                        <a:spcAft>
                          <a:spcPts val="0"/>
                        </a:spcAft>
                        <a:buNone/>
                      </a:pPr>
                      <a:r>
                        <a:rPr lang="pt-PT" sz="1200"/>
                        <a:t>Always </a:t>
                      </a:r>
                      <a:r>
                        <a:rPr lang="pt-PT" sz="1200"/>
                        <a:t>paid</a:t>
                      </a:r>
                      <a:r>
                        <a:rPr lang="pt-PT" sz="1200"/>
                        <a:t> ticket?</a:t>
                      </a:r>
                      <a:endParaRPr sz="1200"/>
                    </a:p>
                  </a:txBody>
                  <a:tcPr marT="91425" marB="91425" marR="91425" marL="91425"/>
                </a:tc>
                <a:tc>
                  <a:txBody>
                    <a:bodyPr>
                      <a:noAutofit/>
                    </a:bodyPr>
                    <a:lstStyle/>
                    <a:p>
                      <a:pPr indent="0" lvl="0" marL="0" rtl="0" algn="l">
                        <a:spcBef>
                          <a:spcPts val="0"/>
                        </a:spcBef>
                        <a:spcAft>
                          <a:spcPts val="0"/>
                        </a:spcAft>
                        <a:buNone/>
                      </a:pPr>
                      <a:r>
                        <a:rPr lang="pt-PT" sz="1200"/>
                        <a:t>How many years use the metro?</a:t>
                      </a:r>
                      <a:endParaRPr sz="1200"/>
                    </a:p>
                  </a:txBody>
                  <a:tcPr marT="91425" marB="91425" marR="91425" marL="91425"/>
                </a:tc>
              </a:tr>
              <a:tr h="285875">
                <a:tc>
                  <a:txBody>
                    <a:bodyPr>
                      <a:noAutofit/>
                    </a:bodyPr>
                    <a:lstStyle/>
                    <a:p>
                      <a:pPr indent="0" lvl="0" marL="0" rtl="0" algn="l">
                        <a:spcBef>
                          <a:spcPts val="0"/>
                        </a:spcBef>
                        <a:spcAft>
                          <a:spcPts val="0"/>
                        </a:spcAft>
                        <a:buNone/>
                      </a:pPr>
                      <a:r>
                        <a:rPr lang="pt-PT" sz="1200"/>
                        <a:t>F</a:t>
                      </a:r>
                      <a:endParaRPr sz="1200"/>
                    </a:p>
                  </a:txBody>
                  <a:tcPr marT="91425" marB="91425" marR="91425" marL="91425"/>
                </a:tc>
                <a:tc>
                  <a:txBody>
                    <a:bodyPr>
                      <a:noAutofit/>
                    </a:bodyPr>
                    <a:lstStyle/>
                    <a:p>
                      <a:pPr indent="0" lvl="0" marL="0" rtl="0" algn="l">
                        <a:spcBef>
                          <a:spcPts val="0"/>
                        </a:spcBef>
                        <a:spcAft>
                          <a:spcPts val="0"/>
                        </a:spcAft>
                        <a:buNone/>
                      </a:pPr>
                      <a:r>
                        <a:rPr lang="pt-PT" sz="1200"/>
                        <a:t>35</a:t>
                      </a:r>
                      <a:endParaRPr sz="1200"/>
                    </a:p>
                  </a:txBody>
                  <a:tcPr marT="91425" marB="91425" marR="91425" marL="91425"/>
                </a:tc>
                <a:tc>
                  <a:txBody>
                    <a:bodyPr>
                      <a:noAutofit/>
                    </a:bodyPr>
                    <a:lstStyle/>
                    <a:p>
                      <a:pPr indent="0" lvl="0" marL="0" rtl="0" algn="l">
                        <a:spcBef>
                          <a:spcPts val="0"/>
                        </a:spcBef>
                        <a:spcAft>
                          <a:spcPts val="0"/>
                        </a:spcAft>
                        <a:buNone/>
                      </a:pPr>
                      <a:r>
                        <a:rPr lang="pt-PT" sz="1200"/>
                        <a:t>1</a:t>
                      </a:r>
                      <a:endParaRPr sz="1200"/>
                    </a:p>
                  </a:txBody>
                  <a:tcPr marT="91425" marB="91425" marR="91425" marL="91425"/>
                </a:tc>
                <a:tc>
                  <a:txBody>
                    <a:bodyPr>
                      <a:noAutofit/>
                    </a:bodyPr>
                    <a:lstStyle/>
                    <a:p>
                      <a:pPr indent="0" lvl="0" marL="0" rtl="0" algn="l">
                        <a:spcBef>
                          <a:spcPts val="0"/>
                        </a:spcBef>
                        <a:spcAft>
                          <a:spcPts val="0"/>
                        </a:spcAft>
                        <a:buNone/>
                      </a:pPr>
                      <a:r>
                        <a:rPr lang="pt-PT" sz="1200"/>
                        <a:t>15</a:t>
                      </a:r>
                      <a:endParaRPr sz="1200"/>
                    </a:p>
                  </a:txBody>
                  <a:tcPr marT="91425" marB="91425" marR="91425" marL="91425"/>
                </a:tc>
                <a:tc>
                  <a:txBody>
                    <a:bodyPr>
                      <a:noAutofit/>
                    </a:bodyPr>
                    <a:lstStyle/>
                    <a:p>
                      <a:pPr indent="0" lvl="0" marL="0" rtl="0" algn="l">
                        <a:spcBef>
                          <a:spcPts val="0"/>
                        </a:spcBef>
                        <a:spcAft>
                          <a:spcPts val="0"/>
                        </a:spcAft>
                        <a:buNone/>
                      </a:pPr>
                      <a:r>
                        <a:rPr lang="pt-PT" sz="1200"/>
                        <a:t>YES</a:t>
                      </a:r>
                      <a:endParaRPr sz="1200"/>
                    </a:p>
                  </a:txBody>
                  <a:tcPr marT="91425" marB="91425" marR="91425" marL="91425"/>
                </a:tc>
                <a:tc>
                  <a:txBody>
                    <a:bodyPr>
                      <a:noAutofit/>
                    </a:bodyPr>
                    <a:lstStyle/>
                    <a:p>
                      <a:pPr indent="0" lvl="0" marL="0" rtl="0" algn="l">
                        <a:spcBef>
                          <a:spcPts val="0"/>
                        </a:spcBef>
                        <a:spcAft>
                          <a:spcPts val="0"/>
                        </a:spcAft>
                        <a:buNone/>
                      </a:pPr>
                      <a:r>
                        <a:rPr lang="pt-PT" sz="1200"/>
                        <a:t>10 years</a:t>
                      </a:r>
                      <a:endParaRPr sz="1200"/>
                    </a:p>
                  </a:txBody>
                  <a:tcPr marT="91425" marB="91425" marR="91425" marL="91425"/>
                </a:tc>
              </a:tr>
              <a:tr h="285875">
                <a:tc>
                  <a:txBody>
                    <a:bodyPr>
                      <a:noAutofit/>
                    </a:bodyPr>
                    <a:lstStyle/>
                    <a:p>
                      <a:pPr indent="0" lvl="0" marL="0" rtl="0" algn="l">
                        <a:spcBef>
                          <a:spcPts val="0"/>
                        </a:spcBef>
                        <a:spcAft>
                          <a:spcPts val="0"/>
                        </a:spcAft>
                        <a:buNone/>
                      </a:pPr>
                      <a:r>
                        <a:rPr lang="pt-PT" sz="1200"/>
                        <a:t>F</a:t>
                      </a:r>
                      <a:endParaRPr sz="1200"/>
                    </a:p>
                  </a:txBody>
                  <a:tcPr marT="91425" marB="91425" marR="91425" marL="91425"/>
                </a:tc>
                <a:tc>
                  <a:txBody>
                    <a:bodyPr>
                      <a:noAutofit/>
                    </a:bodyPr>
                    <a:lstStyle/>
                    <a:p>
                      <a:pPr indent="0" lvl="0" marL="0" rtl="0" algn="l">
                        <a:spcBef>
                          <a:spcPts val="0"/>
                        </a:spcBef>
                        <a:spcAft>
                          <a:spcPts val="0"/>
                        </a:spcAft>
                        <a:buNone/>
                      </a:pPr>
                      <a:r>
                        <a:rPr lang="pt-PT" sz="1200"/>
                        <a:t>40</a:t>
                      </a:r>
                      <a:endParaRPr sz="1200"/>
                    </a:p>
                  </a:txBody>
                  <a:tcPr marT="91425" marB="91425" marR="91425" marL="91425"/>
                </a:tc>
                <a:tc>
                  <a:txBody>
                    <a:bodyPr>
                      <a:noAutofit/>
                    </a:bodyPr>
                    <a:lstStyle/>
                    <a:p>
                      <a:pPr indent="0" lvl="0" marL="0" rtl="0" algn="l">
                        <a:spcBef>
                          <a:spcPts val="0"/>
                        </a:spcBef>
                        <a:spcAft>
                          <a:spcPts val="0"/>
                        </a:spcAft>
                        <a:buNone/>
                      </a:pPr>
                      <a:r>
                        <a:rPr lang="pt-PT" sz="1200"/>
                        <a:t>10</a:t>
                      </a:r>
                      <a:endParaRPr sz="1200"/>
                    </a:p>
                  </a:txBody>
                  <a:tcPr marT="91425" marB="91425" marR="91425" marL="91425"/>
                </a:tc>
                <a:tc>
                  <a:txBody>
                    <a:bodyPr>
                      <a:noAutofit/>
                    </a:bodyPr>
                    <a:lstStyle/>
                    <a:p>
                      <a:pPr indent="0" lvl="0" marL="0" rtl="0" algn="l">
                        <a:spcBef>
                          <a:spcPts val="0"/>
                        </a:spcBef>
                        <a:spcAft>
                          <a:spcPts val="0"/>
                        </a:spcAft>
                        <a:buNone/>
                      </a:pPr>
                      <a:r>
                        <a:rPr lang="pt-PT" sz="1200"/>
                        <a:t>25</a:t>
                      </a:r>
                      <a:endParaRPr sz="1200"/>
                    </a:p>
                  </a:txBody>
                  <a:tcPr marT="91425" marB="91425" marR="91425" marL="91425"/>
                </a:tc>
                <a:tc>
                  <a:txBody>
                    <a:bodyPr>
                      <a:noAutofit/>
                    </a:bodyPr>
                    <a:lstStyle/>
                    <a:p>
                      <a:pPr indent="0" lvl="0" marL="0" rtl="0" algn="l">
                        <a:spcBef>
                          <a:spcPts val="0"/>
                        </a:spcBef>
                        <a:spcAft>
                          <a:spcPts val="0"/>
                        </a:spcAft>
                        <a:buNone/>
                      </a:pPr>
                      <a:r>
                        <a:rPr lang="pt-PT" sz="1200"/>
                        <a:t>YES</a:t>
                      </a:r>
                      <a:endParaRPr sz="1200"/>
                    </a:p>
                  </a:txBody>
                  <a:tcPr marT="91425" marB="91425" marR="91425" marL="91425"/>
                </a:tc>
                <a:tc>
                  <a:txBody>
                    <a:bodyPr>
                      <a:noAutofit/>
                    </a:bodyPr>
                    <a:lstStyle/>
                    <a:p>
                      <a:pPr indent="0" lvl="0" marL="0" rtl="0" algn="l">
                        <a:spcBef>
                          <a:spcPts val="0"/>
                        </a:spcBef>
                        <a:spcAft>
                          <a:spcPts val="0"/>
                        </a:spcAft>
                        <a:buNone/>
                      </a:pPr>
                      <a:r>
                        <a:rPr lang="pt-PT" sz="1200"/>
                        <a:t>2.5 years</a:t>
                      </a:r>
                      <a:endParaRPr sz="1200"/>
                    </a:p>
                  </a:txBody>
                  <a:tcPr marT="91425" marB="91425" marR="91425" marL="91425"/>
                </a:tc>
              </a:tr>
              <a:tr h="285875">
                <a:tc>
                  <a:txBody>
                    <a:bodyPr>
                      <a:noAutofit/>
                    </a:bodyPr>
                    <a:lstStyle/>
                    <a:p>
                      <a:pPr indent="0" lvl="0" marL="0" rtl="0" algn="l">
                        <a:spcBef>
                          <a:spcPts val="0"/>
                        </a:spcBef>
                        <a:spcAft>
                          <a:spcPts val="0"/>
                        </a:spcAft>
                        <a:buNone/>
                      </a:pPr>
                      <a:r>
                        <a:rPr lang="pt-PT" sz="1200"/>
                        <a:t>M</a:t>
                      </a:r>
                      <a:endParaRPr sz="1200"/>
                    </a:p>
                  </a:txBody>
                  <a:tcPr marT="91425" marB="91425" marR="91425" marL="91425"/>
                </a:tc>
                <a:tc>
                  <a:txBody>
                    <a:bodyPr>
                      <a:noAutofit/>
                    </a:bodyPr>
                    <a:lstStyle/>
                    <a:p>
                      <a:pPr indent="0" lvl="0" marL="0" rtl="0" algn="l">
                        <a:spcBef>
                          <a:spcPts val="0"/>
                        </a:spcBef>
                        <a:spcAft>
                          <a:spcPts val="0"/>
                        </a:spcAft>
                        <a:buNone/>
                      </a:pPr>
                      <a:r>
                        <a:rPr lang="pt-PT" sz="1200"/>
                        <a:t>20</a:t>
                      </a:r>
                      <a:endParaRPr sz="1200"/>
                    </a:p>
                  </a:txBody>
                  <a:tcPr marT="91425" marB="91425" marR="91425" marL="91425"/>
                </a:tc>
                <a:tc>
                  <a:txBody>
                    <a:bodyPr>
                      <a:noAutofit/>
                    </a:bodyPr>
                    <a:lstStyle/>
                    <a:p>
                      <a:pPr indent="0" lvl="0" marL="0" rtl="0" algn="l">
                        <a:spcBef>
                          <a:spcPts val="0"/>
                        </a:spcBef>
                        <a:spcAft>
                          <a:spcPts val="0"/>
                        </a:spcAft>
                        <a:buNone/>
                      </a:pPr>
                      <a:r>
                        <a:rPr lang="pt-PT" sz="1200"/>
                        <a:t>30</a:t>
                      </a:r>
                      <a:endParaRPr sz="1200"/>
                    </a:p>
                  </a:txBody>
                  <a:tcPr marT="91425" marB="91425" marR="91425" marL="91425"/>
                </a:tc>
                <a:tc>
                  <a:txBody>
                    <a:bodyPr>
                      <a:noAutofit/>
                    </a:bodyPr>
                    <a:lstStyle/>
                    <a:p>
                      <a:pPr indent="0" lvl="0" marL="0" rtl="0" algn="l">
                        <a:spcBef>
                          <a:spcPts val="0"/>
                        </a:spcBef>
                        <a:spcAft>
                          <a:spcPts val="0"/>
                        </a:spcAft>
                        <a:buNone/>
                      </a:pPr>
                      <a:r>
                        <a:rPr lang="pt-PT" sz="1200"/>
                        <a:t>10</a:t>
                      </a:r>
                      <a:endParaRPr sz="1200"/>
                    </a:p>
                  </a:txBody>
                  <a:tcPr marT="91425" marB="91425" marR="91425" marL="91425"/>
                </a:tc>
                <a:tc>
                  <a:txBody>
                    <a:bodyPr>
                      <a:noAutofit/>
                    </a:bodyPr>
                    <a:lstStyle/>
                    <a:p>
                      <a:pPr indent="0" lvl="0" marL="0" rtl="0" algn="l">
                        <a:spcBef>
                          <a:spcPts val="0"/>
                        </a:spcBef>
                        <a:spcAft>
                          <a:spcPts val="0"/>
                        </a:spcAft>
                        <a:buNone/>
                      </a:pPr>
                      <a:r>
                        <a:rPr lang="pt-PT" sz="1200"/>
                        <a:t>NO</a:t>
                      </a:r>
                      <a:endParaRPr sz="1200"/>
                    </a:p>
                  </a:txBody>
                  <a:tcPr marT="91425" marB="91425" marR="91425" marL="91425"/>
                </a:tc>
                <a:tc>
                  <a:txBody>
                    <a:bodyPr>
                      <a:noAutofit/>
                    </a:bodyPr>
                    <a:lstStyle/>
                    <a:p>
                      <a:pPr indent="0" lvl="0" marL="0" rtl="0" algn="l">
                        <a:spcBef>
                          <a:spcPts val="0"/>
                        </a:spcBef>
                        <a:spcAft>
                          <a:spcPts val="0"/>
                        </a:spcAft>
                        <a:buNone/>
                      </a:pPr>
                      <a:r>
                        <a:rPr lang="pt-PT" sz="1200"/>
                        <a:t>10+ years</a:t>
                      </a:r>
                      <a:endParaRPr sz="1200"/>
                    </a:p>
                  </a:txBody>
                  <a:tcPr marT="91425" marB="91425" marR="91425" marL="91425"/>
                </a:tc>
              </a:tr>
              <a:tr h="285875">
                <a:tc>
                  <a:txBody>
                    <a:bodyPr>
                      <a:noAutofit/>
                    </a:bodyPr>
                    <a:lstStyle/>
                    <a:p>
                      <a:pPr indent="0" lvl="0" marL="0" rtl="0" algn="l">
                        <a:spcBef>
                          <a:spcPts val="0"/>
                        </a:spcBef>
                        <a:spcAft>
                          <a:spcPts val="0"/>
                        </a:spcAft>
                        <a:buNone/>
                      </a:pPr>
                      <a:r>
                        <a:rPr lang="pt-PT" sz="1200"/>
                        <a:t>F</a:t>
                      </a:r>
                      <a:endParaRPr sz="1200"/>
                    </a:p>
                  </a:txBody>
                  <a:tcPr marT="91425" marB="91425" marR="91425" marL="91425"/>
                </a:tc>
                <a:tc>
                  <a:txBody>
                    <a:bodyPr>
                      <a:noAutofit/>
                    </a:bodyPr>
                    <a:lstStyle/>
                    <a:p>
                      <a:pPr indent="0" lvl="0" marL="0" rtl="0" algn="l">
                        <a:spcBef>
                          <a:spcPts val="0"/>
                        </a:spcBef>
                        <a:spcAft>
                          <a:spcPts val="0"/>
                        </a:spcAft>
                        <a:buNone/>
                      </a:pPr>
                      <a:r>
                        <a:rPr lang="pt-PT" sz="1200"/>
                        <a:t>30</a:t>
                      </a:r>
                      <a:endParaRPr sz="1200"/>
                    </a:p>
                  </a:txBody>
                  <a:tcPr marT="91425" marB="91425" marR="91425" marL="91425"/>
                </a:tc>
                <a:tc>
                  <a:txBody>
                    <a:bodyPr>
                      <a:noAutofit/>
                    </a:bodyPr>
                    <a:lstStyle/>
                    <a:p>
                      <a:pPr indent="0" lvl="0" marL="0" rtl="0" algn="l">
                        <a:spcBef>
                          <a:spcPts val="0"/>
                        </a:spcBef>
                        <a:spcAft>
                          <a:spcPts val="0"/>
                        </a:spcAft>
                        <a:buNone/>
                      </a:pPr>
                      <a:r>
                        <a:rPr lang="pt-PT" sz="1200"/>
                        <a:t>20</a:t>
                      </a:r>
                      <a:endParaRPr sz="1200"/>
                    </a:p>
                  </a:txBody>
                  <a:tcPr marT="91425" marB="91425" marR="91425" marL="91425"/>
                </a:tc>
                <a:tc>
                  <a:txBody>
                    <a:bodyPr>
                      <a:noAutofit/>
                    </a:bodyPr>
                    <a:lstStyle/>
                    <a:p>
                      <a:pPr indent="0" lvl="0" marL="0" rtl="0" algn="l">
                        <a:spcBef>
                          <a:spcPts val="0"/>
                        </a:spcBef>
                        <a:spcAft>
                          <a:spcPts val="0"/>
                        </a:spcAft>
                        <a:buNone/>
                      </a:pPr>
                      <a:r>
                        <a:rPr lang="pt-PT" sz="1200"/>
                        <a:t>10</a:t>
                      </a:r>
                      <a:endParaRPr sz="1200"/>
                    </a:p>
                  </a:txBody>
                  <a:tcPr marT="91425" marB="91425" marR="91425" marL="91425"/>
                </a:tc>
                <a:tc>
                  <a:txBody>
                    <a:bodyPr>
                      <a:noAutofit/>
                    </a:bodyPr>
                    <a:lstStyle/>
                    <a:p>
                      <a:pPr indent="0" lvl="0" marL="0" rtl="0" algn="l">
                        <a:spcBef>
                          <a:spcPts val="0"/>
                        </a:spcBef>
                        <a:spcAft>
                          <a:spcPts val="0"/>
                        </a:spcAft>
                        <a:buNone/>
                      </a:pPr>
                      <a:r>
                        <a:rPr lang="pt-PT" sz="1200"/>
                        <a:t>NO</a:t>
                      </a:r>
                      <a:endParaRPr sz="1200"/>
                    </a:p>
                  </a:txBody>
                  <a:tcPr marT="91425" marB="91425" marR="91425" marL="91425"/>
                </a:tc>
                <a:tc>
                  <a:txBody>
                    <a:bodyPr>
                      <a:noAutofit/>
                    </a:bodyPr>
                    <a:lstStyle/>
                    <a:p>
                      <a:pPr indent="0" lvl="0" marL="0" rtl="0" algn="l">
                        <a:spcBef>
                          <a:spcPts val="0"/>
                        </a:spcBef>
                        <a:spcAft>
                          <a:spcPts val="0"/>
                        </a:spcAft>
                        <a:buNone/>
                      </a:pPr>
                      <a:r>
                        <a:rPr lang="pt-PT" sz="1200"/>
                        <a:t>10 years</a:t>
                      </a:r>
                      <a:endParaRPr sz="1200"/>
                    </a:p>
                  </a:txBody>
                  <a:tcPr marT="91425" marB="91425" marR="91425" marL="91425"/>
                </a:tc>
              </a:tr>
              <a:tr h="285875">
                <a:tc>
                  <a:txBody>
                    <a:bodyPr>
                      <a:noAutofit/>
                    </a:bodyPr>
                    <a:lstStyle/>
                    <a:p>
                      <a:pPr indent="0" lvl="0" marL="0" rtl="0" algn="l">
                        <a:spcBef>
                          <a:spcPts val="0"/>
                        </a:spcBef>
                        <a:spcAft>
                          <a:spcPts val="0"/>
                        </a:spcAft>
                        <a:buNone/>
                      </a:pPr>
                      <a:r>
                        <a:rPr lang="pt-PT" sz="1200"/>
                        <a:t>F</a:t>
                      </a:r>
                      <a:endParaRPr sz="1200"/>
                    </a:p>
                  </a:txBody>
                  <a:tcPr marT="91425" marB="91425" marR="91425" marL="91425"/>
                </a:tc>
                <a:tc>
                  <a:txBody>
                    <a:bodyPr>
                      <a:noAutofit/>
                    </a:bodyPr>
                    <a:lstStyle/>
                    <a:p>
                      <a:pPr indent="0" lvl="0" marL="0" rtl="0" algn="l">
                        <a:spcBef>
                          <a:spcPts val="0"/>
                        </a:spcBef>
                        <a:spcAft>
                          <a:spcPts val="0"/>
                        </a:spcAft>
                        <a:buNone/>
                      </a:pPr>
                      <a:r>
                        <a:rPr lang="pt-PT" sz="1200"/>
                        <a:t>20</a:t>
                      </a:r>
                      <a:endParaRPr sz="1200"/>
                    </a:p>
                  </a:txBody>
                  <a:tcPr marT="91425" marB="91425" marR="91425" marL="91425"/>
                </a:tc>
                <a:tc>
                  <a:txBody>
                    <a:bodyPr>
                      <a:noAutofit/>
                    </a:bodyPr>
                    <a:lstStyle/>
                    <a:p>
                      <a:pPr indent="0" lvl="0" marL="0" rtl="0" algn="l">
                        <a:spcBef>
                          <a:spcPts val="0"/>
                        </a:spcBef>
                        <a:spcAft>
                          <a:spcPts val="0"/>
                        </a:spcAft>
                        <a:buNone/>
                      </a:pPr>
                      <a:r>
                        <a:rPr lang="pt-PT" sz="1200"/>
                        <a:t>20</a:t>
                      </a:r>
                      <a:endParaRPr sz="1200"/>
                    </a:p>
                  </a:txBody>
                  <a:tcPr marT="91425" marB="91425" marR="91425" marL="91425"/>
                </a:tc>
                <a:tc>
                  <a:txBody>
                    <a:bodyPr>
                      <a:noAutofit/>
                    </a:bodyPr>
                    <a:lstStyle/>
                    <a:p>
                      <a:pPr indent="0" lvl="0" marL="0" rtl="0" algn="l">
                        <a:spcBef>
                          <a:spcPts val="0"/>
                        </a:spcBef>
                        <a:spcAft>
                          <a:spcPts val="0"/>
                        </a:spcAft>
                        <a:buNone/>
                      </a:pPr>
                      <a:r>
                        <a:rPr lang="pt-PT" sz="1200"/>
                        <a:t>20</a:t>
                      </a:r>
                      <a:endParaRPr sz="1200"/>
                    </a:p>
                  </a:txBody>
                  <a:tcPr marT="91425" marB="91425" marR="91425" marL="91425"/>
                </a:tc>
                <a:tc>
                  <a:txBody>
                    <a:bodyPr>
                      <a:noAutofit/>
                    </a:bodyPr>
                    <a:lstStyle/>
                    <a:p>
                      <a:pPr indent="0" lvl="0" marL="0" rtl="0" algn="l">
                        <a:spcBef>
                          <a:spcPts val="0"/>
                        </a:spcBef>
                        <a:spcAft>
                          <a:spcPts val="0"/>
                        </a:spcAft>
                        <a:buNone/>
                      </a:pPr>
                      <a:r>
                        <a:rPr lang="pt-PT" sz="1200"/>
                        <a:t>NO</a:t>
                      </a:r>
                      <a:endParaRPr sz="1200"/>
                    </a:p>
                  </a:txBody>
                  <a:tcPr marT="91425" marB="91425" marR="91425" marL="91425"/>
                </a:tc>
                <a:tc>
                  <a:txBody>
                    <a:bodyPr>
                      <a:noAutofit/>
                    </a:bodyPr>
                    <a:lstStyle/>
                    <a:p>
                      <a:pPr indent="0" lvl="0" marL="0" rtl="0" algn="l">
                        <a:spcBef>
                          <a:spcPts val="0"/>
                        </a:spcBef>
                        <a:spcAft>
                          <a:spcPts val="0"/>
                        </a:spcAft>
                        <a:buNone/>
                      </a:pPr>
                      <a:r>
                        <a:rPr lang="pt-PT" sz="1200"/>
                        <a:t>6 months</a:t>
                      </a:r>
                      <a:endParaRPr sz="1200"/>
                    </a:p>
                  </a:txBody>
                  <a:tcPr marT="91425" marB="91425" marR="91425" marL="91425"/>
                </a:tc>
              </a:tr>
              <a:tr h="285875">
                <a:tc>
                  <a:txBody>
                    <a:bodyPr>
                      <a:noAutofit/>
                    </a:bodyPr>
                    <a:lstStyle/>
                    <a:p>
                      <a:pPr indent="0" lvl="0" marL="0" rtl="0" algn="l">
                        <a:spcBef>
                          <a:spcPts val="0"/>
                        </a:spcBef>
                        <a:spcAft>
                          <a:spcPts val="0"/>
                        </a:spcAft>
                        <a:buNone/>
                      </a:pPr>
                      <a:r>
                        <a:rPr lang="pt-PT" sz="1200"/>
                        <a:t>M</a:t>
                      </a:r>
                      <a:endParaRPr sz="1200"/>
                    </a:p>
                  </a:txBody>
                  <a:tcPr marT="91425" marB="91425" marR="91425" marL="91425"/>
                </a:tc>
                <a:tc>
                  <a:txBody>
                    <a:bodyPr>
                      <a:noAutofit/>
                    </a:bodyPr>
                    <a:lstStyle/>
                    <a:p>
                      <a:pPr indent="0" lvl="0" marL="0" rtl="0" algn="l">
                        <a:spcBef>
                          <a:spcPts val="0"/>
                        </a:spcBef>
                        <a:spcAft>
                          <a:spcPts val="0"/>
                        </a:spcAft>
                        <a:buNone/>
                      </a:pPr>
                      <a:r>
                        <a:rPr lang="pt-PT" sz="1200"/>
                        <a:t>25</a:t>
                      </a:r>
                      <a:endParaRPr sz="1200"/>
                    </a:p>
                  </a:txBody>
                  <a:tcPr marT="91425" marB="91425" marR="91425" marL="91425"/>
                </a:tc>
                <a:tc>
                  <a:txBody>
                    <a:bodyPr>
                      <a:noAutofit/>
                    </a:bodyPr>
                    <a:lstStyle/>
                    <a:p>
                      <a:pPr indent="0" lvl="0" marL="0" rtl="0" algn="l">
                        <a:spcBef>
                          <a:spcPts val="0"/>
                        </a:spcBef>
                        <a:spcAft>
                          <a:spcPts val="0"/>
                        </a:spcAft>
                        <a:buNone/>
                      </a:pPr>
                      <a:r>
                        <a:rPr lang="pt-PT" sz="1200"/>
                        <a:t>25</a:t>
                      </a:r>
                      <a:endParaRPr sz="1200"/>
                    </a:p>
                  </a:txBody>
                  <a:tcPr marT="91425" marB="91425" marR="91425" marL="91425"/>
                </a:tc>
                <a:tc>
                  <a:txBody>
                    <a:bodyPr>
                      <a:noAutofit/>
                    </a:bodyPr>
                    <a:lstStyle/>
                    <a:p>
                      <a:pPr indent="0" lvl="0" marL="0" rtl="0" algn="l">
                        <a:spcBef>
                          <a:spcPts val="0"/>
                        </a:spcBef>
                        <a:spcAft>
                          <a:spcPts val="0"/>
                        </a:spcAft>
                        <a:buNone/>
                      </a:pPr>
                      <a:r>
                        <a:rPr lang="pt-PT" sz="1200"/>
                        <a:t>30</a:t>
                      </a:r>
                      <a:endParaRPr sz="1200"/>
                    </a:p>
                  </a:txBody>
                  <a:tcPr marT="91425" marB="91425" marR="91425" marL="91425"/>
                </a:tc>
                <a:tc>
                  <a:txBody>
                    <a:bodyPr>
                      <a:noAutofit/>
                    </a:bodyPr>
                    <a:lstStyle/>
                    <a:p>
                      <a:pPr indent="0" lvl="0" marL="0" rtl="0" algn="l">
                        <a:spcBef>
                          <a:spcPts val="0"/>
                        </a:spcBef>
                        <a:spcAft>
                          <a:spcPts val="0"/>
                        </a:spcAft>
                        <a:buNone/>
                      </a:pPr>
                      <a:r>
                        <a:rPr lang="pt-PT" sz="1200"/>
                        <a:t>NO</a:t>
                      </a:r>
                      <a:endParaRPr sz="1200"/>
                    </a:p>
                  </a:txBody>
                  <a:tcPr marT="91425" marB="91425" marR="91425" marL="91425"/>
                </a:tc>
                <a:tc>
                  <a:txBody>
                    <a:bodyPr>
                      <a:noAutofit/>
                    </a:bodyPr>
                    <a:lstStyle/>
                    <a:p>
                      <a:pPr indent="0" lvl="0" marL="0" rtl="0" algn="l">
                        <a:spcBef>
                          <a:spcPts val="0"/>
                        </a:spcBef>
                        <a:spcAft>
                          <a:spcPts val="0"/>
                        </a:spcAft>
                        <a:buNone/>
                      </a:pPr>
                      <a:r>
                        <a:rPr lang="pt-PT" sz="1200"/>
                        <a:t>10 years</a:t>
                      </a:r>
                      <a:endParaRPr sz="1200"/>
                    </a:p>
                  </a:txBody>
                  <a:tcPr marT="91425" marB="91425" marR="91425" marL="91425"/>
                </a:tc>
              </a:tr>
              <a:tr h="285875">
                <a:tc>
                  <a:txBody>
                    <a:bodyPr>
                      <a:noAutofit/>
                    </a:bodyPr>
                    <a:lstStyle/>
                    <a:p>
                      <a:pPr indent="0" lvl="0" marL="0" rtl="0" algn="l">
                        <a:spcBef>
                          <a:spcPts val="0"/>
                        </a:spcBef>
                        <a:spcAft>
                          <a:spcPts val="0"/>
                        </a:spcAft>
                        <a:buNone/>
                      </a:pPr>
                      <a:r>
                        <a:rPr lang="pt-PT" sz="1200"/>
                        <a:t>M</a:t>
                      </a:r>
                      <a:endParaRPr sz="1200"/>
                    </a:p>
                  </a:txBody>
                  <a:tcPr marT="91425" marB="91425" marR="91425" marL="91425"/>
                </a:tc>
                <a:tc>
                  <a:txBody>
                    <a:bodyPr>
                      <a:noAutofit/>
                    </a:bodyPr>
                    <a:lstStyle/>
                    <a:p>
                      <a:pPr indent="0" lvl="0" marL="0" rtl="0" algn="l">
                        <a:spcBef>
                          <a:spcPts val="0"/>
                        </a:spcBef>
                        <a:spcAft>
                          <a:spcPts val="0"/>
                        </a:spcAft>
                        <a:buNone/>
                      </a:pPr>
                      <a:r>
                        <a:rPr lang="pt-PT" sz="1200"/>
                        <a:t>25</a:t>
                      </a:r>
                      <a:endParaRPr sz="1200"/>
                    </a:p>
                  </a:txBody>
                  <a:tcPr marT="91425" marB="91425" marR="91425" marL="91425"/>
                </a:tc>
                <a:tc>
                  <a:txBody>
                    <a:bodyPr>
                      <a:noAutofit/>
                    </a:bodyPr>
                    <a:lstStyle/>
                    <a:p>
                      <a:pPr indent="0" lvl="0" marL="0" rtl="0" algn="l">
                        <a:spcBef>
                          <a:spcPts val="0"/>
                        </a:spcBef>
                        <a:spcAft>
                          <a:spcPts val="0"/>
                        </a:spcAft>
                        <a:buNone/>
                      </a:pPr>
                      <a:r>
                        <a:rPr lang="pt-PT" sz="1200"/>
                        <a:t>20</a:t>
                      </a:r>
                      <a:endParaRPr sz="1200"/>
                    </a:p>
                  </a:txBody>
                  <a:tcPr marT="91425" marB="91425" marR="91425" marL="91425"/>
                </a:tc>
                <a:tc>
                  <a:txBody>
                    <a:bodyPr>
                      <a:noAutofit/>
                    </a:bodyPr>
                    <a:lstStyle/>
                    <a:p>
                      <a:pPr indent="0" lvl="0" marL="0" rtl="0" algn="l">
                        <a:spcBef>
                          <a:spcPts val="0"/>
                        </a:spcBef>
                        <a:spcAft>
                          <a:spcPts val="0"/>
                        </a:spcAft>
                        <a:buNone/>
                      </a:pPr>
                      <a:r>
                        <a:rPr lang="pt-PT" sz="1200"/>
                        <a:t>15</a:t>
                      </a:r>
                      <a:endParaRPr sz="1200"/>
                    </a:p>
                  </a:txBody>
                  <a:tcPr marT="91425" marB="91425" marR="91425" marL="91425"/>
                </a:tc>
                <a:tc>
                  <a:txBody>
                    <a:bodyPr>
                      <a:noAutofit/>
                    </a:bodyPr>
                    <a:lstStyle/>
                    <a:p>
                      <a:pPr indent="0" lvl="0" marL="0" rtl="0" algn="l">
                        <a:spcBef>
                          <a:spcPts val="0"/>
                        </a:spcBef>
                        <a:spcAft>
                          <a:spcPts val="0"/>
                        </a:spcAft>
                        <a:buNone/>
                      </a:pPr>
                      <a:r>
                        <a:rPr lang="pt-PT" sz="1200"/>
                        <a:t>YES</a:t>
                      </a:r>
                      <a:endParaRPr sz="1200"/>
                    </a:p>
                  </a:txBody>
                  <a:tcPr marT="91425" marB="91425" marR="91425" marL="91425"/>
                </a:tc>
                <a:tc>
                  <a:txBody>
                    <a:bodyPr>
                      <a:noAutofit/>
                    </a:bodyPr>
                    <a:lstStyle/>
                    <a:p>
                      <a:pPr indent="0" lvl="0" marL="0" rtl="0" algn="l">
                        <a:spcBef>
                          <a:spcPts val="0"/>
                        </a:spcBef>
                        <a:spcAft>
                          <a:spcPts val="0"/>
                        </a:spcAft>
                        <a:buNone/>
                      </a:pPr>
                      <a:r>
                        <a:rPr lang="pt-PT" sz="1200"/>
                        <a:t>10 years</a:t>
                      </a:r>
                      <a:endParaRPr sz="1200"/>
                    </a:p>
                  </a:txBody>
                  <a:tcPr marT="91425" marB="91425" marR="91425" marL="91425"/>
                </a:tc>
              </a:tr>
              <a:tr h="285875">
                <a:tc>
                  <a:txBody>
                    <a:bodyPr>
                      <a:noAutofit/>
                    </a:bodyPr>
                    <a:lstStyle/>
                    <a:p>
                      <a:pPr indent="0" lvl="0" marL="0" rtl="0" algn="l">
                        <a:spcBef>
                          <a:spcPts val="0"/>
                        </a:spcBef>
                        <a:spcAft>
                          <a:spcPts val="0"/>
                        </a:spcAft>
                        <a:buNone/>
                      </a:pPr>
                      <a:r>
                        <a:rPr lang="pt-PT" sz="1200"/>
                        <a:t>F</a:t>
                      </a:r>
                      <a:endParaRPr sz="1200"/>
                    </a:p>
                  </a:txBody>
                  <a:tcPr marT="91425" marB="91425" marR="91425" marL="91425"/>
                </a:tc>
                <a:tc>
                  <a:txBody>
                    <a:bodyPr>
                      <a:noAutofit/>
                    </a:bodyPr>
                    <a:lstStyle/>
                    <a:p>
                      <a:pPr indent="0" lvl="0" marL="0" rtl="0" algn="l">
                        <a:spcBef>
                          <a:spcPts val="0"/>
                        </a:spcBef>
                        <a:spcAft>
                          <a:spcPts val="0"/>
                        </a:spcAft>
                        <a:buNone/>
                      </a:pPr>
                      <a:r>
                        <a:rPr lang="pt-PT" sz="1200"/>
                        <a:t>24</a:t>
                      </a:r>
                      <a:endParaRPr sz="1200"/>
                    </a:p>
                  </a:txBody>
                  <a:tcPr marT="91425" marB="91425" marR="91425" marL="91425"/>
                </a:tc>
                <a:tc>
                  <a:txBody>
                    <a:bodyPr>
                      <a:noAutofit/>
                    </a:bodyPr>
                    <a:lstStyle/>
                    <a:p>
                      <a:pPr indent="0" lvl="0" marL="0" rtl="0" algn="l">
                        <a:spcBef>
                          <a:spcPts val="0"/>
                        </a:spcBef>
                        <a:spcAft>
                          <a:spcPts val="0"/>
                        </a:spcAft>
                        <a:buNone/>
                      </a:pPr>
                      <a:r>
                        <a:rPr lang="pt-PT" sz="1200"/>
                        <a:t>20</a:t>
                      </a:r>
                      <a:endParaRPr sz="1200"/>
                    </a:p>
                  </a:txBody>
                  <a:tcPr marT="91425" marB="91425" marR="91425" marL="91425"/>
                </a:tc>
                <a:tc>
                  <a:txBody>
                    <a:bodyPr>
                      <a:noAutofit/>
                    </a:bodyPr>
                    <a:lstStyle/>
                    <a:p>
                      <a:pPr indent="0" lvl="0" marL="0" rtl="0" algn="l">
                        <a:spcBef>
                          <a:spcPts val="0"/>
                        </a:spcBef>
                        <a:spcAft>
                          <a:spcPts val="0"/>
                        </a:spcAft>
                        <a:buNone/>
                      </a:pPr>
                      <a:r>
                        <a:rPr lang="pt-PT" sz="1200"/>
                        <a:t>30</a:t>
                      </a:r>
                      <a:endParaRPr sz="1200"/>
                    </a:p>
                  </a:txBody>
                  <a:tcPr marT="91425" marB="91425" marR="91425" marL="91425"/>
                </a:tc>
                <a:tc>
                  <a:txBody>
                    <a:bodyPr>
                      <a:noAutofit/>
                    </a:bodyPr>
                    <a:lstStyle/>
                    <a:p>
                      <a:pPr indent="0" lvl="0" marL="0" rtl="0" algn="l">
                        <a:spcBef>
                          <a:spcPts val="0"/>
                        </a:spcBef>
                        <a:spcAft>
                          <a:spcPts val="0"/>
                        </a:spcAft>
                        <a:buNone/>
                      </a:pPr>
                      <a:r>
                        <a:rPr lang="pt-PT" sz="1200"/>
                        <a:t>NO</a:t>
                      </a:r>
                      <a:endParaRPr sz="1200"/>
                    </a:p>
                  </a:txBody>
                  <a:tcPr marT="91425" marB="91425" marR="91425" marL="91425"/>
                </a:tc>
                <a:tc>
                  <a:txBody>
                    <a:bodyPr>
                      <a:noAutofit/>
                    </a:bodyPr>
                    <a:lstStyle/>
                    <a:p>
                      <a:pPr indent="0" lvl="0" marL="0" rtl="0" algn="l">
                        <a:spcBef>
                          <a:spcPts val="0"/>
                        </a:spcBef>
                        <a:spcAft>
                          <a:spcPts val="0"/>
                        </a:spcAft>
                        <a:buNone/>
                      </a:pPr>
                      <a:r>
                        <a:rPr lang="pt-PT" sz="1200"/>
                        <a:t>9 years </a:t>
                      </a:r>
                      <a:endParaRPr sz="1200"/>
                    </a:p>
                  </a:txBody>
                  <a:tcPr marT="91425" marB="91425" marR="91425" marL="91425"/>
                </a:tc>
              </a:tr>
              <a:tr h="285875">
                <a:tc>
                  <a:txBody>
                    <a:bodyPr>
                      <a:noAutofit/>
                    </a:bodyPr>
                    <a:lstStyle/>
                    <a:p>
                      <a:pPr indent="0" lvl="0" marL="0" rtl="0" algn="l">
                        <a:spcBef>
                          <a:spcPts val="0"/>
                        </a:spcBef>
                        <a:spcAft>
                          <a:spcPts val="0"/>
                        </a:spcAft>
                        <a:buNone/>
                      </a:pPr>
                      <a:r>
                        <a:rPr lang="pt-PT" sz="1200"/>
                        <a:t>M</a:t>
                      </a:r>
                      <a:endParaRPr sz="1200"/>
                    </a:p>
                  </a:txBody>
                  <a:tcPr marT="91425" marB="91425" marR="91425" marL="91425"/>
                </a:tc>
                <a:tc>
                  <a:txBody>
                    <a:bodyPr>
                      <a:noAutofit/>
                    </a:bodyPr>
                    <a:lstStyle/>
                    <a:p>
                      <a:pPr indent="0" lvl="0" marL="0" rtl="0" algn="l">
                        <a:spcBef>
                          <a:spcPts val="0"/>
                        </a:spcBef>
                        <a:spcAft>
                          <a:spcPts val="0"/>
                        </a:spcAft>
                        <a:buNone/>
                      </a:pPr>
                      <a:r>
                        <a:rPr lang="pt-PT" sz="1200"/>
                        <a:t>45</a:t>
                      </a:r>
                      <a:endParaRPr sz="1200"/>
                    </a:p>
                  </a:txBody>
                  <a:tcPr marT="91425" marB="91425" marR="91425" marL="91425"/>
                </a:tc>
                <a:tc>
                  <a:txBody>
                    <a:bodyPr>
                      <a:noAutofit/>
                    </a:bodyPr>
                    <a:lstStyle/>
                    <a:p>
                      <a:pPr indent="0" lvl="0" marL="0" rtl="0" algn="l">
                        <a:spcBef>
                          <a:spcPts val="0"/>
                        </a:spcBef>
                        <a:spcAft>
                          <a:spcPts val="0"/>
                        </a:spcAft>
                        <a:buNone/>
                      </a:pPr>
                      <a:r>
                        <a:rPr lang="pt-PT" sz="1200"/>
                        <a:t>30</a:t>
                      </a:r>
                      <a:endParaRPr sz="1200"/>
                    </a:p>
                  </a:txBody>
                  <a:tcPr marT="91425" marB="91425" marR="91425" marL="91425"/>
                </a:tc>
                <a:tc>
                  <a:txBody>
                    <a:bodyPr>
                      <a:noAutofit/>
                    </a:bodyPr>
                    <a:lstStyle/>
                    <a:p>
                      <a:pPr indent="0" lvl="0" marL="0" rtl="0" algn="l">
                        <a:spcBef>
                          <a:spcPts val="0"/>
                        </a:spcBef>
                        <a:spcAft>
                          <a:spcPts val="0"/>
                        </a:spcAft>
                        <a:buNone/>
                      </a:pPr>
                      <a:r>
                        <a:rPr lang="pt-PT" sz="1200"/>
                        <a:t>15</a:t>
                      </a:r>
                      <a:endParaRPr sz="1200"/>
                    </a:p>
                  </a:txBody>
                  <a:tcPr marT="91425" marB="91425" marR="91425" marL="91425"/>
                </a:tc>
                <a:tc>
                  <a:txBody>
                    <a:bodyPr>
                      <a:noAutofit/>
                    </a:bodyPr>
                    <a:lstStyle/>
                    <a:p>
                      <a:pPr indent="0" lvl="0" marL="0" rtl="0" algn="l">
                        <a:spcBef>
                          <a:spcPts val="0"/>
                        </a:spcBef>
                        <a:spcAft>
                          <a:spcPts val="0"/>
                        </a:spcAft>
                        <a:buNone/>
                      </a:pPr>
                      <a:r>
                        <a:rPr lang="pt-PT" sz="1200"/>
                        <a:t>NO</a:t>
                      </a:r>
                      <a:endParaRPr sz="1200"/>
                    </a:p>
                  </a:txBody>
                  <a:tcPr marT="91425" marB="91425" marR="91425" marL="91425"/>
                </a:tc>
                <a:tc>
                  <a:txBody>
                    <a:bodyPr>
                      <a:noAutofit/>
                    </a:bodyPr>
                    <a:lstStyle/>
                    <a:p>
                      <a:pPr indent="0" lvl="0" marL="0" rtl="0" algn="l">
                        <a:spcBef>
                          <a:spcPts val="0"/>
                        </a:spcBef>
                        <a:spcAft>
                          <a:spcPts val="0"/>
                        </a:spcAft>
                        <a:buNone/>
                      </a:pPr>
                      <a:r>
                        <a:rPr lang="pt-PT" sz="1200"/>
                        <a:t>5 years</a:t>
                      </a:r>
                      <a:endParaRPr sz="1200"/>
                    </a:p>
                  </a:txBody>
                  <a:tcPr marT="91425" marB="91425" marR="91425" marL="91425"/>
                </a:tc>
              </a:tr>
              <a:tr h="285875">
                <a:tc>
                  <a:txBody>
                    <a:bodyPr>
                      <a:noAutofit/>
                    </a:bodyPr>
                    <a:lstStyle/>
                    <a:p>
                      <a:pPr indent="0" lvl="0" marL="0" rtl="0" algn="l">
                        <a:spcBef>
                          <a:spcPts val="0"/>
                        </a:spcBef>
                        <a:spcAft>
                          <a:spcPts val="0"/>
                        </a:spcAft>
                        <a:buNone/>
                      </a:pPr>
                      <a:r>
                        <a:rPr lang="pt-PT" sz="1200"/>
                        <a:t>M</a:t>
                      </a:r>
                      <a:endParaRPr sz="1200"/>
                    </a:p>
                  </a:txBody>
                  <a:tcPr marT="91425" marB="91425" marR="91425" marL="91425"/>
                </a:tc>
                <a:tc>
                  <a:txBody>
                    <a:bodyPr>
                      <a:noAutofit/>
                    </a:bodyPr>
                    <a:lstStyle/>
                    <a:p>
                      <a:pPr indent="0" lvl="0" marL="0" rtl="0" algn="l">
                        <a:spcBef>
                          <a:spcPts val="0"/>
                        </a:spcBef>
                        <a:spcAft>
                          <a:spcPts val="0"/>
                        </a:spcAft>
                        <a:buNone/>
                      </a:pPr>
                      <a:r>
                        <a:rPr lang="pt-PT" sz="1200"/>
                        <a:t>25</a:t>
                      </a:r>
                      <a:endParaRPr sz="1200"/>
                    </a:p>
                  </a:txBody>
                  <a:tcPr marT="91425" marB="91425" marR="91425" marL="91425"/>
                </a:tc>
                <a:tc>
                  <a:txBody>
                    <a:bodyPr>
                      <a:noAutofit/>
                    </a:bodyPr>
                    <a:lstStyle/>
                    <a:p>
                      <a:pPr indent="0" lvl="0" marL="0" rtl="0" algn="l">
                        <a:spcBef>
                          <a:spcPts val="0"/>
                        </a:spcBef>
                        <a:spcAft>
                          <a:spcPts val="0"/>
                        </a:spcAft>
                        <a:buNone/>
                      </a:pPr>
                      <a:r>
                        <a:rPr lang="pt-PT" sz="1200"/>
                        <a:t>10</a:t>
                      </a:r>
                      <a:endParaRPr sz="1200"/>
                    </a:p>
                  </a:txBody>
                  <a:tcPr marT="91425" marB="91425" marR="91425" marL="91425"/>
                </a:tc>
                <a:tc>
                  <a:txBody>
                    <a:bodyPr>
                      <a:noAutofit/>
                    </a:bodyPr>
                    <a:lstStyle/>
                    <a:p>
                      <a:pPr indent="0" lvl="0" marL="0" rtl="0" algn="l">
                        <a:spcBef>
                          <a:spcPts val="0"/>
                        </a:spcBef>
                        <a:spcAft>
                          <a:spcPts val="0"/>
                        </a:spcAft>
                        <a:buNone/>
                      </a:pPr>
                      <a:r>
                        <a:rPr lang="pt-PT" sz="1200"/>
                        <a:t>7</a:t>
                      </a:r>
                      <a:endParaRPr sz="1200"/>
                    </a:p>
                  </a:txBody>
                  <a:tcPr marT="91425" marB="91425" marR="91425" marL="91425"/>
                </a:tc>
                <a:tc>
                  <a:txBody>
                    <a:bodyPr>
                      <a:noAutofit/>
                    </a:bodyPr>
                    <a:lstStyle/>
                    <a:p>
                      <a:pPr indent="0" lvl="0" marL="0" rtl="0" algn="l">
                        <a:spcBef>
                          <a:spcPts val="0"/>
                        </a:spcBef>
                        <a:spcAft>
                          <a:spcPts val="0"/>
                        </a:spcAft>
                        <a:buNone/>
                      </a:pPr>
                      <a:r>
                        <a:rPr lang="pt-PT" sz="1200"/>
                        <a:t>NO</a:t>
                      </a:r>
                      <a:endParaRPr sz="1200"/>
                    </a:p>
                  </a:txBody>
                  <a:tcPr marT="91425" marB="91425" marR="91425" marL="91425"/>
                </a:tc>
                <a:tc>
                  <a:txBody>
                    <a:bodyPr>
                      <a:noAutofit/>
                    </a:bodyPr>
                    <a:lstStyle/>
                    <a:p>
                      <a:pPr indent="0" lvl="0" marL="0" rtl="0" algn="l">
                        <a:spcBef>
                          <a:spcPts val="0"/>
                        </a:spcBef>
                        <a:spcAft>
                          <a:spcPts val="0"/>
                        </a:spcAft>
                        <a:buNone/>
                      </a:pPr>
                      <a:r>
                        <a:rPr lang="pt-PT" sz="1200"/>
                        <a:t>0.1- months</a:t>
                      </a:r>
                      <a:endParaRPr sz="1200"/>
                    </a:p>
                  </a:txBody>
                  <a:tcPr marT="91425" marB="91425" marR="91425" marL="91425"/>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Google Shape;178;p35"/>
          <p:cNvSpPr txBox="1"/>
          <p:nvPr>
            <p:ph idx="1" type="body"/>
          </p:nvPr>
        </p:nvSpPr>
        <p:spPr>
          <a:xfrm>
            <a:off x="0" y="1152475"/>
            <a:ext cx="91440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pt-PT"/>
              <a:t>Most people use the metro for small/medium trips (Ave:18 minutes/6 stations)</a:t>
            </a:r>
            <a:endParaRPr b="1"/>
          </a:p>
          <a:p>
            <a:pPr indent="0" lvl="0" marL="457200" rtl="0" algn="l">
              <a:spcBef>
                <a:spcPts val="1600"/>
              </a:spcBef>
              <a:spcAft>
                <a:spcPts val="0"/>
              </a:spcAft>
              <a:buNone/>
            </a:pPr>
            <a:r>
              <a:t/>
            </a:r>
            <a:endParaRPr b="1" sz="900"/>
          </a:p>
          <a:p>
            <a:pPr indent="-342900" lvl="0" marL="457200" rtl="0" algn="l">
              <a:spcBef>
                <a:spcPts val="1600"/>
              </a:spcBef>
              <a:spcAft>
                <a:spcPts val="0"/>
              </a:spcAft>
              <a:buSzPts val="1800"/>
              <a:buChar char="●"/>
            </a:pPr>
            <a:r>
              <a:rPr b="1" lang="pt-PT"/>
              <a:t>The more you use the metro, the more times you will not pay;</a:t>
            </a:r>
            <a:endParaRPr b="1"/>
          </a:p>
          <a:p>
            <a:pPr indent="0" lvl="0" marL="457200" rtl="0" algn="l">
              <a:spcBef>
                <a:spcPts val="1600"/>
              </a:spcBef>
              <a:spcAft>
                <a:spcPts val="0"/>
              </a:spcAft>
              <a:buNone/>
            </a:pPr>
            <a:r>
              <a:t/>
            </a:r>
            <a:endParaRPr b="1" sz="900"/>
          </a:p>
          <a:p>
            <a:pPr indent="-342900" lvl="0" marL="457200" rtl="0" algn="l">
              <a:spcBef>
                <a:spcPts val="1600"/>
              </a:spcBef>
              <a:spcAft>
                <a:spcPts val="0"/>
              </a:spcAft>
              <a:buSzPts val="1800"/>
              <a:buChar char="●"/>
            </a:pPr>
            <a:r>
              <a:rPr b="1" lang="pt-PT"/>
              <a:t>The shorter your travel time is, the more chance is that you will not pay;</a:t>
            </a:r>
            <a:endParaRPr b="1"/>
          </a:p>
          <a:p>
            <a:pPr indent="0" lvl="0" marL="457200" rtl="0" algn="l">
              <a:spcBef>
                <a:spcPts val="1600"/>
              </a:spcBef>
              <a:spcAft>
                <a:spcPts val="0"/>
              </a:spcAft>
              <a:buNone/>
            </a:pPr>
            <a:r>
              <a:t/>
            </a:r>
            <a:endParaRPr b="1" sz="900"/>
          </a:p>
          <a:p>
            <a:pPr indent="-342900" lvl="0" marL="457200" rtl="0" algn="l">
              <a:spcBef>
                <a:spcPts val="1600"/>
              </a:spcBef>
              <a:spcAft>
                <a:spcPts val="0"/>
              </a:spcAft>
              <a:buSzPts val="1800"/>
              <a:buChar char="●"/>
            </a:pPr>
            <a:r>
              <a:rPr b="1" lang="pt-PT"/>
              <a:t>The younger you are, the higher chance you will not pay;</a:t>
            </a:r>
            <a:endParaRPr b="1"/>
          </a:p>
          <a:p>
            <a:pPr indent="0" lvl="0" marL="457200" rtl="0" algn="l">
              <a:spcBef>
                <a:spcPts val="1600"/>
              </a:spcBef>
              <a:spcAft>
                <a:spcPts val="1600"/>
              </a:spcAft>
              <a:buNone/>
            </a:pPr>
            <a:r>
              <a:t/>
            </a:r>
            <a:endParaRPr b="1"/>
          </a:p>
        </p:txBody>
      </p:sp>
      <p:sp>
        <p:nvSpPr>
          <p:cNvPr id="179" name="Google Shape;179;p35"/>
          <p:cNvSpPr txBox="1"/>
          <p:nvPr>
            <p:ph type="title"/>
          </p:nvPr>
        </p:nvSpPr>
        <p:spPr>
          <a:xfrm>
            <a:off x="235500" y="72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PT"/>
              <a:t>Correlations/Intrepertations</a:t>
            </a:r>
            <a:endParaRPr/>
          </a:p>
          <a:p>
            <a:pPr indent="0" lvl="0" marL="0" rtl="0" algn="l">
              <a:spcBef>
                <a:spcPts val="0"/>
              </a:spcBef>
              <a:spcAft>
                <a:spcPts val="0"/>
              </a:spcAft>
              <a:buNone/>
            </a:pPr>
            <a:r>
              <a:t/>
            </a:r>
            <a:endParaRPr/>
          </a:p>
        </p:txBody>
      </p:sp>
      <p:graphicFrame>
        <p:nvGraphicFramePr>
          <p:cNvPr id="180" name="Google Shape;180;p35"/>
          <p:cNvGraphicFramePr/>
          <p:nvPr/>
        </p:nvGraphicFramePr>
        <p:xfrm>
          <a:off x="8063600" y="3007725"/>
          <a:ext cx="3000000" cy="3000000"/>
        </p:xfrm>
        <a:graphic>
          <a:graphicData uri="http://schemas.openxmlformats.org/drawingml/2006/table">
            <a:tbl>
              <a:tblPr>
                <a:noFill/>
                <a:tableStyleId>{36D4C232-5BAA-4ADE-88EB-EB0A78400C8B}</a:tableStyleId>
              </a:tblPr>
              <a:tblGrid>
                <a:gridCol w="1080400"/>
              </a:tblGrid>
              <a:tr h="190500">
                <a:tc>
                  <a:txBody>
                    <a:bodyPr>
                      <a:noAutofit/>
                    </a:bodyPr>
                    <a:lstStyle/>
                    <a:p>
                      <a:pPr indent="0" lvl="0" marL="0" rtl="0" algn="ctr">
                        <a:lnSpc>
                          <a:spcPct val="115000"/>
                        </a:lnSpc>
                        <a:spcBef>
                          <a:spcPts val="0"/>
                        </a:spcBef>
                        <a:spcAft>
                          <a:spcPts val="0"/>
                        </a:spcAft>
                        <a:buNone/>
                      </a:pPr>
                      <a:r>
                        <a:rPr b="1" lang="pt-PT"/>
                        <a:t>0,052822</a:t>
                      </a:r>
                      <a:endParaRPr b="1"/>
                    </a:p>
                  </a:txBody>
                  <a:tcPr marT="91425" marB="91425" marR="91425" marL="91425"/>
                </a:tc>
              </a:tr>
            </a:tbl>
          </a:graphicData>
        </a:graphic>
      </p:graphicFrame>
      <p:graphicFrame>
        <p:nvGraphicFramePr>
          <p:cNvPr id="181" name="Google Shape;181;p35"/>
          <p:cNvGraphicFramePr/>
          <p:nvPr/>
        </p:nvGraphicFramePr>
        <p:xfrm>
          <a:off x="8063600" y="2076800"/>
          <a:ext cx="3000000" cy="3000000"/>
        </p:xfrm>
        <a:graphic>
          <a:graphicData uri="http://schemas.openxmlformats.org/drawingml/2006/table">
            <a:tbl>
              <a:tblPr>
                <a:noFill/>
                <a:tableStyleId>{36D4C232-5BAA-4ADE-88EB-EB0A78400C8B}</a:tableStyleId>
              </a:tblPr>
              <a:tblGrid>
                <a:gridCol w="1080400"/>
              </a:tblGrid>
              <a:tr h="200025">
                <a:tc>
                  <a:txBody>
                    <a:bodyPr>
                      <a:noAutofit/>
                    </a:bodyPr>
                    <a:lstStyle/>
                    <a:p>
                      <a:pPr indent="0" lvl="0" marL="0" rtl="0" algn="ctr">
                        <a:lnSpc>
                          <a:spcPct val="115000"/>
                        </a:lnSpc>
                        <a:spcBef>
                          <a:spcPts val="0"/>
                        </a:spcBef>
                        <a:spcAft>
                          <a:spcPts val="0"/>
                        </a:spcAft>
                        <a:buNone/>
                      </a:pPr>
                      <a:r>
                        <a:rPr b="1" lang="pt-PT"/>
                        <a:t>-0,61818</a:t>
                      </a:r>
                      <a:endParaRPr b="1"/>
                    </a:p>
                  </a:txBody>
                  <a:tcPr marT="91425" marB="91425" marR="91425" marL="91425"/>
                </a:tc>
              </a:tr>
            </a:tbl>
          </a:graphicData>
        </a:graphic>
      </p:graphicFrame>
      <p:graphicFrame>
        <p:nvGraphicFramePr>
          <p:cNvPr id="182" name="Google Shape;182;p35"/>
          <p:cNvGraphicFramePr/>
          <p:nvPr/>
        </p:nvGraphicFramePr>
        <p:xfrm>
          <a:off x="8063600" y="3938650"/>
          <a:ext cx="3000000" cy="3000000"/>
        </p:xfrm>
        <a:graphic>
          <a:graphicData uri="http://schemas.openxmlformats.org/drawingml/2006/table">
            <a:tbl>
              <a:tblPr>
                <a:noFill/>
                <a:tableStyleId>{36D4C232-5BAA-4ADE-88EB-EB0A78400C8B}</a:tableStyleId>
              </a:tblPr>
              <a:tblGrid>
                <a:gridCol w="1080400"/>
              </a:tblGrid>
              <a:tr h="200025">
                <a:tc>
                  <a:txBody>
                    <a:bodyPr>
                      <a:noAutofit/>
                    </a:bodyPr>
                    <a:lstStyle/>
                    <a:p>
                      <a:pPr indent="0" lvl="0" marL="0" rtl="0" algn="ctr">
                        <a:lnSpc>
                          <a:spcPct val="115000"/>
                        </a:lnSpc>
                        <a:spcBef>
                          <a:spcPts val="0"/>
                        </a:spcBef>
                        <a:spcAft>
                          <a:spcPts val="0"/>
                        </a:spcAft>
                        <a:buNone/>
                      </a:pPr>
                      <a:r>
                        <a:rPr b="1" lang="pt-PT"/>
                        <a:t>0,360291</a:t>
                      </a:r>
                      <a:endParaRPr b="1"/>
                    </a:p>
                  </a:txBody>
                  <a:tcPr marT="91425" marB="91425" marR="91425" marL="91425"/>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36"/>
          <p:cNvSpPr txBox="1"/>
          <p:nvPr>
            <p:ph type="title"/>
          </p:nvPr>
        </p:nvSpPr>
        <p:spPr>
          <a:xfrm>
            <a:off x="311700" y="2480550"/>
            <a:ext cx="8114400" cy="244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pt-PT"/>
              <a:t>Observation of users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37"/>
          <p:cNvSpPr txBox="1"/>
          <p:nvPr>
            <p:ph idx="1" type="body"/>
          </p:nvPr>
        </p:nvSpPr>
        <p:spPr>
          <a:xfrm>
            <a:off x="13" y="893600"/>
            <a:ext cx="4096800" cy="39495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rgbClr val="000000"/>
              </a:buClr>
              <a:buSzPts val="1200"/>
              <a:buFont typeface="Arial"/>
              <a:buChar char="●"/>
            </a:pPr>
            <a:r>
              <a:rPr lang="pt-PT" sz="1200">
                <a:solidFill>
                  <a:srgbClr val="000000"/>
                </a:solidFill>
                <a:latin typeface="Arial"/>
                <a:ea typeface="Arial"/>
                <a:cs typeface="Arial"/>
                <a:sym typeface="Arial"/>
              </a:rPr>
              <a:t>A middle aged man tried to use his monthly pass to go out of the metro system, but his card didn’t work. He tried 3 times, but then he realised there is a queue of people waiting for him, so he asked someone to go through and sneaked behind this person.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304800" lvl="1" marL="914400" rtl="0" algn="l">
              <a:lnSpc>
                <a:spcPct val="200000"/>
              </a:lnSpc>
              <a:spcBef>
                <a:spcPts val="0"/>
              </a:spcBef>
              <a:spcAft>
                <a:spcPts val="0"/>
              </a:spcAft>
              <a:buClr>
                <a:srgbClr val="000000"/>
              </a:buClr>
              <a:buSzPts val="1200"/>
              <a:buFont typeface="Arial"/>
              <a:buAutoNum type="alphaLcPeriod"/>
            </a:pPr>
            <a:r>
              <a:rPr b="1" lang="pt-PT" sz="1200">
                <a:solidFill>
                  <a:srgbClr val="000000"/>
                </a:solidFill>
                <a:latin typeface="Arial"/>
                <a:ea typeface="Arial"/>
                <a:cs typeface="Arial"/>
                <a:sym typeface="Arial"/>
              </a:rPr>
              <a:t>Card probably was working before since he went into the metro system.</a:t>
            </a:r>
            <a:endParaRPr b="1" sz="1200">
              <a:solidFill>
                <a:srgbClr val="000000"/>
              </a:solidFill>
              <a:latin typeface="Arial"/>
              <a:ea typeface="Arial"/>
              <a:cs typeface="Arial"/>
              <a:sym typeface="Arial"/>
            </a:endParaRPr>
          </a:p>
          <a:p>
            <a:pPr indent="-304800" lvl="1" marL="914400" rtl="0" algn="l">
              <a:lnSpc>
                <a:spcPct val="200000"/>
              </a:lnSpc>
              <a:spcBef>
                <a:spcPts val="0"/>
              </a:spcBef>
              <a:spcAft>
                <a:spcPts val="0"/>
              </a:spcAft>
              <a:buClr>
                <a:srgbClr val="000000"/>
              </a:buClr>
              <a:buSzPts val="1200"/>
              <a:buFont typeface="Arial"/>
              <a:buAutoNum type="alphaLcPeriod"/>
            </a:pPr>
            <a:r>
              <a:rPr b="1" lang="pt-PT" sz="1200">
                <a:solidFill>
                  <a:srgbClr val="000000"/>
                </a:solidFill>
                <a:latin typeface="Arial"/>
                <a:ea typeface="Arial"/>
                <a:cs typeface="Arial"/>
                <a:sym typeface="Arial"/>
              </a:rPr>
              <a:t>Pressure of people waiting for you to cross make you breaking the rules.</a:t>
            </a:r>
            <a:endParaRPr b="1"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p:txBody>
      </p:sp>
      <p:sp>
        <p:nvSpPr>
          <p:cNvPr id="193" name="Google Shape;193;p37"/>
          <p:cNvSpPr txBox="1"/>
          <p:nvPr>
            <p:ph idx="1" type="body"/>
          </p:nvPr>
        </p:nvSpPr>
        <p:spPr>
          <a:xfrm>
            <a:off x="4277088" y="852000"/>
            <a:ext cx="4866900" cy="39909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rgbClr val="000000"/>
              </a:buClr>
              <a:buSzPts val="1200"/>
              <a:buFont typeface="Arial"/>
              <a:buChar char="●"/>
            </a:pPr>
            <a:r>
              <a:rPr lang="pt-PT" sz="1200">
                <a:solidFill>
                  <a:srgbClr val="000000"/>
                </a:solidFill>
                <a:latin typeface="Arial"/>
                <a:ea typeface="Arial"/>
                <a:cs typeface="Arial"/>
                <a:sym typeface="Arial"/>
              </a:rPr>
              <a:t>A lady tried to went through the gate with one ticket. It didn’t work. She tried with another one, and it still didn’t work. After that, she just went to the next gate and sneak behind someone else.</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304800" lvl="1" marL="914400" rtl="0" algn="l">
              <a:lnSpc>
                <a:spcPct val="200000"/>
              </a:lnSpc>
              <a:spcBef>
                <a:spcPts val="0"/>
              </a:spcBef>
              <a:spcAft>
                <a:spcPts val="0"/>
              </a:spcAft>
              <a:buClr>
                <a:srgbClr val="000000"/>
              </a:buClr>
              <a:buSzPts val="1200"/>
              <a:buFont typeface="Arial"/>
              <a:buAutoNum type="alphaLcPeriod"/>
            </a:pPr>
            <a:r>
              <a:rPr b="1" lang="pt-PT" sz="1200">
                <a:solidFill>
                  <a:srgbClr val="000000"/>
                </a:solidFill>
                <a:latin typeface="Arial"/>
                <a:ea typeface="Arial"/>
                <a:cs typeface="Arial"/>
                <a:sym typeface="Arial"/>
              </a:rPr>
              <a:t>Maybe she forget that she doesn't have enough balance</a:t>
            </a:r>
            <a:endParaRPr b="1" sz="1200">
              <a:solidFill>
                <a:srgbClr val="000000"/>
              </a:solidFill>
              <a:latin typeface="Arial"/>
              <a:ea typeface="Arial"/>
              <a:cs typeface="Arial"/>
              <a:sym typeface="Arial"/>
            </a:endParaRPr>
          </a:p>
          <a:p>
            <a:pPr indent="-304800" lvl="1" marL="914400" rtl="0" algn="l">
              <a:lnSpc>
                <a:spcPct val="200000"/>
              </a:lnSpc>
              <a:spcBef>
                <a:spcPts val="0"/>
              </a:spcBef>
              <a:spcAft>
                <a:spcPts val="0"/>
              </a:spcAft>
              <a:buClr>
                <a:srgbClr val="000000"/>
              </a:buClr>
              <a:buSzPts val="1200"/>
              <a:buFont typeface="Arial"/>
              <a:buAutoNum type="alphaLcPeriod"/>
            </a:pPr>
            <a:r>
              <a:rPr b="1" lang="pt-PT" sz="1200">
                <a:solidFill>
                  <a:srgbClr val="000000"/>
                </a:solidFill>
                <a:latin typeface="Arial"/>
                <a:ea typeface="Arial"/>
                <a:cs typeface="Arial"/>
                <a:sym typeface="Arial"/>
              </a:rPr>
              <a:t>Maybe card was not working</a:t>
            </a:r>
            <a:endParaRPr b="1" sz="1200">
              <a:solidFill>
                <a:srgbClr val="000000"/>
              </a:solidFill>
              <a:latin typeface="Arial"/>
              <a:ea typeface="Arial"/>
              <a:cs typeface="Arial"/>
              <a:sym typeface="Arial"/>
            </a:endParaRPr>
          </a:p>
          <a:p>
            <a:pPr indent="0" lvl="0" marL="914400" rtl="0" algn="l">
              <a:spcBef>
                <a:spcPts val="0"/>
              </a:spcBef>
              <a:spcAft>
                <a:spcPts val="0"/>
              </a:spcAft>
              <a:buNone/>
            </a:pPr>
            <a:r>
              <a:t/>
            </a:r>
            <a:endParaRPr sz="1200">
              <a:solidFill>
                <a:srgbClr val="000000"/>
              </a:solidFill>
            </a:endParaRPr>
          </a:p>
        </p:txBody>
      </p:sp>
      <p:sp>
        <p:nvSpPr>
          <p:cNvPr id="194" name="Google Shape;194;p37"/>
          <p:cNvSpPr txBox="1"/>
          <p:nvPr>
            <p:ph type="title"/>
          </p:nvPr>
        </p:nvSpPr>
        <p:spPr>
          <a:xfrm>
            <a:off x="235500" y="72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PT"/>
              <a:t>Concrete </a:t>
            </a:r>
            <a:r>
              <a:rPr lang="pt-PT"/>
              <a:t>examples</a:t>
            </a:r>
            <a:endParaRPr/>
          </a:p>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38"/>
          <p:cNvSpPr txBox="1"/>
          <p:nvPr>
            <p:ph type="title"/>
          </p:nvPr>
        </p:nvSpPr>
        <p:spPr>
          <a:xfrm>
            <a:off x="235500" y="72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PT"/>
              <a:t>General </a:t>
            </a:r>
            <a:r>
              <a:rPr lang="pt-PT"/>
              <a:t>examples</a:t>
            </a:r>
            <a:endParaRPr/>
          </a:p>
          <a:p>
            <a:pPr indent="0" lvl="0" marL="0" rtl="0" algn="l">
              <a:spcBef>
                <a:spcPts val="0"/>
              </a:spcBef>
              <a:spcAft>
                <a:spcPts val="0"/>
              </a:spcAft>
              <a:buNone/>
            </a:pPr>
            <a:r>
              <a:t/>
            </a:r>
            <a:endParaRPr/>
          </a:p>
        </p:txBody>
      </p:sp>
      <p:sp>
        <p:nvSpPr>
          <p:cNvPr id="200" name="Google Shape;200;p38"/>
          <p:cNvSpPr txBox="1"/>
          <p:nvPr>
            <p:ph idx="1" type="body"/>
          </p:nvPr>
        </p:nvSpPr>
        <p:spPr>
          <a:xfrm>
            <a:off x="0" y="983725"/>
            <a:ext cx="9144000" cy="39495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Font typeface="Arial"/>
              <a:buChar char="●"/>
            </a:pPr>
            <a:r>
              <a:rPr lang="pt-PT" sz="1400">
                <a:solidFill>
                  <a:srgbClr val="000000"/>
                </a:solidFill>
                <a:latin typeface="Arial"/>
                <a:ea typeface="Arial"/>
                <a:cs typeface="Arial"/>
                <a:sym typeface="Arial"/>
              </a:rPr>
              <a:t>There’s higher chance for people to not validate when:</a:t>
            </a:r>
            <a:endParaRPr sz="1400">
              <a:solidFill>
                <a:srgbClr val="000000"/>
              </a:solidFill>
              <a:latin typeface="Arial"/>
              <a:ea typeface="Arial"/>
              <a:cs typeface="Arial"/>
              <a:sym typeface="Arial"/>
            </a:endParaRPr>
          </a:p>
          <a:p>
            <a:pPr indent="-317500" lvl="1" marL="914400" rtl="0" algn="l">
              <a:spcBef>
                <a:spcPts val="0"/>
              </a:spcBef>
              <a:spcAft>
                <a:spcPts val="0"/>
              </a:spcAft>
              <a:buClr>
                <a:srgbClr val="000000"/>
              </a:buClr>
              <a:buSzPts val="1400"/>
              <a:buFont typeface="Arial"/>
              <a:buChar char="○"/>
            </a:pPr>
            <a:r>
              <a:rPr lang="pt-PT">
                <a:solidFill>
                  <a:srgbClr val="000000"/>
                </a:solidFill>
                <a:latin typeface="Arial"/>
                <a:ea typeface="Arial"/>
                <a:cs typeface="Arial"/>
                <a:sym typeface="Arial"/>
              </a:rPr>
              <a:t>the train is coming</a:t>
            </a:r>
            <a:endParaRPr>
              <a:solidFill>
                <a:srgbClr val="000000"/>
              </a:solidFill>
              <a:latin typeface="Arial"/>
              <a:ea typeface="Arial"/>
              <a:cs typeface="Arial"/>
              <a:sym typeface="Arial"/>
            </a:endParaRPr>
          </a:p>
          <a:p>
            <a:pPr indent="-317500" lvl="1" marL="914400" rtl="0" algn="l">
              <a:spcBef>
                <a:spcPts val="0"/>
              </a:spcBef>
              <a:spcAft>
                <a:spcPts val="0"/>
              </a:spcAft>
              <a:buClr>
                <a:srgbClr val="000000"/>
              </a:buClr>
              <a:buSzPts val="1400"/>
              <a:buFont typeface="Arial"/>
              <a:buChar char="○"/>
            </a:pPr>
            <a:r>
              <a:rPr lang="pt-PT">
                <a:solidFill>
                  <a:srgbClr val="000000"/>
                </a:solidFill>
                <a:latin typeface="Arial"/>
                <a:ea typeface="Arial"/>
                <a:cs typeface="Arial"/>
                <a:sym typeface="Arial"/>
              </a:rPr>
              <a:t>they are doing other things (talking, on the phone, etc…)</a:t>
            </a:r>
            <a:endParaRPr>
              <a:solidFill>
                <a:srgbClr val="000000"/>
              </a:solidFill>
              <a:latin typeface="Arial"/>
              <a:ea typeface="Arial"/>
              <a:cs typeface="Arial"/>
              <a:sym typeface="Arial"/>
            </a:endParaRPr>
          </a:p>
          <a:p>
            <a:pPr indent="-317500" lvl="1" marL="914400" rtl="0" algn="l">
              <a:spcBef>
                <a:spcPts val="0"/>
              </a:spcBef>
              <a:spcAft>
                <a:spcPts val="0"/>
              </a:spcAft>
              <a:buClr>
                <a:srgbClr val="000000"/>
              </a:buClr>
              <a:buSzPts val="1400"/>
              <a:buFont typeface="Arial"/>
              <a:buChar char="○"/>
            </a:pPr>
            <a:r>
              <a:rPr lang="pt-PT">
                <a:solidFill>
                  <a:srgbClr val="000000"/>
                </a:solidFill>
                <a:latin typeface="Arial"/>
                <a:ea typeface="Arial"/>
                <a:cs typeface="Arial"/>
                <a:sym typeface="Arial"/>
              </a:rPr>
              <a:t>they have monthly pass</a:t>
            </a:r>
            <a:endParaRPr>
              <a:solidFill>
                <a:srgbClr val="000000"/>
              </a:solidFill>
              <a:latin typeface="Arial"/>
              <a:ea typeface="Arial"/>
              <a:cs typeface="Arial"/>
              <a:sym typeface="Arial"/>
            </a:endParaRPr>
          </a:p>
          <a:p>
            <a:pPr indent="-317500" lvl="1" marL="914400" rtl="0" algn="l">
              <a:spcBef>
                <a:spcPts val="0"/>
              </a:spcBef>
              <a:spcAft>
                <a:spcPts val="0"/>
              </a:spcAft>
              <a:buClr>
                <a:srgbClr val="000000"/>
              </a:buClr>
              <a:buSzPts val="1400"/>
              <a:buFont typeface="Arial"/>
              <a:buChar char="○"/>
            </a:pPr>
            <a:r>
              <a:rPr lang="pt-PT">
                <a:solidFill>
                  <a:srgbClr val="000000"/>
                </a:solidFill>
                <a:latin typeface="Arial"/>
                <a:ea typeface="Arial"/>
                <a:cs typeface="Arial"/>
                <a:sym typeface="Arial"/>
              </a:rPr>
              <a:t>there are to many people</a:t>
            </a:r>
            <a:endParaRPr>
              <a:solidFill>
                <a:srgbClr val="000000"/>
              </a:solidFill>
              <a:latin typeface="Arial"/>
              <a:ea typeface="Arial"/>
              <a:cs typeface="Arial"/>
              <a:sym typeface="Arial"/>
            </a:endParaRPr>
          </a:p>
          <a:p>
            <a:pPr indent="0" lvl="0" marL="457200" rtl="0" algn="l">
              <a:spcBef>
                <a:spcPts val="0"/>
              </a:spcBef>
              <a:spcAft>
                <a:spcPts val="0"/>
              </a:spcAft>
              <a:buNone/>
            </a:pPr>
            <a:r>
              <a:t/>
            </a:r>
            <a:endParaRPr>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Char char="●"/>
            </a:pPr>
            <a:r>
              <a:rPr lang="pt-PT" sz="1400">
                <a:solidFill>
                  <a:srgbClr val="000000"/>
                </a:solidFill>
                <a:latin typeface="Arial"/>
                <a:ea typeface="Arial"/>
                <a:cs typeface="Arial"/>
                <a:sym typeface="Arial"/>
              </a:rPr>
              <a:t>The distance to the validation machines affect the process and the experience;</a:t>
            </a:r>
            <a:endParaRPr sz="1400">
              <a:solidFill>
                <a:srgbClr val="000000"/>
              </a:solidFill>
              <a:latin typeface="Arial"/>
              <a:ea typeface="Arial"/>
              <a:cs typeface="Arial"/>
              <a:sym typeface="Arial"/>
            </a:endParaRPr>
          </a:p>
          <a:p>
            <a:pPr indent="0" lvl="0" marL="457200" rtl="0" algn="l">
              <a:spcBef>
                <a:spcPts val="0"/>
              </a:spcBef>
              <a:spcAft>
                <a:spcPts val="0"/>
              </a:spcAft>
              <a:buNone/>
            </a:pPr>
            <a:r>
              <a:t/>
            </a:r>
            <a:endParaRPr sz="1400">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Char char="●"/>
            </a:pPr>
            <a:r>
              <a:rPr lang="pt-PT" sz="1400">
                <a:solidFill>
                  <a:srgbClr val="000000"/>
                </a:solidFill>
                <a:latin typeface="Arial"/>
                <a:ea typeface="Arial"/>
                <a:cs typeface="Arial"/>
                <a:sym typeface="Arial"/>
              </a:rPr>
              <a:t>Sometimes the validation doesn’t work, and people need to pass the card again. This delay the process for other people, and increases pressure in the user;</a:t>
            </a:r>
            <a:endParaRPr sz="1400">
              <a:solidFill>
                <a:srgbClr val="000000"/>
              </a:solidFill>
              <a:latin typeface="Arial"/>
              <a:ea typeface="Arial"/>
              <a:cs typeface="Arial"/>
              <a:sym typeface="Arial"/>
            </a:endParaRPr>
          </a:p>
          <a:p>
            <a:pPr indent="0" lvl="0" marL="457200" rtl="0" algn="l">
              <a:spcBef>
                <a:spcPts val="0"/>
              </a:spcBef>
              <a:spcAft>
                <a:spcPts val="0"/>
              </a:spcAft>
              <a:buNone/>
            </a:pPr>
            <a:r>
              <a:t/>
            </a:r>
            <a:endParaRPr sz="1400">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Char char="●"/>
            </a:pPr>
            <a:r>
              <a:rPr lang="pt-PT" sz="1400">
                <a:solidFill>
                  <a:srgbClr val="000000"/>
                </a:solidFill>
                <a:latin typeface="Arial"/>
                <a:ea typeface="Arial"/>
                <a:cs typeface="Arial"/>
                <a:sym typeface="Arial"/>
              </a:rPr>
              <a:t>Most ‘rush hour’ problems happen inside the metro zone, not before/in the area of validation;</a:t>
            </a:r>
            <a:endParaRPr sz="1400">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p26"/>
          <p:cNvSpPr txBox="1"/>
          <p:nvPr>
            <p:ph type="title"/>
          </p:nvPr>
        </p:nvSpPr>
        <p:spPr>
          <a:xfrm>
            <a:off x="311700" y="2480550"/>
            <a:ext cx="8114400" cy="244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pt-PT"/>
              <a:t>On field interviews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27"/>
          <p:cNvSpPr txBox="1"/>
          <p:nvPr>
            <p:ph idx="1" type="body"/>
          </p:nvPr>
        </p:nvSpPr>
        <p:spPr>
          <a:xfrm>
            <a:off x="1036800" y="580200"/>
            <a:ext cx="7070400" cy="398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i="1" lang="pt-PT">
                <a:solidFill>
                  <a:srgbClr val="000000"/>
                </a:solidFill>
                <a:highlight>
                  <a:srgbClr val="FFFFFF"/>
                </a:highlight>
                <a:latin typeface="Arial"/>
                <a:ea typeface="Arial"/>
                <a:cs typeface="Arial"/>
                <a:sym typeface="Arial"/>
              </a:rPr>
              <a:t>Structured and closed</a:t>
            </a:r>
            <a:endParaRPr i="1">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rPr b="1" lang="pt-PT" sz="2400">
                <a:solidFill>
                  <a:srgbClr val="000000"/>
                </a:solidFill>
                <a:latin typeface="Arial"/>
                <a:ea typeface="Arial"/>
                <a:cs typeface="Arial"/>
                <a:sym typeface="Arial"/>
              </a:rPr>
              <a:t>General Questions:</a:t>
            </a:r>
            <a:endParaRPr b="1" sz="2400">
              <a:solidFill>
                <a:srgbClr val="000000"/>
              </a:solidFill>
              <a:latin typeface="Arial"/>
              <a:ea typeface="Arial"/>
              <a:cs typeface="Arial"/>
              <a:sym typeface="Arial"/>
            </a:endParaRPr>
          </a:p>
          <a:p>
            <a:pPr indent="0" lvl="0" marL="0" rtl="0" algn="l">
              <a:spcBef>
                <a:spcPts val="0"/>
              </a:spcBef>
              <a:spcAft>
                <a:spcPts val="0"/>
              </a:spcAft>
              <a:buClr>
                <a:srgbClr val="000000"/>
              </a:buClr>
              <a:buSzPts val="1100"/>
              <a:buFont typeface="Arial"/>
              <a:buNone/>
            </a:pPr>
            <a:r>
              <a:t/>
            </a:r>
            <a:endParaRPr b="1">
              <a:solidFill>
                <a:srgbClr val="000000"/>
              </a:solidFill>
              <a:latin typeface="Arial"/>
              <a:ea typeface="Arial"/>
              <a:cs typeface="Arial"/>
              <a:sym typeface="Arial"/>
            </a:endParaRPr>
          </a:p>
          <a:p>
            <a:pPr indent="-342900" lvl="0" marL="457200" rtl="0" algn="l">
              <a:spcBef>
                <a:spcPts val="0"/>
              </a:spcBef>
              <a:spcAft>
                <a:spcPts val="0"/>
              </a:spcAft>
              <a:buClr>
                <a:srgbClr val="000000"/>
              </a:buClr>
              <a:buSzPts val="1800"/>
              <a:buFont typeface="Arial"/>
              <a:buAutoNum type="arabicPeriod"/>
            </a:pPr>
            <a:r>
              <a:rPr b="1" lang="pt-PT">
                <a:solidFill>
                  <a:srgbClr val="000000"/>
                </a:solidFill>
                <a:latin typeface="Arial"/>
                <a:ea typeface="Arial"/>
                <a:cs typeface="Arial"/>
                <a:sym typeface="Arial"/>
              </a:rPr>
              <a:t>How often</a:t>
            </a:r>
            <a:r>
              <a:rPr lang="pt-PT">
                <a:solidFill>
                  <a:srgbClr val="000000"/>
                </a:solidFill>
                <a:latin typeface="Arial"/>
                <a:ea typeface="Arial"/>
                <a:cs typeface="Arial"/>
                <a:sym typeface="Arial"/>
              </a:rPr>
              <a:t> do you use metro? (twice a day, more?)</a:t>
            </a:r>
            <a:endParaRPr>
              <a:solidFill>
                <a:srgbClr val="000000"/>
              </a:solidFill>
              <a:latin typeface="Arial"/>
              <a:ea typeface="Arial"/>
              <a:cs typeface="Arial"/>
              <a:sym typeface="Arial"/>
            </a:endParaRPr>
          </a:p>
          <a:p>
            <a:pPr indent="-342900" lvl="0" marL="457200" rtl="0" algn="l">
              <a:spcBef>
                <a:spcPts val="0"/>
              </a:spcBef>
              <a:spcAft>
                <a:spcPts val="0"/>
              </a:spcAft>
              <a:buClr>
                <a:srgbClr val="000000"/>
              </a:buClr>
              <a:buSzPts val="1800"/>
              <a:buFont typeface="Arial"/>
              <a:buAutoNum type="arabicPeriod"/>
            </a:pPr>
            <a:r>
              <a:rPr lang="pt-PT">
                <a:solidFill>
                  <a:srgbClr val="000000"/>
                </a:solidFill>
                <a:latin typeface="Arial"/>
                <a:ea typeface="Arial"/>
                <a:cs typeface="Arial"/>
                <a:sym typeface="Arial"/>
              </a:rPr>
              <a:t>What </a:t>
            </a:r>
            <a:r>
              <a:rPr b="1" lang="pt-PT">
                <a:solidFill>
                  <a:srgbClr val="000000"/>
                </a:solidFill>
                <a:latin typeface="Arial"/>
                <a:ea typeface="Arial"/>
                <a:cs typeface="Arial"/>
                <a:sym typeface="Arial"/>
              </a:rPr>
              <a:t>type of ticket</a:t>
            </a:r>
            <a:r>
              <a:rPr lang="pt-PT">
                <a:solidFill>
                  <a:srgbClr val="000000"/>
                </a:solidFill>
                <a:latin typeface="Arial"/>
                <a:ea typeface="Arial"/>
                <a:cs typeface="Arial"/>
                <a:sym typeface="Arial"/>
              </a:rPr>
              <a:t> do you have? (monthly, zapping, one way)</a:t>
            </a:r>
            <a:endParaRPr>
              <a:solidFill>
                <a:srgbClr val="000000"/>
              </a:solidFill>
              <a:latin typeface="Arial"/>
              <a:ea typeface="Arial"/>
              <a:cs typeface="Arial"/>
              <a:sym typeface="Arial"/>
            </a:endParaRPr>
          </a:p>
          <a:p>
            <a:pPr indent="-342900" lvl="0" marL="457200" rtl="0" algn="l">
              <a:spcBef>
                <a:spcPts val="0"/>
              </a:spcBef>
              <a:spcAft>
                <a:spcPts val="0"/>
              </a:spcAft>
              <a:buClr>
                <a:srgbClr val="000000"/>
              </a:buClr>
              <a:buSzPts val="1800"/>
              <a:buFont typeface="Arial"/>
              <a:buAutoNum type="arabicPeriod"/>
            </a:pPr>
            <a:r>
              <a:rPr lang="pt-PT">
                <a:solidFill>
                  <a:srgbClr val="000000"/>
                </a:solidFill>
                <a:latin typeface="Arial"/>
                <a:ea typeface="Arial"/>
                <a:cs typeface="Arial"/>
                <a:sym typeface="Arial"/>
              </a:rPr>
              <a:t>What is your </a:t>
            </a:r>
            <a:r>
              <a:rPr b="1" lang="pt-PT">
                <a:solidFill>
                  <a:srgbClr val="000000"/>
                </a:solidFill>
                <a:latin typeface="Arial"/>
                <a:ea typeface="Arial"/>
                <a:cs typeface="Arial"/>
                <a:sym typeface="Arial"/>
              </a:rPr>
              <a:t>average travel time</a:t>
            </a:r>
            <a:r>
              <a:rPr lang="pt-PT">
                <a:solidFill>
                  <a:srgbClr val="000000"/>
                </a:solidFill>
                <a:latin typeface="Arial"/>
                <a:ea typeface="Arial"/>
                <a:cs typeface="Arial"/>
                <a:sym typeface="Arial"/>
              </a:rPr>
              <a:t>?</a:t>
            </a:r>
            <a:endParaRPr>
              <a:solidFill>
                <a:srgbClr val="000000"/>
              </a:solidFill>
              <a:latin typeface="Arial"/>
              <a:ea typeface="Arial"/>
              <a:cs typeface="Arial"/>
              <a:sym typeface="Arial"/>
            </a:endParaRPr>
          </a:p>
          <a:p>
            <a:pPr indent="-342900" lvl="0" marL="457200" rtl="0" algn="l">
              <a:spcBef>
                <a:spcPts val="0"/>
              </a:spcBef>
              <a:spcAft>
                <a:spcPts val="0"/>
              </a:spcAft>
              <a:buClr>
                <a:srgbClr val="000000"/>
              </a:buClr>
              <a:buSzPts val="1800"/>
              <a:buFont typeface="Arial"/>
              <a:buAutoNum type="arabicPeriod"/>
            </a:pPr>
            <a:r>
              <a:rPr b="1" lang="pt-PT">
                <a:solidFill>
                  <a:srgbClr val="000000"/>
                </a:solidFill>
                <a:latin typeface="Arial"/>
                <a:ea typeface="Arial"/>
                <a:cs typeface="Arial"/>
                <a:sym typeface="Arial"/>
              </a:rPr>
              <a:t>How long</a:t>
            </a:r>
            <a:r>
              <a:rPr lang="pt-PT">
                <a:solidFill>
                  <a:srgbClr val="000000"/>
                </a:solidFill>
                <a:latin typeface="Arial"/>
                <a:ea typeface="Arial"/>
                <a:cs typeface="Arial"/>
                <a:sym typeface="Arial"/>
              </a:rPr>
              <a:t> are you a user of the metro?</a:t>
            </a:r>
            <a:endParaRPr b="1">
              <a:solidFill>
                <a:srgbClr val="000000"/>
              </a:solidFill>
              <a:latin typeface="Arial"/>
              <a:ea typeface="Arial"/>
              <a:cs typeface="Arial"/>
              <a:sym typeface="Arial"/>
            </a:endParaRPr>
          </a:p>
          <a:p>
            <a:pPr indent="-342900" lvl="0" marL="457200" rtl="0" algn="l">
              <a:spcBef>
                <a:spcPts val="0"/>
              </a:spcBef>
              <a:spcAft>
                <a:spcPts val="0"/>
              </a:spcAft>
              <a:buClr>
                <a:srgbClr val="000000"/>
              </a:buClr>
              <a:buSzPts val="1800"/>
              <a:buFont typeface="Arial"/>
              <a:buAutoNum type="arabicPeriod"/>
            </a:pPr>
            <a:r>
              <a:rPr b="1" lang="pt-PT">
                <a:solidFill>
                  <a:srgbClr val="000000"/>
                </a:solidFill>
                <a:latin typeface="Arial"/>
                <a:ea typeface="Arial"/>
                <a:cs typeface="Arial"/>
                <a:sym typeface="Arial"/>
              </a:rPr>
              <a:t>Have you ever</a:t>
            </a:r>
            <a:r>
              <a:rPr lang="pt-PT">
                <a:solidFill>
                  <a:srgbClr val="000000"/>
                </a:solidFill>
                <a:latin typeface="Arial"/>
                <a:ea typeface="Arial"/>
                <a:cs typeface="Arial"/>
                <a:sym typeface="Arial"/>
              </a:rPr>
              <a:t> crossed barriers without ticket? </a:t>
            </a:r>
            <a:r>
              <a:rPr b="1" lang="pt-PT">
                <a:solidFill>
                  <a:srgbClr val="000000"/>
                </a:solidFill>
                <a:latin typeface="Arial"/>
                <a:ea typeface="Arial"/>
                <a:cs typeface="Arial"/>
                <a:sym typeface="Arial"/>
              </a:rPr>
              <a:t>How</a:t>
            </a:r>
            <a:r>
              <a:rPr lang="pt-PT">
                <a:solidFill>
                  <a:srgbClr val="000000"/>
                </a:solidFill>
                <a:latin typeface="Arial"/>
                <a:ea typeface="Arial"/>
                <a:cs typeface="Arial"/>
                <a:sym typeface="Arial"/>
              </a:rPr>
              <a:t> you did it?</a:t>
            </a:r>
            <a:endParaRPr b="1">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28"/>
          <p:cNvSpPr txBox="1"/>
          <p:nvPr>
            <p:ph idx="1" type="body"/>
          </p:nvPr>
        </p:nvSpPr>
        <p:spPr>
          <a:xfrm>
            <a:off x="1036800" y="580200"/>
            <a:ext cx="7070400" cy="398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pt-PT">
                <a:solidFill>
                  <a:srgbClr val="000000"/>
                </a:solidFill>
                <a:latin typeface="Arial"/>
                <a:ea typeface="Arial"/>
                <a:cs typeface="Arial"/>
                <a:sym typeface="Arial"/>
              </a:rPr>
              <a:t>Semi-structured and open interview</a:t>
            </a:r>
            <a:endParaRPr i="1">
              <a:solidFill>
                <a:srgbClr val="000000"/>
              </a:solidFill>
              <a:latin typeface="Arial"/>
              <a:ea typeface="Arial"/>
              <a:cs typeface="Arial"/>
              <a:sym typeface="Arial"/>
            </a:endParaRPr>
          </a:p>
          <a:p>
            <a:pPr indent="0" lvl="0" marL="0" rtl="0" algn="l">
              <a:spcBef>
                <a:spcPts val="0"/>
              </a:spcBef>
              <a:spcAft>
                <a:spcPts val="0"/>
              </a:spcAft>
              <a:buNone/>
            </a:pPr>
            <a:r>
              <a:rPr b="1" lang="pt-PT" sz="2400">
                <a:solidFill>
                  <a:srgbClr val="000000"/>
                </a:solidFill>
                <a:latin typeface="Arial"/>
                <a:ea typeface="Arial"/>
                <a:cs typeface="Arial"/>
                <a:sym typeface="Arial"/>
              </a:rPr>
              <a:t>Open questions:</a:t>
            </a:r>
            <a:endParaRPr i="1" sz="240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t/>
            </a:r>
            <a:endParaRPr b="1">
              <a:solidFill>
                <a:srgbClr val="000000"/>
              </a:solidFill>
              <a:latin typeface="Arial"/>
              <a:ea typeface="Arial"/>
              <a:cs typeface="Arial"/>
              <a:sym typeface="Arial"/>
            </a:endParaRPr>
          </a:p>
          <a:p>
            <a:pPr indent="-342900" lvl="0" marL="457200" rtl="0" algn="l">
              <a:spcBef>
                <a:spcPts val="0"/>
              </a:spcBef>
              <a:spcAft>
                <a:spcPts val="0"/>
              </a:spcAft>
              <a:buClr>
                <a:srgbClr val="000000"/>
              </a:buClr>
              <a:buSzPts val="1800"/>
              <a:buFont typeface="Arial"/>
              <a:buAutoNum type="arabicPeriod"/>
            </a:pPr>
            <a:r>
              <a:rPr lang="pt-PT">
                <a:solidFill>
                  <a:srgbClr val="000000"/>
                </a:solidFill>
                <a:latin typeface="Arial"/>
                <a:ea typeface="Arial"/>
                <a:cs typeface="Arial"/>
                <a:sym typeface="Arial"/>
              </a:rPr>
              <a:t>What do you find </a:t>
            </a:r>
            <a:r>
              <a:rPr b="1" lang="pt-PT">
                <a:solidFill>
                  <a:srgbClr val="000000"/>
                </a:solidFill>
                <a:latin typeface="Arial"/>
                <a:ea typeface="Arial"/>
                <a:cs typeface="Arial"/>
                <a:sym typeface="Arial"/>
              </a:rPr>
              <a:t>inconvenient while travelling</a:t>
            </a:r>
            <a:r>
              <a:rPr lang="pt-PT">
                <a:solidFill>
                  <a:srgbClr val="000000"/>
                </a:solidFill>
                <a:latin typeface="Arial"/>
                <a:ea typeface="Arial"/>
                <a:cs typeface="Arial"/>
                <a:sym typeface="Arial"/>
              </a:rPr>
              <a:t> by metro?</a:t>
            </a:r>
            <a:endParaRPr>
              <a:solidFill>
                <a:srgbClr val="000000"/>
              </a:solidFill>
              <a:latin typeface="Arial"/>
              <a:ea typeface="Arial"/>
              <a:cs typeface="Arial"/>
              <a:sym typeface="Arial"/>
            </a:endParaRPr>
          </a:p>
          <a:p>
            <a:pPr indent="-342900" lvl="0" marL="457200" rtl="0" algn="l">
              <a:spcBef>
                <a:spcPts val="0"/>
              </a:spcBef>
              <a:spcAft>
                <a:spcPts val="0"/>
              </a:spcAft>
              <a:buClr>
                <a:srgbClr val="000000"/>
              </a:buClr>
              <a:buSzPts val="1800"/>
              <a:buFont typeface="Arial"/>
              <a:buAutoNum type="arabicPeriod"/>
            </a:pPr>
            <a:r>
              <a:rPr lang="pt-PT">
                <a:solidFill>
                  <a:srgbClr val="000000"/>
                </a:solidFill>
                <a:latin typeface="Arial"/>
                <a:ea typeface="Arial"/>
                <a:cs typeface="Arial"/>
                <a:sym typeface="Arial"/>
              </a:rPr>
              <a:t>What do you think about </a:t>
            </a:r>
            <a:r>
              <a:rPr b="1" lang="pt-PT">
                <a:solidFill>
                  <a:srgbClr val="000000"/>
                </a:solidFill>
                <a:latin typeface="Arial"/>
                <a:ea typeface="Arial"/>
                <a:cs typeface="Arial"/>
                <a:sym typeface="Arial"/>
              </a:rPr>
              <a:t>process of buying the ticket</a:t>
            </a:r>
            <a:r>
              <a:rPr lang="pt-PT">
                <a:solidFill>
                  <a:srgbClr val="000000"/>
                </a:solidFill>
                <a:latin typeface="Arial"/>
                <a:ea typeface="Arial"/>
                <a:cs typeface="Arial"/>
                <a:sym typeface="Arial"/>
              </a:rPr>
              <a:t>?</a:t>
            </a:r>
            <a:endParaRPr>
              <a:solidFill>
                <a:srgbClr val="000000"/>
              </a:solidFill>
              <a:latin typeface="Arial"/>
              <a:ea typeface="Arial"/>
              <a:cs typeface="Arial"/>
              <a:sym typeface="Arial"/>
            </a:endParaRPr>
          </a:p>
          <a:p>
            <a:pPr indent="-342900" lvl="0" marL="457200" rtl="0" algn="l">
              <a:spcBef>
                <a:spcPts val="0"/>
              </a:spcBef>
              <a:spcAft>
                <a:spcPts val="0"/>
              </a:spcAft>
              <a:buClr>
                <a:srgbClr val="000000"/>
              </a:buClr>
              <a:buSzPts val="1800"/>
              <a:buFont typeface="Arial"/>
              <a:buAutoNum type="arabicPeriod"/>
            </a:pPr>
            <a:r>
              <a:rPr b="1" lang="pt-PT">
                <a:solidFill>
                  <a:srgbClr val="000000"/>
                </a:solidFill>
                <a:latin typeface="Arial"/>
                <a:ea typeface="Arial"/>
                <a:cs typeface="Arial"/>
                <a:sym typeface="Arial"/>
              </a:rPr>
              <a:t>Why</a:t>
            </a:r>
            <a:r>
              <a:rPr lang="pt-PT">
                <a:solidFill>
                  <a:srgbClr val="000000"/>
                </a:solidFill>
                <a:latin typeface="Arial"/>
                <a:ea typeface="Arial"/>
                <a:cs typeface="Arial"/>
                <a:sym typeface="Arial"/>
              </a:rPr>
              <a:t> people decided to </a:t>
            </a:r>
            <a:r>
              <a:rPr b="1" lang="pt-PT">
                <a:solidFill>
                  <a:srgbClr val="000000"/>
                </a:solidFill>
                <a:latin typeface="Arial"/>
                <a:ea typeface="Arial"/>
                <a:cs typeface="Arial"/>
                <a:sym typeface="Arial"/>
              </a:rPr>
              <a:t>drive without ticket</a:t>
            </a:r>
            <a:r>
              <a:rPr lang="pt-PT">
                <a:solidFill>
                  <a:srgbClr val="000000"/>
                </a:solidFill>
                <a:latin typeface="Arial"/>
                <a:ea typeface="Arial"/>
                <a:cs typeface="Arial"/>
                <a:sym typeface="Arial"/>
              </a:rPr>
              <a:t>?</a:t>
            </a:r>
            <a:endParaRPr>
              <a:solidFill>
                <a:srgbClr val="000000"/>
              </a:solidFill>
              <a:latin typeface="Arial"/>
              <a:ea typeface="Arial"/>
              <a:cs typeface="Arial"/>
              <a:sym typeface="Arial"/>
            </a:endParaRPr>
          </a:p>
          <a:p>
            <a:pPr indent="-342900" lvl="0" marL="457200" rtl="0" algn="l">
              <a:spcBef>
                <a:spcPts val="0"/>
              </a:spcBef>
              <a:spcAft>
                <a:spcPts val="0"/>
              </a:spcAft>
              <a:buClr>
                <a:srgbClr val="000000"/>
              </a:buClr>
              <a:buSzPts val="1800"/>
              <a:buFont typeface="Arial"/>
              <a:buAutoNum type="arabicPeriod"/>
            </a:pPr>
            <a:r>
              <a:rPr lang="pt-PT">
                <a:solidFill>
                  <a:srgbClr val="000000"/>
                </a:solidFill>
                <a:latin typeface="Arial"/>
                <a:ea typeface="Arial"/>
                <a:cs typeface="Arial"/>
                <a:sym typeface="Arial"/>
              </a:rPr>
              <a:t>What is the </a:t>
            </a:r>
            <a:r>
              <a:rPr b="1" lang="pt-PT">
                <a:solidFill>
                  <a:srgbClr val="000000"/>
                </a:solidFill>
                <a:latin typeface="Arial"/>
                <a:ea typeface="Arial"/>
                <a:cs typeface="Arial"/>
                <a:sym typeface="Arial"/>
              </a:rPr>
              <a:t>main reason for you to pay</a:t>
            </a:r>
            <a:r>
              <a:rPr lang="pt-PT">
                <a:solidFill>
                  <a:srgbClr val="000000"/>
                </a:solidFill>
                <a:latin typeface="Arial"/>
                <a:ea typeface="Arial"/>
                <a:cs typeface="Arial"/>
                <a:sym typeface="Arial"/>
              </a:rPr>
              <a:t> for the ticket?</a:t>
            </a:r>
            <a:endParaRPr>
              <a:solidFill>
                <a:srgbClr val="000000"/>
              </a:solidFill>
              <a:latin typeface="Arial"/>
              <a:ea typeface="Arial"/>
              <a:cs typeface="Arial"/>
              <a:sym typeface="Arial"/>
            </a:endParaRPr>
          </a:p>
          <a:p>
            <a:pPr indent="-342900" lvl="0" marL="457200" rtl="0" algn="l">
              <a:spcBef>
                <a:spcPts val="0"/>
              </a:spcBef>
              <a:spcAft>
                <a:spcPts val="0"/>
              </a:spcAft>
              <a:buClr>
                <a:srgbClr val="000000"/>
              </a:buClr>
              <a:buSzPts val="1800"/>
              <a:buFont typeface="Arial"/>
              <a:buAutoNum type="arabicPeriod"/>
            </a:pPr>
            <a:r>
              <a:rPr lang="pt-PT">
                <a:solidFill>
                  <a:srgbClr val="000000"/>
                </a:solidFill>
                <a:highlight>
                  <a:srgbClr val="FFFFFF"/>
                </a:highlight>
                <a:latin typeface="Arial"/>
                <a:ea typeface="Arial"/>
                <a:cs typeface="Arial"/>
                <a:sym typeface="Arial"/>
              </a:rPr>
              <a:t>One ‘</a:t>
            </a:r>
            <a:r>
              <a:rPr b="1" lang="pt-PT">
                <a:solidFill>
                  <a:srgbClr val="000000"/>
                </a:solidFill>
                <a:highlight>
                  <a:srgbClr val="FFFFFF"/>
                </a:highlight>
                <a:latin typeface="Arial"/>
                <a:ea typeface="Arial"/>
                <a:cs typeface="Arial"/>
                <a:sym typeface="Arial"/>
              </a:rPr>
              <a:t>metro-dream</a:t>
            </a:r>
            <a:r>
              <a:rPr lang="pt-PT">
                <a:solidFill>
                  <a:srgbClr val="000000"/>
                </a:solidFill>
                <a:highlight>
                  <a:srgbClr val="FFFFFF"/>
                </a:highlight>
                <a:latin typeface="Arial"/>
                <a:ea typeface="Arial"/>
                <a:cs typeface="Arial"/>
                <a:sym typeface="Arial"/>
              </a:rPr>
              <a:t>’ (just think what would you like to implement in metro system).</a:t>
            </a:r>
            <a:endParaRPr b="1">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sp>
        <p:nvSpPr>
          <p:cNvPr id="122" name="Google Shape;122;p29"/>
          <p:cNvSpPr txBox="1"/>
          <p:nvPr>
            <p:ph idx="1" type="body"/>
          </p:nvPr>
        </p:nvSpPr>
        <p:spPr>
          <a:xfrm>
            <a:off x="106675" y="869925"/>
            <a:ext cx="4260300" cy="1768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pt-PT"/>
              <a:t>2-3 times a week</a:t>
            </a:r>
            <a:endParaRPr b="1"/>
          </a:p>
          <a:p>
            <a:pPr indent="-342900" lvl="0" marL="457200" rtl="0" algn="l">
              <a:spcBef>
                <a:spcPts val="0"/>
              </a:spcBef>
              <a:spcAft>
                <a:spcPts val="0"/>
              </a:spcAft>
              <a:buSzPts val="1800"/>
              <a:buChar char="-"/>
            </a:pPr>
            <a:r>
              <a:rPr lang="pt-PT"/>
              <a:t>Zapping</a:t>
            </a:r>
            <a:endParaRPr/>
          </a:p>
          <a:p>
            <a:pPr indent="-342900" lvl="0" marL="457200" rtl="0" algn="l">
              <a:spcBef>
                <a:spcPts val="0"/>
              </a:spcBef>
              <a:spcAft>
                <a:spcPts val="0"/>
              </a:spcAft>
              <a:buSzPts val="1800"/>
              <a:buChar char="-"/>
            </a:pPr>
            <a:r>
              <a:rPr lang="pt-PT"/>
              <a:t>Avg. travel time 25 min</a:t>
            </a:r>
            <a:endParaRPr/>
          </a:p>
          <a:p>
            <a:pPr indent="-342900" lvl="0" marL="457200" rtl="0" algn="l">
              <a:spcBef>
                <a:spcPts val="0"/>
              </a:spcBef>
              <a:spcAft>
                <a:spcPts val="0"/>
              </a:spcAft>
              <a:buSzPts val="1800"/>
              <a:buChar char="-"/>
            </a:pPr>
            <a:r>
              <a:rPr b="1" lang="pt-PT"/>
              <a:t>Never</a:t>
            </a:r>
            <a:r>
              <a:rPr lang="pt-PT"/>
              <a:t> used metro without paying</a:t>
            </a:r>
            <a:endParaRPr/>
          </a:p>
          <a:p>
            <a:pPr indent="-342900" lvl="0" marL="457200" rtl="0" algn="l">
              <a:spcBef>
                <a:spcPts val="0"/>
              </a:spcBef>
              <a:spcAft>
                <a:spcPts val="0"/>
              </a:spcAft>
              <a:buSzPts val="1800"/>
              <a:buChar char="-"/>
            </a:pPr>
            <a:r>
              <a:rPr lang="pt-PT"/>
              <a:t>A long time user (2.5 years)</a:t>
            </a:r>
            <a:endParaRPr/>
          </a:p>
        </p:txBody>
      </p:sp>
      <p:graphicFrame>
        <p:nvGraphicFramePr>
          <p:cNvPr id="123" name="Google Shape;123;p29"/>
          <p:cNvGraphicFramePr/>
          <p:nvPr/>
        </p:nvGraphicFramePr>
        <p:xfrm>
          <a:off x="342900" y="2790450"/>
          <a:ext cx="3000000" cy="3000000"/>
        </p:xfrm>
        <a:graphic>
          <a:graphicData uri="http://schemas.openxmlformats.org/drawingml/2006/table">
            <a:tbl>
              <a:tblPr>
                <a:noFill/>
                <a:tableStyleId>{B0F400EC-F13C-4DA6-B097-D338E3107781}</a:tableStyleId>
              </a:tblPr>
              <a:tblGrid>
                <a:gridCol w="3089875"/>
                <a:gridCol w="3089875"/>
              </a:tblGrid>
              <a:tr h="381000">
                <a:tc>
                  <a:txBody>
                    <a:bodyPr>
                      <a:noAutofit/>
                    </a:bodyPr>
                    <a:lstStyle/>
                    <a:p>
                      <a:pPr indent="0" lvl="0" marL="0" rtl="0" algn="l">
                        <a:spcBef>
                          <a:spcPts val="0"/>
                        </a:spcBef>
                        <a:spcAft>
                          <a:spcPts val="0"/>
                        </a:spcAft>
                        <a:buNone/>
                      </a:pPr>
                      <a:r>
                        <a:rPr i="1" lang="pt-PT" sz="1000"/>
                        <a:t>Biggest pain?</a:t>
                      </a:r>
                      <a:endParaRPr i="1" sz="1000"/>
                    </a:p>
                  </a:txBody>
                  <a:tcPr marT="91425" marB="91425" marR="91425" marL="91425"/>
                </a:tc>
                <a:tc>
                  <a:txBody>
                    <a:bodyPr>
                      <a:noAutofit/>
                    </a:bodyPr>
                    <a:lstStyle/>
                    <a:p>
                      <a:pPr indent="0" lvl="0" marL="0" rtl="0" algn="l">
                        <a:spcBef>
                          <a:spcPts val="0"/>
                        </a:spcBef>
                        <a:spcAft>
                          <a:spcPts val="0"/>
                        </a:spcAft>
                        <a:buNone/>
                      </a:pPr>
                      <a:r>
                        <a:rPr lang="pt-PT" sz="1000"/>
                        <a:t>Short trains. </a:t>
                      </a:r>
                      <a:r>
                        <a:rPr b="1" lang="pt-PT" sz="1000"/>
                        <a:t>Crowd of people to get inside.</a:t>
                      </a:r>
                      <a:endParaRPr b="1" sz="1000"/>
                    </a:p>
                  </a:txBody>
                  <a:tcPr marT="91425" marB="91425" marR="91425" marL="91425"/>
                </a:tc>
              </a:tr>
              <a:tr h="381000">
                <a:tc>
                  <a:txBody>
                    <a:bodyPr>
                      <a:noAutofit/>
                    </a:bodyPr>
                    <a:lstStyle/>
                    <a:p>
                      <a:pPr indent="0" lvl="0" marL="0" rtl="0" algn="l">
                        <a:spcBef>
                          <a:spcPts val="0"/>
                        </a:spcBef>
                        <a:spcAft>
                          <a:spcPts val="0"/>
                        </a:spcAft>
                        <a:buNone/>
                      </a:pPr>
                      <a:r>
                        <a:rPr i="1" lang="pt-PT" sz="1000"/>
                        <a:t>Feelings about process of buying tickets?</a:t>
                      </a:r>
                      <a:endParaRPr i="1" sz="1000"/>
                    </a:p>
                  </a:txBody>
                  <a:tcPr marT="91425" marB="91425" marR="91425" marL="91425"/>
                </a:tc>
                <a:tc>
                  <a:txBody>
                    <a:bodyPr>
                      <a:noAutofit/>
                    </a:bodyPr>
                    <a:lstStyle/>
                    <a:p>
                      <a:pPr indent="0" lvl="0" marL="0" rtl="0" algn="l">
                        <a:spcBef>
                          <a:spcPts val="0"/>
                        </a:spcBef>
                        <a:spcAft>
                          <a:spcPts val="0"/>
                        </a:spcAft>
                        <a:buNone/>
                      </a:pPr>
                      <a:r>
                        <a:rPr lang="pt-PT" sz="1000"/>
                        <a:t>Easy and without problems.</a:t>
                      </a:r>
                      <a:endParaRPr sz="1000"/>
                    </a:p>
                  </a:txBody>
                  <a:tcPr marT="91425" marB="91425" marR="91425" marL="91425"/>
                </a:tc>
              </a:tr>
              <a:tr h="381000">
                <a:tc>
                  <a:txBody>
                    <a:bodyPr>
                      <a:noAutofit/>
                    </a:bodyPr>
                    <a:lstStyle/>
                    <a:p>
                      <a:pPr indent="0" lvl="0" marL="0" rtl="0" algn="l">
                        <a:spcBef>
                          <a:spcPts val="0"/>
                        </a:spcBef>
                        <a:spcAft>
                          <a:spcPts val="0"/>
                        </a:spcAft>
                        <a:buNone/>
                      </a:pPr>
                      <a:r>
                        <a:rPr i="1" lang="pt-PT" sz="1000"/>
                        <a:t>Why people decide to drive without tickets?</a:t>
                      </a:r>
                      <a:endParaRPr i="1" sz="1000"/>
                    </a:p>
                  </a:txBody>
                  <a:tcPr marT="91425" marB="91425" marR="91425" marL="91425"/>
                </a:tc>
                <a:tc>
                  <a:txBody>
                    <a:bodyPr>
                      <a:noAutofit/>
                    </a:bodyPr>
                    <a:lstStyle/>
                    <a:p>
                      <a:pPr indent="0" lvl="0" marL="0" rtl="0" algn="l">
                        <a:spcBef>
                          <a:spcPts val="0"/>
                        </a:spcBef>
                        <a:spcAft>
                          <a:spcPts val="0"/>
                        </a:spcAft>
                        <a:buNone/>
                      </a:pPr>
                      <a:r>
                        <a:rPr lang="pt-PT" sz="1000"/>
                        <a:t>-</a:t>
                      </a:r>
                      <a:endParaRPr sz="1000"/>
                    </a:p>
                  </a:txBody>
                  <a:tcPr marT="91425" marB="91425" marR="91425" marL="91425"/>
                </a:tc>
              </a:tr>
              <a:tr h="381000">
                <a:tc>
                  <a:txBody>
                    <a:bodyPr>
                      <a:noAutofit/>
                    </a:bodyPr>
                    <a:lstStyle/>
                    <a:p>
                      <a:pPr indent="0" lvl="0" marL="0" rtl="0" algn="l">
                        <a:spcBef>
                          <a:spcPts val="0"/>
                        </a:spcBef>
                        <a:spcAft>
                          <a:spcPts val="0"/>
                        </a:spcAft>
                        <a:buNone/>
                      </a:pPr>
                      <a:r>
                        <a:rPr i="1" lang="pt-PT" sz="1000"/>
                        <a:t>Why you pay for the ticket?</a:t>
                      </a:r>
                      <a:endParaRPr i="1" sz="1000"/>
                    </a:p>
                  </a:txBody>
                  <a:tcPr marT="91425" marB="91425" marR="91425" marL="91425"/>
                </a:tc>
                <a:tc>
                  <a:txBody>
                    <a:bodyPr>
                      <a:noAutofit/>
                    </a:bodyPr>
                    <a:lstStyle/>
                    <a:p>
                      <a:pPr indent="0" lvl="0" marL="0" rtl="0" algn="l">
                        <a:spcBef>
                          <a:spcPts val="0"/>
                        </a:spcBef>
                        <a:spcAft>
                          <a:spcPts val="0"/>
                        </a:spcAft>
                        <a:buNone/>
                      </a:pPr>
                      <a:r>
                        <a:rPr lang="pt-PT" sz="1000"/>
                        <a:t>It's a good thing to pay.</a:t>
                      </a:r>
                      <a:r>
                        <a:rPr b="1" lang="pt-PT" sz="1000"/>
                        <a:t> It is worth it.</a:t>
                      </a:r>
                      <a:endParaRPr b="1" sz="1000"/>
                    </a:p>
                  </a:txBody>
                  <a:tcPr marT="91425" marB="91425" marR="91425" marL="91425"/>
                </a:tc>
              </a:tr>
              <a:tr h="381000">
                <a:tc>
                  <a:txBody>
                    <a:bodyPr>
                      <a:noAutofit/>
                    </a:bodyPr>
                    <a:lstStyle/>
                    <a:p>
                      <a:pPr indent="0" lvl="0" marL="0" rtl="0" algn="l">
                        <a:spcBef>
                          <a:spcPts val="0"/>
                        </a:spcBef>
                        <a:spcAft>
                          <a:spcPts val="0"/>
                        </a:spcAft>
                        <a:buNone/>
                      </a:pPr>
                      <a:r>
                        <a:rPr i="1" lang="pt-PT" sz="1000"/>
                        <a:t>How to improve metro?</a:t>
                      </a:r>
                      <a:endParaRPr i="1" sz="1000"/>
                    </a:p>
                  </a:txBody>
                  <a:tcPr marT="91425" marB="91425" marR="91425" marL="91425"/>
                </a:tc>
                <a:tc>
                  <a:txBody>
                    <a:bodyPr>
                      <a:noAutofit/>
                    </a:bodyPr>
                    <a:lstStyle/>
                    <a:p>
                      <a:pPr indent="0" lvl="0" marL="0" rtl="0" algn="l">
                        <a:spcBef>
                          <a:spcPts val="0"/>
                        </a:spcBef>
                        <a:spcAft>
                          <a:spcPts val="0"/>
                        </a:spcAft>
                        <a:buNone/>
                      </a:pPr>
                      <a:r>
                        <a:rPr lang="pt-PT" sz="1000"/>
                        <a:t>Integrate tickets into phones. </a:t>
                      </a:r>
                      <a:r>
                        <a:rPr b="1" lang="pt-PT" sz="1000"/>
                        <a:t>Get rid of physical tickets </a:t>
                      </a:r>
                      <a:r>
                        <a:rPr lang="pt-PT" sz="1000"/>
                        <a:t>(they don't always work)</a:t>
                      </a:r>
                      <a:endParaRPr sz="1000"/>
                    </a:p>
                  </a:txBody>
                  <a:tcPr marT="91425" marB="91425" marR="91425" marL="91425"/>
                </a:tc>
              </a:tr>
            </a:tbl>
          </a:graphicData>
        </a:graphic>
      </p:graphicFrame>
      <p:pic>
        <p:nvPicPr>
          <p:cNvPr id="124" name="Google Shape;124;p29"/>
          <p:cNvPicPr preferRelativeResize="0"/>
          <p:nvPr/>
        </p:nvPicPr>
        <p:blipFill rotWithShape="1">
          <a:blip r:embed="rId3">
            <a:alphaModFix/>
          </a:blip>
          <a:srcRect b="14896" l="24325" r="23564" t="16987"/>
          <a:stretch/>
        </p:blipFill>
        <p:spPr>
          <a:xfrm>
            <a:off x="6808800" y="161950"/>
            <a:ext cx="2159575" cy="3763876"/>
          </a:xfrm>
          <a:prstGeom prst="rect">
            <a:avLst/>
          </a:prstGeom>
          <a:noFill/>
          <a:ln>
            <a:noFill/>
          </a:ln>
          <a:effectLst>
            <a:outerShdw blurRad="57150" rotWithShape="0" algn="bl" dir="5400000" dist="19050">
              <a:srgbClr val="000000">
                <a:alpha val="50000"/>
              </a:srgbClr>
            </a:outerShdw>
          </a:effectLst>
        </p:spPr>
      </p:pic>
      <p:sp>
        <p:nvSpPr>
          <p:cNvPr id="125" name="Google Shape;125;p29"/>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PT"/>
              <a:t>Women, about 40 y.o</a:t>
            </a:r>
            <a:endParaRPr/>
          </a:p>
        </p:txBody>
      </p:sp>
      <p:sp>
        <p:nvSpPr>
          <p:cNvPr id="126" name="Google Shape;126;p29"/>
          <p:cNvSpPr/>
          <p:nvPr/>
        </p:nvSpPr>
        <p:spPr>
          <a:xfrm>
            <a:off x="6741000" y="822113"/>
            <a:ext cx="279300" cy="2724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sp>
        <p:nvSpPr>
          <p:cNvPr id="131" name="Google Shape;131;p30"/>
          <p:cNvSpPr txBox="1"/>
          <p:nvPr>
            <p:ph idx="1" type="body"/>
          </p:nvPr>
        </p:nvSpPr>
        <p:spPr>
          <a:xfrm>
            <a:off x="106675" y="848200"/>
            <a:ext cx="5538300" cy="1789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pt-PT"/>
              <a:t>Every day</a:t>
            </a:r>
            <a:endParaRPr b="1"/>
          </a:p>
          <a:p>
            <a:pPr indent="-342900" lvl="0" marL="457200" rtl="0" algn="l">
              <a:spcBef>
                <a:spcPts val="0"/>
              </a:spcBef>
              <a:spcAft>
                <a:spcPts val="0"/>
              </a:spcAft>
              <a:buSzPts val="1800"/>
              <a:buChar char="-"/>
            </a:pPr>
            <a:r>
              <a:rPr lang="pt-PT"/>
              <a:t>Monthly ticket</a:t>
            </a:r>
            <a:endParaRPr/>
          </a:p>
          <a:p>
            <a:pPr indent="-342900" lvl="0" marL="457200" rtl="0" algn="l">
              <a:spcBef>
                <a:spcPts val="0"/>
              </a:spcBef>
              <a:spcAft>
                <a:spcPts val="0"/>
              </a:spcAft>
              <a:buSzPts val="1800"/>
              <a:buChar char="-"/>
            </a:pPr>
            <a:r>
              <a:rPr lang="pt-PT"/>
              <a:t>Avg. travel - 6 stations</a:t>
            </a:r>
            <a:endParaRPr/>
          </a:p>
          <a:p>
            <a:pPr indent="-342900" lvl="0" marL="457200" rtl="0" algn="l">
              <a:spcBef>
                <a:spcPts val="0"/>
              </a:spcBef>
              <a:spcAft>
                <a:spcPts val="0"/>
              </a:spcAft>
              <a:buSzPts val="1800"/>
              <a:buChar char="-"/>
            </a:pPr>
            <a:r>
              <a:rPr lang="pt-PT"/>
              <a:t>Quite often </a:t>
            </a:r>
            <a:r>
              <a:rPr b="1" lang="pt-PT"/>
              <a:t>used metro without paying</a:t>
            </a:r>
            <a:endParaRPr b="1"/>
          </a:p>
          <a:p>
            <a:pPr indent="-342900" lvl="0" marL="457200" rtl="0" algn="l">
              <a:spcBef>
                <a:spcPts val="0"/>
              </a:spcBef>
              <a:spcAft>
                <a:spcPts val="0"/>
              </a:spcAft>
              <a:buSzPts val="1800"/>
              <a:buChar char="-"/>
            </a:pPr>
            <a:r>
              <a:rPr lang="pt-PT"/>
              <a:t>A long time user (</a:t>
            </a:r>
            <a:r>
              <a:rPr b="1" lang="pt-PT"/>
              <a:t>12 years</a:t>
            </a:r>
            <a:r>
              <a:rPr lang="pt-PT"/>
              <a:t>)</a:t>
            </a:r>
            <a:endParaRPr/>
          </a:p>
        </p:txBody>
      </p:sp>
      <p:graphicFrame>
        <p:nvGraphicFramePr>
          <p:cNvPr id="132" name="Google Shape;132;p30"/>
          <p:cNvGraphicFramePr/>
          <p:nvPr/>
        </p:nvGraphicFramePr>
        <p:xfrm>
          <a:off x="342900" y="2790450"/>
          <a:ext cx="3000000" cy="3000000"/>
        </p:xfrm>
        <a:graphic>
          <a:graphicData uri="http://schemas.openxmlformats.org/drawingml/2006/table">
            <a:tbl>
              <a:tblPr>
                <a:noFill/>
                <a:tableStyleId>{B0F400EC-F13C-4DA6-B097-D338E3107781}</a:tableStyleId>
              </a:tblPr>
              <a:tblGrid>
                <a:gridCol w="3089875"/>
                <a:gridCol w="3089875"/>
              </a:tblGrid>
              <a:tr h="381000">
                <a:tc>
                  <a:txBody>
                    <a:bodyPr>
                      <a:noAutofit/>
                    </a:bodyPr>
                    <a:lstStyle/>
                    <a:p>
                      <a:pPr indent="0" lvl="0" marL="0" rtl="0" algn="l">
                        <a:spcBef>
                          <a:spcPts val="0"/>
                        </a:spcBef>
                        <a:spcAft>
                          <a:spcPts val="0"/>
                        </a:spcAft>
                        <a:buNone/>
                      </a:pPr>
                      <a:r>
                        <a:rPr i="1" lang="pt-PT" sz="1000"/>
                        <a:t>Biggest pain?</a:t>
                      </a:r>
                      <a:endParaRPr i="1" sz="1000"/>
                    </a:p>
                  </a:txBody>
                  <a:tcPr marT="91425" marB="91425" marR="91425" marL="91425"/>
                </a:tc>
                <a:tc>
                  <a:txBody>
                    <a:bodyPr>
                      <a:noAutofit/>
                    </a:bodyPr>
                    <a:lstStyle/>
                    <a:p>
                      <a:pPr indent="0" lvl="0" marL="0" rtl="0" algn="l">
                        <a:spcBef>
                          <a:spcPts val="0"/>
                        </a:spcBef>
                        <a:spcAft>
                          <a:spcPts val="0"/>
                        </a:spcAft>
                        <a:buNone/>
                      </a:pPr>
                      <a:r>
                        <a:rPr lang="pt-PT" sz="1000"/>
                        <a:t>Trains could arrive more often.</a:t>
                      </a:r>
                      <a:endParaRPr sz="1000"/>
                    </a:p>
                  </a:txBody>
                  <a:tcPr marT="91425" marB="91425" marR="91425" marL="91425"/>
                </a:tc>
              </a:tr>
              <a:tr h="381000">
                <a:tc>
                  <a:txBody>
                    <a:bodyPr>
                      <a:noAutofit/>
                    </a:bodyPr>
                    <a:lstStyle/>
                    <a:p>
                      <a:pPr indent="0" lvl="0" marL="0" rtl="0" algn="l">
                        <a:spcBef>
                          <a:spcPts val="0"/>
                        </a:spcBef>
                        <a:spcAft>
                          <a:spcPts val="0"/>
                        </a:spcAft>
                        <a:buNone/>
                      </a:pPr>
                      <a:r>
                        <a:rPr i="1" lang="pt-PT" sz="1000"/>
                        <a:t>Feelings about process of buying tickets?</a:t>
                      </a:r>
                      <a:endParaRPr i="1" sz="1000"/>
                    </a:p>
                  </a:txBody>
                  <a:tcPr marT="91425" marB="91425" marR="91425" marL="91425"/>
                </a:tc>
                <a:tc>
                  <a:txBody>
                    <a:bodyPr>
                      <a:noAutofit/>
                    </a:bodyPr>
                    <a:lstStyle/>
                    <a:p>
                      <a:pPr indent="0" lvl="0" marL="0" rtl="0" algn="l">
                        <a:spcBef>
                          <a:spcPts val="0"/>
                        </a:spcBef>
                        <a:spcAft>
                          <a:spcPts val="0"/>
                        </a:spcAft>
                        <a:buNone/>
                      </a:pPr>
                      <a:r>
                        <a:rPr lang="pt-PT" sz="1000"/>
                        <a:t>Machines are okey and easy to use.</a:t>
                      </a:r>
                      <a:endParaRPr sz="1000"/>
                    </a:p>
                  </a:txBody>
                  <a:tcPr marT="91425" marB="91425" marR="91425" marL="91425"/>
                </a:tc>
              </a:tr>
              <a:tr h="381000">
                <a:tc>
                  <a:txBody>
                    <a:bodyPr>
                      <a:noAutofit/>
                    </a:bodyPr>
                    <a:lstStyle/>
                    <a:p>
                      <a:pPr indent="0" lvl="0" marL="0" rtl="0" algn="l">
                        <a:spcBef>
                          <a:spcPts val="0"/>
                        </a:spcBef>
                        <a:spcAft>
                          <a:spcPts val="0"/>
                        </a:spcAft>
                        <a:buNone/>
                      </a:pPr>
                      <a:r>
                        <a:rPr i="1" lang="pt-PT" sz="1000"/>
                        <a:t>Why people decide to drive without tickets?</a:t>
                      </a:r>
                      <a:endParaRPr i="1" sz="1000"/>
                    </a:p>
                  </a:txBody>
                  <a:tcPr marT="91425" marB="91425" marR="91425" marL="91425"/>
                </a:tc>
                <a:tc>
                  <a:txBody>
                    <a:bodyPr>
                      <a:noAutofit/>
                    </a:bodyPr>
                    <a:lstStyle/>
                    <a:p>
                      <a:pPr indent="0" lvl="0" marL="0" rtl="0" algn="l">
                        <a:spcBef>
                          <a:spcPts val="0"/>
                        </a:spcBef>
                        <a:spcAft>
                          <a:spcPts val="0"/>
                        </a:spcAft>
                        <a:buNone/>
                      </a:pPr>
                      <a:r>
                        <a:rPr lang="pt-PT" sz="1000"/>
                        <a:t>They </a:t>
                      </a:r>
                      <a:r>
                        <a:rPr b="1" lang="pt-PT" sz="1000"/>
                        <a:t>don't have their card with them</a:t>
                      </a:r>
                      <a:r>
                        <a:rPr lang="pt-PT" sz="1000"/>
                        <a:t> or the card doesn't work (faster to go through with someone)</a:t>
                      </a:r>
                      <a:endParaRPr sz="1000"/>
                    </a:p>
                  </a:txBody>
                  <a:tcPr marT="91425" marB="91425" marR="91425" marL="91425"/>
                </a:tc>
              </a:tr>
              <a:tr h="381000">
                <a:tc>
                  <a:txBody>
                    <a:bodyPr>
                      <a:noAutofit/>
                    </a:bodyPr>
                    <a:lstStyle/>
                    <a:p>
                      <a:pPr indent="0" lvl="0" marL="0" rtl="0" algn="l">
                        <a:spcBef>
                          <a:spcPts val="0"/>
                        </a:spcBef>
                        <a:spcAft>
                          <a:spcPts val="0"/>
                        </a:spcAft>
                        <a:buNone/>
                      </a:pPr>
                      <a:r>
                        <a:rPr i="1" lang="pt-PT" sz="1000"/>
                        <a:t>Why you pay for the ticket?</a:t>
                      </a:r>
                      <a:endParaRPr i="1" sz="1000"/>
                    </a:p>
                  </a:txBody>
                  <a:tcPr marT="91425" marB="91425" marR="91425" marL="91425"/>
                </a:tc>
                <a:tc>
                  <a:txBody>
                    <a:bodyPr>
                      <a:noAutofit/>
                    </a:bodyPr>
                    <a:lstStyle/>
                    <a:p>
                      <a:pPr indent="0" lvl="0" marL="0" rtl="0" algn="l">
                        <a:spcBef>
                          <a:spcPts val="0"/>
                        </a:spcBef>
                        <a:spcAft>
                          <a:spcPts val="0"/>
                        </a:spcAft>
                        <a:buNone/>
                      </a:pPr>
                      <a:r>
                        <a:rPr b="1" lang="pt-PT" sz="1000"/>
                        <a:t>Afraid of being caught by security.</a:t>
                      </a:r>
                      <a:endParaRPr b="1" sz="1000"/>
                    </a:p>
                  </a:txBody>
                  <a:tcPr marT="91425" marB="91425" marR="91425" marL="91425"/>
                </a:tc>
              </a:tr>
              <a:tr h="381000">
                <a:tc>
                  <a:txBody>
                    <a:bodyPr>
                      <a:noAutofit/>
                    </a:bodyPr>
                    <a:lstStyle/>
                    <a:p>
                      <a:pPr indent="0" lvl="0" marL="0" rtl="0" algn="l">
                        <a:spcBef>
                          <a:spcPts val="0"/>
                        </a:spcBef>
                        <a:spcAft>
                          <a:spcPts val="0"/>
                        </a:spcAft>
                        <a:buNone/>
                      </a:pPr>
                      <a:r>
                        <a:rPr i="1" lang="pt-PT" sz="1000"/>
                        <a:t>How to improve metro?</a:t>
                      </a:r>
                      <a:endParaRPr i="1" sz="1000"/>
                    </a:p>
                  </a:txBody>
                  <a:tcPr marT="91425" marB="91425" marR="91425" marL="91425"/>
                </a:tc>
                <a:tc>
                  <a:txBody>
                    <a:bodyPr>
                      <a:noAutofit/>
                    </a:bodyPr>
                    <a:lstStyle/>
                    <a:p>
                      <a:pPr indent="0" lvl="0" marL="0" rtl="0" algn="l">
                        <a:spcBef>
                          <a:spcPts val="0"/>
                        </a:spcBef>
                        <a:spcAft>
                          <a:spcPts val="0"/>
                        </a:spcAft>
                        <a:buNone/>
                      </a:pPr>
                      <a:r>
                        <a:rPr lang="pt-PT" sz="1000"/>
                        <a:t>More space on the stations and inside trains.</a:t>
                      </a:r>
                      <a:endParaRPr sz="1000"/>
                    </a:p>
                  </a:txBody>
                  <a:tcPr marT="91425" marB="91425" marR="91425" marL="91425"/>
                </a:tc>
              </a:tr>
            </a:tbl>
          </a:graphicData>
        </a:graphic>
      </p:graphicFrame>
      <p:pic>
        <p:nvPicPr>
          <p:cNvPr id="133" name="Google Shape;133;p30"/>
          <p:cNvPicPr preferRelativeResize="0"/>
          <p:nvPr/>
        </p:nvPicPr>
        <p:blipFill rotWithShape="1">
          <a:blip r:embed="rId3">
            <a:alphaModFix/>
          </a:blip>
          <a:srcRect b="38644" l="4330" r="2333" t="16875"/>
          <a:stretch/>
        </p:blipFill>
        <p:spPr>
          <a:xfrm>
            <a:off x="5049904" y="127350"/>
            <a:ext cx="3951198" cy="2510648"/>
          </a:xfrm>
          <a:prstGeom prst="rect">
            <a:avLst/>
          </a:prstGeom>
          <a:noFill/>
          <a:ln>
            <a:noFill/>
          </a:ln>
          <a:effectLst>
            <a:outerShdw blurRad="57150" rotWithShape="0" algn="bl" dir="5400000" dist="19050">
              <a:srgbClr val="000000">
                <a:alpha val="50000"/>
              </a:srgbClr>
            </a:outerShdw>
          </a:effectLst>
        </p:spPr>
      </p:pic>
      <p:sp>
        <p:nvSpPr>
          <p:cNvPr id="134" name="Google Shape;134;p30"/>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PT"/>
              <a:t>Student, about 20 y.o</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31"/>
          <p:cNvSpPr txBox="1"/>
          <p:nvPr>
            <p:ph idx="1" type="body"/>
          </p:nvPr>
        </p:nvSpPr>
        <p:spPr>
          <a:xfrm>
            <a:off x="106675" y="837325"/>
            <a:ext cx="5538300" cy="1800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pt-PT"/>
              <a:t>5 days a week</a:t>
            </a:r>
            <a:endParaRPr/>
          </a:p>
          <a:p>
            <a:pPr indent="-342900" lvl="0" marL="457200" rtl="0" algn="l">
              <a:spcBef>
                <a:spcPts val="0"/>
              </a:spcBef>
              <a:spcAft>
                <a:spcPts val="0"/>
              </a:spcAft>
              <a:buSzPts val="1800"/>
              <a:buChar char="-"/>
            </a:pPr>
            <a:r>
              <a:rPr lang="pt-PT"/>
              <a:t>Monthly pass</a:t>
            </a:r>
            <a:endParaRPr/>
          </a:p>
          <a:p>
            <a:pPr indent="-342900" lvl="0" marL="457200" rtl="0" algn="l">
              <a:spcBef>
                <a:spcPts val="0"/>
              </a:spcBef>
              <a:spcAft>
                <a:spcPts val="0"/>
              </a:spcAft>
              <a:buSzPts val="1800"/>
              <a:buChar char="-"/>
            </a:pPr>
            <a:r>
              <a:rPr lang="pt-PT"/>
              <a:t>Avg. travel time - 10 min</a:t>
            </a:r>
            <a:endParaRPr/>
          </a:p>
          <a:p>
            <a:pPr indent="-342900" lvl="0" marL="457200" rtl="0" algn="l">
              <a:spcBef>
                <a:spcPts val="0"/>
              </a:spcBef>
              <a:spcAft>
                <a:spcPts val="0"/>
              </a:spcAft>
              <a:buSzPts val="1800"/>
              <a:buChar char="-"/>
            </a:pPr>
            <a:r>
              <a:rPr lang="pt-PT"/>
              <a:t>It </a:t>
            </a:r>
            <a:r>
              <a:rPr b="1" lang="pt-PT"/>
              <a:t>could happen</a:t>
            </a:r>
            <a:r>
              <a:rPr lang="pt-PT"/>
              <a:t> sometimes to </a:t>
            </a:r>
            <a:r>
              <a:rPr b="1" lang="pt-PT"/>
              <a:t>not pay</a:t>
            </a:r>
            <a:endParaRPr b="1"/>
          </a:p>
          <a:p>
            <a:pPr indent="-342900" lvl="0" marL="457200" rtl="0" algn="l">
              <a:spcBef>
                <a:spcPts val="0"/>
              </a:spcBef>
              <a:spcAft>
                <a:spcPts val="0"/>
              </a:spcAft>
              <a:buSzPts val="1800"/>
              <a:buChar char="-"/>
            </a:pPr>
            <a:r>
              <a:rPr lang="pt-PT"/>
              <a:t>Average time user (8 months)</a:t>
            </a:r>
            <a:endParaRPr/>
          </a:p>
        </p:txBody>
      </p:sp>
      <p:graphicFrame>
        <p:nvGraphicFramePr>
          <p:cNvPr id="140" name="Google Shape;140;p31"/>
          <p:cNvGraphicFramePr/>
          <p:nvPr/>
        </p:nvGraphicFramePr>
        <p:xfrm>
          <a:off x="342900" y="2790450"/>
          <a:ext cx="3000000" cy="3000000"/>
        </p:xfrm>
        <a:graphic>
          <a:graphicData uri="http://schemas.openxmlformats.org/drawingml/2006/table">
            <a:tbl>
              <a:tblPr>
                <a:noFill/>
                <a:tableStyleId>{B0F400EC-F13C-4DA6-B097-D338E3107781}</a:tableStyleId>
              </a:tblPr>
              <a:tblGrid>
                <a:gridCol w="3089875"/>
                <a:gridCol w="3089875"/>
              </a:tblGrid>
              <a:tr h="381000">
                <a:tc>
                  <a:txBody>
                    <a:bodyPr>
                      <a:noAutofit/>
                    </a:bodyPr>
                    <a:lstStyle/>
                    <a:p>
                      <a:pPr indent="0" lvl="0" marL="0" rtl="0" algn="l">
                        <a:spcBef>
                          <a:spcPts val="0"/>
                        </a:spcBef>
                        <a:spcAft>
                          <a:spcPts val="0"/>
                        </a:spcAft>
                        <a:buNone/>
                      </a:pPr>
                      <a:r>
                        <a:rPr i="1" lang="pt-PT" sz="1000"/>
                        <a:t>Biggest pain?</a:t>
                      </a:r>
                      <a:endParaRPr i="1" sz="1000"/>
                    </a:p>
                  </a:txBody>
                  <a:tcPr marT="91425" marB="91425" marR="91425" marL="91425"/>
                </a:tc>
                <a:tc>
                  <a:txBody>
                    <a:bodyPr>
                      <a:noAutofit/>
                    </a:bodyPr>
                    <a:lstStyle/>
                    <a:p>
                      <a:pPr indent="0" lvl="0" marL="0" rtl="0" algn="l">
                        <a:spcBef>
                          <a:spcPts val="0"/>
                        </a:spcBef>
                        <a:spcAft>
                          <a:spcPts val="0"/>
                        </a:spcAft>
                        <a:buNone/>
                      </a:pPr>
                      <a:r>
                        <a:rPr lang="pt-PT" sz="1000"/>
                        <a:t>Dirty stations</a:t>
                      </a:r>
                      <a:endParaRPr sz="1000"/>
                    </a:p>
                  </a:txBody>
                  <a:tcPr marT="91425" marB="91425" marR="91425" marL="91425"/>
                </a:tc>
              </a:tr>
              <a:tr h="381000">
                <a:tc>
                  <a:txBody>
                    <a:bodyPr>
                      <a:noAutofit/>
                    </a:bodyPr>
                    <a:lstStyle/>
                    <a:p>
                      <a:pPr indent="0" lvl="0" marL="0" rtl="0" algn="l">
                        <a:spcBef>
                          <a:spcPts val="0"/>
                        </a:spcBef>
                        <a:spcAft>
                          <a:spcPts val="0"/>
                        </a:spcAft>
                        <a:buNone/>
                      </a:pPr>
                      <a:r>
                        <a:rPr i="1" lang="pt-PT" sz="1000"/>
                        <a:t>Feelings about process of buying tickets?</a:t>
                      </a:r>
                      <a:endParaRPr i="1" sz="1000"/>
                    </a:p>
                  </a:txBody>
                  <a:tcPr marT="91425" marB="91425" marR="91425" marL="91425"/>
                </a:tc>
                <a:tc>
                  <a:txBody>
                    <a:bodyPr>
                      <a:noAutofit/>
                    </a:bodyPr>
                    <a:lstStyle/>
                    <a:p>
                      <a:pPr indent="0" lvl="0" marL="0" rtl="0" algn="l">
                        <a:spcBef>
                          <a:spcPts val="0"/>
                        </a:spcBef>
                        <a:spcAft>
                          <a:spcPts val="0"/>
                        </a:spcAft>
                        <a:buNone/>
                      </a:pPr>
                      <a:r>
                        <a:rPr lang="pt-PT" sz="1000"/>
                        <a:t>Machines are very often broken - don't take money</a:t>
                      </a:r>
                      <a:endParaRPr sz="1000"/>
                    </a:p>
                  </a:txBody>
                  <a:tcPr marT="91425" marB="91425" marR="91425" marL="91425"/>
                </a:tc>
              </a:tr>
              <a:tr h="381000">
                <a:tc>
                  <a:txBody>
                    <a:bodyPr>
                      <a:noAutofit/>
                    </a:bodyPr>
                    <a:lstStyle/>
                    <a:p>
                      <a:pPr indent="0" lvl="0" marL="0" rtl="0" algn="l">
                        <a:spcBef>
                          <a:spcPts val="0"/>
                        </a:spcBef>
                        <a:spcAft>
                          <a:spcPts val="0"/>
                        </a:spcAft>
                        <a:buNone/>
                      </a:pPr>
                      <a:r>
                        <a:rPr i="1" lang="pt-PT" sz="1000"/>
                        <a:t>Why people decide to drive without tickets?</a:t>
                      </a:r>
                      <a:endParaRPr i="1" sz="1000"/>
                    </a:p>
                  </a:txBody>
                  <a:tcPr marT="91425" marB="91425" marR="91425" marL="91425"/>
                </a:tc>
                <a:tc>
                  <a:txBody>
                    <a:bodyPr>
                      <a:noAutofit/>
                    </a:bodyPr>
                    <a:lstStyle/>
                    <a:p>
                      <a:pPr indent="0" lvl="0" marL="0" rtl="0" algn="l">
                        <a:spcBef>
                          <a:spcPts val="0"/>
                        </a:spcBef>
                        <a:spcAft>
                          <a:spcPts val="0"/>
                        </a:spcAft>
                        <a:buNone/>
                      </a:pPr>
                      <a:r>
                        <a:rPr lang="pt-PT" sz="1000"/>
                        <a:t>It's </a:t>
                      </a:r>
                      <a:r>
                        <a:rPr b="1" lang="pt-PT" sz="1000"/>
                        <a:t>expensive</a:t>
                      </a:r>
                      <a:r>
                        <a:rPr lang="pt-PT" sz="1000"/>
                        <a:t> if you use that occasionally.</a:t>
                      </a:r>
                      <a:endParaRPr sz="1000"/>
                    </a:p>
                  </a:txBody>
                  <a:tcPr marT="91425" marB="91425" marR="91425" marL="91425"/>
                </a:tc>
              </a:tr>
              <a:tr h="381000">
                <a:tc>
                  <a:txBody>
                    <a:bodyPr>
                      <a:noAutofit/>
                    </a:bodyPr>
                    <a:lstStyle/>
                    <a:p>
                      <a:pPr indent="0" lvl="0" marL="0" rtl="0" algn="l">
                        <a:spcBef>
                          <a:spcPts val="0"/>
                        </a:spcBef>
                        <a:spcAft>
                          <a:spcPts val="0"/>
                        </a:spcAft>
                        <a:buNone/>
                      </a:pPr>
                      <a:r>
                        <a:rPr i="1" lang="pt-PT" sz="1000"/>
                        <a:t>Why you pay for the ticket?</a:t>
                      </a:r>
                      <a:endParaRPr i="1" sz="1000"/>
                    </a:p>
                  </a:txBody>
                  <a:tcPr marT="91425" marB="91425" marR="91425" marL="91425"/>
                </a:tc>
                <a:tc>
                  <a:txBody>
                    <a:bodyPr>
                      <a:noAutofit/>
                    </a:bodyPr>
                    <a:lstStyle/>
                    <a:p>
                      <a:pPr indent="0" lvl="0" marL="0" rtl="0" algn="l">
                        <a:spcBef>
                          <a:spcPts val="0"/>
                        </a:spcBef>
                        <a:spcAft>
                          <a:spcPts val="0"/>
                        </a:spcAft>
                        <a:buNone/>
                      </a:pPr>
                      <a:r>
                        <a:rPr lang="pt-PT" sz="1000"/>
                        <a:t>It's </a:t>
                      </a:r>
                      <a:r>
                        <a:rPr b="1" lang="pt-PT" sz="1000"/>
                        <a:t>faster to cross with a ticket</a:t>
                      </a:r>
                      <a:r>
                        <a:rPr lang="pt-PT" sz="1000"/>
                        <a:t> than try to sneak inside</a:t>
                      </a:r>
                      <a:endParaRPr sz="1000"/>
                    </a:p>
                  </a:txBody>
                  <a:tcPr marT="91425" marB="91425" marR="91425" marL="91425"/>
                </a:tc>
              </a:tr>
              <a:tr h="381000">
                <a:tc>
                  <a:txBody>
                    <a:bodyPr>
                      <a:noAutofit/>
                    </a:bodyPr>
                    <a:lstStyle/>
                    <a:p>
                      <a:pPr indent="0" lvl="0" marL="0" rtl="0" algn="l">
                        <a:spcBef>
                          <a:spcPts val="0"/>
                        </a:spcBef>
                        <a:spcAft>
                          <a:spcPts val="0"/>
                        </a:spcAft>
                        <a:buNone/>
                      </a:pPr>
                      <a:r>
                        <a:rPr i="1" lang="pt-PT" sz="1000"/>
                        <a:t>How to improve metro?</a:t>
                      </a:r>
                      <a:endParaRPr i="1" sz="1000"/>
                    </a:p>
                  </a:txBody>
                  <a:tcPr marT="91425" marB="91425" marR="91425" marL="91425"/>
                </a:tc>
                <a:tc>
                  <a:txBody>
                    <a:bodyPr>
                      <a:noAutofit/>
                    </a:bodyPr>
                    <a:lstStyle/>
                    <a:p>
                      <a:pPr indent="0" lvl="0" marL="0" rtl="0" algn="l">
                        <a:spcBef>
                          <a:spcPts val="0"/>
                        </a:spcBef>
                        <a:spcAft>
                          <a:spcPts val="0"/>
                        </a:spcAft>
                        <a:buNone/>
                      </a:pPr>
                      <a:r>
                        <a:rPr lang="pt-PT" sz="1000"/>
                        <a:t>Keep it </a:t>
                      </a:r>
                      <a:r>
                        <a:rPr b="1" lang="pt-PT" sz="1000"/>
                        <a:t>clean and well-kept</a:t>
                      </a:r>
                      <a:endParaRPr b="1" sz="1000"/>
                    </a:p>
                  </a:txBody>
                  <a:tcPr marT="91425" marB="91425" marR="91425" marL="91425"/>
                </a:tc>
              </a:tr>
            </a:tbl>
          </a:graphicData>
        </a:graphic>
      </p:graphicFrame>
      <p:pic>
        <p:nvPicPr>
          <p:cNvPr id="141" name="Google Shape;141;p31"/>
          <p:cNvPicPr preferRelativeResize="0"/>
          <p:nvPr/>
        </p:nvPicPr>
        <p:blipFill rotWithShape="1">
          <a:blip r:embed="rId3">
            <a:alphaModFix/>
          </a:blip>
          <a:srcRect b="51713" l="13629" r="1768" t="6331"/>
          <a:stretch/>
        </p:blipFill>
        <p:spPr>
          <a:xfrm>
            <a:off x="5458850" y="127350"/>
            <a:ext cx="3527851" cy="2332524"/>
          </a:xfrm>
          <a:prstGeom prst="rect">
            <a:avLst/>
          </a:prstGeom>
          <a:noFill/>
          <a:ln>
            <a:noFill/>
          </a:ln>
        </p:spPr>
      </p:pic>
      <p:sp>
        <p:nvSpPr>
          <p:cNvPr id="142" name="Google Shape;142;p31"/>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PT"/>
              <a:t>Women, about 30 y.o</a:t>
            </a:r>
            <a:endParaRPr/>
          </a:p>
        </p:txBody>
      </p:sp>
      <p:sp>
        <p:nvSpPr>
          <p:cNvPr id="143" name="Google Shape;143;p31"/>
          <p:cNvSpPr/>
          <p:nvPr/>
        </p:nvSpPr>
        <p:spPr>
          <a:xfrm>
            <a:off x="5923700" y="1157413"/>
            <a:ext cx="279300" cy="2724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31"/>
          <p:cNvSpPr/>
          <p:nvPr/>
        </p:nvSpPr>
        <p:spPr>
          <a:xfrm>
            <a:off x="8416225" y="960622"/>
            <a:ext cx="204000" cy="196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31"/>
          <p:cNvSpPr/>
          <p:nvPr/>
        </p:nvSpPr>
        <p:spPr>
          <a:xfrm>
            <a:off x="7625575" y="960622"/>
            <a:ext cx="204000" cy="196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31"/>
          <p:cNvSpPr/>
          <p:nvPr/>
        </p:nvSpPr>
        <p:spPr>
          <a:xfrm>
            <a:off x="6422800" y="1286372"/>
            <a:ext cx="204000" cy="196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31"/>
          <p:cNvSpPr/>
          <p:nvPr/>
        </p:nvSpPr>
        <p:spPr>
          <a:xfrm>
            <a:off x="6170050" y="1320022"/>
            <a:ext cx="204000" cy="196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31"/>
          <p:cNvSpPr/>
          <p:nvPr/>
        </p:nvSpPr>
        <p:spPr>
          <a:xfrm>
            <a:off x="6522650" y="1157424"/>
            <a:ext cx="104100" cy="130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pic>
        <p:nvPicPr>
          <p:cNvPr id="153" name="Google Shape;153;p32"/>
          <p:cNvPicPr preferRelativeResize="0"/>
          <p:nvPr/>
        </p:nvPicPr>
        <p:blipFill rotWithShape="1">
          <a:blip r:embed="rId3">
            <a:alphaModFix/>
          </a:blip>
          <a:srcRect b="0" l="2752" r="0" t="5186"/>
          <a:stretch/>
        </p:blipFill>
        <p:spPr>
          <a:xfrm>
            <a:off x="6183575" y="3514125"/>
            <a:ext cx="2960424" cy="1625401"/>
          </a:xfrm>
          <a:prstGeom prst="rect">
            <a:avLst/>
          </a:prstGeom>
          <a:noFill/>
          <a:ln>
            <a:noFill/>
          </a:ln>
        </p:spPr>
      </p:pic>
      <p:pic>
        <p:nvPicPr>
          <p:cNvPr id="154" name="Google Shape;154;p32"/>
          <p:cNvPicPr preferRelativeResize="0"/>
          <p:nvPr/>
        </p:nvPicPr>
        <p:blipFill>
          <a:blip r:embed="rId4">
            <a:alphaModFix/>
          </a:blip>
          <a:stretch>
            <a:fillRect/>
          </a:stretch>
        </p:blipFill>
        <p:spPr>
          <a:xfrm>
            <a:off x="54450" y="3323565"/>
            <a:ext cx="3214699" cy="1821059"/>
          </a:xfrm>
          <a:prstGeom prst="rect">
            <a:avLst/>
          </a:prstGeom>
          <a:noFill/>
          <a:ln>
            <a:noFill/>
          </a:ln>
        </p:spPr>
      </p:pic>
      <p:pic>
        <p:nvPicPr>
          <p:cNvPr id="155" name="Google Shape;155;p32"/>
          <p:cNvPicPr preferRelativeResize="0"/>
          <p:nvPr/>
        </p:nvPicPr>
        <p:blipFill>
          <a:blip r:embed="rId5">
            <a:alphaModFix/>
          </a:blip>
          <a:stretch>
            <a:fillRect/>
          </a:stretch>
        </p:blipFill>
        <p:spPr>
          <a:xfrm>
            <a:off x="4562925" y="13575"/>
            <a:ext cx="2792124" cy="1567073"/>
          </a:xfrm>
          <a:prstGeom prst="rect">
            <a:avLst/>
          </a:prstGeom>
          <a:noFill/>
          <a:ln>
            <a:noFill/>
          </a:ln>
        </p:spPr>
      </p:pic>
      <p:pic>
        <p:nvPicPr>
          <p:cNvPr id="156" name="Google Shape;156;p32"/>
          <p:cNvPicPr preferRelativeResize="0"/>
          <p:nvPr/>
        </p:nvPicPr>
        <p:blipFill>
          <a:blip r:embed="rId6">
            <a:alphaModFix/>
          </a:blip>
          <a:stretch>
            <a:fillRect/>
          </a:stretch>
        </p:blipFill>
        <p:spPr>
          <a:xfrm>
            <a:off x="76200" y="1675175"/>
            <a:ext cx="2792125" cy="1570974"/>
          </a:xfrm>
          <a:prstGeom prst="rect">
            <a:avLst/>
          </a:prstGeom>
          <a:noFill/>
          <a:ln>
            <a:noFill/>
          </a:ln>
        </p:spPr>
      </p:pic>
      <p:pic>
        <p:nvPicPr>
          <p:cNvPr id="157" name="Google Shape;157;p32"/>
          <p:cNvPicPr preferRelativeResize="0"/>
          <p:nvPr/>
        </p:nvPicPr>
        <p:blipFill>
          <a:blip r:embed="rId7">
            <a:alphaModFix/>
          </a:blip>
          <a:stretch>
            <a:fillRect/>
          </a:stretch>
        </p:blipFill>
        <p:spPr>
          <a:xfrm>
            <a:off x="3007149" y="1601815"/>
            <a:ext cx="3022696" cy="1714275"/>
          </a:xfrm>
          <a:prstGeom prst="rect">
            <a:avLst/>
          </a:prstGeom>
          <a:noFill/>
          <a:ln>
            <a:noFill/>
          </a:ln>
        </p:spPr>
      </p:pic>
      <p:pic>
        <p:nvPicPr>
          <p:cNvPr id="158" name="Google Shape;158;p32"/>
          <p:cNvPicPr preferRelativeResize="0"/>
          <p:nvPr/>
        </p:nvPicPr>
        <p:blipFill rotWithShape="1">
          <a:blip r:embed="rId8">
            <a:alphaModFix/>
          </a:blip>
          <a:srcRect b="0" l="0" r="9771" t="0"/>
          <a:stretch/>
        </p:blipFill>
        <p:spPr>
          <a:xfrm>
            <a:off x="6421925" y="1631050"/>
            <a:ext cx="2669149" cy="1659250"/>
          </a:xfrm>
          <a:prstGeom prst="rect">
            <a:avLst/>
          </a:prstGeom>
          <a:noFill/>
          <a:ln>
            <a:noFill/>
          </a:ln>
        </p:spPr>
      </p:pic>
      <p:pic>
        <p:nvPicPr>
          <p:cNvPr id="159" name="Google Shape;159;p32"/>
          <p:cNvPicPr preferRelativeResize="0"/>
          <p:nvPr/>
        </p:nvPicPr>
        <p:blipFill rotWithShape="1">
          <a:blip r:embed="rId9">
            <a:alphaModFix/>
          </a:blip>
          <a:srcRect b="0" l="0" r="21154" t="0"/>
          <a:stretch/>
        </p:blipFill>
        <p:spPr>
          <a:xfrm>
            <a:off x="0" y="0"/>
            <a:ext cx="2124008" cy="1504450"/>
          </a:xfrm>
          <a:prstGeom prst="rect">
            <a:avLst/>
          </a:prstGeom>
          <a:noFill/>
          <a:ln>
            <a:noFill/>
          </a:ln>
        </p:spPr>
      </p:pic>
      <p:pic>
        <p:nvPicPr>
          <p:cNvPr id="160" name="Google Shape;160;p32"/>
          <p:cNvPicPr preferRelativeResize="0"/>
          <p:nvPr/>
        </p:nvPicPr>
        <p:blipFill>
          <a:blip r:embed="rId10">
            <a:alphaModFix/>
          </a:blip>
          <a:stretch>
            <a:fillRect/>
          </a:stretch>
        </p:blipFill>
        <p:spPr>
          <a:xfrm>
            <a:off x="1981700" y="-6700"/>
            <a:ext cx="2669154" cy="1504449"/>
          </a:xfrm>
          <a:prstGeom prst="rect">
            <a:avLst/>
          </a:prstGeom>
          <a:noFill/>
          <a:ln>
            <a:noFill/>
          </a:ln>
        </p:spPr>
      </p:pic>
      <p:pic>
        <p:nvPicPr>
          <p:cNvPr id="161" name="Google Shape;161;p32"/>
          <p:cNvPicPr preferRelativeResize="0"/>
          <p:nvPr/>
        </p:nvPicPr>
        <p:blipFill rotWithShape="1">
          <a:blip r:embed="rId11">
            <a:alphaModFix/>
          </a:blip>
          <a:srcRect b="0" l="0" r="12303" t="0"/>
          <a:stretch/>
        </p:blipFill>
        <p:spPr>
          <a:xfrm>
            <a:off x="6695500" y="-6150"/>
            <a:ext cx="2448499" cy="1584724"/>
          </a:xfrm>
          <a:prstGeom prst="rect">
            <a:avLst/>
          </a:prstGeom>
          <a:noFill/>
          <a:ln>
            <a:noFill/>
          </a:ln>
        </p:spPr>
      </p:pic>
      <p:pic>
        <p:nvPicPr>
          <p:cNvPr id="162" name="Google Shape;162;p32"/>
          <p:cNvPicPr preferRelativeResize="0"/>
          <p:nvPr/>
        </p:nvPicPr>
        <p:blipFill rotWithShape="1">
          <a:blip r:embed="rId12">
            <a:alphaModFix/>
          </a:blip>
          <a:srcRect b="0" l="1107" r="0" t="2997"/>
          <a:stretch/>
        </p:blipFill>
        <p:spPr>
          <a:xfrm>
            <a:off x="3007151" y="3425250"/>
            <a:ext cx="3089198" cy="1714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33"/>
          <p:cNvSpPr txBox="1"/>
          <p:nvPr>
            <p:ph type="title"/>
          </p:nvPr>
        </p:nvSpPr>
        <p:spPr>
          <a:xfrm>
            <a:off x="311700" y="2480550"/>
            <a:ext cx="8114400" cy="244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pt-PT"/>
              <a:t>Data Analysis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