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Lato Black"/>
      <p:bold r:id="rId35"/>
      <p:boldItalic r:id="rId36"/>
    </p:embeddedFont>
    <p:embeddedFont>
      <p:font typeface="Alfa Slab On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roximaNova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4.xml"/><Relationship Id="rId33" Type="http://schemas.openxmlformats.org/officeDocument/2006/relationships/font" Target="fonts/Lato-italic.fntdata"/><Relationship Id="rId10" Type="http://schemas.openxmlformats.org/officeDocument/2006/relationships/slide" Target="slides/slide3.xml"/><Relationship Id="rId32" Type="http://schemas.openxmlformats.org/officeDocument/2006/relationships/font" Target="fonts/Lato-bold.fntdata"/><Relationship Id="rId13" Type="http://schemas.openxmlformats.org/officeDocument/2006/relationships/slide" Target="slides/slide6.xml"/><Relationship Id="rId35" Type="http://schemas.openxmlformats.org/officeDocument/2006/relationships/font" Target="fonts/LatoBlack-bold.fntdata"/><Relationship Id="rId12" Type="http://schemas.openxmlformats.org/officeDocument/2006/relationships/slide" Target="slides/slide5.xml"/><Relationship Id="rId34" Type="http://schemas.openxmlformats.org/officeDocument/2006/relationships/font" Target="fonts/Lato-boldItalic.fntdata"/><Relationship Id="rId15" Type="http://schemas.openxmlformats.org/officeDocument/2006/relationships/slide" Target="slides/slide8.xml"/><Relationship Id="rId37" Type="http://schemas.openxmlformats.org/officeDocument/2006/relationships/font" Target="fonts/AlfaSlabOne-regular.fntdata"/><Relationship Id="rId14" Type="http://schemas.openxmlformats.org/officeDocument/2006/relationships/slide" Target="slides/slide7.xml"/><Relationship Id="rId36" Type="http://schemas.openxmlformats.org/officeDocument/2006/relationships/font" Target="fonts/LatoBlack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f0b41a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f0b41a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a83c4268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a83c4268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a83c426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a83c426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a83c4268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a83c4268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a83c4268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a83c4268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Based on 10 users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3c4268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a83c4268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22/26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a83c4268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a83c4268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25/26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a83c4268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a83c426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a83c4268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a83c426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a83c4268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a83c4268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56ebee4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56ebee4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dc74451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dc74451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5dc7445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5dc7445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444444"/>
                </a:solidFill>
                <a:highlight>
                  <a:srgbClr val="FFFFFF"/>
                </a:highlight>
              </a:rPr>
              <a:t>describe (and justify) what methods were used:</a:t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a83c4268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a83c4268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5dc74451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5dc7445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5dc74451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5dc74451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a83c4268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a83c4268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a83c4268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a83c4268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5dc74451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5dc74451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Lab 13 </a:t>
            </a:r>
            <a:r>
              <a:rPr lang="pt-PT"/>
              <a:t>– Final User Study</a:t>
            </a:r>
            <a:endParaRPr/>
          </a:p>
        </p:txBody>
      </p:sp>
      <p:sp>
        <p:nvSpPr>
          <p:cNvPr id="104" name="Google Shape;104;p27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Group 9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/>
        </p:nvSpPr>
        <p:spPr>
          <a:xfrm>
            <a:off x="1844275" y="963125"/>
            <a:ext cx="33129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Collecting results</a:t>
            </a:r>
            <a:endParaRPr/>
          </a:p>
        </p:txBody>
      </p:sp>
      <p:sp>
        <p:nvSpPr>
          <p:cNvPr id="200" name="Google Shape;200;p36"/>
          <p:cNvSpPr txBox="1"/>
          <p:nvPr/>
        </p:nvSpPr>
        <p:spPr>
          <a:xfrm>
            <a:off x="867500" y="1605200"/>
            <a:ext cx="38253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Quantitative </a:t>
            </a:r>
            <a:r>
              <a:rPr b="1"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results:</a:t>
            </a:r>
            <a:endParaRPr b="1" sz="240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Lato"/>
              <a:buChar char="-"/>
            </a:pPr>
            <a:r>
              <a:rPr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time to perform tasks</a:t>
            </a:r>
            <a:endParaRPr sz="240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Lato"/>
              <a:buChar char="-"/>
            </a:pPr>
            <a:r>
              <a:rPr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satisfaction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4879200" y="3123750"/>
            <a:ext cx="38253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="1"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ualitative results </a:t>
            </a:r>
            <a:endParaRPr b="1" sz="240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Lato"/>
              <a:buChar char="-"/>
            </a:pPr>
            <a:r>
              <a:rPr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observations</a:t>
            </a:r>
            <a:endParaRPr sz="240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Lato"/>
              <a:buChar char="-"/>
            </a:pPr>
            <a:r>
              <a:rPr lang="pt-PT" sz="24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participants’ opinions</a:t>
            </a:r>
            <a:endParaRPr sz="240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Analysis of results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/>
        </p:nvSpPr>
        <p:spPr>
          <a:xfrm>
            <a:off x="1587625" y="456725"/>
            <a:ext cx="42300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2457000" y="1046600"/>
            <a:ext cx="42300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26 random people</a:t>
            </a:r>
            <a:endParaRPr sz="30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13" name="Google Shape;213;p38"/>
          <p:cNvSpPr txBox="1"/>
          <p:nvPr/>
        </p:nvSpPr>
        <p:spPr>
          <a:xfrm>
            <a:off x="2457000" y="2100775"/>
            <a:ext cx="42300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22 students</a:t>
            </a:r>
            <a:endParaRPr sz="30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3 workers</a:t>
            </a:r>
            <a:endParaRPr sz="30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1 older person</a:t>
            </a:r>
            <a:endParaRPr sz="3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/>
        </p:nvSpPr>
        <p:spPr>
          <a:xfrm>
            <a:off x="2005638" y="1228638"/>
            <a:ext cx="54153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600">
                <a:solidFill>
                  <a:srgbClr val="A4C2F4"/>
                </a:solidFill>
                <a:latin typeface="Alfa Slab One"/>
                <a:ea typeface="Alfa Slab One"/>
                <a:cs typeface="Alfa Slab One"/>
                <a:sym typeface="Alfa Slab One"/>
              </a:rPr>
              <a:t>28 sec.</a:t>
            </a:r>
            <a:endParaRPr sz="9600">
              <a:solidFill>
                <a:srgbClr val="A4C2F4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2573700" y="3099175"/>
            <a:ext cx="39966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highlight>
                  <a:srgbClr val="D9D9D9"/>
                </a:highlight>
                <a:latin typeface="Alfa Slab One"/>
                <a:ea typeface="Alfa Slab One"/>
                <a:cs typeface="Alfa Slab One"/>
                <a:sym typeface="Alfa Slab One"/>
              </a:rPr>
              <a:t>time on average</a:t>
            </a: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 to buy and validate the ticket</a:t>
            </a:r>
            <a:endParaRPr sz="3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2005638" y="1000450"/>
            <a:ext cx="54153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600">
                <a:solidFill>
                  <a:schemeClr val="accent6"/>
                </a:solidFill>
                <a:latin typeface="Alfa Slab One"/>
                <a:ea typeface="Alfa Slab One"/>
                <a:cs typeface="Alfa Slab One"/>
                <a:sym typeface="Alfa Slab One"/>
              </a:rPr>
              <a:t>73%</a:t>
            </a:r>
            <a:endParaRPr sz="9600">
              <a:solidFill>
                <a:schemeClr val="accent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1723063" y="2827475"/>
            <a:ext cx="54153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of users understand system </a:t>
            </a:r>
            <a:r>
              <a:rPr lang="pt-PT" sz="3000">
                <a:highlight>
                  <a:srgbClr val="D9D9D9"/>
                </a:highlight>
                <a:latin typeface="Alfa Slab One"/>
                <a:ea typeface="Alfa Slab One"/>
                <a:cs typeface="Alfa Slab One"/>
                <a:sym typeface="Alfa Slab One"/>
              </a:rPr>
              <a:t>without ANY explanation</a:t>
            </a:r>
            <a:endParaRPr sz="3000">
              <a:highlight>
                <a:srgbClr val="D9D9D9"/>
              </a:highlight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/>
        </p:nvSpPr>
        <p:spPr>
          <a:xfrm>
            <a:off x="1913850" y="1223200"/>
            <a:ext cx="54153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600">
                <a:solidFill>
                  <a:srgbClr val="93C47D"/>
                </a:solidFill>
                <a:latin typeface="Alfa Slab One"/>
                <a:ea typeface="Alfa Slab One"/>
                <a:cs typeface="Alfa Slab One"/>
                <a:sym typeface="Alfa Slab One"/>
              </a:rPr>
              <a:t>96%</a:t>
            </a:r>
            <a:endParaRPr sz="9600">
              <a:solidFill>
                <a:srgbClr val="93C47D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1500150" y="3061100"/>
            <a:ext cx="61437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of users understand system with just a </a:t>
            </a:r>
            <a:r>
              <a:rPr lang="pt-PT" sz="3000">
                <a:highlight>
                  <a:srgbClr val="D9D9D9"/>
                </a:highlight>
                <a:latin typeface="Alfa Slab One"/>
                <a:ea typeface="Alfa Slab One"/>
                <a:cs typeface="Alfa Slab One"/>
                <a:sym typeface="Alfa Slab One"/>
              </a:rPr>
              <a:t>simple info box</a:t>
            </a:r>
            <a:endParaRPr sz="3000">
              <a:highlight>
                <a:srgbClr val="D9D9D9"/>
              </a:highlight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575" y="1272300"/>
            <a:ext cx="375285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 txBox="1"/>
          <p:nvPr/>
        </p:nvSpPr>
        <p:spPr>
          <a:xfrm>
            <a:off x="3895675" y="1502750"/>
            <a:ext cx="1762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Neutral state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3895675" y="2790375"/>
            <a:ext cx="1762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Validated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3895675" y="4078000"/>
            <a:ext cx="1762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NOT v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alidated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42"/>
          <p:cNvSpPr txBox="1"/>
          <p:nvPr/>
        </p:nvSpPr>
        <p:spPr>
          <a:xfrm>
            <a:off x="129775" y="0"/>
            <a:ext cx="41823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latin typeface="Alfa Slab One"/>
                <a:ea typeface="Alfa Slab One"/>
                <a:cs typeface="Alfa Slab One"/>
                <a:sym typeface="Alfa Slab One"/>
              </a:rPr>
              <a:t>Info box</a:t>
            </a:r>
            <a:endParaRPr sz="300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Further improvements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/>
        </p:nvSpPr>
        <p:spPr>
          <a:xfrm>
            <a:off x="1844275" y="963125"/>
            <a:ext cx="33129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840175" y="1871600"/>
            <a:ext cx="73635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b="1" lang="pt-PT" sz="2400">
                <a:latin typeface="Lato"/>
                <a:ea typeface="Lato"/>
                <a:cs typeface="Lato"/>
                <a:sym typeface="Lato"/>
              </a:rPr>
              <a:t>crowd detections systems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 to detect people hiding their faces,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use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better quality camera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 to detect faces.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more functionalities in the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mobile app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,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use better and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bigger displays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4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Further improvements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4554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Our prototype</a:t>
            </a:r>
            <a:endParaRPr/>
          </a:p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311700" y="1152475"/>
            <a:ext cx="356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</a:t>
            </a:r>
            <a:r>
              <a:rPr lang="pt-PT"/>
              <a:t>rototype of </a:t>
            </a:r>
            <a:r>
              <a:rPr b="1" lang="pt-PT"/>
              <a:t>mobile app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select a ticket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upload your 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pay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use for validation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2 </a:t>
            </a:r>
            <a:r>
              <a:rPr lang="pt-PT"/>
              <a:t>computers with cameras plus validator (</a:t>
            </a:r>
            <a:r>
              <a:rPr lang="pt-PT">
                <a:solidFill>
                  <a:srgbClr val="00FF00"/>
                </a:solidFill>
              </a:rPr>
              <a:t>as a </a:t>
            </a:r>
            <a:r>
              <a:rPr lang="pt-PT">
                <a:solidFill>
                  <a:srgbClr val="00FF00"/>
                </a:solidFill>
              </a:rPr>
              <a:t>separate</a:t>
            </a:r>
            <a:r>
              <a:rPr lang="pt-PT">
                <a:solidFill>
                  <a:srgbClr val="00FF00"/>
                </a:solidFill>
              </a:rPr>
              <a:t> single computer</a:t>
            </a:r>
            <a:r>
              <a:rPr lang="pt-PT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8"/>
          <p:cNvSpPr txBox="1"/>
          <p:nvPr/>
        </p:nvSpPr>
        <p:spPr>
          <a:xfrm>
            <a:off x="6997700" y="2922450"/>
            <a:ext cx="13545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App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Prototype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12" name="Google Shape;1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825" y="322000"/>
            <a:ext cx="4631625" cy="19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8"/>
          <p:cNvSpPr txBox="1"/>
          <p:nvPr/>
        </p:nvSpPr>
        <p:spPr>
          <a:xfrm>
            <a:off x="7719000" y="322000"/>
            <a:ext cx="1113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Computers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14" name="Google Shape;114;p28"/>
          <p:cNvCxnSpPr>
            <a:stCxn id="113" idx="2"/>
          </p:cNvCxnSpPr>
          <p:nvPr/>
        </p:nvCxnSpPr>
        <p:spPr>
          <a:xfrm flipH="1">
            <a:off x="5163150" y="724900"/>
            <a:ext cx="3112500" cy="89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28"/>
          <p:cNvCxnSpPr>
            <a:stCxn id="113" idx="2"/>
          </p:cNvCxnSpPr>
          <p:nvPr/>
        </p:nvCxnSpPr>
        <p:spPr>
          <a:xfrm flipH="1">
            <a:off x="8032350" y="724900"/>
            <a:ext cx="243300" cy="63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28"/>
          <p:cNvSpPr txBox="1"/>
          <p:nvPr/>
        </p:nvSpPr>
        <p:spPr>
          <a:xfrm>
            <a:off x="7925000" y="1364500"/>
            <a:ext cx="11133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(also validator)</a:t>
            </a:r>
            <a:endParaRPr sz="800"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17" name="Google Shape;117;p28"/>
          <p:cNvCxnSpPr/>
          <p:nvPr/>
        </p:nvCxnSpPr>
        <p:spPr>
          <a:xfrm rot="10800000">
            <a:off x="7246950" y="3769350"/>
            <a:ext cx="785400" cy="55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28"/>
          <p:cNvSpPr txBox="1"/>
          <p:nvPr/>
        </p:nvSpPr>
        <p:spPr>
          <a:xfrm>
            <a:off x="7719000" y="4326450"/>
            <a:ext cx="1385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600">
                <a:solidFill>
                  <a:srgbClr val="00FF00"/>
                </a:solidFill>
              </a:rPr>
              <a:t>New design!</a:t>
            </a:r>
            <a:endParaRPr b="1" sz="1600">
              <a:solidFill>
                <a:srgbClr val="00FF00"/>
              </a:solidFill>
            </a:endParaRPr>
          </a:p>
        </p:txBody>
      </p:sp>
      <p:pic>
        <p:nvPicPr>
          <p:cNvPr id="119" name="Google Shape;1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900" y="2571750"/>
            <a:ext cx="1277951" cy="23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Used methods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/>
        </p:nvSpPr>
        <p:spPr>
          <a:xfrm>
            <a:off x="368825" y="1140775"/>
            <a:ext cx="4833300" cy="3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Explaining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the basics of the system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no barriers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display of the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validation status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validator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mobile app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Describing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 the tasks to perform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Performing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tasks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Evaluating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results and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gathering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outcome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7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Tasks</a:t>
            </a:r>
            <a:endParaRPr/>
          </a:p>
        </p:txBody>
      </p:sp>
      <p:sp>
        <p:nvSpPr>
          <p:cNvPr id="136" name="Google Shape;136;p31"/>
          <p:cNvSpPr txBox="1"/>
          <p:nvPr/>
        </p:nvSpPr>
        <p:spPr>
          <a:xfrm>
            <a:off x="801275" y="1283725"/>
            <a:ext cx="6694200" cy="3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latin typeface="Lato"/>
                <a:ea typeface="Lato"/>
                <a:cs typeface="Lato"/>
                <a:sym typeface="Lato"/>
              </a:rPr>
              <a:t>Go through the station into the train: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need to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buy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 a single ticket and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validate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 it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need to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buy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 monthly ticket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don't have any ticket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31"/>
          <p:cNvSpPr txBox="1"/>
          <p:nvPr/>
        </p:nvSpPr>
        <p:spPr>
          <a:xfrm>
            <a:off x="5526025" y="4428325"/>
            <a:ext cx="34017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Go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slowly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and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observe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environment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/>
          <p:nvPr/>
        </p:nvSpPr>
        <p:spPr>
          <a:xfrm>
            <a:off x="5100875" y="2420601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32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5195525" y="2413475"/>
            <a:ext cx="304800" cy="38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32"/>
          <p:cNvCxnSpPr/>
          <p:nvPr/>
        </p:nvCxnSpPr>
        <p:spPr>
          <a:xfrm>
            <a:off x="509243" y="4236484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32"/>
          <p:cNvCxnSpPr/>
          <p:nvPr/>
        </p:nvCxnSpPr>
        <p:spPr>
          <a:xfrm>
            <a:off x="509243" y="1583652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32"/>
          <p:cNvSpPr/>
          <p:nvPr/>
        </p:nvSpPr>
        <p:spPr>
          <a:xfrm rot="-5400000">
            <a:off x="1491872" y="2122807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2"/>
          <p:cNvSpPr/>
          <p:nvPr/>
        </p:nvSpPr>
        <p:spPr>
          <a:xfrm>
            <a:off x="1346284" y="2420647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2"/>
          <p:cNvSpPr/>
          <p:nvPr/>
        </p:nvSpPr>
        <p:spPr>
          <a:xfrm rot="-5400000">
            <a:off x="1491690" y="3326499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32"/>
          <p:cNvCxnSpPr>
            <a:stCxn id="146" idx="1"/>
          </p:cNvCxnSpPr>
          <p:nvPr/>
        </p:nvCxnSpPr>
        <p:spPr>
          <a:xfrm flipH="1" rot="10800000">
            <a:off x="1710572" y="1659907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32"/>
          <p:cNvCxnSpPr>
            <a:stCxn id="148" idx="1"/>
          </p:cNvCxnSpPr>
          <p:nvPr/>
        </p:nvCxnSpPr>
        <p:spPr>
          <a:xfrm>
            <a:off x="1710390" y="3478899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1" name="Google Shape;151;p32"/>
          <p:cNvSpPr/>
          <p:nvPr/>
        </p:nvSpPr>
        <p:spPr>
          <a:xfrm rot="-5400000">
            <a:off x="5246463" y="2122761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2"/>
          <p:cNvSpPr/>
          <p:nvPr/>
        </p:nvSpPr>
        <p:spPr>
          <a:xfrm rot="-5400000">
            <a:off x="5246281" y="3326453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32"/>
          <p:cNvCxnSpPr>
            <a:stCxn id="151" idx="1"/>
          </p:cNvCxnSpPr>
          <p:nvPr/>
        </p:nvCxnSpPr>
        <p:spPr>
          <a:xfrm flipH="1" rot="10800000">
            <a:off x="5465163" y="1659861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32"/>
          <p:cNvCxnSpPr>
            <a:stCxn id="152" idx="1"/>
          </p:cNvCxnSpPr>
          <p:nvPr/>
        </p:nvCxnSpPr>
        <p:spPr>
          <a:xfrm>
            <a:off x="5464981" y="3478853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5" name="Google Shape;155;p32"/>
          <p:cNvSpPr txBox="1"/>
          <p:nvPr/>
        </p:nvSpPr>
        <p:spPr>
          <a:xfrm>
            <a:off x="4881867" y="1798451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1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32"/>
          <p:cNvSpPr txBox="1"/>
          <p:nvPr/>
        </p:nvSpPr>
        <p:spPr>
          <a:xfrm>
            <a:off x="1128175" y="1781974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2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5813975" y="2685150"/>
            <a:ext cx="739200" cy="3837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376" y="2275205"/>
            <a:ext cx="1002323" cy="141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1422700" y="2465100"/>
            <a:ext cx="304800" cy="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1422725" y="2879125"/>
            <a:ext cx="304800" cy="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026" y="2966741"/>
            <a:ext cx="236179" cy="2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475" y="1753408"/>
            <a:ext cx="739200" cy="104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475" y="3192908"/>
            <a:ext cx="739200" cy="1043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32"/>
          <p:cNvCxnSpPr>
            <a:endCxn id="158" idx="0"/>
          </p:cNvCxnSpPr>
          <p:nvPr/>
        </p:nvCxnSpPr>
        <p:spPr>
          <a:xfrm>
            <a:off x="7798238" y="1362905"/>
            <a:ext cx="429300" cy="9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32"/>
          <p:cNvCxnSpPr>
            <a:endCxn id="162" idx="2"/>
          </p:cNvCxnSpPr>
          <p:nvPr/>
        </p:nvCxnSpPr>
        <p:spPr>
          <a:xfrm flipH="1" rot="10800000">
            <a:off x="7837175" y="2796987"/>
            <a:ext cx="924900" cy="196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32"/>
          <p:cNvCxnSpPr/>
          <p:nvPr/>
        </p:nvCxnSpPr>
        <p:spPr>
          <a:xfrm flipH="1" rot="10800000">
            <a:off x="7837250" y="4115275"/>
            <a:ext cx="702600" cy="6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32"/>
          <p:cNvSpPr txBox="1"/>
          <p:nvPr/>
        </p:nvSpPr>
        <p:spPr>
          <a:xfrm>
            <a:off x="125" y="251800"/>
            <a:ext cx="9144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Alfa Slab One"/>
                <a:ea typeface="Alfa Slab One"/>
                <a:cs typeface="Alfa Slab One"/>
                <a:sym typeface="Alfa Slab One"/>
              </a:rPr>
              <a:t>Tasks Performance</a:t>
            </a:r>
            <a:endParaRPr sz="1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7476150" y="1071625"/>
            <a:ext cx="7026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User</a:t>
            </a:r>
            <a:endParaRPr/>
          </a:p>
        </p:txBody>
      </p:sp>
      <p:sp>
        <p:nvSpPr>
          <p:cNvPr id="169" name="Google Shape;169;p32"/>
          <p:cNvSpPr txBox="1"/>
          <p:nvPr/>
        </p:nvSpPr>
        <p:spPr>
          <a:xfrm>
            <a:off x="7436850" y="4694475"/>
            <a:ext cx="7812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/>
              <a:t>Crowd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5195538" y="2869225"/>
            <a:ext cx="304800" cy="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437" y="2952475"/>
            <a:ext cx="266986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/>
          <p:nvPr/>
        </p:nvSpPr>
        <p:spPr>
          <a:xfrm>
            <a:off x="3153375" y="1933650"/>
            <a:ext cx="854400" cy="5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/>
              <a:t>Validator</a:t>
            </a:r>
            <a:endParaRPr sz="1200"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1825" y="2501713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5538" y="24960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3"/>
          <p:cNvSpPr txBox="1"/>
          <p:nvPr/>
        </p:nvSpPr>
        <p:spPr>
          <a:xfrm>
            <a:off x="559025" y="754050"/>
            <a:ext cx="82350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latin typeface="Lato"/>
                <a:ea typeface="Lato"/>
                <a:cs typeface="Lato"/>
                <a:sym typeface="Lato"/>
              </a:rPr>
              <a:t>T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ester is passing by cameras and validator.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Then is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asked about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: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his feelings about system (including mobile app)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if emojis are clear.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To collect more data we were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counting time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 that user needed </a:t>
            </a:r>
            <a:r>
              <a:rPr b="1" lang="pt-PT" sz="2400">
                <a:latin typeface="Lato"/>
                <a:ea typeface="Lato"/>
                <a:cs typeface="Lato"/>
                <a:sym typeface="Lato"/>
              </a:rPr>
              <a:t>to buy and validate ticket</a:t>
            </a:r>
            <a:r>
              <a:rPr lang="pt-PT" sz="2400"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538500" y="1291000"/>
            <a:ext cx="82350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One of our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 team member doing scenarios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and random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people are observing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Just a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simple explanation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- it is a system of validation in metro of porto.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In the end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questions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about: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emoji states,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what exactly team member was doing,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if it’s clear enough about little bit of more explanation (e.g. infobox).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chemeClr val="accent3"/>
                </a:solidFill>
              </a:rPr>
              <a:t>Tester as observer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5601" l="0" r="0" t="22217"/>
          <a:stretch/>
        </p:blipFill>
        <p:spPr>
          <a:xfrm>
            <a:off x="0" y="0"/>
            <a:ext cx="95012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>
            <p:ph idx="4294967295" type="title"/>
          </p:nvPr>
        </p:nvSpPr>
        <p:spPr>
          <a:xfrm>
            <a:off x="49875" y="0"/>
            <a:ext cx="41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chemeClr val="accent3"/>
                </a:solidFill>
              </a:rPr>
              <a:t>Tester as observer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