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Lato Black"/>
      <p:bold r:id="rId40"/>
      <p:boldItalic r:id="rId41"/>
    </p:embeddedFont>
    <p:embeddedFont>
      <p:font typeface="Alfa Slab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Black-bold.fntdata"/><Relationship Id="rId20" Type="http://schemas.openxmlformats.org/officeDocument/2006/relationships/slide" Target="slides/slide14.xml"/><Relationship Id="rId42" Type="http://schemas.openxmlformats.org/officeDocument/2006/relationships/font" Target="fonts/AlfaSlabOne-regular.fntdata"/><Relationship Id="rId41" Type="http://schemas.openxmlformats.org/officeDocument/2006/relationships/font" Target="fonts/LatoBlack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LatoLight-bold.fntdata"/><Relationship Id="rId14" Type="http://schemas.openxmlformats.org/officeDocument/2006/relationships/slide" Target="slides/slide8.xml"/><Relationship Id="rId36" Type="http://schemas.openxmlformats.org/officeDocument/2006/relationships/font" Target="fonts/La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La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f0b41a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f0b41a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5dc74451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5dc74451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5dc74451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5dc74451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5dc74451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5dc74451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5dc7445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5dc7445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 the system is helpful in identifying if she forgot her ticket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/>
              <a:t>when user sees the other people using the system it is easy to understand how it works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/>
              <a:t>after short explanation - no problems in understanding and performing tasks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>
                <a:solidFill>
                  <a:srgbClr val="222222"/>
                </a:solidFill>
              </a:rPr>
              <a:t>It's funny (referring to the faces being different)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5dc74451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5dc74451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62a4bee7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62a4bee7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2a4bee76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2a4bee76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62a4bee76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62a4bee76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62a4bee76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62a4bee76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6611382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6611382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5dc7445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5dc7445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444444"/>
                </a:solidFill>
                <a:highlight>
                  <a:srgbClr val="FFFFFF"/>
                </a:highlight>
              </a:rPr>
              <a:t>describe (and justify) what methods were used:</a:t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6794574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679457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56ebee4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56ebee4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5dc74451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5dc74451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5dc74451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5dc74451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dc74451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5dc74451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We use </a:t>
            </a:r>
            <a:r>
              <a:rPr b="1" lang="pt-PT" sz="1200">
                <a:latin typeface="Lato"/>
                <a:ea typeface="Lato"/>
                <a:cs typeface="Lato"/>
                <a:sym typeface="Lato"/>
              </a:rPr>
              <a:t>face detection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system together with </a:t>
            </a:r>
            <a:r>
              <a:rPr b="1" lang="pt-PT" sz="1200">
                <a:latin typeface="Lato"/>
                <a:ea typeface="Lato"/>
                <a:cs typeface="Lato"/>
                <a:sym typeface="Lato"/>
              </a:rPr>
              <a:t>camera tracking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to: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detect people that have not validated their tickets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Automatically validate users with monthly pass using face detection system.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General: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Observe the environment and comment aloud about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what you can see and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what do you feel.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Questions after the test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How our system will influence the metro system?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Is the system easy to understand?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Will the system motivate people to buy the tickets? (Mention that the status will be visible to everyone at the station)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dc74451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5dc74451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5dc74451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5dc74451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98a066a1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98a066a1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5dc74451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5dc7445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EIQXBLmjS7dxbfNzCF10UndGHUrMT0m_/view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Lab 11 </a:t>
            </a:r>
            <a:r>
              <a:rPr lang="pt-PT"/>
              <a:t>– Usability Testing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Group 9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 title="VID_20181129_14145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82" y="0"/>
            <a:ext cx="68580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</a:t>
            </a:r>
            <a:r>
              <a:rPr lang="pt-PT"/>
              <a:t>s and </a:t>
            </a:r>
            <a:r>
              <a:rPr lang="pt-PT"/>
              <a:t>Design Implications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311700" y="495000"/>
            <a:ext cx="8520600" cy="4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users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 male +  2 female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random students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did the emoji test </a:t>
            </a:r>
            <a:r>
              <a:rPr b="1"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before </a:t>
            </a: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tasks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Char char="◆"/>
            </a:pPr>
            <a:r>
              <a:rPr lang="pt-PT" sz="1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users that were not biased</a:t>
            </a: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did the emoji test </a:t>
            </a:r>
            <a:r>
              <a:rPr b="1"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after </a:t>
            </a: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tasks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Char char="◆"/>
            </a:pPr>
            <a:r>
              <a:rPr lang="pt-PT" sz="1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users that could be biased</a:t>
            </a: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idx="4294967295" type="title"/>
          </p:nvPr>
        </p:nvSpPr>
        <p:spPr>
          <a:xfrm>
            <a:off x="311700" y="13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</a:rPr>
              <a:t>Positive outcome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403000" y="1127050"/>
            <a:ext cx="8627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Old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 The system is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helpful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in identifying that user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forgot to validate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a ticket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Easy to understand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based on other users actions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After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short explanation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- no problems in understanding and performing tasks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b="1" lang="pt-PT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It's funny</a:t>
            </a:r>
            <a:r>
              <a:rPr lang="pt-PT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(referring to the faces being different)</a:t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New</a:t>
            </a:r>
            <a:endParaRPr sz="180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It’s better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for the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monthly users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It’s easy 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to associate the emojis and its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 meaning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/>
        </p:nvSpPr>
        <p:spPr>
          <a:xfrm>
            <a:off x="403000" y="1127050"/>
            <a:ext cx="8627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Some of the app screens were not easy to understand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Facilitate the understanding of each screen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Some buttons are too small to press, or have misleading meanings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Change the buttons layout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Not easy to </a:t>
            </a:r>
            <a:r>
              <a:rPr b="1"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recognize that the ticket was validated</a:t>
            </a:r>
            <a:endParaRPr b="1"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 Light"/>
              <a:buChar char="-"/>
            </a:pPr>
            <a:r>
              <a:rPr lang="pt-PT">
                <a:solidFill>
                  <a:srgbClr val="222222"/>
                </a:solidFill>
                <a:latin typeface="Lato Light"/>
                <a:ea typeface="Lato Light"/>
                <a:cs typeface="Lato Light"/>
                <a:sym typeface="Lato Light"/>
              </a:rPr>
              <a:t>Change the feedback given to the user on ticket validation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p3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Problems and design indications</a:t>
            </a:r>
            <a:endParaRPr/>
          </a:p>
        </p:txBody>
      </p:sp>
      <p:pic>
        <p:nvPicPr>
          <p:cNvPr id="237" name="Google Shape;2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775" y="3142925"/>
            <a:ext cx="2114425" cy="16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Emojis selection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Choose the emoji that you feel represents the NOT YET VALIDATED state better.. Number of responses: 23 responses."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1950"/>
            <a:ext cx="88392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0"/>
          <p:cNvSpPr txBox="1"/>
          <p:nvPr/>
        </p:nvSpPr>
        <p:spPr>
          <a:xfrm>
            <a:off x="7059149" y="2419124"/>
            <a:ext cx="13425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😐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as neutral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9" name="Google Shape;249;p40"/>
          <p:cNvCxnSpPr/>
          <p:nvPr/>
        </p:nvCxnSpPr>
        <p:spPr>
          <a:xfrm flipH="1" rot="10800000">
            <a:off x="6195450" y="3094225"/>
            <a:ext cx="1134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Choose the emoji that you feel represents the VALIDATED state better.. Number of responses: 23 responses."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2288"/>
            <a:ext cx="8839200" cy="407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/>
        </p:nvSpPr>
        <p:spPr>
          <a:xfrm>
            <a:off x="7045475" y="1271550"/>
            <a:ext cx="15474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  </a:t>
            </a:r>
            <a:r>
              <a:rPr lang="pt-PT" sz="4800"/>
              <a:t>😍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as VALIDATED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6" name="Google Shape;256;p41"/>
          <p:cNvCxnSpPr/>
          <p:nvPr/>
        </p:nvCxnSpPr>
        <p:spPr>
          <a:xfrm flipH="1" rot="10800000">
            <a:off x="6181775" y="1946650"/>
            <a:ext cx="1134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Choose the emoji that you feel represents the NOT VALIDATED state better.. Number of responses: 23 responses."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2288"/>
            <a:ext cx="8839200" cy="407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 txBox="1"/>
          <p:nvPr/>
        </p:nvSpPr>
        <p:spPr>
          <a:xfrm>
            <a:off x="7045475" y="1271550"/>
            <a:ext cx="15474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  😍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as </a:t>
            </a:r>
            <a:r>
              <a:rPr b="1" lang="pt-PT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VALIDATED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3" name="Google Shape;263;p42"/>
          <p:cNvCxnSpPr/>
          <p:nvPr/>
        </p:nvCxnSpPr>
        <p:spPr>
          <a:xfrm flipH="1" rot="10800000">
            <a:off x="6181775" y="1946650"/>
            <a:ext cx="1134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4" name="Google Shape;2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788" y="1380825"/>
            <a:ext cx="780125" cy="7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Organization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Used methods</a:t>
            </a:r>
            <a:endParaRPr/>
          </a:p>
        </p:txBody>
      </p:sp>
      <p:sp>
        <p:nvSpPr>
          <p:cNvPr id="108" name="Google Shape;108;p26"/>
          <p:cNvSpPr txBox="1"/>
          <p:nvPr>
            <p:ph idx="4294967295" type="ctrTitle"/>
          </p:nvPr>
        </p:nvSpPr>
        <p:spPr>
          <a:xfrm>
            <a:off x="4089075" y="1101450"/>
            <a:ext cx="4538100" cy="20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</a:rPr>
              <a:t>Think Aloud with Wizard of Oz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/>
          <p:nvPr/>
        </p:nvSpPr>
        <p:spPr>
          <a:xfrm>
            <a:off x="5314950" y="3449475"/>
            <a:ext cx="3654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JS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Jakub Syrek - Manager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N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- Natalia Kostrzewa - Designer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MT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Michał Tomaszewski - Back-end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DX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Caria Ferreira - Review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JL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João Legas - UX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Landeiro - Front-end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4955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350" y="152400"/>
            <a:ext cx="2362200" cy="348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4950" y="152400"/>
            <a:ext cx="2316665" cy="31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Our prototype</a:t>
            </a:r>
            <a:endParaRPr/>
          </a:p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1152475"/>
            <a:ext cx="356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</a:t>
            </a:r>
            <a:r>
              <a:rPr lang="pt-PT"/>
              <a:t>rototype of </a:t>
            </a:r>
            <a:r>
              <a:rPr b="1" lang="pt-PT"/>
              <a:t>mobile app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select a ticket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upload your 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pay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use for validation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2 </a:t>
            </a:r>
            <a:r>
              <a:rPr lang="pt-PT"/>
              <a:t>computers with cameras plus validator (in the first computer)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6997700" y="2922450"/>
            <a:ext cx="13545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App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Prototype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450" y="2457575"/>
            <a:ext cx="1385650" cy="25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825" y="322000"/>
            <a:ext cx="4631625" cy="19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7719000" y="322000"/>
            <a:ext cx="1113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Computers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19" name="Google Shape;119;p27"/>
          <p:cNvCxnSpPr>
            <a:stCxn id="118" idx="2"/>
          </p:cNvCxnSpPr>
          <p:nvPr/>
        </p:nvCxnSpPr>
        <p:spPr>
          <a:xfrm flipH="1">
            <a:off x="5163150" y="724900"/>
            <a:ext cx="3112500" cy="89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7"/>
          <p:cNvCxnSpPr>
            <a:stCxn id="118" idx="2"/>
          </p:cNvCxnSpPr>
          <p:nvPr/>
        </p:nvCxnSpPr>
        <p:spPr>
          <a:xfrm flipH="1">
            <a:off x="8032350" y="724900"/>
            <a:ext cx="243300" cy="63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27"/>
          <p:cNvSpPr txBox="1"/>
          <p:nvPr/>
        </p:nvSpPr>
        <p:spPr>
          <a:xfrm>
            <a:off x="7925000" y="1364500"/>
            <a:ext cx="11133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(also validator)</a:t>
            </a:r>
            <a:endParaRPr sz="800"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Tasks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/>
        </p:nvSpPr>
        <p:spPr>
          <a:xfrm>
            <a:off x="169800" y="314225"/>
            <a:ext cx="4833300" cy="3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latin typeface="Lato"/>
                <a:ea typeface="Lato"/>
                <a:cs typeface="Lato"/>
                <a:sym typeface="Lato"/>
              </a:rPr>
              <a:t>Beginning</a:t>
            </a:r>
            <a:r>
              <a:rPr b="1" lang="pt-PT" sz="2000">
                <a:latin typeface="Lato"/>
                <a:ea typeface="Lato"/>
                <a:cs typeface="Lato"/>
                <a:sym typeface="Lato"/>
              </a:rPr>
              <a:t>: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Explaining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the basics of the system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no barriers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display of the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validation status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validator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mobile app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Describing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 the tasks to perform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Performing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tasks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Evaluating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results and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gathering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outcome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5914800" y="1862300"/>
            <a:ext cx="3249000" cy="3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 Black"/>
                <a:ea typeface="Lato Black"/>
                <a:cs typeface="Lato Black"/>
                <a:sym typeface="Lato Black"/>
              </a:rPr>
              <a:t>3 states:</a:t>
            </a:r>
            <a:endParaRPr sz="18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user </a:t>
            </a:r>
            <a:r>
              <a:rPr lang="pt-PT" sz="1800">
                <a:latin typeface="Lato Black"/>
                <a:ea typeface="Lato Black"/>
                <a:cs typeface="Lato Black"/>
                <a:sym typeface="Lato Black"/>
              </a:rPr>
              <a:t>has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PT" sz="1800">
                <a:latin typeface="Lato Black"/>
                <a:ea typeface="Lato Black"/>
                <a:cs typeface="Lato Black"/>
                <a:sym typeface="Lato Black"/>
              </a:rPr>
              <a:t>yet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PT" sz="1800">
                <a:latin typeface="Lato Black"/>
                <a:ea typeface="Lato Black"/>
                <a:cs typeface="Lato Black"/>
                <a:sym typeface="Lato Black"/>
              </a:rPr>
              <a:t>to be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validated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ticket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has not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validated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 user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has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validated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29"/>
          <p:cNvCxnSpPr/>
          <p:nvPr/>
        </p:nvCxnSpPr>
        <p:spPr>
          <a:xfrm>
            <a:off x="4344225" y="1709475"/>
            <a:ext cx="1589100" cy="413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134" name="Google Shape;134;p29"/>
          <p:cNvSpPr txBox="1"/>
          <p:nvPr/>
        </p:nvSpPr>
        <p:spPr>
          <a:xfrm>
            <a:off x="5003088" y="2275638"/>
            <a:ext cx="8199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😐</a:t>
            </a:r>
            <a:endParaRPr sz="4800"/>
          </a:p>
        </p:txBody>
      </p:sp>
      <p:sp>
        <p:nvSpPr>
          <p:cNvPr id="135" name="Google Shape;135;p29"/>
          <p:cNvSpPr txBox="1"/>
          <p:nvPr/>
        </p:nvSpPr>
        <p:spPr>
          <a:xfrm>
            <a:off x="5003100" y="4159750"/>
            <a:ext cx="1056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😍</a:t>
            </a:r>
            <a:endParaRPr sz="4800"/>
          </a:p>
        </p:txBody>
      </p:sp>
      <p:sp>
        <p:nvSpPr>
          <p:cNvPr id="136" name="Google Shape;136;p29"/>
          <p:cNvSpPr txBox="1"/>
          <p:nvPr/>
        </p:nvSpPr>
        <p:spPr>
          <a:xfrm>
            <a:off x="5003100" y="3252800"/>
            <a:ext cx="9117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😡</a:t>
            </a:r>
            <a:endParaRPr sz="4800"/>
          </a:p>
        </p:txBody>
      </p:sp>
      <p:cxnSp>
        <p:nvCxnSpPr>
          <p:cNvPr id="137" name="Google Shape;137;p29"/>
          <p:cNvCxnSpPr>
            <a:stCxn id="138" idx="2"/>
          </p:cNvCxnSpPr>
          <p:nvPr/>
        </p:nvCxnSpPr>
        <p:spPr>
          <a:xfrm flipH="1">
            <a:off x="6958375" y="759700"/>
            <a:ext cx="1297500" cy="140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9"/>
          <p:cNvSpPr txBox="1"/>
          <p:nvPr/>
        </p:nvSpPr>
        <p:spPr>
          <a:xfrm>
            <a:off x="7607125" y="346000"/>
            <a:ext cx="12975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600">
                <a:solidFill>
                  <a:srgbClr val="00FF00"/>
                </a:solidFill>
              </a:rPr>
              <a:t>New State!</a:t>
            </a:r>
            <a:endParaRPr b="1" sz="16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/>
          <p:nvPr/>
        </p:nvSpPr>
        <p:spPr>
          <a:xfrm>
            <a:off x="5100875" y="2420601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5195525" y="2413475"/>
            <a:ext cx="304800" cy="38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30"/>
          <p:cNvCxnSpPr/>
          <p:nvPr/>
        </p:nvCxnSpPr>
        <p:spPr>
          <a:xfrm>
            <a:off x="509243" y="4236484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30"/>
          <p:cNvCxnSpPr/>
          <p:nvPr/>
        </p:nvCxnSpPr>
        <p:spPr>
          <a:xfrm>
            <a:off x="509243" y="1583652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30"/>
          <p:cNvSpPr/>
          <p:nvPr/>
        </p:nvSpPr>
        <p:spPr>
          <a:xfrm rot="-5400000">
            <a:off x="1491872" y="2122807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0"/>
          <p:cNvSpPr/>
          <p:nvPr/>
        </p:nvSpPr>
        <p:spPr>
          <a:xfrm>
            <a:off x="1346284" y="2420647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/>
          <p:nvPr/>
        </p:nvSpPr>
        <p:spPr>
          <a:xfrm rot="-5400000">
            <a:off x="1491690" y="3326499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30"/>
          <p:cNvCxnSpPr>
            <a:stCxn id="147" idx="1"/>
          </p:cNvCxnSpPr>
          <p:nvPr/>
        </p:nvCxnSpPr>
        <p:spPr>
          <a:xfrm flipH="1" rot="10800000">
            <a:off x="1710572" y="1659907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30"/>
          <p:cNvCxnSpPr>
            <a:stCxn id="149" idx="1"/>
          </p:cNvCxnSpPr>
          <p:nvPr/>
        </p:nvCxnSpPr>
        <p:spPr>
          <a:xfrm>
            <a:off x="1710390" y="3478899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2" name="Google Shape;152;p30"/>
          <p:cNvSpPr/>
          <p:nvPr/>
        </p:nvSpPr>
        <p:spPr>
          <a:xfrm rot="-5400000">
            <a:off x="5246463" y="2122761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0"/>
          <p:cNvSpPr/>
          <p:nvPr/>
        </p:nvSpPr>
        <p:spPr>
          <a:xfrm rot="-5400000">
            <a:off x="5246281" y="3326453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30"/>
          <p:cNvCxnSpPr>
            <a:stCxn id="152" idx="1"/>
          </p:cNvCxnSpPr>
          <p:nvPr/>
        </p:nvCxnSpPr>
        <p:spPr>
          <a:xfrm flipH="1" rot="10800000">
            <a:off x="5465163" y="1659861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30"/>
          <p:cNvCxnSpPr>
            <a:stCxn id="153" idx="1"/>
          </p:cNvCxnSpPr>
          <p:nvPr/>
        </p:nvCxnSpPr>
        <p:spPr>
          <a:xfrm>
            <a:off x="5464981" y="3478853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6" name="Google Shape;156;p30"/>
          <p:cNvSpPr txBox="1"/>
          <p:nvPr/>
        </p:nvSpPr>
        <p:spPr>
          <a:xfrm rot="-5400000">
            <a:off x="4586965" y="2579938"/>
            <a:ext cx="861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Validator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4881867" y="1798451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1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1128175" y="1781974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2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30"/>
          <p:cNvSpPr/>
          <p:nvPr/>
        </p:nvSpPr>
        <p:spPr>
          <a:xfrm>
            <a:off x="5813975" y="2685150"/>
            <a:ext cx="739200" cy="3837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376" y="2275205"/>
            <a:ext cx="1002323" cy="141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1422700" y="2465100"/>
            <a:ext cx="304800" cy="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1422725" y="2879125"/>
            <a:ext cx="304800" cy="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013" y="2522187"/>
            <a:ext cx="236175" cy="2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026" y="2966741"/>
            <a:ext cx="236179" cy="2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475" y="1753408"/>
            <a:ext cx="739200" cy="104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475" y="3192908"/>
            <a:ext cx="739200" cy="1043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0"/>
          <p:cNvCxnSpPr>
            <a:endCxn id="160" idx="0"/>
          </p:cNvCxnSpPr>
          <p:nvPr/>
        </p:nvCxnSpPr>
        <p:spPr>
          <a:xfrm>
            <a:off x="7798238" y="1362905"/>
            <a:ext cx="429300" cy="9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30"/>
          <p:cNvCxnSpPr>
            <a:endCxn id="165" idx="2"/>
          </p:cNvCxnSpPr>
          <p:nvPr/>
        </p:nvCxnSpPr>
        <p:spPr>
          <a:xfrm flipH="1" rot="10800000">
            <a:off x="7837175" y="2796987"/>
            <a:ext cx="924900" cy="196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30"/>
          <p:cNvCxnSpPr/>
          <p:nvPr/>
        </p:nvCxnSpPr>
        <p:spPr>
          <a:xfrm flipH="1" rot="10800000">
            <a:off x="7837250" y="4115275"/>
            <a:ext cx="702600" cy="6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30"/>
          <p:cNvSpPr txBox="1"/>
          <p:nvPr/>
        </p:nvSpPr>
        <p:spPr>
          <a:xfrm>
            <a:off x="5136288" y="2456550"/>
            <a:ext cx="4233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/>
              <a:t>😐</a:t>
            </a:r>
            <a:endParaRPr sz="1800"/>
          </a:p>
        </p:txBody>
      </p:sp>
      <p:sp>
        <p:nvSpPr>
          <p:cNvPr id="171" name="Google Shape;171;p30"/>
          <p:cNvSpPr txBox="1"/>
          <p:nvPr/>
        </p:nvSpPr>
        <p:spPr>
          <a:xfrm>
            <a:off x="125" y="251800"/>
            <a:ext cx="9144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/>
              <a:t>Tasks Performance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7476150" y="1071625"/>
            <a:ext cx="7026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User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7436850" y="4694475"/>
            <a:ext cx="7812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/>
              <a:t>Crowd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5195538" y="2869225"/>
            <a:ext cx="304800" cy="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839" y="2955341"/>
            <a:ext cx="236179" cy="2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1669025" y="3106050"/>
            <a:ext cx="172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App Prototype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6199513" y="4557650"/>
            <a:ext cx="1877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Emojis test</a:t>
            </a:r>
            <a:endParaRPr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 b="18626" l="0" r="0" t="0"/>
          <a:stretch/>
        </p:blipFill>
        <p:spPr>
          <a:xfrm>
            <a:off x="976000" y="586002"/>
            <a:ext cx="2367274" cy="257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099" y="1308975"/>
            <a:ext cx="404812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/>
          <p:nvPr/>
        </p:nvSpPr>
        <p:spPr>
          <a:xfrm>
            <a:off x="2348817" y="2158982"/>
            <a:ext cx="505425" cy="654525"/>
          </a:xfrm>
          <a:custGeom>
            <a:rect b="b" l="l" r="r" t="t"/>
            <a:pathLst>
              <a:path extrusionOk="0" h="26181" w="20217">
                <a:moveTo>
                  <a:pt x="15123" y="3459"/>
                </a:moveTo>
                <a:cubicBezTo>
                  <a:pt x="13180" y="2644"/>
                  <a:pt x="10861" y="-1680"/>
                  <a:pt x="8353" y="827"/>
                </a:cubicBezTo>
                <a:cubicBezTo>
                  <a:pt x="5846" y="3335"/>
                  <a:pt x="-235" y="14367"/>
                  <a:pt x="78" y="18504"/>
                </a:cubicBezTo>
                <a:cubicBezTo>
                  <a:pt x="391" y="22641"/>
                  <a:pt x="6911" y="27782"/>
                  <a:pt x="10233" y="25651"/>
                </a:cubicBezTo>
                <a:cubicBezTo>
                  <a:pt x="13556" y="23520"/>
                  <a:pt x="19198" y="9415"/>
                  <a:pt x="20013" y="5716"/>
                </a:cubicBezTo>
                <a:cubicBezTo>
                  <a:pt x="20828" y="2017"/>
                  <a:pt x="17066" y="4274"/>
                  <a:pt x="15123" y="3459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Google Shape;185;p31"/>
          <p:cNvSpPr/>
          <p:nvPr/>
        </p:nvSpPr>
        <p:spPr>
          <a:xfrm>
            <a:off x="5837502" y="3226966"/>
            <a:ext cx="1254400" cy="969750"/>
          </a:xfrm>
          <a:custGeom>
            <a:rect b="b" l="l" r="r" t="t"/>
            <a:pathLst>
              <a:path extrusionOk="0" h="38790" w="50176">
                <a:moveTo>
                  <a:pt x="449" y="7379"/>
                </a:moveTo>
                <a:cubicBezTo>
                  <a:pt x="2518" y="1612"/>
                  <a:pt x="17250" y="-1773"/>
                  <a:pt x="22265" y="985"/>
                </a:cubicBezTo>
                <a:cubicBezTo>
                  <a:pt x="27280" y="3743"/>
                  <a:pt x="25900" y="19665"/>
                  <a:pt x="30539" y="23928"/>
                </a:cubicBezTo>
                <a:cubicBezTo>
                  <a:pt x="35178" y="28191"/>
                  <a:pt x="49471" y="24367"/>
                  <a:pt x="50098" y="26561"/>
                </a:cubicBezTo>
                <a:cubicBezTo>
                  <a:pt x="50725" y="28755"/>
                  <a:pt x="41009" y="35589"/>
                  <a:pt x="34301" y="37093"/>
                </a:cubicBezTo>
                <a:cubicBezTo>
                  <a:pt x="27593" y="38598"/>
                  <a:pt x="15494" y="40540"/>
                  <a:pt x="9852" y="35588"/>
                </a:cubicBezTo>
                <a:cubicBezTo>
                  <a:pt x="4210" y="30636"/>
                  <a:pt x="-1620" y="13146"/>
                  <a:pt x="449" y="7379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0760"/>
            <a:ext cx="9143999" cy="36266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7646025" y="744475"/>
            <a:ext cx="1111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Facilitator</a:t>
            </a:r>
            <a:endParaRPr sz="1200"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6877525" y="1022050"/>
            <a:ext cx="5541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User</a:t>
            </a:r>
            <a:endParaRPr sz="1200"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4195075" y="810300"/>
            <a:ext cx="685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Crowd</a:t>
            </a:r>
            <a:endParaRPr sz="1200"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1838075" y="1284300"/>
            <a:ext cx="1111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Notetaker</a:t>
            </a:r>
            <a:endParaRPr sz="1200"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5323125" y="1701875"/>
            <a:ext cx="14847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Display with status 1 +</a:t>
            </a:r>
            <a:endParaRPr sz="1200"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validator</a:t>
            </a:r>
            <a:endParaRPr sz="1200"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199475" y="1701875"/>
            <a:ext cx="1638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Display with status 2</a:t>
            </a:r>
            <a:endParaRPr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1180889" y="1659727"/>
            <a:ext cx="2259200" cy="2727325"/>
          </a:xfrm>
          <a:custGeom>
            <a:rect b="b" l="l" r="r" t="t"/>
            <a:pathLst>
              <a:path extrusionOk="0" h="109093" w="90368">
                <a:moveTo>
                  <a:pt x="47547" y="1614"/>
                </a:moveTo>
                <a:cubicBezTo>
                  <a:pt x="43472" y="-329"/>
                  <a:pt x="40401" y="-78"/>
                  <a:pt x="37016" y="486"/>
                </a:cubicBezTo>
                <a:cubicBezTo>
                  <a:pt x="33631" y="1050"/>
                  <a:pt x="29055" y="1489"/>
                  <a:pt x="27237" y="4999"/>
                </a:cubicBezTo>
                <a:cubicBezTo>
                  <a:pt x="25419" y="8510"/>
                  <a:pt x="27989" y="18039"/>
                  <a:pt x="26108" y="21549"/>
                </a:cubicBezTo>
                <a:cubicBezTo>
                  <a:pt x="24227" y="25060"/>
                  <a:pt x="18774" y="24056"/>
                  <a:pt x="15953" y="26062"/>
                </a:cubicBezTo>
                <a:cubicBezTo>
                  <a:pt x="13132" y="28068"/>
                  <a:pt x="10688" y="31704"/>
                  <a:pt x="9183" y="33585"/>
                </a:cubicBezTo>
                <a:cubicBezTo>
                  <a:pt x="7679" y="35466"/>
                  <a:pt x="6675" y="35591"/>
                  <a:pt x="6926" y="37346"/>
                </a:cubicBezTo>
                <a:cubicBezTo>
                  <a:pt x="7177" y="39101"/>
                  <a:pt x="11189" y="40794"/>
                  <a:pt x="10687" y="44116"/>
                </a:cubicBezTo>
                <a:cubicBezTo>
                  <a:pt x="10186" y="47439"/>
                  <a:pt x="4920" y="47188"/>
                  <a:pt x="3917" y="57281"/>
                </a:cubicBezTo>
                <a:cubicBezTo>
                  <a:pt x="2914" y="67374"/>
                  <a:pt x="-4797" y="96711"/>
                  <a:pt x="4669" y="104672"/>
                </a:cubicBezTo>
                <a:cubicBezTo>
                  <a:pt x="14135" y="112633"/>
                  <a:pt x="51748" y="107869"/>
                  <a:pt x="60712" y="105048"/>
                </a:cubicBezTo>
                <a:cubicBezTo>
                  <a:pt x="69676" y="102227"/>
                  <a:pt x="53628" y="93263"/>
                  <a:pt x="58455" y="87747"/>
                </a:cubicBezTo>
                <a:cubicBezTo>
                  <a:pt x="63282" y="82231"/>
                  <a:pt x="86100" y="75711"/>
                  <a:pt x="89673" y="71950"/>
                </a:cubicBezTo>
                <a:cubicBezTo>
                  <a:pt x="93246" y="68189"/>
                  <a:pt x="81587" y="67812"/>
                  <a:pt x="79894" y="65179"/>
                </a:cubicBezTo>
                <a:cubicBezTo>
                  <a:pt x="78202" y="62546"/>
                  <a:pt x="82276" y="56904"/>
                  <a:pt x="79518" y="56152"/>
                </a:cubicBezTo>
                <a:cubicBezTo>
                  <a:pt x="76760" y="55400"/>
                  <a:pt x="67106" y="60227"/>
                  <a:pt x="63345" y="60666"/>
                </a:cubicBezTo>
                <a:cubicBezTo>
                  <a:pt x="59584" y="61105"/>
                  <a:pt x="58517" y="62484"/>
                  <a:pt x="56950" y="58785"/>
                </a:cubicBezTo>
                <a:cubicBezTo>
                  <a:pt x="55383" y="55086"/>
                  <a:pt x="53189" y="46247"/>
                  <a:pt x="53941" y="38474"/>
                </a:cubicBezTo>
                <a:cubicBezTo>
                  <a:pt x="54693" y="30701"/>
                  <a:pt x="62530" y="18289"/>
                  <a:pt x="61464" y="12146"/>
                </a:cubicBezTo>
                <a:cubicBezTo>
                  <a:pt x="60398" y="6003"/>
                  <a:pt x="51622" y="3557"/>
                  <a:pt x="47547" y="1614"/>
                </a:cubicBezTo>
                <a:close/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Google Shape;198;p32"/>
          <p:cNvSpPr/>
          <p:nvPr/>
        </p:nvSpPr>
        <p:spPr>
          <a:xfrm>
            <a:off x="3600594" y="1248740"/>
            <a:ext cx="1931725" cy="3208225"/>
          </a:xfrm>
          <a:custGeom>
            <a:rect b="b" l="l" r="r" t="t"/>
            <a:pathLst>
              <a:path extrusionOk="0" h="128329" w="77269">
                <a:moveTo>
                  <a:pt x="44414" y="752"/>
                </a:moveTo>
                <a:cubicBezTo>
                  <a:pt x="38584" y="125"/>
                  <a:pt x="31124" y="-1003"/>
                  <a:pt x="26736" y="1880"/>
                </a:cubicBezTo>
                <a:cubicBezTo>
                  <a:pt x="22348" y="4764"/>
                  <a:pt x="18462" y="11784"/>
                  <a:pt x="18086" y="18053"/>
                </a:cubicBezTo>
                <a:cubicBezTo>
                  <a:pt x="17710" y="24322"/>
                  <a:pt x="27113" y="32534"/>
                  <a:pt x="24480" y="39492"/>
                </a:cubicBezTo>
                <a:cubicBezTo>
                  <a:pt x="21847" y="46450"/>
                  <a:pt x="5109" y="51027"/>
                  <a:pt x="2288" y="59803"/>
                </a:cubicBezTo>
                <a:cubicBezTo>
                  <a:pt x="-533" y="68579"/>
                  <a:pt x="7241" y="82120"/>
                  <a:pt x="7554" y="92150"/>
                </a:cubicBezTo>
                <a:cubicBezTo>
                  <a:pt x="7868" y="102180"/>
                  <a:pt x="-6864" y="114780"/>
                  <a:pt x="4169" y="119983"/>
                </a:cubicBezTo>
                <a:cubicBezTo>
                  <a:pt x="15202" y="125186"/>
                  <a:pt x="63534" y="133774"/>
                  <a:pt x="73752" y="123368"/>
                </a:cubicBezTo>
                <a:cubicBezTo>
                  <a:pt x="83970" y="112962"/>
                  <a:pt x="68925" y="69206"/>
                  <a:pt x="65477" y="57546"/>
                </a:cubicBezTo>
                <a:cubicBezTo>
                  <a:pt x="62029" y="45886"/>
                  <a:pt x="53128" y="57421"/>
                  <a:pt x="53065" y="53409"/>
                </a:cubicBezTo>
                <a:cubicBezTo>
                  <a:pt x="53002" y="49397"/>
                  <a:pt x="63659" y="41435"/>
                  <a:pt x="65101" y="33474"/>
                </a:cubicBezTo>
                <a:cubicBezTo>
                  <a:pt x="66543" y="25513"/>
                  <a:pt x="65164" y="11095"/>
                  <a:pt x="61716" y="5641"/>
                </a:cubicBezTo>
                <a:cubicBezTo>
                  <a:pt x="58268" y="187"/>
                  <a:pt x="50244" y="1379"/>
                  <a:pt x="44414" y="752"/>
                </a:cubicBezTo>
                <a:close/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Google Shape;199;p32"/>
          <p:cNvSpPr/>
          <p:nvPr/>
        </p:nvSpPr>
        <p:spPr>
          <a:xfrm>
            <a:off x="5524823" y="2452812"/>
            <a:ext cx="752475" cy="696625"/>
          </a:xfrm>
          <a:custGeom>
            <a:rect b="b" l="l" r="r" t="t"/>
            <a:pathLst>
              <a:path extrusionOk="0" h="27865" w="30099">
                <a:moveTo>
                  <a:pt x="3177" y="7880"/>
                </a:moveTo>
                <a:cubicBezTo>
                  <a:pt x="2676" y="3868"/>
                  <a:pt x="-2464" y="1360"/>
                  <a:pt x="1673" y="357"/>
                </a:cubicBezTo>
                <a:cubicBezTo>
                  <a:pt x="5810" y="-646"/>
                  <a:pt x="23801" y="671"/>
                  <a:pt x="28001" y="1862"/>
                </a:cubicBezTo>
                <a:cubicBezTo>
                  <a:pt x="32201" y="3053"/>
                  <a:pt x="28754" y="6000"/>
                  <a:pt x="26873" y="7504"/>
                </a:cubicBezTo>
                <a:cubicBezTo>
                  <a:pt x="24993" y="9009"/>
                  <a:pt x="19414" y="7692"/>
                  <a:pt x="16718" y="10889"/>
                </a:cubicBezTo>
                <a:cubicBezTo>
                  <a:pt x="14023" y="14086"/>
                  <a:pt x="12706" y="24429"/>
                  <a:pt x="10700" y="26686"/>
                </a:cubicBezTo>
                <a:cubicBezTo>
                  <a:pt x="8694" y="28943"/>
                  <a:pt x="5936" y="27563"/>
                  <a:pt x="4682" y="24429"/>
                </a:cubicBezTo>
                <a:cubicBezTo>
                  <a:pt x="3428" y="21295"/>
                  <a:pt x="3679" y="11892"/>
                  <a:pt x="3177" y="788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Google Shape;200;p32"/>
          <p:cNvSpPr/>
          <p:nvPr/>
        </p:nvSpPr>
        <p:spPr>
          <a:xfrm>
            <a:off x="5455841" y="1360788"/>
            <a:ext cx="2935925" cy="3041650"/>
          </a:xfrm>
          <a:custGeom>
            <a:rect b="b" l="l" r="r" t="t"/>
            <a:pathLst>
              <a:path extrusionOk="0" h="121666" w="117437">
                <a:moveTo>
                  <a:pt x="64988" y="408"/>
                </a:moveTo>
                <a:cubicBezTo>
                  <a:pt x="59472" y="-908"/>
                  <a:pt x="56274" y="1787"/>
                  <a:pt x="53328" y="3793"/>
                </a:cubicBezTo>
                <a:cubicBezTo>
                  <a:pt x="50382" y="5799"/>
                  <a:pt x="49191" y="4420"/>
                  <a:pt x="47310" y="12444"/>
                </a:cubicBezTo>
                <a:cubicBezTo>
                  <a:pt x="45429" y="20468"/>
                  <a:pt x="44426" y="45355"/>
                  <a:pt x="42044" y="51937"/>
                </a:cubicBezTo>
                <a:cubicBezTo>
                  <a:pt x="39662" y="58519"/>
                  <a:pt x="36716" y="51248"/>
                  <a:pt x="33017" y="51937"/>
                </a:cubicBezTo>
                <a:cubicBezTo>
                  <a:pt x="29319" y="52627"/>
                  <a:pt x="22737" y="52752"/>
                  <a:pt x="19853" y="56074"/>
                </a:cubicBezTo>
                <a:cubicBezTo>
                  <a:pt x="16969" y="59397"/>
                  <a:pt x="17408" y="68863"/>
                  <a:pt x="15715" y="71872"/>
                </a:cubicBezTo>
                <a:cubicBezTo>
                  <a:pt x="14022" y="74881"/>
                  <a:pt x="11076" y="66856"/>
                  <a:pt x="9697" y="74128"/>
                </a:cubicBezTo>
                <a:cubicBezTo>
                  <a:pt x="8318" y="81400"/>
                  <a:pt x="-9735" y="108606"/>
                  <a:pt x="7441" y="115502"/>
                </a:cubicBezTo>
                <a:cubicBezTo>
                  <a:pt x="24617" y="122398"/>
                  <a:pt x="97710" y="124843"/>
                  <a:pt x="112755" y="115502"/>
                </a:cubicBezTo>
                <a:cubicBezTo>
                  <a:pt x="127800" y="106162"/>
                  <a:pt x="101910" y="69113"/>
                  <a:pt x="97710" y="59459"/>
                </a:cubicBezTo>
                <a:cubicBezTo>
                  <a:pt x="93510" y="49805"/>
                  <a:pt x="89436" y="65540"/>
                  <a:pt x="87555" y="57579"/>
                </a:cubicBezTo>
                <a:cubicBezTo>
                  <a:pt x="85675" y="49618"/>
                  <a:pt x="90188" y="21221"/>
                  <a:pt x="86427" y="11692"/>
                </a:cubicBezTo>
                <a:cubicBezTo>
                  <a:pt x="82666" y="2164"/>
                  <a:pt x="70505" y="1725"/>
                  <a:pt x="64988" y="408"/>
                </a:cubicBezTo>
                <a:close/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Google Shape;201;p32"/>
          <p:cNvSpPr/>
          <p:nvPr/>
        </p:nvSpPr>
        <p:spPr>
          <a:xfrm>
            <a:off x="8292775" y="550675"/>
            <a:ext cx="909250" cy="3851678"/>
          </a:xfrm>
          <a:custGeom>
            <a:rect b="b" l="l" r="r" t="t"/>
            <a:pathLst>
              <a:path extrusionOk="0" h="158914" w="36370">
                <a:moveTo>
                  <a:pt x="32377" y="7235"/>
                </a:moveTo>
                <a:cubicBezTo>
                  <a:pt x="28177" y="-13703"/>
                  <a:pt x="12442" y="16952"/>
                  <a:pt x="8305" y="22280"/>
                </a:cubicBezTo>
                <a:cubicBezTo>
                  <a:pt x="4168" y="27609"/>
                  <a:pt x="7114" y="33501"/>
                  <a:pt x="7553" y="39206"/>
                </a:cubicBezTo>
                <a:cubicBezTo>
                  <a:pt x="7992" y="44911"/>
                  <a:pt x="9747" y="52120"/>
                  <a:pt x="10938" y="56508"/>
                </a:cubicBezTo>
                <a:cubicBezTo>
                  <a:pt x="12129" y="60896"/>
                  <a:pt x="12129" y="64156"/>
                  <a:pt x="14699" y="65535"/>
                </a:cubicBezTo>
                <a:cubicBezTo>
                  <a:pt x="17269" y="66914"/>
                  <a:pt x="23663" y="64218"/>
                  <a:pt x="26359" y="64782"/>
                </a:cubicBezTo>
                <a:cubicBezTo>
                  <a:pt x="29055" y="65346"/>
                  <a:pt x="31124" y="67165"/>
                  <a:pt x="30873" y="68920"/>
                </a:cubicBezTo>
                <a:cubicBezTo>
                  <a:pt x="30622" y="70675"/>
                  <a:pt x="26673" y="72054"/>
                  <a:pt x="24855" y="75314"/>
                </a:cubicBezTo>
                <a:cubicBezTo>
                  <a:pt x="23037" y="78574"/>
                  <a:pt x="21720" y="83463"/>
                  <a:pt x="19965" y="88478"/>
                </a:cubicBezTo>
                <a:cubicBezTo>
                  <a:pt x="18210" y="93493"/>
                  <a:pt x="15514" y="101831"/>
                  <a:pt x="14323" y="105404"/>
                </a:cubicBezTo>
                <a:cubicBezTo>
                  <a:pt x="13132" y="108977"/>
                  <a:pt x="14574" y="109039"/>
                  <a:pt x="12819" y="109917"/>
                </a:cubicBezTo>
                <a:cubicBezTo>
                  <a:pt x="11064" y="110795"/>
                  <a:pt x="5923" y="109103"/>
                  <a:pt x="3792" y="110670"/>
                </a:cubicBezTo>
                <a:cubicBezTo>
                  <a:pt x="1661" y="112237"/>
                  <a:pt x="-32" y="116187"/>
                  <a:pt x="31" y="119321"/>
                </a:cubicBezTo>
                <a:cubicBezTo>
                  <a:pt x="94" y="122455"/>
                  <a:pt x="2789" y="127094"/>
                  <a:pt x="4168" y="129476"/>
                </a:cubicBezTo>
                <a:cubicBezTo>
                  <a:pt x="5547" y="131858"/>
                  <a:pt x="8242" y="131294"/>
                  <a:pt x="8305" y="133613"/>
                </a:cubicBezTo>
                <a:cubicBezTo>
                  <a:pt x="8368" y="135932"/>
                  <a:pt x="5046" y="140822"/>
                  <a:pt x="4544" y="143392"/>
                </a:cubicBezTo>
                <a:cubicBezTo>
                  <a:pt x="4043" y="145962"/>
                  <a:pt x="469" y="148282"/>
                  <a:pt x="5296" y="149034"/>
                </a:cubicBezTo>
                <a:cubicBezTo>
                  <a:pt x="10123" y="149786"/>
                  <a:pt x="28993" y="171539"/>
                  <a:pt x="33506" y="147906"/>
                </a:cubicBezTo>
                <a:cubicBezTo>
                  <a:pt x="38020" y="124273"/>
                  <a:pt x="36577" y="28173"/>
                  <a:pt x="32377" y="7235"/>
                </a:cubicBezTo>
                <a:close/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Google Shape;202;p32"/>
          <p:cNvSpPr/>
          <p:nvPr/>
        </p:nvSpPr>
        <p:spPr>
          <a:xfrm>
            <a:off x="939527" y="2039515"/>
            <a:ext cx="790850" cy="648675"/>
          </a:xfrm>
          <a:custGeom>
            <a:rect b="b" l="l" r="r" t="t"/>
            <a:pathLst>
              <a:path extrusionOk="0" h="25947" w="31634">
                <a:moveTo>
                  <a:pt x="18085" y="1467"/>
                </a:moveTo>
                <a:cubicBezTo>
                  <a:pt x="15327" y="1530"/>
                  <a:pt x="4169" y="-1918"/>
                  <a:pt x="1536" y="1843"/>
                </a:cubicBezTo>
                <a:cubicBezTo>
                  <a:pt x="-1097" y="5604"/>
                  <a:pt x="157" y="20336"/>
                  <a:pt x="2288" y="24035"/>
                </a:cubicBezTo>
                <a:cubicBezTo>
                  <a:pt x="4419" y="27734"/>
                  <a:pt x="12193" y="24850"/>
                  <a:pt x="14324" y="24035"/>
                </a:cubicBezTo>
                <a:cubicBezTo>
                  <a:pt x="16455" y="23220"/>
                  <a:pt x="12569" y="21841"/>
                  <a:pt x="15076" y="19145"/>
                </a:cubicBezTo>
                <a:cubicBezTo>
                  <a:pt x="17584" y="16449"/>
                  <a:pt x="27112" y="10745"/>
                  <a:pt x="29369" y="7861"/>
                </a:cubicBezTo>
                <a:cubicBezTo>
                  <a:pt x="31626" y="4977"/>
                  <a:pt x="33256" y="3097"/>
                  <a:pt x="28617" y="1843"/>
                </a:cubicBezTo>
                <a:cubicBezTo>
                  <a:pt x="23978" y="589"/>
                  <a:pt x="6050" y="590"/>
                  <a:pt x="1536" y="339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Tasks</a:t>
            </a: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801275" y="1283725"/>
            <a:ext cx="6694200" cy="3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latin typeface="Lato"/>
                <a:ea typeface="Lato"/>
                <a:cs typeface="Lato"/>
                <a:sym typeface="Lato"/>
              </a:rPr>
              <a:t>Go through the station into the train: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need to buy a single ticket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need to buy monthly ticket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don't have any ticket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5526025" y="4428325"/>
            <a:ext cx="34017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Go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slowly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observe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environment and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comment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aloud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